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69" r:id="rId8"/>
    <p:sldId id="273" r:id="rId9"/>
    <p:sldId id="270" r:id="rId10"/>
    <p:sldId id="272" r:id="rId11"/>
    <p:sldId id="274" r:id="rId12"/>
    <p:sldId id="275" r:id="rId13"/>
    <p:sldId id="26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10/10/2021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10/10/2021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10/10/2021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impact.dbmi.columbia.edu/~friedma/Projects/DiseaseSymptomKB/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MEDITOOL</a:t>
            </a:r>
          </a:p>
        </p:txBody>
      </p:sp>
      <p:sp>
        <p:nvSpPr>
          <p:cNvPr id="5" name="Subtitle 4"/>
          <p:cNvSpPr>
            <a:spLocks noGrp="1"/>
          </p:cNvSpPr>
          <p:nvPr>
            <p:ph type="subTitle" idx="1"/>
          </p:nvPr>
        </p:nvSpPr>
        <p:spPr/>
        <p:txBody>
          <a:bodyPr/>
          <a:lstStyle/>
          <a:p>
            <a:r>
              <a:rPr lang="en-US" dirty="0"/>
              <a:t>Best health care consultant application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chemeClr val="accent1">
                    <a:lumMod val="60000"/>
                    <a:lumOff val="40000"/>
                  </a:schemeClr>
                </a:solidFill>
              </a:rPr>
              <a:t>Attachments</a:t>
            </a:r>
          </a:p>
        </p:txBody>
      </p:sp>
      <p:pic>
        <p:nvPicPr>
          <p:cNvPr id="4" name="Content Placeholder 3">
            <a:extLst>
              <a:ext uri="{FF2B5EF4-FFF2-40B4-BE49-F238E27FC236}">
                <a16:creationId xmlns:a16="http://schemas.microsoft.com/office/drawing/2014/main" id="{31BD3EBF-5FD2-40BA-B6C8-2758E482F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1" y="1441828"/>
            <a:ext cx="9313892" cy="4722435"/>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778099"/>
          </a:xfrm>
        </p:spPr>
        <p:txBody>
          <a:bodyPr>
            <a:normAutofit fontScale="90000"/>
          </a:bodyPr>
          <a:lstStyle/>
          <a:p>
            <a:pPr algn="ctr"/>
            <a:br>
              <a:rPr lang="en-US" dirty="0"/>
            </a:br>
            <a:r>
              <a:rPr lang="en-US" dirty="0">
                <a:solidFill>
                  <a:schemeClr val="accent1">
                    <a:lumMod val="60000"/>
                    <a:lumOff val="40000"/>
                  </a:schemeClr>
                </a:solidFill>
              </a:rPr>
              <a:t>TEAM NAME: </a:t>
            </a:r>
            <a:r>
              <a:rPr lang="en-US" dirty="0" err="1">
                <a:solidFill>
                  <a:schemeClr val="accent1">
                    <a:lumMod val="60000"/>
                    <a:lumOff val="40000"/>
                  </a:schemeClr>
                </a:solidFill>
              </a:rPr>
              <a:t>bro_coders</a:t>
            </a:r>
            <a:endParaRPr lang="en-US" dirty="0">
              <a:solidFill>
                <a:schemeClr val="accent1">
                  <a:lumMod val="60000"/>
                  <a:lumOff val="40000"/>
                </a:schemeClr>
              </a:solidFill>
            </a:endParaRPr>
          </a:p>
        </p:txBody>
      </p:sp>
      <p:sp>
        <p:nvSpPr>
          <p:cNvPr id="14" name="Content Placeholder 13"/>
          <p:cNvSpPr>
            <a:spLocks noGrp="1"/>
          </p:cNvSpPr>
          <p:nvPr>
            <p:ph idx="1"/>
          </p:nvPr>
        </p:nvSpPr>
        <p:spPr>
          <a:xfrm>
            <a:off x="1218883" y="1196752"/>
            <a:ext cx="10360501" cy="5112568"/>
          </a:xfrm>
        </p:spPr>
        <p:txBody>
          <a:bodyPr>
            <a:normAutofit/>
          </a:bodyPr>
          <a:lstStyle/>
          <a:p>
            <a:r>
              <a:rPr lang="en-US" sz="2000" dirty="0"/>
              <a:t>Amaan Afif (RA1911003010787)</a:t>
            </a:r>
          </a:p>
          <a:p>
            <a:pPr marL="0" indent="0">
              <a:buNone/>
            </a:pPr>
            <a:r>
              <a:rPr lang="en-US" sz="2000" dirty="0"/>
              <a:t>        Leader, Machine-Learning</a:t>
            </a:r>
          </a:p>
          <a:p>
            <a:r>
              <a:rPr lang="en-US" sz="2000" dirty="0"/>
              <a:t>Prashant Shukla(RA1911003010788)</a:t>
            </a:r>
          </a:p>
          <a:p>
            <a:pPr marL="0" indent="0">
              <a:buNone/>
            </a:pPr>
            <a:r>
              <a:rPr lang="en-IN" sz="2000" dirty="0"/>
              <a:t>         Front-end, Backend</a:t>
            </a:r>
          </a:p>
          <a:p>
            <a:r>
              <a:rPr lang="en-IN" sz="2000" dirty="0"/>
              <a:t>Avad Agarwal(</a:t>
            </a:r>
            <a:r>
              <a:rPr lang="en-US" sz="2000" dirty="0"/>
              <a:t>RA1911003010247</a:t>
            </a:r>
            <a:r>
              <a:rPr lang="en-IN" sz="2000" dirty="0"/>
              <a:t>)</a:t>
            </a:r>
          </a:p>
          <a:p>
            <a:pPr marL="0" indent="0">
              <a:buNone/>
            </a:pPr>
            <a:r>
              <a:rPr lang="en-US" sz="2000" dirty="0"/>
              <a:t>         Back-end, Front-end, Database-Development, Machine-Learning</a:t>
            </a:r>
            <a:endParaRPr lang="en-IN" sz="2000" dirty="0"/>
          </a:p>
          <a:p>
            <a:r>
              <a:rPr lang="en-US" sz="2000" dirty="0"/>
              <a:t>Ashwini Sharma(RA1911003010090)</a:t>
            </a:r>
          </a:p>
          <a:p>
            <a:pPr marL="0" indent="0">
              <a:buNone/>
            </a:pPr>
            <a:r>
              <a:rPr lang="en-IN" sz="2000" dirty="0"/>
              <a:t>          Front-end, Machine-Learning</a:t>
            </a:r>
          </a:p>
          <a:p>
            <a:pPr marL="0" indent="0">
              <a:buNone/>
            </a:pPr>
            <a:endParaRPr lang="en-IN" sz="2000" dirty="0"/>
          </a:p>
          <a:p>
            <a:pPr marL="0" indent="0" algn="ctr">
              <a:buNone/>
            </a:pPr>
            <a:r>
              <a:rPr lang="en-IN" dirty="0">
                <a:solidFill>
                  <a:schemeClr val="accent1">
                    <a:lumMod val="60000"/>
                    <a:lumOff val="40000"/>
                  </a:schemeClr>
                </a:solidFill>
              </a:rPr>
              <a:t>    THEME SELECTED : HEALTHCARE</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accent1">
                    <a:lumMod val="60000"/>
                    <a:lumOff val="40000"/>
                  </a:schemeClr>
                </a:solidFill>
              </a:rPr>
              <a:t>Problem Statement</a:t>
            </a:r>
          </a:p>
        </p:txBody>
      </p:sp>
      <p:sp>
        <p:nvSpPr>
          <p:cNvPr id="3" name="Content Placeholder 2">
            <a:extLst>
              <a:ext uri="{FF2B5EF4-FFF2-40B4-BE49-F238E27FC236}">
                <a16:creationId xmlns:a16="http://schemas.microsoft.com/office/drawing/2014/main" id="{D3670F13-474C-40E9-930E-7932FF2A316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Now-a-days people face many health issues .During this period of pandemic it is hard and dangerous for people to go outside especially in hospitals. So to insure people's safety we believe online appointments with doctor and treatment should be priority in today's time. Basically we will create a platform where patient will report his/her health problems.</a:t>
            </a: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accent1">
                    <a:lumMod val="60000"/>
                    <a:lumOff val="40000"/>
                  </a:schemeClr>
                </a:solidFill>
              </a:rPr>
              <a:t>Solution</a:t>
            </a:r>
          </a:p>
        </p:txBody>
      </p:sp>
      <p:sp>
        <p:nvSpPr>
          <p:cNvPr id="3" name="Content Placeholder 2"/>
          <p:cNvSpPr>
            <a:spLocks noGrp="1"/>
          </p:cNvSpPr>
          <p:nvPr>
            <p:ph sz="half" idx="1"/>
          </p:nvPr>
        </p:nvSpPr>
        <p:spPr>
          <a:xfrm>
            <a:off x="1218883" y="1706880"/>
            <a:ext cx="10360501" cy="4465320"/>
          </a:xfrm>
        </p:spPr>
        <p:txBody>
          <a:bodyPr>
            <a:normAutofit/>
          </a:bodyPr>
          <a:lstStyle/>
          <a:p>
            <a:pPr marL="0" indent="0">
              <a:buNone/>
            </a:pPr>
            <a:endParaRPr lang="en-US" dirty="0"/>
          </a:p>
          <a:p>
            <a:pPr marL="0" indent="0">
              <a:buNone/>
            </a:pPr>
            <a:endParaRPr lang="en-US" dirty="0"/>
          </a:p>
          <a:p>
            <a:pPr marL="0" indent="0">
              <a:buNone/>
            </a:pPr>
            <a:r>
              <a:rPr lang="en-US" dirty="0"/>
              <a:t>Basically we will create a platform where patient will report his/her health problems. After reporting the health issues the patient will be asked some questions and accordingly the application will suggest medicines for the disease. If the application is unable to detect the disease ,then the application will suggest the doctors in near area and all the medical stores in near area will also be shown.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4845-7FA1-445F-98F8-E53F0FC5A947}"/>
              </a:ext>
            </a:extLst>
          </p:cNvPr>
          <p:cNvSpPr>
            <a:spLocks noGrp="1"/>
          </p:cNvSpPr>
          <p:nvPr>
            <p:ph type="title"/>
          </p:nvPr>
        </p:nvSpPr>
        <p:spPr/>
        <p:txBody>
          <a:bodyPr>
            <a:normAutofit/>
          </a:bodyPr>
          <a:lstStyle/>
          <a:p>
            <a:pPr algn="ctr"/>
            <a:r>
              <a:rPr lang="en-US" sz="4000" dirty="0">
                <a:solidFill>
                  <a:schemeClr val="accent1">
                    <a:lumMod val="60000"/>
                    <a:lumOff val="40000"/>
                  </a:schemeClr>
                </a:solidFill>
              </a:rPr>
              <a:t>Solution(contd..)</a:t>
            </a:r>
            <a:endParaRPr lang="en-IN" sz="4000" dirty="0"/>
          </a:p>
        </p:txBody>
      </p:sp>
      <p:sp>
        <p:nvSpPr>
          <p:cNvPr id="3" name="Content Placeholder 2">
            <a:extLst>
              <a:ext uri="{FF2B5EF4-FFF2-40B4-BE49-F238E27FC236}">
                <a16:creationId xmlns:a16="http://schemas.microsoft.com/office/drawing/2014/main" id="{520B3B6B-3FE7-4028-B162-FE8DFCBA4569}"/>
              </a:ext>
            </a:extLst>
          </p:cNvPr>
          <p:cNvSpPr>
            <a:spLocks noGrp="1"/>
          </p:cNvSpPr>
          <p:nvPr>
            <p:ph sz="half" idx="1"/>
          </p:nvPr>
        </p:nvSpPr>
        <p:spPr>
          <a:xfrm>
            <a:off x="1218883" y="1706880"/>
            <a:ext cx="10360501" cy="4465320"/>
          </a:xfrm>
        </p:spPr>
        <p:txBody>
          <a:bodyPr>
            <a:normAutofit lnSpcReduction="10000"/>
          </a:bodyPr>
          <a:lstStyle/>
          <a:p>
            <a:r>
              <a:rPr lang="en-US" dirty="0"/>
              <a:t>We can extract the advice, medicines and best doctor regarding patient symptoms using machine learning from the previous data which we'll be having in our database and the database will be updated regularly to give most accurate results among the present platform available</a:t>
            </a:r>
          </a:p>
          <a:p>
            <a:r>
              <a:rPr lang="en-US" dirty="0"/>
              <a:t>App interface will be designed using python and user data will be stored in a local server using Django.</a:t>
            </a:r>
          </a:p>
          <a:p>
            <a:r>
              <a:rPr lang="en-US" dirty="0"/>
              <a:t>ML algorithms will be used to predict the disease of the patient when they write their symptoms. According to the predicted disease, the patient will be prescribed medicine or will be referred to the nearest doctor in his location.</a:t>
            </a:r>
          </a:p>
          <a:p>
            <a:endParaRPr lang="en-IN" dirty="0"/>
          </a:p>
        </p:txBody>
      </p:sp>
    </p:spTree>
    <p:extLst>
      <p:ext uri="{BB962C8B-B14F-4D97-AF65-F5344CB8AC3E}">
        <p14:creationId xmlns:p14="http://schemas.microsoft.com/office/powerpoint/2010/main" val="36251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accent1">
                    <a:lumMod val="60000"/>
                    <a:lumOff val="40000"/>
                  </a:schemeClr>
                </a:solidFill>
              </a:rPr>
              <a:t>Methodology</a:t>
            </a:r>
          </a:p>
        </p:txBody>
      </p:sp>
      <p:sp>
        <p:nvSpPr>
          <p:cNvPr id="3" name="Content Placeholder 2"/>
          <p:cNvSpPr>
            <a:spLocks noGrp="1"/>
          </p:cNvSpPr>
          <p:nvPr>
            <p:ph sz="half" idx="1"/>
          </p:nvPr>
        </p:nvSpPr>
        <p:spPr>
          <a:xfrm>
            <a:off x="1218883" y="1706880"/>
            <a:ext cx="10204121" cy="4465320"/>
          </a:xfrm>
        </p:spPr>
        <p:txBody>
          <a:bodyPr/>
          <a:lstStyle/>
          <a:p>
            <a:pPr marL="0" indent="0">
              <a:buNone/>
            </a:pPr>
            <a:endParaRPr lang="en-US" dirty="0"/>
          </a:p>
          <a:p>
            <a:pPr marL="0" indent="0">
              <a:buNone/>
            </a:pPr>
            <a:r>
              <a:rPr lang="en-US" dirty="0"/>
              <a:t>This project explores the use of machine learning algorithms to predict diseases from symptoms and then give medicines according to the disease and if not then advice a suitable doctor for the treatment.</a:t>
            </a:r>
          </a:p>
          <a:p>
            <a:pPr marL="0" indent="0">
              <a:buNone/>
            </a:pPr>
            <a:r>
              <a:rPr lang="en-US" b="1" dirty="0">
                <a:solidFill>
                  <a:schemeClr val="accent1">
                    <a:lumMod val="60000"/>
                    <a:lumOff val="40000"/>
                  </a:schemeClr>
                </a:solidFill>
              </a:rPr>
              <a:t>Algorithms Explored</a:t>
            </a:r>
          </a:p>
          <a:p>
            <a:pPr marL="0" indent="0">
              <a:buNone/>
            </a:pPr>
            <a:r>
              <a:rPr lang="en-US" dirty="0"/>
              <a:t>The following algorithms have been explored in code:</a:t>
            </a:r>
          </a:p>
          <a:p>
            <a:pPr marL="0" indent="0">
              <a:buNone/>
            </a:pPr>
            <a:r>
              <a:rPr lang="en-US" dirty="0" err="1"/>
              <a:t>clf_gini</a:t>
            </a:r>
            <a:r>
              <a:rPr lang="en-US" dirty="0"/>
              <a:t> = </a:t>
            </a:r>
            <a:r>
              <a:rPr lang="en-US" dirty="0" err="1"/>
              <a:t>DecisionTreeClassifier</a:t>
            </a:r>
            <a:r>
              <a:rPr lang="en-US" dirty="0"/>
              <a:t>(criterion='</a:t>
            </a:r>
            <a:r>
              <a:rPr lang="en-US" dirty="0" err="1"/>
              <a:t>gini</a:t>
            </a:r>
            <a:r>
              <a:rPr lang="en-US" dirty="0"/>
              <a:t>', </a:t>
            </a:r>
            <a:r>
              <a:rPr lang="en-US" dirty="0" err="1"/>
              <a:t>max_depth</a:t>
            </a:r>
            <a:r>
              <a:rPr lang="en-US" dirty="0"/>
              <a:t>=54, </a:t>
            </a:r>
            <a:r>
              <a:rPr lang="en-US" dirty="0" err="1"/>
              <a:t>random_state</a:t>
            </a:r>
            <a:r>
              <a:rPr lang="en-US" dirty="0"/>
              <a:t>=0)</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B55-0BF1-471A-B27D-EA463A5B3D7A}"/>
              </a:ext>
            </a:extLst>
          </p:cNvPr>
          <p:cNvSpPr>
            <a:spLocks noGrp="1"/>
          </p:cNvSpPr>
          <p:nvPr>
            <p:ph type="title"/>
          </p:nvPr>
        </p:nvSpPr>
        <p:spPr>
          <a:xfrm>
            <a:off x="1218883" y="274637"/>
            <a:ext cx="10360501" cy="848143"/>
          </a:xfrm>
        </p:spPr>
        <p:txBody>
          <a:bodyPr>
            <a:normAutofit/>
          </a:bodyPr>
          <a:lstStyle/>
          <a:p>
            <a:pPr algn="ctr"/>
            <a:r>
              <a:rPr lang="en-IN" sz="4000" dirty="0">
                <a:solidFill>
                  <a:schemeClr val="accent1">
                    <a:lumMod val="60000"/>
                    <a:lumOff val="40000"/>
                  </a:schemeClr>
                </a:solidFill>
              </a:rPr>
              <a:t>Modules Used</a:t>
            </a:r>
          </a:p>
        </p:txBody>
      </p:sp>
      <p:sp>
        <p:nvSpPr>
          <p:cNvPr id="3" name="Content Placeholder 2">
            <a:extLst>
              <a:ext uri="{FF2B5EF4-FFF2-40B4-BE49-F238E27FC236}">
                <a16:creationId xmlns:a16="http://schemas.microsoft.com/office/drawing/2014/main" id="{8AB1962C-1FBA-4AEF-ABDC-E23831487771}"/>
              </a:ext>
            </a:extLst>
          </p:cNvPr>
          <p:cNvSpPr>
            <a:spLocks noGrp="1"/>
          </p:cNvSpPr>
          <p:nvPr>
            <p:ph sz="half" idx="1"/>
          </p:nvPr>
        </p:nvSpPr>
        <p:spPr>
          <a:xfrm>
            <a:off x="1218883" y="1706880"/>
            <a:ext cx="3435369" cy="4465320"/>
          </a:xfrm>
        </p:spPr>
        <p:txBody>
          <a:bodyPr/>
          <a:lstStyle/>
          <a:p>
            <a:r>
              <a:rPr lang="en-IN" dirty="0" err="1"/>
              <a:t>Numpy</a:t>
            </a:r>
            <a:endParaRPr lang="en-IN" dirty="0"/>
          </a:p>
          <a:p>
            <a:r>
              <a:rPr lang="en-IN" dirty="0" err="1"/>
              <a:t>Streamlit</a:t>
            </a:r>
            <a:endParaRPr lang="en-IN" dirty="0"/>
          </a:p>
          <a:p>
            <a:r>
              <a:rPr lang="en-IN" dirty="0"/>
              <a:t>Pandas</a:t>
            </a:r>
          </a:p>
          <a:p>
            <a:r>
              <a:rPr lang="en-IN" dirty="0" err="1"/>
              <a:t>Sklearn</a:t>
            </a:r>
            <a:endParaRPr lang="en-IN" dirty="0"/>
          </a:p>
          <a:p>
            <a:r>
              <a:rPr lang="en-IN" dirty="0"/>
              <a:t>Seaborn</a:t>
            </a:r>
          </a:p>
          <a:p>
            <a:pPr marL="0" indent="0">
              <a:buNone/>
            </a:pPr>
            <a:endParaRPr lang="en-IN" dirty="0"/>
          </a:p>
          <a:p>
            <a:pPr marL="0" indent="0">
              <a:buNone/>
            </a:pPr>
            <a:endParaRPr lang="en-IN" dirty="0"/>
          </a:p>
        </p:txBody>
      </p:sp>
      <p:pic>
        <p:nvPicPr>
          <p:cNvPr id="1026" name="Picture 2" descr="NumPy">
            <a:extLst>
              <a:ext uri="{FF2B5EF4-FFF2-40B4-BE49-F238E27FC236}">
                <a16:creationId xmlns:a16="http://schemas.microsoft.com/office/drawing/2014/main" id="{8817EF17-F6FB-4ED5-8932-508B7F8E343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78931" y="1862286"/>
            <a:ext cx="1531249" cy="1004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ndas - Python Data Analysis Library">
            <a:extLst>
              <a:ext uri="{FF2B5EF4-FFF2-40B4-BE49-F238E27FC236}">
                <a16:creationId xmlns:a16="http://schemas.microsoft.com/office/drawing/2014/main" id="{FE4DD305-FC56-4CB3-AE05-C27B8C09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84" y="2780928"/>
            <a:ext cx="1531248" cy="1535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ikit-learn - Wikipedia">
            <a:extLst>
              <a:ext uri="{FF2B5EF4-FFF2-40B4-BE49-F238E27FC236}">
                <a16:creationId xmlns:a16="http://schemas.microsoft.com/office/drawing/2014/main" id="{3AD186D5-4365-431B-B93C-148F7D535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388" y="4581128"/>
            <a:ext cx="1961382" cy="1004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aborn Version 0.11.0 is here with displot, histplot and ecdfplot - Python  and R Tips">
            <a:extLst>
              <a:ext uri="{FF2B5EF4-FFF2-40B4-BE49-F238E27FC236}">
                <a16:creationId xmlns:a16="http://schemas.microsoft.com/office/drawing/2014/main" id="{40816BEA-71E0-4910-9293-921A4AA96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708" y="4941168"/>
            <a:ext cx="1961382" cy="15357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treamlit Raises $21M in Series A Funding From GGV Capital and Gradient  Ventures to Amplify the Impact of Data Science and Machine Learning |  Business Wire">
            <a:extLst>
              <a:ext uri="{FF2B5EF4-FFF2-40B4-BE49-F238E27FC236}">
                <a16:creationId xmlns:a16="http://schemas.microsoft.com/office/drawing/2014/main" id="{FB7299C0-7913-42B9-9060-FA5020E167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6109" y="2368852"/>
            <a:ext cx="2007666"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6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0992-A970-43DE-903D-CBFE208161ED}"/>
              </a:ext>
            </a:extLst>
          </p:cNvPr>
          <p:cNvSpPr>
            <a:spLocks noGrp="1"/>
          </p:cNvSpPr>
          <p:nvPr>
            <p:ph type="title"/>
          </p:nvPr>
        </p:nvSpPr>
        <p:spPr/>
        <p:txBody>
          <a:bodyPr>
            <a:normAutofit/>
          </a:bodyPr>
          <a:lstStyle/>
          <a:p>
            <a:pPr algn="ctr"/>
            <a:r>
              <a:rPr lang="en-IN" sz="4000" dirty="0">
                <a:solidFill>
                  <a:schemeClr val="accent1">
                    <a:lumMod val="60000"/>
                    <a:lumOff val="40000"/>
                  </a:schemeClr>
                </a:solidFill>
              </a:rPr>
              <a:t>Dataset </a:t>
            </a:r>
          </a:p>
        </p:txBody>
      </p:sp>
      <p:sp>
        <p:nvSpPr>
          <p:cNvPr id="3" name="Content Placeholder 2">
            <a:extLst>
              <a:ext uri="{FF2B5EF4-FFF2-40B4-BE49-F238E27FC236}">
                <a16:creationId xmlns:a16="http://schemas.microsoft.com/office/drawing/2014/main" id="{9AAE8621-1710-4C6F-AAF0-45AD66429998}"/>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Dataset obtained from:</a:t>
            </a:r>
          </a:p>
          <a:p>
            <a:pPr marL="0" indent="0">
              <a:buNone/>
            </a:pPr>
            <a:r>
              <a:rPr lang="en-IN" b="0" i="0" u="sng" dirty="0">
                <a:solidFill>
                  <a:srgbClr val="3367D6"/>
                </a:solidFill>
                <a:effectLst/>
                <a:latin typeface="Roboto" panose="02000000000000000000" pitchFamily="2" charset="0"/>
                <a:hlinkClick r:id="rId2"/>
              </a:rPr>
              <a:t>https://impact.dbmi.columbia.edu/~friedma/Projects/DiseaseSymptomKB/index.html</a:t>
            </a:r>
            <a:endParaRPr lang="en-IN" dirty="0"/>
          </a:p>
        </p:txBody>
      </p:sp>
    </p:spTree>
    <p:extLst>
      <p:ext uri="{BB962C8B-B14F-4D97-AF65-F5344CB8AC3E}">
        <p14:creationId xmlns:p14="http://schemas.microsoft.com/office/powerpoint/2010/main" val="65661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968F-F3D2-4BBA-A271-7BD1563EC5DF}"/>
              </a:ext>
            </a:extLst>
          </p:cNvPr>
          <p:cNvSpPr>
            <a:spLocks noGrp="1"/>
          </p:cNvSpPr>
          <p:nvPr>
            <p:ph type="title"/>
          </p:nvPr>
        </p:nvSpPr>
        <p:spPr/>
        <p:txBody>
          <a:bodyPr>
            <a:normAutofit/>
          </a:bodyPr>
          <a:lstStyle/>
          <a:p>
            <a:pPr algn="ctr"/>
            <a:r>
              <a:rPr lang="en-IN" sz="4000" dirty="0">
                <a:solidFill>
                  <a:schemeClr val="accent1">
                    <a:lumMod val="60000"/>
                    <a:lumOff val="40000"/>
                  </a:schemeClr>
                </a:solidFill>
              </a:rPr>
              <a:t>Working Prototype</a:t>
            </a:r>
          </a:p>
        </p:txBody>
      </p:sp>
      <p:sp>
        <p:nvSpPr>
          <p:cNvPr id="3" name="Content Placeholder 2">
            <a:extLst>
              <a:ext uri="{FF2B5EF4-FFF2-40B4-BE49-F238E27FC236}">
                <a16:creationId xmlns:a16="http://schemas.microsoft.com/office/drawing/2014/main" id="{2B1E08F3-B05B-4347-B121-F207F6C4DA61}"/>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solidFill>
                  <a:schemeClr val="accent1">
                    <a:lumMod val="60000"/>
                    <a:lumOff val="40000"/>
                  </a:schemeClr>
                </a:solidFill>
              </a:rPr>
              <a:t>Video Link:</a:t>
            </a:r>
          </a:p>
          <a:p>
            <a:pPr marL="0" indent="0">
              <a:buNone/>
            </a:pPr>
            <a:r>
              <a:rPr lang="en-IN" dirty="0"/>
              <a:t>https://drive.google.com/file/d/1_u3qDWnl9VNq5_e815TBD4iWXABkGrhV/view?usp=sharing</a:t>
            </a:r>
          </a:p>
        </p:txBody>
      </p:sp>
    </p:spTree>
    <p:extLst>
      <p:ext uri="{BB962C8B-B14F-4D97-AF65-F5344CB8AC3E}">
        <p14:creationId xmlns:p14="http://schemas.microsoft.com/office/powerpoint/2010/main" val="604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149</TotalTime>
  <Words>434</Words>
  <Application>Microsoft Office PowerPoint</Application>
  <PresentationFormat>Custom</PresentationFormat>
  <Paragraphs>50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Roboto</vt:lpstr>
      <vt:lpstr>Tech 16x9</vt:lpstr>
      <vt:lpstr>MEDITOOL</vt:lpstr>
      <vt:lpstr> TEAM NAME: bro_coders</vt:lpstr>
      <vt:lpstr>Problem Statement</vt:lpstr>
      <vt:lpstr>Solution</vt:lpstr>
      <vt:lpstr>Solution(contd..)</vt:lpstr>
      <vt:lpstr>Methodology</vt:lpstr>
      <vt:lpstr>Modules Used</vt:lpstr>
      <vt:lpstr>Dataset </vt:lpstr>
      <vt:lpstr>Working Prototype</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MEDITOOL</dc:title>
  <dc:creator>Prashant Shukla</dc:creator>
  <cp:lastModifiedBy>Prashant Shukla</cp:lastModifiedBy>
  <cp:revision>5</cp:revision>
  <dcterms:created xsi:type="dcterms:W3CDTF">2021-10-09T11:08:24Z</dcterms:created>
  <dcterms:modified xsi:type="dcterms:W3CDTF">2021-10-09T20:25:53Z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