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56" r:id="rId3"/>
    <p:sldId id="266" r:id="rId4"/>
    <p:sldId id="257" r:id="rId5"/>
    <p:sldId id="258" r:id="rId6"/>
    <p:sldId id="260" r:id="rId7"/>
    <p:sldId id="261" r:id="rId8"/>
    <p:sldId id="262" r:id="rId9"/>
    <p:sldId id="263" r:id="rId10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93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83367" y="1320304"/>
            <a:ext cx="6452234" cy="472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150" y="2635250"/>
            <a:ext cx="12115800" cy="5504071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r>
              <a:rPr lang="en-US" sz="6000" b="1" dirty="0"/>
              <a:t>                Final Year Project</a:t>
            </a:r>
          </a:p>
          <a:p>
            <a:endParaRPr lang="en-US" sz="3600" dirty="0"/>
          </a:p>
          <a:p>
            <a:r>
              <a:rPr lang="en-US" sz="3600" b="1" dirty="0"/>
              <a:t>Team Members:</a:t>
            </a:r>
            <a:endParaRPr lang="en-US" sz="3600" dirty="0"/>
          </a:p>
          <a:p>
            <a:r>
              <a:rPr lang="en-US" sz="3600" b="1" dirty="0"/>
              <a:t>Avadhesh Kumar Prajapati</a:t>
            </a:r>
            <a:br>
              <a:rPr lang="en-US" sz="3600" dirty="0"/>
            </a:br>
            <a:r>
              <a:rPr lang="en-US" sz="3600" dirty="0"/>
              <a:t>Roll No: 2100291520021</a:t>
            </a:r>
          </a:p>
          <a:p>
            <a:r>
              <a:rPr lang="en-US" sz="3600" b="1" dirty="0" err="1"/>
              <a:t>Aayushi</a:t>
            </a:r>
            <a:r>
              <a:rPr lang="en-US" sz="3600" b="1" dirty="0"/>
              <a:t> Chouhan</a:t>
            </a:r>
            <a:br>
              <a:rPr lang="en-US" sz="3600" dirty="0"/>
            </a:br>
            <a:r>
              <a:rPr lang="en-US" sz="3600" dirty="0"/>
              <a:t>Roll No: 2100291520024</a:t>
            </a:r>
          </a:p>
          <a:p>
            <a:r>
              <a:rPr lang="en-US" sz="3600" b="1" dirty="0"/>
              <a:t>Project Guide:</a:t>
            </a:r>
            <a:endParaRPr lang="en-US" sz="3600" dirty="0"/>
          </a:p>
          <a:p>
            <a:r>
              <a:rPr lang="en-US" sz="3600" b="1" dirty="0"/>
              <a:t>Mrs. Gargi Singh Chouhan</a:t>
            </a:r>
            <a:endParaRPr lang="en-US" sz="3600" dirty="0"/>
          </a:p>
        </p:txBody>
      </p:sp>
      <p:sp>
        <p:nvSpPr>
          <p:cNvPr id="3" name="object 3"/>
          <p:cNvSpPr/>
          <p:nvPr/>
        </p:nvSpPr>
        <p:spPr>
          <a:xfrm>
            <a:off x="0" y="981252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76559" y="9191445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609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31130" y="5559183"/>
            <a:ext cx="8416290" cy="286575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 marR="5080" indent="-635" algn="ctr">
              <a:lnSpc>
                <a:spcPts val="5330"/>
              </a:lnSpc>
              <a:spcBef>
                <a:spcPts val="1160"/>
              </a:spcBef>
            </a:pPr>
            <a:r>
              <a:rPr sz="5300" b="1" spc="-270" dirty="0">
                <a:latin typeface="Verdana"/>
                <a:cs typeface="Verdana"/>
              </a:rPr>
              <a:t>Smart</a:t>
            </a:r>
            <a:r>
              <a:rPr sz="5300" b="1" spc="-335" dirty="0">
                <a:latin typeface="Verdana"/>
                <a:cs typeface="Verdana"/>
              </a:rPr>
              <a:t> Surveillance: </a:t>
            </a:r>
            <a:r>
              <a:rPr sz="5300" b="1" spc="-275" dirty="0">
                <a:latin typeface="Verdana"/>
                <a:cs typeface="Verdana"/>
              </a:rPr>
              <a:t>Leveraging</a:t>
            </a:r>
            <a:r>
              <a:rPr sz="5300" b="1" spc="-325" dirty="0">
                <a:latin typeface="Verdana"/>
                <a:cs typeface="Verdana"/>
              </a:rPr>
              <a:t> </a:t>
            </a:r>
            <a:r>
              <a:rPr sz="5300" b="1" spc="-254" dirty="0">
                <a:latin typeface="Verdana"/>
                <a:cs typeface="Verdana"/>
              </a:rPr>
              <a:t>YOLOv8</a:t>
            </a:r>
            <a:r>
              <a:rPr sz="5300" b="1" spc="-335" dirty="0">
                <a:latin typeface="Verdana"/>
                <a:cs typeface="Verdana"/>
              </a:rPr>
              <a:t> </a:t>
            </a:r>
            <a:r>
              <a:rPr sz="5300" b="1" spc="-325" dirty="0">
                <a:latin typeface="Verdana"/>
                <a:cs typeface="Verdana"/>
              </a:rPr>
              <a:t>for</a:t>
            </a:r>
            <a:r>
              <a:rPr sz="5300" b="1" spc="-330" dirty="0">
                <a:latin typeface="Verdana"/>
                <a:cs typeface="Verdana"/>
              </a:rPr>
              <a:t> </a:t>
            </a:r>
            <a:r>
              <a:rPr sz="5300" b="1" spc="-95" dirty="0">
                <a:latin typeface="Verdana"/>
                <a:cs typeface="Verdana"/>
              </a:rPr>
              <a:t>Effective </a:t>
            </a:r>
            <a:r>
              <a:rPr sz="5300" b="1" spc="-220" dirty="0">
                <a:latin typeface="Verdana"/>
                <a:cs typeface="Verdana"/>
              </a:rPr>
              <a:t>Shoplifting</a:t>
            </a:r>
            <a:r>
              <a:rPr sz="5300" b="1" spc="-254" dirty="0">
                <a:latin typeface="Verdana"/>
                <a:cs typeface="Verdana"/>
              </a:rPr>
              <a:t> </a:t>
            </a:r>
            <a:r>
              <a:rPr sz="5300" b="1" spc="-40" dirty="0">
                <a:latin typeface="Verdana"/>
                <a:cs typeface="Verdana"/>
              </a:rPr>
              <a:t>Detection</a:t>
            </a:r>
            <a:endParaRPr sz="53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81252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76559" y="9191445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7875" y="1437411"/>
            <a:ext cx="14192249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981252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76559" y="9191445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4E190043-A24F-EF7A-D196-552CF881560A}"/>
              </a:ext>
            </a:extLst>
          </p:cNvPr>
          <p:cNvSpPr txBox="1">
            <a:spLocks/>
          </p:cNvSpPr>
          <p:nvPr/>
        </p:nvSpPr>
        <p:spPr>
          <a:xfrm>
            <a:off x="1238026" y="1301889"/>
            <a:ext cx="6430010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z="4400" b="1" spc="-275" dirty="0">
                <a:latin typeface="Verdana"/>
                <a:cs typeface="Verdana"/>
              </a:rPr>
              <a:t>Problem Statement </a:t>
            </a:r>
            <a:endParaRPr lang="en-US" sz="4100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37A496B0-60EC-B2B6-BB24-05476897C1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2368550"/>
            <a:ext cx="16471900" cy="4580741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</a:rPr>
              <a:t>Retailers face substantial losses due to shoplifting.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</a:rPr>
              <a:t>Existing surveillance systems fail to detect subtle suspicious behavior.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</a:rPr>
              <a:t>Delays in detection result in further losses.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</a:rPr>
              <a:t>A need for an accurate, real-time detection system with immediate alerts.</a:t>
            </a:r>
          </a:p>
        </p:txBody>
      </p:sp>
    </p:spTree>
    <p:extLst>
      <p:ext uri="{BB962C8B-B14F-4D97-AF65-F5344CB8AC3E}">
        <p14:creationId xmlns:p14="http://schemas.microsoft.com/office/powerpoint/2010/main" val="238402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59093" y="814400"/>
            <a:ext cx="8274050" cy="284099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ct val="91400"/>
              </a:lnSpc>
              <a:spcBef>
                <a:spcPts val="395"/>
              </a:spcBef>
            </a:pPr>
            <a:r>
              <a:rPr sz="2850" b="1" spc="-155" dirty="0">
                <a:latin typeface="Verdana"/>
                <a:cs typeface="Verdana"/>
              </a:rPr>
              <a:t>Smart</a:t>
            </a:r>
            <a:r>
              <a:rPr sz="2850" b="1" spc="-114" dirty="0">
                <a:latin typeface="Verdana"/>
                <a:cs typeface="Verdana"/>
              </a:rPr>
              <a:t> </a:t>
            </a:r>
            <a:r>
              <a:rPr sz="2850" b="1" spc="-160" dirty="0">
                <a:latin typeface="Verdana"/>
                <a:cs typeface="Verdana"/>
              </a:rPr>
              <a:t>Surveillance </a:t>
            </a:r>
            <a:r>
              <a:rPr sz="2850" spc="-25" dirty="0">
                <a:latin typeface="Verdana"/>
                <a:cs typeface="Verdana"/>
              </a:rPr>
              <a:t>utilizes</a:t>
            </a:r>
            <a:r>
              <a:rPr sz="2850" spc="-190" dirty="0">
                <a:latin typeface="Verdana"/>
                <a:cs typeface="Verdana"/>
              </a:rPr>
              <a:t> </a:t>
            </a:r>
            <a:r>
              <a:rPr sz="2850" spc="-10" dirty="0">
                <a:latin typeface="Verdana"/>
                <a:cs typeface="Verdana"/>
              </a:rPr>
              <a:t>advanced </a:t>
            </a:r>
            <a:r>
              <a:rPr sz="2850" dirty="0">
                <a:latin typeface="Verdana"/>
                <a:cs typeface="Verdana"/>
              </a:rPr>
              <a:t>technologies</a:t>
            </a:r>
            <a:r>
              <a:rPr sz="2850" spc="-145" dirty="0">
                <a:latin typeface="Verdana"/>
                <a:cs typeface="Verdana"/>
              </a:rPr>
              <a:t> </a:t>
            </a:r>
            <a:r>
              <a:rPr sz="2850" dirty="0">
                <a:latin typeface="Verdana"/>
                <a:cs typeface="Verdana"/>
              </a:rPr>
              <a:t>to</a:t>
            </a:r>
            <a:r>
              <a:rPr sz="2850" spc="-145" dirty="0">
                <a:latin typeface="Verdana"/>
                <a:cs typeface="Verdana"/>
              </a:rPr>
              <a:t> </a:t>
            </a:r>
            <a:r>
              <a:rPr sz="2850" dirty="0">
                <a:latin typeface="Verdana"/>
                <a:cs typeface="Verdana"/>
              </a:rPr>
              <a:t>improve</a:t>
            </a:r>
            <a:r>
              <a:rPr sz="2850" spc="-140" dirty="0">
                <a:latin typeface="Verdana"/>
                <a:cs typeface="Verdana"/>
              </a:rPr>
              <a:t> </a:t>
            </a:r>
            <a:r>
              <a:rPr sz="2850" spc="-65" dirty="0">
                <a:latin typeface="Verdana"/>
                <a:cs typeface="Verdana"/>
              </a:rPr>
              <a:t>safety</a:t>
            </a:r>
            <a:r>
              <a:rPr sz="2850" spc="-145" dirty="0">
                <a:latin typeface="Verdana"/>
                <a:cs typeface="Verdana"/>
              </a:rPr>
              <a:t> </a:t>
            </a:r>
            <a:r>
              <a:rPr sz="2850" spc="70" dirty="0">
                <a:latin typeface="Verdana"/>
                <a:cs typeface="Verdana"/>
              </a:rPr>
              <a:t>and</a:t>
            </a:r>
            <a:r>
              <a:rPr sz="2850" spc="-140" dirty="0">
                <a:latin typeface="Verdana"/>
                <a:cs typeface="Verdana"/>
              </a:rPr>
              <a:t> </a:t>
            </a:r>
            <a:r>
              <a:rPr sz="2850" spc="-10" dirty="0">
                <a:latin typeface="Verdana"/>
                <a:cs typeface="Verdana"/>
              </a:rPr>
              <a:t>security. </a:t>
            </a:r>
            <a:r>
              <a:rPr sz="2850" spc="-35" dirty="0">
                <a:latin typeface="Verdana"/>
                <a:cs typeface="Verdana"/>
              </a:rPr>
              <a:t>This</a:t>
            </a:r>
            <a:r>
              <a:rPr sz="2850" spc="-204" dirty="0">
                <a:latin typeface="Verdana"/>
                <a:cs typeface="Verdana"/>
              </a:rPr>
              <a:t> </a:t>
            </a:r>
            <a:r>
              <a:rPr sz="2850" dirty="0">
                <a:latin typeface="Verdana"/>
                <a:cs typeface="Verdana"/>
              </a:rPr>
              <a:t>presentation</a:t>
            </a:r>
            <a:r>
              <a:rPr sz="2850" spc="-204" dirty="0">
                <a:latin typeface="Verdana"/>
                <a:cs typeface="Verdana"/>
              </a:rPr>
              <a:t> </a:t>
            </a:r>
            <a:r>
              <a:rPr sz="2850" spc="-35" dirty="0">
                <a:latin typeface="Verdana"/>
                <a:cs typeface="Verdana"/>
              </a:rPr>
              <a:t>explores</a:t>
            </a:r>
            <a:r>
              <a:rPr sz="2850" spc="-200" dirty="0">
                <a:latin typeface="Verdana"/>
                <a:cs typeface="Verdana"/>
              </a:rPr>
              <a:t> </a:t>
            </a:r>
            <a:r>
              <a:rPr sz="2850" spc="95" dirty="0">
                <a:latin typeface="Verdana"/>
                <a:cs typeface="Verdana"/>
              </a:rPr>
              <a:t>how</a:t>
            </a:r>
            <a:r>
              <a:rPr sz="2850" spc="-200" dirty="0">
                <a:latin typeface="Verdana"/>
                <a:cs typeface="Verdana"/>
              </a:rPr>
              <a:t> </a:t>
            </a:r>
            <a:r>
              <a:rPr sz="2850" b="1" spc="-204" dirty="0">
                <a:latin typeface="Verdana"/>
                <a:cs typeface="Verdana"/>
              </a:rPr>
              <a:t>YOLOv8</a:t>
            </a:r>
            <a:r>
              <a:rPr sz="2850" spc="-204" dirty="0">
                <a:latin typeface="Verdana"/>
                <a:cs typeface="Verdana"/>
              </a:rPr>
              <a:t>,</a:t>
            </a:r>
            <a:r>
              <a:rPr sz="2850" spc="-200" dirty="0">
                <a:latin typeface="Verdana"/>
                <a:cs typeface="Verdana"/>
              </a:rPr>
              <a:t> </a:t>
            </a:r>
            <a:r>
              <a:rPr sz="2850" spc="-50" dirty="0">
                <a:latin typeface="Verdana"/>
                <a:cs typeface="Verdana"/>
              </a:rPr>
              <a:t>a </a:t>
            </a:r>
            <a:r>
              <a:rPr sz="2850" spc="-60" dirty="0">
                <a:latin typeface="Verdana"/>
                <a:cs typeface="Verdana"/>
              </a:rPr>
              <a:t>state-</a:t>
            </a:r>
            <a:r>
              <a:rPr sz="2850" spc="-75" dirty="0">
                <a:latin typeface="Verdana"/>
                <a:cs typeface="Verdana"/>
              </a:rPr>
              <a:t>of-</a:t>
            </a:r>
            <a:r>
              <a:rPr sz="2850" dirty="0">
                <a:latin typeface="Verdana"/>
                <a:cs typeface="Verdana"/>
              </a:rPr>
              <a:t>the-</a:t>
            </a:r>
            <a:r>
              <a:rPr sz="2850" spc="-65" dirty="0">
                <a:latin typeface="Verdana"/>
                <a:cs typeface="Verdana"/>
              </a:rPr>
              <a:t>art</a:t>
            </a:r>
            <a:r>
              <a:rPr sz="2850" spc="-5" dirty="0">
                <a:latin typeface="Verdana"/>
                <a:cs typeface="Verdana"/>
              </a:rPr>
              <a:t> </a:t>
            </a:r>
            <a:r>
              <a:rPr sz="2850" dirty="0">
                <a:latin typeface="Verdana"/>
                <a:cs typeface="Verdana"/>
              </a:rPr>
              <a:t>object</a:t>
            </a:r>
            <a:r>
              <a:rPr sz="2850" spc="5" dirty="0">
                <a:latin typeface="Verdana"/>
                <a:cs typeface="Verdana"/>
              </a:rPr>
              <a:t> </a:t>
            </a:r>
            <a:r>
              <a:rPr sz="2850" dirty="0">
                <a:latin typeface="Verdana"/>
                <a:cs typeface="Verdana"/>
              </a:rPr>
              <a:t>detection</a:t>
            </a:r>
            <a:r>
              <a:rPr sz="2850" spc="-5" dirty="0">
                <a:latin typeface="Verdana"/>
                <a:cs typeface="Verdana"/>
              </a:rPr>
              <a:t> </a:t>
            </a:r>
            <a:r>
              <a:rPr sz="2850" spc="-10" dirty="0">
                <a:latin typeface="Verdana"/>
                <a:cs typeface="Verdana"/>
              </a:rPr>
              <a:t>model</a:t>
            </a:r>
            <a:r>
              <a:rPr sz="2850" spc="-185" dirty="0">
                <a:latin typeface="Verdana"/>
                <a:cs typeface="Verdana"/>
              </a:rPr>
              <a:t>, </a:t>
            </a:r>
            <a:r>
              <a:rPr sz="2850" spc="-40" dirty="0">
                <a:latin typeface="Verdana"/>
                <a:cs typeface="Verdana"/>
              </a:rPr>
              <a:t>a</a:t>
            </a:r>
            <a:r>
              <a:rPr sz="2850" spc="-185" dirty="0">
                <a:latin typeface="Verdana"/>
                <a:cs typeface="Verdana"/>
              </a:rPr>
              <a:t> </a:t>
            </a:r>
            <a:r>
              <a:rPr sz="2850" dirty="0">
                <a:latin typeface="Verdana"/>
                <a:cs typeface="Verdana"/>
              </a:rPr>
              <a:t>powerful</a:t>
            </a:r>
            <a:r>
              <a:rPr sz="2850" spc="-185" dirty="0">
                <a:latin typeface="Verdana"/>
                <a:cs typeface="Verdana"/>
              </a:rPr>
              <a:t> </a:t>
            </a:r>
            <a:r>
              <a:rPr sz="2850" spc="60" dirty="0">
                <a:latin typeface="Verdana"/>
                <a:cs typeface="Verdana"/>
              </a:rPr>
              <a:t>machine </a:t>
            </a:r>
            <a:r>
              <a:rPr sz="2850" dirty="0">
                <a:latin typeface="Verdana"/>
                <a:cs typeface="Verdana"/>
              </a:rPr>
              <a:t>learning</a:t>
            </a:r>
            <a:r>
              <a:rPr sz="2850" spc="-135" dirty="0">
                <a:latin typeface="Verdana"/>
                <a:cs typeface="Verdana"/>
              </a:rPr>
              <a:t> </a:t>
            </a:r>
            <a:r>
              <a:rPr sz="2850" spc="-10" dirty="0">
                <a:latin typeface="Verdana"/>
                <a:cs typeface="Verdana"/>
              </a:rPr>
              <a:t>algorithm,</a:t>
            </a:r>
            <a:r>
              <a:rPr sz="2850" spc="-135" dirty="0">
                <a:latin typeface="Verdana"/>
                <a:cs typeface="Verdana"/>
              </a:rPr>
              <a:t> </a:t>
            </a:r>
            <a:r>
              <a:rPr sz="2850" spc="65" dirty="0">
                <a:latin typeface="Verdana"/>
                <a:cs typeface="Verdana"/>
              </a:rPr>
              <a:t>can</a:t>
            </a:r>
            <a:r>
              <a:rPr sz="2850" spc="-135" dirty="0">
                <a:latin typeface="Verdana"/>
                <a:cs typeface="Verdana"/>
              </a:rPr>
              <a:t> </a:t>
            </a:r>
            <a:r>
              <a:rPr sz="2850" spc="-35" dirty="0">
                <a:latin typeface="Verdana"/>
                <a:cs typeface="Verdana"/>
              </a:rPr>
              <a:t>effectively</a:t>
            </a:r>
            <a:r>
              <a:rPr sz="2850" spc="-130" dirty="0">
                <a:latin typeface="Verdana"/>
                <a:cs typeface="Verdana"/>
              </a:rPr>
              <a:t> </a:t>
            </a:r>
            <a:r>
              <a:rPr sz="2850" dirty="0">
                <a:latin typeface="Verdana"/>
                <a:cs typeface="Verdana"/>
              </a:rPr>
              <a:t>detect</a:t>
            </a:r>
            <a:r>
              <a:rPr sz="2850" spc="-135" dirty="0">
                <a:latin typeface="Verdana"/>
                <a:cs typeface="Verdana"/>
              </a:rPr>
              <a:t> </a:t>
            </a:r>
            <a:r>
              <a:rPr sz="2850" spc="45" dirty="0">
                <a:latin typeface="Verdana"/>
                <a:cs typeface="Verdana"/>
              </a:rPr>
              <a:t>and </a:t>
            </a:r>
            <a:r>
              <a:rPr sz="2850" spc="-10" dirty="0">
                <a:latin typeface="Verdana"/>
                <a:cs typeface="Verdana"/>
              </a:rPr>
              <a:t>prevent</a:t>
            </a:r>
            <a:r>
              <a:rPr sz="2850" spc="-220" dirty="0">
                <a:latin typeface="Verdana"/>
                <a:cs typeface="Verdana"/>
              </a:rPr>
              <a:t> </a:t>
            </a:r>
            <a:r>
              <a:rPr sz="2850" b="1" spc="-130" dirty="0">
                <a:latin typeface="Verdana"/>
                <a:cs typeface="Verdana"/>
              </a:rPr>
              <a:t>shoplifting</a:t>
            </a:r>
            <a:r>
              <a:rPr sz="2850" b="1" spc="-195" dirty="0">
                <a:latin typeface="Verdana"/>
                <a:cs typeface="Verdana"/>
              </a:rPr>
              <a:t> </a:t>
            </a:r>
            <a:r>
              <a:rPr sz="2850" spc="50" dirty="0">
                <a:latin typeface="Verdana"/>
                <a:cs typeface="Verdana"/>
              </a:rPr>
              <a:t>in</a:t>
            </a:r>
            <a:r>
              <a:rPr sz="2850" spc="-225" dirty="0">
                <a:latin typeface="Verdana"/>
                <a:cs typeface="Verdana"/>
              </a:rPr>
              <a:t> </a:t>
            </a:r>
            <a:r>
              <a:rPr sz="2850" spc="-35" dirty="0">
                <a:latin typeface="Verdana"/>
                <a:cs typeface="Verdana"/>
              </a:rPr>
              <a:t>retail</a:t>
            </a:r>
            <a:r>
              <a:rPr sz="2850" spc="-220" dirty="0">
                <a:latin typeface="Verdana"/>
                <a:cs typeface="Verdana"/>
              </a:rPr>
              <a:t> </a:t>
            </a:r>
            <a:r>
              <a:rPr sz="2850" spc="-10" dirty="0">
                <a:latin typeface="Verdana"/>
                <a:cs typeface="Verdana"/>
              </a:rPr>
              <a:t>environments.</a:t>
            </a:r>
            <a:endParaRPr sz="28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750" spc="-135" dirty="0"/>
              <a:t>Introduction</a:t>
            </a:r>
            <a:r>
              <a:rPr sz="2750" spc="-145" dirty="0"/>
              <a:t> </a:t>
            </a:r>
            <a:r>
              <a:rPr sz="2750" spc="-120" dirty="0"/>
              <a:t>to</a:t>
            </a:r>
            <a:r>
              <a:rPr sz="2750" spc="-140" dirty="0"/>
              <a:t> </a:t>
            </a:r>
            <a:r>
              <a:rPr sz="2750" spc="-135" dirty="0"/>
              <a:t>Smart</a:t>
            </a:r>
            <a:r>
              <a:rPr sz="2750" spc="-140" dirty="0"/>
              <a:t> </a:t>
            </a:r>
            <a:r>
              <a:rPr sz="2750" spc="-105" dirty="0"/>
              <a:t>Surveillance</a:t>
            </a:r>
            <a:endParaRPr sz="2750"/>
          </a:p>
        </p:txBody>
      </p:sp>
      <p:sp>
        <p:nvSpPr>
          <p:cNvPr id="5" name="object 5"/>
          <p:cNvSpPr/>
          <p:nvPr/>
        </p:nvSpPr>
        <p:spPr>
          <a:xfrm>
            <a:off x="10701921" y="954900"/>
            <a:ext cx="7586345" cy="114300"/>
          </a:xfrm>
          <a:custGeom>
            <a:avLst/>
            <a:gdLst/>
            <a:ahLst/>
            <a:cxnLst/>
            <a:rect l="l" t="t" r="r" b="b"/>
            <a:pathLst>
              <a:path w="7586344" h="114300">
                <a:moveTo>
                  <a:pt x="7586078" y="0"/>
                </a:moveTo>
                <a:lnTo>
                  <a:pt x="0" y="0"/>
                </a:lnTo>
                <a:lnTo>
                  <a:pt x="0" y="114300"/>
                </a:lnTo>
                <a:lnTo>
                  <a:pt x="7586078" y="114300"/>
                </a:lnTo>
                <a:lnTo>
                  <a:pt x="7586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7172" y="1580616"/>
            <a:ext cx="7886687" cy="75723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20844" y="2863850"/>
            <a:ext cx="6420485" cy="41687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3000" b="1" spc="-170" dirty="0">
                <a:latin typeface="Verdana"/>
                <a:cs typeface="Verdana"/>
              </a:rPr>
              <a:t>YOLOv8 </a:t>
            </a:r>
            <a:r>
              <a:rPr sz="3000" spc="-100" dirty="0">
                <a:latin typeface="Verdana"/>
                <a:cs typeface="Verdana"/>
              </a:rPr>
              <a:t>(You</a:t>
            </a:r>
            <a:r>
              <a:rPr sz="3000" spc="-20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Only</a:t>
            </a:r>
            <a:r>
              <a:rPr sz="3000" spc="-20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Look</a:t>
            </a:r>
            <a:r>
              <a:rPr sz="3000" spc="-200" dirty="0">
                <a:latin typeface="Verdana"/>
                <a:cs typeface="Verdana"/>
              </a:rPr>
              <a:t> </a:t>
            </a:r>
            <a:r>
              <a:rPr sz="3000" spc="75" dirty="0">
                <a:latin typeface="Verdana"/>
                <a:cs typeface="Verdana"/>
              </a:rPr>
              <a:t>Once </a:t>
            </a:r>
            <a:r>
              <a:rPr sz="3000" spc="-40" dirty="0">
                <a:latin typeface="Verdana"/>
                <a:cs typeface="Verdana"/>
              </a:rPr>
              <a:t>version</a:t>
            </a:r>
            <a:r>
              <a:rPr sz="3000" spc="-185" dirty="0">
                <a:latin typeface="Verdana"/>
                <a:cs typeface="Verdana"/>
              </a:rPr>
              <a:t> </a:t>
            </a:r>
            <a:r>
              <a:rPr sz="3000" spc="-204" dirty="0">
                <a:latin typeface="Verdana"/>
                <a:cs typeface="Verdana"/>
              </a:rPr>
              <a:t>8)</a:t>
            </a:r>
            <a:r>
              <a:rPr sz="3000" spc="-185" dirty="0">
                <a:latin typeface="Verdana"/>
                <a:cs typeface="Verdana"/>
              </a:rPr>
              <a:t> </a:t>
            </a:r>
            <a:r>
              <a:rPr sz="3000" spc="-65" dirty="0">
                <a:latin typeface="Verdana"/>
                <a:cs typeface="Verdana"/>
              </a:rPr>
              <a:t>is</a:t>
            </a:r>
            <a:r>
              <a:rPr sz="3000" spc="-18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an</a:t>
            </a:r>
            <a:r>
              <a:rPr sz="3000" spc="-18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advanced</a:t>
            </a:r>
            <a:r>
              <a:rPr sz="3000" spc="-18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real- </a:t>
            </a:r>
            <a:r>
              <a:rPr sz="3000" spc="65" dirty="0">
                <a:latin typeface="Verdana"/>
                <a:cs typeface="Verdana"/>
              </a:rPr>
              <a:t>time</a:t>
            </a:r>
            <a:r>
              <a:rPr sz="3000" spc="-22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object</a:t>
            </a:r>
            <a:r>
              <a:rPr sz="3000" spc="-220" dirty="0">
                <a:latin typeface="Verdana"/>
                <a:cs typeface="Verdana"/>
              </a:rPr>
              <a:t> </a:t>
            </a:r>
            <a:r>
              <a:rPr sz="3000" spc="50" dirty="0">
                <a:latin typeface="Verdana"/>
                <a:cs typeface="Verdana"/>
              </a:rPr>
              <a:t>detection</a:t>
            </a:r>
            <a:r>
              <a:rPr sz="3000" spc="-220" dirty="0">
                <a:latin typeface="Verdana"/>
                <a:cs typeface="Verdana"/>
              </a:rPr>
              <a:t> </a:t>
            </a:r>
            <a:r>
              <a:rPr sz="3000" spc="-100" dirty="0">
                <a:latin typeface="Verdana"/>
                <a:cs typeface="Verdana"/>
              </a:rPr>
              <a:t>system.</a:t>
            </a:r>
            <a:r>
              <a:rPr sz="3000" spc="-22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It </a:t>
            </a:r>
            <a:r>
              <a:rPr sz="3000" spc="-55" dirty="0">
                <a:latin typeface="Verdana"/>
                <a:cs typeface="Verdana"/>
              </a:rPr>
              <a:t>excels</a:t>
            </a:r>
            <a:r>
              <a:rPr sz="3000" spc="-140" dirty="0">
                <a:latin typeface="Verdana"/>
                <a:cs typeface="Verdana"/>
              </a:rPr>
              <a:t> </a:t>
            </a:r>
            <a:r>
              <a:rPr sz="3000" spc="50" dirty="0">
                <a:latin typeface="Verdana"/>
                <a:cs typeface="Verdana"/>
              </a:rPr>
              <a:t>in</a:t>
            </a:r>
            <a:r>
              <a:rPr sz="3000" spc="-14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identifying</a:t>
            </a:r>
            <a:r>
              <a:rPr sz="3000" spc="-140" dirty="0">
                <a:latin typeface="Verdana"/>
                <a:cs typeface="Verdana"/>
              </a:rPr>
              <a:t> </a:t>
            </a:r>
            <a:r>
              <a:rPr sz="3000" spc="45" dirty="0">
                <a:latin typeface="Verdana"/>
                <a:cs typeface="Verdana"/>
              </a:rPr>
              <a:t>multiple </a:t>
            </a:r>
            <a:r>
              <a:rPr sz="3000" dirty="0">
                <a:latin typeface="Verdana"/>
                <a:cs typeface="Verdana"/>
              </a:rPr>
              <a:t>objects</a:t>
            </a:r>
            <a:r>
              <a:rPr sz="3000" spc="-220" dirty="0">
                <a:latin typeface="Verdana"/>
                <a:cs typeface="Verdana"/>
              </a:rPr>
              <a:t> </a:t>
            </a:r>
            <a:r>
              <a:rPr sz="3000" spc="50" dirty="0">
                <a:latin typeface="Verdana"/>
                <a:cs typeface="Verdana"/>
              </a:rPr>
              <a:t>in</a:t>
            </a:r>
            <a:r>
              <a:rPr sz="3000" spc="-220" dirty="0">
                <a:latin typeface="Verdana"/>
                <a:cs typeface="Verdana"/>
              </a:rPr>
              <a:t> </a:t>
            </a:r>
            <a:r>
              <a:rPr sz="3000" spc="-45" dirty="0">
                <a:latin typeface="Verdana"/>
                <a:cs typeface="Verdana"/>
              </a:rPr>
              <a:t>a</a:t>
            </a:r>
            <a:r>
              <a:rPr sz="3000" spc="-22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single</a:t>
            </a:r>
            <a:r>
              <a:rPr sz="3000" spc="-22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image,</a:t>
            </a:r>
            <a:r>
              <a:rPr sz="3000" spc="-220" dirty="0">
                <a:latin typeface="Verdana"/>
                <a:cs typeface="Verdana"/>
              </a:rPr>
              <a:t> </a:t>
            </a:r>
            <a:r>
              <a:rPr sz="3000" spc="80" dirty="0">
                <a:latin typeface="Verdana"/>
                <a:cs typeface="Verdana"/>
              </a:rPr>
              <a:t>making </a:t>
            </a:r>
            <a:r>
              <a:rPr sz="3000" dirty="0">
                <a:latin typeface="Verdana"/>
                <a:cs typeface="Verdana"/>
              </a:rPr>
              <a:t>it</a:t>
            </a:r>
            <a:r>
              <a:rPr sz="3000" spc="-254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ideal</a:t>
            </a:r>
            <a:r>
              <a:rPr sz="3000" spc="-250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for</a:t>
            </a:r>
            <a:r>
              <a:rPr sz="3000" spc="-254" dirty="0">
                <a:latin typeface="Verdana"/>
                <a:cs typeface="Verdana"/>
              </a:rPr>
              <a:t> </a:t>
            </a:r>
            <a:r>
              <a:rPr sz="3000" b="1" spc="-70" dirty="0">
                <a:latin typeface="Verdana"/>
                <a:cs typeface="Verdana"/>
              </a:rPr>
              <a:t>surveillance </a:t>
            </a:r>
            <a:r>
              <a:rPr sz="3000" b="1" spc="-170" dirty="0">
                <a:latin typeface="Verdana"/>
                <a:cs typeface="Verdana"/>
              </a:rPr>
              <a:t>applications</a:t>
            </a:r>
            <a:r>
              <a:rPr sz="3000" spc="-170" dirty="0">
                <a:latin typeface="Verdana"/>
                <a:cs typeface="Verdana"/>
              </a:rPr>
              <a:t>.</a:t>
            </a:r>
            <a:r>
              <a:rPr sz="3000" spc="-220" dirty="0">
                <a:latin typeface="Verdana"/>
                <a:cs typeface="Verdana"/>
              </a:rPr>
              <a:t> </a:t>
            </a:r>
            <a:r>
              <a:rPr sz="3000" spc="-155" dirty="0">
                <a:latin typeface="Verdana"/>
                <a:cs typeface="Verdana"/>
              </a:rPr>
              <a:t>Its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50" dirty="0">
                <a:latin typeface="Verdana"/>
                <a:cs typeface="Verdana"/>
              </a:rPr>
              <a:t>speed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45" dirty="0">
                <a:latin typeface="Verdana"/>
                <a:cs typeface="Verdana"/>
              </a:rPr>
              <a:t>and </a:t>
            </a:r>
            <a:r>
              <a:rPr sz="3000" spc="-10" dirty="0">
                <a:latin typeface="Verdana"/>
                <a:cs typeface="Verdana"/>
              </a:rPr>
              <a:t>accuracy</a:t>
            </a:r>
            <a:r>
              <a:rPr sz="3000" spc="-245" dirty="0">
                <a:latin typeface="Verdana"/>
                <a:cs typeface="Verdana"/>
              </a:rPr>
              <a:t> </a:t>
            </a:r>
            <a:r>
              <a:rPr sz="3000" spc="-55" dirty="0">
                <a:latin typeface="Verdana"/>
                <a:cs typeface="Verdana"/>
              </a:rPr>
              <a:t>are</a:t>
            </a:r>
            <a:r>
              <a:rPr sz="3000" spc="-245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essential</a:t>
            </a:r>
            <a:r>
              <a:rPr sz="3000" spc="-245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for</a:t>
            </a:r>
            <a:r>
              <a:rPr sz="3000" spc="-24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timely </a:t>
            </a:r>
            <a:r>
              <a:rPr sz="3000" b="1" spc="-155" dirty="0">
                <a:latin typeface="Verdana"/>
                <a:cs typeface="Verdana"/>
              </a:rPr>
              <a:t>intervention</a:t>
            </a:r>
            <a:r>
              <a:rPr sz="3000" b="1" spc="-15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against</a:t>
            </a:r>
            <a:r>
              <a:rPr sz="3000" spc="-17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shoplifting.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8026" y="1301889"/>
            <a:ext cx="643001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spc="-145" dirty="0"/>
              <a:t>Understanding</a:t>
            </a:r>
            <a:r>
              <a:rPr sz="4100" spc="-254" dirty="0"/>
              <a:t> </a:t>
            </a:r>
            <a:r>
              <a:rPr sz="4100" spc="-150" dirty="0"/>
              <a:t>YOLOv8</a:t>
            </a:r>
            <a:endParaRPr sz="4100" dirty="0"/>
          </a:p>
        </p:txBody>
      </p:sp>
      <p:sp>
        <p:nvSpPr>
          <p:cNvPr id="5" name="object 5"/>
          <p:cNvSpPr/>
          <p:nvPr/>
        </p:nvSpPr>
        <p:spPr>
          <a:xfrm>
            <a:off x="0" y="981228"/>
            <a:ext cx="7718425" cy="114300"/>
          </a:xfrm>
          <a:custGeom>
            <a:avLst/>
            <a:gdLst/>
            <a:ahLst/>
            <a:cxnLst/>
            <a:rect l="l" t="t" r="r" b="b"/>
            <a:pathLst>
              <a:path w="7718425" h="114300">
                <a:moveTo>
                  <a:pt x="7718191" y="0"/>
                </a:moveTo>
                <a:lnTo>
                  <a:pt x="0" y="0"/>
                </a:lnTo>
                <a:lnTo>
                  <a:pt x="0" y="114299"/>
                </a:lnTo>
                <a:lnTo>
                  <a:pt x="7718191" y="114299"/>
                </a:lnTo>
                <a:lnTo>
                  <a:pt x="7718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7172" y="1580616"/>
            <a:ext cx="7886687" cy="75723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47551" y="2694495"/>
            <a:ext cx="6365875" cy="370242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3000" spc="85" dirty="0">
                <a:latin typeface="Verdana"/>
                <a:cs typeface="Verdana"/>
              </a:rPr>
              <a:t>Combining</a:t>
            </a:r>
            <a:r>
              <a:rPr sz="3000" spc="-235" dirty="0">
                <a:latin typeface="Verdana"/>
                <a:cs typeface="Verdana"/>
              </a:rPr>
              <a:t> </a:t>
            </a:r>
            <a:r>
              <a:rPr sz="3000" b="1" spc="-170" dirty="0">
                <a:latin typeface="Verdana"/>
                <a:cs typeface="Verdana"/>
              </a:rPr>
              <a:t>YOLOv8</a:t>
            </a:r>
            <a:r>
              <a:rPr sz="3000" b="1" spc="-200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for</a:t>
            </a:r>
            <a:r>
              <a:rPr sz="3000" spc="-235" dirty="0">
                <a:latin typeface="Verdana"/>
                <a:cs typeface="Verdana"/>
              </a:rPr>
              <a:t> </a:t>
            </a:r>
            <a:r>
              <a:rPr sz="3000" spc="-85" dirty="0">
                <a:latin typeface="Verdana"/>
                <a:cs typeface="Verdana"/>
              </a:rPr>
              <a:t>real-</a:t>
            </a:r>
            <a:r>
              <a:rPr sz="3000" spc="45" dirty="0">
                <a:latin typeface="Verdana"/>
                <a:cs typeface="Verdana"/>
              </a:rPr>
              <a:t>time </a:t>
            </a:r>
            <a:r>
              <a:rPr sz="3000" spc="50" dirty="0">
                <a:latin typeface="Verdana"/>
                <a:cs typeface="Verdana"/>
              </a:rPr>
              <a:t>detection</a:t>
            </a:r>
            <a:r>
              <a:rPr lang="en-US" sz="3000" spc="-254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creates</a:t>
            </a:r>
            <a:r>
              <a:rPr sz="3000" spc="-200" dirty="0">
                <a:latin typeface="Verdana"/>
                <a:cs typeface="Verdana"/>
              </a:rPr>
              <a:t> </a:t>
            </a:r>
            <a:r>
              <a:rPr sz="3000" spc="-50" dirty="0">
                <a:latin typeface="Verdana"/>
                <a:cs typeface="Verdana"/>
              </a:rPr>
              <a:t>a </a:t>
            </a:r>
            <a:r>
              <a:rPr sz="3000" dirty="0">
                <a:latin typeface="Verdana"/>
                <a:cs typeface="Verdana"/>
              </a:rPr>
              <a:t>robust</a:t>
            </a:r>
            <a:r>
              <a:rPr sz="3000" spc="-195" dirty="0">
                <a:latin typeface="Verdana"/>
                <a:cs typeface="Verdana"/>
              </a:rPr>
              <a:t> </a:t>
            </a:r>
            <a:r>
              <a:rPr sz="3000" spc="-100" dirty="0">
                <a:latin typeface="Verdana"/>
                <a:cs typeface="Verdana"/>
              </a:rPr>
              <a:t>system.</a:t>
            </a:r>
            <a:r>
              <a:rPr sz="3000" spc="-190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This</a:t>
            </a:r>
            <a:r>
              <a:rPr sz="3000" spc="-19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integration allows</a:t>
            </a:r>
            <a:r>
              <a:rPr sz="3000" spc="-245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for</a:t>
            </a:r>
            <a:r>
              <a:rPr sz="3000" spc="-245" dirty="0">
                <a:latin typeface="Verdana"/>
                <a:cs typeface="Verdana"/>
              </a:rPr>
              <a:t> </a:t>
            </a:r>
            <a:r>
              <a:rPr sz="3000" spc="55" dirty="0">
                <a:latin typeface="Verdana"/>
                <a:cs typeface="Verdana"/>
              </a:rPr>
              <a:t>immediate</a:t>
            </a:r>
            <a:r>
              <a:rPr sz="3000" spc="-240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alerts</a:t>
            </a:r>
            <a:r>
              <a:rPr sz="3000" spc="-245" dirty="0">
                <a:latin typeface="Verdana"/>
                <a:cs typeface="Verdana"/>
              </a:rPr>
              <a:t> </a:t>
            </a:r>
            <a:r>
              <a:rPr sz="3000" spc="45" dirty="0">
                <a:latin typeface="Verdana"/>
                <a:cs typeface="Verdana"/>
              </a:rPr>
              <a:t>and </a:t>
            </a:r>
            <a:r>
              <a:rPr sz="3000" dirty="0">
                <a:latin typeface="Verdana"/>
                <a:cs typeface="Verdana"/>
              </a:rPr>
              <a:t>actions</a:t>
            </a:r>
            <a:r>
              <a:rPr sz="3000" spc="-14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against</a:t>
            </a:r>
            <a:r>
              <a:rPr sz="3000" spc="-14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suspicious </a:t>
            </a:r>
            <a:r>
              <a:rPr sz="3000" spc="-70" dirty="0">
                <a:latin typeface="Verdana"/>
                <a:cs typeface="Verdana"/>
              </a:rPr>
              <a:t>activities,</a:t>
            </a:r>
            <a:r>
              <a:rPr sz="3000" spc="-225" dirty="0">
                <a:latin typeface="Verdana"/>
                <a:cs typeface="Verdana"/>
              </a:rPr>
              <a:t> </a:t>
            </a:r>
            <a:r>
              <a:rPr sz="3000" spc="75" dirty="0">
                <a:latin typeface="Verdana"/>
                <a:cs typeface="Verdana"/>
              </a:rPr>
              <a:t>enhancing</a:t>
            </a:r>
            <a:r>
              <a:rPr sz="3000" spc="-220" dirty="0">
                <a:latin typeface="Verdana"/>
                <a:cs typeface="Verdana"/>
              </a:rPr>
              <a:t> </a:t>
            </a:r>
            <a:r>
              <a:rPr sz="3000" spc="-75" dirty="0">
                <a:latin typeface="Verdana"/>
                <a:cs typeface="Verdana"/>
              </a:rPr>
              <a:t>overall</a:t>
            </a:r>
            <a:r>
              <a:rPr sz="3000" spc="-220" dirty="0">
                <a:latin typeface="Verdana"/>
                <a:cs typeface="Verdana"/>
              </a:rPr>
              <a:t> </a:t>
            </a:r>
            <a:r>
              <a:rPr sz="3000" b="1" spc="-135" dirty="0">
                <a:latin typeface="Verdana"/>
                <a:cs typeface="Verdana"/>
              </a:rPr>
              <a:t>store </a:t>
            </a:r>
            <a:r>
              <a:rPr sz="3000" b="1" spc="-165" dirty="0">
                <a:latin typeface="Verdana"/>
                <a:cs typeface="Verdana"/>
              </a:rPr>
              <a:t>security</a:t>
            </a:r>
            <a:r>
              <a:rPr sz="3000" b="1" spc="-220" dirty="0">
                <a:latin typeface="Verdana"/>
                <a:cs typeface="Verdana"/>
              </a:rPr>
              <a:t> </a:t>
            </a:r>
            <a:r>
              <a:rPr sz="3000" spc="70" dirty="0">
                <a:latin typeface="Verdana"/>
                <a:cs typeface="Verdana"/>
              </a:rPr>
              <a:t>and</a:t>
            </a:r>
            <a:r>
              <a:rPr sz="3000" spc="-245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reducing</a:t>
            </a:r>
            <a:r>
              <a:rPr sz="3000" spc="-24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losses </a:t>
            </a:r>
            <a:r>
              <a:rPr sz="3000" dirty="0">
                <a:latin typeface="Verdana"/>
                <a:cs typeface="Verdana"/>
              </a:rPr>
              <a:t>from</a:t>
            </a:r>
            <a:r>
              <a:rPr sz="3000" spc="-14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shoplifting.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8026" y="1330464"/>
            <a:ext cx="635762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spc="-175" dirty="0"/>
              <a:t>Integration</a:t>
            </a:r>
            <a:r>
              <a:rPr sz="2700" spc="-170" dirty="0"/>
              <a:t> </a:t>
            </a:r>
            <a:r>
              <a:rPr sz="2700" spc="-140" dirty="0"/>
              <a:t>of</a:t>
            </a:r>
            <a:r>
              <a:rPr sz="2700" spc="-165" dirty="0"/>
              <a:t> </a:t>
            </a:r>
            <a:r>
              <a:rPr sz="2700" spc="-140" dirty="0"/>
              <a:t>YOLOv8</a:t>
            </a:r>
            <a:r>
              <a:rPr sz="2700" spc="-165" dirty="0"/>
              <a:t> </a:t>
            </a:r>
            <a:endParaRPr sz="2700" dirty="0"/>
          </a:p>
        </p:txBody>
      </p:sp>
      <p:sp>
        <p:nvSpPr>
          <p:cNvPr id="5" name="object 5"/>
          <p:cNvSpPr/>
          <p:nvPr/>
        </p:nvSpPr>
        <p:spPr>
          <a:xfrm>
            <a:off x="0" y="981228"/>
            <a:ext cx="7718425" cy="114300"/>
          </a:xfrm>
          <a:custGeom>
            <a:avLst/>
            <a:gdLst/>
            <a:ahLst/>
            <a:cxnLst/>
            <a:rect l="l" t="t" r="r" b="b"/>
            <a:pathLst>
              <a:path w="7718425" h="114300">
                <a:moveTo>
                  <a:pt x="7718191" y="0"/>
                </a:moveTo>
                <a:lnTo>
                  <a:pt x="0" y="0"/>
                </a:lnTo>
                <a:lnTo>
                  <a:pt x="0" y="114299"/>
                </a:lnTo>
                <a:lnTo>
                  <a:pt x="7718191" y="114299"/>
                </a:lnTo>
                <a:lnTo>
                  <a:pt x="7718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1351" y="1302918"/>
            <a:ext cx="619252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spc="-195" dirty="0"/>
              <a:t>Case</a:t>
            </a:r>
            <a:r>
              <a:rPr sz="3750" spc="-215" dirty="0"/>
              <a:t> </a:t>
            </a:r>
            <a:r>
              <a:rPr sz="3750" spc="-200" dirty="0"/>
              <a:t>Studies</a:t>
            </a:r>
            <a:r>
              <a:rPr sz="3750" spc="-210" dirty="0"/>
              <a:t> </a:t>
            </a:r>
            <a:r>
              <a:rPr sz="3750" spc="-135" dirty="0"/>
              <a:t>and</a:t>
            </a:r>
            <a:r>
              <a:rPr sz="3750" spc="-215" dirty="0"/>
              <a:t> </a:t>
            </a:r>
            <a:r>
              <a:rPr sz="3750" spc="-150" dirty="0"/>
              <a:t>Results</a:t>
            </a:r>
            <a:endParaRPr sz="3750"/>
          </a:p>
        </p:txBody>
      </p:sp>
      <p:sp>
        <p:nvSpPr>
          <p:cNvPr id="4" name="object 4"/>
          <p:cNvSpPr txBox="1"/>
          <p:nvPr/>
        </p:nvSpPr>
        <p:spPr>
          <a:xfrm>
            <a:off x="8770396" y="826866"/>
            <a:ext cx="7941945" cy="302133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</a:pPr>
            <a:r>
              <a:rPr sz="3000" spc="-105" dirty="0">
                <a:latin typeface="Verdana"/>
                <a:cs typeface="Verdana"/>
              </a:rPr>
              <a:t>Several</a:t>
            </a:r>
            <a:r>
              <a:rPr sz="3000" spc="-225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retail</a:t>
            </a:r>
            <a:r>
              <a:rPr sz="3000" spc="-220" dirty="0">
                <a:latin typeface="Verdana"/>
                <a:cs typeface="Verdana"/>
              </a:rPr>
              <a:t> </a:t>
            </a:r>
            <a:r>
              <a:rPr sz="3000" spc="-60" dirty="0">
                <a:latin typeface="Verdana"/>
                <a:cs typeface="Verdana"/>
              </a:rPr>
              <a:t>stores</a:t>
            </a:r>
            <a:r>
              <a:rPr sz="3000" spc="-220" dirty="0">
                <a:latin typeface="Verdana"/>
                <a:cs typeface="Verdana"/>
              </a:rPr>
              <a:t> </a:t>
            </a:r>
            <a:r>
              <a:rPr sz="3000" spc="-45" dirty="0">
                <a:latin typeface="Verdana"/>
                <a:cs typeface="Verdana"/>
              </a:rPr>
              <a:t>have</a:t>
            </a:r>
            <a:r>
              <a:rPr sz="3000" spc="-22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successfully </a:t>
            </a:r>
            <a:r>
              <a:rPr sz="3000" spc="80" dirty="0">
                <a:latin typeface="Verdana"/>
                <a:cs typeface="Verdana"/>
              </a:rPr>
              <a:t>implemented</a:t>
            </a:r>
            <a:r>
              <a:rPr sz="3000" spc="-204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the</a:t>
            </a:r>
            <a:r>
              <a:rPr sz="3000" spc="-204" dirty="0">
                <a:latin typeface="Verdana"/>
                <a:cs typeface="Verdana"/>
              </a:rPr>
              <a:t> </a:t>
            </a:r>
            <a:r>
              <a:rPr sz="3000" b="1" spc="-175" dirty="0">
                <a:latin typeface="Verdana"/>
                <a:cs typeface="Verdana"/>
              </a:rPr>
              <a:t>YOLOv8</a:t>
            </a:r>
            <a:r>
              <a:rPr sz="3000" dirty="0">
                <a:latin typeface="Verdana"/>
                <a:cs typeface="Verdana"/>
              </a:rPr>
              <a:t>.</a:t>
            </a:r>
            <a:r>
              <a:rPr sz="3000" spc="-15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Results</a:t>
            </a:r>
            <a:r>
              <a:rPr sz="3000" spc="-15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show</a:t>
            </a:r>
            <a:r>
              <a:rPr sz="3000" spc="-150" dirty="0">
                <a:latin typeface="Verdana"/>
                <a:cs typeface="Verdana"/>
              </a:rPr>
              <a:t> </a:t>
            </a:r>
            <a:r>
              <a:rPr sz="3000" spc="-45" dirty="0">
                <a:latin typeface="Verdana"/>
                <a:cs typeface="Verdana"/>
              </a:rPr>
              <a:t>a</a:t>
            </a:r>
            <a:r>
              <a:rPr sz="3000" spc="-15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signiﬁcant </a:t>
            </a:r>
            <a:r>
              <a:rPr sz="3000" dirty="0">
                <a:latin typeface="Verdana"/>
                <a:cs typeface="Verdana"/>
              </a:rPr>
              <a:t>reduction</a:t>
            </a:r>
            <a:r>
              <a:rPr sz="3000" spc="-125" dirty="0">
                <a:latin typeface="Verdana"/>
                <a:cs typeface="Verdana"/>
              </a:rPr>
              <a:t> </a:t>
            </a:r>
            <a:r>
              <a:rPr sz="3000" spc="50" dirty="0">
                <a:latin typeface="Verdana"/>
                <a:cs typeface="Verdana"/>
              </a:rPr>
              <a:t>in</a:t>
            </a:r>
            <a:r>
              <a:rPr sz="3000" spc="-120" dirty="0">
                <a:latin typeface="Verdana"/>
                <a:cs typeface="Verdana"/>
              </a:rPr>
              <a:t> </a:t>
            </a:r>
            <a:r>
              <a:rPr sz="3000" b="1" spc="-130" dirty="0">
                <a:latin typeface="Verdana"/>
                <a:cs typeface="Verdana"/>
              </a:rPr>
              <a:t>shoplifting</a:t>
            </a:r>
            <a:r>
              <a:rPr sz="3000" b="1" spc="-45" dirty="0">
                <a:latin typeface="Verdana"/>
                <a:cs typeface="Verdana"/>
              </a:rPr>
              <a:t> </a:t>
            </a:r>
            <a:r>
              <a:rPr sz="3000" b="1" spc="-35" dirty="0">
                <a:latin typeface="Verdana"/>
                <a:cs typeface="Verdana"/>
              </a:rPr>
              <a:t>incidents</a:t>
            </a:r>
            <a:r>
              <a:rPr sz="3000" spc="-35" dirty="0">
                <a:latin typeface="Verdana"/>
                <a:cs typeface="Verdana"/>
              </a:rPr>
              <a:t>, </a:t>
            </a:r>
            <a:r>
              <a:rPr sz="3000" dirty="0">
                <a:latin typeface="Verdana"/>
                <a:cs typeface="Verdana"/>
              </a:rPr>
              <a:t>improved</a:t>
            </a:r>
            <a:r>
              <a:rPr sz="3000" spc="-20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response</a:t>
            </a:r>
            <a:r>
              <a:rPr sz="3000" spc="-195" dirty="0">
                <a:latin typeface="Verdana"/>
                <a:cs typeface="Verdana"/>
              </a:rPr>
              <a:t> </a:t>
            </a:r>
            <a:r>
              <a:rPr sz="3000" spc="-55" dirty="0">
                <a:latin typeface="Verdana"/>
                <a:cs typeface="Verdana"/>
              </a:rPr>
              <a:t>times,</a:t>
            </a:r>
            <a:r>
              <a:rPr sz="3000" spc="-200" dirty="0">
                <a:latin typeface="Verdana"/>
                <a:cs typeface="Verdana"/>
              </a:rPr>
              <a:t> </a:t>
            </a:r>
            <a:r>
              <a:rPr sz="3000" spc="70" dirty="0">
                <a:latin typeface="Verdana"/>
                <a:cs typeface="Verdana"/>
              </a:rPr>
              <a:t>and</a:t>
            </a:r>
            <a:r>
              <a:rPr sz="3000" spc="-19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better resource</a:t>
            </a:r>
            <a:r>
              <a:rPr sz="3000" spc="-204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allocation</a:t>
            </a:r>
            <a:r>
              <a:rPr sz="3000" spc="-204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for</a:t>
            </a:r>
            <a:r>
              <a:rPr sz="3000" spc="-204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security</a:t>
            </a:r>
            <a:r>
              <a:rPr sz="3000" spc="-204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personnel, </a:t>
            </a:r>
            <a:r>
              <a:rPr sz="3000" dirty="0">
                <a:latin typeface="Verdana"/>
                <a:cs typeface="Verdana"/>
              </a:rPr>
              <a:t>showcasing</a:t>
            </a:r>
            <a:r>
              <a:rPr sz="3000" spc="-10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the</a:t>
            </a:r>
            <a:r>
              <a:rPr sz="3000" spc="-105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effectiveness</a:t>
            </a:r>
            <a:r>
              <a:rPr sz="3000" spc="-10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of</a:t>
            </a:r>
            <a:r>
              <a:rPr sz="3000" spc="-105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this </a:t>
            </a:r>
            <a:r>
              <a:rPr sz="3000" spc="-10" dirty="0">
                <a:latin typeface="Verdana"/>
                <a:cs typeface="Verdana"/>
              </a:rPr>
              <a:t>technology.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78839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943" y="1579715"/>
            <a:ext cx="7886698" cy="75723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683367" y="2692768"/>
            <a:ext cx="6266815" cy="370242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3000" dirty="0">
                <a:latin typeface="Verdana"/>
                <a:cs typeface="Verdana"/>
              </a:rPr>
              <a:t>The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spc="70" dirty="0">
                <a:latin typeface="Verdana"/>
                <a:cs typeface="Verdana"/>
              </a:rPr>
              <a:t>combination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of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b="1" spc="-170" dirty="0">
                <a:latin typeface="Verdana"/>
                <a:cs typeface="Verdana"/>
              </a:rPr>
              <a:t>YOLOv8</a:t>
            </a:r>
            <a:r>
              <a:rPr sz="3000" b="1" spc="-235" dirty="0">
                <a:latin typeface="Verdana"/>
                <a:cs typeface="Verdana"/>
              </a:rPr>
              <a:t> </a:t>
            </a:r>
            <a:r>
              <a:rPr lang="en-US" sz="3000" b="1" spc="-235" dirty="0">
                <a:latin typeface="Verdana"/>
                <a:cs typeface="Verdana"/>
              </a:rPr>
              <a:t> </a:t>
            </a:r>
            <a:r>
              <a:rPr sz="3000" spc="-45" dirty="0">
                <a:latin typeface="Verdana"/>
                <a:cs typeface="Verdana"/>
              </a:rPr>
              <a:t>a</a:t>
            </a:r>
            <a:r>
              <a:rPr sz="3000" spc="-24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signiﬁcant </a:t>
            </a:r>
            <a:r>
              <a:rPr sz="3000" dirty="0">
                <a:latin typeface="Verdana"/>
                <a:cs typeface="Verdana"/>
              </a:rPr>
              <a:t>advancement</a:t>
            </a:r>
            <a:r>
              <a:rPr sz="3000" spc="-40" dirty="0">
                <a:latin typeface="Verdana"/>
                <a:cs typeface="Verdana"/>
              </a:rPr>
              <a:t> </a:t>
            </a:r>
            <a:r>
              <a:rPr sz="3000" spc="50" dirty="0">
                <a:latin typeface="Verdana"/>
                <a:cs typeface="Verdana"/>
              </a:rPr>
              <a:t>in</a:t>
            </a:r>
            <a:r>
              <a:rPr sz="3000" spc="-35" dirty="0">
                <a:latin typeface="Verdana"/>
                <a:cs typeface="Verdana"/>
              </a:rPr>
              <a:t> </a:t>
            </a:r>
            <a:r>
              <a:rPr sz="3000" b="1" spc="-10" dirty="0">
                <a:latin typeface="Verdana"/>
                <a:cs typeface="Verdana"/>
              </a:rPr>
              <a:t>smart </a:t>
            </a:r>
            <a:r>
              <a:rPr sz="3000" b="1" spc="-170" dirty="0">
                <a:latin typeface="Verdana"/>
                <a:cs typeface="Verdana"/>
              </a:rPr>
              <a:t>surveillance</a:t>
            </a:r>
            <a:r>
              <a:rPr sz="3000" b="1" spc="-185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for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-100" dirty="0">
                <a:latin typeface="Verdana"/>
                <a:cs typeface="Verdana"/>
              </a:rPr>
              <a:t>retail.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Future </a:t>
            </a:r>
            <a:r>
              <a:rPr sz="3000" dirty="0">
                <a:latin typeface="Verdana"/>
                <a:cs typeface="Verdana"/>
              </a:rPr>
              <a:t>developments</a:t>
            </a:r>
            <a:r>
              <a:rPr sz="3000" spc="-4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may</a:t>
            </a:r>
            <a:r>
              <a:rPr sz="3000" spc="-40" dirty="0">
                <a:latin typeface="Verdana"/>
                <a:cs typeface="Verdana"/>
              </a:rPr>
              <a:t> </a:t>
            </a:r>
            <a:r>
              <a:rPr sz="3000" spc="50" dirty="0">
                <a:latin typeface="Verdana"/>
                <a:cs typeface="Verdana"/>
              </a:rPr>
              <a:t>include </a:t>
            </a:r>
            <a:r>
              <a:rPr sz="3000" spc="70" dirty="0">
                <a:latin typeface="Verdana"/>
                <a:cs typeface="Verdana"/>
              </a:rPr>
              <a:t>enhanced</a:t>
            </a:r>
            <a:r>
              <a:rPr sz="3000" spc="-11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algorithms</a:t>
            </a:r>
            <a:r>
              <a:rPr sz="3000" spc="-105" dirty="0">
                <a:latin typeface="Verdana"/>
                <a:cs typeface="Verdana"/>
              </a:rPr>
              <a:t> </a:t>
            </a:r>
            <a:r>
              <a:rPr sz="3000" spc="45" dirty="0">
                <a:latin typeface="Verdana"/>
                <a:cs typeface="Verdana"/>
              </a:rPr>
              <a:t>and </a:t>
            </a:r>
            <a:r>
              <a:rPr sz="3000" dirty="0">
                <a:latin typeface="Verdana"/>
                <a:cs typeface="Verdana"/>
              </a:rPr>
              <a:t>broader</a:t>
            </a:r>
            <a:r>
              <a:rPr sz="3000" spc="-135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applications,</a:t>
            </a:r>
            <a:r>
              <a:rPr sz="3000" spc="-13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paving</a:t>
            </a:r>
            <a:r>
              <a:rPr sz="3000" spc="-135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the </a:t>
            </a:r>
            <a:r>
              <a:rPr sz="3000" spc="-40" dirty="0">
                <a:latin typeface="Verdana"/>
                <a:cs typeface="Verdana"/>
              </a:rPr>
              <a:t>way</a:t>
            </a:r>
            <a:r>
              <a:rPr sz="3000" spc="-245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for</a:t>
            </a:r>
            <a:r>
              <a:rPr sz="3000" spc="-245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even</a:t>
            </a:r>
            <a:r>
              <a:rPr sz="3000" spc="-240" dirty="0">
                <a:latin typeface="Verdana"/>
                <a:cs typeface="Verdana"/>
              </a:rPr>
              <a:t> </a:t>
            </a:r>
            <a:r>
              <a:rPr sz="3000" spc="50" dirty="0">
                <a:latin typeface="Verdana"/>
                <a:cs typeface="Verdana"/>
              </a:rPr>
              <a:t>more</a:t>
            </a:r>
            <a:r>
              <a:rPr sz="3000" spc="-245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effective</a:t>
            </a:r>
            <a:r>
              <a:rPr sz="3000" spc="-240" dirty="0">
                <a:latin typeface="Verdana"/>
                <a:cs typeface="Verdana"/>
              </a:rPr>
              <a:t> </a:t>
            </a:r>
            <a:r>
              <a:rPr sz="3000" b="1" spc="-20" dirty="0">
                <a:latin typeface="Verdana"/>
                <a:cs typeface="Verdana"/>
              </a:rPr>
              <a:t>loss </a:t>
            </a:r>
            <a:r>
              <a:rPr sz="3000" b="1" spc="-155" dirty="0">
                <a:latin typeface="Verdana"/>
                <a:cs typeface="Verdana"/>
              </a:rPr>
              <a:t>prevention</a:t>
            </a:r>
            <a:r>
              <a:rPr sz="3000" b="1" spc="-165" dirty="0">
                <a:latin typeface="Verdana"/>
                <a:cs typeface="Verdana"/>
              </a:rPr>
              <a:t> </a:t>
            </a:r>
            <a:r>
              <a:rPr sz="3000" b="1" spc="-100" dirty="0">
                <a:latin typeface="Verdana"/>
                <a:cs typeface="Verdana"/>
              </a:rPr>
              <a:t>strategies</a:t>
            </a:r>
            <a:r>
              <a:rPr sz="3000" spc="-100" dirty="0">
                <a:latin typeface="Verdana"/>
                <a:cs typeface="Verdana"/>
              </a:rPr>
              <a:t>.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5" dirty="0"/>
              <a:t>Conclusion</a:t>
            </a:r>
            <a:r>
              <a:rPr spc="-160" dirty="0"/>
              <a:t> </a:t>
            </a:r>
            <a:r>
              <a:rPr spc="-95" dirty="0"/>
              <a:t>and</a:t>
            </a:r>
            <a:r>
              <a:rPr spc="-160" dirty="0"/>
              <a:t> </a:t>
            </a:r>
            <a:r>
              <a:rPr spc="-125" dirty="0"/>
              <a:t>Future</a:t>
            </a:r>
            <a:r>
              <a:rPr spc="-155" dirty="0"/>
              <a:t> </a:t>
            </a:r>
            <a:r>
              <a:rPr spc="-80" dirty="0"/>
              <a:t>Directions</a:t>
            </a:r>
          </a:p>
        </p:txBody>
      </p:sp>
      <p:sp>
        <p:nvSpPr>
          <p:cNvPr id="5" name="object 5"/>
          <p:cNvSpPr/>
          <p:nvPr/>
        </p:nvSpPr>
        <p:spPr>
          <a:xfrm>
            <a:off x="10696067" y="964006"/>
            <a:ext cx="7586345" cy="114300"/>
          </a:xfrm>
          <a:custGeom>
            <a:avLst/>
            <a:gdLst/>
            <a:ahLst/>
            <a:cxnLst/>
            <a:rect l="l" t="t" r="r" b="b"/>
            <a:pathLst>
              <a:path w="7586344" h="114300">
                <a:moveTo>
                  <a:pt x="7586078" y="0"/>
                </a:moveTo>
                <a:lnTo>
                  <a:pt x="0" y="0"/>
                </a:lnTo>
                <a:lnTo>
                  <a:pt x="0" y="114300"/>
                </a:lnTo>
                <a:lnTo>
                  <a:pt x="7586078" y="114300"/>
                </a:lnTo>
                <a:lnTo>
                  <a:pt x="7586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1350" y="3397250"/>
            <a:ext cx="6105525" cy="3013710"/>
          </a:xfrm>
          <a:prstGeom prst="rect">
            <a:avLst/>
          </a:prstGeom>
        </p:spPr>
        <p:txBody>
          <a:bodyPr vert="horz" wrap="square" lIns="0" tIns="76644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034"/>
              </a:spcBef>
            </a:pPr>
            <a:r>
              <a:rPr sz="9350" spc="-620" dirty="0"/>
              <a:t>Thanks!</a:t>
            </a:r>
            <a:endParaRPr sz="9350" dirty="0"/>
          </a:p>
          <a:p>
            <a:pPr algn="ctr">
              <a:lnSpc>
                <a:spcPct val="100000"/>
              </a:lnSpc>
              <a:spcBef>
                <a:spcPts val="2225"/>
              </a:spcBef>
            </a:pPr>
            <a:r>
              <a:rPr sz="3450" b="0" i="1" spc="90" dirty="0">
                <a:latin typeface="Verdana"/>
                <a:cs typeface="Verdana"/>
              </a:rPr>
              <a:t>Do</a:t>
            </a:r>
            <a:r>
              <a:rPr sz="3450" b="0" i="1" spc="-290" dirty="0">
                <a:latin typeface="Verdana"/>
                <a:cs typeface="Verdana"/>
              </a:rPr>
              <a:t> </a:t>
            </a:r>
            <a:r>
              <a:rPr sz="3450" b="0" i="1" spc="-35" dirty="0">
                <a:latin typeface="Verdana"/>
                <a:cs typeface="Verdana"/>
              </a:rPr>
              <a:t>you</a:t>
            </a:r>
            <a:r>
              <a:rPr sz="3450" b="0" i="1" spc="-285" dirty="0">
                <a:latin typeface="Verdana"/>
                <a:cs typeface="Verdana"/>
              </a:rPr>
              <a:t> </a:t>
            </a:r>
            <a:r>
              <a:rPr sz="3450" b="0" i="1" spc="-60" dirty="0">
                <a:latin typeface="Verdana"/>
                <a:cs typeface="Verdana"/>
              </a:rPr>
              <a:t>have</a:t>
            </a:r>
            <a:r>
              <a:rPr sz="3450" b="0" i="1" spc="-285" dirty="0">
                <a:latin typeface="Verdana"/>
                <a:cs typeface="Verdana"/>
              </a:rPr>
              <a:t> </a:t>
            </a:r>
            <a:r>
              <a:rPr sz="3450" b="0" i="1" spc="-60" dirty="0">
                <a:latin typeface="Verdana"/>
                <a:cs typeface="Verdana"/>
              </a:rPr>
              <a:t>any</a:t>
            </a:r>
            <a:r>
              <a:rPr sz="3450" b="0" i="1" spc="-285" dirty="0">
                <a:latin typeface="Verdana"/>
                <a:cs typeface="Verdana"/>
              </a:rPr>
              <a:t> </a:t>
            </a:r>
            <a:r>
              <a:rPr sz="3450" b="0" i="1" spc="-10" dirty="0">
                <a:latin typeface="Verdana"/>
                <a:cs typeface="Verdana"/>
              </a:rPr>
              <a:t>questions?</a:t>
            </a:r>
            <a:endParaRPr sz="345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81252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76559" y="9191445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295</Words>
  <Application>Microsoft Office PowerPoint</Application>
  <PresentationFormat>Custom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Introduction to Smart Surveillance</vt:lpstr>
      <vt:lpstr>Understanding YOLOv8</vt:lpstr>
      <vt:lpstr>Integration of YOLOv8 </vt:lpstr>
      <vt:lpstr>Case Studies and Results</vt:lpstr>
      <vt:lpstr>Conclusion and Future Directions</vt:lpstr>
      <vt:lpstr>Thanks! Do you have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Avadhesh's_PC</dc:creator>
  <cp:lastModifiedBy>AVADHESH PRAJAPATI</cp:lastModifiedBy>
  <cp:revision>4</cp:revision>
  <dcterms:created xsi:type="dcterms:W3CDTF">2024-09-17T14:25:50Z</dcterms:created>
  <dcterms:modified xsi:type="dcterms:W3CDTF">2024-09-19T09:22:30Z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2024-09-17T00:00:00Z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2024-09-17T00:00:00Z</vt:filetime>
  </property>
  <property fmtid="{D5CDD505-2E9C-101B-9397-08002B2CF9AE}" pid="5" name="Producer">
    <vt:lpwstr>GPL Ghostscript 10.02.0</vt:lpwstr>
  </property>
</Properties>
</file>