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AA2C4B-7E88-4E5F-9DFA-FF556672C1C6}">
  <a:tblStyle styleId="{6AAA2C4B-7E88-4E5F-9DFA-FF556672C1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037536d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037536d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037536d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037536d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037536d8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037536d8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037536d8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037536d8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037536d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037536d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037536d8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037536d8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037536d8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037536d8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SoRA/Adalora Experiments</a:t>
            </a:r>
            <a:endParaRPr sz="2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9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Reproducing SoRA Results (2 Runs)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859800" y="96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{6AAA2C4B-7E88-4E5F-9DFA-FF556672C1C6}</a:tableStyleId>
              </a:tblPr>
              <a:tblGrid>
                <a:gridCol w="1256625"/>
                <a:gridCol w="1256625"/>
                <a:gridCol w="1256625"/>
                <a:gridCol w="1256625"/>
                <a:gridCol w="1256625"/>
                <a:gridCol w="1256625"/>
              </a:tblGrid>
              <a:tr h="73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Results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Epoch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Runtime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Samples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3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50/50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0.083/ 0.09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2870.99/ 3753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2490/ 2490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Evaluation Train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50/ 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0.0009/ 0.0009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9.98/ 12.54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1000/ 1000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Evaluation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50/ 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0.877/ 0.877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0.839/ 0.943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1.38/ 1.73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138/138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15/15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0.55/0.55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(Paper Result: 0.877)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0.69/0.69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1.40/1.74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138/138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SoRA Datasets Preparation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50" y="1844750"/>
            <a:ext cx="8340300" cy="16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Identified/ Roadblocks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Issues Faced in Reproducing Results for SoRA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Backbone Model Compatibility: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LLaMA-2-7B not supported by OpenDelta's LoRA configuration.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OpenDelta supports only models from the Transformers module.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Roberta-large Implementation: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Tested on BoolQ task (SuperGLUE) in Alora paper.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 pre-implemented SuperGLUE script available.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Custom implementation not compatible with original preprocessing script.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Identified/ Roadblocks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Issues with Adalora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Complex Structure: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Modified Transformer trainer file for fine-tuning with Adalora.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Multiple supporting files also modified, difficult to identify changes.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Alternative Method: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Using PEFT/AdaConfig from Hugging Face.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SFTTrainer does not support custom compute metrics functionality, limiting accuracy calculation.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Callback Functions: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Need to run evaluation step manually.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Forward pass, gather logits and labels, then calculate accuracy.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Evaluation called twice on each run.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Identified/ Roadblocks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Modularity: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Different preprocessing steps for each method.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Resulting in long and complicated code files.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Steps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Implement custom Superglue script - Adapt preprocessing and data loading for SuperGLUE tasks. Ensure compatibility with Sora and adalora.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Experiment with the original Adalora code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General Idea of Fine tuning using Glue</a:t>
            </a:r>
            <a:endParaRPr sz="2320"/>
          </a:p>
        </p:txBody>
      </p:sp>
      <p:sp>
        <p:nvSpPr>
          <p:cNvPr id="97" name="Google Shape;97;p20"/>
          <p:cNvSpPr/>
          <p:nvPr/>
        </p:nvSpPr>
        <p:spPr>
          <a:xfrm>
            <a:off x="486675" y="1330850"/>
            <a:ext cx="1383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arguments</a:t>
            </a:r>
            <a:endParaRPr/>
          </a:p>
        </p:txBody>
      </p:sp>
      <p:sp>
        <p:nvSpPr>
          <p:cNvPr id="98" name="Google Shape;98;p20"/>
          <p:cNvSpPr/>
          <p:nvPr/>
        </p:nvSpPr>
        <p:spPr>
          <a:xfrm>
            <a:off x="2161350" y="1330850"/>
            <a:ext cx="1383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Logging</a:t>
            </a:r>
            <a:endParaRPr/>
          </a:p>
        </p:txBody>
      </p:sp>
      <p:sp>
        <p:nvSpPr>
          <p:cNvPr id="99" name="Google Shape;99;p20"/>
          <p:cNvSpPr/>
          <p:nvPr/>
        </p:nvSpPr>
        <p:spPr>
          <a:xfrm>
            <a:off x="3836027" y="1330850"/>
            <a:ext cx="1534200" cy="98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&amp; Prepare (Task) Dataset - Custom script</a:t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5631825" y="1330850"/>
            <a:ext cx="1383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Labels</a:t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7219675" y="1330850"/>
            <a:ext cx="1534200" cy="7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Config, Model &amp; Tokenizer</a:t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7294825" y="2574325"/>
            <a:ext cx="1383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 Model for LoRA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5488250" y="2472200"/>
            <a:ext cx="1613400" cy="98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 Datasets (I/P prompts, padding, Labels)</a:t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463425" y="2604950"/>
            <a:ext cx="1482300" cy="7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metric for evaluation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2161350" y="2676050"/>
            <a:ext cx="1383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Task specific Metric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3760875" y="2624375"/>
            <a:ext cx="1534200" cy="71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Train, Valid, Test datasets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512625" y="3831775"/>
            <a:ext cx="1383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Trainer</a:t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2174325" y="3831775"/>
            <a:ext cx="1383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Train, Evaluate, Test</a:t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836025" y="3831775"/>
            <a:ext cx="1383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Log/Save Results</a:t>
            </a:r>
            <a:endParaRPr/>
          </a:p>
        </p:txBody>
      </p:sp>
      <p:cxnSp>
        <p:nvCxnSpPr>
          <p:cNvPr id="110" name="Google Shape;110;p20"/>
          <p:cNvCxnSpPr>
            <a:stCxn id="97" idx="3"/>
            <a:endCxn id="98" idx="1"/>
          </p:cNvCxnSpPr>
          <p:nvPr/>
        </p:nvCxnSpPr>
        <p:spPr>
          <a:xfrm>
            <a:off x="1870575" y="1617200"/>
            <a:ext cx="29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20"/>
          <p:cNvCxnSpPr>
            <a:stCxn id="98" idx="3"/>
            <a:endCxn id="99" idx="1"/>
          </p:cNvCxnSpPr>
          <p:nvPr/>
        </p:nvCxnSpPr>
        <p:spPr>
          <a:xfrm>
            <a:off x="3545250" y="1617200"/>
            <a:ext cx="290700" cy="2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20"/>
          <p:cNvCxnSpPr>
            <a:stCxn id="99" idx="3"/>
            <a:endCxn id="100" idx="1"/>
          </p:cNvCxnSpPr>
          <p:nvPr/>
        </p:nvCxnSpPr>
        <p:spPr>
          <a:xfrm flipH="1" rot="10800000">
            <a:off x="5370227" y="1617350"/>
            <a:ext cx="261600" cy="2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20"/>
          <p:cNvCxnSpPr>
            <a:endCxn id="101" idx="1"/>
          </p:cNvCxnSpPr>
          <p:nvPr/>
        </p:nvCxnSpPr>
        <p:spPr>
          <a:xfrm>
            <a:off x="7015675" y="1617200"/>
            <a:ext cx="204000" cy="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20"/>
          <p:cNvCxnSpPr>
            <a:stCxn id="101" idx="2"/>
            <a:endCxn id="102" idx="0"/>
          </p:cNvCxnSpPr>
          <p:nvPr/>
        </p:nvCxnSpPr>
        <p:spPr>
          <a:xfrm>
            <a:off x="7986775" y="2045750"/>
            <a:ext cx="0" cy="5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20"/>
          <p:cNvCxnSpPr>
            <a:stCxn id="102" idx="1"/>
            <a:endCxn id="103" idx="3"/>
          </p:cNvCxnSpPr>
          <p:nvPr/>
        </p:nvCxnSpPr>
        <p:spPr>
          <a:xfrm flipH="1">
            <a:off x="7101625" y="2860675"/>
            <a:ext cx="193200" cy="1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20"/>
          <p:cNvCxnSpPr>
            <a:stCxn id="103" idx="1"/>
            <a:endCxn id="106" idx="3"/>
          </p:cNvCxnSpPr>
          <p:nvPr/>
        </p:nvCxnSpPr>
        <p:spPr>
          <a:xfrm flipH="1">
            <a:off x="5295050" y="2962400"/>
            <a:ext cx="1932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0"/>
          <p:cNvCxnSpPr>
            <a:stCxn id="106" idx="1"/>
            <a:endCxn id="105" idx="3"/>
          </p:cNvCxnSpPr>
          <p:nvPr/>
        </p:nvCxnSpPr>
        <p:spPr>
          <a:xfrm rot="10800000">
            <a:off x="3545175" y="2962325"/>
            <a:ext cx="2157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0"/>
          <p:cNvCxnSpPr>
            <a:stCxn id="105" idx="1"/>
            <a:endCxn id="104" idx="3"/>
          </p:cNvCxnSpPr>
          <p:nvPr/>
        </p:nvCxnSpPr>
        <p:spPr>
          <a:xfrm rot="10800000">
            <a:off x="1945650" y="2962400"/>
            <a:ext cx="2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0"/>
          <p:cNvCxnSpPr>
            <a:stCxn id="104" idx="2"/>
            <a:endCxn id="107" idx="0"/>
          </p:cNvCxnSpPr>
          <p:nvPr/>
        </p:nvCxnSpPr>
        <p:spPr>
          <a:xfrm>
            <a:off x="1204575" y="3319850"/>
            <a:ext cx="0" cy="5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0"/>
          <p:cNvCxnSpPr>
            <a:stCxn id="107" idx="3"/>
            <a:endCxn id="108" idx="1"/>
          </p:cNvCxnSpPr>
          <p:nvPr/>
        </p:nvCxnSpPr>
        <p:spPr>
          <a:xfrm>
            <a:off x="1896525" y="4118125"/>
            <a:ext cx="27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0"/>
          <p:cNvCxnSpPr>
            <a:stCxn id="108" idx="3"/>
            <a:endCxn id="109" idx="1"/>
          </p:cNvCxnSpPr>
          <p:nvPr/>
        </p:nvCxnSpPr>
        <p:spPr>
          <a:xfrm>
            <a:off x="3558225" y="4118125"/>
            <a:ext cx="27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