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12192000"/>
  <p:notesSz cx="6858000" cy="9144000"/>
  <p:embeddedFontLst>
    <p:embeddedFont>
      <p:font typeface="Roboto Medium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22c57baea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422c57baea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22c57baea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422c57baea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23423c0fb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423423c0fb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22c57baea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422c57baea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22c57baea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422c57baea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22c57bae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rPr>
              <a:t>Write research gaps</a:t>
            </a:r>
            <a:endParaRPr sz="2400">
              <a:solidFill>
                <a:srgbClr val="7F7F7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rPr>
              <a:t>Ensemble</a:t>
            </a:r>
            <a:endParaRPr/>
          </a:p>
        </p:txBody>
      </p:sp>
      <p:sp>
        <p:nvSpPr>
          <p:cNvPr id="157" name="Google Shape;157;g2422c57baea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23423c0fb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23423c0fb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423423c0fb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22c57bae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422c57baea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22c57bae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422c57bae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23423c0fb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423423c0fb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Black">
  <p:cSld name="Cover Black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min\Downloads\ilovepdf_pages-to-jpg (1)\RU_PPT Template-White Blank_page-0001.jp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19319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title"/>
          </p:nvPr>
        </p:nvSpPr>
        <p:spPr>
          <a:xfrm>
            <a:off x="1058554" y="3124200"/>
            <a:ext cx="8421823" cy="1750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000"/>
              <a:buFont typeface="Roboto Medium"/>
              <a:buNone/>
              <a:defRPr sz="4000">
                <a:solidFill>
                  <a:srgbClr val="FF66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1046573" y="5129790"/>
            <a:ext cx="6755716" cy="407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500"/>
              <a:buFont typeface="Roboto Medium"/>
              <a:buNone/>
              <a:defRPr sz="2500">
                <a:solidFill>
                  <a:srgbClr val="FF66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Black">
  <p:cSld name="Cover Black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min\Downloads\ilovepdf_pages-to-jpg (1)\RU_PPT Template-White Blank_page-0001.jpg" id="100" name="Google Shape;10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19319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type="title"/>
          </p:nvPr>
        </p:nvSpPr>
        <p:spPr>
          <a:xfrm>
            <a:off x="1058554" y="3124200"/>
            <a:ext cx="8421823" cy="1750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000"/>
              <a:buFont typeface="Roboto Medium"/>
              <a:buNone/>
              <a:defRPr sz="4000">
                <a:solidFill>
                  <a:srgbClr val="FF66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1046573" y="5129790"/>
            <a:ext cx="6755716" cy="407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500"/>
              <a:buFont typeface="Roboto Medium"/>
              <a:buNone/>
              <a:defRPr sz="2500">
                <a:solidFill>
                  <a:srgbClr val="FF66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hank You White">
  <p:cSld name="3_Thank You White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min\Downloads\ilovepdf_pages-to-jpg (3)\RU_PPT Template-White Blank (1)_page-0002.jpg" id="105" name="Google Shape;10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9319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title"/>
          </p:nvPr>
        </p:nvSpPr>
        <p:spPr>
          <a:xfrm>
            <a:off x="764976" y="27089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7800"/>
              <a:buFont typeface="Roboto"/>
              <a:buNone/>
              <a:defRPr b="1" i="0" sz="7800" u="none" cap="none" strike="noStrike">
                <a:solidFill>
                  <a:srgbClr val="FF66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C:\Users\Admin\Downloads\ilovepdf_pages-to-jpg (3)\RU_PPT Template-White Blank (1)_page-0001.jpg" id="107" name="Google Shape;107;p18"/>
          <p:cNvPicPr preferRelativeResize="0"/>
          <p:nvPr/>
        </p:nvPicPr>
        <p:blipFill rotWithShape="1">
          <a:blip r:embed="rId3">
            <a:alphaModFix/>
          </a:blip>
          <a:srcRect b="3324" l="6250" r="0" t="83341"/>
          <a:stretch/>
        </p:blipFill>
        <p:spPr>
          <a:xfrm>
            <a:off x="2173941" y="5983224"/>
            <a:ext cx="9982200" cy="79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hank You White">
  <p:cSld name="4_Thank You White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min\Downloads\ilovepdf_pages-to-jpg (2)\RU_PPT Template-Grey Blank_page-0001.jpg" id="109" name="Google Shape;10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9319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764976" y="30178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7800"/>
              <a:buFont typeface="Roboto"/>
              <a:buNone/>
              <a:defRPr b="1" i="0" sz="7800" u="none" cap="none" strike="noStrike">
                <a:solidFill>
                  <a:srgbClr val="FF66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C:\Users\Admin\Downloads\ilovepdf_pages-to-jpg (2)\RU_PPT Template-Grey Blank_page-0001.jpg" id="111" name="Google Shape;111;p19"/>
          <p:cNvPicPr preferRelativeResize="0"/>
          <p:nvPr/>
        </p:nvPicPr>
        <p:blipFill rotWithShape="1">
          <a:blip r:embed="rId2">
            <a:alphaModFix/>
          </a:blip>
          <a:srcRect b="16667" l="0" r="0" t="69444"/>
          <a:stretch/>
        </p:blipFill>
        <p:spPr>
          <a:xfrm>
            <a:off x="228600" y="1752600"/>
            <a:ext cx="54864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hank You White">
  <p:cSld name="2_Thank You White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min\Downloads\FAI_7881_HDR_edit.jpg" id="113" name="Google Shape;113;p20"/>
          <p:cNvPicPr preferRelativeResize="0"/>
          <p:nvPr/>
        </p:nvPicPr>
        <p:blipFill rotWithShape="1">
          <a:blip r:embed="rId2">
            <a:alphaModFix/>
          </a:blip>
          <a:srcRect b="11451" l="0" r="871" t="0"/>
          <a:stretch/>
        </p:blipFill>
        <p:spPr>
          <a:xfrm>
            <a:off x="-16567" y="-16565"/>
            <a:ext cx="1224681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-26276" y="-26276"/>
            <a:ext cx="12218276" cy="6884276"/>
          </a:xfrm>
          <a:prstGeom prst="rect">
            <a:avLst/>
          </a:prstGeom>
          <a:solidFill>
            <a:schemeClr val="dk1">
              <a:alpha val="58823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764976" y="27089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Font typeface="Roboto"/>
              <a:buNone/>
              <a:defRPr b="1" i="0" sz="7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C:\Users\Admin\Downloads\1-05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1" y="0"/>
            <a:ext cx="3064565" cy="147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Custom Picture">
  <p:cSld name="Thank You Custom Picture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764976" y="27089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7800"/>
              <a:buFont typeface="Roboto"/>
              <a:buNone/>
              <a:defRPr b="1" i="0" sz="7800" u="none" cap="none" strike="noStrike">
                <a:solidFill>
                  <a:srgbClr val="FF66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2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352" y="6384910"/>
            <a:ext cx="812480" cy="142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ownloads\ilovepdf_pages-to-jpg (3)\RU_PPT Template-White Blank (1)_page-0001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324" l="6250" r="0" t="83341"/>
          <a:stretch/>
        </p:blipFill>
        <p:spPr>
          <a:xfrm>
            <a:off x="726141" y="5867400"/>
            <a:ext cx="11430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hite">
  <p:cSld name="Agenda White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min\Downloads\ilovepdf_pages-to-jpg (3)\RU_PPT Template-White Blank (1)_page-0003.jp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733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1367146" y="6096002"/>
            <a:ext cx="5962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mar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indent="0" lvl="2" mar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indent="0" lvl="3" mar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indent="0" lvl="4" mar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indent="0" lvl="5" mar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indent="0" lvl="6" mar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indent="0" lvl="7" mar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indent="0" lvl="8" mar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695402" y="395786"/>
            <a:ext cx="6211927" cy="838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Roboto Medium"/>
              <a:buNone/>
              <a:defRPr sz="2800" cap="none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95401" y="1773936"/>
            <a:ext cx="10801201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AutoNum type="arabicPeriod"/>
              <a:defRPr sz="2400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81000" lvl="1" marL="914400" algn="l"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AutoNum type="arabicPeriod"/>
              <a:defRPr sz="2400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indent="-228600" lvl="2" marL="1371600" algn="l"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9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304800" y="4857051"/>
            <a:ext cx="1203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 Rounded"/>
              <a:buNone/>
            </a:pPr>
            <a:r>
              <a:rPr b="1" i="0" lang="en-US" sz="1800" u="none" cap="none" strike="noStrike">
                <a:solidFill>
                  <a:srgbClr val="366092"/>
                </a:solidFill>
                <a:latin typeface="Arial Rounded"/>
                <a:ea typeface="Arial Rounded"/>
                <a:cs typeface="Arial Rounded"/>
                <a:sym typeface="Arial Rounded"/>
              </a:rPr>
              <a:t>Author Names</a:t>
            </a:r>
            <a:r>
              <a:rPr b="1" i="0" lang="en-US" sz="1800" u="none" cap="none" strike="noStrike">
                <a:solidFill>
                  <a:srgbClr val="CC212B"/>
                </a:solidFill>
                <a:latin typeface="Arial Rounded"/>
                <a:ea typeface="Arial Rounded"/>
                <a:cs typeface="Arial Rounded"/>
                <a:sym typeface="Arial Rounded"/>
              </a:rPr>
              <a:t>:</a:t>
            </a:r>
            <a:r>
              <a:rPr b="1" lang="en-US" sz="1800">
                <a:solidFill>
                  <a:srgbClr val="CC212B"/>
                </a:solidFill>
                <a:latin typeface="Arial Rounded"/>
                <a:ea typeface="Arial Rounded"/>
                <a:cs typeface="Arial Rounded"/>
                <a:sym typeface="Arial Rounded"/>
              </a:rPr>
              <a:t> Avadhoot Tavhare, Siddhant Choudhary, Kunal Borle, Sunita Barve, Diptee Chikmurge</a:t>
            </a:r>
            <a:endParaRPr b="1" i="0" sz="1800" u="none" cap="none" strike="noStrike">
              <a:solidFill>
                <a:srgbClr val="CC212B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304800" y="5366038"/>
            <a:ext cx="1203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 Rounded"/>
              <a:buNone/>
            </a:pPr>
            <a:r>
              <a:rPr b="1" i="0" lang="en-US" sz="1800" u="none" cap="none" strike="noStrike">
                <a:solidFill>
                  <a:srgbClr val="366092"/>
                </a:solidFill>
                <a:latin typeface="Arial Rounded"/>
                <a:ea typeface="Arial Rounded"/>
                <a:cs typeface="Arial Rounded"/>
                <a:sym typeface="Arial Rounded"/>
              </a:rPr>
              <a:t>Author Affiliations</a:t>
            </a:r>
            <a:r>
              <a:rPr b="1" lang="en-US" sz="1800">
                <a:solidFill>
                  <a:srgbClr val="366092"/>
                </a:solidFill>
                <a:latin typeface="Arial Rounded"/>
                <a:ea typeface="Arial Rounded"/>
                <a:cs typeface="Arial Rounded"/>
                <a:sym typeface="Arial Rounded"/>
              </a:rPr>
              <a:t>: </a:t>
            </a:r>
            <a:r>
              <a:rPr b="1" lang="en-US" sz="1800">
                <a:solidFill>
                  <a:schemeClr val="accent2"/>
                </a:solidFill>
                <a:latin typeface="Arial Rounded"/>
                <a:ea typeface="Arial Rounded"/>
                <a:cs typeface="Arial Rounded"/>
                <a:sym typeface="Arial Rounded"/>
              </a:rPr>
              <a:t>MIT Academy of Engineering</a:t>
            </a:r>
            <a:endParaRPr b="1" i="0" sz="1800" u="none" cap="none" strike="noStrike">
              <a:solidFill>
                <a:schemeClr val="accent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28888" l="0" r="2223" t="28889"/>
          <a:stretch/>
        </p:blipFill>
        <p:spPr>
          <a:xfrm>
            <a:off x="4953000" y="6040208"/>
            <a:ext cx="1447800" cy="62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5821986"/>
            <a:ext cx="2514600" cy="9135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304800" y="4314677"/>
            <a:ext cx="1203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 Rounded"/>
              <a:buNone/>
            </a:pPr>
            <a:r>
              <a:rPr b="1" i="0" lang="en-US" sz="1800" u="none" cap="none" strike="noStrike">
                <a:solidFill>
                  <a:srgbClr val="366092"/>
                </a:solidFill>
                <a:latin typeface="Arial Rounded"/>
                <a:ea typeface="Arial Rounded"/>
                <a:cs typeface="Arial Rounded"/>
                <a:sym typeface="Arial Rounded"/>
              </a:rPr>
              <a:t>Title of the paper</a:t>
            </a:r>
            <a:r>
              <a:rPr b="1" i="0" lang="en-US" sz="1800" u="none" cap="none" strike="noStrike">
                <a:solidFill>
                  <a:srgbClr val="CC212B"/>
                </a:solidFill>
                <a:latin typeface="Arial Rounded"/>
                <a:ea typeface="Arial Rounded"/>
                <a:cs typeface="Arial Rounded"/>
                <a:sym typeface="Arial Rounded"/>
              </a:rPr>
              <a:t>:</a:t>
            </a:r>
            <a:r>
              <a:rPr b="1" lang="en-US" sz="1800">
                <a:solidFill>
                  <a:srgbClr val="CC212B"/>
                </a:solidFill>
                <a:latin typeface="Arial Rounded"/>
                <a:ea typeface="Arial Rounded"/>
                <a:cs typeface="Arial Rounded"/>
                <a:sym typeface="Arial Rounded"/>
              </a:rPr>
              <a:t> Fake News Detection Using Ensemble Approach</a:t>
            </a:r>
            <a:endParaRPr b="1" i="0" sz="1800" u="none" cap="none" strike="noStrike">
              <a:solidFill>
                <a:srgbClr val="CC212B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36885" y="3837375"/>
            <a:ext cx="1203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 Rounded"/>
              <a:buNone/>
            </a:pPr>
            <a:r>
              <a:rPr b="1" i="0" lang="en-US" sz="1800" u="none" cap="none" strike="noStrike">
                <a:solidFill>
                  <a:srgbClr val="366092"/>
                </a:solidFill>
                <a:latin typeface="Arial Rounded"/>
                <a:ea typeface="Arial Rounded"/>
                <a:cs typeface="Arial Rounded"/>
                <a:sym typeface="Arial Rounded"/>
              </a:rPr>
              <a:t>Paper ID </a:t>
            </a:r>
            <a:r>
              <a:rPr b="1" i="0" lang="en-US" sz="1800" u="none" cap="none" strike="noStrike">
                <a:solidFill>
                  <a:srgbClr val="CC212B"/>
                </a:solidFill>
                <a:latin typeface="Arial Rounded"/>
                <a:ea typeface="Arial Rounded"/>
                <a:cs typeface="Arial Rounded"/>
                <a:sym typeface="Arial Rounded"/>
              </a:rPr>
              <a:t>: 189 </a:t>
            </a:r>
            <a:endParaRPr b="1" i="0" sz="1800" u="none" cap="none" strike="noStrike">
              <a:solidFill>
                <a:srgbClr val="CC212B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152400" y="3125682"/>
            <a:ext cx="1203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6039"/>
              </a:buClr>
              <a:buSzPts val="1800"/>
              <a:buFont typeface="Arial Rounded"/>
              <a:buNone/>
            </a:pPr>
            <a:r>
              <a:rPr b="1" i="0" lang="en-US" sz="1800" u="none" cap="none" strike="noStrike">
                <a:solidFill>
                  <a:srgbClr val="EE6039"/>
                </a:solidFill>
                <a:latin typeface="Arial Rounded"/>
                <a:ea typeface="Arial Rounded"/>
                <a:cs typeface="Arial Rounded"/>
                <a:sym typeface="Arial Rounded"/>
              </a:rPr>
              <a:t>2023 IEEE Fifth International Conference on Advances in Electronics, Computers and Communications ICAECC 2023  - ( IEEE Conference Record #59324 ), 7</a:t>
            </a:r>
            <a:r>
              <a:rPr b="1" baseline="30000" i="0" lang="en-US" sz="1800" u="none" cap="none" strike="noStrike">
                <a:solidFill>
                  <a:srgbClr val="EE6039"/>
                </a:solidFill>
                <a:latin typeface="Arial Rounded"/>
                <a:ea typeface="Arial Rounded"/>
                <a:cs typeface="Arial Rounded"/>
                <a:sym typeface="Arial Rounded"/>
              </a:rPr>
              <a:t>th</a:t>
            </a:r>
            <a:r>
              <a:rPr b="1" i="0" lang="en-US" sz="1800" u="none" cap="none" strike="noStrike">
                <a:solidFill>
                  <a:srgbClr val="EE6039"/>
                </a:solidFill>
                <a:latin typeface="Arial Rounded"/>
                <a:ea typeface="Arial Rounded"/>
                <a:cs typeface="Arial Rounded"/>
                <a:sym typeface="Arial Rounded"/>
              </a:rPr>
              <a:t> &amp; 8</a:t>
            </a:r>
            <a:r>
              <a:rPr b="1" baseline="30000" i="0" lang="en-US" sz="1800" u="none" cap="none" strike="noStrike">
                <a:solidFill>
                  <a:srgbClr val="EE6039"/>
                </a:solidFill>
                <a:latin typeface="Arial Rounded"/>
                <a:ea typeface="Arial Rounded"/>
                <a:cs typeface="Arial Rounded"/>
                <a:sym typeface="Arial Rounded"/>
              </a:rPr>
              <a:t>th</a:t>
            </a:r>
            <a:r>
              <a:rPr b="1" i="0" lang="en-US" sz="1800" u="none" cap="none" strike="noStrike">
                <a:solidFill>
                  <a:srgbClr val="EE6039"/>
                </a:solidFill>
                <a:latin typeface="Arial Rounded"/>
                <a:ea typeface="Arial Rounded"/>
                <a:cs typeface="Arial Rounded"/>
                <a:sym typeface="Arial Rounded"/>
              </a:rPr>
              <a:t> September 2023 </a:t>
            </a:r>
            <a:endParaRPr b="1" i="0" sz="1800" u="none" cap="none" strike="noStrike">
              <a:solidFill>
                <a:srgbClr val="EE6039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11367146" y="6096002"/>
            <a:ext cx="59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31"/>
          <p:cNvSpPr txBox="1"/>
          <p:nvPr>
            <p:ph type="title"/>
          </p:nvPr>
        </p:nvSpPr>
        <p:spPr>
          <a:xfrm>
            <a:off x="2677352" y="405761"/>
            <a:ext cx="621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Hardware &amp; Software Specification</a:t>
            </a:r>
            <a:endParaRPr sz="2900"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695400" y="1773925"/>
            <a:ext cx="101757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2040"/>
              <a:t>Hardware Specification:</a:t>
            </a:r>
            <a:endParaRPr sz="2040"/>
          </a:p>
          <a:p>
            <a:pPr indent="-3048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2040"/>
          </a:p>
          <a:p>
            <a:pPr indent="-35814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040"/>
              <a:t>High-performance CPU (e.g., Intel Core i9 or AMD Ryzen 9).</a:t>
            </a:r>
            <a:endParaRPr sz="2040"/>
          </a:p>
          <a:p>
            <a:pPr indent="-35814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040"/>
              <a:t>High-computation GPU with CUDA support (e.g., NVIDIA GeForce RTX 30 series or AMD Radeon RX 6000 series).</a:t>
            </a:r>
            <a:endParaRPr sz="2040"/>
          </a:p>
          <a:p>
            <a:pPr indent="-35814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040"/>
              <a:t>32GB+ DDR4 RAM.</a:t>
            </a:r>
            <a:endParaRPr sz="2040"/>
          </a:p>
          <a:p>
            <a:pPr indent="-35814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040"/>
              <a:t>500GB+ SSD storage.</a:t>
            </a:r>
            <a:endParaRPr sz="2040"/>
          </a:p>
          <a:p>
            <a:pPr indent="-3048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2040"/>
          </a:p>
          <a:p>
            <a:pPr indent="-3048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2040"/>
              <a:t>Software Specification:</a:t>
            </a:r>
            <a:endParaRPr sz="2040"/>
          </a:p>
          <a:p>
            <a:pPr indent="-35814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040"/>
              <a:t>OS: Windows 10/11, macOS, or Ubuntu 20.04 LTS.</a:t>
            </a:r>
            <a:endParaRPr sz="2040"/>
          </a:p>
          <a:p>
            <a:pPr indent="-35814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040"/>
              <a:t>Latest GPU drivers.</a:t>
            </a:r>
            <a:endParaRPr sz="2040"/>
          </a:p>
          <a:p>
            <a:pPr indent="-35814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040"/>
              <a:t>Python 3.7+.</a:t>
            </a:r>
            <a:endParaRPr sz="2040"/>
          </a:p>
          <a:p>
            <a:pPr indent="-35814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040"/>
              <a:t>Package management with pip or conda.</a:t>
            </a:r>
            <a:endParaRPr sz="2040"/>
          </a:p>
          <a:p>
            <a:pPr indent="-35814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040"/>
              <a:t>Key packages: TensorFlow (GPU version), Keras, NumPy, Pandas.</a:t>
            </a:r>
            <a:endParaRPr sz="2040"/>
          </a:p>
          <a:p>
            <a:pPr indent="-35814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040"/>
              <a:t>Jupyter Notebook or JupyterLab.</a:t>
            </a:r>
            <a:endParaRPr sz="2040"/>
          </a:p>
          <a:p>
            <a:pPr indent="-35814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040"/>
              <a:t>Google Colab integration (requires Google account and internet access).</a:t>
            </a:r>
            <a:endParaRPr sz="2040"/>
          </a:p>
          <a:p>
            <a:pPr indent="-3048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40"/>
              <a:buFont typeface="Calibri"/>
              <a:buNone/>
            </a:pPr>
            <a:r>
              <a:t/>
            </a:r>
            <a:endParaRPr sz="204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11367146" y="6096002"/>
            <a:ext cx="59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32"/>
          <p:cNvSpPr txBox="1"/>
          <p:nvPr>
            <p:ph type="title"/>
          </p:nvPr>
        </p:nvSpPr>
        <p:spPr>
          <a:xfrm>
            <a:off x="2990102" y="495611"/>
            <a:ext cx="621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Results &amp; Discussions</a:t>
            </a:r>
            <a:endParaRPr sz="2900"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695400" y="1773925"/>
            <a:ext cx="4864800" cy="3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Results:</a:t>
            </a:r>
            <a:endParaRPr sz="20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Ensemble model combining SVM, ANN, PAC, and DT significantly improves accuracy for fake news detection.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Ensemble model achieves high accuracy (0.97) and precision in detecting false news.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SVM and DT classifiers in the ensemble perform well at spotting fake news.</a:t>
            </a:r>
            <a:endParaRPr sz="20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t/>
            </a:r>
            <a:endParaRPr sz="2000"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938" y="2138350"/>
            <a:ext cx="66960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11367146" y="6096002"/>
            <a:ext cx="59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33"/>
          <p:cNvSpPr txBox="1"/>
          <p:nvPr>
            <p:ph type="title"/>
          </p:nvPr>
        </p:nvSpPr>
        <p:spPr>
          <a:xfrm>
            <a:off x="2990102" y="445686"/>
            <a:ext cx="621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Results &amp; Discussions</a:t>
            </a:r>
            <a:endParaRPr sz="2900"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695400" y="1773925"/>
            <a:ext cx="5773200" cy="3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020"/>
              <a:t> </a:t>
            </a:r>
            <a:r>
              <a:rPr lang="en-US" sz="2020"/>
              <a:t>Discussions:</a:t>
            </a:r>
            <a:endParaRPr sz="2020"/>
          </a:p>
          <a:p>
            <a:pPr indent="-3048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2020"/>
          </a:p>
          <a:p>
            <a:pPr indent="-35687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-US" sz="2020"/>
              <a:t>Ensemble models effectively enhance false news detection accuracy and reliability.</a:t>
            </a:r>
            <a:endParaRPr sz="2020"/>
          </a:p>
          <a:p>
            <a:pPr indent="-35687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-US" sz="2020"/>
              <a:t>Visualization of accuracy scores confirms the success of the implemented approach.</a:t>
            </a:r>
            <a:endParaRPr sz="2020"/>
          </a:p>
          <a:p>
            <a:pPr indent="-35687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-US" sz="2020"/>
              <a:t>Ensemble models play a crucial role in improving false news detection systems and reducing misinformation spread.</a:t>
            </a:r>
            <a:endParaRPr sz="2020"/>
          </a:p>
          <a:p>
            <a:pPr indent="-3048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20"/>
              <a:buFont typeface="Calibri"/>
              <a:buNone/>
            </a:pPr>
            <a:r>
              <a:t/>
            </a:r>
            <a:endParaRPr sz="2020"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975" y="2434536"/>
            <a:ext cx="5418599" cy="208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11367146" y="6096002"/>
            <a:ext cx="59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34"/>
          <p:cNvSpPr txBox="1"/>
          <p:nvPr>
            <p:ph type="title"/>
          </p:nvPr>
        </p:nvSpPr>
        <p:spPr>
          <a:xfrm>
            <a:off x="2990102" y="455686"/>
            <a:ext cx="621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Conclusion</a:t>
            </a:r>
            <a:endParaRPr sz="2900"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416050" y="1423650"/>
            <a:ext cx="6521700" cy="3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27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5"/>
              <a:buChar char="●"/>
            </a:pPr>
            <a:r>
              <a:rPr lang="en-US" sz="1954"/>
              <a:t>Ensemble approach with multiple classifiers outperforms individual classifiers in accuracy.</a:t>
            </a:r>
            <a:endParaRPr sz="1954"/>
          </a:p>
          <a:p>
            <a:pPr indent="-3527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5"/>
              <a:buChar char="●"/>
            </a:pPr>
            <a:r>
              <a:rPr lang="en-US" sz="1954"/>
              <a:t>For better </a:t>
            </a:r>
            <a:r>
              <a:rPr lang="en-US" sz="1954"/>
              <a:t>performance</a:t>
            </a:r>
            <a:r>
              <a:rPr lang="en-US" sz="1954"/>
              <a:t> and early model development and training use Google colab.</a:t>
            </a:r>
            <a:endParaRPr sz="1954"/>
          </a:p>
          <a:p>
            <a:pPr indent="-3527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5"/>
              <a:buChar char="●"/>
            </a:pPr>
            <a:r>
              <a:rPr lang="en-US" sz="1954"/>
              <a:t>Machine learning frameworks used: TensorFlow, Keras, and Scikit-learn.</a:t>
            </a:r>
            <a:endParaRPr sz="1954"/>
          </a:p>
          <a:p>
            <a:pPr indent="-3527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5"/>
              <a:buChar char="●"/>
            </a:pPr>
            <a:r>
              <a:rPr lang="en-US" sz="1954"/>
              <a:t>Model parameters optimized using cross-entropy loss during training.</a:t>
            </a:r>
            <a:endParaRPr sz="1954"/>
          </a:p>
          <a:p>
            <a:pPr indent="-3527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5"/>
              <a:buChar char="●"/>
            </a:pPr>
            <a:r>
              <a:rPr lang="en-US" sz="1954"/>
              <a:t>Performance monitored with F1 score, accuracy, recall, precision.</a:t>
            </a:r>
            <a:endParaRPr sz="1954"/>
          </a:p>
          <a:p>
            <a:pPr indent="-3527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5"/>
              <a:buChar char="●"/>
            </a:pPr>
            <a:r>
              <a:rPr lang="en-US" sz="1954"/>
              <a:t>Testing phase evaluated model's ability to generalize to new data.</a:t>
            </a:r>
            <a:endParaRPr sz="1954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54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54"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250" y="1423661"/>
            <a:ext cx="5308750" cy="405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11367146" y="6096002"/>
            <a:ext cx="59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2990102" y="395786"/>
            <a:ext cx="621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References</a:t>
            </a:r>
            <a:endParaRPr sz="2900"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695400" y="1233975"/>
            <a:ext cx="10801200" cy="4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3528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Mhaskar, N. N., &amp; More, S. A. (2021). Fake News Detection using Ensemble Approach with SVM and Decision Tree. Journal of Ambient Intelligence and Humanized Computing, 12(9), 10127-10136.</a:t>
            </a:r>
            <a:endParaRPr/>
          </a:p>
          <a:p>
            <a:pPr indent="-33528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3528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Dehghani, M., Aliannejadi, M., &amp; Javidnia, H. (2019). Fake news detection using decision tree and NLP. In 2019 6th International Conference on Signal Processing and Intelligent Systems (ICSPIS) (pp. 227-232). IEEE. </a:t>
            </a:r>
            <a:endParaRPr/>
          </a:p>
          <a:p>
            <a:pPr indent="-33528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3528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Saha, K., Islam, M. A., &amp; Kundu, G. K. (2018). Detecting fake news using NLP and decision tree. In 2018 4th International Conference on Electrical Engineering and Information &amp; Communication Technology (ICEEICT) (pp. 1-5). IEEE. </a:t>
            </a:r>
            <a:endParaRPr/>
          </a:p>
          <a:p>
            <a:pPr indent="-33528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3528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Shah, A. A., Rashid, N., &amp; Khan, A. M. (2018). Fake news detection using NLP and passive aggressive classifier. In 2018 IEEE 9th Annual Information Technology, Electronics and Mobile Communication Conference (IEMCON) (pp. 430-435). IEEE. </a:t>
            </a:r>
            <a:endParaRPr/>
          </a:p>
          <a:p>
            <a:pPr indent="-33528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3528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Akhtar, M. T., Hussain, M., &amp; Lee, S. (2020). Fake news detection using SVM and NLP. Sustainability, 12(23), 9905. </a:t>
            </a:r>
            <a:endParaRPr/>
          </a:p>
          <a:p>
            <a:pPr indent="-33528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3528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Saifullah, M. K., Irfan, M., &amp; Haq, M. U. (2019). Fake news detection on Twitter using SVM and NLP. In 2019 International Conference on Engineering and Emerging Technologies (ICEET) (pp. 1-6). IEEE.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764976" y="27089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7800"/>
              <a:buFont typeface="Roboto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11367146" y="6096002"/>
            <a:ext cx="5962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762000" y="381000"/>
            <a:ext cx="8991600" cy="838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Roboto Medium"/>
              <a:buNone/>
            </a:pPr>
            <a:r>
              <a:rPr lang="en-US">
                <a:solidFill>
                  <a:srgbClr val="FF6600"/>
                </a:solidFill>
              </a:rPr>
              <a:t>CONTENTS </a:t>
            </a:r>
            <a:endParaRPr>
              <a:solidFill>
                <a:srgbClr val="538CD5"/>
              </a:solidFill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729916" y="1242795"/>
            <a:ext cx="10801201" cy="486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4330" lvl="0" marL="34290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17365D"/>
                </a:solidFill>
              </a:rPr>
              <a:t>Abstract</a:t>
            </a:r>
            <a:endParaRPr/>
          </a:p>
          <a:p>
            <a:pPr indent="-354330" lvl="0" marL="342900" rtl="0" algn="l">
              <a:spcBef>
                <a:spcPts val="14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17365D"/>
                </a:solidFill>
              </a:rPr>
              <a:t>Introduction</a:t>
            </a:r>
            <a:endParaRPr/>
          </a:p>
          <a:p>
            <a:pPr indent="-354330" lvl="0" marL="342900" rtl="0" algn="l">
              <a:spcBef>
                <a:spcPts val="14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17365D"/>
                </a:solidFill>
              </a:rPr>
              <a:t>Literature Survey</a:t>
            </a:r>
            <a:endParaRPr/>
          </a:p>
          <a:p>
            <a:pPr indent="-354330" lvl="0" marL="342900" rtl="0" algn="l">
              <a:spcBef>
                <a:spcPts val="14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17365D"/>
                </a:solidFill>
              </a:rPr>
              <a:t>Problem Definition</a:t>
            </a:r>
            <a:endParaRPr/>
          </a:p>
          <a:p>
            <a:pPr indent="-354330" lvl="0" marL="342900" rtl="0" algn="l">
              <a:spcBef>
                <a:spcPts val="14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17365D"/>
                </a:solidFill>
              </a:rPr>
              <a:t>Proposed Methodology</a:t>
            </a:r>
            <a:endParaRPr/>
          </a:p>
          <a:p>
            <a:pPr indent="-354330" lvl="0" marL="342900" rtl="0" algn="l">
              <a:spcBef>
                <a:spcPts val="14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17365D"/>
                </a:solidFill>
              </a:rPr>
              <a:t>Hardware &amp; Software Specification</a:t>
            </a:r>
            <a:endParaRPr/>
          </a:p>
          <a:p>
            <a:pPr indent="-354330" lvl="0" marL="342900" rtl="0" algn="l">
              <a:spcBef>
                <a:spcPts val="14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17365D"/>
                </a:solidFill>
              </a:rPr>
              <a:t>Results &amp; Discussions</a:t>
            </a:r>
            <a:endParaRPr/>
          </a:p>
          <a:p>
            <a:pPr indent="-354330" lvl="0" marL="342900" rtl="0" algn="l">
              <a:spcBef>
                <a:spcPts val="14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17365D"/>
                </a:solidFill>
              </a:rPr>
              <a:t>Conclusion</a:t>
            </a:r>
            <a:endParaRPr/>
          </a:p>
          <a:p>
            <a:pPr indent="-354330" lvl="0" marL="342900" rtl="0" algn="l">
              <a:spcBef>
                <a:spcPts val="14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17365D"/>
                </a:solidFill>
              </a:rPr>
              <a:t>References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11367146" y="6096002"/>
            <a:ext cx="5962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2990102" y="505561"/>
            <a:ext cx="621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Roboto Medium"/>
              <a:buNone/>
            </a:pPr>
            <a:r>
              <a:rPr lang="en-US" sz="2900"/>
              <a:t>Abstract</a:t>
            </a:r>
            <a:endParaRPr sz="2900"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695401" y="1773936"/>
            <a:ext cx="10801201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Ensemble-based technique for fake news detection.</a:t>
            </a:r>
            <a:endParaRPr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Classifier types: Support Vector Machine, Decision Tree, Passive Aggressive Classifier, and Artificial Neural Network.</a:t>
            </a:r>
            <a:endParaRPr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Fake News Dataset labelled as ‘0’ or ‘1’.</a:t>
            </a:r>
            <a:endParaRPr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Data preprocessing: text cleaning, tokenization, and stemming.</a:t>
            </a:r>
            <a:endParaRPr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Ensemble model with voting classifier achieved maximum accuracy.</a:t>
            </a:r>
            <a:endParaRPr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Potential impact on journalism, media, politics, and public policy.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11367146" y="6096002"/>
            <a:ext cx="5962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2990040" y="435711"/>
            <a:ext cx="621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Roboto Medium"/>
              <a:buNone/>
            </a:pPr>
            <a:r>
              <a:rPr lang="en-US" sz="2900"/>
              <a:t>Introduction</a:t>
            </a:r>
            <a:endParaRPr sz="3300"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695401" y="1424536"/>
            <a:ext cx="108012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67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Fake News Epidemic: In recent years, the proliferation of fake news has surged, largely due to the widespread use of social media and online channels for information dissemination.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67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Inaccurate Information Spread: The rapid spread of inaccurate information and disinformation poses significant challenges. This phenomenon can have adverse consequences on individuals, organizations, and society as a whole.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67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Impact on Society: Fake news influences public opinion, disrupts trust in institutions, and can even contribute to social unrest. It is imperative to address this issue for the well-being of society.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67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Ensuring Factual Information: It is now more crucial than ever to ensure that people have access to reliable and fact-based information, safeguarding the integrity of public discourse.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67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Identifying Fake News: To lessen its negative consequences and uphold the trustworthiness of information sources, it is important to develop effective techniques and equipment to recognize and dispute fake news.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11367146" y="6096002"/>
            <a:ext cx="59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2990090" y="315936"/>
            <a:ext cx="621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Literature Survey</a:t>
            </a:r>
            <a:endParaRPr sz="2900"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37" y="1035850"/>
            <a:ext cx="10785925" cy="51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11367146" y="6096002"/>
            <a:ext cx="596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56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11367146" y="6096002"/>
            <a:ext cx="59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2990102" y="455661"/>
            <a:ext cx="621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Problem Definition</a:t>
            </a:r>
            <a:endParaRPr sz="2900"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695401" y="1773936"/>
            <a:ext cx="108012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The spread of misinformation and fake news articles can have far-reaching</a:t>
            </a:r>
            <a:r>
              <a:rPr lang="en-US" sz="2300"/>
              <a:t> </a:t>
            </a:r>
            <a:r>
              <a:rPr lang="en-US" sz="2300"/>
              <a:t>consequences, including the manipulation of public opinion, undermining trust in media, and even influencing political outcomes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The problem is to design an ensemble-based machine learning approach that enhances the reliability of fake news detection systems.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The problem is to explore the use of ensemble learning techniques to combine the strengths of multiple classifiers for more accurate and reliable fake news detection.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11367146" y="6096002"/>
            <a:ext cx="59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9"/>
          <p:cNvSpPr txBox="1"/>
          <p:nvPr>
            <p:ph type="title"/>
          </p:nvPr>
        </p:nvSpPr>
        <p:spPr>
          <a:xfrm>
            <a:off x="2990102" y="395786"/>
            <a:ext cx="621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Proposed Methodology</a:t>
            </a:r>
            <a:endParaRPr sz="2900"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234300" y="4362375"/>
            <a:ext cx="7180800" cy="1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of the Implementation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063" y="1628636"/>
            <a:ext cx="8481864" cy="246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11367146" y="6096002"/>
            <a:ext cx="59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2990102" y="385811"/>
            <a:ext cx="621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Proposed </a:t>
            </a:r>
            <a:r>
              <a:rPr lang="en-US" sz="2900"/>
              <a:t>Methodology</a:t>
            </a:r>
            <a:endParaRPr sz="2900"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695401" y="1773936"/>
            <a:ext cx="108012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 Preprocessing: Split data into training and testing sets.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Individual Classifier Accuracy: Evaluate DT, ANN, PAC, and SVM individually.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Voting Classifier: Selecting base classifier for the ensemble model.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Ensemble Model: Fitting data into the ensemble model.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Evaluation Metrics: Measure performance using F1 score, accuracy, recall, and precision.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Ensemble Techniques: Apply Random Forest Classifier, AdaBoost, and Bagging Classifier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nk You 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