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9" r:id="rId2"/>
    <p:sldId id="256" r:id="rId3"/>
    <p:sldId id="257" r:id="rId4"/>
    <p:sldId id="260" r:id="rId5"/>
    <p:sldId id="258" r:id="rId6"/>
    <p:sldId id="264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5298E-D890-4F30-9B33-A3381BDD51C3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9EE6-8095-43DA-A447-191FBCF9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0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9EE6-8095-43DA-A447-191FBCF929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5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9EE6-8095-43DA-A447-191FBCF929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9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7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7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4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3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4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7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0DDA-FED8-44F6-927E-2EBCCE1C238D}" type="datetimeFigureOut">
              <a:rPr lang="zh-CN" altLang="en-US" smtClean="0"/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6ABE-A54E-4F04-9226-F85C42C6A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3217" y="2183563"/>
            <a:ext cx="792556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DL101 </a:t>
            </a:r>
            <a:r>
              <a:rPr lang="zh-CN" alt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结业项目汇报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79908" y="3629608"/>
            <a:ext cx="21647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wuyangping</a:t>
            </a:r>
            <a:endParaRPr lang="en-US" altLang="zh-CN" sz="2400" dirty="0"/>
          </a:p>
          <a:p>
            <a:endParaRPr lang="en-US" altLang="zh-CN" sz="2400" dirty="0"/>
          </a:p>
          <a:p>
            <a:pPr algn="ctr"/>
            <a:r>
              <a:rPr lang="en-US" altLang="zh-CN" sz="2400" dirty="0"/>
              <a:t>2017-05-17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029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版演示 </a:t>
            </a:r>
            <a:r>
              <a:rPr lang="en-US" altLang="zh-CN" dirty="0"/>
              <a:t>– </a:t>
            </a:r>
            <a:r>
              <a:rPr lang="zh-CN" altLang="en-US" dirty="0"/>
              <a:t>聊天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3" y="1825625"/>
            <a:ext cx="2604794" cy="4351338"/>
          </a:xfrm>
        </p:spPr>
        <p:txBody>
          <a:bodyPr/>
          <a:lstStyle/>
          <a:p>
            <a:r>
              <a:rPr lang="en-US" altLang="zh-CN" dirty="0"/>
              <a:t>/chat/&lt;</a:t>
            </a:r>
            <a:r>
              <a:rPr lang="zh-CN" altLang="en-US" dirty="0"/>
              <a:t>文本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zh-CN" altLang="en-US" dirty="0"/>
              <a:t>每次生成重新载入模型，耗时较长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32" y="1825625"/>
            <a:ext cx="8357896" cy="44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版演示 </a:t>
            </a:r>
            <a:r>
              <a:rPr lang="en-US" altLang="zh-CN" dirty="0"/>
              <a:t>– </a:t>
            </a:r>
            <a:r>
              <a:rPr lang="zh-CN" altLang="en-US" dirty="0"/>
              <a:t>图像识别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2" y="1825625"/>
            <a:ext cx="3286326" cy="4351338"/>
          </a:xfrm>
        </p:spPr>
        <p:txBody>
          <a:bodyPr/>
          <a:lstStyle/>
          <a:p>
            <a:r>
              <a:rPr lang="zh-CN" altLang="en-US" dirty="0"/>
              <a:t>预测图片放入</a:t>
            </a:r>
            <a:r>
              <a:rPr lang="en-US" altLang="zh-CN" dirty="0"/>
              <a:t>/image</a:t>
            </a:r>
            <a:r>
              <a:rPr lang="zh-CN" altLang="en-US" dirty="0"/>
              <a:t>目录下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URL</a:t>
            </a:r>
            <a:r>
              <a:rPr lang="zh-CN" altLang="en-US" dirty="0"/>
              <a:t>查看图片</a:t>
            </a:r>
            <a:r>
              <a:rPr lang="en-US" altLang="zh-CN" dirty="0"/>
              <a:t>/image/&lt;id&gt;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58" y="2040782"/>
            <a:ext cx="7601677" cy="40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版演示 </a:t>
            </a:r>
            <a:r>
              <a:rPr lang="en-US" altLang="zh-CN" dirty="0"/>
              <a:t>– </a:t>
            </a:r>
            <a:r>
              <a:rPr lang="zh-CN" altLang="en-US" dirty="0"/>
              <a:t>图像识别结果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2" y="1825625"/>
            <a:ext cx="3247415" cy="4351338"/>
          </a:xfrm>
        </p:spPr>
        <p:txBody>
          <a:bodyPr/>
          <a:lstStyle/>
          <a:p>
            <a:r>
              <a:rPr lang="en-US" altLang="zh-CN" dirty="0"/>
              <a:t>/vision </a:t>
            </a:r>
            <a:r>
              <a:rPr lang="zh-CN" altLang="en-US" dirty="0"/>
              <a:t>开始预测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预测结果写入文件，并在网页显示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32" y="1332654"/>
            <a:ext cx="6109781" cy="2668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32" y="4096824"/>
            <a:ext cx="6115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5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深入理解</a:t>
            </a:r>
            <a:r>
              <a:rPr lang="en-US" altLang="zh-CN" dirty="0"/>
              <a:t>RNN</a:t>
            </a:r>
            <a:r>
              <a:rPr lang="zh-CN" altLang="en-US" dirty="0"/>
              <a:t>，</a:t>
            </a:r>
            <a:r>
              <a:rPr lang="en-US" altLang="zh-CN" dirty="0"/>
              <a:t>Word2vec</a:t>
            </a:r>
            <a:r>
              <a:rPr lang="zh-CN" altLang="en-US" dirty="0"/>
              <a:t>，</a:t>
            </a:r>
            <a:r>
              <a:rPr lang="en-US" altLang="zh-CN" dirty="0"/>
              <a:t>seq2seq</a:t>
            </a:r>
            <a:r>
              <a:rPr lang="zh-CN" altLang="en-US" dirty="0"/>
              <a:t>以及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zh-CN" altLang="en-US" dirty="0"/>
              <a:t>参考开源代码，如</a:t>
            </a:r>
            <a:r>
              <a:rPr lang="en-US" altLang="zh-CN" dirty="0" err="1"/>
              <a:t>ChatterBot</a:t>
            </a:r>
            <a:r>
              <a:rPr lang="zh-CN" altLang="en-US" dirty="0"/>
              <a:t>，改进聊天机器人模型</a:t>
            </a:r>
            <a:endParaRPr lang="en-US" altLang="zh-CN" dirty="0"/>
          </a:p>
          <a:p>
            <a:r>
              <a:rPr lang="zh-CN" altLang="en-US" dirty="0"/>
              <a:t>寻找更好的语料数据，对常见问题进行分类，建立问答知识库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GPU</a:t>
            </a:r>
            <a:r>
              <a:rPr lang="zh-CN" altLang="en-US" dirty="0"/>
              <a:t>训练，得到收敛更好的模型参数</a:t>
            </a:r>
            <a:endParaRPr lang="en-US" altLang="zh-CN" dirty="0"/>
          </a:p>
          <a:p>
            <a:r>
              <a:rPr lang="zh-CN" altLang="en-US" dirty="0"/>
              <a:t>完善</a:t>
            </a:r>
            <a:r>
              <a:rPr lang="en-US" altLang="zh-CN" dirty="0"/>
              <a:t>Web</a:t>
            </a:r>
            <a:r>
              <a:rPr lang="zh-CN" altLang="en-US" dirty="0"/>
              <a:t>交互页面</a:t>
            </a:r>
          </a:p>
        </p:txBody>
      </p:sp>
    </p:spTree>
    <p:extLst>
      <p:ext uri="{BB962C8B-B14F-4D97-AF65-F5344CB8AC3E}">
        <p14:creationId xmlns:p14="http://schemas.microsoft.com/office/powerpoint/2010/main" val="154987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6532" y="2780723"/>
            <a:ext cx="63401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9600" b="1" dirty="0">
                <a:ln/>
                <a:solidFill>
                  <a:schemeClr val="accent4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87383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18836" y="650762"/>
            <a:ext cx="5075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Web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版</a:t>
            </a:r>
            <a:r>
              <a:rPr lang="en-US" altLang="zh-CN" sz="5400" b="1" dirty="0">
                <a:ln/>
                <a:solidFill>
                  <a:schemeClr val="accent4"/>
                </a:solidFill>
              </a:rPr>
              <a:t>AI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机器人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80" y="1710280"/>
            <a:ext cx="3284347" cy="23656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87167" y="4500666"/>
            <a:ext cx="3725692" cy="181588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</a:rPr>
              <a:t>自动聊天</a:t>
            </a:r>
            <a:endParaRPr lang="en-US" altLang="zh-CN" sz="4000" b="1" dirty="0">
              <a:solidFill>
                <a:srgbClr val="0070C0"/>
              </a:solidFill>
            </a:endParaRPr>
          </a:p>
          <a:p>
            <a:pPr marL="571507" indent="-571507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知识问答</a:t>
            </a:r>
          </a:p>
          <a:p>
            <a:pPr marL="571507" indent="-571507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在线客服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75913" y="4500666"/>
            <a:ext cx="3852359" cy="181588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</a:rPr>
              <a:t>图像识别</a:t>
            </a:r>
            <a:endParaRPr lang="en-US" altLang="zh-CN" sz="4000" b="1" dirty="0">
              <a:solidFill>
                <a:srgbClr val="0070C0"/>
              </a:solidFill>
            </a:endParaRPr>
          </a:p>
          <a:p>
            <a:pPr marL="571507" indent="-571507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图片分类</a:t>
            </a:r>
          </a:p>
          <a:p>
            <a:pPr marL="571507" indent="-571507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人脸识别</a:t>
            </a:r>
          </a:p>
        </p:txBody>
      </p:sp>
    </p:spTree>
    <p:extLst>
      <p:ext uri="{BB962C8B-B14F-4D97-AF65-F5344CB8AC3E}">
        <p14:creationId xmlns:p14="http://schemas.microsoft.com/office/powerpoint/2010/main" val="132272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聊天机器人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8530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000" dirty="0"/>
              <a:t>Seq2Seq</a:t>
            </a:r>
            <a:r>
              <a:rPr lang="zh-CN" altLang="en-US" sz="4000" dirty="0"/>
              <a:t>模型</a:t>
            </a:r>
            <a:endParaRPr lang="en-US" altLang="zh-CN" sz="4000" dirty="0"/>
          </a:p>
          <a:p>
            <a:pPr lvl="1"/>
            <a:r>
              <a:rPr lang="en-US" altLang="zh-CN" sz="3600" dirty="0" err="1"/>
              <a:t>LSTMCell</a:t>
            </a:r>
            <a:endParaRPr lang="en-US" altLang="zh-CN" sz="3600" dirty="0"/>
          </a:p>
          <a:p>
            <a:pPr lvl="1"/>
            <a:r>
              <a:rPr lang="en-US" altLang="zh-CN" sz="3600" dirty="0"/>
              <a:t>embedding_attention_seq2seq</a:t>
            </a:r>
          </a:p>
          <a:p>
            <a:pPr lvl="1"/>
            <a:r>
              <a:rPr lang="en-US" altLang="zh-CN" sz="3600" dirty="0" err="1"/>
              <a:t>AdagradOptimizer</a:t>
            </a:r>
            <a:endParaRPr lang="en-US" altLang="zh-CN" sz="3600" dirty="0"/>
          </a:p>
          <a:p>
            <a:pPr lvl="1"/>
            <a:endParaRPr lang="en-US" altLang="zh-CN" sz="3600" dirty="0"/>
          </a:p>
          <a:p>
            <a:r>
              <a:rPr lang="zh-CN" altLang="en-US" sz="4000" dirty="0"/>
              <a:t>语料：影视剧对白字幕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字典大小：</a:t>
            </a:r>
            <a:r>
              <a:rPr lang="en-US" altLang="zh-CN" sz="4000" dirty="0"/>
              <a:t>5000</a:t>
            </a:r>
            <a:r>
              <a:rPr lang="zh-CN" altLang="en-US" sz="4000" dirty="0"/>
              <a:t>（以单个汉字分词）</a:t>
            </a:r>
            <a:endParaRPr lang="en-US" altLang="zh-CN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9289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聊天机器人 </a:t>
            </a:r>
            <a:r>
              <a:rPr lang="en-US" altLang="zh-CN" dirty="0"/>
              <a:t>– </a:t>
            </a:r>
            <a:r>
              <a:rPr lang="zh-CN" altLang="en-US" dirty="0"/>
              <a:t>模型训练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853055" cy="435133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训练语料：</a:t>
            </a:r>
            <a:r>
              <a:rPr lang="en-US" altLang="zh-CN" sz="4000" dirty="0"/>
              <a:t>90,000+</a:t>
            </a:r>
          </a:p>
          <a:p>
            <a:r>
              <a:rPr lang="zh-CN" altLang="en-US" sz="4000" dirty="0"/>
              <a:t>训练时间：笔记本</a:t>
            </a:r>
            <a:r>
              <a:rPr lang="en-US" altLang="zh-CN" sz="4000" dirty="0"/>
              <a:t>CPU</a:t>
            </a:r>
            <a:r>
              <a:rPr lang="zh-CN" altLang="en-US" sz="4000" dirty="0"/>
              <a:t>，</a:t>
            </a:r>
            <a:r>
              <a:rPr lang="en-US" altLang="zh-CN" sz="4000" dirty="0"/>
              <a:t>40</a:t>
            </a:r>
            <a:r>
              <a:rPr lang="zh-CN" altLang="en-US" sz="4000" dirty="0"/>
              <a:t>个迭代，</a:t>
            </a:r>
            <a:r>
              <a:rPr lang="en-US" altLang="zh-CN" sz="4000" dirty="0"/>
              <a:t>~100</a:t>
            </a:r>
            <a:r>
              <a:rPr lang="zh-CN" altLang="en-US" sz="4000" dirty="0"/>
              <a:t>小时</a:t>
            </a:r>
            <a:endParaRPr lang="en-US" altLang="zh-CN" sz="4000" dirty="0"/>
          </a:p>
          <a:p>
            <a:r>
              <a:rPr lang="zh-CN" altLang="en-US" sz="4000" dirty="0"/>
              <a:t>经验分享：</a:t>
            </a:r>
            <a:endParaRPr lang="en-US" altLang="zh-CN" sz="4000" dirty="0"/>
          </a:p>
          <a:p>
            <a:pPr lvl="1"/>
            <a:r>
              <a:rPr lang="zh-CN" altLang="en-US" sz="3200" dirty="0"/>
              <a:t>每个迭代后用</a:t>
            </a:r>
            <a:r>
              <a:rPr lang="en-US" altLang="zh-CN" sz="3200" dirty="0" err="1">
                <a:solidFill>
                  <a:srgbClr val="0070C0"/>
                </a:solidFill>
              </a:rPr>
              <a:t>tf.train.Saver</a:t>
            </a:r>
            <a:r>
              <a:rPr lang="en-US" altLang="zh-CN" sz="3200" dirty="0">
                <a:solidFill>
                  <a:srgbClr val="0070C0"/>
                </a:solidFill>
              </a:rPr>
              <a:t>()</a:t>
            </a:r>
            <a:r>
              <a:rPr lang="zh-CN" altLang="en-US" sz="3200" dirty="0"/>
              <a:t>保存模型，可用于继续训练或预测</a:t>
            </a:r>
            <a:endParaRPr lang="en-US" altLang="zh-CN" sz="3200" dirty="0"/>
          </a:p>
          <a:p>
            <a:pPr lvl="1"/>
            <a:r>
              <a:rPr lang="zh-CN" altLang="en-US" sz="3200" dirty="0"/>
              <a:t>先用小数据量调通模型，再用</a:t>
            </a:r>
            <a:r>
              <a:rPr lang="en-US" altLang="zh-CN" sz="3200" dirty="0"/>
              <a:t>GPU</a:t>
            </a:r>
            <a:r>
              <a:rPr lang="zh-CN" altLang="en-US" sz="3200" dirty="0"/>
              <a:t>服务器训练大样本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292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聊天机器人 </a:t>
            </a:r>
            <a:r>
              <a:rPr lang="en-US" altLang="zh-CN" dirty="0"/>
              <a:t>– </a:t>
            </a:r>
            <a:r>
              <a:rPr lang="zh-CN" altLang="en-US" dirty="0"/>
              <a:t>训练效果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语料质量不高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语料数量太小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训练时间太长，尚未收敛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语句生成效果很差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08" y="1384050"/>
            <a:ext cx="5374350" cy="54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 </a:t>
            </a:r>
            <a:r>
              <a:rPr lang="en-US" altLang="zh-CN" dirty="0"/>
              <a:t>– ImageNet</a:t>
            </a:r>
            <a:r>
              <a:rPr lang="zh-CN" altLang="en-US" dirty="0"/>
              <a:t>历年冠军模型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47" y="1590437"/>
            <a:ext cx="8862710" cy="4844948"/>
          </a:xfrm>
        </p:spPr>
      </p:pic>
    </p:spTree>
    <p:extLst>
      <p:ext uri="{BB962C8B-B14F-4D97-AF65-F5344CB8AC3E}">
        <p14:creationId xmlns:p14="http://schemas.microsoft.com/office/powerpoint/2010/main" val="178749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</a:t>
            </a:r>
            <a:r>
              <a:rPr lang="en-US" altLang="zh-CN" dirty="0"/>
              <a:t> - </a:t>
            </a:r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作者：</a:t>
            </a:r>
            <a:r>
              <a:rPr lang="en-US" altLang="zh-CN" sz="3600" dirty="0"/>
              <a:t>Alex </a:t>
            </a:r>
            <a:r>
              <a:rPr lang="en-US" altLang="zh-CN" sz="3600" dirty="0" err="1"/>
              <a:t>Krizhevsky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2012</a:t>
            </a:r>
            <a:r>
              <a:rPr lang="zh-CN" altLang="en-US" sz="3600" dirty="0"/>
              <a:t>年</a:t>
            </a:r>
            <a:r>
              <a:rPr lang="en-US" altLang="zh-CN" sz="3600" dirty="0"/>
              <a:t>ImageNet</a:t>
            </a:r>
            <a:r>
              <a:rPr lang="zh-CN" altLang="en-US" sz="3600" dirty="0"/>
              <a:t>冠军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60M</a:t>
            </a:r>
            <a:r>
              <a:rPr lang="zh-CN" altLang="en-US" sz="3200" dirty="0"/>
              <a:t>参数</a:t>
            </a:r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39" y="365125"/>
            <a:ext cx="6420509" cy="63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 </a:t>
            </a:r>
            <a:r>
              <a:rPr lang="en-US" altLang="zh-CN" dirty="0"/>
              <a:t>– 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CNN</a:t>
            </a:r>
            <a:r>
              <a:rPr lang="zh-CN" altLang="en-US" sz="3600" dirty="0"/>
              <a:t>模型</a:t>
            </a:r>
            <a:endParaRPr lang="en-US" altLang="zh-CN" sz="3600" dirty="0"/>
          </a:p>
          <a:p>
            <a:pPr lvl="1"/>
            <a:r>
              <a:rPr lang="zh-CN" altLang="en-US" sz="3200" dirty="0"/>
              <a:t>基于</a:t>
            </a:r>
            <a:r>
              <a:rPr lang="en-US" altLang="zh-CN" sz="3200" dirty="0" err="1"/>
              <a:t>AlexNet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根据图像标签数量修改输出层节点数量</a:t>
            </a:r>
            <a:endParaRPr lang="en-US" altLang="zh-CN" sz="3200" dirty="0"/>
          </a:p>
          <a:p>
            <a:pPr marL="457205" lvl="1" indent="0">
              <a:buNone/>
            </a:pPr>
            <a:endParaRPr lang="en-US" altLang="zh-CN" sz="3200" dirty="0"/>
          </a:p>
          <a:p>
            <a:pPr marL="228603" lvl="1">
              <a:spcBef>
                <a:spcPts val="1000"/>
              </a:spcBef>
            </a:pPr>
            <a:r>
              <a:rPr lang="zh-CN" altLang="en-US" sz="3600" dirty="0"/>
              <a:t>训练样本：</a:t>
            </a:r>
            <a:r>
              <a:rPr lang="en-US" altLang="zh-CN" sz="3600" dirty="0"/>
              <a:t>50000+</a:t>
            </a:r>
          </a:p>
          <a:p>
            <a:pPr marL="228603" lvl="1">
              <a:spcBef>
                <a:spcPts val="1000"/>
              </a:spcBef>
            </a:pPr>
            <a:endParaRPr lang="en-US" altLang="zh-CN" sz="3600" dirty="0"/>
          </a:p>
          <a:p>
            <a:pPr marL="228603" lvl="1">
              <a:spcBef>
                <a:spcPts val="1000"/>
              </a:spcBef>
            </a:pPr>
            <a:r>
              <a:rPr lang="zh-CN" altLang="en-US" sz="3600" dirty="0"/>
              <a:t>训练时间：</a:t>
            </a:r>
            <a:r>
              <a:rPr lang="en-US" altLang="zh-CN" sz="3600" dirty="0"/>
              <a:t>10+</a:t>
            </a:r>
            <a:r>
              <a:rPr lang="zh-CN" altLang="en-US" sz="3600" dirty="0"/>
              <a:t>小时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3758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版</a:t>
            </a:r>
            <a:r>
              <a:rPr lang="en-US" altLang="zh-CN" dirty="0"/>
              <a:t>AI</a:t>
            </a:r>
            <a:r>
              <a:rPr lang="zh-CN" altLang="en-US" dirty="0"/>
              <a:t>机器人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950028" cy="4351338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部署</a:t>
            </a:r>
            <a:endParaRPr lang="en-US" altLang="zh-CN" dirty="0"/>
          </a:p>
          <a:p>
            <a:pPr lvl="1"/>
            <a:r>
              <a:rPr lang="zh-CN" altLang="en-US" dirty="0"/>
              <a:t>映射</a:t>
            </a:r>
            <a:r>
              <a:rPr lang="en-US" altLang="zh-CN" dirty="0"/>
              <a:t>5000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Flask</a:t>
            </a:r>
          </a:p>
          <a:p>
            <a:pPr lvl="1"/>
            <a:r>
              <a:rPr lang="en-US" altLang="zh-CN" dirty="0"/>
              <a:t>flask run --host=0.0.0.0</a:t>
            </a:r>
          </a:p>
          <a:p>
            <a:endParaRPr lang="en-US" altLang="zh-CN" dirty="0"/>
          </a:p>
          <a:p>
            <a:r>
              <a:rPr lang="zh-CN" altLang="en-US" dirty="0"/>
              <a:t>调用训练好的模型预测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38" y="1825625"/>
            <a:ext cx="7809901" cy="41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322</Words>
  <Application>Microsoft Office PowerPoint</Application>
  <PresentationFormat>宽屏</PresentationFormat>
  <Paragraphs>79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聊天机器人</vt:lpstr>
      <vt:lpstr>聊天机器人 – 模型训练</vt:lpstr>
      <vt:lpstr>聊天机器人 – 训练效果</vt:lpstr>
      <vt:lpstr>图像识别 – ImageNet历年冠军模型</vt:lpstr>
      <vt:lpstr>图像识别 - AlexNet</vt:lpstr>
      <vt:lpstr>图像识别 – 模型</vt:lpstr>
      <vt:lpstr>Web版AI机器人</vt:lpstr>
      <vt:lpstr>Web版演示 – 聊天</vt:lpstr>
      <vt:lpstr>Web版演示 – 图像识别</vt:lpstr>
      <vt:lpstr>Web版演示 – 图像识别结果</vt:lpstr>
      <vt:lpstr>下一步工作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Chef Changshan</dc:creator>
  <cp:lastModifiedBy>Chef Changshan</cp:lastModifiedBy>
  <cp:revision>47</cp:revision>
  <dcterms:created xsi:type="dcterms:W3CDTF">2017-05-16T03:21:11Z</dcterms:created>
  <dcterms:modified xsi:type="dcterms:W3CDTF">2017-05-17T08:19:54Z</dcterms:modified>
</cp:coreProperties>
</file>