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7" r:id="rId2"/>
    <p:sldId id="258" r:id="rId3"/>
    <p:sldId id="259" r:id="rId4"/>
  </p:sldIdLst>
  <p:sldSz cx="9144000" cy="5143500" type="screen16x9"/>
  <p:notesSz cx="6858000" cy="9144000"/>
  <p:embeddedFontLst>
    <p:embeddedFont>
      <p:font typeface="Tahoma" pitchFamily="34" charset="0"/>
      <p:regular r:id="rId6"/>
      <p:bold r:id="rId7"/>
    </p:embeddedFont>
    <p:embeddedFont>
      <p:font typeface="Open Sans"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76324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itle 1"/>
          <p:cNvSpPr>
            <a:spLocks noGrp="1"/>
          </p:cNvSpPr>
          <p:nvPr>
            <p:ph type="title"/>
          </p:nvPr>
        </p:nvSpPr>
        <p:spPr>
          <a:xfrm>
            <a:off x="0" y="133350"/>
            <a:ext cx="9144000" cy="5010150"/>
          </a:xfrm>
        </p:spPr>
        <p:txBody>
          <a:bodyPr/>
          <a:lstStyle/>
          <a:p>
            <a:pPr algn="ctr"/>
            <a:r>
              <a:rPr lang="en-US" dirty="0" smtClean="0">
                <a:solidFill>
                  <a:srgbClr val="0070C0"/>
                </a:solidFill>
              </a:rPr>
              <a:t/>
            </a:r>
            <a:br>
              <a:rPr lang="en-US" dirty="0" smtClean="0">
                <a:solidFill>
                  <a:srgbClr val="0070C0"/>
                </a:solidFill>
              </a:rPr>
            </a:br>
            <a:r>
              <a:rPr lang="en-US" dirty="0" smtClean="0">
                <a:solidFill>
                  <a:srgbClr val="0070C0"/>
                </a:solidFill>
              </a:rPr>
              <a:t/>
            </a:r>
            <a:br>
              <a:rPr lang="en-US" dirty="0" smtClean="0">
                <a:solidFill>
                  <a:srgbClr val="0070C0"/>
                </a:solidFill>
              </a:rPr>
            </a:br>
            <a:r>
              <a:rPr lang="en-US" dirty="0" smtClean="0">
                <a:solidFill>
                  <a:srgbClr val="0070C0"/>
                </a:solidFill>
              </a:rPr>
              <a:t/>
            </a:r>
            <a:br>
              <a:rPr lang="en-US" dirty="0" smtClean="0">
                <a:solidFill>
                  <a:srgbClr val="0070C0"/>
                </a:solidFill>
              </a:rPr>
            </a:br>
            <a:r>
              <a:rPr lang="en-US" dirty="0">
                <a:solidFill>
                  <a:srgbClr val="0070C0"/>
                </a:solidFill>
              </a:rPr>
              <a:t/>
            </a:r>
            <a:br>
              <a:rPr lang="en-US" dirty="0">
                <a:solidFill>
                  <a:srgbClr val="0070C0"/>
                </a:solidFill>
              </a:rPr>
            </a:br>
            <a:r>
              <a:rPr lang="en-US" dirty="0" smtClean="0">
                <a:solidFill>
                  <a:srgbClr val="0070C0"/>
                </a:solidFill>
              </a:rPr>
              <a:t>NYSE DATA PROJECT</a:t>
            </a:r>
            <a:endParaRPr lang="en-US" dirty="0">
              <a:solidFill>
                <a:srgbClr val="0070C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350"/>
            <a:ext cx="9144000" cy="3429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05400" y="1200150"/>
            <a:ext cx="4038600" cy="394335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800" dirty="0" smtClean="0">
                <a:latin typeface="Tahoma" pitchFamily="34" charset="0"/>
                <a:ea typeface="Tahoma" pitchFamily="34" charset="0"/>
                <a:cs typeface="Tahoma" pitchFamily="34" charset="0"/>
                <a:sym typeface="Open Sans"/>
              </a:rPr>
              <a:t>Here are the bar charts for the annual SRT(Sum of Total Revenue) expenses for real estate and energy sector companies as reported for S&amp;P 500 companies in Year 1.</a:t>
            </a:r>
          </a:p>
          <a:p>
            <a:pPr marL="0" lvl="0" indent="0" algn="l" rtl="0">
              <a:spcBef>
                <a:spcPts val="0"/>
              </a:spcBef>
              <a:spcAft>
                <a:spcPts val="1600"/>
              </a:spcAft>
              <a:buNone/>
            </a:pPr>
            <a:r>
              <a:rPr lang="en-US" sz="800" dirty="0" smtClean="0">
                <a:latin typeface="Tahoma" pitchFamily="34" charset="0"/>
                <a:ea typeface="Tahoma" pitchFamily="34" charset="0"/>
                <a:cs typeface="Tahoma" pitchFamily="34" charset="0"/>
                <a:sym typeface="Open Sans"/>
              </a:rPr>
              <a:t>Both distributions are bar charts.</a:t>
            </a:r>
          </a:p>
          <a:p>
            <a:pPr marL="0" lvl="0" indent="0">
              <a:spcAft>
                <a:spcPts val="1600"/>
              </a:spcAft>
              <a:buNone/>
            </a:pPr>
            <a:r>
              <a:rPr lang="en-US" sz="800" dirty="0" smtClean="0">
                <a:latin typeface="Tahoma" pitchFamily="34" charset="0"/>
                <a:ea typeface="Tahoma" pitchFamily="34" charset="0"/>
                <a:cs typeface="Tahoma" pitchFamily="34" charset="0"/>
                <a:sym typeface="Open Sans"/>
              </a:rPr>
              <a:t>The mode for real estate is about $34 billion and for energy is around $1.8 Trillion</a:t>
            </a:r>
            <a:r>
              <a:rPr lang="en-US" sz="800" dirty="0" smtClean="0">
                <a:latin typeface="Tahoma" pitchFamily="34" charset="0"/>
                <a:ea typeface="Tahoma" pitchFamily="34" charset="0"/>
                <a:cs typeface="Tahoma" pitchFamily="34" charset="0"/>
                <a:sym typeface="Open Sans"/>
              </a:rPr>
              <a:t>. This means that most of the companies from that sector make $50 Billion in SRT.  </a:t>
            </a:r>
            <a:r>
              <a:rPr lang="en-US" sz="800" dirty="0" smtClean="0">
                <a:latin typeface="Tahoma" pitchFamily="34" charset="0"/>
                <a:ea typeface="Tahoma" pitchFamily="34" charset="0"/>
                <a:cs typeface="Tahoma" pitchFamily="34" charset="0"/>
                <a:sym typeface="Open Sans"/>
              </a:rPr>
              <a:t>Furthermore the median for real estate($22.5 billion) is not even close to the median for energy ($10 Trillion). </a:t>
            </a:r>
            <a:r>
              <a:rPr lang="en-US" sz="800" dirty="0" smtClean="0">
                <a:latin typeface="Tahoma" pitchFamily="34" charset="0"/>
                <a:ea typeface="Tahoma" pitchFamily="34" charset="0"/>
                <a:cs typeface="Tahoma" pitchFamily="34" charset="0"/>
                <a:sym typeface="Open Sans"/>
              </a:rPr>
              <a:t>It looks like that 50% of the companies in the Energy sector have a higher SRT on average than 50% of the companies categorized under Real Estate Sector. </a:t>
            </a:r>
            <a:r>
              <a:rPr lang="en-US" sz="800" dirty="0" smtClean="0">
                <a:latin typeface="Tahoma" pitchFamily="34" charset="0"/>
                <a:ea typeface="Tahoma" pitchFamily="34" charset="0"/>
                <a:cs typeface="Tahoma" pitchFamily="34" charset="0"/>
                <a:sym typeface="Open Sans"/>
              </a:rPr>
              <a:t>The </a:t>
            </a:r>
            <a:r>
              <a:rPr lang="en-US" sz="800" dirty="0" smtClean="0">
                <a:latin typeface="Tahoma" pitchFamily="34" charset="0"/>
                <a:ea typeface="Tahoma" pitchFamily="34" charset="0"/>
                <a:cs typeface="Tahoma" pitchFamily="34" charset="0"/>
                <a:sym typeface="Open Sans"/>
              </a:rPr>
              <a:t>standard deviation for Energy is quite lower ($</a:t>
            </a:r>
            <a:r>
              <a:rPr lang="en-US" sz="800" dirty="0">
                <a:latin typeface="Tahoma" pitchFamily="34" charset="0"/>
                <a:ea typeface="Tahoma" pitchFamily="34" charset="0"/>
                <a:cs typeface="Tahoma" pitchFamily="34" charset="0"/>
                <a:sym typeface="Open Sans"/>
              </a:rPr>
              <a:t>5</a:t>
            </a:r>
            <a:r>
              <a:rPr lang="en-US" sz="800" dirty="0" smtClean="0">
                <a:latin typeface="Tahoma" pitchFamily="34" charset="0"/>
                <a:ea typeface="Tahoma" pitchFamily="34" charset="0"/>
                <a:cs typeface="Tahoma" pitchFamily="34" charset="0"/>
                <a:sym typeface="Open Sans"/>
              </a:rPr>
              <a:t> Billion) and $11 billion for real estate companies). The variability in SRT expenses for real estate S&amp;P companies is higher with more S &amp; P companies spending above $131 Billion and more than 65% of the energy companies spending close to $27 billion each year on SRT expenses</a:t>
            </a:r>
            <a:r>
              <a:rPr lang="en-US" sz="800" dirty="0" smtClean="0">
                <a:latin typeface="Tahoma" pitchFamily="34" charset="0"/>
                <a:ea typeface="Tahoma" pitchFamily="34" charset="0"/>
                <a:cs typeface="Tahoma" pitchFamily="34" charset="0"/>
                <a:sym typeface="Open Sans"/>
              </a:rPr>
              <a:t>.</a:t>
            </a:r>
          </a:p>
          <a:p>
            <a:pPr marL="0" lvl="0" indent="0">
              <a:spcAft>
                <a:spcPts val="1600"/>
              </a:spcAft>
              <a:buNone/>
            </a:pPr>
            <a:r>
              <a:rPr lang="en-US" sz="800" dirty="0" smtClean="0">
                <a:latin typeface="Tahoma" pitchFamily="34" charset="0"/>
                <a:ea typeface="Tahoma" pitchFamily="34" charset="0"/>
                <a:cs typeface="Tahoma" pitchFamily="34" charset="0"/>
                <a:sym typeface="Open Sans"/>
              </a:rPr>
              <a:t>Th</a:t>
            </a:r>
            <a:r>
              <a:rPr lang="en-US" sz="800" dirty="0" smtClean="0">
                <a:latin typeface="Tahoma" pitchFamily="34" charset="0"/>
                <a:ea typeface="Tahoma" pitchFamily="34" charset="0"/>
                <a:cs typeface="Tahoma" pitchFamily="34" charset="0"/>
                <a:sym typeface="Open Sans"/>
              </a:rPr>
              <a:t>e range for Energy sector Total Revenue at $1.3 Trillion is higher compared with the range of Total Revenue  for the Real Estate sector at only 33.5 billion. It looks like companies in the Energy sector have greater variability in the total revenues they receive because their range is more spread out.</a:t>
            </a:r>
            <a:endParaRPr lang="en-US" sz="800" dirty="0" smtClean="0">
              <a:latin typeface="Tahoma" pitchFamily="34" charset="0"/>
              <a:ea typeface="Tahoma" pitchFamily="34" charset="0"/>
              <a:cs typeface="Tahoma" pitchFamily="34" charset="0"/>
              <a:sym typeface="Open Sans"/>
            </a:endParaRPr>
          </a:p>
          <a:p>
            <a:pPr marL="0" lvl="0" indent="0" algn="l" rtl="0">
              <a:spcBef>
                <a:spcPts val="0"/>
              </a:spcBef>
              <a:spcAft>
                <a:spcPts val="1600"/>
              </a:spcAft>
              <a:buNone/>
            </a:pPr>
            <a:endParaRPr sz="800" dirty="0">
              <a:latin typeface="Tahoma" pitchFamily="34" charset="0"/>
              <a:ea typeface="Tahoma" pitchFamily="34" charset="0"/>
              <a:cs typeface="Tahoma" pitchFamily="34" charset="0"/>
              <a:sym typeface="Open Sans"/>
            </a:endParaRPr>
          </a:p>
        </p:txBody>
      </p:sp>
      <p:sp>
        <p:nvSpPr>
          <p:cNvPr id="60" name="Google Shape;60;p14"/>
          <p:cNvSpPr/>
          <p:nvPr/>
        </p:nvSpPr>
        <p:spPr>
          <a:xfrm>
            <a:off x="228600" y="1428750"/>
            <a:ext cx="4670180" cy="342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120015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latin typeface="Open Sans"/>
                <a:ea typeface="Open Sans"/>
                <a:cs typeface="Open Sans"/>
                <a:sym typeface="Open Sans"/>
              </a:rPr>
              <a:t>Does the real estate sector have similar expenditure levels for Sum of Total Revenue than the Energy sector in Year 1?</a:t>
            </a:r>
            <a:endParaRPr dirty="0">
              <a:solidFill>
                <a:srgbClr val="FFFFFF"/>
              </a:solidFill>
              <a:latin typeface="Open Sans"/>
              <a:ea typeface="Open Sans"/>
              <a:cs typeface="Open Sans"/>
              <a:sym typeface="Open Sans"/>
            </a:endParaRPr>
          </a:p>
        </p:txBody>
      </p:sp>
      <p:pic>
        <p:nvPicPr>
          <p:cNvPr id="3" name="Picture 3" descr="C:\Users\Just Me\Downloads\RE T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428750"/>
            <a:ext cx="4669971"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ust Me\Downloads\RE 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257550"/>
            <a:ext cx="467018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3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029200" y="1200150"/>
            <a:ext cx="4114800" cy="394335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800" dirty="0" smtClean="0">
                <a:latin typeface="Tahoma" pitchFamily="34" charset="0"/>
                <a:ea typeface="Tahoma" pitchFamily="34" charset="0"/>
                <a:cs typeface="Tahoma" pitchFamily="34" charset="0"/>
                <a:sym typeface="Open Sans"/>
              </a:rPr>
              <a:t>Here are the histograms for the annual COGS(Cost of Goods Sold) expenses for real estate and energy sector companies as reported for S&amp;P 500 companies in Year 1.</a:t>
            </a:r>
          </a:p>
          <a:p>
            <a:pPr marL="0" lvl="0" indent="0" algn="l" rtl="0">
              <a:spcBef>
                <a:spcPts val="0"/>
              </a:spcBef>
              <a:spcAft>
                <a:spcPts val="1600"/>
              </a:spcAft>
              <a:buNone/>
            </a:pPr>
            <a:r>
              <a:rPr lang="en-US" sz="800" dirty="0" smtClean="0">
                <a:latin typeface="Tahoma" pitchFamily="34" charset="0"/>
                <a:ea typeface="Tahoma" pitchFamily="34" charset="0"/>
                <a:cs typeface="Tahoma" pitchFamily="34" charset="0"/>
                <a:sym typeface="Open Sans"/>
              </a:rPr>
              <a:t>Both distributions are right-skewed/positively skewed meaning the mean for each is higher than the median.</a:t>
            </a:r>
          </a:p>
          <a:p>
            <a:pPr marL="0" lvl="0" indent="0" algn="l" rtl="0">
              <a:spcBef>
                <a:spcPts val="0"/>
              </a:spcBef>
              <a:spcAft>
                <a:spcPts val="1600"/>
              </a:spcAft>
              <a:buNone/>
            </a:pPr>
            <a:r>
              <a:rPr lang="en-US" sz="800" dirty="0" smtClean="0">
                <a:latin typeface="Tahoma" pitchFamily="34" charset="0"/>
                <a:ea typeface="Tahoma" pitchFamily="34" charset="0"/>
                <a:cs typeface="Tahoma" pitchFamily="34" charset="0"/>
                <a:sym typeface="Open Sans"/>
              </a:rPr>
              <a:t>The mean for real estate is about $981 million and for energy is slightly above $22 billion</a:t>
            </a:r>
            <a:r>
              <a:rPr lang="en-US" sz="800" dirty="0" smtClean="0">
                <a:latin typeface="Tahoma" pitchFamily="34" charset="0"/>
                <a:ea typeface="Tahoma" pitchFamily="34" charset="0"/>
                <a:cs typeface="Tahoma" pitchFamily="34" charset="0"/>
                <a:sym typeface="Open Sans"/>
              </a:rPr>
              <a:t>. It looks like companies in the Energy sector have a higher SRT on average than all sectors categorized under Real Estate. </a:t>
            </a:r>
            <a:r>
              <a:rPr lang="en-US" sz="800" dirty="0" smtClean="0">
                <a:latin typeface="Tahoma" pitchFamily="34" charset="0"/>
                <a:ea typeface="Tahoma" pitchFamily="34" charset="0"/>
                <a:cs typeface="Tahoma" pitchFamily="34" charset="0"/>
                <a:sym typeface="Open Sans"/>
              </a:rPr>
              <a:t>Furthermore the median for real estate($625 million) is double the median for energy ($3 billion</a:t>
            </a:r>
            <a:r>
              <a:rPr lang="en-US" sz="800" dirty="0" smtClean="0">
                <a:latin typeface="Tahoma" pitchFamily="34" charset="0"/>
                <a:ea typeface="Tahoma" pitchFamily="34" charset="0"/>
                <a:cs typeface="Tahoma" pitchFamily="34" charset="0"/>
                <a:sym typeface="Open Sans"/>
              </a:rPr>
              <a:t>). That means, the variability in COGS expenses for Energy companies is higher, with more companies spending above $1.6 Trillion and more than 25% of the Real Estate companies spending more than $66 billion. The </a:t>
            </a:r>
            <a:r>
              <a:rPr lang="en-US" sz="800" dirty="0" smtClean="0">
                <a:latin typeface="Tahoma" pitchFamily="34" charset="0"/>
                <a:ea typeface="Tahoma" pitchFamily="34" charset="0"/>
                <a:cs typeface="Tahoma" pitchFamily="34" charset="0"/>
                <a:sym typeface="Open Sans"/>
              </a:rPr>
              <a:t>standard deviation for Energy is quite higher ($46 Billion for Energy and 1 billion for real estate companies). </a:t>
            </a:r>
            <a:r>
              <a:rPr lang="en-US" sz="800" dirty="0" smtClean="0">
                <a:latin typeface="Tahoma" pitchFamily="34" charset="0"/>
                <a:ea typeface="Tahoma" pitchFamily="34" charset="0"/>
                <a:cs typeface="Tahoma" pitchFamily="34" charset="0"/>
                <a:sym typeface="Open Sans"/>
              </a:rPr>
              <a:t>This means that the </a:t>
            </a:r>
            <a:r>
              <a:rPr lang="en-US" sz="800" dirty="0" smtClean="0">
                <a:latin typeface="Tahoma" pitchFamily="34" charset="0"/>
                <a:ea typeface="Tahoma" pitchFamily="34" charset="0"/>
                <a:cs typeface="Tahoma" pitchFamily="34" charset="0"/>
                <a:sym typeface="Open Sans"/>
              </a:rPr>
              <a:t>variability in COGS expenses for energy S&amp;P companies is higher with more S &amp; P companies spending above $163 Billion and more than 65% of the energy companies spending more than $656 billion each year on COGS expenses.</a:t>
            </a:r>
          </a:p>
          <a:p>
            <a:pPr marL="0" lvl="0" indent="0" algn="l" rtl="0">
              <a:spcBef>
                <a:spcPts val="0"/>
              </a:spcBef>
              <a:spcAft>
                <a:spcPts val="1600"/>
              </a:spcAft>
              <a:buNone/>
            </a:pPr>
            <a:r>
              <a:rPr lang="en-US" sz="800" dirty="0" smtClean="0">
                <a:latin typeface="Tahoma" pitchFamily="34" charset="0"/>
                <a:ea typeface="Tahoma" pitchFamily="34" charset="0"/>
                <a:cs typeface="Tahoma" pitchFamily="34" charset="0"/>
                <a:sym typeface="Open Sans"/>
              </a:rPr>
              <a:t>The range for Energy sector Total  Revenue at a frequency of 25 is higher compared with the Total Revenue for the Real Estate sector at a frequency of 20. It looks like the Energy sector have greater variability in the total revenues because their frequency range is more spread out,</a:t>
            </a:r>
            <a:endParaRPr sz="800" dirty="0">
              <a:latin typeface="Tahoma" pitchFamily="34" charset="0"/>
              <a:ea typeface="Tahoma" pitchFamily="34" charset="0"/>
              <a:cs typeface="Tahoma" pitchFamily="34" charset="0"/>
              <a:sym typeface="Open Sans"/>
            </a:endParaRPr>
          </a:p>
        </p:txBody>
      </p:sp>
      <p:sp>
        <p:nvSpPr>
          <p:cNvPr id="60" name="Google Shape;60;p14"/>
          <p:cNvSpPr/>
          <p:nvPr/>
        </p:nvSpPr>
        <p:spPr>
          <a:xfrm>
            <a:off x="228600" y="1428750"/>
            <a:ext cx="4670180" cy="342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smtClean="0"/>
          </a:p>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120015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latin typeface="Open Sans"/>
                <a:ea typeface="Open Sans"/>
                <a:cs typeface="Open Sans"/>
                <a:sym typeface="Open Sans"/>
              </a:rPr>
              <a:t>Does the real estate sector have similar expenditure levels for Cost of Goods sold than the Energy sector in Year 1?</a:t>
            </a:r>
            <a:endParaRPr dirty="0">
              <a:solidFill>
                <a:srgbClr val="FFFFFF"/>
              </a:solidFill>
              <a:latin typeface="Open Sans"/>
              <a:ea typeface="Open Sans"/>
              <a:cs typeface="Open Sans"/>
              <a:sym typeface="Open Sans"/>
            </a:endParaRPr>
          </a:p>
        </p:txBody>
      </p:sp>
      <p:pic>
        <p:nvPicPr>
          <p:cNvPr id="1026" name="Picture 2" descr="C:\Users\Just Me\Downloads\COG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28750"/>
            <a:ext cx="4670180" cy="19954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424238"/>
            <a:ext cx="467018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8085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8614</TotalTime>
  <Words>557</Words>
  <Application>Microsoft Office PowerPoint</Application>
  <PresentationFormat>On-screen Show (16:9)</PresentationFormat>
  <Paragraphs>29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Tahoma</vt:lpstr>
      <vt:lpstr>Open Sans</vt:lpstr>
      <vt:lpstr>Simple Light</vt:lpstr>
      <vt:lpstr>    NYSE DATA PROJECT</vt:lpstr>
      <vt:lpstr>Does the real estate sector have similar expenditure levels for Sum of Total Revenue than the Energy sector in Year 1?</vt:lpstr>
      <vt:lpstr>Does the real estate sector have similar expenditure levels for Cost of Goods sold than the Energy sector in Year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 Me</dc:creator>
  <cp:lastModifiedBy>Just Me</cp:lastModifiedBy>
  <cp:revision>28</cp:revision>
  <cp:lastPrinted>2023-09-28T23:54:25Z</cp:lastPrinted>
  <dcterms:modified xsi:type="dcterms:W3CDTF">2023-09-28T23:55:17Z</dcterms:modified>
</cp:coreProperties>
</file>