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60" r:id="rId7"/>
    <p:sldId id="258" r:id="rId8"/>
    <p:sldId id="261"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24" y="21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7/11/2025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874223" y="1054127"/>
            <a:ext cx="9075608" cy="2667481"/>
          </a:xfrm>
        </p:spPr>
        <p:txBody>
          <a:bodyPr/>
          <a:lstStyle/>
          <a:p>
            <a:r>
              <a:rPr lang="en-US" dirty="0"/>
              <a:t>Personal UPI Usage and Financial Analyzer using LLMs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258365" y="4222649"/>
            <a:ext cx="7077456" cy="868680"/>
          </a:xfrm>
        </p:spPr>
        <p:txBody>
          <a:bodyPr>
            <a:normAutofit fontScale="92500" lnSpcReduction="10000"/>
          </a:bodyPr>
          <a:lstStyle/>
          <a:p>
            <a:pPr marL="0" indent="0">
              <a:buNone/>
            </a:pPr>
            <a:r>
              <a:rPr lang="en-US" sz="2800" b="1" dirty="0">
                <a:latin typeface="Arial Black" panose="020B0A04020102020204" pitchFamily="34" charset="0"/>
              </a:rPr>
              <a:t>Avalan R</a:t>
            </a:r>
          </a:p>
          <a:p>
            <a:pPr marL="0" indent="0">
              <a:buNone/>
            </a:pPr>
            <a:r>
              <a:rPr lang="en-US" sz="2800" b="1" dirty="0">
                <a:latin typeface="Arial Black" panose="020B0A04020102020204" pitchFamily="34" charset="0"/>
              </a:rPr>
              <a:t>10/07/2025</a:t>
            </a:r>
          </a:p>
          <a:p>
            <a:pPr marL="0" indent="0">
              <a:buNone/>
            </a:pPr>
            <a:endParaRPr lang="en-US" b="1" dirty="0"/>
          </a:p>
        </p:txBody>
      </p:sp>
      <p:sp>
        <p:nvSpPr>
          <p:cNvPr id="7" name="TextBox 6">
            <a:extLst>
              <a:ext uri="{FF2B5EF4-FFF2-40B4-BE49-F238E27FC236}">
                <a16:creationId xmlns:a16="http://schemas.microsoft.com/office/drawing/2014/main" id="{0F897999-FA01-1858-9C87-C598589190A8}"/>
              </a:ext>
            </a:extLst>
          </p:cNvPr>
          <p:cNvSpPr txBox="1"/>
          <p:nvPr/>
        </p:nvSpPr>
        <p:spPr>
          <a:xfrm>
            <a:off x="1258365" y="5424647"/>
            <a:ext cx="10691466" cy="1200329"/>
          </a:xfrm>
          <a:prstGeom prst="rect">
            <a:avLst/>
          </a:prstGeom>
          <a:noFill/>
        </p:spPr>
        <p:txBody>
          <a:bodyPr wrap="square" rtlCol="0">
            <a:spAutoFit/>
          </a:bodyPr>
          <a:lstStyle/>
          <a:p>
            <a:r>
              <a:rPr lang="en-US" sz="3600" b="1" dirty="0">
                <a:solidFill>
                  <a:schemeClr val="accent4">
                    <a:lumMod val="60000"/>
                    <a:lumOff val="40000"/>
                  </a:schemeClr>
                </a:solidFill>
              </a:rPr>
              <a:t>AI-powered UPI statement processing and financial recommendation system.</a:t>
            </a:r>
            <a:endParaRPr lang="en-IN" sz="3600" b="1" dirty="0">
              <a:solidFill>
                <a:schemeClr val="accent4">
                  <a:lumMod val="60000"/>
                  <a:lumOff val="40000"/>
                </a:schemeClr>
              </a:solidFill>
            </a:endParaRP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468595" y="1352809"/>
            <a:ext cx="8211941" cy="4647157"/>
          </a:xfrm>
        </p:spPr>
        <p:txBody>
          <a:bodyPr>
            <a:normAutofit fontScale="90000"/>
          </a:bodyPr>
          <a:lstStyle/>
          <a:p>
            <a:r>
              <a:rPr lang="en-US" sz="4400" u="sng" dirty="0"/>
              <a:t>THE PROBLEM</a:t>
            </a:r>
            <a:br>
              <a:rPr lang="en-US" sz="4400" u="sng" dirty="0"/>
            </a:br>
            <a:br>
              <a:rPr lang="en-US" sz="2400" dirty="0"/>
            </a:br>
            <a:r>
              <a:rPr lang="en-US" sz="2700" dirty="0"/>
              <a:t>1. People use multiple UPI apps (Paytm, </a:t>
            </a:r>
            <a:r>
              <a:rPr lang="en-US" sz="2700" dirty="0" err="1"/>
              <a:t>GPay,PhonePe</a:t>
            </a:r>
            <a:r>
              <a:rPr lang="en-US" sz="2700" dirty="0"/>
              <a:t>).</a:t>
            </a:r>
            <a:br>
              <a:rPr lang="en-US" sz="2700" dirty="0"/>
            </a:br>
            <a:r>
              <a:rPr lang="en-US" sz="2700" dirty="0"/>
              <a:t>2. Difficult to track and understand spending.</a:t>
            </a:r>
            <a:br>
              <a:rPr lang="en-US" sz="2700" dirty="0"/>
            </a:br>
            <a:r>
              <a:rPr lang="en-US" sz="2700" dirty="0"/>
              <a:t>3. No unified, intelligent advice from all platforms.</a:t>
            </a:r>
            <a:br>
              <a:rPr lang="en-US" sz="2400" dirty="0"/>
            </a:br>
            <a:br>
              <a:rPr lang="en-US" sz="2400" dirty="0"/>
            </a:br>
            <a:r>
              <a:rPr lang="en-US" sz="4400" u="sng" dirty="0"/>
              <a:t>SOLUTION</a:t>
            </a:r>
            <a:br>
              <a:rPr lang="en-US" sz="4400" u="sng" dirty="0"/>
            </a:br>
            <a:br>
              <a:rPr lang="en-US" sz="2400" dirty="0"/>
            </a:br>
            <a:r>
              <a:rPr lang="en-US" sz="2400" dirty="0"/>
              <a:t>1. </a:t>
            </a:r>
            <a:r>
              <a:rPr lang="en-US" sz="2700" dirty="0"/>
              <a:t>Automate extraction, categorization and summarization</a:t>
            </a:r>
            <a:br>
              <a:rPr lang="en-US" sz="2700" dirty="0"/>
            </a:br>
            <a:r>
              <a:rPr lang="en-US" sz="2700" dirty="0"/>
              <a:t>2. Generate Personalized budget recommendations busing LLMs</a:t>
            </a:r>
            <a:br>
              <a:rPr lang="en-US" sz="2400" dirty="0"/>
            </a:br>
            <a:endParaRPr lang="en-US" sz="2400" dirty="0"/>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243381" y="425885"/>
            <a:ext cx="6370361" cy="974921"/>
          </a:xfrm>
        </p:spPr>
        <p:txBody>
          <a:bodyPr>
            <a:normAutofit/>
          </a:bodyPr>
          <a:lstStyle/>
          <a:p>
            <a:r>
              <a:rPr lang="en-US" sz="5000" dirty="0"/>
              <a:t>Pipeline Overview</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3" name="Rectangle 1">
            <a:extLst>
              <a:ext uri="{FF2B5EF4-FFF2-40B4-BE49-F238E27FC236}">
                <a16:creationId xmlns:a16="http://schemas.microsoft.com/office/drawing/2014/main" id="{999AC6B9-4393-09DB-4B16-86CD296B8148}"/>
              </a:ext>
            </a:extLst>
          </p:cNvPr>
          <p:cNvSpPr>
            <a:spLocks noGrp="1" noChangeArrowheads="1"/>
          </p:cNvSpPr>
          <p:nvPr>
            <p:ph type="body" idx="1"/>
          </p:nvPr>
        </p:nvSpPr>
        <p:spPr bwMode="auto">
          <a:xfrm>
            <a:off x="375673" y="1501663"/>
            <a:ext cx="8367495" cy="4930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200000"/>
              </a:lnSpc>
              <a:spcBef>
                <a:spcPct val="0"/>
              </a:spcBef>
              <a:spcAft>
                <a:spcPct val="0"/>
              </a:spcAft>
              <a:buClrTx/>
              <a:buSzTx/>
              <a:buAutoNum type="arabicPeriod"/>
              <a:tabLst/>
            </a:pPr>
            <a:r>
              <a:rPr lang="en-US" altLang="en-US" sz="2000" dirty="0">
                <a:solidFill>
                  <a:schemeClr val="bg1"/>
                </a:solidFill>
                <a:latin typeface="Arial Black" panose="020B0A04020102020204" pitchFamily="34" charset="0"/>
              </a:rPr>
              <a:t>PDF Extraction (</a:t>
            </a:r>
            <a:r>
              <a:rPr lang="en-US" altLang="en-US" sz="2000" dirty="0" err="1">
                <a:solidFill>
                  <a:schemeClr val="bg1"/>
                </a:solidFill>
                <a:latin typeface="Arial Black" panose="020B0A04020102020204" pitchFamily="34" charset="0"/>
              </a:rPr>
              <a:t>pdfplumber</a:t>
            </a:r>
            <a:r>
              <a:rPr lang="en-US" altLang="en-US" sz="2000" dirty="0">
                <a:solidFill>
                  <a:schemeClr val="bg1"/>
                </a:solidFill>
                <a:latin typeface="Arial Black" panose="020B0A04020102020204" pitchFamily="34" charset="0"/>
              </a:rPr>
              <a:t>)</a:t>
            </a:r>
          </a:p>
          <a:p>
            <a:pPr marL="457200" marR="0" lvl="0" indent="-457200" algn="l" defTabSz="914400" rtl="0" eaLnBrk="0" fontAlgn="base" latinLnBrk="0" hangingPunct="0">
              <a:lnSpc>
                <a:spcPct val="200000"/>
              </a:lnSpc>
              <a:spcBef>
                <a:spcPct val="0"/>
              </a:spcBef>
              <a:spcAft>
                <a:spcPct val="0"/>
              </a:spcAft>
              <a:buClrTx/>
              <a:buSzTx/>
              <a:buAutoNum type="arabicPeriod"/>
              <a:tabLst/>
            </a:pPr>
            <a:r>
              <a:rPr kumimoji="0" lang="en-US" altLang="en-US" sz="2000" b="0" i="0" u="none" strike="noStrike" cap="none" normalizeH="0" baseline="0" dirty="0">
                <a:ln>
                  <a:noFill/>
                </a:ln>
                <a:solidFill>
                  <a:schemeClr val="bg1"/>
                </a:solidFill>
                <a:effectLst/>
                <a:latin typeface="Arial Black" panose="020B0A04020102020204" pitchFamily="34" charset="0"/>
              </a:rPr>
              <a:t>Data Cleaning (pandas)</a:t>
            </a:r>
          </a:p>
          <a:p>
            <a:pPr marL="457200" marR="0" lvl="0" indent="-457200" algn="l" defTabSz="914400" rtl="0" eaLnBrk="0" fontAlgn="base" latinLnBrk="0" hangingPunct="0">
              <a:lnSpc>
                <a:spcPct val="200000"/>
              </a:lnSpc>
              <a:spcBef>
                <a:spcPct val="0"/>
              </a:spcBef>
              <a:spcAft>
                <a:spcPct val="0"/>
              </a:spcAft>
              <a:buClrTx/>
              <a:buSzTx/>
              <a:buAutoNum type="arabicPeriod"/>
              <a:tabLst/>
            </a:pPr>
            <a:r>
              <a:rPr lang="en-US" altLang="en-US" sz="2000" dirty="0">
                <a:solidFill>
                  <a:schemeClr val="bg1"/>
                </a:solidFill>
                <a:latin typeface="Arial Black" panose="020B0A04020102020204" pitchFamily="34" charset="0"/>
              </a:rPr>
              <a:t>Categorization (Keywords in Remarks)</a:t>
            </a:r>
          </a:p>
          <a:p>
            <a:pPr marL="457200" marR="0" lvl="0" indent="-457200" algn="l" defTabSz="914400" rtl="0" eaLnBrk="0" fontAlgn="base" latinLnBrk="0" hangingPunct="0">
              <a:lnSpc>
                <a:spcPct val="200000"/>
              </a:lnSpc>
              <a:spcBef>
                <a:spcPct val="0"/>
              </a:spcBef>
              <a:spcAft>
                <a:spcPct val="0"/>
              </a:spcAft>
              <a:buClrTx/>
              <a:buSzTx/>
              <a:buAutoNum type="arabicPeriod"/>
              <a:tabLst/>
            </a:pPr>
            <a:r>
              <a:rPr kumimoji="0" lang="en-US" altLang="en-US" sz="2000" b="0" i="0" u="none" strike="noStrike" cap="none" normalizeH="0" baseline="0" dirty="0">
                <a:ln>
                  <a:noFill/>
                </a:ln>
                <a:solidFill>
                  <a:schemeClr val="bg1"/>
                </a:solidFill>
                <a:effectLst/>
                <a:latin typeface="Arial Black" panose="020B0A04020102020204" pitchFamily="34" charset="0"/>
              </a:rPr>
              <a:t>Summarization (Monthly to</a:t>
            </a:r>
            <a:r>
              <a:rPr lang="en-US" altLang="en-US" sz="2000" dirty="0">
                <a:solidFill>
                  <a:schemeClr val="bg1"/>
                </a:solidFill>
                <a:latin typeface="Arial Black" panose="020B0A04020102020204" pitchFamily="34" charset="0"/>
              </a:rPr>
              <a:t>tals, categories, merchants)</a:t>
            </a:r>
          </a:p>
          <a:p>
            <a:pPr marL="457200" marR="0" lvl="0" indent="-457200" algn="l" defTabSz="914400" rtl="0" eaLnBrk="0" fontAlgn="base" latinLnBrk="0" hangingPunct="0">
              <a:lnSpc>
                <a:spcPct val="200000"/>
              </a:lnSpc>
              <a:spcBef>
                <a:spcPct val="0"/>
              </a:spcBef>
              <a:spcAft>
                <a:spcPct val="0"/>
              </a:spcAft>
              <a:buClrTx/>
              <a:buSzTx/>
              <a:buAutoNum type="arabicPeriod"/>
              <a:tabLst/>
            </a:pPr>
            <a:r>
              <a:rPr kumimoji="0" lang="en-US" altLang="en-US" sz="2000" b="0" i="0" u="none" strike="noStrike" cap="none" normalizeH="0" baseline="0" dirty="0">
                <a:ln>
                  <a:noFill/>
                </a:ln>
                <a:solidFill>
                  <a:schemeClr val="bg1"/>
                </a:solidFill>
                <a:effectLst/>
                <a:latin typeface="Arial Black" panose="020B0A04020102020204" pitchFamily="34" charset="0"/>
              </a:rPr>
              <a:t>LLM Advice (</a:t>
            </a:r>
            <a:r>
              <a:rPr kumimoji="0" lang="en-US" altLang="en-US" sz="2000" b="0" i="0" u="none" strike="noStrike" cap="none" normalizeH="0" baseline="0" dirty="0" err="1">
                <a:ln>
                  <a:noFill/>
                </a:ln>
                <a:solidFill>
                  <a:schemeClr val="bg1"/>
                </a:solidFill>
                <a:effectLst/>
                <a:latin typeface="Arial Black" panose="020B0A04020102020204" pitchFamily="34" charset="0"/>
              </a:rPr>
              <a:t>huggingface_hub</a:t>
            </a:r>
            <a:r>
              <a:rPr kumimoji="0" lang="en-US" altLang="en-US" sz="2000" b="0" i="0" u="none" strike="noStrike" cap="none" normalizeH="0" baseline="0" dirty="0">
                <a:ln>
                  <a:noFill/>
                </a:ln>
                <a:solidFill>
                  <a:schemeClr val="bg1"/>
                </a:solidFill>
                <a:effectLst/>
                <a:latin typeface="Arial Black" panose="020B0A04020102020204" pitchFamily="34" charset="0"/>
              </a:rPr>
              <a:t> , </a:t>
            </a:r>
            <a:r>
              <a:rPr kumimoji="0" lang="en-US" altLang="en-US" sz="2000" b="0" i="0" u="none" strike="noStrike" cap="none" normalizeH="0" baseline="0" dirty="0" err="1">
                <a:ln>
                  <a:noFill/>
                </a:ln>
                <a:solidFill>
                  <a:schemeClr val="bg1"/>
                </a:solidFill>
                <a:effectLst/>
                <a:latin typeface="Arial Black" panose="020B0A04020102020204" pitchFamily="34" charset="0"/>
              </a:rPr>
              <a:t>gradio_client</a:t>
            </a:r>
            <a:r>
              <a:rPr kumimoji="0" lang="en-US" altLang="en-US" sz="2000" b="0" i="0" u="none" strike="noStrike" cap="none" normalizeH="0" baseline="0" dirty="0">
                <a:ln>
                  <a:noFill/>
                </a:ln>
                <a:solidFill>
                  <a:schemeClr val="bg1"/>
                </a:solidFill>
                <a:effectLst/>
                <a:latin typeface="Arial Black" panose="020B0A04020102020204" pitchFamily="34" charset="0"/>
              </a:rPr>
              <a:t>)</a:t>
            </a:r>
          </a:p>
          <a:p>
            <a:pPr marL="457200" marR="0" lvl="0" indent="-457200" algn="l" defTabSz="914400" rtl="0" eaLnBrk="0" fontAlgn="base" latinLnBrk="0" hangingPunct="0">
              <a:lnSpc>
                <a:spcPct val="200000"/>
              </a:lnSpc>
              <a:spcBef>
                <a:spcPct val="0"/>
              </a:spcBef>
              <a:spcAft>
                <a:spcPct val="0"/>
              </a:spcAft>
              <a:buClrTx/>
              <a:buSzTx/>
              <a:buAutoNum type="arabicPeriod"/>
              <a:tabLst/>
            </a:pPr>
            <a:r>
              <a:rPr lang="en-US" altLang="en-US" sz="2000" dirty="0">
                <a:solidFill>
                  <a:schemeClr val="bg1"/>
                </a:solidFill>
                <a:latin typeface="Arial Black" panose="020B0A04020102020204" pitchFamily="34" charset="0"/>
              </a:rPr>
              <a:t>Interface (</a:t>
            </a:r>
            <a:r>
              <a:rPr lang="en-US" altLang="en-US" sz="2000" dirty="0" err="1">
                <a:solidFill>
                  <a:schemeClr val="bg1"/>
                </a:solidFill>
                <a:latin typeface="Arial Black" panose="020B0A04020102020204" pitchFamily="34" charset="0"/>
              </a:rPr>
              <a:t>gradio</a:t>
            </a:r>
            <a:r>
              <a:rPr lang="en-US" altLang="en-US" sz="2000" dirty="0">
                <a:solidFill>
                  <a:schemeClr val="bg1"/>
                </a:solidFill>
                <a:latin typeface="Arial Black" panose="020B0A04020102020204" pitchFamily="34" charset="0"/>
              </a:rPr>
              <a:t> on Hugging Face Spaces)</a:t>
            </a:r>
            <a:endParaRPr kumimoji="0" lang="en-US" altLang="en-US" sz="2000" b="0" i="0" u="none" strike="noStrike" cap="none" normalizeH="0" baseline="0" dirty="0">
              <a:ln>
                <a:noFill/>
              </a:ln>
              <a:solidFill>
                <a:schemeClr val="bg1"/>
              </a:solidFill>
              <a:effectLst/>
              <a:latin typeface="Arial Black" panose="020B0A04020102020204" pitchFamily="34" charset="0"/>
            </a:endParaRP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Tech Stack</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242536"/>
            <a:ext cx="6718300" cy="1919481"/>
          </a:xfrm>
        </p:spPr>
        <p:txBody>
          <a:bodyPr/>
          <a:lstStyle/>
          <a:p>
            <a:r>
              <a:rPr lang="en-US" sz="2000" b="1" dirty="0">
                <a:latin typeface="Arial Black" panose="020B0A04020102020204" pitchFamily="34" charset="0"/>
              </a:rPr>
              <a:t>Python, pandas, </a:t>
            </a:r>
            <a:r>
              <a:rPr lang="en-US" sz="2000" b="1" dirty="0" err="1">
                <a:latin typeface="Arial Black" panose="020B0A04020102020204" pitchFamily="34" charset="0"/>
              </a:rPr>
              <a:t>pdfplumber</a:t>
            </a:r>
            <a:endParaRPr lang="en-US" sz="2000" b="1" dirty="0">
              <a:latin typeface="Arial Black" panose="020B0A04020102020204" pitchFamily="34" charset="0"/>
            </a:endParaRPr>
          </a:p>
          <a:p>
            <a:r>
              <a:rPr lang="en-US" sz="2000" b="1" dirty="0" err="1">
                <a:latin typeface="Arial Black" panose="020B0A04020102020204" pitchFamily="34" charset="0"/>
              </a:rPr>
              <a:t>Gradio</a:t>
            </a:r>
            <a:endParaRPr lang="en-US" sz="2000" b="1" dirty="0">
              <a:latin typeface="Arial Black" panose="020B0A04020102020204" pitchFamily="34" charset="0"/>
            </a:endParaRPr>
          </a:p>
          <a:p>
            <a:r>
              <a:rPr lang="en-US" sz="2000" b="1" dirty="0">
                <a:latin typeface="Arial Black" panose="020B0A04020102020204" pitchFamily="34" charset="0"/>
              </a:rPr>
              <a:t>Hugging Face Transformers</a:t>
            </a:r>
          </a:p>
          <a:p>
            <a:r>
              <a:rPr lang="en-US" sz="2000" b="1" dirty="0" err="1">
                <a:latin typeface="Arial Black" panose="020B0A04020102020204" pitchFamily="34" charset="0"/>
              </a:rPr>
              <a:t>Langflow</a:t>
            </a:r>
            <a:r>
              <a:rPr lang="en-US" sz="2000" b="1" dirty="0">
                <a:latin typeface="Arial Black" panose="020B0A04020102020204" pitchFamily="34" charset="0"/>
              </a:rPr>
              <a:t>(conceptual pipeline)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itle 6">
            <a:extLst>
              <a:ext uri="{FF2B5EF4-FFF2-40B4-BE49-F238E27FC236}">
                <a16:creationId xmlns:a16="http://schemas.microsoft.com/office/drawing/2014/main" id="{B554D5AB-E937-D8FA-D380-AFF3E9549785}"/>
              </a:ext>
            </a:extLst>
          </p:cNvPr>
          <p:cNvSpPr txBox="1">
            <a:spLocks/>
          </p:cNvSpPr>
          <p:nvPr/>
        </p:nvSpPr>
        <p:spPr>
          <a:xfrm>
            <a:off x="488950" y="3695983"/>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Key Features</a:t>
            </a:r>
          </a:p>
        </p:txBody>
      </p:sp>
      <p:sp>
        <p:nvSpPr>
          <p:cNvPr id="4" name="Text Placeholder 9">
            <a:extLst>
              <a:ext uri="{FF2B5EF4-FFF2-40B4-BE49-F238E27FC236}">
                <a16:creationId xmlns:a16="http://schemas.microsoft.com/office/drawing/2014/main" id="{88BA66C4-F4C8-0ED7-E503-4AE0EC77BF9F}"/>
              </a:ext>
            </a:extLst>
          </p:cNvPr>
          <p:cNvSpPr txBox="1">
            <a:spLocks/>
          </p:cNvSpPr>
          <p:nvPr/>
        </p:nvSpPr>
        <p:spPr>
          <a:xfrm>
            <a:off x="444500" y="4395594"/>
            <a:ext cx="6718300" cy="1919481"/>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ial Black" panose="020B0A04020102020204" pitchFamily="34" charset="0"/>
              </a:rPr>
              <a:t>Modular code (extract.py, process.py, analyze.py)</a:t>
            </a:r>
          </a:p>
          <a:p>
            <a:r>
              <a:rPr lang="en-US" sz="2000" dirty="0">
                <a:latin typeface="Arial Black" panose="020B0A04020102020204" pitchFamily="34" charset="0"/>
              </a:rPr>
              <a:t>Reusable LLM call functions</a:t>
            </a:r>
          </a:p>
          <a:p>
            <a:r>
              <a:rPr lang="en-US" sz="2000" dirty="0">
                <a:latin typeface="Arial Black" panose="020B0A04020102020204" pitchFamily="34" charset="0"/>
              </a:rPr>
              <a:t>Clean PEP8- compliant scripts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RESULTS &amp; SCREENSHOTS</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1" name="Content Placeholder 10">
            <a:extLst>
              <a:ext uri="{FF2B5EF4-FFF2-40B4-BE49-F238E27FC236}">
                <a16:creationId xmlns:a16="http://schemas.microsoft.com/office/drawing/2014/main" id="{6DBFE358-7A0E-B548-C6D3-1D7DDD8FD656}"/>
              </a:ext>
            </a:extLst>
          </p:cNvPr>
          <p:cNvPicPr>
            <a:picLocks noGrp="1" noChangeAspect="1"/>
          </p:cNvPicPr>
          <p:nvPr>
            <p:ph sz="half" idx="2"/>
          </p:nvPr>
        </p:nvPicPr>
        <p:blipFill>
          <a:blip r:embed="rId2"/>
          <a:stretch>
            <a:fillRect/>
          </a:stretch>
        </p:blipFill>
        <p:spPr>
          <a:xfrm>
            <a:off x="533400" y="1492011"/>
            <a:ext cx="5157788" cy="2278584"/>
          </a:xfrm>
        </p:spPr>
      </p:pic>
      <p:pic>
        <p:nvPicPr>
          <p:cNvPr id="19" name="Content Placeholder 18">
            <a:extLst>
              <a:ext uri="{FF2B5EF4-FFF2-40B4-BE49-F238E27FC236}">
                <a16:creationId xmlns:a16="http://schemas.microsoft.com/office/drawing/2014/main" id="{319091A3-6CD8-E44B-F9D1-69FD941385FA}"/>
              </a:ext>
            </a:extLst>
          </p:cNvPr>
          <p:cNvPicPr>
            <a:picLocks noGrp="1" noChangeAspect="1"/>
          </p:cNvPicPr>
          <p:nvPr>
            <p:ph sz="quarter" idx="4"/>
          </p:nvPr>
        </p:nvPicPr>
        <p:blipFill>
          <a:blip r:embed="rId3"/>
          <a:stretch>
            <a:fillRect/>
          </a:stretch>
        </p:blipFill>
        <p:spPr>
          <a:xfrm>
            <a:off x="6475413" y="1510563"/>
            <a:ext cx="5183187" cy="2260032"/>
          </a:xfrm>
        </p:spPr>
      </p:pic>
      <p:pic>
        <p:nvPicPr>
          <p:cNvPr id="21" name="Picture 20">
            <a:extLst>
              <a:ext uri="{FF2B5EF4-FFF2-40B4-BE49-F238E27FC236}">
                <a16:creationId xmlns:a16="http://schemas.microsoft.com/office/drawing/2014/main" id="{FB214194-968B-8B08-DC19-99A86670D9AC}"/>
              </a:ext>
            </a:extLst>
          </p:cNvPr>
          <p:cNvPicPr>
            <a:picLocks noChangeAspect="1"/>
          </p:cNvPicPr>
          <p:nvPr/>
        </p:nvPicPr>
        <p:blipFill>
          <a:blip r:embed="rId4"/>
          <a:stretch>
            <a:fillRect/>
          </a:stretch>
        </p:blipFill>
        <p:spPr>
          <a:xfrm>
            <a:off x="3504406" y="3905763"/>
            <a:ext cx="5183187" cy="2274144"/>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2943616"/>
            <a:ext cx="9186798" cy="3116097"/>
          </a:xfrm>
        </p:spPr>
        <p:txBody>
          <a:bodyPr>
            <a:normAutofit/>
          </a:bodyPr>
          <a:lstStyle/>
          <a:p>
            <a:r>
              <a:rPr lang="en-US" dirty="0"/>
              <a:t>Interactive visual dashboards</a:t>
            </a:r>
            <a:br>
              <a:rPr lang="en-US" dirty="0"/>
            </a:br>
            <a:br>
              <a:rPr lang="en-US" dirty="0"/>
            </a:br>
            <a:r>
              <a:rPr lang="en-US" dirty="0"/>
              <a:t>User Authentication</a:t>
            </a:r>
            <a:br>
              <a:rPr lang="en-US" dirty="0"/>
            </a:br>
            <a:br>
              <a:rPr lang="en-US" dirty="0"/>
            </a:br>
            <a:r>
              <a:rPr lang="en-US" dirty="0"/>
              <a:t>More advanced categorization ( NER models )</a:t>
            </a:r>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4" name="TextBox 3">
            <a:extLst>
              <a:ext uri="{FF2B5EF4-FFF2-40B4-BE49-F238E27FC236}">
                <a16:creationId xmlns:a16="http://schemas.microsoft.com/office/drawing/2014/main" id="{3EBA2CC3-544C-B7EE-4C38-FF30B6F8FB94}"/>
              </a:ext>
            </a:extLst>
          </p:cNvPr>
          <p:cNvSpPr txBox="1"/>
          <p:nvPr/>
        </p:nvSpPr>
        <p:spPr>
          <a:xfrm>
            <a:off x="5523978" y="399020"/>
            <a:ext cx="6134622" cy="584775"/>
          </a:xfrm>
          <a:prstGeom prst="rect">
            <a:avLst/>
          </a:prstGeom>
          <a:noFill/>
        </p:spPr>
        <p:txBody>
          <a:bodyPr wrap="square" rtlCol="0">
            <a:spAutoFit/>
          </a:bodyPr>
          <a:lstStyle/>
          <a:p>
            <a:r>
              <a:rPr lang="en-IN" sz="3200" dirty="0">
                <a:solidFill>
                  <a:schemeClr val="bg1"/>
                </a:solidFill>
                <a:latin typeface="Arial Black" panose="020B0A04020102020204" pitchFamily="34" charset="0"/>
              </a:rPr>
              <a:t>FUTURE ENHANCEMENTS</a:t>
            </a: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1099</TotalTime>
  <Words>196</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Arial Black</vt:lpstr>
      <vt:lpstr>Calibri</vt:lpstr>
      <vt:lpstr>Trade Gothic LT Pro</vt:lpstr>
      <vt:lpstr>Trebuchet MS</vt:lpstr>
      <vt:lpstr>Office Theme</vt:lpstr>
      <vt:lpstr>Personal UPI Usage and Financial Analyzer using LLMs</vt:lpstr>
      <vt:lpstr>THE PROBLEM  1. People use multiple UPI apps (Paytm, GPay,PhonePe). 2. Difficult to track and understand spending. 3. No unified, intelligent advice from all platforms.  SOLUTION  1. Automate extraction, categorization and summarization 2. Generate Personalized budget recommendations busing LLMs </vt:lpstr>
      <vt:lpstr>Pipeline Overview</vt:lpstr>
      <vt:lpstr>Tech Stack</vt:lpstr>
      <vt:lpstr>RESULTS &amp; SCREENSHOTS</vt:lpstr>
      <vt:lpstr>Interactive visual dashboards  User Authentication  More advanced categorization ( NER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Avalan R</dc:creator>
  <cp:lastModifiedBy>Avalan R</cp:lastModifiedBy>
  <cp:revision>1</cp:revision>
  <dcterms:created xsi:type="dcterms:W3CDTF">2025-07-11T14:58:33Z</dcterms:created>
  <dcterms:modified xsi:type="dcterms:W3CDTF">2025-07-12T09:17:52Z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