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5" r:id="rId2"/>
  </p:sldMasterIdLst>
  <p:sldIdLst>
    <p:sldId id="256" r:id="rId3"/>
    <p:sldId id="258" r:id="rId4"/>
    <p:sldId id="259" r:id="rId5"/>
    <p:sldId id="262" r:id="rId6"/>
    <p:sldId id="263" r:id="rId7"/>
    <p:sldId id="265" r:id="rId8"/>
    <p:sldId id="267" r:id="rId9"/>
    <p:sldId id="266" r:id="rId10"/>
    <p:sldId id="261" r:id="rId11"/>
    <p:sldId id="268" r:id="rId12"/>
    <p:sldId id="269" r:id="rId13"/>
    <p:sldId id="270" r:id="rId14"/>
    <p:sldId id="271" r:id="rId15"/>
    <p:sldId id="272" r:id="rId16"/>
    <p:sldId id="273" r:id="rId17"/>
    <p:sldId id="280" r:id="rId18"/>
    <p:sldId id="274" r:id="rId19"/>
    <p:sldId id="275" r:id="rId20"/>
    <p:sldId id="276"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3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139097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367959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304895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87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212939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686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1820406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2553106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737497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4006521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A2B733-71EE-478C-A105-C4E325894832}" type="datetimeFigureOut">
              <a:rPr lang="zh-CN" altLang="en-US" smtClean="0"/>
              <a:t>2024/9/13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14898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997147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1842983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3138330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390748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282406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22974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5CC2C6-8451-433B-BDAB-5B6DCD23DE4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4577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5CC2C6-8451-433B-BDAB-5B6DCD23DE4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73538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247810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153113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3A2B733-71EE-478C-A105-C4E325894832}" type="datetimeFigureOut">
              <a:rPr lang="zh-CN" altLang="en-US" smtClean="0"/>
              <a:t>2024/9/13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141845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15CC2C6-8451-433B-BDAB-5B6DCD23DE42}" type="slidenum">
              <a:rPr lang="zh-CN" altLang="en-US" smtClean="0"/>
              <a:t>‹#›</a:t>
            </a:fld>
            <a:endParaRPr lang="zh-CN" altLang="en-US"/>
          </a:p>
        </p:txBody>
      </p:sp>
    </p:spTree>
    <p:extLst>
      <p:ext uri="{BB962C8B-B14F-4D97-AF65-F5344CB8AC3E}">
        <p14:creationId xmlns:p14="http://schemas.microsoft.com/office/powerpoint/2010/main" val="194940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A2B733-71EE-478C-A105-C4E325894832}" type="datetimeFigureOut">
              <a:rPr lang="zh-CN" altLang="en-US" smtClean="0"/>
              <a:t>2024/9/13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5CC2C6-8451-433B-BDAB-5B6DCD23DE4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1897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0B4FE-1C4C-71F2-0700-2A1479ED7D9F}"/>
              </a:ext>
            </a:extLst>
          </p:cNvPr>
          <p:cNvSpPr>
            <a:spLocks noGrp="1"/>
          </p:cNvSpPr>
          <p:nvPr>
            <p:ph type="ctrTitle"/>
          </p:nvPr>
        </p:nvSpPr>
        <p:spPr/>
        <p:txBody>
          <a:bodyPr/>
          <a:lstStyle/>
          <a:p>
            <a:pPr algn="ctr"/>
            <a:r>
              <a:rPr lang="en-US" altLang="zh-CN" dirty="0"/>
              <a:t>PID </a:t>
            </a:r>
            <a:r>
              <a:rPr lang="zh-CN" altLang="en-US" dirty="0"/>
              <a:t>控制简易测试报告</a:t>
            </a:r>
            <a:br>
              <a:rPr lang="en-US" altLang="zh-CN" dirty="0"/>
            </a:br>
            <a:endParaRPr lang="zh-CN" altLang="en-US" dirty="0"/>
          </a:p>
        </p:txBody>
      </p:sp>
      <p:sp>
        <p:nvSpPr>
          <p:cNvPr id="3" name="副标题 2">
            <a:extLst>
              <a:ext uri="{FF2B5EF4-FFF2-40B4-BE49-F238E27FC236}">
                <a16:creationId xmlns:a16="http://schemas.microsoft.com/office/drawing/2014/main" id="{5EB300FE-D041-524C-0009-72AD163CD3FD}"/>
              </a:ext>
            </a:extLst>
          </p:cNvPr>
          <p:cNvSpPr>
            <a:spLocks noGrp="1"/>
          </p:cNvSpPr>
          <p:nvPr>
            <p:ph type="subTitle" idx="1"/>
          </p:nvPr>
        </p:nvSpPr>
        <p:spPr/>
        <p:txBody>
          <a:bodyPr/>
          <a:lstStyle/>
          <a:p>
            <a:pPr algn="r"/>
            <a:r>
              <a:rPr lang="zh-CN" altLang="en-US" dirty="0"/>
              <a:t>刘浩钰</a:t>
            </a:r>
          </a:p>
        </p:txBody>
      </p:sp>
    </p:spTree>
    <p:extLst>
      <p:ext uri="{BB962C8B-B14F-4D97-AF65-F5344CB8AC3E}">
        <p14:creationId xmlns:p14="http://schemas.microsoft.com/office/powerpoint/2010/main" val="3090235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E09B7D4D-CE24-19B3-E864-60A82DF464A7}"/>
              </a:ext>
            </a:extLst>
          </p:cNvPr>
          <p:cNvSpPr txBox="1"/>
          <p:nvPr/>
        </p:nvSpPr>
        <p:spPr>
          <a:xfrm>
            <a:off x="3568700" y="196344"/>
            <a:ext cx="5054600" cy="369332"/>
          </a:xfrm>
          <a:prstGeom prst="rect">
            <a:avLst/>
          </a:prstGeom>
          <a:noFill/>
        </p:spPr>
        <p:txBody>
          <a:bodyPr wrap="square" rtlCol="0">
            <a:spAutoFit/>
          </a:bodyPr>
          <a:lstStyle/>
          <a:p>
            <a:pPr algn="ctr"/>
            <a:r>
              <a:rPr lang="zh-CN" altLang="en-US" dirty="0"/>
              <a:t>热盘点 </a:t>
            </a:r>
            <a:r>
              <a:rPr lang="en-US" altLang="zh-CN" dirty="0"/>
              <a:t>2 </a:t>
            </a:r>
            <a:r>
              <a:rPr lang="zh-CN" altLang="en-US" dirty="0"/>
              <a:t>的温度及分析数据</a:t>
            </a:r>
          </a:p>
        </p:txBody>
      </p:sp>
      <p:pic>
        <p:nvPicPr>
          <p:cNvPr id="7" name="图片 6">
            <a:extLst>
              <a:ext uri="{FF2B5EF4-FFF2-40B4-BE49-F238E27FC236}">
                <a16:creationId xmlns:a16="http://schemas.microsoft.com/office/drawing/2014/main" id="{D76CE619-8099-DE8A-8EE3-442B79666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19" y="633600"/>
            <a:ext cx="11229361" cy="6224400"/>
          </a:xfrm>
          <a:prstGeom prst="rect">
            <a:avLst/>
          </a:prstGeom>
        </p:spPr>
      </p:pic>
    </p:spTree>
    <p:extLst>
      <p:ext uri="{BB962C8B-B14F-4D97-AF65-F5344CB8AC3E}">
        <p14:creationId xmlns:p14="http://schemas.microsoft.com/office/powerpoint/2010/main" val="39517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E09B7D4D-CE24-19B3-E864-60A82DF464A7}"/>
              </a:ext>
            </a:extLst>
          </p:cNvPr>
          <p:cNvSpPr txBox="1"/>
          <p:nvPr/>
        </p:nvSpPr>
        <p:spPr>
          <a:xfrm>
            <a:off x="3568700" y="196344"/>
            <a:ext cx="5054600" cy="369332"/>
          </a:xfrm>
          <a:prstGeom prst="rect">
            <a:avLst/>
          </a:prstGeom>
          <a:noFill/>
        </p:spPr>
        <p:txBody>
          <a:bodyPr wrap="square" rtlCol="0">
            <a:spAutoFit/>
          </a:bodyPr>
          <a:lstStyle/>
          <a:p>
            <a:pPr algn="ctr"/>
            <a:r>
              <a:rPr lang="zh-CN" altLang="en-US" dirty="0"/>
              <a:t>热盘点 </a:t>
            </a:r>
            <a:r>
              <a:rPr lang="en-US" altLang="zh-CN" dirty="0"/>
              <a:t>3 </a:t>
            </a:r>
            <a:r>
              <a:rPr lang="zh-CN" altLang="en-US" dirty="0"/>
              <a:t>的温度及分析数据</a:t>
            </a:r>
          </a:p>
        </p:txBody>
      </p:sp>
      <p:pic>
        <p:nvPicPr>
          <p:cNvPr id="3" name="图片 2">
            <a:extLst>
              <a:ext uri="{FF2B5EF4-FFF2-40B4-BE49-F238E27FC236}">
                <a16:creationId xmlns:a16="http://schemas.microsoft.com/office/drawing/2014/main" id="{59C7A45A-59B6-4901-942D-C6499C377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00" y="634133"/>
            <a:ext cx="11228400" cy="6223867"/>
          </a:xfrm>
          <a:prstGeom prst="rect">
            <a:avLst/>
          </a:prstGeom>
        </p:spPr>
      </p:pic>
    </p:spTree>
    <p:extLst>
      <p:ext uri="{BB962C8B-B14F-4D97-AF65-F5344CB8AC3E}">
        <p14:creationId xmlns:p14="http://schemas.microsoft.com/office/powerpoint/2010/main" val="44839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E09B7D4D-CE24-19B3-E864-60A82DF464A7}"/>
              </a:ext>
            </a:extLst>
          </p:cNvPr>
          <p:cNvSpPr txBox="1"/>
          <p:nvPr/>
        </p:nvSpPr>
        <p:spPr>
          <a:xfrm>
            <a:off x="3568700" y="196344"/>
            <a:ext cx="5054600" cy="369332"/>
          </a:xfrm>
          <a:prstGeom prst="rect">
            <a:avLst/>
          </a:prstGeom>
          <a:noFill/>
        </p:spPr>
        <p:txBody>
          <a:bodyPr wrap="square" rtlCol="0">
            <a:spAutoFit/>
          </a:bodyPr>
          <a:lstStyle/>
          <a:p>
            <a:pPr algn="ctr"/>
            <a:r>
              <a:rPr lang="zh-CN" altLang="en-US" dirty="0"/>
              <a:t>热盘点 </a:t>
            </a:r>
            <a:r>
              <a:rPr lang="en-US" altLang="zh-CN" dirty="0"/>
              <a:t>4 </a:t>
            </a:r>
            <a:r>
              <a:rPr lang="zh-CN" altLang="en-US" dirty="0"/>
              <a:t>的温度及分析数据</a:t>
            </a:r>
          </a:p>
        </p:txBody>
      </p:sp>
      <p:pic>
        <p:nvPicPr>
          <p:cNvPr id="3" name="图片 2">
            <a:extLst>
              <a:ext uri="{FF2B5EF4-FFF2-40B4-BE49-F238E27FC236}">
                <a16:creationId xmlns:a16="http://schemas.microsoft.com/office/drawing/2014/main" id="{1344F791-3946-1153-87E7-4BAB5AA3B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19" y="633600"/>
            <a:ext cx="11229361" cy="6224400"/>
          </a:xfrm>
          <a:prstGeom prst="rect">
            <a:avLst/>
          </a:prstGeom>
        </p:spPr>
      </p:pic>
    </p:spTree>
    <p:extLst>
      <p:ext uri="{BB962C8B-B14F-4D97-AF65-F5344CB8AC3E}">
        <p14:creationId xmlns:p14="http://schemas.microsoft.com/office/powerpoint/2010/main" val="191055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E09B7D4D-CE24-19B3-E864-60A82DF464A7}"/>
              </a:ext>
            </a:extLst>
          </p:cNvPr>
          <p:cNvSpPr txBox="1"/>
          <p:nvPr/>
        </p:nvSpPr>
        <p:spPr>
          <a:xfrm>
            <a:off x="3568700" y="196344"/>
            <a:ext cx="5054600" cy="369332"/>
          </a:xfrm>
          <a:prstGeom prst="rect">
            <a:avLst/>
          </a:prstGeom>
          <a:noFill/>
        </p:spPr>
        <p:txBody>
          <a:bodyPr wrap="square" rtlCol="0">
            <a:spAutoFit/>
          </a:bodyPr>
          <a:lstStyle/>
          <a:p>
            <a:pPr algn="ctr"/>
            <a:r>
              <a:rPr lang="zh-CN" altLang="en-US" dirty="0"/>
              <a:t>热盘点 </a:t>
            </a:r>
            <a:r>
              <a:rPr lang="en-US" altLang="zh-CN" dirty="0"/>
              <a:t>5 </a:t>
            </a:r>
            <a:r>
              <a:rPr lang="zh-CN" altLang="en-US" dirty="0"/>
              <a:t>的温度及分析数据</a:t>
            </a:r>
          </a:p>
        </p:txBody>
      </p:sp>
      <p:pic>
        <p:nvPicPr>
          <p:cNvPr id="3" name="图片 2">
            <a:extLst>
              <a:ext uri="{FF2B5EF4-FFF2-40B4-BE49-F238E27FC236}">
                <a16:creationId xmlns:a16="http://schemas.microsoft.com/office/drawing/2014/main" id="{1AB24642-1D7C-A06F-B470-5FC6072D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19" y="565676"/>
            <a:ext cx="11229361" cy="6224400"/>
          </a:xfrm>
          <a:prstGeom prst="rect">
            <a:avLst/>
          </a:prstGeom>
        </p:spPr>
      </p:pic>
    </p:spTree>
    <p:extLst>
      <p:ext uri="{BB962C8B-B14F-4D97-AF65-F5344CB8AC3E}">
        <p14:creationId xmlns:p14="http://schemas.microsoft.com/office/powerpoint/2010/main" val="360135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E09B7D4D-CE24-19B3-E864-60A82DF464A7}"/>
              </a:ext>
            </a:extLst>
          </p:cNvPr>
          <p:cNvSpPr txBox="1"/>
          <p:nvPr/>
        </p:nvSpPr>
        <p:spPr>
          <a:xfrm>
            <a:off x="3568700" y="196344"/>
            <a:ext cx="5054600" cy="369332"/>
          </a:xfrm>
          <a:prstGeom prst="rect">
            <a:avLst/>
          </a:prstGeom>
          <a:noFill/>
        </p:spPr>
        <p:txBody>
          <a:bodyPr wrap="square" rtlCol="0">
            <a:spAutoFit/>
          </a:bodyPr>
          <a:lstStyle/>
          <a:p>
            <a:pPr algn="ctr"/>
            <a:r>
              <a:rPr lang="zh-CN" altLang="en-US" dirty="0"/>
              <a:t>热盘点 </a:t>
            </a:r>
            <a:r>
              <a:rPr lang="en-US" altLang="zh-CN" dirty="0"/>
              <a:t>6 </a:t>
            </a:r>
            <a:r>
              <a:rPr lang="zh-CN" altLang="en-US" dirty="0"/>
              <a:t>的温度及分析数据</a:t>
            </a:r>
          </a:p>
        </p:txBody>
      </p:sp>
      <p:pic>
        <p:nvPicPr>
          <p:cNvPr id="3" name="图片 2">
            <a:extLst>
              <a:ext uri="{FF2B5EF4-FFF2-40B4-BE49-F238E27FC236}">
                <a16:creationId xmlns:a16="http://schemas.microsoft.com/office/drawing/2014/main" id="{DD8B038F-FEA1-389A-17A4-3FFDDCC91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19" y="684400"/>
            <a:ext cx="11229361" cy="6224400"/>
          </a:xfrm>
          <a:prstGeom prst="rect">
            <a:avLst/>
          </a:prstGeom>
        </p:spPr>
      </p:pic>
    </p:spTree>
    <p:extLst>
      <p:ext uri="{BB962C8B-B14F-4D97-AF65-F5344CB8AC3E}">
        <p14:creationId xmlns:p14="http://schemas.microsoft.com/office/powerpoint/2010/main" val="391364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E09B7D4D-CE24-19B3-E864-60A82DF464A7}"/>
              </a:ext>
            </a:extLst>
          </p:cNvPr>
          <p:cNvSpPr txBox="1"/>
          <p:nvPr/>
        </p:nvSpPr>
        <p:spPr>
          <a:xfrm>
            <a:off x="3568700" y="196344"/>
            <a:ext cx="5054600" cy="369332"/>
          </a:xfrm>
          <a:prstGeom prst="rect">
            <a:avLst/>
          </a:prstGeom>
          <a:noFill/>
        </p:spPr>
        <p:txBody>
          <a:bodyPr wrap="square" rtlCol="0">
            <a:spAutoFit/>
          </a:bodyPr>
          <a:lstStyle/>
          <a:p>
            <a:pPr algn="ctr"/>
            <a:r>
              <a:rPr lang="zh-CN" altLang="en-US" dirty="0"/>
              <a:t>热盘点 </a:t>
            </a:r>
            <a:r>
              <a:rPr lang="en-US" altLang="zh-CN" dirty="0"/>
              <a:t>7 </a:t>
            </a:r>
            <a:r>
              <a:rPr lang="zh-CN" altLang="en-US" dirty="0"/>
              <a:t>的温度及分析数据</a:t>
            </a:r>
          </a:p>
        </p:txBody>
      </p:sp>
      <p:pic>
        <p:nvPicPr>
          <p:cNvPr id="3" name="图片 2">
            <a:extLst>
              <a:ext uri="{FF2B5EF4-FFF2-40B4-BE49-F238E27FC236}">
                <a16:creationId xmlns:a16="http://schemas.microsoft.com/office/drawing/2014/main" id="{13582CF1-342A-9C93-A25F-DDC143AC8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19" y="633600"/>
            <a:ext cx="11229361" cy="6224400"/>
          </a:xfrm>
          <a:prstGeom prst="rect">
            <a:avLst/>
          </a:prstGeom>
        </p:spPr>
      </p:pic>
    </p:spTree>
    <p:extLst>
      <p:ext uri="{BB962C8B-B14F-4D97-AF65-F5344CB8AC3E}">
        <p14:creationId xmlns:p14="http://schemas.microsoft.com/office/powerpoint/2010/main" val="118997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5CD9F4E8-E25A-A897-5504-E0C538584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914" y="0"/>
            <a:ext cx="8185571" cy="1606633"/>
          </a:xfrm>
          <a:prstGeom prst="rect">
            <a:avLst/>
          </a:prstGeom>
        </p:spPr>
      </p:pic>
      <p:pic>
        <p:nvPicPr>
          <p:cNvPr id="13" name="图片 12">
            <a:extLst>
              <a:ext uri="{FF2B5EF4-FFF2-40B4-BE49-F238E27FC236}">
                <a16:creationId xmlns:a16="http://schemas.microsoft.com/office/drawing/2014/main" id="{1EB914A6-F937-0F91-36FE-8600CB160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606633"/>
            <a:ext cx="8185571" cy="1606633"/>
          </a:xfrm>
          <a:prstGeom prst="rect">
            <a:avLst/>
          </a:prstGeom>
        </p:spPr>
      </p:pic>
      <p:pic>
        <p:nvPicPr>
          <p:cNvPr id="15" name="图片 14">
            <a:extLst>
              <a:ext uri="{FF2B5EF4-FFF2-40B4-BE49-F238E27FC236}">
                <a16:creationId xmlns:a16="http://schemas.microsoft.com/office/drawing/2014/main" id="{07523DC0-862F-6DA8-9E71-FB34F4F277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912" y="3213266"/>
            <a:ext cx="8185571" cy="1606633"/>
          </a:xfrm>
          <a:prstGeom prst="rect">
            <a:avLst/>
          </a:prstGeom>
        </p:spPr>
      </p:pic>
      <p:pic>
        <p:nvPicPr>
          <p:cNvPr id="17" name="图片 16">
            <a:extLst>
              <a:ext uri="{FF2B5EF4-FFF2-40B4-BE49-F238E27FC236}">
                <a16:creationId xmlns:a16="http://schemas.microsoft.com/office/drawing/2014/main" id="{D847343E-A226-B028-8D0A-740D591FB0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912" y="4819899"/>
            <a:ext cx="8185571" cy="1606633"/>
          </a:xfrm>
          <a:prstGeom prst="rect">
            <a:avLst/>
          </a:prstGeom>
        </p:spPr>
      </p:pic>
      <p:sp>
        <p:nvSpPr>
          <p:cNvPr id="18" name="文本框 17">
            <a:extLst>
              <a:ext uri="{FF2B5EF4-FFF2-40B4-BE49-F238E27FC236}">
                <a16:creationId xmlns:a16="http://schemas.microsoft.com/office/drawing/2014/main" id="{9D3412BC-0ADC-16AA-F964-D8DCDDED268F}"/>
              </a:ext>
            </a:extLst>
          </p:cNvPr>
          <p:cNvSpPr txBox="1"/>
          <p:nvPr/>
        </p:nvSpPr>
        <p:spPr>
          <a:xfrm>
            <a:off x="535285" y="1784516"/>
            <a:ext cx="461665" cy="2857500"/>
          </a:xfrm>
          <a:prstGeom prst="rect">
            <a:avLst/>
          </a:prstGeom>
          <a:noFill/>
        </p:spPr>
        <p:txBody>
          <a:bodyPr vert="eaVert" wrap="square" rtlCol="0">
            <a:spAutoFit/>
          </a:bodyPr>
          <a:lstStyle/>
          <a:p>
            <a:r>
              <a:rPr lang="zh-CN" altLang="en-US" dirty="0"/>
              <a:t>四组数据的数据分析结果</a:t>
            </a:r>
          </a:p>
        </p:txBody>
      </p:sp>
      <p:sp>
        <p:nvSpPr>
          <p:cNvPr id="19" name="文本框 18">
            <a:extLst>
              <a:ext uri="{FF2B5EF4-FFF2-40B4-BE49-F238E27FC236}">
                <a16:creationId xmlns:a16="http://schemas.microsoft.com/office/drawing/2014/main" id="{A3D89D67-46EF-CE6C-706D-FFDEA8A5DED0}"/>
              </a:ext>
            </a:extLst>
          </p:cNvPr>
          <p:cNvSpPr txBox="1"/>
          <p:nvPr/>
        </p:nvSpPr>
        <p:spPr>
          <a:xfrm>
            <a:off x="10344150" y="901700"/>
            <a:ext cx="63500" cy="369332"/>
          </a:xfrm>
          <a:prstGeom prst="rect">
            <a:avLst/>
          </a:prstGeom>
          <a:noFill/>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505AFFE3-C0F3-9DDB-E4B6-A66F97420373}"/>
              </a:ext>
            </a:extLst>
          </p:cNvPr>
          <p:cNvSpPr txBox="1"/>
          <p:nvPr/>
        </p:nvSpPr>
        <p:spPr>
          <a:xfrm>
            <a:off x="10242550" y="618650"/>
            <a:ext cx="1187450" cy="369332"/>
          </a:xfrm>
          <a:prstGeom prst="rect">
            <a:avLst/>
          </a:prstGeom>
          <a:noFill/>
        </p:spPr>
        <p:txBody>
          <a:bodyPr wrap="square" rtlCol="0">
            <a:spAutoFit/>
          </a:bodyPr>
          <a:lstStyle/>
          <a:p>
            <a:r>
              <a:rPr lang="en-US" altLang="zh-CN" dirty="0"/>
              <a:t>08301709</a:t>
            </a:r>
            <a:endParaRPr lang="zh-CN" altLang="en-US" dirty="0"/>
          </a:p>
        </p:txBody>
      </p:sp>
      <p:sp>
        <p:nvSpPr>
          <p:cNvPr id="21" name="文本框 20">
            <a:extLst>
              <a:ext uri="{FF2B5EF4-FFF2-40B4-BE49-F238E27FC236}">
                <a16:creationId xmlns:a16="http://schemas.microsoft.com/office/drawing/2014/main" id="{0D93CE3C-AE87-32B8-CAD0-86E477D58380}"/>
              </a:ext>
            </a:extLst>
          </p:cNvPr>
          <p:cNvSpPr txBox="1"/>
          <p:nvPr/>
        </p:nvSpPr>
        <p:spPr>
          <a:xfrm>
            <a:off x="10242550" y="2225283"/>
            <a:ext cx="1187450" cy="369332"/>
          </a:xfrm>
          <a:prstGeom prst="rect">
            <a:avLst/>
          </a:prstGeom>
          <a:noFill/>
        </p:spPr>
        <p:txBody>
          <a:bodyPr wrap="square" rtlCol="0">
            <a:spAutoFit/>
          </a:bodyPr>
          <a:lstStyle/>
          <a:p>
            <a:r>
              <a:rPr lang="en-US" altLang="zh-CN" dirty="0"/>
              <a:t>09021609</a:t>
            </a:r>
            <a:endParaRPr lang="zh-CN" altLang="en-US" dirty="0"/>
          </a:p>
        </p:txBody>
      </p:sp>
      <p:sp>
        <p:nvSpPr>
          <p:cNvPr id="22" name="文本框 21">
            <a:extLst>
              <a:ext uri="{FF2B5EF4-FFF2-40B4-BE49-F238E27FC236}">
                <a16:creationId xmlns:a16="http://schemas.microsoft.com/office/drawing/2014/main" id="{A6A120AD-913C-A3B6-6C77-D1564C2EBF83}"/>
              </a:ext>
            </a:extLst>
          </p:cNvPr>
          <p:cNvSpPr txBox="1"/>
          <p:nvPr/>
        </p:nvSpPr>
        <p:spPr>
          <a:xfrm>
            <a:off x="10242550" y="3831916"/>
            <a:ext cx="1187450" cy="369332"/>
          </a:xfrm>
          <a:prstGeom prst="rect">
            <a:avLst/>
          </a:prstGeom>
          <a:noFill/>
        </p:spPr>
        <p:txBody>
          <a:bodyPr wrap="square" rtlCol="0">
            <a:spAutoFit/>
          </a:bodyPr>
          <a:lstStyle/>
          <a:p>
            <a:r>
              <a:rPr lang="en-US" altLang="zh-CN" dirty="0"/>
              <a:t>09031728</a:t>
            </a:r>
            <a:endParaRPr lang="zh-CN" altLang="en-US" dirty="0"/>
          </a:p>
        </p:txBody>
      </p:sp>
      <p:sp>
        <p:nvSpPr>
          <p:cNvPr id="23" name="文本框 22">
            <a:extLst>
              <a:ext uri="{FF2B5EF4-FFF2-40B4-BE49-F238E27FC236}">
                <a16:creationId xmlns:a16="http://schemas.microsoft.com/office/drawing/2014/main" id="{ED383D8E-BA4D-04B8-B5C8-5BD39C35A694}"/>
              </a:ext>
            </a:extLst>
          </p:cNvPr>
          <p:cNvSpPr txBox="1"/>
          <p:nvPr/>
        </p:nvSpPr>
        <p:spPr>
          <a:xfrm>
            <a:off x="10242550" y="5438549"/>
            <a:ext cx="1187450" cy="369332"/>
          </a:xfrm>
          <a:prstGeom prst="rect">
            <a:avLst/>
          </a:prstGeom>
          <a:noFill/>
        </p:spPr>
        <p:txBody>
          <a:bodyPr wrap="square" rtlCol="0">
            <a:spAutoFit/>
          </a:bodyPr>
          <a:lstStyle/>
          <a:p>
            <a:r>
              <a:rPr lang="en-US" altLang="zh-CN" dirty="0"/>
              <a:t>09041708</a:t>
            </a:r>
            <a:endParaRPr lang="zh-CN" altLang="en-US" dirty="0"/>
          </a:p>
        </p:txBody>
      </p:sp>
    </p:spTree>
    <p:extLst>
      <p:ext uri="{BB962C8B-B14F-4D97-AF65-F5344CB8AC3E}">
        <p14:creationId xmlns:p14="http://schemas.microsoft.com/office/powerpoint/2010/main" val="3670000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4D3903-E962-8E01-0104-1832B8840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509078"/>
            <a:ext cx="5092335" cy="2822666"/>
          </a:xfrm>
          <a:prstGeom prst="rect">
            <a:avLst/>
          </a:prstGeom>
        </p:spPr>
      </p:pic>
      <p:sp>
        <p:nvSpPr>
          <p:cNvPr id="6" name="文本框 5">
            <a:extLst>
              <a:ext uri="{FF2B5EF4-FFF2-40B4-BE49-F238E27FC236}">
                <a16:creationId xmlns:a16="http://schemas.microsoft.com/office/drawing/2014/main" id="{261045C8-722F-5C1B-B9DF-19643BBD7DC6}"/>
              </a:ext>
            </a:extLst>
          </p:cNvPr>
          <p:cNvSpPr txBox="1"/>
          <p:nvPr/>
        </p:nvSpPr>
        <p:spPr>
          <a:xfrm>
            <a:off x="330200" y="355600"/>
            <a:ext cx="4940300" cy="923330"/>
          </a:xfrm>
          <a:prstGeom prst="rect">
            <a:avLst/>
          </a:prstGeom>
          <a:noFill/>
        </p:spPr>
        <p:txBody>
          <a:bodyPr wrap="square" rtlCol="0">
            <a:spAutoFit/>
          </a:bodyPr>
          <a:lstStyle/>
          <a:p>
            <a:r>
              <a:rPr lang="en-US" altLang="zh-CN" dirty="0"/>
              <a:t>34</a:t>
            </a:r>
            <a:r>
              <a:rPr lang="zh-CN" altLang="en-US" dirty="0"/>
              <a:t> 通道 </a:t>
            </a:r>
            <a:r>
              <a:rPr lang="en-US" altLang="zh-CN" dirty="0"/>
              <a:t>wafer </a:t>
            </a:r>
            <a:r>
              <a:rPr lang="zh-CN" altLang="en-US" dirty="0"/>
              <a:t>晶圆传感器</a:t>
            </a:r>
            <a:r>
              <a:rPr lang="en-US" altLang="zh-CN" dirty="0"/>
              <a:t> 08301709 </a:t>
            </a:r>
            <a:r>
              <a:rPr lang="zh-CN" altLang="en-US" dirty="0"/>
              <a:t>数据。</a:t>
            </a:r>
            <a:endParaRPr lang="en-US" altLang="zh-CN" dirty="0"/>
          </a:p>
          <a:p>
            <a:r>
              <a:rPr lang="zh-CN" altLang="en-US" dirty="0"/>
              <a:t>左下角图为所有通道的三维图汇总。</a:t>
            </a:r>
            <a:endParaRPr lang="en-US" altLang="zh-CN" dirty="0"/>
          </a:p>
          <a:p>
            <a:r>
              <a:rPr lang="zh-CN" altLang="en-US" dirty="0"/>
              <a:t>右侧图为所有通道的数据分析结果。</a:t>
            </a:r>
            <a:endParaRPr lang="en-US" altLang="zh-CN" dirty="0"/>
          </a:p>
        </p:txBody>
      </p:sp>
      <p:pic>
        <p:nvPicPr>
          <p:cNvPr id="8" name="图片 7">
            <a:extLst>
              <a:ext uri="{FF2B5EF4-FFF2-40B4-BE49-F238E27FC236}">
                <a16:creationId xmlns:a16="http://schemas.microsoft.com/office/drawing/2014/main" id="{52FC49E1-111E-2C3E-195A-FBE1D4A27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335" y="0"/>
            <a:ext cx="7099665" cy="6407479"/>
          </a:xfrm>
          <a:prstGeom prst="rect">
            <a:avLst/>
          </a:prstGeom>
        </p:spPr>
      </p:pic>
    </p:spTree>
    <p:extLst>
      <p:ext uri="{BB962C8B-B14F-4D97-AF65-F5344CB8AC3E}">
        <p14:creationId xmlns:p14="http://schemas.microsoft.com/office/powerpoint/2010/main" val="38188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61045C8-722F-5C1B-B9DF-19643BBD7DC6}"/>
              </a:ext>
            </a:extLst>
          </p:cNvPr>
          <p:cNvSpPr txBox="1"/>
          <p:nvPr/>
        </p:nvSpPr>
        <p:spPr>
          <a:xfrm>
            <a:off x="330200" y="355600"/>
            <a:ext cx="4940300" cy="923330"/>
          </a:xfrm>
          <a:prstGeom prst="rect">
            <a:avLst/>
          </a:prstGeom>
          <a:noFill/>
        </p:spPr>
        <p:txBody>
          <a:bodyPr wrap="square" rtlCol="0">
            <a:spAutoFit/>
          </a:bodyPr>
          <a:lstStyle/>
          <a:p>
            <a:r>
              <a:rPr lang="en-US" altLang="zh-CN" dirty="0"/>
              <a:t>34</a:t>
            </a:r>
            <a:r>
              <a:rPr lang="zh-CN" altLang="en-US" dirty="0"/>
              <a:t> 通道 </a:t>
            </a:r>
            <a:r>
              <a:rPr lang="en-US" altLang="zh-CN" dirty="0"/>
              <a:t>wafer </a:t>
            </a:r>
            <a:r>
              <a:rPr lang="zh-CN" altLang="en-US" dirty="0"/>
              <a:t>晶圆传感器</a:t>
            </a:r>
            <a:r>
              <a:rPr lang="en-US" altLang="zh-CN" dirty="0"/>
              <a:t> 09021609 </a:t>
            </a:r>
            <a:r>
              <a:rPr lang="zh-CN" altLang="en-US" dirty="0"/>
              <a:t>数据。</a:t>
            </a:r>
            <a:endParaRPr lang="en-US" altLang="zh-CN" dirty="0"/>
          </a:p>
          <a:p>
            <a:r>
              <a:rPr lang="zh-CN" altLang="en-US" dirty="0"/>
              <a:t>左下角图为所有通道的三维图汇总。</a:t>
            </a:r>
            <a:endParaRPr lang="en-US" altLang="zh-CN" dirty="0"/>
          </a:p>
          <a:p>
            <a:r>
              <a:rPr lang="zh-CN" altLang="en-US" dirty="0"/>
              <a:t>右侧图为所有通道的数据分析结果。</a:t>
            </a:r>
            <a:endParaRPr lang="en-US" altLang="zh-CN" dirty="0"/>
          </a:p>
        </p:txBody>
      </p:sp>
      <p:pic>
        <p:nvPicPr>
          <p:cNvPr id="4" name="图片 3">
            <a:extLst>
              <a:ext uri="{FF2B5EF4-FFF2-40B4-BE49-F238E27FC236}">
                <a16:creationId xmlns:a16="http://schemas.microsoft.com/office/drawing/2014/main" id="{786A2863-66CB-6D0E-903A-7C5B7B442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335" y="0"/>
            <a:ext cx="7099665" cy="6407479"/>
          </a:xfrm>
          <a:prstGeom prst="rect">
            <a:avLst/>
          </a:prstGeom>
        </p:spPr>
      </p:pic>
      <p:pic>
        <p:nvPicPr>
          <p:cNvPr id="7" name="图片 6">
            <a:extLst>
              <a:ext uri="{FF2B5EF4-FFF2-40B4-BE49-F238E27FC236}">
                <a16:creationId xmlns:a16="http://schemas.microsoft.com/office/drawing/2014/main" id="{454A30D2-FB2E-2E68-2128-B492EBFA1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3635"/>
            <a:ext cx="5076420" cy="2813844"/>
          </a:xfrm>
          <a:prstGeom prst="rect">
            <a:avLst/>
          </a:prstGeom>
        </p:spPr>
      </p:pic>
    </p:spTree>
    <p:extLst>
      <p:ext uri="{BB962C8B-B14F-4D97-AF65-F5344CB8AC3E}">
        <p14:creationId xmlns:p14="http://schemas.microsoft.com/office/powerpoint/2010/main" val="346012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61045C8-722F-5C1B-B9DF-19643BBD7DC6}"/>
              </a:ext>
            </a:extLst>
          </p:cNvPr>
          <p:cNvSpPr txBox="1"/>
          <p:nvPr/>
        </p:nvSpPr>
        <p:spPr>
          <a:xfrm>
            <a:off x="330200" y="355600"/>
            <a:ext cx="4940300" cy="923330"/>
          </a:xfrm>
          <a:prstGeom prst="rect">
            <a:avLst/>
          </a:prstGeom>
          <a:noFill/>
        </p:spPr>
        <p:txBody>
          <a:bodyPr wrap="square" rtlCol="0">
            <a:spAutoFit/>
          </a:bodyPr>
          <a:lstStyle/>
          <a:p>
            <a:r>
              <a:rPr lang="en-US" altLang="zh-CN" dirty="0"/>
              <a:t>34</a:t>
            </a:r>
            <a:r>
              <a:rPr lang="zh-CN" altLang="en-US" dirty="0"/>
              <a:t> 通道 </a:t>
            </a:r>
            <a:r>
              <a:rPr lang="en-US" altLang="zh-CN" dirty="0"/>
              <a:t>wafer </a:t>
            </a:r>
            <a:r>
              <a:rPr lang="zh-CN" altLang="en-US" dirty="0"/>
              <a:t>晶圆传感器</a:t>
            </a:r>
            <a:r>
              <a:rPr lang="en-US" altLang="zh-CN" dirty="0"/>
              <a:t> 09031728 </a:t>
            </a:r>
            <a:r>
              <a:rPr lang="zh-CN" altLang="en-US" dirty="0"/>
              <a:t>数据。</a:t>
            </a:r>
            <a:endParaRPr lang="en-US" altLang="zh-CN" dirty="0"/>
          </a:p>
          <a:p>
            <a:r>
              <a:rPr lang="zh-CN" altLang="en-US" dirty="0"/>
              <a:t>左下角图为所有通道的三维图汇总。</a:t>
            </a:r>
            <a:endParaRPr lang="en-US" altLang="zh-CN" dirty="0"/>
          </a:p>
          <a:p>
            <a:r>
              <a:rPr lang="zh-CN" altLang="en-US" dirty="0"/>
              <a:t>右侧图为所有通道的数据分析结果。</a:t>
            </a:r>
            <a:endParaRPr lang="en-US" altLang="zh-CN" dirty="0"/>
          </a:p>
        </p:txBody>
      </p:sp>
      <p:pic>
        <p:nvPicPr>
          <p:cNvPr id="4" name="图片 3">
            <a:extLst>
              <a:ext uri="{FF2B5EF4-FFF2-40B4-BE49-F238E27FC236}">
                <a16:creationId xmlns:a16="http://schemas.microsoft.com/office/drawing/2014/main" id="{8F878314-9B30-A31D-CD5C-0A1E087A1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335" y="0"/>
            <a:ext cx="7099665" cy="6407479"/>
          </a:xfrm>
          <a:prstGeom prst="rect">
            <a:avLst/>
          </a:prstGeom>
        </p:spPr>
      </p:pic>
      <p:pic>
        <p:nvPicPr>
          <p:cNvPr id="7" name="图片 6">
            <a:extLst>
              <a:ext uri="{FF2B5EF4-FFF2-40B4-BE49-F238E27FC236}">
                <a16:creationId xmlns:a16="http://schemas.microsoft.com/office/drawing/2014/main" id="{C85C2075-16F7-E3E4-A602-8394E47D7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4813"/>
            <a:ext cx="5092335" cy="2822666"/>
          </a:xfrm>
          <a:prstGeom prst="rect">
            <a:avLst/>
          </a:prstGeom>
        </p:spPr>
      </p:pic>
    </p:spTree>
    <p:extLst>
      <p:ext uri="{BB962C8B-B14F-4D97-AF65-F5344CB8AC3E}">
        <p14:creationId xmlns:p14="http://schemas.microsoft.com/office/powerpoint/2010/main" val="340246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3F63A15F-3847-79A4-A486-61DC877C8A1D}"/>
              </a:ext>
            </a:extLst>
          </p:cNvPr>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测试配置</a:t>
            </a:r>
            <a:br>
              <a:rPr lang="en-US" altLang="zh-CN" b="1"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18" name="内容占位符 17">
            <a:extLst>
              <a:ext uri="{FF2B5EF4-FFF2-40B4-BE49-F238E27FC236}">
                <a16:creationId xmlns:a16="http://schemas.microsoft.com/office/drawing/2014/main" id="{9193B09B-2EF7-AAFB-F175-5E8379B24C49}"/>
              </a:ext>
            </a:extLst>
          </p:cNvPr>
          <p:cNvSpPr>
            <a:spLocks noGrp="1"/>
          </p:cNvSpPr>
          <p:nvPr>
            <p:ph idx="1"/>
          </p:nvPr>
        </p:nvSpPr>
        <p:spPr>
          <a:xfrm>
            <a:off x="4581366" y="2321984"/>
            <a:ext cx="3029268" cy="3274907"/>
          </a:xfrm>
        </p:spPr>
        <p:txBody>
          <a:bodyPr>
            <a:normAutofit/>
          </a:bodyPr>
          <a:lstStyle/>
          <a:p>
            <a:pPr>
              <a:buFont typeface="Wingdings" panose="05000000000000000000" pitchFamily="2" charset="2"/>
              <a:buChar char="l"/>
            </a:pPr>
            <a:r>
              <a:rPr lang="zh-CN" altLang="en-US" sz="2800" dirty="0">
                <a:latin typeface="微软雅黑 Light" panose="020B0502040204020203" pitchFamily="34" charset="-122"/>
                <a:ea typeface="微软雅黑 Light" panose="020B0502040204020203" pitchFamily="34" charset="-122"/>
              </a:rPr>
              <a:t>测试设备及介绍</a:t>
            </a: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r>
              <a:rPr lang="zh-CN" altLang="en-US" sz="2800" dirty="0">
                <a:latin typeface="微软雅黑 Light" panose="020B0502040204020203" pitchFamily="34" charset="-122"/>
                <a:ea typeface="微软雅黑 Light" panose="020B0502040204020203" pitchFamily="34" charset="-122"/>
              </a:rPr>
              <a:t>测试环境</a:t>
            </a: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r>
              <a:rPr lang="zh-CN" altLang="en-US" sz="2800" dirty="0">
                <a:latin typeface="微软雅黑 Light" panose="020B0502040204020203" pitchFamily="34" charset="-122"/>
                <a:ea typeface="微软雅黑 Light" panose="020B0502040204020203" pitchFamily="34" charset="-122"/>
              </a:rPr>
              <a:t>测试步骤</a:t>
            </a:r>
          </a:p>
        </p:txBody>
      </p:sp>
    </p:spTree>
    <p:extLst>
      <p:ext uri="{BB962C8B-B14F-4D97-AF65-F5344CB8AC3E}">
        <p14:creationId xmlns:p14="http://schemas.microsoft.com/office/powerpoint/2010/main" val="4140524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61045C8-722F-5C1B-B9DF-19643BBD7DC6}"/>
              </a:ext>
            </a:extLst>
          </p:cNvPr>
          <p:cNvSpPr txBox="1"/>
          <p:nvPr/>
        </p:nvSpPr>
        <p:spPr>
          <a:xfrm>
            <a:off x="330200" y="355600"/>
            <a:ext cx="4940300" cy="923330"/>
          </a:xfrm>
          <a:prstGeom prst="rect">
            <a:avLst/>
          </a:prstGeom>
          <a:noFill/>
        </p:spPr>
        <p:txBody>
          <a:bodyPr wrap="square" rtlCol="0">
            <a:spAutoFit/>
          </a:bodyPr>
          <a:lstStyle/>
          <a:p>
            <a:r>
              <a:rPr lang="en-US" altLang="zh-CN" dirty="0"/>
              <a:t>34</a:t>
            </a:r>
            <a:r>
              <a:rPr lang="zh-CN" altLang="en-US" dirty="0"/>
              <a:t> 通道 </a:t>
            </a:r>
            <a:r>
              <a:rPr lang="en-US" altLang="zh-CN" dirty="0"/>
              <a:t>wafer </a:t>
            </a:r>
            <a:r>
              <a:rPr lang="zh-CN" altLang="en-US" dirty="0"/>
              <a:t>晶圆传感器</a:t>
            </a:r>
            <a:r>
              <a:rPr lang="en-US" altLang="zh-CN" dirty="0"/>
              <a:t> 09041708 </a:t>
            </a:r>
            <a:r>
              <a:rPr lang="zh-CN" altLang="en-US" dirty="0"/>
              <a:t>数据。</a:t>
            </a:r>
            <a:endParaRPr lang="en-US" altLang="zh-CN" dirty="0"/>
          </a:p>
          <a:p>
            <a:r>
              <a:rPr lang="zh-CN" altLang="en-US" dirty="0"/>
              <a:t>左下角图为所有通道的三维图汇总。</a:t>
            </a:r>
            <a:endParaRPr lang="en-US" altLang="zh-CN" dirty="0"/>
          </a:p>
          <a:p>
            <a:r>
              <a:rPr lang="zh-CN" altLang="en-US" dirty="0"/>
              <a:t>右侧图为所有通道的数据分析结果。</a:t>
            </a:r>
            <a:endParaRPr lang="en-US" altLang="zh-CN" dirty="0"/>
          </a:p>
        </p:txBody>
      </p:sp>
      <p:pic>
        <p:nvPicPr>
          <p:cNvPr id="4" name="图片 3">
            <a:extLst>
              <a:ext uri="{FF2B5EF4-FFF2-40B4-BE49-F238E27FC236}">
                <a16:creationId xmlns:a16="http://schemas.microsoft.com/office/drawing/2014/main" id="{05909548-B782-8610-3D07-A37CDCD4A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335" y="0"/>
            <a:ext cx="7099665" cy="6407479"/>
          </a:xfrm>
          <a:prstGeom prst="rect">
            <a:avLst/>
          </a:prstGeom>
        </p:spPr>
      </p:pic>
      <p:pic>
        <p:nvPicPr>
          <p:cNvPr id="7" name="图片 6">
            <a:extLst>
              <a:ext uri="{FF2B5EF4-FFF2-40B4-BE49-F238E27FC236}">
                <a16:creationId xmlns:a16="http://schemas.microsoft.com/office/drawing/2014/main" id="{BA76E03F-87BB-383C-2ADA-4D9D12CC7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4813"/>
            <a:ext cx="5092335" cy="2822666"/>
          </a:xfrm>
          <a:prstGeom prst="rect">
            <a:avLst/>
          </a:prstGeom>
        </p:spPr>
      </p:pic>
    </p:spTree>
    <p:extLst>
      <p:ext uri="{BB962C8B-B14F-4D97-AF65-F5344CB8AC3E}">
        <p14:creationId xmlns:p14="http://schemas.microsoft.com/office/powerpoint/2010/main" val="216091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2407E-F88A-74F2-97A1-D654586E44AC}"/>
              </a:ext>
            </a:extLst>
          </p:cNvPr>
          <p:cNvSpPr>
            <a:spLocks noGrp="1"/>
          </p:cNvSpPr>
          <p:nvPr>
            <p:ph type="title"/>
          </p:nvPr>
        </p:nvSpPr>
        <p:spPr/>
        <p:txBody>
          <a:bodyPr/>
          <a:lstStyle/>
          <a:p>
            <a:pPr algn="ctr"/>
            <a:r>
              <a:rPr lang="zh-CN" altLang="en-US" dirty="0"/>
              <a:t>结果讨论</a:t>
            </a:r>
          </a:p>
        </p:txBody>
      </p:sp>
      <p:sp>
        <p:nvSpPr>
          <p:cNvPr id="3" name="内容占位符 2">
            <a:extLst>
              <a:ext uri="{FF2B5EF4-FFF2-40B4-BE49-F238E27FC236}">
                <a16:creationId xmlns:a16="http://schemas.microsoft.com/office/drawing/2014/main" id="{54893A0D-7DC7-62E3-D7C4-830376E2E52A}"/>
              </a:ext>
            </a:extLst>
          </p:cNvPr>
          <p:cNvSpPr>
            <a:spLocks noGrp="1"/>
          </p:cNvSpPr>
          <p:nvPr>
            <p:ph idx="1"/>
          </p:nvPr>
        </p:nvSpPr>
        <p:spPr/>
        <p:txBody>
          <a:bodyPr>
            <a:normAutofit fontScale="70000" lnSpcReduction="20000"/>
          </a:bodyPr>
          <a:lstStyle/>
          <a:p>
            <a:pPr>
              <a:lnSpc>
                <a:spcPct val="150000"/>
              </a:lnSpc>
            </a:pPr>
            <a:r>
              <a:rPr lang="zh-CN" altLang="en-US" dirty="0"/>
              <a:t>从上图中可以看出：</a:t>
            </a:r>
            <a:endParaRPr lang="en-US" altLang="zh-CN" dirty="0"/>
          </a:p>
          <a:p>
            <a:pPr marL="285750" indent="-285750">
              <a:lnSpc>
                <a:spcPct val="150000"/>
              </a:lnSpc>
              <a:buFont typeface="Wingdings" panose="05000000000000000000" pitchFamily="2" charset="2"/>
              <a:buChar char="l"/>
            </a:pPr>
            <a:r>
              <a:rPr lang="zh-CN" altLang="en-US" dirty="0"/>
              <a:t>热盘的均值基本为设定值（</a:t>
            </a:r>
            <a:r>
              <a:rPr lang="en-US" altLang="zh-CN" dirty="0"/>
              <a:t>150</a:t>
            </a:r>
            <a:r>
              <a:rPr lang="zh-CN" altLang="en-US" dirty="0"/>
              <a:t>℃），晶圆传感器的某些通道由小部分的偏差（存在 </a:t>
            </a:r>
            <a:r>
              <a:rPr lang="en-US" altLang="zh-CN" dirty="0"/>
              <a:t>148~149 </a:t>
            </a:r>
            <a:r>
              <a:rPr lang="zh-CN" altLang="en-US" dirty="0"/>
              <a:t>之间的温度均值）。</a:t>
            </a:r>
            <a:endParaRPr lang="en-US" altLang="zh-CN" dirty="0"/>
          </a:p>
          <a:p>
            <a:pPr marL="285750" indent="-285750">
              <a:lnSpc>
                <a:spcPct val="150000"/>
              </a:lnSpc>
              <a:buFont typeface="Wingdings" panose="05000000000000000000" pitchFamily="2" charset="2"/>
              <a:buChar char="l"/>
            </a:pPr>
            <a:r>
              <a:rPr lang="zh-CN" altLang="en-US" dirty="0"/>
              <a:t>热盘的温度范围均值在 </a:t>
            </a:r>
            <a:r>
              <a:rPr lang="en-US" altLang="zh-CN" dirty="0"/>
              <a:t>2 </a:t>
            </a:r>
            <a:r>
              <a:rPr lang="zh-CN" altLang="en-US" dirty="0"/>
              <a:t>左右，其中点 </a:t>
            </a:r>
            <a:r>
              <a:rPr lang="en-US" altLang="zh-CN" dirty="0"/>
              <a:t>1</a:t>
            </a:r>
            <a:r>
              <a:rPr lang="zh-CN" altLang="en-US" dirty="0"/>
              <a:t>、</a:t>
            </a:r>
            <a:r>
              <a:rPr lang="en-US" altLang="zh-CN" dirty="0"/>
              <a:t>6 </a:t>
            </a:r>
            <a:r>
              <a:rPr lang="zh-CN" altLang="en-US" dirty="0"/>
              <a:t>波动较大范围大于 </a:t>
            </a:r>
            <a:r>
              <a:rPr lang="en-US" altLang="zh-CN" dirty="0"/>
              <a:t>3</a:t>
            </a:r>
            <a:r>
              <a:rPr lang="zh-CN" altLang="en-US" dirty="0"/>
              <a:t>，其余点的范围小于</a:t>
            </a:r>
            <a:r>
              <a:rPr lang="en-US" altLang="zh-CN" dirty="0"/>
              <a:t> 2 </a:t>
            </a:r>
            <a:r>
              <a:rPr lang="zh-CN" altLang="en-US" dirty="0"/>
              <a:t>。晶圆传感器的均值范围在 </a:t>
            </a:r>
            <a:r>
              <a:rPr lang="en-US" altLang="zh-CN" dirty="0"/>
              <a:t>2.4</a:t>
            </a:r>
            <a:r>
              <a:rPr lang="zh-CN" altLang="en-US" dirty="0"/>
              <a:t> 左右，其中点 </a:t>
            </a:r>
            <a:r>
              <a:rPr lang="en-US" altLang="zh-CN" dirty="0"/>
              <a:t>17</a:t>
            </a:r>
            <a:r>
              <a:rPr lang="zh-CN" altLang="en-US" dirty="0"/>
              <a:t>、</a:t>
            </a:r>
            <a:r>
              <a:rPr lang="en-US" altLang="zh-CN" dirty="0"/>
              <a:t>7</a:t>
            </a:r>
            <a:r>
              <a:rPr lang="zh-CN" altLang="en-US" dirty="0"/>
              <a:t>、</a:t>
            </a:r>
            <a:r>
              <a:rPr lang="en-US" altLang="zh-CN" dirty="0"/>
              <a:t>8 </a:t>
            </a:r>
            <a:r>
              <a:rPr lang="zh-CN" altLang="en-US" dirty="0"/>
              <a:t>的温度均值小于 </a:t>
            </a:r>
            <a:r>
              <a:rPr lang="en-US" altLang="zh-CN" dirty="0"/>
              <a:t>149</a:t>
            </a:r>
            <a:r>
              <a:rPr lang="zh-CN" altLang="en-US" dirty="0"/>
              <a:t>，初步判断可能是其附近的导线密集散热过快导致温度降低。</a:t>
            </a:r>
            <a:endParaRPr lang="en-US" altLang="zh-CN" dirty="0"/>
          </a:p>
          <a:p>
            <a:pPr marL="285750" indent="-285750">
              <a:lnSpc>
                <a:spcPct val="150000"/>
              </a:lnSpc>
              <a:buFont typeface="Wingdings" panose="05000000000000000000" pitchFamily="2" charset="2"/>
              <a:buChar char="l"/>
            </a:pPr>
            <a:r>
              <a:rPr lang="zh-CN" altLang="en-US" dirty="0"/>
              <a:t>热盘传感器中，点 </a:t>
            </a:r>
            <a:r>
              <a:rPr lang="en-US" altLang="zh-CN" dirty="0"/>
              <a:t>1</a:t>
            </a:r>
            <a:r>
              <a:rPr lang="zh-CN" altLang="en-US" dirty="0"/>
              <a:t>、</a:t>
            </a:r>
            <a:r>
              <a:rPr lang="en-US" altLang="zh-CN" dirty="0"/>
              <a:t>6 </a:t>
            </a:r>
            <a:r>
              <a:rPr lang="zh-CN" altLang="en-US" dirty="0"/>
              <a:t>的温度波动较大（</a:t>
            </a:r>
            <a:r>
              <a:rPr lang="en-US" altLang="zh-CN" dirty="0"/>
              <a:t>range&gt;3</a:t>
            </a:r>
            <a:r>
              <a:rPr lang="zh-CN" altLang="en-US" dirty="0"/>
              <a:t>），点</a:t>
            </a:r>
            <a:r>
              <a:rPr lang="en-US" altLang="zh-CN" dirty="0"/>
              <a:t> 1 </a:t>
            </a:r>
            <a:r>
              <a:rPr lang="zh-CN" altLang="en-US" dirty="0"/>
              <a:t>为中心点，该点在加热时会导致温度集中聚集在此点，所以此点的加热和散热要比其他位置点都要快的多。点 </a:t>
            </a:r>
            <a:r>
              <a:rPr lang="en-US" altLang="zh-CN" dirty="0"/>
              <a:t>6 </a:t>
            </a:r>
            <a:r>
              <a:rPr lang="zh-CN" altLang="en-US" dirty="0"/>
              <a:t>可能存在的影响有工位环境的影响，以及本身加热丝的质量问题。</a:t>
            </a:r>
            <a:endParaRPr lang="en-US" altLang="zh-CN" dirty="0"/>
          </a:p>
          <a:p>
            <a:pPr marL="285750" indent="-285750">
              <a:lnSpc>
                <a:spcPct val="150000"/>
              </a:lnSpc>
              <a:buFont typeface="Wingdings" panose="05000000000000000000" pitchFamily="2" charset="2"/>
              <a:buChar char="l"/>
            </a:pPr>
            <a:r>
              <a:rPr lang="zh-CN" altLang="en-US" dirty="0"/>
              <a:t>另外，由于此报告中的数据，热盘温度数据是通过七个点同时加热到</a:t>
            </a:r>
            <a:r>
              <a:rPr lang="en-US" altLang="zh-CN" dirty="0"/>
              <a:t> 150</a:t>
            </a:r>
            <a:r>
              <a:rPr lang="zh-CN" altLang="en-US" dirty="0"/>
              <a:t>℃ 所采集的数据作为两点校正的二点，温度的波动和加热不均匀可能会导致采集到的数据本身偏离了真实值。目前正在做的是单一加热位置点并采集数据，分别加热七个区域并采集数据，以避免加热区域的互相干扰，提高采集数据的质量。</a:t>
            </a:r>
          </a:p>
        </p:txBody>
      </p:sp>
    </p:spTree>
    <p:extLst>
      <p:ext uri="{BB962C8B-B14F-4D97-AF65-F5344CB8AC3E}">
        <p14:creationId xmlns:p14="http://schemas.microsoft.com/office/powerpoint/2010/main" val="345272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06A5E88-2419-883B-3B54-B3D802C83783}"/>
              </a:ext>
            </a:extLst>
          </p:cNvPr>
          <p:cNvSpPr>
            <a:spLocks noGrp="1"/>
          </p:cNvSpPr>
          <p:nvPr>
            <p:ph type="title"/>
          </p:nvPr>
        </p:nvSpPr>
        <p:spPr>
          <a:xfrm>
            <a:off x="1631950" y="1280159"/>
            <a:ext cx="819150" cy="3698242"/>
          </a:xfrm>
        </p:spPr>
        <p:txBody>
          <a:bodyPr vert="eaVert">
            <a:normAutofit/>
          </a:bodyPr>
          <a:lstStyle/>
          <a:p>
            <a:r>
              <a:rPr lang="zh-CN" altLang="en-US" dirty="0">
                <a:latin typeface="微软雅黑" panose="020B0503020204020204" pitchFamily="34" charset="-122"/>
                <a:ea typeface="微软雅黑" panose="020B0503020204020204" pitchFamily="34" charset="-122"/>
              </a:rPr>
              <a:t>测试设备及介绍</a:t>
            </a:r>
          </a:p>
        </p:txBody>
      </p:sp>
      <p:sp>
        <p:nvSpPr>
          <p:cNvPr id="7" name="内容占位符 6">
            <a:extLst>
              <a:ext uri="{FF2B5EF4-FFF2-40B4-BE49-F238E27FC236}">
                <a16:creationId xmlns:a16="http://schemas.microsoft.com/office/drawing/2014/main" id="{3952290C-5217-C9FF-2287-A35D3377EBB4}"/>
              </a:ext>
            </a:extLst>
          </p:cNvPr>
          <p:cNvSpPr>
            <a:spLocks noGrp="1"/>
          </p:cNvSpPr>
          <p:nvPr>
            <p:ph idx="1"/>
          </p:nvPr>
        </p:nvSpPr>
        <p:spPr>
          <a:xfrm>
            <a:off x="4800600" y="731520"/>
            <a:ext cx="7023100" cy="5257800"/>
          </a:xfrm>
        </p:spPr>
        <p:txBody>
          <a:bodyPr>
            <a:normAutofit/>
          </a:bodyPr>
          <a:lstStyle/>
          <a:p>
            <a:pPr marL="0" indent="0">
              <a:lnSpc>
                <a:spcPct val="150000"/>
              </a:lnSpc>
              <a:buNone/>
            </a:pPr>
            <a:r>
              <a:rPr lang="zh-CN" altLang="en-US" dirty="0">
                <a:latin typeface="微软雅黑 Light" panose="020B0502040204020203" pitchFamily="34" charset="-122"/>
                <a:ea typeface="微软雅黑 Light" panose="020B0502040204020203" pitchFamily="34" charset="-122"/>
              </a:rPr>
              <a:t>测试设备及介绍如下：</a:t>
            </a:r>
            <a:endParaRPr lang="en-US" altLang="zh-CN" dirty="0">
              <a:latin typeface="微软雅黑 Light" panose="020B0502040204020203" pitchFamily="34" charset="-122"/>
              <a:ea typeface="微软雅黑 Light" panose="020B0502040204020203" pitchFamily="34" charset="-122"/>
            </a:endParaRPr>
          </a:p>
          <a:p>
            <a:pPr>
              <a:lnSpc>
                <a:spcPct val="150000"/>
              </a:lnSpc>
              <a:buFont typeface="Wingdings" panose="05000000000000000000" pitchFamily="2" charset="2"/>
              <a:buChar char="l"/>
            </a:pPr>
            <a:r>
              <a:rPr lang="zh-CN" altLang="en-US" b="1" dirty="0">
                <a:latin typeface="微软雅黑 Light" panose="020B0502040204020203" pitchFamily="34" charset="-122"/>
                <a:ea typeface="微软雅黑 Light" panose="020B0502040204020203" pitchFamily="34" charset="-122"/>
              </a:rPr>
              <a:t>台式机： </a:t>
            </a:r>
            <a:r>
              <a:rPr lang="zh-CN" altLang="en-US" dirty="0">
                <a:latin typeface="微软雅黑 Light" panose="020B0502040204020203" pitchFamily="34" charset="-122"/>
                <a:ea typeface="微软雅黑 Light" panose="020B0502040204020203" pitchFamily="34" charset="-122"/>
              </a:rPr>
              <a:t>用于向 </a:t>
            </a:r>
            <a:r>
              <a:rPr lang="en-US" altLang="zh-CN" dirty="0">
                <a:latin typeface="微软雅黑 Light" panose="020B0502040204020203" pitchFamily="34" charset="-122"/>
                <a:ea typeface="微软雅黑 Light" panose="020B0502040204020203" pitchFamily="34" charset="-122"/>
              </a:rPr>
              <a:t>PID </a:t>
            </a:r>
            <a:r>
              <a:rPr lang="zh-CN" altLang="en-US" dirty="0">
                <a:latin typeface="微软雅黑 Light" panose="020B0502040204020203" pitchFamily="34" charset="-122"/>
                <a:ea typeface="微软雅黑 Light" panose="020B0502040204020203" pitchFamily="34" charset="-122"/>
              </a:rPr>
              <a:t>控制电路板发送指令并接收温度等相关数据；用于接收并记录 </a:t>
            </a:r>
            <a:r>
              <a:rPr lang="en-US" altLang="zh-CN" dirty="0">
                <a:latin typeface="微软雅黑 Light" panose="020B0502040204020203" pitchFamily="34" charset="-122"/>
                <a:ea typeface="微软雅黑 Light" panose="020B0502040204020203" pitchFamily="34" charset="-122"/>
              </a:rPr>
              <a:t>34 </a:t>
            </a:r>
            <a:r>
              <a:rPr lang="zh-CN" altLang="en-US" dirty="0">
                <a:latin typeface="微软雅黑 Light" panose="020B0502040204020203" pitchFamily="34" charset="-122"/>
                <a:ea typeface="微软雅黑 Light" panose="020B0502040204020203" pitchFamily="34" charset="-122"/>
              </a:rPr>
              <a:t>通道 </a:t>
            </a:r>
            <a:r>
              <a:rPr lang="en-US" altLang="zh-CN" dirty="0">
                <a:latin typeface="微软雅黑 Light" panose="020B0502040204020203" pitchFamily="34" charset="-122"/>
                <a:ea typeface="微软雅黑 Light" panose="020B0502040204020203" pitchFamily="34" charset="-122"/>
              </a:rPr>
              <a:t>wafer </a:t>
            </a:r>
            <a:r>
              <a:rPr lang="zh-CN" altLang="en-US" dirty="0">
                <a:latin typeface="微软雅黑 Light" panose="020B0502040204020203" pitchFamily="34" charset="-122"/>
                <a:ea typeface="微软雅黑 Light" panose="020B0502040204020203" pitchFamily="34" charset="-122"/>
              </a:rPr>
              <a:t>晶圆传感器。</a:t>
            </a:r>
            <a:endParaRPr lang="en-US" altLang="zh-CN" dirty="0">
              <a:latin typeface="微软雅黑 Light" panose="020B0502040204020203" pitchFamily="34" charset="-122"/>
              <a:ea typeface="微软雅黑 Light" panose="020B0502040204020203" pitchFamily="34" charset="-122"/>
            </a:endParaRPr>
          </a:p>
          <a:p>
            <a:pPr>
              <a:lnSpc>
                <a:spcPct val="150000"/>
              </a:lnSpc>
              <a:buFont typeface="Wingdings" panose="05000000000000000000" pitchFamily="2" charset="2"/>
              <a:buChar char="l"/>
            </a:pPr>
            <a:r>
              <a:rPr lang="en-US" altLang="zh-CN" b="1" dirty="0">
                <a:latin typeface="微软雅黑 Light" panose="020B0502040204020203" pitchFamily="34" charset="-122"/>
                <a:ea typeface="微软雅黑 Light" panose="020B0502040204020203" pitchFamily="34" charset="-122"/>
              </a:rPr>
              <a:t>PID </a:t>
            </a:r>
            <a:r>
              <a:rPr lang="zh-CN" altLang="en-US" b="1" dirty="0">
                <a:latin typeface="微软雅黑 Light" panose="020B0502040204020203" pitchFamily="34" charset="-122"/>
                <a:ea typeface="微软雅黑 Light" panose="020B0502040204020203" pitchFamily="34" charset="-122"/>
              </a:rPr>
              <a:t>控制电路板： </a:t>
            </a:r>
            <a:r>
              <a:rPr lang="en-US" altLang="zh-CN" dirty="0">
                <a:latin typeface="微软雅黑 Light" panose="020B0502040204020203" pitchFamily="34" charset="-122"/>
                <a:ea typeface="微软雅黑 Light" panose="020B0502040204020203" pitchFamily="34" charset="-122"/>
              </a:rPr>
              <a:t>PID</a:t>
            </a:r>
            <a:r>
              <a:rPr lang="zh-CN" altLang="en-US" dirty="0">
                <a:latin typeface="微软雅黑 Light" panose="020B0502040204020203" pitchFamily="34" charset="-122"/>
                <a:ea typeface="微软雅黑 Light" panose="020B0502040204020203" pitchFamily="34" charset="-122"/>
              </a:rPr>
              <a:t>控制算法载体，控制热盘加热保持恒定的设定温度。</a:t>
            </a:r>
            <a:endParaRPr lang="en-US" altLang="zh-CN" dirty="0">
              <a:latin typeface="微软雅黑 Light" panose="020B0502040204020203" pitchFamily="34" charset="-122"/>
              <a:ea typeface="微软雅黑 Light" panose="020B0502040204020203" pitchFamily="34" charset="-122"/>
            </a:endParaRPr>
          </a:p>
          <a:p>
            <a:pPr>
              <a:lnSpc>
                <a:spcPct val="150000"/>
              </a:lnSpc>
              <a:buFont typeface="Wingdings" panose="05000000000000000000" pitchFamily="2" charset="2"/>
              <a:buChar char="l"/>
            </a:pPr>
            <a:r>
              <a:rPr lang="zh-CN" altLang="en-US" b="1" dirty="0">
                <a:latin typeface="微软雅黑 Light" panose="020B0502040204020203" pitchFamily="34" charset="-122"/>
                <a:ea typeface="微软雅黑 Light" panose="020B0502040204020203" pitchFamily="34" charset="-122"/>
              </a:rPr>
              <a:t>热盘： </a:t>
            </a:r>
            <a:r>
              <a:rPr lang="zh-CN" altLang="en-US" dirty="0">
                <a:latin typeface="微软雅黑 Light" panose="020B0502040204020203" pitchFamily="34" charset="-122"/>
                <a:ea typeface="微软雅黑 Light" panose="020B0502040204020203" pitchFamily="34" charset="-122"/>
              </a:rPr>
              <a:t>主要由七个部分的加热丝和 </a:t>
            </a:r>
            <a:r>
              <a:rPr lang="en-US" altLang="zh-CN" dirty="0">
                <a:latin typeface="微软雅黑 Light" panose="020B0502040204020203" pitchFamily="34" charset="-122"/>
                <a:ea typeface="微软雅黑 Light" panose="020B0502040204020203" pitchFamily="34" charset="-122"/>
              </a:rPr>
              <a:t>RTD </a:t>
            </a:r>
            <a:r>
              <a:rPr lang="zh-CN" altLang="en-US" dirty="0">
                <a:latin typeface="微软雅黑 Light" panose="020B0502040204020203" pitchFamily="34" charset="-122"/>
                <a:ea typeface="微软雅黑 Light" panose="020B0502040204020203" pitchFamily="34" charset="-122"/>
              </a:rPr>
              <a:t>温度传感器组成，反馈当前温度，加热丝加热热盘。</a:t>
            </a:r>
            <a:endParaRPr lang="en-US" altLang="zh-CN" dirty="0">
              <a:latin typeface="微软雅黑 Light" panose="020B0502040204020203" pitchFamily="34" charset="-122"/>
              <a:ea typeface="微软雅黑 Light" panose="020B0502040204020203" pitchFamily="34" charset="-122"/>
            </a:endParaRPr>
          </a:p>
          <a:p>
            <a:pPr>
              <a:lnSpc>
                <a:spcPct val="150000"/>
              </a:lnSpc>
              <a:buFont typeface="Wingdings" panose="05000000000000000000" pitchFamily="2" charset="2"/>
              <a:buChar char="l"/>
            </a:pPr>
            <a:r>
              <a:rPr lang="en-US" altLang="zh-CN" b="1" dirty="0">
                <a:latin typeface="微软雅黑 Light" panose="020B0502040204020203" pitchFamily="34" charset="-122"/>
                <a:ea typeface="微软雅黑 Light" panose="020B0502040204020203" pitchFamily="34" charset="-122"/>
              </a:rPr>
              <a:t>34 </a:t>
            </a:r>
            <a:r>
              <a:rPr lang="zh-CN" altLang="en-US" b="1" dirty="0">
                <a:latin typeface="微软雅黑 Light" panose="020B0502040204020203" pitchFamily="34" charset="-122"/>
                <a:ea typeface="微软雅黑 Light" panose="020B0502040204020203" pitchFamily="34" charset="-122"/>
              </a:rPr>
              <a:t>通道 </a:t>
            </a:r>
            <a:r>
              <a:rPr lang="en-US" altLang="zh-CN" b="1" dirty="0">
                <a:latin typeface="微软雅黑 Light" panose="020B0502040204020203" pitchFamily="34" charset="-122"/>
                <a:ea typeface="微软雅黑 Light" panose="020B0502040204020203" pitchFamily="34" charset="-122"/>
              </a:rPr>
              <a:t>wafer </a:t>
            </a:r>
            <a:r>
              <a:rPr lang="zh-CN" altLang="en-US" b="1" dirty="0">
                <a:latin typeface="微软雅黑 Light" panose="020B0502040204020203" pitchFamily="34" charset="-122"/>
                <a:ea typeface="微软雅黑 Light" panose="020B0502040204020203" pitchFamily="34" charset="-122"/>
              </a:rPr>
              <a:t>晶圆传感器： </a:t>
            </a:r>
            <a:r>
              <a:rPr lang="zh-CN" altLang="en-US" dirty="0">
                <a:latin typeface="微软雅黑 Light" panose="020B0502040204020203" pitchFamily="34" charset="-122"/>
                <a:ea typeface="微软雅黑 Light" panose="020B0502040204020203" pitchFamily="34" charset="-122"/>
              </a:rPr>
              <a:t>放置在热盘上表面，测量上表面温度以及当前的热量分布情况。</a:t>
            </a:r>
            <a:endParaRPr lang="en-US" altLang="zh-CN"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97873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06A5E88-2419-883B-3B54-B3D802C83783}"/>
              </a:ext>
            </a:extLst>
          </p:cNvPr>
          <p:cNvSpPr>
            <a:spLocks noGrp="1"/>
          </p:cNvSpPr>
          <p:nvPr>
            <p:ph type="title"/>
          </p:nvPr>
        </p:nvSpPr>
        <p:spPr>
          <a:xfrm>
            <a:off x="1631950" y="1280159"/>
            <a:ext cx="819150" cy="3698242"/>
          </a:xfrm>
        </p:spPr>
        <p:txBody>
          <a:bodyPr vert="eaVert">
            <a:normAutofit/>
          </a:bodyPr>
          <a:lstStyle/>
          <a:p>
            <a:r>
              <a:rPr lang="zh-CN" altLang="en-US" dirty="0">
                <a:latin typeface="微软雅黑" panose="020B0503020204020204" pitchFamily="34" charset="-122"/>
                <a:ea typeface="微软雅黑" panose="020B0503020204020204" pitchFamily="34" charset="-122"/>
              </a:rPr>
              <a:t>测试环境</a:t>
            </a:r>
          </a:p>
        </p:txBody>
      </p:sp>
      <p:sp>
        <p:nvSpPr>
          <p:cNvPr id="7" name="内容占位符 6">
            <a:extLst>
              <a:ext uri="{FF2B5EF4-FFF2-40B4-BE49-F238E27FC236}">
                <a16:creationId xmlns:a16="http://schemas.microsoft.com/office/drawing/2014/main" id="{3952290C-5217-C9FF-2287-A35D3377EBB4}"/>
              </a:ext>
            </a:extLst>
          </p:cNvPr>
          <p:cNvSpPr>
            <a:spLocks noGrp="1"/>
          </p:cNvSpPr>
          <p:nvPr>
            <p:ph idx="1"/>
          </p:nvPr>
        </p:nvSpPr>
        <p:spPr>
          <a:xfrm>
            <a:off x="4578350" y="381000"/>
            <a:ext cx="7378700" cy="6134100"/>
          </a:xfrm>
        </p:spPr>
        <p:txBody>
          <a:bodyPr>
            <a:norm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目前初期在工位进行</a:t>
            </a:r>
            <a:r>
              <a:rPr lang="en-US" altLang="zh-CN" dirty="0">
                <a:latin typeface="微软雅黑 Light" panose="020B0502040204020203" pitchFamily="34" charset="-122"/>
                <a:ea typeface="微软雅黑 Light" panose="020B0502040204020203" pitchFamily="34" charset="-122"/>
              </a:rPr>
              <a:t> PID </a:t>
            </a:r>
            <a:r>
              <a:rPr lang="zh-CN" altLang="en-US" dirty="0">
                <a:latin typeface="微软雅黑 Light" panose="020B0502040204020203" pitchFamily="34" charset="-122"/>
                <a:ea typeface="微软雅黑 Light" panose="020B0502040204020203" pitchFamily="34" charset="-122"/>
              </a:rPr>
              <a:t>控制测试。室温 </a:t>
            </a:r>
            <a:r>
              <a:rPr lang="en-US" altLang="zh-CN" dirty="0">
                <a:latin typeface="微软雅黑 Light" panose="020B0502040204020203" pitchFamily="34" charset="-122"/>
                <a:ea typeface="微软雅黑 Light" panose="020B0502040204020203" pitchFamily="34" charset="-122"/>
              </a:rPr>
              <a:t>26</a:t>
            </a:r>
            <a:r>
              <a:rPr lang="zh-CN" altLang="en-US" dirty="0">
                <a:latin typeface="微软雅黑 Light" panose="020B0502040204020203" pitchFamily="34" charset="-122"/>
                <a:ea typeface="微软雅黑 Light" panose="020B0502040204020203" pitchFamily="34" charset="-122"/>
              </a:rPr>
              <a:t>℃ 左右，但有人员走动的情况，导致热盘附近的空气流动较快，因温度在达到</a:t>
            </a:r>
            <a:r>
              <a:rPr lang="en-US" altLang="zh-CN" dirty="0">
                <a:latin typeface="微软雅黑 Light" panose="020B0502040204020203" pitchFamily="34" charset="-122"/>
                <a:ea typeface="微软雅黑 Light" panose="020B0502040204020203" pitchFamily="34" charset="-122"/>
              </a:rPr>
              <a:t> 100</a:t>
            </a:r>
            <a:r>
              <a:rPr lang="zh-CN" altLang="en-US" dirty="0">
                <a:latin typeface="微软雅黑 Light" panose="020B0502040204020203" pitchFamily="34" charset="-122"/>
                <a:ea typeface="微软雅黑 Light" panose="020B0502040204020203" pitchFamily="34" charset="-122"/>
              </a:rPr>
              <a:t>℃ 以上时物质的热传导性会随温度的上升明显增加，故可能会对测试结果产生较大的影响。</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在工位测试的初期，考虑使用大块的磁铁来垫热盘，此时由于磁铁与热盘的接触面积过大，导致接触部分散热过快，在晶圆传感器上显示出接触部分温度明显偏低，后改良采用三颗 </a:t>
            </a:r>
            <a:r>
              <a:rPr lang="en-US" altLang="zh-CN" dirty="0">
                <a:latin typeface="微软雅黑 Light" panose="020B0502040204020203" pitchFamily="34" charset="-122"/>
                <a:ea typeface="微软雅黑 Light" panose="020B0502040204020203" pitchFamily="34" charset="-122"/>
              </a:rPr>
              <a:t>M3 </a:t>
            </a:r>
            <a:r>
              <a:rPr lang="zh-CN" altLang="en-US" dirty="0">
                <a:latin typeface="微软雅黑 Light" panose="020B0502040204020203" pitchFamily="34" charset="-122"/>
                <a:ea typeface="微软雅黑 Light" panose="020B0502040204020203" pitchFamily="34" charset="-122"/>
              </a:rPr>
              <a:t>的螺丝配合螺母进行固定热盘，螺丝底部贴耐热胶带后放置在桌面，改良后的接触点散热明显减小，有较大的改善。</a:t>
            </a:r>
            <a:endParaRPr lang="en-US" altLang="zh-CN" dirty="0">
              <a:latin typeface="微软雅黑 Light" panose="020B0502040204020203" pitchFamily="34" charset="-122"/>
              <a:ea typeface="微软雅黑 Light" panose="020B0502040204020203" pitchFamily="34" charset="-122"/>
            </a:endParaRPr>
          </a:p>
          <a:p>
            <a:pPr>
              <a:lnSpc>
                <a:spcPct val="150000"/>
              </a:lnSpc>
            </a:pP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注：在本测试报告中出现的所有数据均在改良后的测试中取得。</a:t>
            </a:r>
          </a:p>
        </p:txBody>
      </p:sp>
    </p:spTree>
    <p:extLst>
      <p:ext uri="{BB962C8B-B14F-4D97-AF65-F5344CB8AC3E}">
        <p14:creationId xmlns:p14="http://schemas.microsoft.com/office/powerpoint/2010/main" val="41622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06A5E88-2419-883B-3B54-B3D802C83783}"/>
              </a:ext>
            </a:extLst>
          </p:cNvPr>
          <p:cNvSpPr>
            <a:spLocks noGrp="1"/>
          </p:cNvSpPr>
          <p:nvPr>
            <p:ph type="title"/>
          </p:nvPr>
        </p:nvSpPr>
        <p:spPr>
          <a:xfrm>
            <a:off x="1631950" y="1280159"/>
            <a:ext cx="819150" cy="3698242"/>
          </a:xfrm>
        </p:spPr>
        <p:txBody>
          <a:bodyPr vert="eaVert">
            <a:normAutofit/>
          </a:bodyPr>
          <a:lstStyle/>
          <a:p>
            <a:r>
              <a:rPr lang="zh-CN" altLang="en-US" dirty="0">
                <a:latin typeface="微软雅黑" panose="020B0503020204020204" pitchFamily="34" charset="-122"/>
                <a:ea typeface="微软雅黑" panose="020B0503020204020204" pitchFamily="34" charset="-122"/>
              </a:rPr>
              <a:t>测试步骤</a:t>
            </a:r>
          </a:p>
        </p:txBody>
      </p:sp>
      <p:sp>
        <p:nvSpPr>
          <p:cNvPr id="7" name="内容占位符 6">
            <a:extLst>
              <a:ext uri="{FF2B5EF4-FFF2-40B4-BE49-F238E27FC236}">
                <a16:creationId xmlns:a16="http://schemas.microsoft.com/office/drawing/2014/main" id="{3952290C-5217-C9FF-2287-A35D3377EBB4}"/>
              </a:ext>
            </a:extLst>
          </p:cNvPr>
          <p:cNvSpPr>
            <a:spLocks noGrp="1"/>
          </p:cNvSpPr>
          <p:nvPr>
            <p:ph idx="1"/>
          </p:nvPr>
        </p:nvSpPr>
        <p:spPr>
          <a:xfrm>
            <a:off x="4578350" y="381000"/>
            <a:ext cx="7378700" cy="6134100"/>
          </a:xfrm>
        </p:spPr>
        <p:txBody>
          <a:bodyPr>
            <a:normAutofit fontScale="92500" lnSpcReduction="10000"/>
          </a:bodyPr>
          <a:lstStyle/>
          <a:p>
            <a:pPr>
              <a:lnSpc>
                <a:spcPct val="150000"/>
              </a:lnSpc>
              <a:buFont typeface="Wingdings" panose="05000000000000000000" pitchFamily="2" charset="2"/>
              <a:buChar char="l"/>
            </a:pPr>
            <a:r>
              <a:rPr lang="zh-CN" altLang="en-US" dirty="0">
                <a:latin typeface="微软雅黑 Light" panose="020B0502040204020203" pitchFamily="34" charset="-122"/>
                <a:ea typeface="微软雅黑 Light" panose="020B0502040204020203" pitchFamily="34" charset="-122"/>
              </a:rPr>
              <a:t>已知问题： 底部的七个 </a:t>
            </a:r>
            <a:r>
              <a:rPr lang="en-US" altLang="zh-CN" dirty="0">
                <a:latin typeface="微软雅黑 Light" panose="020B0502040204020203" pitchFamily="34" charset="-122"/>
                <a:ea typeface="微软雅黑 Light" panose="020B0502040204020203" pitchFamily="34" charset="-122"/>
              </a:rPr>
              <a:t>RTD </a:t>
            </a:r>
            <a:r>
              <a:rPr lang="zh-CN" altLang="en-US" dirty="0">
                <a:latin typeface="微软雅黑 Light" panose="020B0502040204020203" pitchFamily="34" charset="-122"/>
                <a:ea typeface="微软雅黑 Light" panose="020B0502040204020203" pitchFamily="34" charset="-122"/>
              </a:rPr>
              <a:t>传感器的测量偏差较大，在已知 </a:t>
            </a:r>
            <a:r>
              <a:rPr lang="en-US" altLang="zh-CN" dirty="0">
                <a:latin typeface="微软雅黑 Light" panose="020B0502040204020203" pitchFamily="34" charset="-122"/>
                <a:ea typeface="微软雅黑 Light" panose="020B0502040204020203" pitchFamily="34" charset="-122"/>
              </a:rPr>
              <a:t>34 </a:t>
            </a:r>
            <a:r>
              <a:rPr lang="zh-CN" altLang="en-US" dirty="0">
                <a:latin typeface="微软雅黑 Light" panose="020B0502040204020203" pitchFamily="34" charset="-122"/>
                <a:ea typeface="微软雅黑 Light" panose="020B0502040204020203" pitchFamily="34" charset="-122"/>
              </a:rPr>
              <a:t>通道 </a:t>
            </a:r>
            <a:r>
              <a:rPr lang="en-US" altLang="zh-CN" dirty="0">
                <a:latin typeface="微软雅黑 Light" panose="020B0502040204020203" pitchFamily="34" charset="-122"/>
                <a:ea typeface="微软雅黑 Light" panose="020B0502040204020203" pitchFamily="34" charset="-122"/>
              </a:rPr>
              <a:t>wafer</a:t>
            </a:r>
            <a:r>
              <a:rPr lang="zh-CN" altLang="en-US" dirty="0">
                <a:latin typeface="微软雅黑 Light" panose="020B0502040204020203" pitchFamily="34" charset="-122"/>
                <a:ea typeface="微软雅黑 Light" panose="020B0502040204020203" pitchFamily="34" charset="-122"/>
              </a:rPr>
              <a:t> 晶圆传感器的测量值为接近真实值的前提下，使用 </a:t>
            </a:r>
            <a:r>
              <a:rPr lang="en-US" altLang="zh-CN" dirty="0">
                <a:latin typeface="微软雅黑 Light" panose="020B0502040204020203" pitchFamily="34" charset="-122"/>
                <a:ea typeface="微软雅黑 Light" panose="020B0502040204020203" pitchFamily="34" charset="-122"/>
              </a:rPr>
              <a:t>34 </a:t>
            </a:r>
            <a:r>
              <a:rPr lang="zh-CN" altLang="en-US" dirty="0">
                <a:latin typeface="微软雅黑 Light" panose="020B0502040204020203" pitchFamily="34" charset="-122"/>
                <a:ea typeface="微软雅黑 Light" panose="020B0502040204020203" pitchFamily="34" charset="-122"/>
              </a:rPr>
              <a:t>通道晶元传感器对热盘的 </a:t>
            </a:r>
            <a:r>
              <a:rPr lang="en-US" altLang="zh-CN" dirty="0">
                <a:latin typeface="微软雅黑 Light" panose="020B0502040204020203" pitchFamily="34" charset="-122"/>
                <a:ea typeface="微软雅黑 Light" panose="020B0502040204020203" pitchFamily="34" charset="-122"/>
              </a:rPr>
              <a:t>RTD </a:t>
            </a:r>
            <a:r>
              <a:rPr lang="zh-CN" altLang="en-US" dirty="0">
                <a:latin typeface="微软雅黑 Light" panose="020B0502040204020203" pitchFamily="34" charset="-122"/>
                <a:ea typeface="微软雅黑 Light" panose="020B0502040204020203" pitchFamily="34" charset="-122"/>
              </a:rPr>
              <a:t>传感器进行简单的两点校正。</a:t>
            </a:r>
            <a:endParaRPr lang="en-US" altLang="zh-CN" dirty="0">
              <a:latin typeface="微软雅黑 Light" panose="020B0502040204020203" pitchFamily="34" charset="-122"/>
              <a:ea typeface="微软雅黑 Light" panose="020B0502040204020203" pitchFamily="34" charset="-122"/>
            </a:endParaRPr>
          </a:p>
          <a:p>
            <a:pPr>
              <a:lnSpc>
                <a:spcPct val="150000"/>
              </a:lnSpc>
              <a:buFont typeface="Wingdings" panose="05000000000000000000" pitchFamily="2" charset="2"/>
              <a:buChar char="l"/>
            </a:pPr>
            <a:r>
              <a:rPr lang="zh-CN" altLang="en-US" dirty="0">
                <a:latin typeface="微软雅黑 Light" panose="020B0502040204020203" pitchFamily="34" charset="-122"/>
                <a:ea typeface="微软雅黑 Light" panose="020B0502040204020203" pitchFamily="34" charset="-122"/>
              </a:rPr>
              <a:t>两点校正： 同时采集热盘和晶圆两者传感器在室温下的温度数据，作为两点的一点；将热盘加热并控制在 </a:t>
            </a:r>
            <a:r>
              <a:rPr lang="en-US" altLang="zh-CN" dirty="0">
                <a:latin typeface="微软雅黑 Light" panose="020B0502040204020203" pitchFamily="34" charset="-122"/>
                <a:ea typeface="微软雅黑 Light" panose="020B0502040204020203" pitchFamily="34" charset="-122"/>
              </a:rPr>
              <a:t>150</a:t>
            </a:r>
            <a:r>
              <a:rPr lang="zh-CN" altLang="en-US" dirty="0">
                <a:latin typeface="微软雅黑 Light" panose="020B0502040204020203" pitchFamily="34" charset="-122"/>
                <a:ea typeface="微软雅黑 Light" panose="020B0502040204020203" pitchFamily="34" charset="-122"/>
              </a:rPr>
              <a:t>℃ 左右（七个点同时加热），同时采集热盘和晶圆两者传感器在 </a:t>
            </a:r>
            <a:r>
              <a:rPr lang="en-US" altLang="zh-CN" dirty="0">
                <a:latin typeface="微软雅黑 Light" panose="020B0502040204020203" pitchFamily="34" charset="-122"/>
                <a:ea typeface="微软雅黑 Light" panose="020B0502040204020203" pitchFamily="34" charset="-122"/>
              </a:rPr>
              <a:t>150</a:t>
            </a:r>
            <a:r>
              <a:rPr lang="zh-CN" altLang="en-US" dirty="0">
                <a:latin typeface="微软雅黑 Light" panose="020B0502040204020203" pitchFamily="34" charset="-122"/>
                <a:ea typeface="微软雅黑 Light" panose="020B0502040204020203" pitchFamily="34" charset="-122"/>
              </a:rPr>
              <a:t>℃ 下的温度数据，作为两点的二点。将两点采集到的数据均值化处理后带入校正方法得出对应参数。由此可进入正式的 </a:t>
            </a:r>
            <a:r>
              <a:rPr lang="en-US" altLang="zh-CN" dirty="0">
                <a:latin typeface="微软雅黑 Light" panose="020B0502040204020203" pitchFamily="34" charset="-122"/>
                <a:ea typeface="微软雅黑 Light" panose="020B0502040204020203" pitchFamily="34" charset="-122"/>
              </a:rPr>
              <a:t>PID </a:t>
            </a:r>
            <a:r>
              <a:rPr lang="zh-CN" altLang="en-US" dirty="0">
                <a:latin typeface="微软雅黑 Light" panose="020B0502040204020203" pitchFamily="34" charset="-122"/>
                <a:ea typeface="微软雅黑 Light" panose="020B0502040204020203" pitchFamily="34" charset="-122"/>
              </a:rPr>
              <a:t>温度控制。</a:t>
            </a:r>
            <a:endParaRPr lang="en-US" altLang="zh-CN" dirty="0">
              <a:latin typeface="微软雅黑 Light" panose="020B0502040204020203" pitchFamily="34" charset="-122"/>
              <a:ea typeface="微软雅黑 Light" panose="020B0502040204020203" pitchFamily="34" charset="-122"/>
            </a:endParaRPr>
          </a:p>
          <a:p>
            <a:pPr>
              <a:lnSpc>
                <a:spcPct val="150000"/>
              </a:lnSpc>
              <a:buFont typeface="Wingdings" panose="05000000000000000000" pitchFamily="2" charset="2"/>
              <a:buChar char="l"/>
            </a:pPr>
            <a:r>
              <a:rPr lang="en-US" altLang="zh-CN" dirty="0">
                <a:latin typeface="微软雅黑 Light" panose="020B0502040204020203" pitchFamily="34" charset="-122"/>
                <a:ea typeface="微软雅黑 Light" panose="020B0502040204020203" pitchFamily="34" charset="-122"/>
              </a:rPr>
              <a:t>PID</a:t>
            </a:r>
            <a:r>
              <a:rPr lang="zh-CN" altLang="en-US" dirty="0">
                <a:latin typeface="微软雅黑 Light" panose="020B0502040204020203" pitchFamily="34" charset="-122"/>
                <a:ea typeface="微软雅黑 Light" panose="020B0502040204020203" pitchFamily="34" charset="-122"/>
              </a:rPr>
              <a:t> 温度控制：</a:t>
            </a:r>
            <a:endParaRPr lang="en-US" altLang="zh-CN" dirty="0">
              <a:latin typeface="微软雅黑 Light" panose="020B0502040204020203" pitchFamily="34" charset="-122"/>
              <a:ea typeface="微软雅黑 Light" panose="020B0502040204020203" pitchFamily="34" charset="-122"/>
            </a:endParaRPr>
          </a:p>
          <a:p>
            <a:pPr lvl="1">
              <a:lnSpc>
                <a:spcPct val="150000"/>
              </a:lnSpc>
              <a:buFont typeface="Wingdings" panose="05000000000000000000" pitchFamily="2" charset="2"/>
              <a:buChar char="n"/>
            </a:pPr>
            <a:r>
              <a:rPr lang="zh-CN" altLang="en-US" dirty="0">
                <a:latin typeface="微软雅黑 Light" panose="020B0502040204020203" pitchFamily="34" charset="-122"/>
                <a:ea typeface="微软雅黑 Light" panose="020B0502040204020203" pitchFamily="34" charset="-122"/>
              </a:rPr>
              <a:t>目前的控制逻辑是在测量值与设定值之差小于 </a:t>
            </a:r>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 以后引入</a:t>
            </a:r>
            <a:r>
              <a:rPr lang="en-US" altLang="zh-CN" dirty="0">
                <a:latin typeface="微软雅黑 Light" panose="020B0502040204020203" pitchFamily="34" charset="-122"/>
                <a:ea typeface="微软雅黑 Light" panose="020B0502040204020203" pitchFamily="34" charset="-122"/>
              </a:rPr>
              <a:t> PID </a:t>
            </a:r>
            <a:r>
              <a:rPr lang="zh-CN" altLang="en-US" dirty="0">
                <a:latin typeface="微软雅黑 Light" panose="020B0502040204020203" pitchFamily="34" charset="-122"/>
                <a:ea typeface="微软雅黑 Light" panose="020B0502040204020203" pitchFamily="34" charset="-122"/>
              </a:rPr>
              <a:t>控制，在此之前的加热采用大约 </a:t>
            </a:r>
            <a:r>
              <a:rPr lang="en-US" altLang="zh-CN" dirty="0">
                <a:latin typeface="微软雅黑 Light" panose="020B0502040204020203" pitchFamily="34" charset="-122"/>
                <a:ea typeface="微软雅黑 Light" panose="020B0502040204020203" pitchFamily="34" charset="-122"/>
              </a:rPr>
              <a:t>50%</a:t>
            </a:r>
            <a:r>
              <a:rPr lang="zh-CN" altLang="en-US" dirty="0">
                <a:latin typeface="微软雅黑 Light" panose="020B0502040204020203" pitchFamily="34" charset="-122"/>
                <a:ea typeface="微软雅黑 Light" panose="020B0502040204020203" pitchFamily="34" charset="-122"/>
              </a:rPr>
              <a:t> 的功率进行加热。</a:t>
            </a:r>
            <a:endParaRPr lang="en-US" altLang="zh-CN" dirty="0">
              <a:latin typeface="微软雅黑 Light" panose="020B0502040204020203" pitchFamily="34" charset="-122"/>
              <a:ea typeface="微软雅黑 Light" panose="020B0502040204020203" pitchFamily="34" charset="-122"/>
            </a:endParaRPr>
          </a:p>
          <a:p>
            <a:pPr lvl="1">
              <a:lnSpc>
                <a:spcPct val="150000"/>
              </a:lnSpc>
              <a:buFont typeface="Wingdings" panose="05000000000000000000" pitchFamily="2" charset="2"/>
              <a:buChar char="n"/>
            </a:pPr>
            <a:r>
              <a:rPr lang="zh-CN" altLang="en-US" dirty="0">
                <a:latin typeface="微软雅黑 Light" panose="020B0502040204020203" pitchFamily="34" charset="-122"/>
                <a:ea typeface="微软雅黑 Light" panose="020B0502040204020203" pitchFamily="34" charset="-122"/>
              </a:rPr>
              <a:t>整体步骤：主机发送运行指令后，从机（</a:t>
            </a:r>
            <a:r>
              <a:rPr lang="en-US" altLang="zh-CN" dirty="0">
                <a:latin typeface="微软雅黑 Light" panose="020B0502040204020203" pitchFamily="34" charset="-122"/>
                <a:ea typeface="微软雅黑 Light" panose="020B0502040204020203" pitchFamily="34" charset="-122"/>
              </a:rPr>
              <a:t>PID </a:t>
            </a:r>
            <a:r>
              <a:rPr lang="zh-CN" altLang="en-US" dirty="0">
                <a:latin typeface="微软雅黑 Light" panose="020B0502040204020203" pitchFamily="34" charset="-122"/>
                <a:ea typeface="微软雅黑 Light" panose="020B0502040204020203" pitchFamily="34" charset="-122"/>
              </a:rPr>
              <a:t>控制电路板）启动加热丝加热并采集温度值，当测量值与设定值之差小于 </a:t>
            </a:r>
            <a:r>
              <a:rPr lang="en-US" altLang="zh-CN" dirty="0">
                <a:latin typeface="微软雅黑 Light" panose="020B0502040204020203" pitchFamily="34" charset="-122"/>
                <a:ea typeface="微软雅黑 Light" panose="020B0502040204020203" pitchFamily="34" charset="-122"/>
              </a:rPr>
              <a:t>5</a:t>
            </a:r>
            <a:r>
              <a:rPr lang="zh-CN" altLang="en-US" dirty="0">
                <a:latin typeface="微软雅黑 Light" panose="020B0502040204020203" pitchFamily="34" charset="-122"/>
                <a:ea typeface="微软雅黑 Light" panose="020B0502040204020203" pitchFamily="34" charset="-122"/>
              </a:rPr>
              <a:t>℃ 后引入 </a:t>
            </a:r>
            <a:r>
              <a:rPr lang="en-US" altLang="zh-CN" dirty="0">
                <a:latin typeface="微软雅黑 Light" panose="020B0502040204020203" pitchFamily="34" charset="-122"/>
                <a:ea typeface="微软雅黑 Light" panose="020B0502040204020203" pitchFamily="34" charset="-122"/>
              </a:rPr>
              <a:t>PID </a:t>
            </a:r>
            <a:r>
              <a:rPr lang="zh-CN" altLang="en-US" dirty="0">
                <a:latin typeface="微软雅黑 Light" panose="020B0502040204020203" pitchFamily="34" charset="-122"/>
                <a:ea typeface="微软雅黑 Light" panose="020B0502040204020203" pitchFamily="34" charset="-122"/>
              </a:rPr>
              <a:t>控制，此时将一直执行 </a:t>
            </a:r>
            <a:r>
              <a:rPr lang="en-US" altLang="zh-CN" dirty="0">
                <a:latin typeface="微软雅黑 Light" panose="020B0502040204020203" pitchFamily="34" charset="-122"/>
                <a:ea typeface="微软雅黑 Light" panose="020B0502040204020203" pitchFamily="34" charset="-122"/>
              </a:rPr>
              <a:t>PID</a:t>
            </a:r>
            <a:r>
              <a:rPr lang="zh-CN" altLang="en-US" dirty="0">
                <a:latin typeface="微软雅黑 Light" panose="020B0502040204020203" pitchFamily="34" charset="-122"/>
                <a:ea typeface="微软雅黑 Light" panose="020B0502040204020203" pitchFamily="34" charset="-122"/>
              </a:rPr>
              <a:t>加热和控制算法，并持续反馈温度值。</a:t>
            </a:r>
          </a:p>
        </p:txBody>
      </p:sp>
    </p:spTree>
    <p:extLst>
      <p:ext uri="{BB962C8B-B14F-4D97-AF65-F5344CB8AC3E}">
        <p14:creationId xmlns:p14="http://schemas.microsoft.com/office/powerpoint/2010/main" val="81596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3F63A15F-3847-79A4-A486-61DC877C8A1D}"/>
              </a:ext>
            </a:extLst>
          </p:cNvPr>
          <p:cNvSpPr>
            <a:spLocks noGrp="1"/>
          </p:cNvSpPr>
          <p:nvPr>
            <p:ph type="title"/>
          </p:nvPr>
        </p:nvSpPr>
        <p:spPr/>
        <p:txBody>
          <a:bodyPr/>
          <a:lstStyle/>
          <a:p>
            <a:pPr algn="ctr"/>
            <a:r>
              <a:rPr lang="zh-CN" altLang="en-US" b="1" dirty="0">
                <a:latin typeface="微软雅黑" panose="020B0503020204020204" pitchFamily="34" charset="-122"/>
                <a:ea typeface="微软雅黑" panose="020B0503020204020204" pitchFamily="34" charset="-122"/>
              </a:rPr>
              <a:t>测试结果分析</a:t>
            </a:r>
            <a:br>
              <a:rPr lang="en-US" altLang="zh-CN" b="1"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18" name="内容占位符 17">
            <a:extLst>
              <a:ext uri="{FF2B5EF4-FFF2-40B4-BE49-F238E27FC236}">
                <a16:creationId xmlns:a16="http://schemas.microsoft.com/office/drawing/2014/main" id="{9193B09B-2EF7-AAFB-F175-5E8379B24C49}"/>
              </a:ext>
            </a:extLst>
          </p:cNvPr>
          <p:cNvSpPr>
            <a:spLocks noGrp="1"/>
          </p:cNvSpPr>
          <p:nvPr>
            <p:ph idx="1"/>
          </p:nvPr>
        </p:nvSpPr>
        <p:spPr>
          <a:xfrm>
            <a:off x="4581366" y="2321984"/>
            <a:ext cx="3029268" cy="3274907"/>
          </a:xfrm>
        </p:spPr>
        <p:txBody>
          <a:bodyPr>
            <a:normAutofit/>
          </a:bodyPr>
          <a:lstStyle/>
          <a:p>
            <a:pPr>
              <a:buFont typeface="Wingdings" panose="05000000000000000000" pitchFamily="2" charset="2"/>
              <a:buChar char="l"/>
            </a:pPr>
            <a:r>
              <a:rPr lang="zh-CN" altLang="en-US" sz="2800" dirty="0">
                <a:latin typeface="微软雅黑 Light" panose="020B0502040204020203" pitchFamily="34" charset="-122"/>
                <a:ea typeface="微软雅黑 Light" panose="020B0502040204020203" pitchFamily="34" charset="-122"/>
              </a:rPr>
              <a:t>数据汇总</a:t>
            </a: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r>
              <a:rPr lang="zh-CN" altLang="en-US" sz="2800" dirty="0">
                <a:latin typeface="微软雅黑 Light" panose="020B0502040204020203" pitchFamily="34" charset="-122"/>
                <a:ea typeface="微软雅黑 Light" panose="020B0502040204020203" pitchFamily="34" charset="-122"/>
              </a:rPr>
              <a:t>二维</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三维直观图</a:t>
            </a: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l"/>
            </a:pPr>
            <a:r>
              <a:rPr lang="zh-CN" altLang="en-US" sz="2800" dirty="0">
                <a:latin typeface="微软雅黑 Light" panose="020B0502040204020203" pitchFamily="34" charset="-122"/>
                <a:ea typeface="微软雅黑 Light" panose="020B0502040204020203" pitchFamily="34" charset="-122"/>
              </a:rPr>
              <a:t>结果讨论</a:t>
            </a:r>
          </a:p>
        </p:txBody>
      </p:sp>
    </p:spTree>
    <p:extLst>
      <p:ext uri="{BB962C8B-B14F-4D97-AF65-F5344CB8AC3E}">
        <p14:creationId xmlns:p14="http://schemas.microsoft.com/office/powerpoint/2010/main" val="178467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竖排标题 3">
            <a:extLst>
              <a:ext uri="{FF2B5EF4-FFF2-40B4-BE49-F238E27FC236}">
                <a16:creationId xmlns:a16="http://schemas.microsoft.com/office/drawing/2014/main" id="{729BE0A1-8DDA-2F80-F709-C638F81D3ABE}"/>
              </a:ext>
            </a:extLst>
          </p:cNvPr>
          <p:cNvSpPr>
            <a:spLocks noGrp="1"/>
          </p:cNvSpPr>
          <p:nvPr>
            <p:ph type="title"/>
          </p:nvPr>
        </p:nvSpPr>
        <p:spPr/>
        <p:txBody>
          <a:bodyPr>
            <a:normAutofit fontScale="90000"/>
          </a:bodyPr>
          <a:lstStyle/>
          <a:p>
            <a:pPr algn="ctr"/>
            <a:br>
              <a:rPr lang="en-US" altLang="zh-CN" dirty="0"/>
            </a:br>
            <a:r>
              <a:rPr lang="zh-CN" altLang="en-US" dirty="0"/>
              <a:t>数据汇总</a:t>
            </a:r>
            <a:br>
              <a:rPr lang="en-US" altLang="zh-CN" dirty="0"/>
            </a:br>
            <a:endParaRPr lang="zh-CN" altLang="en-US" dirty="0"/>
          </a:p>
        </p:txBody>
      </p:sp>
      <p:pic>
        <p:nvPicPr>
          <p:cNvPr id="9" name="内容占位符 8">
            <a:extLst>
              <a:ext uri="{FF2B5EF4-FFF2-40B4-BE49-F238E27FC236}">
                <a16:creationId xmlns:a16="http://schemas.microsoft.com/office/drawing/2014/main" id="{38B0F452-8D79-E853-2069-5E0B635A758B}"/>
              </a:ext>
            </a:extLst>
          </p:cNvPr>
          <p:cNvPicPr>
            <a:picLocks noGrp="1" noChangeAspect="1"/>
          </p:cNvPicPr>
          <p:nvPr>
            <p:ph sz="half" idx="1"/>
          </p:nvPr>
        </p:nvPicPr>
        <p:blipFill>
          <a:blip r:embed="rId2"/>
          <a:stretch>
            <a:fillRect/>
          </a:stretch>
        </p:blipFill>
        <p:spPr>
          <a:xfrm>
            <a:off x="166277" y="1834788"/>
            <a:ext cx="5869715" cy="2680062"/>
          </a:xfrm>
        </p:spPr>
      </p:pic>
      <p:pic>
        <p:nvPicPr>
          <p:cNvPr id="17" name="内容占位符 16">
            <a:extLst>
              <a:ext uri="{FF2B5EF4-FFF2-40B4-BE49-F238E27FC236}">
                <a16:creationId xmlns:a16="http://schemas.microsoft.com/office/drawing/2014/main" id="{93C09F34-F7CC-37DD-D022-3A7BFF493C74}"/>
              </a:ext>
            </a:extLst>
          </p:cNvPr>
          <p:cNvPicPr>
            <a:picLocks noGrp="1" noChangeAspect="1"/>
          </p:cNvPicPr>
          <p:nvPr>
            <p:ph sz="half" idx="2"/>
          </p:nvPr>
        </p:nvPicPr>
        <p:blipFill>
          <a:blip r:embed="rId3"/>
          <a:stretch>
            <a:fillRect/>
          </a:stretch>
        </p:blipFill>
        <p:spPr>
          <a:xfrm>
            <a:off x="6218555" y="1830400"/>
            <a:ext cx="5856433" cy="2680062"/>
          </a:xfrm>
        </p:spPr>
      </p:pic>
      <p:sp>
        <p:nvSpPr>
          <p:cNvPr id="18" name="文本框 17">
            <a:extLst>
              <a:ext uri="{FF2B5EF4-FFF2-40B4-BE49-F238E27FC236}">
                <a16:creationId xmlns:a16="http://schemas.microsoft.com/office/drawing/2014/main" id="{267BEB34-00B8-C768-B48D-7502A9E7ED13}"/>
              </a:ext>
            </a:extLst>
          </p:cNvPr>
          <p:cNvSpPr txBox="1"/>
          <p:nvPr/>
        </p:nvSpPr>
        <p:spPr>
          <a:xfrm>
            <a:off x="1097280" y="4870450"/>
            <a:ext cx="10148570" cy="1200329"/>
          </a:xfrm>
          <a:prstGeom prst="rect">
            <a:avLst/>
          </a:prstGeom>
          <a:noFill/>
        </p:spPr>
        <p:txBody>
          <a:bodyPr wrap="square" rtlCol="0">
            <a:spAutoFit/>
          </a:bodyPr>
          <a:lstStyle/>
          <a:p>
            <a:r>
              <a:rPr lang="zh-CN" altLang="en-US" dirty="0"/>
              <a:t>目前总共有四组测试数据，基本的测量时长在 </a:t>
            </a:r>
            <a:r>
              <a:rPr lang="en-US" altLang="zh-CN" dirty="0"/>
              <a:t>8h </a:t>
            </a:r>
            <a:r>
              <a:rPr lang="zh-CN" altLang="en-US" dirty="0"/>
              <a:t>左右，以上为热盘温度数据及相关参数、晶圆传感器温度数据的示例。除了原始的测量数据外，还对数据进行了基本的均值、标准差、</a:t>
            </a:r>
            <a:r>
              <a:rPr lang="en-US" altLang="zh-CN" dirty="0"/>
              <a:t>3σ</a:t>
            </a:r>
            <a:r>
              <a:rPr lang="zh-CN" altLang="en-US" dirty="0"/>
              <a:t>范围、最大最小值、稳态数据等数据分析与过滤。</a:t>
            </a:r>
            <a:endParaRPr lang="en-US" altLang="zh-CN" dirty="0"/>
          </a:p>
          <a:p>
            <a:endParaRPr lang="en-US" altLang="zh-CN" dirty="0"/>
          </a:p>
        </p:txBody>
      </p:sp>
    </p:spTree>
    <p:extLst>
      <p:ext uri="{BB962C8B-B14F-4D97-AF65-F5344CB8AC3E}">
        <p14:creationId xmlns:p14="http://schemas.microsoft.com/office/powerpoint/2010/main" val="233150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2407E-F88A-74F2-97A1-D654586E44AC}"/>
              </a:ext>
            </a:extLst>
          </p:cNvPr>
          <p:cNvSpPr>
            <a:spLocks noGrp="1"/>
          </p:cNvSpPr>
          <p:nvPr>
            <p:ph type="title"/>
          </p:nvPr>
        </p:nvSpPr>
        <p:spPr/>
        <p:txBody>
          <a:bodyPr/>
          <a:lstStyle/>
          <a:p>
            <a:pPr algn="ctr"/>
            <a:r>
              <a:rPr lang="zh-CN" altLang="en-US" dirty="0"/>
              <a:t>二维</a:t>
            </a:r>
            <a:r>
              <a:rPr lang="en-US" altLang="zh-CN" dirty="0"/>
              <a:t>/</a:t>
            </a:r>
            <a:r>
              <a:rPr lang="zh-CN" altLang="en-US" dirty="0"/>
              <a:t>三维直观图</a:t>
            </a:r>
          </a:p>
        </p:txBody>
      </p:sp>
      <p:sp>
        <p:nvSpPr>
          <p:cNvPr id="3" name="内容占位符 2">
            <a:extLst>
              <a:ext uri="{FF2B5EF4-FFF2-40B4-BE49-F238E27FC236}">
                <a16:creationId xmlns:a16="http://schemas.microsoft.com/office/drawing/2014/main" id="{54893A0D-7DC7-62E3-D7C4-830376E2E52A}"/>
              </a:ext>
            </a:extLst>
          </p:cNvPr>
          <p:cNvSpPr>
            <a:spLocks noGrp="1"/>
          </p:cNvSpPr>
          <p:nvPr>
            <p:ph idx="1"/>
          </p:nvPr>
        </p:nvSpPr>
        <p:spPr/>
        <p:txBody>
          <a:bodyPr/>
          <a:lstStyle/>
          <a:p>
            <a:pPr>
              <a:lnSpc>
                <a:spcPct val="150000"/>
              </a:lnSpc>
            </a:pPr>
            <a:r>
              <a:rPr lang="zh-CN" altLang="en-US" dirty="0"/>
              <a:t>本节的直观图的数据中：</a:t>
            </a:r>
            <a:endParaRPr lang="en-US" altLang="zh-CN" dirty="0"/>
          </a:p>
          <a:p>
            <a:pPr marL="285750" indent="-285750">
              <a:lnSpc>
                <a:spcPct val="150000"/>
              </a:lnSpc>
              <a:buFont typeface="Wingdings" panose="05000000000000000000" pitchFamily="2" charset="2"/>
              <a:buChar char="l"/>
            </a:pPr>
            <a:r>
              <a:rPr lang="zh-CN" altLang="en-US" dirty="0"/>
              <a:t>图中的热盘曲线数据是测量的原始数据（从室温开始加热到最后停止）。</a:t>
            </a:r>
            <a:endParaRPr lang="en-US" altLang="zh-CN" dirty="0"/>
          </a:p>
          <a:p>
            <a:pPr marL="285750" indent="-285750">
              <a:lnSpc>
                <a:spcPct val="150000"/>
              </a:lnSpc>
              <a:buFont typeface="Wingdings" panose="05000000000000000000" pitchFamily="2" charset="2"/>
              <a:buChar char="l"/>
            </a:pPr>
            <a:r>
              <a:rPr lang="zh-CN" altLang="en-US" dirty="0"/>
              <a:t>图中的热盘均值、标准差等数据是在稳态后的数据分析结果。</a:t>
            </a:r>
            <a:endParaRPr lang="en-US" altLang="zh-CN" dirty="0"/>
          </a:p>
          <a:p>
            <a:pPr marL="285750" indent="-285750">
              <a:lnSpc>
                <a:spcPct val="150000"/>
              </a:lnSpc>
              <a:buFont typeface="Wingdings" panose="05000000000000000000" pitchFamily="2" charset="2"/>
              <a:buChar char="l"/>
            </a:pPr>
            <a:r>
              <a:rPr lang="zh-CN" altLang="en-US" dirty="0"/>
              <a:t>稳态在本测试中，是指在 </a:t>
            </a:r>
            <a:r>
              <a:rPr lang="en-US" altLang="zh-CN" dirty="0"/>
              <a:t>1500 </a:t>
            </a:r>
            <a:r>
              <a:rPr lang="zh-CN" altLang="en-US" dirty="0"/>
              <a:t>个采集点以后的测量数据，本次的采集间隔约为 </a:t>
            </a:r>
            <a:r>
              <a:rPr lang="en-US" altLang="zh-CN" dirty="0"/>
              <a:t>0.6s </a:t>
            </a:r>
            <a:r>
              <a:rPr lang="zh-CN" altLang="en-US" dirty="0"/>
              <a:t>，那么大约稳态时间为</a:t>
            </a:r>
            <a:r>
              <a:rPr lang="en-US" altLang="zh-CN" dirty="0"/>
              <a:t> 15min </a:t>
            </a:r>
            <a:r>
              <a:rPr lang="zh-CN" altLang="en-US" dirty="0"/>
              <a:t>。</a:t>
            </a:r>
            <a:endParaRPr lang="en-US" altLang="zh-CN" dirty="0"/>
          </a:p>
          <a:p>
            <a:pPr marL="285750" indent="-285750">
              <a:lnSpc>
                <a:spcPct val="150000"/>
              </a:lnSpc>
              <a:buFont typeface="Wingdings" panose="05000000000000000000" pitchFamily="2" charset="2"/>
              <a:buChar char="l"/>
            </a:pPr>
            <a:r>
              <a:rPr lang="zh-CN" altLang="en-US" dirty="0"/>
              <a:t>图中的晶圆传感器的所有数据，均源自稳态后的数据分析结果。</a:t>
            </a:r>
            <a:endParaRPr lang="en-US" altLang="zh-CN" dirty="0"/>
          </a:p>
          <a:p>
            <a:endParaRPr lang="zh-CN" altLang="en-US" dirty="0"/>
          </a:p>
        </p:txBody>
      </p:sp>
      <p:sp>
        <p:nvSpPr>
          <p:cNvPr id="6" name="椭圆 5">
            <a:extLst>
              <a:ext uri="{FF2B5EF4-FFF2-40B4-BE49-F238E27FC236}">
                <a16:creationId xmlns:a16="http://schemas.microsoft.com/office/drawing/2014/main" id="{69C792F0-EB83-0744-323E-24BA921F6E04}"/>
              </a:ext>
            </a:extLst>
          </p:cNvPr>
          <p:cNvSpPr/>
          <p:nvPr/>
        </p:nvSpPr>
        <p:spPr>
          <a:xfrm>
            <a:off x="9309100" y="4514850"/>
            <a:ext cx="1592580" cy="15925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0EEA0C0-050C-1E77-3A67-403E7DB2EDC3}"/>
              </a:ext>
            </a:extLst>
          </p:cNvPr>
          <p:cNvSpPr/>
          <p:nvPr/>
        </p:nvSpPr>
        <p:spPr>
          <a:xfrm>
            <a:off x="9625965" y="4831715"/>
            <a:ext cx="958850" cy="9588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AF8C539-5EF9-39E1-9450-A47BDA193D5C}"/>
              </a:ext>
            </a:extLst>
          </p:cNvPr>
          <p:cNvSpPr/>
          <p:nvPr/>
        </p:nvSpPr>
        <p:spPr>
          <a:xfrm>
            <a:off x="9860915" y="5054600"/>
            <a:ext cx="488950" cy="48895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C4863FC-F7C4-A222-ACCC-6D1F168AB8B9}"/>
              </a:ext>
            </a:extLst>
          </p:cNvPr>
          <p:cNvSpPr txBox="1"/>
          <p:nvPr/>
        </p:nvSpPr>
        <p:spPr>
          <a:xfrm>
            <a:off x="9950132" y="5104884"/>
            <a:ext cx="310515" cy="369332"/>
          </a:xfrm>
          <a:prstGeom prst="rect">
            <a:avLst/>
          </a:prstGeom>
          <a:noFill/>
        </p:spPr>
        <p:txBody>
          <a:bodyPr wrap="square" rtlCol="0">
            <a:spAutoFit/>
          </a:bodyPr>
          <a:lstStyle/>
          <a:p>
            <a:r>
              <a:rPr lang="en-US" altLang="zh-CN" dirty="0"/>
              <a:t>1</a:t>
            </a:r>
            <a:endParaRPr lang="zh-CN" altLang="en-US" dirty="0"/>
          </a:p>
        </p:txBody>
      </p:sp>
      <p:sp>
        <p:nvSpPr>
          <p:cNvPr id="10" name="文本框 9">
            <a:extLst>
              <a:ext uri="{FF2B5EF4-FFF2-40B4-BE49-F238E27FC236}">
                <a16:creationId xmlns:a16="http://schemas.microsoft.com/office/drawing/2014/main" id="{6523D57C-A536-D36A-CF79-F59ED9244B6E}"/>
              </a:ext>
            </a:extLst>
          </p:cNvPr>
          <p:cNvSpPr txBox="1"/>
          <p:nvPr/>
        </p:nvSpPr>
        <p:spPr>
          <a:xfrm>
            <a:off x="10318433" y="5108059"/>
            <a:ext cx="310515" cy="369332"/>
          </a:xfrm>
          <a:prstGeom prst="rect">
            <a:avLst/>
          </a:prstGeom>
          <a:noFill/>
        </p:spPr>
        <p:txBody>
          <a:bodyPr wrap="square" rtlCol="0">
            <a:spAutoFit/>
          </a:bodyPr>
          <a:lstStyle/>
          <a:p>
            <a:r>
              <a:rPr lang="en-US" altLang="zh-CN" dirty="0"/>
              <a:t>2</a:t>
            </a:r>
            <a:endParaRPr lang="zh-CN" altLang="en-US" dirty="0"/>
          </a:p>
        </p:txBody>
      </p:sp>
      <p:sp>
        <p:nvSpPr>
          <p:cNvPr id="11" name="文本框 10">
            <a:extLst>
              <a:ext uri="{FF2B5EF4-FFF2-40B4-BE49-F238E27FC236}">
                <a16:creationId xmlns:a16="http://schemas.microsoft.com/office/drawing/2014/main" id="{3A9084BB-DC22-1F7B-66C2-AA8277A80DD7}"/>
              </a:ext>
            </a:extLst>
          </p:cNvPr>
          <p:cNvSpPr txBox="1"/>
          <p:nvPr/>
        </p:nvSpPr>
        <p:spPr>
          <a:xfrm>
            <a:off x="9595008" y="5102370"/>
            <a:ext cx="310515" cy="369332"/>
          </a:xfrm>
          <a:prstGeom prst="rect">
            <a:avLst/>
          </a:prstGeom>
          <a:noFill/>
        </p:spPr>
        <p:txBody>
          <a:bodyPr wrap="square" rtlCol="0">
            <a:spAutoFit/>
          </a:bodyPr>
          <a:lstStyle/>
          <a:p>
            <a:r>
              <a:rPr lang="en-US" altLang="zh-CN" dirty="0"/>
              <a:t>3</a:t>
            </a:r>
            <a:endParaRPr lang="zh-CN" altLang="en-US" dirty="0"/>
          </a:p>
        </p:txBody>
      </p:sp>
      <p:sp>
        <p:nvSpPr>
          <p:cNvPr id="12" name="文本框 11">
            <a:extLst>
              <a:ext uri="{FF2B5EF4-FFF2-40B4-BE49-F238E27FC236}">
                <a16:creationId xmlns:a16="http://schemas.microsoft.com/office/drawing/2014/main" id="{B5C6669D-B8F5-0A68-308A-0AC2B3526A36}"/>
              </a:ext>
            </a:extLst>
          </p:cNvPr>
          <p:cNvSpPr txBox="1"/>
          <p:nvPr/>
        </p:nvSpPr>
        <p:spPr>
          <a:xfrm>
            <a:off x="10609738" y="5102866"/>
            <a:ext cx="310515" cy="369332"/>
          </a:xfrm>
          <a:prstGeom prst="rect">
            <a:avLst/>
          </a:prstGeom>
          <a:noFill/>
        </p:spPr>
        <p:txBody>
          <a:bodyPr wrap="square" rtlCol="0">
            <a:spAutoFit/>
          </a:bodyPr>
          <a:lstStyle/>
          <a:p>
            <a:r>
              <a:rPr lang="en-US" altLang="zh-CN" dirty="0"/>
              <a:t>4</a:t>
            </a:r>
            <a:endParaRPr lang="zh-CN" altLang="en-US" dirty="0"/>
          </a:p>
        </p:txBody>
      </p:sp>
      <p:sp>
        <p:nvSpPr>
          <p:cNvPr id="13" name="文本框 12">
            <a:extLst>
              <a:ext uri="{FF2B5EF4-FFF2-40B4-BE49-F238E27FC236}">
                <a16:creationId xmlns:a16="http://schemas.microsoft.com/office/drawing/2014/main" id="{BB62B922-97B1-5355-7B4A-4AA61C03B3BD}"/>
              </a:ext>
            </a:extLst>
          </p:cNvPr>
          <p:cNvSpPr txBox="1"/>
          <p:nvPr/>
        </p:nvSpPr>
        <p:spPr>
          <a:xfrm>
            <a:off x="9309100" y="5102370"/>
            <a:ext cx="310515" cy="369332"/>
          </a:xfrm>
          <a:prstGeom prst="rect">
            <a:avLst/>
          </a:prstGeom>
          <a:noFill/>
        </p:spPr>
        <p:txBody>
          <a:bodyPr wrap="square" rtlCol="0">
            <a:spAutoFit/>
          </a:bodyPr>
          <a:lstStyle/>
          <a:p>
            <a:r>
              <a:rPr lang="en-US" altLang="zh-CN" dirty="0"/>
              <a:t>6</a:t>
            </a:r>
            <a:endParaRPr lang="zh-CN" altLang="en-US" dirty="0"/>
          </a:p>
        </p:txBody>
      </p:sp>
      <p:sp>
        <p:nvSpPr>
          <p:cNvPr id="14" name="文本框 13">
            <a:extLst>
              <a:ext uri="{FF2B5EF4-FFF2-40B4-BE49-F238E27FC236}">
                <a16:creationId xmlns:a16="http://schemas.microsoft.com/office/drawing/2014/main" id="{16619409-C81F-34D4-10D9-D2F967CAD913}"/>
              </a:ext>
            </a:extLst>
          </p:cNvPr>
          <p:cNvSpPr txBox="1"/>
          <p:nvPr/>
        </p:nvSpPr>
        <p:spPr>
          <a:xfrm>
            <a:off x="9950132" y="5752929"/>
            <a:ext cx="310515" cy="369332"/>
          </a:xfrm>
          <a:prstGeom prst="rect">
            <a:avLst/>
          </a:prstGeom>
          <a:noFill/>
        </p:spPr>
        <p:txBody>
          <a:bodyPr wrap="square" rtlCol="0">
            <a:spAutoFit/>
          </a:bodyPr>
          <a:lstStyle/>
          <a:p>
            <a:r>
              <a:rPr lang="en-US" altLang="zh-CN" dirty="0"/>
              <a:t>7</a:t>
            </a:r>
            <a:endParaRPr lang="zh-CN" altLang="en-US" dirty="0"/>
          </a:p>
        </p:txBody>
      </p:sp>
      <p:sp>
        <p:nvSpPr>
          <p:cNvPr id="15" name="文本框 14">
            <a:extLst>
              <a:ext uri="{FF2B5EF4-FFF2-40B4-BE49-F238E27FC236}">
                <a16:creationId xmlns:a16="http://schemas.microsoft.com/office/drawing/2014/main" id="{C1F14C2B-7755-D5E4-3B2D-C8C9750DAFE1}"/>
              </a:ext>
            </a:extLst>
          </p:cNvPr>
          <p:cNvSpPr txBox="1"/>
          <p:nvPr/>
        </p:nvSpPr>
        <p:spPr>
          <a:xfrm>
            <a:off x="9950132" y="4492453"/>
            <a:ext cx="310515" cy="369332"/>
          </a:xfrm>
          <a:prstGeom prst="rect">
            <a:avLst/>
          </a:prstGeom>
          <a:noFill/>
        </p:spPr>
        <p:txBody>
          <a:bodyPr wrap="square" rtlCol="0">
            <a:spAutoFit/>
          </a:bodyPr>
          <a:lstStyle/>
          <a:p>
            <a:r>
              <a:rPr lang="en-US" altLang="zh-CN" dirty="0"/>
              <a:t>5</a:t>
            </a:r>
          </a:p>
        </p:txBody>
      </p:sp>
      <p:sp>
        <p:nvSpPr>
          <p:cNvPr id="16" name="文本框 15">
            <a:extLst>
              <a:ext uri="{FF2B5EF4-FFF2-40B4-BE49-F238E27FC236}">
                <a16:creationId xmlns:a16="http://schemas.microsoft.com/office/drawing/2014/main" id="{CFF33E2E-95DA-A854-AD73-9D7599456465}"/>
              </a:ext>
            </a:extLst>
          </p:cNvPr>
          <p:cNvSpPr txBox="1"/>
          <p:nvPr/>
        </p:nvSpPr>
        <p:spPr>
          <a:xfrm>
            <a:off x="10742216" y="5834844"/>
            <a:ext cx="1151097" cy="369332"/>
          </a:xfrm>
          <a:prstGeom prst="rect">
            <a:avLst/>
          </a:prstGeom>
          <a:noFill/>
        </p:spPr>
        <p:txBody>
          <a:bodyPr wrap="square" rtlCol="0">
            <a:spAutoFit/>
          </a:bodyPr>
          <a:lstStyle/>
          <a:p>
            <a:r>
              <a:rPr lang="zh-CN" altLang="en-US" dirty="0"/>
              <a:t>热盘温点</a:t>
            </a:r>
          </a:p>
        </p:txBody>
      </p:sp>
    </p:spTree>
    <p:extLst>
      <p:ext uri="{BB962C8B-B14F-4D97-AF65-F5344CB8AC3E}">
        <p14:creationId xmlns:p14="http://schemas.microsoft.com/office/powerpoint/2010/main" val="311886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AE87B340-ABA2-660E-3801-53D192979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635019"/>
            <a:ext cx="11226800" cy="6222981"/>
          </a:xfrm>
          <a:prstGeom prst="rect">
            <a:avLst/>
          </a:prstGeom>
        </p:spPr>
      </p:pic>
      <p:sp>
        <p:nvSpPr>
          <p:cNvPr id="15" name="文本框 14">
            <a:extLst>
              <a:ext uri="{FF2B5EF4-FFF2-40B4-BE49-F238E27FC236}">
                <a16:creationId xmlns:a16="http://schemas.microsoft.com/office/drawing/2014/main" id="{E09B7D4D-CE24-19B3-E864-60A82DF464A7}"/>
              </a:ext>
            </a:extLst>
          </p:cNvPr>
          <p:cNvSpPr txBox="1"/>
          <p:nvPr/>
        </p:nvSpPr>
        <p:spPr>
          <a:xfrm>
            <a:off x="3568700" y="196344"/>
            <a:ext cx="5054600" cy="369332"/>
          </a:xfrm>
          <a:prstGeom prst="rect">
            <a:avLst/>
          </a:prstGeom>
          <a:noFill/>
        </p:spPr>
        <p:txBody>
          <a:bodyPr wrap="square" rtlCol="0">
            <a:spAutoFit/>
          </a:bodyPr>
          <a:lstStyle/>
          <a:p>
            <a:pPr algn="ctr"/>
            <a:r>
              <a:rPr lang="zh-CN" altLang="en-US" dirty="0"/>
              <a:t>热盘点 </a:t>
            </a:r>
            <a:r>
              <a:rPr lang="en-US" altLang="zh-CN" dirty="0"/>
              <a:t>1 </a:t>
            </a:r>
            <a:r>
              <a:rPr lang="zh-CN" altLang="en-US" dirty="0"/>
              <a:t>的温度及分析数据</a:t>
            </a:r>
          </a:p>
        </p:txBody>
      </p:sp>
    </p:spTree>
    <p:extLst>
      <p:ext uri="{BB962C8B-B14F-4D97-AF65-F5344CB8AC3E}">
        <p14:creationId xmlns:p14="http://schemas.microsoft.com/office/powerpoint/2010/main" val="252385316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TM02900720[[fn=积分]]</Template>
  <TotalTime>132</TotalTime>
  <Words>1181</Words>
  <Application>Microsoft Office PowerPoint</Application>
  <PresentationFormat>宽屏</PresentationFormat>
  <Paragraphs>77</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微软雅黑</vt:lpstr>
      <vt:lpstr>微软雅黑 Light</vt:lpstr>
      <vt:lpstr>Calibri</vt:lpstr>
      <vt:lpstr>Calibri Light</vt:lpstr>
      <vt:lpstr>Wingdings</vt:lpstr>
      <vt:lpstr>Wingdings 2</vt:lpstr>
      <vt:lpstr>HDOfficeLightV0</vt:lpstr>
      <vt:lpstr>回顾</vt:lpstr>
      <vt:lpstr>PID 控制简易测试报告 </vt:lpstr>
      <vt:lpstr>测试配置 </vt:lpstr>
      <vt:lpstr>测试设备及介绍</vt:lpstr>
      <vt:lpstr>测试环境</vt:lpstr>
      <vt:lpstr>测试步骤</vt:lpstr>
      <vt:lpstr>测试结果分析 </vt:lpstr>
      <vt:lpstr> 数据汇总 </vt:lpstr>
      <vt:lpstr>二维/三维直观图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结果讨论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Yu</dc:creator>
  <cp:lastModifiedBy>Charles Yu</cp:lastModifiedBy>
  <cp:revision>14</cp:revision>
  <dcterms:created xsi:type="dcterms:W3CDTF">2024-09-13T00:29:27Z</dcterms:created>
  <dcterms:modified xsi:type="dcterms:W3CDTF">2024-09-13T02:42:02Z</dcterms:modified>
</cp:coreProperties>
</file>