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60" r:id="rId3"/>
    <p:sldId id="261" r:id="rId4"/>
    <p:sldId id="266" r:id="rId5"/>
    <p:sldId id="313" r:id="rId6"/>
    <p:sldId id="264" r:id="rId7"/>
    <p:sldId id="263" r:id="rId8"/>
    <p:sldId id="314" r:id="rId9"/>
    <p:sldId id="316" r:id="rId10"/>
    <p:sldId id="267" r:id="rId11"/>
    <p:sldId id="269" r:id="rId12"/>
    <p:sldId id="315" r:id="rId13"/>
    <p:sldId id="317" r:id="rId14"/>
    <p:sldId id="274" r:id="rId15"/>
  </p:sldIdLst>
  <p:sldSz cx="9144000" cy="5143500" type="screen16x9"/>
  <p:notesSz cx="6858000" cy="9144000"/>
  <p:embeddedFontLst>
    <p:embeddedFont>
      <p:font typeface="Arimo" panose="02010600030101010101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Cambria Math" panose="02040503050406030204" pitchFamily="18" charset="0"/>
      <p:regular r:id="rId22"/>
    </p:embeddedFont>
    <p:embeddedFont>
      <p:font typeface="等线" panose="02010600030101010101" pitchFamily="2" charset="-122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4CC76D-4E1C-48FF-9199-A46552B80CD5}">
  <a:tblStyle styleId="{DD4CC76D-4E1C-48FF-9199-A46552B80C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83883" autoAdjust="0"/>
  </p:normalViewPr>
  <p:slideViewPr>
    <p:cSldViewPr snapToGrid="0">
      <p:cViewPr varScale="1">
        <p:scale>
          <a:sx n="119" d="100"/>
          <a:sy n="119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976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80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93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slide" Target="slide10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6269146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  </a:t>
            </a:r>
            <a:r>
              <a:rPr lang="en-US" sz="4800" dirty="0">
                <a:solidFill>
                  <a:schemeClr val="lt2"/>
                </a:solidFill>
              </a:rPr>
              <a:t>A p</a:t>
            </a:r>
            <a:r>
              <a:rPr lang="en-US" altLang="zh-CN" sz="4800" dirty="0">
                <a:solidFill>
                  <a:schemeClr val="lt2"/>
                </a:solidFill>
              </a:rPr>
              <a:t>otential Market</a:t>
            </a:r>
            <a:r>
              <a:rPr lang="en-US" sz="6000" dirty="0"/>
              <a:t> FOR </a:t>
            </a:r>
            <a:r>
              <a:rPr lang="en-US" altLang="zh-CN" sz="6000" dirty="0"/>
              <a:t>honey</a:t>
            </a:r>
            <a:endParaRPr lang="en-US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10225501464 </a:t>
            </a:r>
            <a:r>
              <a:rPr lang="zh-CN" altLang="en-US" dirty="0"/>
              <a:t>施长林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S</a:t>
            </a:r>
            <a:r>
              <a:rPr lang="en-US" altLang="zh-CN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eeking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 build="p"/>
      <p:bldP spid="2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Pca</a:t>
            </a:r>
            <a:endParaRPr dirty="0"/>
          </a:p>
        </p:txBody>
      </p:sp>
      <p:sp>
        <p:nvSpPr>
          <p:cNvPr id="994" name="Google Shape;994;p4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4" name="Google Shape;1024;p4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5" name="Google Shape;1025;p4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26" name="Google Shape;1026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27" name="Google Shape;1027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8354788" y="13617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5"/>
          <p:cNvSpPr/>
          <p:nvPr/>
        </p:nvSpPr>
        <p:spPr>
          <a:xfrm rot="7201932">
            <a:off x="6176837" y="6712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8088151" y="7496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5"/>
          <p:cNvSpPr/>
          <p:nvPr/>
        </p:nvSpPr>
        <p:spPr>
          <a:xfrm>
            <a:off x="6001713" y="1109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45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1043" name="Google Shape;1043;p4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6895600" y="7496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6A81F48-4D92-6B8C-EF06-3DAD2323E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00" y="1416430"/>
            <a:ext cx="3611110" cy="27083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BE48CEF-5D91-4CDB-80D1-513FAFA38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379" y="1383157"/>
            <a:ext cx="3849414" cy="2887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</a:t>
            </a:r>
            <a:endParaRPr dirty="0"/>
          </a:p>
        </p:txBody>
      </p:sp>
      <p:sp>
        <p:nvSpPr>
          <p:cNvPr id="1084" name="Google Shape;1084;p47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CN" altLang="en-US" dirty="0"/>
              <a:t>用线性回归模型分别对选择部分特征的</a:t>
            </a:r>
            <a:r>
              <a:rPr lang="en-US" altLang="zh-CN" dirty="0"/>
              <a:t>2013-2021</a:t>
            </a:r>
            <a:r>
              <a:rPr lang="zh-CN" altLang="en-US" dirty="0"/>
              <a:t>数据和</a:t>
            </a:r>
            <a:r>
              <a:rPr lang="en-US" altLang="zh-CN" dirty="0"/>
              <a:t>PCA</a:t>
            </a:r>
            <a:r>
              <a:rPr lang="zh-CN" altLang="en-US" dirty="0"/>
              <a:t>降维的数据进行建模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5" name="Google Shape;1085;p47"/>
          <p:cNvCxnSpPr/>
          <p:nvPr/>
        </p:nvCxnSpPr>
        <p:spPr>
          <a:xfrm>
            <a:off x="736350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6" name="Google Shape;1086;p4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1087" name="Google Shape;1087;p47"/>
          <p:cNvSpPr/>
          <p:nvPr/>
        </p:nvSpPr>
        <p:spPr>
          <a:xfrm>
            <a:off x="139127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7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Evaluation 1</a:t>
            </a:r>
            <a:endParaRPr dirty="0"/>
          </a:p>
        </p:txBody>
      </p:sp>
      <p:sp>
        <p:nvSpPr>
          <p:cNvPr id="1089" name="Google Shape;1089;p47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用部分特征的模型预测</a:t>
            </a:r>
            <a:r>
              <a:rPr lang="en-US" altLang="zh-CN" dirty="0"/>
              <a:t>2022</a:t>
            </a:r>
            <a:r>
              <a:rPr lang="zh-CN" altLang="en-US" dirty="0"/>
              <a:t>年数据，与实际值比较</a:t>
            </a:r>
            <a:endParaRPr dirty="0"/>
          </a:p>
        </p:txBody>
      </p:sp>
      <p:sp>
        <p:nvSpPr>
          <p:cNvPr id="1090" name="Google Shape;1090;p47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2</a:t>
            </a:r>
            <a:endParaRPr dirty="0"/>
          </a:p>
        </p:txBody>
      </p:sp>
      <p:sp>
        <p:nvSpPr>
          <p:cNvPr id="1091" name="Google Shape;1091;p47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</a:t>
            </a:r>
            <a:r>
              <a:rPr lang="en-US" altLang="zh-CN" dirty="0"/>
              <a:t>PCA</a:t>
            </a:r>
            <a:r>
              <a:rPr lang="zh-CN" altLang="en-US" dirty="0"/>
              <a:t>降维的模型预测</a:t>
            </a:r>
            <a:r>
              <a:rPr lang="en-US" altLang="zh-CN" dirty="0"/>
              <a:t>2022</a:t>
            </a:r>
            <a:r>
              <a:rPr lang="zh-CN" altLang="en-US" dirty="0"/>
              <a:t>年数据，与实际值比较</a:t>
            </a:r>
          </a:p>
        </p:txBody>
      </p:sp>
      <p:sp>
        <p:nvSpPr>
          <p:cNvPr id="1092" name="Google Shape;1092;p47"/>
          <p:cNvSpPr/>
          <p:nvPr/>
        </p:nvSpPr>
        <p:spPr>
          <a:xfrm>
            <a:off x="413372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3" name="Google Shape;1093;p47"/>
          <p:cNvCxnSpPr/>
          <p:nvPr/>
        </p:nvCxnSpPr>
        <p:spPr>
          <a:xfrm>
            <a:off x="3478800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47"/>
          <p:cNvCxnSpPr/>
          <p:nvPr/>
        </p:nvCxnSpPr>
        <p:spPr>
          <a:xfrm>
            <a:off x="6221238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47"/>
          <p:cNvSpPr/>
          <p:nvPr/>
        </p:nvSpPr>
        <p:spPr>
          <a:xfrm>
            <a:off x="6876165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47"/>
          <p:cNvGrpSpPr/>
          <p:nvPr/>
        </p:nvGrpSpPr>
        <p:grpSpPr>
          <a:xfrm>
            <a:off x="1627800" y="1729787"/>
            <a:ext cx="403500" cy="458981"/>
            <a:chOff x="2556986" y="1770972"/>
            <a:chExt cx="384798" cy="437708"/>
          </a:xfrm>
        </p:grpSpPr>
        <p:sp>
          <p:nvSpPr>
            <p:cNvPr id="1097" name="Google Shape;1097;p47"/>
            <p:cNvSpPr/>
            <p:nvPr/>
          </p:nvSpPr>
          <p:spPr>
            <a:xfrm>
              <a:off x="2556986" y="1945304"/>
              <a:ext cx="384798" cy="263377"/>
            </a:xfrm>
            <a:custGeom>
              <a:avLst/>
              <a:gdLst/>
              <a:ahLst/>
              <a:cxnLst/>
              <a:rect l="l" t="t" r="r" b="b"/>
              <a:pathLst>
                <a:path w="19040" h="13032" extrusionOk="0">
                  <a:moveTo>
                    <a:pt x="7998" y="2538"/>
                  </a:moveTo>
                  <a:cubicBezTo>
                    <a:pt x="8343" y="2538"/>
                    <a:pt x="8627" y="2822"/>
                    <a:pt x="8627" y="3167"/>
                  </a:cubicBezTo>
                  <a:cubicBezTo>
                    <a:pt x="8627" y="3512"/>
                    <a:pt x="8343" y="3796"/>
                    <a:pt x="7998" y="3796"/>
                  </a:cubicBezTo>
                  <a:lnTo>
                    <a:pt x="5054" y="3796"/>
                  </a:lnTo>
                  <a:cubicBezTo>
                    <a:pt x="4709" y="3796"/>
                    <a:pt x="4425" y="3512"/>
                    <a:pt x="4425" y="3167"/>
                  </a:cubicBezTo>
                  <a:cubicBezTo>
                    <a:pt x="4425" y="2822"/>
                    <a:pt x="4709" y="2538"/>
                    <a:pt x="5054" y="2538"/>
                  </a:cubicBezTo>
                  <a:close/>
                  <a:moveTo>
                    <a:pt x="13559" y="2497"/>
                  </a:moveTo>
                  <a:cubicBezTo>
                    <a:pt x="13924" y="2497"/>
                    <a:pt x="14229" y="2802"/>
                    <a:pt x="14229" y="3167"/>
                  </a:cubicBezTo>
                  <a:cubicBezTo>
                    <a:pt x="14229" y="3532"/>
                    <a:pt x="13924" y="3837"/>
                    <a:pt x="13559" y="3837"/>
                  </a:cubicBezTo>
                  <a:cubicBezTo>
                    <a:pt x="13194" y="3837"/>
                    <a:pt x="12889" y="3532"/>
                    <a:pt x="12889" y="3167"/>
                  </a:cubicBezTo>
                  <a:cubicBezTo>
                    <a:pt x="12889" y="2802"/>
                    <a:pt x="13194" y="2497"/>
                    <a:pt x="13559" y="2497"/>
                  </a:cubicBezTo>
                  <a:close/>
                  <a:moveTo>
                    <a:pt x="3816" y="0"/>
                  </a:moveTo>
                  <a:cubicBezTo>
                    <a:pt x="2984" y="0"/>
                    <a:pt x="2314" y="670"/>
                    <a:pt x="2314" y="1503"/>
                  </a:cubicBezTo>
                  <a:lnTo>
                    <a:pt x="2314" y="4831"/>
                  </a:lnTo>
                  <a:cubicBezTo>
                    <a:pt x="2314" y="5664"/>
                    <a:pt x="2984" y="6333"/>
                    <a:pt x="3816" y="6333"/>
                  </a:cubicBezTo>
                  <a:lnTo>
                    <a:pt x="5075" y="6333"/>
                  </a:lnTo>
                  <a:lnTo>
                    <a:pt x="5075" y="8343"/>
                  </a:lnTo>
                  <a:lnTo>
                    <a:pt x="3085" y="9622"/>
                  </a:lnTo>
                  <a:cubicBezTo>
                    <a:pt x="2761" y="9378"/>
                    <a:pt x="2355" y="9216"/>
                    <a:pt x="1908" y="9216"/>
                  </a:cubicBezTo>
                  <a:cubicBezTo>
                    <a:pt x="853" y="9216"/>
                    <a:pt x="0" y="10068"/>
                    <a:pt x="0" y="11124"/>
                  </a:cubicBezTo>
                  <a:cubicBezTo>
                    <a:pt x="0" y="12179"/>
                    <a:pt x="853" y="13032"/>
                    <a:pt x="1908" y="13032"/>
                  </a:cubicBezTo>
                  <a:cubicBezTo>
                    <a:pt x="2964" y="13032"/>
                    <a:pt x="3816" y="12179"/>
                    <a:pt x="3816" y="11124"/>
                  </a:cubicBezTo>
                  <a:cubicBezTo>
                    <a:pt x="3816" y="10981"/>
                    <a:pt x="3796" y="10839"/>
                    <a:pt x="3755" y="10697"/>
                  </a:cubicBezTo>
                  <a:lnTo>
                    <a:pt x="6069" y="9216"/>
                  </a:lnTo>
                  <a:cubicBezTo>
                    <a:pt x="6232" y="9094"/>
                    <a:pt x="6353" y="8891"/>
                    <a:pt x="6353" y="8688"/>
                  </a:cubicBezTo>
                  <a:lnTo>
                    <a:pt x="6353" y="6333"/>
                  </a:lnTo>
                  <a:lnTo>
                    <a:pt x="8891" y="6333"/>
                  </a:lnTo>
                  <a:lnTo>
                    <a:pt x="8891" y="9337"/>
                  </a:lnTo>
                  <a:cubicBezTo>
                    <a:pt x="8160" y="9601"/>
                    <a:pt x="7612" y="10291"/>
                    <a:pt x="7612" y="11124"/>
                  </a:cubicBezTo>
                  <a:cubicBezTo>
                    <a:pt x="7612" y="12179"/>
                    <a:pt x="8464" y="13032"/>
                    <a:pt x="9520" y="13032"/>
                  </a:cubicBezTo>
                  <a:cubicBezTo>
                    <a:pt x="10575" y="13032"/>
                    <a:pt x="11428" y="12179"/>
                    <a:pt x="11428" y="11124"/>
                  </a:cubicBezTo>
                  <a:cubicBezTo>
                    <a:pt x="11428" y="10291"/>
                    <a:pt x="10900" y="9601"/>
                    <a:pt x="10149" y="9337"/>
                  </a:cubicBezTo>
                  <a:lnTo>
                    <a:pt x="10149" y="6333"/>
                  </a:lnTo>
                  <a:lnTo>
                    <a:pt x="12686" y="6333"/>
                  </a:lnTo>
                  <a:lnTo>
                    <a:pt x="12686" y="8688"/>
                  </a:lnTo>
                  <a:cubicBezTo>
                    <a:pt x="12686" y="8891"/>
                    <a:pt x="12808" y="9094"/>
                    <a:pt x="12991" y="9216"/>
                  </a:cubicBezTo>
                  <a:lnTo>
                    <a:pt x="15284" y="10697"/>
                  </a:lnTo>
                  <a:cubicBezTo>
                    <a:pt x="15244" y="10839"/>
                    <a:pt x="15223" y="10981"/>
                    <a:pt x="15223" y="11124"/>
                  </a:cubicBezTo>
                  <a:cubicBezTo>
                    <a:pt x="15223" y="12179"/>
                    <a:pt x="16096" y="13032"/>
                    <a:pt x="17131" y="13032"/>
                  </a:cubicBezTo>
                  <a:cubicBezTo>
                    <a:pt x="18187" y="13032"/>
                    <a:pt x="19039" y="12179"/>
                    <a:pt x="19039" y="11124"/>
                  </a:cubicBezTo>
                  <a:cubicBezTo>
                    <a:pt x="19039" y="10068"/>
                    <a:pt x="18187" y="9216"/>
                    <a:pt x="17131" y="9216"/>
                  </a:cubicBezTo>
                  <a:cubicBezTo>
                    <a:pt x="16705" y="9216"/>
                    <a:pt x="16299" y="9378"/>
                    <a:pt x="15974" y="9622"/>
                  </a:cubicBezTo>
                  <a:lnTo>
                    <a:pt x="13965" y="8343"/>
                  </a:lnTo>
                  <a:lnTo>
                    <a:pt x="13965" y="6333"/>
                  </a:lnTo>
                  <a:lnTo>
                    <a:pt x="15223" y="6333"/>
                  </a:lnTo>
                  <a:cubicBezTo>
                    <a:pt x="16056" y="6333"/>
                    <a:pt x="16725" y="5664"/>
                    <a:pt x="16725" y="4831"/>
                  </a:cubicBezTo>
                  <a:lnTo>
                    <a:pt x="16725" y="1503"/>
                  </a:lnTo>
                  <a:cubicBezTo>
                    <a:pt x="16725" y="670"/>
                    <a:pt x="16056" y="0"/>
                    <a:pt x="15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2653792" y="1770972"/>
              <a:ext cx="191187" cy="59498"/>
            </a:xfrm>
            <a:custGeom>
              <a:avLst/>
              <a:gdLst/>
              <a:ahLst/>
              <a:cxnLst/>
              <a:rect l="l" t="t" r="r" b="b"/>
              <a:pathLst>
                <a:path w="9460" h="2944" extrusionOk="0">
                  <a:moveTo>
                    <a:pt x="4730" y="0"/>
                  </a:moveTo>
                  <a:cubicBezTo>
                    <a:pt x="3045" y="0"/>
                    <a:pt x="1442" y="670"/>
                    <a:pt x="244" y="1867"/>
                  </a:cubicBezTo>
                  <a:cubicBezTo>
                    <a:pt x="0" y="2111"/>
                    <a:pt x="0" y="2517"/>
                    <a:pt x="244" y="2760"/>
                  </a:cubicBezTo>
                  <a:cubicBezTo>
                    <a:pt x="366" y="2882"/>
                    <a:pt x="528" y="2943"/>
                    <a:pt x="691" y="2943"/>
                  </a:cubicBezTo>
                  <a:cubicBezTo>
                    <a:pt x="853" y="2943"/>
                    <a:pt x="1015" y="2882"/>
                    <a:pt x="1137" y="2760"/>
                  </a:cubicBezTo>
                  <a:cubicBezTo>
                    <a:pt x="2111" y="1807"/>
                    <a:pt x="3370" y="1279"/>
                    <a:pt x="4730" y="1279"/>
                  </a:cubicBezTo>
                  <a:cubicBezTo>
                    <a:pt x="6090" y="1279"/>
                    <a:pt x="7369" y="1807"/>
                    <a:pt x="8323" y="2760"/>
                  </a:cubicBezTo>
                  <a:cubicBezTo>
                    <a:pt x="8444" y="2882"/>
                    <a:pt x="8607" y="2943"/>
                    <a:pt x="8769" y="2943"/>
                  </a:cubicBezTo>
                  <a:cubicBezTo>
                    <a:pt x="8931" y="2943"/>
                    <a:pt x="9094" y="2882"/>
                    <a:pt x="9216" y="2760"/>
                  </a:cubicBezTo>
                  <a:cubicBezTo>
                    <a:pt x="9459" y="2517"/>
                    <a:pt x="9459" y="2111"/>
                    <a:pt x="9216" y="1867"/>
                  </a:cubicBezTo>
                  <a:cubicBezTo>
                    <a:pt x="8018" y="670"/>
                    <a:pt x="6435" y="0"/>
                    <a:pt x="4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2736653" y="1886634"/>
              <a:ext cx="25465" cy="25465"/>
            </a:xfrm>
            <a:custGeom>
              <a:avLst/>
              <a:gdLst/>
              <a:ahLst/>
              <a:cxnLst/>
              <a:rect l="l" t="t" r="r" b="b"/>
              <a:pathLst>
                <a:path w="1260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2694394" y="1828793"/>
              <a:ext cx="109963" cy="42582"/>
            </a:xfrm>
            <a:custGeom>
              <a:avLst/>
              <a:gdLst/>
              <a:ahLst/>
              <a:cxnLst/>
              <a:rect l="l" t="t" r="r" b="b"/>
              <a:pathLst>
                <a:path w="5441" h="2107" extrusionOk="0">
                  <a:moveTo>
                    <a:pt x="2721" y="1"/>
                  </a:moveTo>
                  <a:cubicBezTo>
                    <a:pt x="1787" y="1"/>
                    <a:pt x="914" y="366"/>
                    <a:pt x="265" y="1016"/>
                  </a:cubicBezTo>
                  <a:cubicBezTo>
                    <a:pt x="1" y="1259"/>
                    <a:pt x="1" y="1665"/>
                    <a:pt x="265" y="1909"/>
                  </a:cubicBezTo>
                  <a:cubicBezTo>
                    <a:pt x="387" y="2041"/>
                    <a:pt x="549" y="2107"/>
                    <a:pt x="711" y="2107"/>
                  </a:cubicBezTo>
                  <a:cubicBezTo>
                    <a:pt x="874" y="2107"/>
                    <a:pt x="1036" y="2041"/>
                    <a:pt x="1158" y="1909"/>
                  </a:cubicBezTo>
                  <a:cubicBezTo>
                    <a:pt x="1564" y="1503"/>
                    <a:pt x="2132" y="1259"/>
                    <a:pt x="2721" y="1259"/>
                  </a:cubicBezTo>
                  <a:cubicBezTo>
                    <a:pt x="3309" y="1259"/>
                    <a:pt x="3878" y="1503"/>
                    <a:pt x="4304" y="1909"/>
                  </a:cubicBezTo>
                  <a:cubicBezTo>
                    <a:pt x="4426" y="2041"/>
                    <a:pt x="4588" y="2107"/>
                    <a:pt x="4751" y="2107"/>
                  </a:cubicBezTo>
                  <a:cubicBezTo>
                    <a:pt x="4913" y="2107"/>
                    <a:pt x="5075" y="2041"/>
                    <a:pt x="5197" y="1909"/>
                  </a:cubicBezTo>
                  <a:cubicBezTo>
                    <a:pt x="5441" y="1665"/>
                    <a:pt x="5441" y="1259"/>
                    <a:pt x="5197" y="1016"/>
                  </a:cubicBezTo>
                  <a:cubicBezTo>
                    <a:pt x="4527" y="366"/>
                    <a:pt x="3655" y="1"/>
                    <a:pt x="2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7"/>
          <p:cNvGrpSpPr/>
          <p:nvPr/>
        </p:nvGrpSpPr>
        <p:grpSpPr>
          <a:xfrm>
            <a:off x="7084947" y="1729776"/>
            <a:ext cx="458981" cy="459002"/>
            <a:chOff x="3738402" y="2968779"/>
            <a:chExt cx="437708" cy="437728"/>
          </a:xfrm>
        </p:grpSpPr>
        <p:sp>
          <p:nvSpPr>
            <p:cNvPr id="1102" name="Google Shape;1102;p47"/>
            <p:cNvSpPr/>
            <p:nvPr/>
          </p:nvSpPr>
          <p:spPr>
            <a:xfrm>
              <a:off x="4017765" y="3020071"/>
              <a:ext cx="70573" cy="25849"/>
            </a:xfrm>
            <a:custGeom>
              <a:avLst/>
              <a:gdLst/>
              <a:ahLst/>
              <a:cxnLst/>
              <a:rect l="l" t="t" r="r" b="b"/>
              <a:pathLst>
                <a:path w="3492" h="1279" extrusionOk="0">
                  <a:moveTo>
                    <a:pt x="650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50" y="1279"/>
                  </a:cubicBezTo>
                  <a:lnTo>
                    <a:pt x="2842" y="1279"/>
                  </a:lnTo>
                  <a:cubicBezTo>
                    <a:pt x="3207" y="1279"/>
                    <a:pt x="3491" y="995"/>
                    <a:pt x="3491" y="650"/>
                  </a:cubicBezTo>
                  <a:cubicBezTo>
                    <a:pt x="3491" y="284"/>
                    <a:pt x="320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4105961" y="3193595"/>
              <a:ext cx="70149" cy="25849"/>
            </a:xfrm>
            <a:custGeom>
              <a:avLst/>
              <a:gdLst/>
              <a:ahLst/>
              <a:cxnLst/>
              <a:rect l="l" t="t" r="r" b="b"/>
              <a:pathLst>
                <a:path w="3471" h="1279" extrusionOk="0">
                  <a:moveTo>
                    <a:pt x="629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2842" y="1279"/>
                  </a:lnTo>
                  <a:cubicBezTo>
                    <a:pt x="3187" y="1279"/>
                    <a:pt x="3471" y="995"/>
                    <a:pt x="3471" y="650"/>
                  </a:cubicBezTo>
                  <a:cubicBezTo>
                    <a:pt x="3471" y="284"/>
                    <a:pt x="318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4037045" y="3329770"/>
              <a:ext cx="70573" cy="25465"/>
            </a:xfrm>
            <a:custGeom>
              <a:avLst/>
              <a:gdLst/>
              <a:ahLst/>
              <a:cxnLst/>
              <a:rect l="l" t="t" r="r" b="b"/>
              <a:pathLst>
                <a:path w="3492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842" y="1259"/>
                  </a:lnTo>
                  <a:cubicBezTo>
                    <a:pt x="3207" y="1259"/>
                    <a:pt x="3491" y="975"/>
                    <a:pt x="3491" y="630"/>
                  </a:cubicBezTo>
                  <a:cubicBezTo>
                    <a:pt x="3491" y="285"/>
                    <a:pt x="3207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917261" y="3219423"/>
              <a:ext cx="190358" cy="187084"/>
            </a:xfrm>
            <a:custGeom>
              <a:avLst/>
              <a:gdLst/>
              <a:ahLst/>
              <a:cxnLst/>
              <a:rect l="l" t="t" r="r" b="b"/>
              <a:pathLst>
                <a:path w="9419" h="9257" extrusionOk="0">
                  <a:moveTo>
                    <a:pt x="0" y="1"/>
                  </a:moveTo>
                  <a:lnTo>
                    <a:pt x="0" y="6618"/>
                  </a:lnTo>
                  <a:cubicBezTo>
                    <a:pt x="366" y="6598"/>
                    <a:pt x="751" y="6537"/>
                    <a:pt x="1096" y="6455"/>
                  </a:cubicBezTo>
                  <a:lnTo>
                    <a:pt x="3715" y="9074"/>
                  </a:lnTo>
                  <a:cubicBezTo>
                    <a:pt x="3816" y="9196"/>
                    <a:pt x="3979" y="9256"/>
                    <a:pt x="4161" y="9256"/>
                  </a:cubicBezTo>
                  <a:lnTo>
                    <a:pt x="8769" y="9256"/>
                  </a:lnTo>
                  <a:cubicBezTo>
                    <a:pt x="9134" y="9256"/>
                    <a:pt x="9418" y="8972"/>
                    <a:pt x="9418" y="8627"/>
                  </a:cubicBezTo>
                  <a:cubicBezTo>
                    <a:pt x="9418" y="8282"/>
                    <a:pt x="9134" y="7998"/>
                    <a:pt x="8769" y="7998"/>
                  </a:cubicBezTo>
                  <a:lnTo>
                    <a:pt x="4425" y="7998"/>
                  </a:lnTo>
                  <a:lnTo>
                    <a:pt x="2476" y="6029"/>
                  </a:lnTo>
                  <a:cubicBezTo>
                    <a:pt x="3288" y="5704"/>
                    <a:pt x="4019" y="5238"/>
                    <a:pt x="4689" y="46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3796243" y="3022517"/>
              <a:ext cx="95593" cy="134983"/>
            </a:xfrm>
            <a:custGeom>
              <a:avLst/>
              <a:gdLst/>
              <a:ahLst/>
              <a:cxnLst/>
              <a:rect l="l" t="t" r="r" b="b"/>
              <a:pathLst>
                <a:path w="4730" h="6679" extrusionOk="0">
                  <a:moveTo>
                    <a:pt x="4730" y="1"/>
                  </a:moveTo>
                  <a:cubicBezTo>
                    <a:pt x="2923" y="143"/>
                    <a:pt x="1299" y="853"/>
                    <a:pt x="0" y="1970"/>
                  </a:cubicBezTo>
                  <a:lnTo>
                    <a:pt x="4730" y="667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3738402" y="3080358"/>
              <a:ext cx="153434" cy="272815"/>
            </a:xfrm>
            <a:custGeom>
              <a:avLst/>
              <a:gdLst/>
              <a:ahLst/>
              <a:cxnLst/>
              <a:rect l="l" t="t" r="r" b="b"/>
              <a:pathLst>
                <a:path w="7592" h="13499" extrusionOk="0">
                  <a:moveTo>
                    <a:pt x="1969" y="1"/>
                  </a:moveTo>
                  <a:cubicBezTo>
                    <a:pt x="751" y="1442"/>
                    <a:pt x="0" y="3289"/>
                    <a:pt x="0" y="5319"/>
                  </a:cubicBezTo>
                  <a:cubicBezTo>
                    <a:pt x="0" y="9642"/>
                    <a:pt x="3350" y="13194"/>
                    <a:pt x="7592" y="13499"/>
                  </a:cubicBezTo>
                  <a:lnTo>
                    <a:pt x="7592" y="5603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3917261" y="2968779"/>
              <a:ext cx="171078" cy="188721"/>
            </a:xfrm>
            <a:custGeom>
              <a:avLst/>
              <a:gdLst/>
              <a:ahLst/>
              <a:cxnLst/>
              <a:rect l="l" t="t" r="r" b="b"/>
              <a:pathLst>
                <a:path w="8465" h="9338" extrusionOk="0">
                  <a:moveTo>
                    <a:pt x="3958" y="1"/>
                  </a:moveTo>
                  <a:cubicBezTo>
                    <a:pt x="3776" y="1"/>
                    <a:pt x="3633" y="82"/>
                    <a:pt x="3512" y="204"/>
                  </a:cubicBezTo>
                  <a:lnTo>
                    <a:pt x="914" y="2782"/>
                  </a:lnTo>
                  <a:cubicBezTo>
                    <a:pt x="609" y="2721"/>
                    <a:pt x="305" y="2680"/>
                    <a:pt x="0" y="2660"/>
                  </a:cubicBezTo>
                  <a:lnTo>
                    <a:pt x="0" y="9338"/>
                  </a:lnTo>
                  <a:lnTo>
                    <a:pt x="4709" y="4629"/>
                  </a:lnTo>
                  <a:cubicBezTo>
                    <a:pt x="3999" y="4020"/>
                    <a:pt x="3187" y="3533"/>
                    <a:pt x="2314" y="3188"/>
                  </a:cubicBezTo>
                  <a:lnTo>
                    <a:pt x="4222" y="1280"/>
                  </a:lnTo>
                  <a:lnTo>
                    <a:pt x="7815" y="1280"/>
                  </a:lnTo>
                  <a:cubicBezTo>
                    <a:pt x="8180" y="1280"/>
                    <a:pt x="8464" y="996"/>
                    <a:pt x="8464" y="650"/>
                  </a:cubicBezTo>
                  <a:cubicBezTo>
                    <a:pt x="8464" y="285"/>
                    <a:pt x="8180" y="1"/>
                    <a:pt x="7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3922596" y="3080358"/>
              <a:ext cx="253514" cy="215398"/>
            </a:xfrm>
            <a:custGeom>
              <a:avLst/>
              <a:gdLst/>
              <a:ahLst/>
              <a:cxnLst/>
              <a:rect l="l" t="t" r="r" b="b"/>
              <a:pathLst>
                <a:path w="12544" h="10658" extrusionOk="0">
                  <a:moveTo>
                    <a:pt x="5338" y="1"/>
                  </a:moveTo>
                  <a:lnTo>
                    <a:pt x="0" y="5339"/>
                  </a:lnTo>
                  <a:lnTo>
                    <a:pt x="5318" y="10657"/>
                  </a:lnTo>
                  <a:cubicBezTo>
                    <a:pt x="6374" y="9419"/>
                    <a:pt x="7084" y="7856"/>
                    <a:pt x="7246" y="6151"/>
                  </a:cubicBezTo>
                  <a:lnTo>
                    <a:pt x="9053" y="4345"/>
                  </a:lnTo>
                  <a:lnTo>
                    <a:pt x="11915" y="4345"/>
                  </a:lnTo>
                  <a:cubicBezTo>
                    <a:pt x="12260" y="4345"/>
                    <a:pt x="12544" y="4060"/>
                    <a:pt x="12544" y="3715"/>
                  </a:cubicBezTo>
                  <a:cubicBezTo>
                    <a:pt x="12544" y="3350"/>
                    <a:pt x="12260" y="3066"/>
                    <a:pt x="11915" y="3066"/>
                  </a:cubicBezTo>
                  <a:lnTo>
                    <a:pt x="8789" y="3066"/>
                  </a:lnTo>
                  <a:cubicBezTo>
                    <a:pt x="8627" y="3066"/>
                    <a:pt x="8464" y="3147"/>
                    <a:pt x="8342" y="3249"/>
                  </a:cubicBezTo>
                  <a:lnTo>
                    <a:pt x="7226" y="4365"/>
                  </a:lnTo>
                  <a:cubicBezTo>
                    <a:pt x="7043" y="2721"/>
                    <a:pt x="6353" y="1219"/>
                    <a:pt x="5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4342711" y="1729787"/>
            <a:ext cx="458578" cy="458981"/>
            <a:chOff x="4342641" y="1770972"/>
            <a:chExt cx="437324" cy="437708"/>
          </a:xfrm>
        </p:grpSpPr>
        <p:sp>
          <p:nvSpPr>
            <p:cNvPr id="1111" name="Google Shape;1111;p47"/>
            <p:cNvSpPr/>
            <p:nvPr/>
          </p:nvSpPr>
          <p:spPr>
            <a:xfrm>
              <a:off x="4400078" y="2118827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400078" y="1963351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488274" y="204130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425926" y="1989200"/>
              <a:ext cx="150160" cy="129647"/>
            </a:xfrm>
            <a:custGeom>
              <a:avLst/>
              <a:gdLst/>
              <a:ahLst/>
              <a:cxnLst/>
              <a:rect l="l" t="t" r="r" b="b"/>
              <a:pathLst>
                <a:path w="7430" h="6415" extrusionOk="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4576470" y="2118827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4576470" y="1963351"/>
              <a:ext cx="25444" cy="25869"/>
            </a:xfrm>
            <a:custGeom>
              <a:avLst/>
              <a:gdLst/>
              <a:ahLst/>
              <a:cxnLst/>
              <a:rect l="l" t="t" r="r" b="b"/>
              <a:pathLst>
                <a:path w="1259" h="1280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342641" y="1770972"/>
              <a:ext cx="437324" cy="437708"/>
            </a:xfrm>
            <a:custGeom>
              <a:avLst/>
              <a:gdLst/>
              <a:ahLst/>
              <a:cxnLst/>
              <a:rect l="l" t="t" r="r" b="b"/>
              <a:pathLst>
                <a:path w="21639" h="21658" extrusionOk="0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685180" y="2113896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" name="Google Shape;1119;p47"/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2209601" y="42536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4" name="Google Shape;1124;p47"/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7" name="Google Shape;1127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722238" y="41167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7"/>
          <p:cNvSpPr/>
          <p:nvPr/>
        </p:nvSpPr>
        <p:spPr>
          <a:xfrm rot="-1685758">
            <a:off x="1243591" y="4384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3" name="Google Shape;1133;p4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4" name="Google Shape;1134;p4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36" name="Google Shape;1136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1725013" y="40884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B336E2-363C-D8B9-2BC4-F19BA62B5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553083"/>
            <a:ext cx="3789830" cy="2842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FD0BF4-DEAF-ABD0-6525-078653674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472" y="1612277"/>
            <a:ext cx="4259328" cy="28395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1AFE04-AA2B-FE19-37EC-D148FB9B9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721" y="1530707"/>
            <a:ext cx="3938105" cy="29535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0AD0E9-7DBB-5F64-6AC9-3C76CE03B0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2938" y="1540961"/>
            <a:ext cx="4451531" cy="2967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 decel="100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decel="100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 decel="100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 decel="100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decel="100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 decel="1000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 decel="100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decel="100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decel="100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 decel="100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decel="100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decel="100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decel="100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 decel="100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decel="100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decel="100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decel="100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 decel="100000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decel="100000" fill="hold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decel="100000" fill="hold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9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0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 decel="100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00" decel="100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decel="100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decel="100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 decel="100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decel="100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decel="100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decel="100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 decel="100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decel="100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decel="100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decel="100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 decel="100000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decel="1000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decel="1000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decel="1000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" grpId="0"/>
      <p:bldP spid="1084" grpId="0" build="p"/>
      <p:bldP spid="1086" grpId="0"/>
      <p:bldP spid="1087" grpId="0" animBg="1"/>
      <p:bldP spid="1088" grpId="0"/>
      <p:bldP spid="1089" grpId="0" build="p"/>
      <p:bldP spid="1090" grpId="0"/>
      <p:bldP spid="1091" grpId="0" build="p"/>
      <p:bldP spid="1092" grpId="0" animBg="1"/>
      <p:bldP spid="10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US" altLang="zh-CN" dirty="0"/>
              <a:t>entative results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US" altLang="zh-CN" dirty="0"/>
              <a:t>hortcomings and expectations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9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/>
      <p:bldP spid="55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4" name="Google Shape;1504;p55"/>
          <p:cNvSpPr txBox="1"/>
          <p:nvPr/>
        </p:nvSpPr>
        <p:spPr>
          <a:xfrm>
            <a:off x="1462750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results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5" name="Google Shape;1505;p55"/>
          <p:cNvSpPr txBox="1"/>
          <p:nvPr/>
        </p:nvSpPr>
        <p:spPr>
          <a:xfrm>
            <a:off x="1462750" y="371861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比较预测值和实际值的差异，可以推断有较大潜力的省份</a:t>
            </a:r>
          </a:p>
        </p:txBody>
      </p:sp>
      <p:sp>
        <p:nvSpPr>
          <p:cNvPr id="1506" name="Google Shape;1506;p55"/>
          <p:cNvSpPr/>
          <p:nvPr/>
        </p:nvSpPr>
        <p:spPr>
          <a:xfrm>
            <a:off x="92245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/>
          <p:cNvCxnSpPr>
            <a:stCxn id="1506" idx="4"/>
          </p:cNvCxnSpPr>
          <p:nvPr/>
        </p:nvCxnSpPr>
        <p:spPr>
          <a:xfrm>
            <a:off x="1280350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25893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/>
          <p:cNvCxnSpPr>
            <a:stCxn id="1506" idx="6"/>
            <a:endCxn id="1508" idx="2"/>
          </p:cNvCxnSpPr>
          <p:nvPr/>
        </p:nvCxnSpPr>
        <p:spPr>
          <a:xfrm>
            <a:off x="1638250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/>
          <p:cNvSpPr txBox="1"/>
          <p:nvPr/>
        </p:nvSpPr>
        <p:spPr>
          <a:xfrm>
            <a:off x="3132542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choices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3132542" y="187976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江苏省，安徽省，山东省，河南省可以纳入考虑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endCxn id="1508" idx="0"/>
          </p:cNvCxnSpPr>
          <p:nvPr/>
        </p:nvCxnSpPr>
        <p:spPr>
          <a:xfrm flipH="1">
            <a:off x="2947225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>
            <a:off x="33051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/>
          <p:cNvSpPr txBox="1"/>
          <p:nvPr/>
        </p:nvSpPr>
        <p:spPr>
          <a:xfrm>
            <a:off x="4796425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shortcomings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6" name="Google Shape;1516;p55"/>
          <p:cNvSpPr txBox="1"/>
          <p:nvPr/>
        </p:nvSpPr>
        <p:spPr>
          <a:xfrm>
            <a:off x="4796425" y="371861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数据比较少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模型比较简单</a:t>
            </a:r>
          </a:p>
        </p:txBody>
      </p:sp>
      <p:sp>
        <p:nvSpPr>
          <p:cNvPr id="1514" name="Google Shape;1514;p55"/>
          <p:cNvSpPr/>
          <p:nvPr/>
        </p:nvSpPr>
        <p:spPr>
          <a:xfrm>
            <a:off x="42561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/>
          <p:cNvSpPr/>
          <p:nvPr/>
        </p:nvSpPr>
        <p:spPr>
          <a:xfrm>
            <a:off x="592300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/>
          <p:cNvCxnSpPr>
            <a:stCxn id="1514" idx="6"/>
            <a:endCxn id="1518" idx="2"/>
          </p:cNvCxnSpPr>
          <p:nvPr/>
        </p:nvCxnSpPr>
        <p:spPr>
          <a:xfrm>
            <a:off x="49719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/>
          <p:cNvSpPr txBox="1"/>
          <p:nvPr/>
        </p:nvSpPr>
        <p:spPr>
          <a:xfrm>
            <a:off x="6466217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expectations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1" name="Google Shape;1521;p55"/>
          <p:cNvSpPr txBox="1"/>
          <p:nvPr/>
        </p:nvSpPr>
        <p:spPr>
          <a:xfrm>
            <a:off x="6466217" y="187976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针对两点不足，未来继续深入研究</a:t>
            </a:r>
          </a:p>
        </p:txBody>
      </p:sp>
      <p:cxnSp>
        <p:nvCxnSpPr>
          <p:cNvPr id="1522" name="Google Shape;1522;p55"/>
          <p:cNvCxnSpPr>
            <a:endCxn id="1518" idx="0"/>
          </p:cNvCxnSpPr>
          <p:nvPr/>
        </p:nvCxnSpPr>
        <p:spPr>
          <a:xfrm flipH="1">
            <a:off x="6280900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3" name="Google Shape;1523;p55"/>
          <p:cNvGrpSpPr/>
          <p:nvPr/>
        </p:nvGrpSpPr>
        <p:grpSpPr>
          <a:xfrm>
            <a:off x="6060833" y="2660908"/>
            <a:ext cx="438779" cy="400835"/>
            <a:chOff x="718806" y="1190925"/>
            <a:chExt cx="437728" cy="399875"/>
          </a:xfrm>
        </p:grpSpPr>
        <p:sp>
          <p:nvSpPr>
            <p:cNvPr id="1524" name="Google Shape;1524;p55"/>
            <p:cNvSpPr/>
            <p:nvPr/>
          </p:nvSpPr>
          <p:spPr>
            <a:xfrm>
              <a:off x="779921" y="1493651"/>
              <a:ext cx="100949" cy="97149"/>
            </a:xfrm>
            <a:custGeom>
              <a:avLst/>
              <a:gdLst/>
              <a:ahLst/>
              <a:cxnLst/>
              <a:rect l="l" t="t" r="r" b="b"/>
              <a:pathLst>
                <a:path w="4995" h="4807" extrusionOk="0">
                  <a:moveTo>
                    <a:pt x="2295" y="1"/>
                  </a:moveTo>
                  <a:lnTo>
                    <a:pt x="732" y="1564"/>
                  </a:lnTo>
                  <a:cubicBezTo>
                    <a:pt x="1" y="2294"/>
                    <a:pt x="1" y="3512"/>
                    <a:pt x="732" y="4243"/>
                  </a:cubicBezTo>
                  <a:cubicBezTo>
                    <a:pt x="1107" y="4619"/>
                    <a:pt x="1594" y="4806"/>
                    <a:pt x="2081" y="4806"/>
                  </a:cubicBezTo>
                  <a:cubicBezTo>
                    <a:pt x="2569" y="4806"/>
                    <a:pt x="3056" y="4619"/>
                    <a:pt x="3431" y="4243"/>
                  </a:cubicBezTo>
                  <a:lnTo>
                    <a:pt x="4994" y="2700"/>
                  </a:lnTo>
                  <a:cubicBezTo>
                    <a:pt x="3837" y="2092"/>
                    <a:pt x="2903" y="1138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836954" y="1327929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1"/>
                  </a:moveTo>
                  <a:cubicBezTo>
                    <a:pt x="2335" y="1"/>
                    <a:pt x="0" y="2335"/>
                    <a:pt x="0" y="5197"/>
                  </a:cubicBezTo>
                  <a:cubicBezTo>
                    <a:pt x="0" y="8059"/>
                    <a:pt x="2335" y="10393"/>
                    <a:pt x="5196" y="10393"/>
                  </a:cubicBezTo>
                  <a:cubicBezTo>
                    <a:pt x="8058" y="10393"/>
                    <a:pt x="10393" y="8059"/>
                    <a:pt x="10393" y="5197"/>
                  </a:cubicBezTo>
                  <a:cubicBezTo>
                    <a:pt x="10393" y="2335"/>
                    <a:pt x="8058" y="1"/>
                    <a:pt x="5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718806" y="1190925"/>
              <a:ext cx="437728" cy="253939"/>
            </a:xfrm>
            <a:custGeom>
              <a:avLst/>
              <a:gdLst/>
              <a:ahLst/>
              <a:cxnLst/>
              <a:rect l="l" t="t" r="r" b="b"/>
              <a:pathLst>
                <a:path w="21659" h="12565" extrusionOk="0">
                  <a:moveTo>
                    <a:pt x="10819" y="0"/>
                  </a:moveTo>
                  <a:cubicBezTo>
                    <a:pt x="10251" y="0"/>
                    <a:pt x="9703" y="102"/>
                    <a:pt x="9195" y="305"/>
                  </a:cubicBezTo>
                  <a:cubicBezTo>
                    <a:pt x="8079" y="751"/>
                    <a:pt x="7186" y="1604"/>
                    <a:pt x="6699" y="2700"/>
                  </a:cubicBezTo>
                  <a:cubicBezTo>
                    <a:pt x="6313" y="2517"/>
                    <a:pt x="5867" y="2416"/>
                    <a:pt x="5400" y="2416"/>
                  </a:cubicBezTo>
                  <a:cubicBezTo>
                    <a:pt x="4649" y="2416"/>
                    <a:pt x="3979" y="2680"/>
                    <a:pt x="3451" y="3126"/>
                  </a:cubicBezTo>
                  <a:cubicBezTo>
                    <a:pt x="3147" y="3390"/>
                    <a:pt x="2903" y="3694"/>
                    <a:pt x="2720" y="4039"/>
                  </a:cubicBezTo>
                  <a:cubicBezTo>
                    <a:pt x="2477" y="4506"/>
                    <a:pt x="2355" y="5054"/>
                    <a:pt x="2396" y="5623"/>
                  </a:cubicBezTo>
                  <a:cubicBezTo>
                    <a:pt x="1117" y="6069"/>
                    <a:pt x="183" y="7206"/>
                    <a:pt x="21" y="8586"/>
                  </a:cubicBezTo>
                  <a:cubicBezTo>
                    <a:pt x="1" y="8728"/>
                    <a:pt x="1" y="8850"/>
                    <a:pt x="1" y="8992"/>
                  </a:cubicBezTo>
                  <a:cubicBezTo>
                    <a:pt x="1" y="10961"/>
                    <a:pt x="1604" y="12564"/>
                    <a:pt x="3573" y="12564"/>
                  </a:cubicBezTo>
                  <a:lnTo>
                    <a:pt x="4608" y="12564"/>
                  </a:lnTo>
                  <a:cubicBezTo>
                    <a:pt x="4588" y="12361"/>
                    <a:pt x="4568" y="12179"/>
                    <a:pt x="4568" y="11976"/>
                  </a:cubicBezTo>
                  <a:cubicBezTo>
                    <a:pt x="4568" y="8403"/>
                    <a:pt x="7470" y="5501"/>
                    <a:pt x="11042" y="5501"/>
                  </a:cubicBezTo>
                  <a:cubicBezTo>
                    <a:pt x="14595" y="5501"/>
                    <a:pt x="17497" y="8403"/>
                    <a:pt x="17497" y="11976"/>
                  </a:cubicBezTo>
                  <a:cubicBezTo>
                    <a:pt x="17497" y="12179"/>
                    <a:pt x="17497" y="12361"/>
                    <a:pt x="17477" y="12564"/>
                  </a:cubicBezTo>
                  <a:lnTo>
                    <a:pt x="18086" y="12564"/>
                  </a:lnTo>
                  <a:cubicBezTo>
                    <a:pt x="20055" y="12564"/>
                    <a:pt x="21658" y="10961"/>
                    <a:pt x="21658" y="8992"/>
                  </a:cubicBezTo>
                  <a:cubicBezTo>
                    <a:pt x="21658" y="8850"/>
                    <a:pt x="21638" y="8728"/>
                    <a:pt x="21638" y="8586"/>
                  </a:cubicBezTo>
                  <a:cubicBezTo>
                    <a:pt x="21475" y="7206"/>
                    <a:pt x="20521" y="6069"/>
                    <a:pt x="19263" y="5623"/>
                  </a:cubicBezTo>
                  <a:cubicBezTo>
                    <a:pt x="19304" y="5054"/>
                    <a:pt x="19182" y="4506"/>
                    <a:pt x="18938" y="4039"/>
                  </a:cubicBezTo>
                  <a:cubicBezTo>
                    <a:pt x="18431" y="3065"/>
                    <a:pt x="17416" y="2416"/>
                    <a:pt x="16259" y="2416"/>
                  </a:cubicBezTo>
                  <a:cubicBezTo>
                    <a:pt x="15995" y="2416"/>
                    <a:pt x="15752" y="2436"/>
                    <a:pt x="15528" y="2497"/>
                  </a:cubicBezTo>
                  <a:cubicBezTo>
                    <a:pt x="15325" y="2537"/>
                    <a:pt x="15122" y="2619"/>
                    <a:pt x="14940" y="2700"/>
                  </a:cubicBezTo>
                  <a:cubicBezTo>
                    <a:pt x="14798" y="2355"/>
                    <a:pt x="14615" y="2050"/>
                    <a:pt x="14392" y="1746"/>
                  </a:cubicBezTo>
                  <a:cubicBezTo>
                    <a:pt x="13559" y="690"/>
                    <a:pt x="12281" y="0"/>
                    <a:pt x="10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7" name="Google Shape;1527;p55"/>
          <p:cNvSpPr/>
          <p:nvPr/>
        </p:nvSpPr>
        <p:spPr>
          <a:xfrm>
            <a:off x="1061184" y="2652463"/>
            <a:ext cx="438332" cy="438757"/>
          </a:xfrm>
          <a:custGeom>
            <a:avLst/>
            <a:gdLst/>
            <a:ahLst/>
            <a:cxnLst/>
            <a:rect l="l" t="t" r="r" b="b"/>
            <a:pathLst>
              <a:path w="21638" h="21659" extrusionOk="0">
                <a:moveTo>
                  <a:pt x="3167" y="2538"/>
                </a:moveTo>
                <a:cubicBezTo>
                  <a:pt x="3512" y="2538"/>
                  <a:pt x="3796" y="2822"/>
                  <a:pt x="3796" y="3187"/>
                </a:cubicBezTo>
                <a:lnTo>
                  <a:pt x="3796" y="4486"/>
                </a:lnTo>
                <a:cubicBezTo>
                  <a:pt x="3796" y="4831"/>
                  <a:pt x="3512" y="5115"/>
                  <a:pt x="3167" y="5115"/>
                </a:cubicBezTo>
                <a:cubicBezTo>
                  <a:pt x="2821" y="5115"/>
                  <a:pt x="2537" y="4831"/>
                  <a:pt x="2537" y="4486"/>
                </a:cubicBezTo>
                <a:lnTo>
                  <a:pt x="2537" y="3187"/>
                </a:lnTo>
                <a:cubicBezTo>
                  <a:pt x="2537" y="2822"/>
                  <a:pt x="2821" y="2538"/>
                  <a:pt x="3167" y="2538"/>
                </a:cubicBezTo>
                <a:close/>
                <a:moveTo>
                  <a:pt x="10819" y="2538"/>
                </a:moveTo>
                <a:cubicBezTo>
                  <a:pt x="11164" y="2538"/>
                  <a:pt x="11448" y="2822"/>
                  <a:pt x="11448" y="3187"/>
                </a:cubicBezTo>
                <a:lnTo>
                  <a:pt x="11448" y="4486"/>
                </a:lnTo>
                <a:cubicBezTo>
                  <a:pt x="11448" y="4831"/>
                  <a:pt x="11164" y="5115"/>
                  <a:pt x="10819" y="5115"/>
                </a:cubicBezTo>
                <a:cubicBezTo>
                  <a:pt x="10474" y="5115"/>
                  <a:pt x="10190" y="4831"/>
                  <a:pt x="10190" y="4486"/>
                </a:cubicBezTo>
                <a:lnTo>
                  <a:pt x="10190" y="3187"/>
                </a:lnTo>
                <a:cubicBezTo>
                  <a:pt x="10190" y="2822"/>
                  <a:pt x="10474" y="2538"/>
                  <a:pt x="10819" y="2538"/>
                </a:cubicBezTo>
                <a:close/>
                <a:moveTo>
                  <a:pt x="18471" y="2538"/>
                </a:moveTo>
                <a:cubicBezTo>
                  <a:pt x="18816" y="2538"/>
                  <a:pt x="19100" y="2822"/>
                  <a:pt x="19100" y="3187"/>
                </a:cubicBezTo>
                <a:lnTo>
                  <a:pt x="19100" y="4486"/>
                </a:lnTo>
                <a:cubicBezTo>
                  <a:pt x="19100" y="4831"/>
                  <a:pt x="18816" y="5115"/>
                  <a:pt x="18471" y="5115"/>
                </a:cubicBezTo>
                <a:cubicBezTo>
                  <a:pt x="18126" y="5115"/>
                  <a:pt x="17842" y="4831"/>
                  <a:pt x="17842" y="4486"/>
                </a:cubicBezTo>
                <a:lnTo>
                  <a:pt x="17842" y="3187"/>
                </a:lnTo>
                <a:cubicBezTo>
                  <a:pt x="17842" y="2822"/>
                  <a:pt x="18126" y="2538"/>
                  <a:pt x="18471" y="2538"/>
                </a:cubicBezTo>
                <a:close/>
                <a:moveTo>
                  <a:pt x="3167" y="6394"/>
                </a:moveTo>
                <a:cubicBezTo>
                  <a:pt x="3512" y="6394"/>
                  <a:pt x="3796" y="6678"/>
                  <a:pt x="3796" y="7023"/>
                </a:cubicBezTo>
                <a:lnTo>
                  <a:pt x="3796" y="8323"/>
                </a:lnTo>
                <a:cubicBezTo>
                  <a:pt x="3796" y="8688"/>
                  <a:pt x="3512" y="8972"/>
                  <a:pt x="3167" y="8972"/>
                </a:cubicBezTo>
                <a:cubicBezTo>
                  <a:pt x="2821" y="8972"/>
                  <a:pt x="2537" y="8688"/>
                  <a:pt x="2537" y="8323"/>
                </a:cubicBezTo>
                <a:lnTo>
                  <a:pt x="2537" y="7023"/>
                </a:lnTo>
                <a:cubicBezTo>
                  <a:pt x="2537" y="6678"/>
                  <a:pt x="2821" y="6394"/>
                  <a:pt x="3167" y="6394"/>
                </a:cubicBezTo>
                <a:close/>
                <a:moveTo>
                  <a:pt x="10819" y="6394"/>
                </a:moveTo>
                <a:cubicBezTo>
                  <a:pt x="11164" y="6394"/>
                  <a:pt x="11448" y="6678"/>
                  <a:pt x="11448" y="7023"/>
                </a:cubicBezTo>
                <a:lnTo>
                  <a:pt x="11448" y="8323"/>
                </a:lnTo>
                <a:cubicBezTo>
                  <a:pt x="11448" y="8688"/>
                  <a:pt x="11164" y="8972"/>
                  <a:pt x="10819" y="8972"/>
                </a:cubicBezTo>
                <a:cubicBezTo>
                  <a:pt x="10474" y="8972"/>
                  <a:pt x="10190" y="8688"/>
                  <a:pt x="10190" y="8323"/>
                </a:cubicBezTo>
                <a:lnTo>
                  <a:pt x="10190" y="7023"/>
                </a:lnTo>
                <a:cubicBezTo>
                  <a:pt x="10190" y="6678"/>
                  <a:pt x="10474" y="6394"/>
                  <a:pt x="10819" y="6394"/>
                </a:cubicBezTo>
                <a:close/>
                <a:moveTo>
                  <a:pt x="18471" y="6394"/>
                </a:moveTo>
                <a:cubicBezTo>
                  <a:pt x="18816" y="6394"/>
                  <a:pt x="19100" y="6678"/>
                  <a:pt x="19100" y="7023"/>
                </a:cubicBezTo>
                <a:lnTo>
                  <a:pt x="19100" y="8323"/>
                </a:lnTo>
                <a:cubicBezTo>
                  <a:pt x="19100" y="8688"/>
                  <a:pt x="18816" y="8972"/>
                  <a:pt x="18471" y="8972"/>
                </a:cubicBezTo>
                <a:cubicBezTo>
                  <a:pt x="18126" y="8972"/>
                  <a:pt x="17842" y="8688"/>
                  <a:pt x="17842" y="8323"/>
                </a:cubicBezTo>
                <a:lnTo>
                  <a:pt x="17842" y="7023"/>
                </a:lnTo>
                <a:cubicBezTo>
                  <a:pt x="17842" y="6678"/>
                  <a:pt x="18126" y="6394"/>
                  <a:pt x="18471" y="6394"/>
                </a:cubicBezTo>
                <a:close/>
                <a:moveTo>
                  <a:pt x="3167" y="10230"/>
                </a:moveTo>
                <a:cubicBezTo>
                  <a:pt x="3512" y="10230"/>
                  <a:pt x="3796" y="10515"/>
                  <a:pt x="3796" y="10860"/>
                </a:cubicBezTo>
                <a:cubicBezTo>
                  <a:pt x="3796" y="11225"/>
                  <a:pt x="3512" y="11509"/>
                  <a:pt x="3167" y="11509"/>
                </a:cubicBezTo>
                <a:cubicBezTo>
                  <a:pt x="2821" y="11509"/>
                  <a:pt x="2537" y="11225"/>
                  <a:pt x="2537" y="10860"/>
                </a:cubicBezTo>
                <a:cubicBezTo>
                  <a:pt x="2537" y="10515"/>
                  <a:pt x="2821" y="10230"/>
                  <a:pt x="3167" y="10230"/>
                </a:cubicBezTo>
                <a:close/>
                <a:moveTo>
                  <a:pt x="10819" y="10230"/>
                </a:moveTo>
                <a:cubicBezTo>
                  <a:pt x="11164" y="10230"/>
                  <a:pt x="11448" y="10515"/>
                  <a:pt x="11448" y="10860"/>
                </a:cubicBezTo>
                <a:cubicBezTo>
                  <a:pt x="11448" y="11225"/>
                  <a:pt x="11164" y="11509"/>
                  <a:pt x="10819" y="11509"/>
                </a:cubicBezTo>
                <a:cubicBezTo>
                  <a:pt x="10474" y="11509"/>
                  <a:pt x="10190" y="11225"/>
                  <a:pt x="10190" y="10860"/>
                </a:cubicBezTo>
                <a:cubicBezTo>
                  <a:pt x="10190" y="10515"/>
                  <a:pt x="10474" y="10230"/>
                  <a:pt x="10819" y="10230"/>
                </a:cubicBezTo>
                <a:close/>
                <a:moveTo>
                  <a:pt x="18471" y="10230"/>
                </a:moveTo>
                <a:cubicBezTo>
                  <a:pt x="18816" y="10230"/>
                  <a:pt x="19100" y="10515"/>
                  <a:pt x="19100" y="10860"/>
                </a:cubicBezTo>
                <a:cubicBezTo>
                  <a:pt x="19100" y="11225"/>
                  <a:pt x="18816" y="11509"/>
                  <a:pt x="18471" y="11509"/>
                </a:cubicBezTo>
                <a:cubicBezTo>
                  <a:pt x="18126" y="11509"/>
                  <a:pt x="17842" y="11225"/>
                  <a:pt x="17842" y="10860"/>
                </a:cubicBezTo>
                <a:cubicBezTo>
                  <a:pt x="17842" y="10515"/>
                  <a:pt x="18126" y="10230"/>
                  <a:pt x="18471" y="10230"/>
                </a:cubicBezTo>
                <a:close/>
                <a:moveTo>
                  <a:pt x="7652" y="7653"/>
                </a:moveTo>
                <a:lnTo>
                  <a:pt x="7652" y="12544"/>
                </a:lnTo>
                <a:cubicBezTo>
                  <a:pt x="7652" y="13356"/>
                  <a:pt x="8322" y="14046"/>
                  <a:pt x="9134" y="14046"/>
                </a:cubicBezTo>
                <a:lnTo>
                  <a:pt x="10190" y="14046"/>
                </a:lnTo>
                <a:lnTo>
                  <a:pt x="10190" y="17964"/>
                </a:lnTo>
                <a:cubicBezTo>
                  <a:pt x="9641" y="18147"/>
                  <a:pt x="9215" y="18573"/>
                  <a:pt x="9033" y="19121"/>
                </a:cubicBezTo>
                <a:lnTo>
                  <a:pt x="4953" y="19121"/>
                </a:lnTo>
                <a:cubicBezTo>
                  <a:pt x="4770" y="18573"/>
                  <a:pt x="4344" y="18147"/>
                  <a:pt x="3796" y="17964"/>
                </a:cubicBezTo>
                <a:lnTo>
                  <a:pt x="3796" y="14046"/>
                </a:lnTo>
                <a:lnTo>
                  <a:pt x="4831" y="14046"/>
                </a:lnTo>
                <a:cubicBezTo>
                  <a:pt x="5663" y="14046"/>
                  <a:pt x="6333" y="13356"/>
                  <a:pt x="6333" y="12544"/>
                </a:cubicBezTo>
                <a:lnTo>
                  <a:pt x="6333" y="7653"/>
                </a:lnTo>
                <a:close/>
                <a:moveTo>
                  <a:pt x="15305" y="7653"/>
                </a:moveTo>
                <a:lnTo>
                  <a:pt x="15305" y="12544"/>
                </a:lnTo>
                <a:cubicBezTo>
                  <a:pt x="15305" y="13356"/>
                  <a:pt x="15974" y="14046"/>
                  <a:pt x="16786" y="14046"/>
                </a:cubicBezTo>
                <a:lnTo>
                  <a:pt x="17842" y="14046"/>
                </a:lnTo>
                <a:lnTo>
                  <a:pt x="17842" y="17964"/>
                </a:lnTo>
                <a:cubicBezTo>
                  <a:pt x="17294" y="18147"/>
                  <a:pt x="16867" y="18573"/>
                  <a:pt x="16685" y="19121"/>
                </a:cubicBezTo>
                <a:lnTo>
                  <a:pt x="12605" y="19121"/>
                </a:lnTo>
                <a:cubicBezTo>
                  <a:pt x="12422" y="18573"/>
                  <a:pt x="11996" y="18147"/>
                  <a:pt x="11448" y="17964"/>
                </a:cubicBezTo>
                <a:lnTo>
                  <a:pt x="11448" y="14046"/>
                </a:lnTo>
                <a:lnTo>
                  <a:pt x="12483" y="14046"/>
                </a:lnTo>
                <a:cubicBezTo>
                  <a:pt x="13315" y="14046"/>
                  <a:pt x="13985" y="13356"/>
                  <a:pt x="13985" y="12544"/>
                </a:cubicBezTo>
                <a:lnTo>
                  <a:pt x="13985" y="7653"/>
                </a:lnTo>
                <a:close/>
                <a:moveTo>
                  <a:pt x="1482" y="0"/>
                </a:moveTo>
                <a:cubicBezTo>
                  <a:pt x="670" y="0"/>
                  <a:pt x="0" y="670"/>
                  <a:pt x="0" y="1503"/>
                </a:cubicBezTo>
                <a:lnTo>
                  <a:pt x="0" y="12544"/>
                </a:lnTo>
                <a:cubicBezTo>
                  <a:pt x="0" y="13356"/>
                  <a:pt x="670" y="14046"/>
                  <a:pt x="1482" y="14046"/>
                </a:cubicBezTo>
                <a:lnTo>
                  <a:pt x="2537" y="14046"/>
                </a:lnTo>
                <a:lnTo>
                  <a:pt x="2537" y="17964"/>
                </a:lnTo>
                <a:cubicBezTo>
                  <a:pt x="1786" y="18228"/>
                  <a:pt x="1259" y="18938"/>
                  <a:pt x="1259" y="19750"/>
                </a:cubicBezTo>
                <a:cubicBezTo>
                  <a:pt x="1259" y="20806"/>
                  <a:pt x="2111" y="21658"/>
                  <a:pt x="3167" y="21658"/>
                </a:cubicBezTo>
                <a:cubicBezTo>
                  <a:pt x="3999" y="21658"/>
                  <a:pt x="4689" y="21130"/>
                  <a:pt x="4953" y="20400"/>
                </a:cubicBezTo>
                <a:lnTo>
                  <a:pt x="9033" y="20400"/>
                </a:lnTo>
                <a:cubicBezTo>
                  <a:pt x="9276" y="21130"/>
                  <a:pt x="9987" y="21658"/>
                  <a:pt x="10819" y="21658"/>
                </a:cubicBezTo>
                <a:cubicBezTo>
                  <a:pt x="11651" y="21658"/>
                  <a:pt x="12341" y="21130"/>
                  <a:pt x="12605" y="20400"/>
                </a:cubicBezTo>
                <a:lnTo>
                  <a:pt x="16685" y="20400"/>
                </a:lnTo>
                <a:cubicBezTo>
                  <a:pt x="16949" y="21130"/>
                  <a:pt x="17639" y="21658"/>
                  <a:pt x="18471" y="21658"/>
                </a:cubicBezTo>
                <a:cubicBezTo>
                  <a:pt x="19526" y="21658"/>
                  <a:pt x="20379" y="20806"/>
                  <a:pt x="20379" y="19750"/>
                </a:cubicBezTo>
                <a:cubicBezTo>
                  <a:pt x="20379" y="18938"/>
                  <a:pt x="19851" y="18228"/>
                  <a:pt x="19100" y="17964"/>
                </a:cubicBezTo>
                <a:lnTo>
                  <a:pt x="19100" y="14046"/>
                </a:lnTo>
                <a:lnTo>
                  <a:pt x="20156" y="14046"/>
                </a:lnTo>
                <a:cubicBezTo>
                  <a:pt x="20968" y="14046"/>
                  <a:pt x="21637" y="13356"/>
                  <a:pt x="21637" y="12544"/>
                </a:cubicBezTo>
                <a:lnTo>
                  <a:pt x="21637" y="1503"/>
                </a:lnTo>
                <a:cubicBezTo>
                  <a:pt x="21637" y="670"/>
                  <a:pt x="20968" y="0"/>
                  <a:pt x="20156" y="0"/>
                </a:cubicBezTo>
                <a:lnTo>
                  <a:pt x="16786" y="0"/>
                </a:lnTo>
                <a:cubicBezTo>
                  <a:pt x="15974" y="0"/>
                  <a:pt x="15305" y="670"/>
                  <a:pt x="15305" y="1503"/>
                </a:cubicBezTo>
                <a:lnTo>
                  <a:pt x="15305" y="6394"/>
                </a:lnTo>
                <a:lnTo>
                  <a:pt x="13985" y="6394"/>
                </a:lnTo>
                <a:lnTo>
                  <a:pt x="13985" y="1503"/>
                </a:lnTo>
                <a:cubicBezTo>
                  <a:pt x="13985" y="670"/>
                  <a:pt x="13315" y="0"/>
                  <a:pt x="12483" y="0"/>
                </a:cubicBezTo>
                <a:lnTo>
                  <a:pt x="9134" y="0"/>
                </a:lnTo>
                <a:cubicBezTo>
                  <a:pt x="8322" y="0"/>
                  <a:pt x="7652" y="670"/>
                  <a:pt x="7652" y="1503"/>
                </a:cubicBezTo>
                <a:lnTo>
                  <a:pt x="7652" y="6394"/>
                </a:lnTo>
                <a:lnTo>
                  <a:pt x="6333" y="6394"/>
                </a:lnTo>
                <a:lnTo>
                  <a:pt x="6333" y="1503"/>
                </a:lnTo>
                <a:cubicBezTo>
                  <a:pt x="6333" y="670"/>
                  <a:pt x="5663" y="0"/>
                  <a:pt x="48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55"/>
          <p:cNvGrpSpPr/>
          <p:nvPr/>
        </p:nvGrpSpPr>
        <p:grpSpPr>
          <a:xfrm>
            <a:off x="4394026" y="2652401"/>
            <a:ext cx="439994" cy="438880"/>
            <a:chOff x="1926899" y="1770972"/>
            <a:chExt cx="438941" cy="437829"/>
          </a:xfrm>
        </p:grpSpPr>
        <p:sp>
          <p:nvSpPr>
            <p:cNvPr id="1529" name="Google Shape;1529;p55"/>
            <p:cNvSpPr/>
            <p:nvPr/>
          </p:nvSpPr>
          <p:spPr>
            <a:xfrm>
              <a:off x="1926899" y="1770972"/>
              <a:ext cx="244096" cy="243672"/>
            </a:xfrm>
            <a:custGeom>
              <a:avLst/>
              <a:gdLst/>
              <a:ahLst/>
              <a:cxnLst/>
              <a:rect l="l" t="t" r="r" b="b"/>
              <a:pathLst>
                <a:path w="12078" h="12057" extrusionOk="0">
                  <a:moveTo>
                    <a:pt x="6028" y="4100"/>
                  </a:moveTo>
                  <a:cubicBezTo>
                    <a:pt x="7104" y="4100"/>
                    <a:pt x="7957" y="4973"/>
                    <a:pt x="7957" y="6028"/>
                  </a:cubicBezTo>
                  <a:cubicBezTo>
                    <a:pt x="7957" y="7084"/>
                    <a:pt x="7104" y="7936"/>
                    <a:pt x="6028" y="7936"/>
                  </a:cubicBezTo>
                  <a:cubicBezTo>
                    <a:pt x="4973" y="7936"/>
                    <a:pt x="4121" y="7084"/>
                    <a:pt x="4121" y="6028"/>
                  </a:cubicBezTo>
                  <a:cubicBezTo>
                    <a:pt x="4121" y="4973"/>
                    <a:pt x="4973" y="4100"/>
                    <a:pt x="6028" y="4100"/>
                  </a:cubicBezTo>
                  <a:close/>
                  <a:moveTo>
                    <a:pt x="5034" y="0"/>
                  </a:moveTo>
                  <a:cubicBezTo>
                    <a:pt x="4709" y="0"/>
                    <a:pt x="4425" y="244"/>
                    <a:pt x="4384" y="568"/>
                  </a:cubicBezTo>
                  <a:lnTo>
                    <a:pt x="4263" y="1766"/>
                  </a:lnTo>
                  <a:lnTo>
                    <a:pt x="3309" y="1015"/>
                  </a:lnTo>
                  <a:cubicBezTo>
                    <a:pt x="3196" y="921"/>
                    <a:pt x="3056" y="875"/>
                    <a:pt x="2915" y="875"/>
                  </a:cubicBezTo>
                  <a:cubicBezTo>
                    <a:pt x="2752" y="875"/>
                    <a:pt x="2587" y="936"/>
                    <a:pt x="2456" y="1055"/>
                  </a:cubicBezTo>
                  <a:lnTo>
                    <a:pt x="1035" y="2497"/>
                  </a:lnTo>
                  <a:cubicBezTo>
                    <a:pt x="812" y="2720"/>
                    <a:pt x="792" y="3085"/>
                    <a:pt x="995" y="3329"/>
                  </a:cubicBezTo>
                  <a:lnTo>
                    <a:pt x="1746" y="4263"/>
                  </a:lnTo>
                  <a:lnTo>
                    <a:pt x="548" y="4384"/>
                  </a:lnTo>
                  <a:cubicBezTo>
                    <a:pt x="244" y="4425"/>
                    <a:pt x="0" y="4689"/>
                    <a:pt x="0" y="5014"/>
                  </a:cubicBezTo>
                  <a:lnTo>
                    <a:pt x="0" y="7023"/>
                  </a:lnTo>
                  <a:cubicBezTo>
                    <a:pt x="0" y="7348"/>
                    <a:pt x="244" y="7632"/>
                    <a:pt x="548" y="7673"/>
                  </a:cubicBezTo>
                  <a:lnTo>
                    <a:pt x="1766" y="7794"/>
                  </a:lnTo>
                  <a:lnTo>
                    <a:pt x="1015" y="8748"/>
                  </a:lnTo>
                  <a:cubicBezTo>
                    <a:pt x="812" y="8992"/>
                    <a:pt x="832" y="9357"/>
                    <a:pt x="1056" y="9580"/>
                  </a:cubicBezTo>
                  <a:lnTo>
                    <a:pt x="2497" y="11001"/>
                  </a:lnTo>
                  <a:cubicBezTo>
                    <a:pt x="2616" y="11121"/>
                    <a:pt x="2777" y="11182"/>
                    <a:pt x="2937" y="11182"/>
                  </a:cubicBezTo>
                  <a:cubicBezTo>
                    <a:pt x="3076" y="11182"/>
                    <a:pt x="3216" y="11136"/>
                    <a:pt x="3329" y="11042"/>
                  </a:cubicBezTo>
                  <a:lnTo>
                    <a:pt x="4263" y="10311"/>
                  </a:lnTo>
                  <a:lnTo>
                    <a:pt x="4384" y="11488"/>
                  </a:lnTo>
                  <a:cubicBezTo>
                    <a:pt x="4425" y="11813"/>
                    <a:pt x="4709" y="12057"/>
                    <a:pt x="5034" y="12057"/>
                  </a:cubicBezTo>
                  <a:lnTo>
                    <a:pt x="7043" y="12057"/>
                  </a:lnTo>
                  <a:cubicBezTo>
                    <a:pt x="7368" y="12057"/>
                    <a:pt x="7652" y="11813"/>
                    <a:pt x="7673" y="11488"/>
                  </a:cubicBezTo>
                  <a:lnTo>
                    <a:pt x="7815" y="10291"/>
                  </a:lnTo>
                  <a:lnTo>
                    <a:pt x="8769" y="11042"/>
                  </a:lnTo>
                  <a:cubicBezTo>
                    <a:pt x="8879" y="11134"/>
                    <a:pt x="9015" y="11180"/>
                    <a:pt x="9152" y="11180"/>
                  </a:cubicBezTo>
                  <a:cubicBezTo>
                    <a:pt x="9315" y="11180"/>
                    <a:pt x="9479" y="11114"/>
                    <a:pt x="9601" y="10981"/>
                  </a:cubicBezTo>
                  <a:lnTo>
                    <a:pt x="11042" y="9560"/>
                  </a:lnTo>
                  <a:cubicBezTo>
                    <a:pt x="11265" y="9337"/>
                    <a:pt x="11286" y="8972"/>
                    <a:pt x="11083" y="8708"/>
                  </a:cubicBezTo>
                  <a:lnTo>
                    <a:pt x="10332" y="7794"/>
                  </a:lnTo>
                  <a:lnTo>
                    <a:pt x="11509" y="7673"/>
                  </a:lnTo>
                  <a:cubicBezTo>
                    <a:pt x="11834" y="7632"/>
                    <a:pt x="12077" y="7348"/>
                    <a:pt x="12077" y="7023"/>
                  </a:cubicBezTo>
                  <a:lnTo>
                    <a:pt x="12077" y="5014"/>
                  </a:lnTo>
                  <a:cubicBezTo>
                    <a:pt x="12077" y="4689"/>
                    <a:pt x="11834" y="4425"/>
                    <a:pt x="11509" y="4384"/>
                  </a:cubicBezTo>
                  <a:lnTo>
                    <a:pt x="10311" y="4263"/>
                  </a:lnTo>
                  <a:lnTo>
                    <a:pt x="11062" y="3309"/>
                  </a:lnTo>
                  <a:cubicBezTo>
                    <a:pt x="11265" y="3065"/>
                    <a:pt x="11245" y="2700"/>
                    <a:pt x="11022" y="2476"/>
                  </a:cubicBezTo>
                  <a:lnTo>
                    <a:pt x="9581" y="1055"/>
                  </a:lnTo>
                  <a:cubicBezTo>
                    <a:pt x="9459" y="923"/>
                    <a:pt x="9295" y="856"/>
                    <a:pt x="9128" y="856"/>
                  </a:cubicBezTo>
                  <a:cubicBezTo>
                    <a:pt x="8989" y="856"/>
                    <a:pt x="8848" y="902"/>
                    <a:pt x="8728" y="995"/>
                  </a:cubicBezTo>
                  <a:lnTo>
                    <a:pt x="7815" y="1746"/>
                  </a:lnTo>
                  <a:lnTo>
                    <a:pt x="7673" y="568"/>
                  </a:lnTo>
                  <a:cubicBezTo>
                    <a:pt x="7652" y="244"/>
                    <a:pt x="7368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2121339" y="1968141"/>
              <a:ext cx="244501" cy="240661"/>
            </a:xfrm>
            <a:custGeom>
              <a:avLst/>
              <a:gdLst/>
              <a:ahLst/>
              <a:cxnLst/>
              <a:rect l="l" t="t" r="r" b="b"/>
              <a:pathLst>
                <a:path w="12098" h="11908" extrusionOk="0">
                  <a:moveTo>
                    <a:pt x="6048" y="4042"/>
                  </a:moveTo>
                  <a:cubicBezTo>
                    <a:pt x="6797" y="4042"/>
                    <a:pt x="7508" y="4488"/>
                    <a:pt x="7815" y="5224"/>
                  </a:cubicBezTo>
                  <a:cubicBezTo>
                    <a:pt x="8221" y="6198"/>
                    <a:pt x="7754" y="7294"/>
                    <a:pt x="6780" y="7700"/>
                  </a:cubicBezTo>
                  <a:cubicBezTo>
                    <a:pt x="6541" y="7801"/>
                    <a:pt x="6291" y="7850"/>
                    <a:pt x="6044" y="7850"/>
                  </a:cubicBezTo>
                  <a:cubicBezTo>
                    <a:pt x="5303" y="7850"/>
                    <a:pt x="4587" y="7416"/>
                    <a:pt x="4283" y="6685"/>
                  </a:cubicBezTo>
                  <a:cubicBezTo>
                    <a:pt x="3877" y="5711"/>
                    <a:pt x="4344" y="4594"/>
                    <a:pt x="5318" y="4188"/>
                  </a:cubicBezTo>
                  <a:cubicBezTo>
                    <a:pt x="5557" y="4089"/>
                    <a:pt x="5804" y="4042"/>
                    <a:pt x="6048" y="4042"/>
                  </a:cubicBezTo>
                  <a:close/>
                  <a:moveTo>
                    <a:pt x="7146" y="1"/>
                  </a:moveTo>
                  <a:cubicBezTo>
                    <a:pt x="6918" y="1"/>
                    <a:pt x="6702" y="122"/>
                    <a:pt x="6597" y="332"/>
                  </a:cubicBezTo>
                  <a:lnTo>
                    <a:pt x="6029" y="1347"/>
                  </a:lnTo>
                  <a:lnTo>
                    <a:pt x="5460" y="332"/>
                  </a:lnTo>
                  <a:cubicBezTo>
                    <a:pt x="5358" y="127"/>
                    <a:pt x="5150" y="17"/>
                    <a:pt x="4928" y="17"/>
                  </a:cubicBezTo>
                  <a:cubicBezTo>
                    <a:pt x="4842" y="17"/>
                    <a:pt x="4754" y="34"/>
                    <a:pt x="4669" y="68"/>
                  </a:cubicBezTo>
                  <a:lnTo>
                    <a:pt x="2822" y="819"/>
                  </a:lnTo>
                  <a:cubicBezTo>
                    <a:pt x="2517" y="961"/>
                    <a:pt x="2355" y="1286"/>
                    <a:pt x="2456" y="1590"/>
                  </a:cubicBezTo>
                  <a:lnTo>
                    <a:pt x="2781" y="2727"/>
                  </a:lnTo>
                  <a:lnTo>
                    <a:pt x="2781" y="2727"/>
                  </a:lnTo>
                  <a:lnTo>
                    <a:pt x="1644" y="2402"/>
                  </a:lnTo>
                  <a:cubicBezTo>
                    <a:pt x="1587" y="2387"/>
                    <a:pt x="1530" y="2380"/>
                    <a:pt x="1473" y="2380"/>
                  </a:cubicBezTo>
                  <a:cubicBezTo>
                    <a:pt x="1226" y="2380"/>
                    <a:pt x="992" y="2520"/>
                    <a:pt x="893" y="2768"/>
                  </a:cubicBezTo>
                  <a:lnTo>
                    <a:pt x="122" y="4615"/>
                  </a:lnTo>
                  <a:cubicBezTo>
                    <a:pt x="0" y="4919"/>
                    <a:pt x="122" y="5264"/>
                    <a:pt x="406" y="5406"/>
                  </a:cubicBezTo>
                  <a:lnTo>
                    <a:pt x="1441" y="5975"/>
                  </a:lnTo>
                  <a:lnTo>
                    <a:pt x="406" y="6523"/>
                  </a:lnTo>
                  <a:cubicBezTo>
                    <a:pt x="122" y="6685"/>
                    <a:pt x="20" y="7030"/>
                    <a:pt x="142" y="7335"/>
                  </a:cubicBezTo>
                  <a:lnTo>
                    <a:pt x="914" y="9161"/>
                  </a:lnTo>
                  <a:cubicBezTo>
                    <a:pt x="1011" y="9404"/>
                    <a:pt x="1237" y="9557"/>
                    <a:pt x="1480" y="9557"/>
                  </a:cubicBezTo>
                  <a:cubicBezTo>
                    <a:pt x="1541" y="9557"/>
                    <a:pt x="1603" y="9547"/>
                    <a:pt x="1665" y="9527"/>
                  </a:cubicBezTo>
                  <a:lnTo>
                    <a:pt x="2801" y="9202"/>
                  </a:lnTo>
                  <a:lnTo>
                    <a:pt x="2476" y="10339"/>
                  </a:lnTo>
                  <a:cubicBezTo>
                    <a:pt x="2395" y="10643"/>
                    <a:pt x="2558" y="10968"/>
                    <a:pt x="2862" y="11090"/>
                  </a:cubicBezTo>
                  <a:lnTo>
                    <a:pt x="4709" y="11861"/>
                  </a:lnTo>
                  <a:cubicBezTo>
                    <a:pt x="4789" y="11893"/>
                    <a:pt x="4871" y="11908"/>
                    <a:pt x="4952" y="11908"/>
                  </a:cubicBezTo>
                  <a:cubicBezTo>
                    <a:pt x="5180" y="11908"/>
                    <a:pt x="5396" y="11787"/>
                    <a:pt x="5501" y="11577"/>
                  </a:cubicBezTo>
                  <a:lnTo>
                    <a:pt x="6069" y="10542"/>
                  </a:lnTo>
                  <a:lnTo>
                    <a:pt x="6637" y="11556"/>
                  </a:lnTo>
                  <a:cubicBezTo>
                    <a:pt x="6742" y="11766"/>
                    <a:pt x="6958" y="11888"/>
                    <a:pt x="7186" y="11888"/>
                  </a:cubicBezTo>
                  <a:cubicBezTo>
                    <a:pt x="7267" y="11888"/>
                    <a:pt x="7350" y="11872"/>
                    <a:pt x="7429" y="11841"/>
                  </a:cubicBezTo>
                  <a:lnTo>
                    <a:pt x="9276" y="11069"/>
                  </a:lnTo>
                  <a:cubicBezTo>
                    <a:pt x="9581" y="10948"/>
                    <a:pt x="9743" y="10623"/>
                    <a:pt x="9642" y="10318"/>
                  </a:cubicBezTo>
                  <a:lnTo>
                    <a:pt x="9317" y="9182"/>
                  </a:lnTo>
                  <a:lnTo>
                    <a:pt x="10453" y="9506"/>
                  </a:lnTo>
                  <a:cubicBezTo>
                    <a:pt x="10507" y="9521"/>
                    <a:pt x="10561" y="9527"/>
                    <a:pt x="10615" y="9527"/>
                  </a:cubicBezTo>
                  <a:cubicBezTo>
                    <a:pt x="10871" y="9527"/>
                    <a:pt x="11124" y="9376"/>
                    <a:pt x="11225" y="9141"/>
                  </a:cubicBezTo>
                  <a:lnTo>
                    <a:pt x="11976" y="7294"/>
                  </a:lnTo>
                  <a:cubicBezTo>
                    <a:pt x="12098" y="6990"/>
                    <a:pt x="11976" y="6644"/>
                    <a:pt x="11692" y="6482"/>
                  </a:cubicBezTo>
                  <a:lnTo>
                    <a:pt x="10677" y="5934"/>
                  </a:lnTo>
                  <a:lnTo>
                    <a:pt x="11692" y="5366"/>
                  </a:lnTo>
                  <a:cubicBezTo>
                    <a:pt x="11976" y="5224"/>
                    <a:pt x="12098" y="4879"/>
                    <a:pt x="11955" y="4574"/>
                  </a:cubicBezTo>
                  <a:lnTo>
                    <a:pt x="11184" y="2727"/>
                  </a:lnTo>
                  <a:cubicBezTo>
                    <a:pt x="11084" y="2492"/>
                    <a:pt x="10845" y="2341"/>
                    <a:pt x="10593" y="2341"/>
                  </a:cubicBezTo>
                  <a:cubicBezTo>
                    <a:pt x="10540" y="2341"/>
                    <a:pt x="10486" y="2348"/>
                    <a:pt x="10433" y="2362"/>
                  </a:cubicBezTo>
                  <a:lnTo>
                    <a:pt x="9296" y="2707"/>
                  </a:lnTo>
                  <a:lnTo>
                    <a:pt x="9621" y="1570"/>
                  </a:lnTo>
                  <a:cubicBezTo>
                    <a:pt x="9702" y="1245"/>
                    <a:pt x="9540" y="921"/>
                    <a:pt x="9236" y="799"/>
                  </a:cubicBezTo>
                  <a:lnTo>
                    <a:pt x="7389" y="48"/>
                  </a:lnTo>
                  <a:cubicBezTo>
                    <a:pt x="7309" y="16"/>
                    <a:pt x="7227" y="1"/>
                    <a:pt x="7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2195591" y="1809573"/>
              <a:ext cx="110771" cy="125908"/>
            </a:xfrm>
            <a:custGeom>
              <a:avLst/>
              <a:gdLst/>
              <a:ahLst/>
              <a:cxnLst/>
              <a:rect l="l" t="t" r="r" b="b"/>
              <a:pathLst>
                <a:path w="5481" h="6230" extrusionOk="0">
                  <a:moveTo>
                    <a:pt x="1654" y="0"/>
                  </a:moveTo>
                  <a:cubicBezTo>
                    <a:pt x="1455" y="0"/>
                    <a:pt x="1259" y="90"/>
                    <a:pt x="1137" y="262"/>
                  </a:cubicBezTo>
                  <a:lnTo>
                    <a:pt x="183" y="1541"/>
                  </a:lnTo>
                  <a:cubicBezTo>
                    <a:pt x="0" y="1784"/>
                    <a:pt x="20" y="2129"/>
                    <a:pt x="244" y="2353"/>
                  </a:cubicBezTo>
                  <a:lnTo>
                    <a:pt x="1279" y="3388"/>
                  </a:lnTo>
                  <a:cubicBezTo>
                    <a:pt x="1411" y="3520"/>
                    <a:pt x="1578" y="3586"/>
                    <a:pt x="1743" y="3586"/>
                  </a:cubicBezTo>
                  <a:cubicBezTo>
                    <a:pt x="1908" y="3586"/>
                    <a:pt x="2070" y="3520"/>
                    <a:pt x="2192" y="3388"/>
                  </a:cubicBezTo>
                  <a:cubicBezTo>
                    <a:pt x="2436" y="3144"/>
                    <a:pt x="2436" y="2738"/>
                    <a:pt x="2192" y="2495"/>
                  </a:cubicBezTo>
                  <a:lnTo>
                    <a:pt x="2070" y="2393"/>
                  </a:lnTo>
                  <a:lnTo>
                    <a:pt x="2070" y="2393"/>
                  </a:lnTo>
                  <a:cubicBezTo>
                    <a:pt x="2517" y="2454"/>
                    <a:pt x="2943" y="2677"/>
                    <a:pt x="3288" y="3002"/>
                  </a:cubicBezTo>
                  <a:cubicBezTo>
                    <a:pt x="3917" y="3631"/>
                    <a:pt x="4100" y="4545"/>
                    <a:pt x="3796" y="5357"/>
                  </a:cubicBezTo>
                  <a:cubicBezTo>
                    <a:pt x="3674" y="5681"/>
                    <a:pt x="3836" y="6047"/>
                    <a:pt x="4161" y="6189"/>
                  </a:cubicBezTo>
                  <a:cubicBezTo>
                    <a:pt x="4234" y="6216"/>
                    <a:pt x="4309" y="6229"/>
                    <a:pt x="4383" y="6229"/>
                  </a:cubicBezTo>
                  <a:cubicBezTo>
                    <a:pt x="4638" y="6229"/>
                    <a:pt x="4879" y="6075"/>
                    <a:pt x="4973" y="5823"/>
                  </a:cubicBezTo>
                  <a:cubicBezTo>
                    <a:pt x="5480" y="4524"/>
                    <a:pt x="5156" y="3083"/>
                    <a:pt x="4181" y="2109"/>
                  </a:cubicBezTo>
                  <a:cubicBezTo>
                    <a:pt x="3613" y="1541"/>
                    <a:pt x="2862" y="1196"/>
                    <a:pt x="2091" y="1114"/>
                  </a:cubicBezTo>
                  <a:lnTo>
                    <a:pt x="2152" y="1013"/>
                  </a:lnTo>
                  <a:cubicBezTo>
                    <a:pt x="2375" y="729"/>
                    <a:pt x="2314" y="323"/>
                    <a:pt x="2030" y="120"/>
                  </a:cubicBezTo>
                  <a:cubicBezTo>
                    <a:pt x="1917" y="39"/>
                    <a:pt x="1785" y="0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1988418" y="2037603"/>
              <a:ext cx="110791" cy="125827"/>
            </a:xfrm>
            <a:custGeom>
              <a:avLst/>
              <a:gdLst/>
              <a:ahLst/>
              <a:cxnLst/>
              <a:rect l="l" t="t" r="r" b="b"/>
              <a:pathLst>
                <a:path w="5482" h="6226" extrusionOk="0">
                  <a:moveTo>
                    <a:pt x="1087" y="1"/>
                  </a:moveTo>
                  <a:cubicBezTo>
                    <a:pt x="823" y="1"/>
                    <a:pt x="582" y="155"/>
                    <a:pt x="488" y="406"/>
                  </a:cubicBezTo>
                  <a:cubicBezTo>
                    <a:pt x="1" y="1685"/>
                    <a:pt x="305" y="3147"/>
                    <a:pt x="1279" y="4101"/>
                  </a:cubicBezTo>
                  <a:cubicBezTo>
                    <a:pt x="1868" y="4689"/>
                    <a:pt x="2619" y="5034"/>
                    <a:pt x="3390" y="5115"/>
                  </a:cubicBezTo>
                  <a:lnTo>
                    <a:pt x="3309" y="5217"/>
                  </a:lnTo>
                  <a:cubicBezTo>
                    <a:pt x="3106" y="5481"/>
                    <a:pt x="3167" y="5887"/>
                    <a:pt x="3451" y="6090"/>
                  </a:cubicBezTo>
                  <a:cubicBezTo>
                    <a:pt x="3568" y="6181"/>
                    <a:pt x="3702" y="6225"/>
                    <a:pt x="3835" y="6225"/>
                  </a:cubicBezTo>
                  <a:cubicBezTo>
                    <a:pt x="4025" y="6225"/>
                    <a:pt x="4213" y="6135"/>
                    <a:pt x="4344" y="5968"/>
                  </a:cubicBezTo>
                  <a:lnTo>
                    <a:pt x="5298" y="4689"/>
                  </a:lnTo>
                  <a:cubicBezTo>
                    <a:pt x="5481" y="4425"/>
                    <a:pt x="5441" y="4080"/>
                    <a:pt x="5238" y="3857"/>
                  </a:cubicBezTo>
                  <a:lnTo>
                    <a:pt x="4182" y="2822"/>
                  </a:lnTo>
                  <a:cubicBezTo>
                    <a:pt x="4060" y="2700"/>
                    <a:pt x="3898" y="2639"/>
                    <a:pt x="3736" y="2639"/>
                  </a:cubicBezTo>
                  <a:cubicBezTo>
                    <a:pt x="3573" y="2639"/>
                    <a:pt x="3411" y="2700"/>
                    <a:pt x="3289" y="2822"/>
                  </a:cubicBezTo>
                  <a:cubicBezTo>
                    <a:pt x="3045" y="3065"/>
                    <a:pt x="3045" y="3471"/>
                    <a:pt x="3289" y="3715"/>
                  </a:cubicBezTo>
                  <a:lnTo>
                    <a:pt x="3411" y="3837"/>
                  </a:lnTo>
                  <a:cubicBezTo>
                    <a:pt x="2944" y="3756"/>
                    <a:pt x="2518" y="3553"/>
                    <a:pt x="2193" y="3207"/>
                  </a:cubicBezTo>
                  <a:cubicBezTo>
                    <a:pt x="1564" y="2599"/>
                    <a:pt x="1361" y="1665"/>
                    <a:pt x="1685" y="853"/>
                  </a:cubicBezTo>
                  <a:cubicBezTo>
                    <a:pt x="1807" y="528"/>
                    <a:pt x="1645" y="163"/>
                    <a:pt x="1320" y="41"/>
                  </a:cubicBezTo>
                  <a:cubicBezTo>
                    <a:pt x="1242" y="14"/>
                    <a:pt x="1164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5"/>
          <p:cNvGrpSpPr/>
          <p:nvPr/>
        </p:nvGrpSpPr>
        <p:grpSpPr>
          <a:xfrm>
            <a:off x="2727804" y="2738398"/>
            <a:ext cx="438759" cy="266886"/>
            <a:chOff x="2530733" y="1257780"/>
            <a:chExt cx="437708" cy="266247"/>
          </a:xfrm>
        </p:grpSpPr>
        <p:sp>
          <p:nvSpPr>
            <p:cNvPr id="1534" name="Google Shape;1534;p55"/>
            <p:cNvSpPr/>
            <p:nvPr/>
          </p:nvSpPr>
          <p:spPr>
            <a:xfrm>
              <a:off x="2839623" y="1334497"/>
              <a:ext cx="25444" cy="59902"/>
            </a:xfrm>
            <a:custGeom>
              <a:avLst/>
              <a:gdLst/>
              <a:ahLst/>
              <a:cxnLst/>
              <a:rect l="l" t="t" r="r" b="b"/>
              <a:pathLst>
                <a:path w="1259" h="2964" extrusionOk="0">
                  <a:moveTo>
                    <a:pt x="0" y="0"/>
                  </a:moveTo>
                  <a:lnTo>
                    <a:pt x="0" y="2964"/>
                  </a:lnTo>
                  <a:lnTo>
                    <a:pt x="1259" y="2964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2530733" y="1257780"/>
              <a:ext cx="437708" cy="266247"/>
            </a:xfrm>
            <a:custGeom>
              <a:avLst/>
              <a:gdLst/>
              <a:ahLst/>
              <a:cxnLst/>
              <a:rect l="l" t="t" r="r" b="b"/>
              <a:pathLst>
                <a:path w="21658" h="13174" extrusionOk="0">
                  <a:moveTo>
                    <a:pt x="5095" y="3796"/>
                  </a:moveTo>
                  <a:lnTo>
                    <a:pt x="5095" y="6760"/>
                  </a:lnTo>
                  <a:lnTo>
                    <a:pt x="6353" y="6760"/>
                  </a:lnTo>
                  <a:lnTo>
                    <a:pt x="6353" y="3796"/>
                  </a:lnTo>
                  <a:close/>
                  <a:moveTo>
                    <a:pt x="10169" y="3796"/>
                  </a:moveTo>
                  <a:lnTo>
                    <a:pt x="10169" y="6760"/>
                  </a:lnTo>
                  <a:lnTo>
                    <a:pt x="11428" y="6760"/>
                  </a:lnTo>
                  <a:lnTo>
                    <a:pt x="11428" y="3796"/>
                  </a:lnTo>
                  <a:close/>
                  <a:moveTo>
                    <a:pt x="7003" y="2538"/>
                  </a:moveTo>
                  <a:cubicBezTo>
                    <a:pt x="7348" y="2538"/>
                    <a:pt x="7632" y="2822"/>
                    <a:pt x="7632" y="3167"/>
                  </a:cubicBezTo>
                  <a:lnTo>
                    <a:pt x="7632" y="7389"/>
                  </a:lnTo>
                  <a:cubicBezTo>
                    <a:pt x="7632" y="7754"/>
                    <a:pt x="7348" y="8039"/>
                    <a:pt x="7003" y="8039"/>
                  </a:cubicBezTo>
                  <a:lnTo>
                    <a:pt x="4466" y="8039"/>
                  </a:lnTo>
                  <a:cubicBezTo>
                    <a:pt x="4100" y="8039"/>
                    <a:pt x="3816" y="7754"/>
                    <a:pt x="3816" y="7389"/>
                  </a:cubicBezTo>
                  <a:lnTo>
                    <a:pt x="3816" y="3167"/>
                  </a:lnTo>
                  <a:cubicBezTo>
                    <a:pt x="3816" y="2822"/>
                    <a:pt x="4100" y="2538"/>
                    <a:pt x="4466" y="2538"/>
                  </a:cubicBezTo>
                  <a:close/>
                  <a:moveTo>
                    <a:pt x="12077" y="2538"/>
                  </a:moveTo>
                  <a:cubicBezTo>
                    <a:pt x="12422" y="2538"/>
                    <a:pt x="12707" y="2822"/>
                    <a:pt x="12707" y="3167"/>
                  </a:cubicBezTo>
                  <a:lnTo>
                    <a:pt x="12707" y="7389"/>
                  </a:lnTo>
                  <a:cubicBezTo>
                    <a:pt x="12707" y="7754"/>
                    <a:pt x="12422" y="8039"/>
                    <a:pt x="12077" y="8039"/>
                  </a:cubicBezTo>
                  <a:lnTo>
                    <a:pt x="9540" y="8039"/>
                  </a:lnTo>
                  <a:cubicBezTo>
                    <a:pt x="9175" y="8039"/>
                    <a:pt x="8891" y="7754"/>
                    <a:pt x="8891" y="7389"/>
                  </a:cubicBezTo>
                  <a:lnTo>
                    <a:pt x="8891" y="3167"/>
                  </a:lnTo>
                  <a:cubicBezTo>
                    <a:pt x="8891" y="2822"/>
                    <a:pt x="9175" y="2538"/>
                    <a:pt x="9540" y="2538"/>
                  </a:cubicBezTo>
                  <a:close/>
                  <a:moveTo>
                    <a:pt x="17192" y="2538"/>
                  </a:moveTo>
                  <a:cubicBezTo>
                    <a:pt x="17537" y="2538"/>
                    <a:pt x="17822" y="2822"/>
                    <a:pt x="17822" y="3167"/>
                  </a:cubicBezTo>
                  <a:lnTo>
                    <a:pt x="17822" y="7389"/>
                  </a:lnTo>
                  <a:cubicBezTo>
                    <a:pt x="17822" y="7754"/>
                    <a:pt x="17537" y="8039"/>
                    <a:pt x="17192" y="8039"/>
                  </a:cubicBezTo>
                  <a:lnTo>
                    <a:pt x="14655" y="8039"/>
                  </a:lnTo>
                  <a:cubicBezTo>
                    <a:pt x="14290" y="8039"/>
                    <a:pt x="14006" y="7754"/>
                    <a:pt x="14006" y="7389"/>
                  </a:cubicBezTo>
                  <a:lnTo>
                    <a:pt x="14006" y="3167"/>
                  </a:lnTo>
                  <a:cubicBezTo>
                    <a:pt x="14006" y="2822"/>
                    <a:pt x="14290" y="2538"/>
                    <a:pt x="14655" y="2538"/>
                  </a:cubicBezTo>
                  <a:close/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4020"/>
                  </a:lnTo>
                  <a:cubicBezTo>
                    <a:pt x="0" y="4365"/>
                    <a:pt x="284" y="4649"/>
                    <a:pt x="629" y="4649"/>
                  </a:cubicBezTo>
                  <a:lnTo>
                    <a:pt x="1279" y="4649"/>
                  </a:lnTo>
                  <a:lnTo>
                    <a:pt x="1279" y="5907"/>
                  </a:lnTo>
                  <a:lnTo>
                    <a:pt x="629" y="5907"/>
                  </a:lnTo>
                  <a:cubicBezTo>
                    <a:pt x="284" y="5907"/>
                    <a:pt x="0" y="6192"/>
                    <a:pt x="0" y="6557"/>
                  </a:cubicBezTo>
                  <a:lnTo>
                    <a:pt x="0" y="12545"/>
                  </a:lnTo>
                  <a:cubicBezTo>
                    <a:pt x="0" y="12890"/>
                    <a:pt x="284" y="13174"/>
                    <a:pt x="629" y="13174"/>
                  </a:cubicBezTo>
                  <a:lnTo>
                    <a:pt x="2558" y="13174"/>
                  </a:lnTo>
                  <a:lnTo>
                    <a:pt x="2558" y="10454"/>
                  </a:lnTo>
                  <a:cubicBezTo>
                    <a:pt x="2558" y="10109"/>
                    <a:pt x="2842" y="9825"/>
                    <a:pt x="3187" y="9825"/>
                  </a:cubicBezTo>
                  <a:cubicBezTo>
                    <a:pt x="3532" y="9825"/>
                    <a:pt x="3816" y="10109"/>
                    <a:pt x="3816" y="10454"/>
                  </a:cubicBezTo>
                  <a:lnTo>
                    <a:pt x="3816" y="13174"/>
                  </a:lnTo>
                  <a:lnTo>
                    <a:pt x="5095" y="13174"/>
                  </a:lnTo>
                  <a:lnTo>
                    <a:pt x="5095" y="10454"/>
                  </a:lnTo>
                  <a:cubicBezTo>
                    <a:pt x="5095" y="10109"/>
                    <a:pt x="5379" y="9825"/>
                    <a:pt x="5724" y="9825"/>
                  </a:cubicBezTo>
                  <a:cubicBezTo>
                    <a:pt x="6069" y="9825"/>
                    <a:pt x="6353" y="10109"/>
                    <a:pt x="6353" y="10454"/>
                  </a:cubicBezTo>
                  <a:lnTo>
                    <a:pt x="6353" y="13174"/>
                  </a:lnTo>
                  <a:lnTo>
                    <a:pt x="7632" y="13174"/>
                  </a:lnTo>
                  <a:lnTo>
                    <a:pt x="7632" y="10454"/>
                  </a:lnTo>
                  <a:cubicBezTo>
                    <a:pt x="7632" y="10109"/>
                    <a:pt x="7916" y="9825"/>
                    <a:pt x="8261" y="9825"/>
                  </a:cubicBezTo>
                  <a:cubicBezTo>
                    <a:pt x="8606" y="9825"/>
                    <a:pt x="8891" y="10109"/>
                    <a:pt x="8891" y="10454"/>
                  </a:cubicBezTo>
                  <a:lnTo>
                    <a:pt x="8891" y="13174"/>
                  </a:lnTo>
                  <a:lnTo>
                    <a:pt x="10169" y="13174"/>
                  </a:lnTo>
                  <a:lnTo>
                    <a:pt x="10169" y="10454"/>
                  </a:lnTo>
                  <a:cubicBezTo>
                    <a:pt x="10169" y="10109"/>
                    <a:pt x="10453" y="9825"/>
                    <a:pt x="10799" y="9825"/>
                  </a:cubicBezTo>
                  <a:cubicBezTo>
                    <a:pt x="11144" y="9825"/>
                    <a:pt x="11428" y="10109"/>
                    <a:pt x="11428" y="10454"/>
                  </a:cubicBezTo>
                  <a:lnTo>
                    <a:pt x="11428" y="13174"/>
                  </a:lnTo>
                  <a:lnTo>
                    <a:pt x="12707" y="13174"/>
                  </a:lnTo>
                  <a:lnTo>
                    <a:pt x="12707" y="10454"/>
                  </a:lnTo>
                  <a:cubicBezTo>
                    <a:pt x="12707" y="10109"/>
                    <a:pt x="12991" y="9825"/>
                    <a:pt x="13336" y="9825"/>
                  </a:cubicBezTo>
                  <a:cubicBezTo>
                    <a:pt x="13681" y="9825"/>
                    <a:pt x="13965" y="10109"/>
                    <a:pt x="13965" y="10454"/>
                  </a:cubicBezTo>
                  <a:lnTo>
                    <a:pt x="13965" y="13174"/>
                  </a:lnTo>
                  <a:lnTo>
                    <a:pt x="15244" y="13174"/>
                  </a:lnTo>
                  <a:lnTo>
                    <a:pt x="15244" y="10454"/>
                  </a:lnTo>
                  <a:cubicBezTo>
                    <a:pt x="15244" y="10109"/>
                    <a:pt x="15528" y="9825"/>
                    <a:pt x="15873" y="9825"/>
                  </a:cubicBezTo>
                  <a:cubicBezTo>
                    <a:pt x="16218" y="9825"/>
                    <a:pt x="16502" y="10109"/>
                    <a:pt x="16502" y="10454"/>
                  </a:cubicBezTo>
                  <a:lnTo>
                    <a:pt x="16502" y="13174"/>
                  </a:lnTo>
                  <a:lnTo>
                    <a:pt x="17781" y="13174"/>
                  </a:lnTo>
                  <a:lnTo>
                    <a:pt x="17781" y="10454"/>
                  </a:lnTo>
                  <a:cubicBezTo>
                    <a:pt x="17781" y="10109"/>
                    <a:pt x="18065" y="9825"/>
                    <a:pt x="18410" y="9825"/>
                  </a:cubicBezTo>
                  <a:cubicBezTo>
                    <a:pt x="18755" y="9825"/>
                    <a:pt x="19039" y="10109"/>
                    <a:pt x="19039" y="10454"/>
                  </a:cubicBezTo>
                  <a:lnTo>
                    <a:pt x="19039" y="13174"/>
                  </a:lnTo>
                  <a:lnTo>
                    <a:pt x="21008" y="13174"/>
                  </a:lnTo>
                  <a:cubicBezTo>
                    <a:pt x="21374" y="13174"/>
                    <a:pt x="21658" y="12890"/>
                    <a:pt x="21658" y="12545"/>
                  </a:cubicBezTo>
                  <a:lnTo>
                    <a:pt x="21658" y="6557"/>
                  </a:lnTo>
                  <a:cubicBezTo>
                    <a:pt x="21658" y="6192"/>
                    <a:pt x="21374" y="5907"/>
                    <a:pt x="21008" y="5907"/>
                  </a:cubicBezTo>
                  <a:lnTo>
                    <a:pt x="20318" y="5907"/>
                  </a:lnTo>
                  <a:lnTo>
                    <a:pt x="20318" y="4649"/>
                  </a:lnTo>
                  <a:lnTo>
                    <a:pt x="21008" y="4649"/>
                  </a:lnTo>
                  <a:cubicBezTo>
                    <a:pt x="21374" y="4649"/>
                    <a:pt x="21658" y="4365"/>
                    <a:pt x="21658" y="4020"/>
                  </a:cubicBezTo>
                  <a:lnTo>
                    <a:pt x="21658" y="630"/>
                  </a:lnTo>
                  <a:cubicBezTo>
                    <a:pt x="21658" y="285"/>
                    <a:pt x="21374" y="1"/>
                    <a:pt x="2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6" name="Google Shape;1536;p55"/>
          <p:cNvSpPr/>
          <p:nvPr/>
        </p:nvSpPr>
        <p:spPr>
          <a:xfrm>
            <a:off x="8216263" y="3641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5"/>
          <p:cNvSpPr/>
          <p:nvPr/>
        </p:nvSpPr>
        <p:spPr>
          <a:xfrm>
            <a:off x="795151" y="1756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5"/>
          <p:cNvSpPr/>
          <p:nvPr/>
        </p:nvSpPr>
        <p:spPr>
          <a:xfrm rot="-1685758">
            <a:off x="7430328" y="4189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5"/>
          <p:cNvSpPr/>
          <p:nvPr/>
        </p:nvSpPr>
        <p:spPr>
          <a:xfrm>
            <a:off x="8216263" y="2660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5"/>
          <p:cNvSpPr/>
          <p:nvPr/>
        </p:nvSpPr>
        <p:spPr>
          <a:xfrm>
            <a:off x="7733849" y="3341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55"/>
          <p:cNvSpPr/>
          <p:nvPr/>
        </p:nvSpPr>
        <p:spPr>
          <a:xfrm>
            <a:off x="1548426" y="1525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/>
          <p:cNvSpPr/>
          <p:nvPr/>
        </p:nvSpPr>
        <p:spPr>
          <a:xfrm rot="-1685758">
            <a:off x="1473403" y="2031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3" name="Google Shape;1553;p5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5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1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650"/>
                            </p:stCondLst>
                            <p:childTnLst>
                              <p:par>
                                <p:cTn id="7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15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650"/>
                            </p:stCondLst>
                            <p:childTnLst>
                              <p:par>
                                <p:cTn id="9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7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2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7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200"/>
                            </p:stCondLst>
                            <p:childTnLst>
                              <p:par>
                                <p:cTn id="1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/>
      <p:bldP spid="1504" grpId="0"/>
      <p:bldP spid="1505" grpId="0"/>
      <p:bldP spid="1506" grpId="0" animBg="1"/>
      <p:bldP spid="1508" grpId="0" animBg="1"/>
      <p:bldP spid="1510" grpId="0"/>
      <p:bldP spid="1511" grpId="0"/>
      <p:bldP spid="1515" grpId="0"/>
      <p:bldP spid="1516" grpId="0"/>
      <p:bldP spid="1514" grpId="0" animBg="1"/>
      <p:bldP spid="1518" grpId="0" animBg="1"/>
      <p:bldP spid="1520" grpId="0"/>
      <p:bldP spid="1521" grpId="0"/>
      <p:bldP spid="15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1341434" y="1150542"/>
            <a:ext cx="6777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THANKS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sz="7200" dirty="0"/>
              <a:t>FOR YOUR ATTENTION</a:t>
            </a:r>
            <a:endParaRPr dirty="0"/>
          </a:p>
        </p:txBody>
      </p:sp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US" altLang="zh-CN" dirty="0"/>
              <a:t>ackground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this honey project?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0" y="2007860"/>
            <a:ext cx="2450103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Collection, processing and visualization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 and </a:t>
            </a:r>
            <a:r>
              <a:rPr lang="en-US" altLang="zh-CN" dirty="0"/>
              <a:t>regression</a:t>
            </a:r>
            <a:r>
              <a:rPr lang="en-US" dirty="0"/>
              <a:t> model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conclusion</a:t>
            </a:r>
            <a:endParaRPr dirty="0"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 and future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 animBg="1"/>
      <p:bldP spid="500" grpId="0" animBg="1"/>
      <p:bldP spid="502" grpId="0" animBg="1"/>
      <p:bldP spid="504" grpId="0" animBg="1"/>
      <p:bldP spid="505" grpId="0"/>
      <p:bldP spid="506" grpId="0"/>
      <p:bldP spid="507" grpId="0" build="p"/>
      <p:bldP spid="508" grpId="0"/>
      <p:bldP spid="510" grpId="0"/>
      <p:bldP spid="511" grpId="0" build="p"/>
      <p:bldP spid="512" grpId="0"/>
      <p:bldP spid="513" grpId="0"/>
      <p:bldP spid="514" grpId="0" build="p"/>
      <p:bldP spid="515" grpId="0"/>
      <p:bldP spid="516" grpId="0"/>
      <p:bldP spid="517" grpId="0" build="p"/>
      <p:bldP spid="5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Background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 behind the project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Issues in the real world</a:t>
            </a:r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/>
      <p:bldP spid="55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issue</a:t>
            </a:r>
            <a:endParaRPr dirty="0"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安徽岳西盛产高品质的天然蜂蜜，然而当地农民却苦于没有销售渠道</a:t>
            </a:r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为了帮助农民销售，在调研了中国蜂蜜市场情况后，欲使用数据科学的方法，探究哪个省份可能存在潜在的未发掘的蜂蜜市场。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cxnSp>
        <p:nvCxnSpPr>
          <p:cNvPr id="902" name="Google Shape;902;p44"/>
          <p:cNvCxnSpPr/>
          <p:nvPr/>
        </p:nvCxnSpPr>
        <p:spPr>
          <a:xfrm>
            <a:off x="193612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259105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endParaRPr dirty="0"/>
          </a:p>
        </p:txBody>
      </p:sp>
      <p:sp>
        <p:nvSpPr>
          <p:cNvPr id="904" name="Google Shape;904;p44"/>
          <p:cNvSpPr/>
          <p:nvPr/>
        </p:nvSpPr>
        <p:spPr>
          <a:xfrm>
            <a:off x="567640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502147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6" name="Google Shape;906;p44"/>
          <p:cNvGrpSpPr/>
          <p:nvPr/>
        </p:nvGrpSpPr>
        <p:grpSpPr>
          <a:xfrm>
            <a:off x="5894668" y="1755264"/>
            <a:ext cx="440015" cy="408027"/>
            <a:chOff x="718806" y="4182207"/>
            <a:chExt cx="438961" cy="407050"/>
          </a:xfrm>
        </p:grpSpPr>
        <p:sp>
          <p:nvSpPr>
            <p:cNvPr id="907" name="Google Shape;907;p44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2809936" y="1739887"/>
            <a:ext cx="438779" cy="438779"/>
            <a:chOff x="1322640" y="1172049"/>
            <a:chExt cx="437728" cy="437728"/>
          </a:xfrm>
        </p:grpSpPr>
        <p:sp>
          <p:nvSpPr>
            <p:cNvPr id="913" name="Google Shape;913;p44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 build="p"/>
      <p:bldP spid="899" grpId="0"/>
      <p:bldP spid="900" grpId="0" build="p"/>
      <p:bldP spid="901" grpId="0"/>
      <p:bldP spid="903" grpId="0" animBg="1"/>
      <p:bldP spid="9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Scraping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Parsing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Cleansing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Normalizing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6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/>
      <p:bldP spid="55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CLEANSING</a:t>
            </a:r>
            <a:endParaRPr dirty="0"/>
          </a:p>
        </p:txBody>
      </p:sp>
      <p:sp>
        <p:nvSpPr>
          <p:cNvPr id="750" name="Google Shape;750;p42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通过线性插值，填充缺失的数据</a:t>
            </a:r>
            <a:endParaRPr dirty="0"/>
          </a:p>
        </p:txBody>
      </p:sp>
      <p:cxnSp>
        <p:nvCxnSpPr>
          <p:cNvPr id="751" name="Google Shape;751;p42"/>
          <p:cNvCxnSpPr/>
          <p:nvPr/>
        </p:nvCxnSpPr>
        <p:spPr>
          <a:xfrm>
            <a:off x="758400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Scraping</a:t>
            </a:r>
            <a:endParaRPr dirty="0"/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3"/>
          </p:nvPr>
        </p:nvSpPr>
        <p:spPr>
          <a:xfrm>
            <a:off x="669500" y="2122312"/>
            <a:ext cx="247929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zh-CN" sz="1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国家数据网站</a:t>
            </a:r>
            <a:r>
              <a:rPr lang="zh-CN" altLang="en-US" sz="1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进行爬虫，获取相关指标的数据</a:t>
            </a:r>
            <a:endParaRPr sz="1200" dirty="0"/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US" altLang="zh-CN" dirty="0"/>
              <a:t>toring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6" name="Google Shape;756;p42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6199200" y="2122312"/>
                <a:ext cx="2230500" cy="60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/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𝑐𝑠𝑣</m:t>
                    </m:r>
                  </m:oMath>
                </a14:m>
                <a:r>
                  <a:rPr lang="zh-CN" altLang="en-US" dirty="0"/>
                  <a:t>格式保存</a:t>
                </a:r>
                <a:r>
                  <a:rPr lang="zh-CN" altLang="en-US"/>
                  <a:t>在本地，</a:t>
                </a:r>
                <a:r>
                  <a:rPr lang="zh-CN" altLang="zh-CN"/>
                  <a:t>从按年份和按城市两个角度，把数据进行合并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56" name="Google Shape;756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6199200" y="2122312"/>
                <a:ext cx="2230500" cy="605700"/>
              </a:xfrm>
              <a:prstGeom prst="rect">
                <a:avLst/>
              </a:prstGeom>
              <a:blipFill>
                <a:blip r:embed="rId3"/>
                <a:stretch>
                  <a:fillRect l="-2732" r="-2732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7" name="Google Shape;757;p42"/>
          <p:cNvCxnSpPr/>
          <p:nvPr/>
        </p:nvCxnSpPr>
        <p:spPr>
          <a:xfrm>
            <a:off x="758400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/>
          <p:nvPr/>
        </p:nvCxnSpPr>
        <p:spPr>
          <a:xfrm>
            <a:off x="6221238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0" name="Google Shape;760;p42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altLang="zh-CN" dirty="0"/>
              <a:t>omplementing</a:t>
            </a:r>
            <a:endParaRPr dirty="0"/>
          </a:p>
        </p:txBody>
      </p:sp>
      <p:sp>
        <p:nvSpPr>
          <p:cNvPr id="761" name="Google Shape;761;p42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以已有数据获取衍生指标，并从其他来源补充数据</a:t>
            </a:r>
            <a:endParaRPr dirty="0"/>
          </a:p>
        </p:txBody>
      </p:sp>
      <p:cxnSp>
        <p:nvCxnSpPr>
          <p:cNvPr id="762" name="Google Shape;762;p42"/>
          <p:cNvCxnSpPr/>
          <p:nvPr/>
        </p:nvCxnSpPr>
        <p:spPr>
          <a:xfrm>
            <a:off x="6251550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3" name="Google Shape;763;p42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-US" altLang="zh-CN" dirty="0"/>
              <a:t>ormalizing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对数据进行归一化处理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US" altLang="zh-CN" dirty="0" err="1"/>
              <a:t>arsing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文件，提取出需要的数据字段</a:t>
            </a:r>
            <a:endParaRPr dirty="0"/>
          </a:p>
        </p:txBody>
      </p:sp>
      <p:cxnSp>
        <p:nvCxnSpPr>
          <p:cNvPr id="767" name="Google Shape;767;p42"/>
          <p:cNvCxnSpPr/>
          <p:nvPr/>
        </p:nvCxnSpPr>
        <p:spPr>
          <a:xfrm>
            <a:off x="3481613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42"/>
          <p:cNvCxnSpPr/>
          <p:nvPr/>
        </p:nvCxnSpPr>
        <p:spPr>
          <a:xfrm>
            <a:off x="3481613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5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50"/>
                            </p:stCondLst>
                            <p:childTnLst>
                              <p:par>
                                <p:cTn id="3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0" decel="100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50" decel="100000" fill="hold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decel="100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decel="100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50" decel="100000" fill="hold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5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0" decel="100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0" decel="10000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" grpId="0"/>
      <p:bldP spid="750" grpId="0" build="p"/>
      <p:bldP spid="752" grpId="0"/>
      <p:bldP spid="753" grpId="0"/>
      <p:bldP spid="754" grpId="0" build="p"/>
      <p:bldP spid="755" grpId="0"/>
      <p:bldP spid="756" grpId="0" build="p"/>
      <p:bldP spid="760" grpId="0"/>
      <p:bldP spid="761" grpId="0" build="p"/>
      <p:bldP spid="763" grpId="0"/>
      <p:bldP spid="764" grpId="0" build="p"/>
      <p:bldP spid="765" grpId="0"/>
      <p:bldP spid="7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734976" y="128278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altLang="zh-CN" dirty="0" err="1"/>
              <a:t>tatistics</a:t>
            </a:r>
            <a:endParaRPr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34976" y="1929599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对数据进行基本统计分析，包括均值，标准差，极差</a:t>
            </a:r>
            <a:endParaRPr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795772" y="1910209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675234" y="1633129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894116" y="1851976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87;p41">
            <a:extLst>
              <a:ext uri="{FF2B5EF4-FFF2-40B4-BE49-F238E27FC236}">
                <a16:creationId xmlns:a16="http://schemas.microsoft.com/office/drawing/2014/main" id="{46C01B16-B83F-3AB1-2990-20AE7B29A926}"/>
              </a:ext>
            </a:extLst>
          </p:cNvPr>
          <p:cNvSpPr txBox="1">
            <a:spLocks/>
          </p:cNvSpPr>
          <p:nvPr/>
        </p:nvSpPr>
        <p:spPr>
          <a:xfrm>
            <a:off x="1701537" y="288379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VISUALIZATION</a:t>
            </a:r>
          </a:p>
        </p:txBody>
      </p:sp>
      <p:sp>
        <p:nvSpPr>
          <p:cNvPr id="4" name="Google Shape;688;p41">
            <a:extLst>
              <a:ext uri="{FF2B5EF4-FFF2-40B4-BE49-F238E27FC236}">
                <a16:creationId xmlns:a16="http://schemas.microsoft.com/office/drawing/2014/main" id="{D60DADE6-65C3-C537-3A8E-A4EC3D47DC15}"/>
              </a:ext>
            </a:extLst>
          </p:cNvPr>
          <p:cNvSpPr txBox="1">
            <a:spLocks/>
          </p:cNvSpPr>
          <p:nvPr/>
        </p:nvSpPr>
        <p:spPr>
          <a:xfrm>
            <a:off x="1701537" y="3530613"/>
            <a:ext cx="2230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绘制折线图展示</a:t>
            </a:r>
          </a:p>
        </p:txBody>
      </p:sp>
      <p:cxnSp>
        <p:nvCxnSpPr>
          <p:cNvPr id="5" name="Google Shape;692;p41">
            <a:extLst>
              <a:ext uri="{FF2B5EF4-FFF2-40B4-BE49-F238E27FC236}">
                <a16:creationId xmlns:a16="http://schemas.microsoft.com/office/drawing/2014/main" id="{084CD1FA-5DC2-DE25-9A1E-7553DCD2F2D4}"/>
              </a:ext>
            </a:extLst>
          </p:cNvPr>
          <p:cNvCxnSpPr/>
          <p:nvPr/>
        </p:nvCxnSpPr>
        <p:spPr>
          <a:xfrm>
            <a:off x="1762333" y="351122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93;p41">
            <a:extLst>
              <a:ext uri="{FF2B5EF4-FFF2-40B4-BE49-F238E27FC236}">
                <a16:creationId xmlns:a16="http://schemas.microsoft.com/office/drawing/2014/main" id="{489AB38C-AD34-664C-41C7-11D3D3080A4F}"/>
              </a:ext>
            </a:extLst>
          </p:cNvPr>
          <p:cNvSpPr/>
          <p:nvPr/>
        </p:nvSpPr>
        <p:spPr>
          <a:xfrm>
            <a:off x="641795" y="323414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23;p41"/>
          <p:cNvGrpSpPr/>
          <p:nvPr/>
        </p:nvGrpSpPr>
        <p:grpSpPr>
          <a:xfrm>
            <a:off x="873406" y="3530613"/>
            <a:ext cx="438779" cy="344395"/>
            <a:chOff x="4946475" y="3016009"/>
            <a:chExt cx="437728" cy="343570"/>
          </a:xfrm>
        </p:grpSpPr>
        <p:sp>
          <p:nvSpPr>
            <p:cNvPr id="12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34312DF1-1D2F-0965-FAB9-F44F31731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437" y="1229816"/>
            <a:ext cx="6021955" cy="3010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 decel="100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decel="100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 decel="100000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688" grpId="0" build="p"/>
      <p:bldP spid="691" grpId="0"/>
      <p:bldP spid="693" grpId="0" animBg="1"/>
      <p:bldP spid="3" grpId="0"/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altLang="zh-CN" dirty="0"/>
              <a:t>eature Selection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US" altLang="zh-CN" dirty="0"/>
              <a:t>inear Regression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6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/>
      <p:bldP spid="55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</a:t>
            </a:r>
            <a:endParaRPr dirty="0"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分析各指标的相关系数，热图展示</a:t>
            </a:r>
            <a:endParaRPr dirty="0"/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用随机森林模型评估特征重要性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Feature Selection</a:t>
            </a:r>
            <a:endParaRPr dirty="0"/>
          </a:p>
        </p:txBody>
      </p:sp>
      <p:cxnSp>
        <p:nvCxnSpPr>
          <p:cNvPr id="902" name="Google Shape;902;p44"/>
          <p:cNvCxnSpPr/>
          <p:nvPr/>
        </p:nvCxnSpPr>
        <p:spPr>
          <a:xfrm>
            <a:off x="193612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259105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4"/>
          <p:cNvSpPr/>
          <p:nvPr/>
        </p:nvSpPr>
        <p:spPr>
          <a:xfrm>
            <a:off x="567640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502147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6" name="Google Shape;906;p44"/>
          <p:cNvGrpSpPr/>
          <p:nvPr/>
        </p:nvGrpSpPr>
        <p:grpSpPr>
          <a:xfrm>
            <a:off x="5894668" y="1755264"/>
            <a:ext cx="440015" cy="408027"/>
            <a:chOff x="718806" y="4182207"/>
            <a:chExt cx="438961" cy="407050"/>
          </a:xfrm>
        </p:grpSpPr>
        <p:sp>
          <p:nvSpPr>
            <p:cNvPr id="907" name="Google Shape;907;p44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2809936" y="1739887"/>
            <a:ext cx="438779" cy="438779"/>
            <a:chOff x="1322640" y="1172049"/>
            <a:chExt cx="437728" cy="437728"/>
          </a:xfrm>
        </p:grpSpPr>
        <p:sp>
          <p:nvSpPr>
            <p:cNvPr id="913" name="Google Shape;913;p44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0D17C2-5DFB-4C23-36E7-949B4191D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168" y="1333817"/>
            <a:ext cx="4372093" cy="32790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201FA3-F628-FA59-11F9-FE7B00DA7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126" y="1333817"/>
            <a:ext cx="4617726" cy="34632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 build="p"/>
      <p:bldP spid="899" grpId="0"/>
      <p:bldP spid="900" grpId="0" build="p"/>
      <p:bldP spid="901" grpId="0"/>
      <p:bldP spid="903" grpId="0" animBg="1"/>
      <p:bldP spid="904" grpId="0" animBg="1"/>
    </p:bld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416</Words>
  <Application>Microsoft Office PowerPoint</Application>
  <PresentationFormat>全屏显示(16:9)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Cambria Math</vt:lpstr>
      <vt:lpstr>Bebas Neue</vt:lpstr>
      <vt:lpstr>Arial</vt:lpstr>
      <vt:lpstr>等线</vt:lpstr>
      <vt:lpstr>Arimo</vt:lpstr>
      <vt:lpstr>Data Analysis for Business by Slidesgo</vt:lpstr>
      <vt:lpstr>          A potential Market FOR honey</vt:lpstr>
      <vt:lpstr>TABLE OF CONTENT</vt:lpstr>
      <vt:lpstr>Background</vt:lpstr>
      <vt:lpstr>issue</vt:lpstr>
      <vt:lpstr>Data</vt:lpstr>
      <vt:lpstr>CLEANSING</vt:lpstr>
      <vt:lpstr>Statistics</vt:lpstr>
      <vt:lpstr>MODEL</vt:lpstr>
      <vt:lpstr>CORRELATION</vt:lpstr>
      <vt:lpstr>Pca</vt:lpstr>
      <vt:lpstr>REGRESSION</vt:lpstr>
      <vt:lpstr>CONCLUSION</vt:lpstr>
      <vt:lpstr>cONCLUSION</vt:lpstr>
      <vt:lpstr>THANKS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Seeking Potential Market for Honey</dc:title>
  <dc:creator>Avalon</dc:creator>
  <cp:lastModifiedBy>施 长林</cp:lastModifiedBy>
  <cp:revision>9</cp:revision>
  <dcterms:modified xsi:type="dcterms:W3CDTF">2024-01-20T14:25:32Z</dcterms:modified>
</cp:coreProperties>
</file>