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604" r:id="rId3"/>
    <p:sldId id="687" r:id="rId4"/>
    <p:sldId id="686" r:id="rId5"/>
    <p:sldId id="672" r:id="rId6"/>
    <p:sldId id="608" r:id="rId7"/>
    <p:sldId id="612" r:id="rId8"/>
    <p:sldId id="607" r:id="rId9"/>
    <p:sldId id="681" r:id="rId10"/>
    <p:sldId id="673" r:id="rId11"/>
    <p:sldId id="674" r:id="rId12"/>
    <p:sldId id="680" r:id="rId13"/>
    <p:sldId id="610" r:id="rId14"/>
    <p:sldId id="611" r:id="rId15"/>
    <p:sldId id="609" r:id="rId16"/>
    <p:sldId id="613" r:id="rId17"/>
    <p:sldId id="616" r:id="rId18"/>
    <p:sldId id="615" r:id="rId19"/>
    <p:sldId id="617" r:id="rId20"/>
    <p:sldId id="618" r:id="rId21"/>
    <p:sldId id="641" r:id="rId22"/>
    <p:sldId id="679" r:id="rId23"/>
    <p:sldId id="685" r:id="rId24"/>
    <p:sldId id="675" r:id="rId25"/>
    <p:sldId id="682" r:id="rId26"/>
    <p:sldId id="683" r:id="rId27"/>
    <p:sldId id="688" r:id="rId28"/>
    <p:sldId id="690" r:id="rId29"/>
    <p:sldId id="689" r:id="rId30"/>
    <p:sldId id="692" r:id="rId31"/>
    <p:sldId id="693" r:id="rId32"/>
    <p:sldId id="691" r:id="rId33"/>
    <p:sldId id="695" r:id="rId34"/>
    <p:sldId id="696" r:id="rId35"/>
    <p:sldId id="694" r:id="rId36"/>
    <p:sldId id="697" r:id="rId37"/>
    <p:sldId id="698" r:id="rId38"/>
    <p:sldId id="699" r:id="rId39"/>
    <p:sldId id="700" r:id="rId40"/>
    <p:sldId id="701" r:id="rId41"/>
    <p:sldId id="702" r:id="rId42"/>
    <p:sldId id="703" r:id="rId43"/>
    <p:sldId id="704" r:id="rId44"/>
    <p:sldId id="705" r:id="rId45"/>
    <p:sldId id="706" r:id="rId46"/>
    <p:sldId id="707" r:id="rId47"/>
    <p:sldId id="709" r:id="rId48"/>
    <p:sldId id="710" r:id="rId49"/>
    <p:sldId id="711" r:id="rId50"/>
    <p:sldId id="712" r:id="rId51"/>
    <p:sldId id="713" r:id="rId52"/>
    <p:sldId id="714" r:id="rId53"/>
    <p:sldId id="715" r:id="rId54"/>
    <p:sldId id="716" r:id="rId55"/>
    <p:sldId id="71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26" y="3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8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9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5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0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1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</a:t>
            </a:r>
            <a:r>
              <a:rPr lang="en-US" dirty="0" err="1">
                <a:latin typeface="+mn-lt"/>
              </a:rPr>
              <a:t>Measres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Unweighted sum of squares and Euclidian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blipFill>
                <a:blip r:embed="rId4"/>
                <a:stretch>
                  <a:fillRect l="-1528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66A27-03ED-4C91-9E71-890ECF17A18B}"/>
              </a:ext>
            </a:extLst>
          </p:cNvPr>
          <p:cNvSpPr txBox="1"/>
          <p:nvPr/>
        </p:nvSpPr>
        <p:spPr>
          <a:xfrm>
            <a:off x="6382015" y="5164072"/>
            <a:ext cx="558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Euclidian Norm is ‘crow-flies’ distance </a:t>
            </a:r>
          </a:p>
        </p:txBody>
      </p: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distance is distance traveled on a grid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blipFill>
                <a:blip r:embed="rId4"/>
                <a:stretch>
                  <a:fillRect l="-1528" t="-2116" r="-109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latin typeface="+mn-lt"/>
                  </a:rPr>
                  <a:t>Hamming Distance</a:t>
                </a:r>
                <a:r>
                  <a:rPr lang="en-US" dirty="0">
                    <a:latin typeface="+mn-lt"/>
                  </a:rPr>
                  <a:t>: the number of components in which two vectors differ   </a:t>
                </a:r>
              </a:p>
              <a:p>
                <a:r>
                  <a:rPr lang="en-US" dirty="0">
                    <a:latin typeface="+mn-lt"/>
                  </a:rPr>
                  <a:t>Example: Consider two binary vectors: 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 = 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x’ =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two strings: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Hamming distance only defined for vectors of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not use equal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are the distance I have to walk and the calories of my take-out order of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must be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Otherwise, like many ML methods, the importance of a variable or attribute must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Typically 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express dissimilarity metrics for ordinal variables?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Based on rank 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express dissimilarity metrics for unordered categorical variables?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Then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from 4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Burgers,….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¼ = 0.25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carefully!</a:t>
            </a:r>
          </a:p>
          <a:p>
            <a:r>
              <a:rPr lang="en-US" dirty="0">
                <a:latin typeface="+mn-lt"/>
              </a:rPr>
              <a:t>Scaling is important so some variable types do not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star rating or type of food at a restaurant?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|3-1|/4 + |5-4|/5]/6 = [0.25 + 0.5 + 0.6 + 0.5 + 0.2]/6 = </a:t>
            </a:r>
            <a:r>
              <a:rPr lang="en-US" sz="2400" b="1" dirty="0">
                <a:latin typeface="+mn-lt"/>
              </a:rPr>
              <a:t>0.342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|3-2|/4 + |4-3|/5]/6 = [0 + 0.1 + 0.2 + 0.25 + 0.2]/6 = </a:t>
            </a:r>
            <a:r>
              <a:rPr lang="en-US" sz="2400" b="1" dirty="0">
                <a:latin typeface="+mn-lt"/>
              </a:rPr>
              <a:t>0.125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[0.125 + 0.25 + 0.36 + 0.25 + 0.04]/6 = </a:t>
            </a:r>
            <a:r>
              <a:rPr lang="en-US" sz="2400" b="1" dirty="0">
                <a:latin typeface="+mn-lt"/>
              </a:rPr>
              <a:t>0.171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 + 0.01 + 0.04 + 0.125 + 0.04]/6 = </a:t>
            </a:r>
            <a:r>
              <a:rPr lang="en-US" sz="2400" b="1" dirty="0">
                <a:latin typeface="+mn-lt"/>
              </a:rPr>
              <a:t>0.029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data mining algorithms search for the most similar or dissimilar cases</a:t>
            </a:r>
          </a:p>
          <a:p>
            <a:r>
              <a:rPr lang="en-US" dirty="0">
                <a:latin typeface="+mn-lt"/>
              </a:rPr>
              <a:t>Searching for documents with similar content</a:t>
            </a:r>
          </a:p>
          <a:p>
            <a:r>
              <a:rPr lang="en-US" dirty="0">
                <a:latin typeface="+mn-lt"/>
              </a:rPr>
              <a:t>Finding customers with similar purchasing habits </a:t>
            </a:r>
          </a:p>
          <a:p>
            <a:r>
              <a:rPr lang="en-US" dirty="0">
                <a:latin typeface="+mn-lt"/>
              </a:rPr>
              <a:t>Discover similar mRNA sequences </a:t>
            </a:r>
          </a:p>
          <a:p>
            <a:r>
              <a:rPr lang="en-US" dirty="0">
                <a:latin typeface="+mn-lt"/>
              </a:rPr>
              <a:t>Similarity between two sensor streams</a:t>
            </a:r>
          </a:p>
          <a:p>
            <a:r>
              <a:rPr lang="en-US" dirty="0">
                <a:latin typeface="+mn-lt"/>
              </a:rPr>
              <a:t> Etc. 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 in feature values  </a:t>
            </a:r>
          </a:p>
          <a:p>
            <a:r>
              <a:rPr lang="en-US" dirty="0">
                <a:latin typeface="+mn-lt"/>
              </a:rPr>
              <a:t>Manhattan distance less sensitive to extreme differences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/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Squared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and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The closer points in a space are (smaller distance) the more similar they are</a:t>
            </a:r>
          </a:p>
          <a:p>
            <a:r>
              <a:rPr lang="en-US" dirty="0">
                <a:latin typeface="+mn-lt"/>
              </a:rPr>
              <a:t>In many cases, similarity measures can be transform to dissimilarity 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For data with positive and negative coding similarity must be in the range [-1,1]</a:t>
            </a:r>
          </a:p>
          <a:p>
            <a:pPr lvl="1"/>
            <a:r>
              <a:rPr lang="en-US" dirty="0">
                <a:latin typeface="+mn-lt"/>
              </a:rPr>
              <a:t>Similarity = 1, maximum similarity, points are at the same location in the space</a:t>
            </a:r>
          </a:p>
          <a:p>
            <a:pPr lvl="1"/>
            <a:r>
              <a:rPr lang="en-US" dirty="0">
                <a:latin typeface="+mn-lt"/>
              </a:rPr>
              <a:t>Similarity = 0, points are </a:t>
            </a:r>
            <a:r>
              <a:rPr lang="en-US" b="1" dirty="0">
                <a:latin typeface="+mn-lt"/>
              </a:rPr>
              <a:t>orthogonal</a:t>
            </a:r>
            <a:r>
              <a:rPr lang="en-US" dirty="0">
                <a:latin typeface="+mn-lt"/>
              </a:rPr>
              <a:t> in the space, no similarity</a:t>
            </a:r>
          </a:p>
          <a:p>
            <a:pPr lvl="1"/>
            <a:r>
              <a:rPr lang="en-US" dirty="0">
                <a:latin typeface="+mn-lt"/>
              </a:rPr>
              <a:t>Similarity = -1, minimum similarity, points have completely opposite coding </a:t>
            </a:r>
          </a:p>
          <a:p>
            <a:r>
              <a:rPr lang="en-US" dirty="0">
                <a:latin typeface="+mn-lt"/>
              </a:rPr>
              <a:t>For non-negative data similarity in range [0,1] </a:t>
            </a:r>
          </a:p>
          <a:p>
            <a:pPr lvl="1"/>
            <a:r>
              <a:rPr lang="en-US" dirty="0">
                <a:latin typeface="+mn-lt"/>
              </a:rPr>
              <a:t>Example, binary data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Pearson distance correlation</a:t>
                </a:r>
                <a:r>
                  <a:rPr lang="en-US" dirty="0">
                    <a:latin typeface="+mn-lt"/>
                  </a:rPr>
                  <a:t>, for two vectors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 the different formulation as a similarity metric</a:t>
                </a:r>
              </a:p>
              <a:p>
                <a:r>
                  <a:rPr lang="en-US" b="1" dirty="0">
                    <a:latin typeface="+mn-lt"/>
                  </a:rPr>
                  <a:t>Other correlation</a:t>
                </a:r>
                <a:r>
                  <a:rPr lang="en-US" dirty="0">
                    <a:latin typeface="+mn-lt"/>
                  </a:rPr>
                  <a:t> to measure similarity, e.g. Kendal, Spearman, more robust than Pearson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  <a:blipFill>
                <a:blip r:embed="rId3"/>
                <a:stretch>
                  <a:fillRect l="-952" t="-1818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discretely coded 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Jaccard Similarity:</a:t>
                </a:r>
                <a:r>
                  <a:rPr lang="en-US" dirty="0">
                    <a:latin typeface="+mn-lt"/>
                  </a:rPr>
                  <a:t> For discretely coded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the following character strings</a:t>
                </a:r>
                <a:r>
                  <a:rPr lang="en-US" sz="2400" dirty="0">
                    <a:latin typeface="+mn-lt"/>
                  </a:rPr>
                  <a:t>:    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olddog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𝑡h𝑖𝑠𝑚𝑦𝑜𝑙𝑑𝑔𝑐𝑎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𝐽𝑎𝑐𝑐𝑎𝑟𝑑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Jaccard similarity often used for data with many categories like natural languages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4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Some similarity measures can be transformed to distance metrics</a:t>
            </a:r>
          </a:p>
          <a:p>
            <a:r>
              <a:rPr lang="en-US" dirty="0">
                <a:latin typeface="+mn-lt"/>
              </a:rPr>
              <a:t>Transform is an inverse function</a:t>
            </a:r>
          </a:p>
          <a:p>
            <a:r>
              <a:rPr lang="en-US" dirty="0">
                <a:latin typeface="+mn-lt"/>
              </a:rPr>
              <a:t>Resulting distance usually has limited range (limited support)</a:t>
            </a:r>
          </a:p>
          <a:p>
            <a:r>
              <a:rPr lang="en-US" dirty="0">
                <a:latin typeface="+mn-lt"/>
              </a:rPr>
              <a:t>Examples: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641493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𝑎𝑛𝑔𝑢𝑙𝑎𝑟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641493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09302" r="-381" b="-288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00000" r="-381" b="-1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946785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73077" r="-381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2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Distance and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some cases distance measures can be transformed to similarity</a:t>
                </a:r>
              </a:p>
              <a:p>
                <a:r>
                  <a:rPr lang="en-US" dirty="0">
                    <a:latin typeface="+mn-lt"/>
                  </a:rPr>
                  <a:t>Typically not a unique transformation   </a:t>
                </a:r>
              </a:p>
              <a:p>
                <a:r>
                  <a:rPr lang="en-US" dirty="0">
                    <a:latin typeface="+mn-lt"/>
                  </a:rPr>
                  <a:t>Similarity must be in proper range:  </a:t>
                </a:r>
              </a:p>
              <a:p>
                <a:pPr lvl="1"/>
                <a:r>
                  <a:rPr lang="en-US" dirty="0">
                    <a:latin typeface="+mn-lt"/>
                  </a:rPr>
                  <a:t>[-1,1]</a:t>
                </a:r>
              </a:p>
              <a:p>
                <a:pPr lvl="1"/>
                <a:r>
                  <a:rPr lang="en-US" dirty="0">
                    <a:latin typeface="+mn-lt"/>
                  </a:rPr>
                  <a:t>[0,1] </a:t>
                </a:r>
              </a:p>
              <a:p>
                <a:r>
                  <a:rPr lang="en-US" dirty="0">
                    <a:latin typeface="+mn-lt"/>
                  </a:rPr>
                  <a:t>Examples of transformations (e.g. for Euclidean metrics) 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1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Shingling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used to measure similarity</a:t>
            </a:r>
          </a:p>
          <a:p>
            <a:r>
              <a:rPr lang="en-US" dirty="0">
                <a:latin typeface="+mn-lt"/>
              </a:rPr>
              <a:t>Shingles can have different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 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Need to 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Jaccard similarity  </a:t>
                </a: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Measuring similarity and dissimilarity is fundamental to data mining</a:t>
            </a:r>
          </a:p>
          <a:p>
            <a:r>
              <a:rPr lang="en-US" dirty="0">
                <a:latin typeface="+mn-lt"/>
              </a:rPr>
              <a:t>A wide range of metrics used in data mining</a:t>
            </a:r>
          </a:p>
          <a:p>
            <a:r>
              <a:rPr lang="en-US" dirty="0">
                <a:latin typeface="+mn-lt"/>
              </a:rPr>
              <a:t>The metrics used must fit the nature of the data and the analysis </a:t>
            </a:r>
          </a:p>
          <a:p>
            <a:pPr lvl="1"/>
            <a:r>
              <a:rPr lang="en-US" dirty="0">
                <a:latin typeface="+mn-lt"/>
              </a:rPr>
              <a:t> Binary data</a:t>
            </a:r>
          </a:p>
          <a:p>
            <a:pPr lvl="1"/>
            <a:r>
              <a:rPr lang="en-US" dirty="0">
                <a:latin typeface="+mn-lt"/>
              </a:rPr>
              <a:t>Text strings</a:t>
            </a:r>
          </a:p>
          <a:p>
            <a:pPr lvl="1"/>
            <a:r>
              <a:rPr lang="en-US" dirty="0">
                <a:latin typeface="+mn-lt"/>
              </a:rPr>
              <a:t>Numeric data</a:t>
            </a:r>
          </a:p>
          <a:p>
            <a:pPr lvl="1"/>
            <a:r>
              <a:rPr lang="en-US" dirty="0">
                <a:latin typeface="+mn-lt"/>
              </a:rPr>
              <a:t>Ordinal data; e.g. ratings </a:t>
            </a:r>
          </a:p>
          <a:p>
            <a:pPr lvl="1"/>
            <a:r>
              <a:rPr lang="en-US" dirty="0">
                <a:latin typeface="+mn-lt"/>
              </a:rPr>
              <a:t>Unordered categorical data</a:t>
            </a:r>
          </a:p>
          <a:p>
            <a:r>
              <a:rPr lang="en-US" dirty="0">
                <a:latin typeface="+mn-lt"/>
              </a:rPr>
              <a:t>There is no one best metric!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 universal set of characters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character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60327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character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66496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How does mini-hashing measure similarity? 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n-lt"/>
                  </a:rPr>
                  <a:t>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</a:t>
            </a:r>
            <a:r>
              <a:rPr lang="en-US" dirty="0" err="1">
                <a:latin typeface="+mn-lt"/>
              </a:rPr>
              <a:t>hashs</a:t>
            </a:r>
            <a:r>
              <a:rPr lang="en-US" dirty="0">
                <a:latin typeface="+mn-lt"/>
              </a:rPr>
              <a:t>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Errors are independent 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values: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0602"/>
              </p:ext>
            </p:extLst>
          </p:nvPr>
        </p:nvGraphicFramePr>
        <p:xfrm>
          <a:off x="546101" y="2306321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dirty="0">
                    <a:latin typeface="+mn-lt"/>
                  </a:rPr>
                  <a:t>The initialized signature matrix contains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975431"/>
                  </p:ext>
                </p:extLst>
              </p:nvPr>
            </p:nvGraphicFramePr>
            <p:xfrm>
              <a:off x="1742440" y="229616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975431"/>
                  </p:ext>
                </p:extLst>
              </p:nvPr>
            </p:nvGraphicFramePr>
            <p:xfrm>
              <a:off x="1742440" y="229616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529303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529303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Relationships between variables in a dataset are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</a:t>
            </a:r>
          </a:p>
          <a:p>
            <a:pPr lvl="1"/>
            <a:r>
              <a:rPr lang="en-US" sz="2800" dirty="0">
                <a:latin typeface="+mn-lt"/>
              </a:rPr>
              <a:t>Measure maps two vector values to a scalar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15257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15257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877060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877060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038295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038295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Reasonable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99758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99758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compute </a:t>
            </a:r>
            <a:r>
              <a:rPr lang="en-US" b="1" dirty="0">
                <a:latin typeface="+mn-lt"/>
              </a:rPr>
              <a:t>b bands of r mini-hashes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391629" y="1152742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391629" y="115274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391629" y="146538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391629" y="2080790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391629" y="17780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391629" y="3614344"/>
            <a:ext cx="3373120" cy="12308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391629" y="2393436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391629" y="23934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391629" y="270608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391629" y="3321484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391629" y="301873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316566" y="4889724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316566" y="4889725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316566" y="520237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316566" y="5817772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316566" y="551501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Distance metrics area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that conform to these 4 axioms: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more sensitive the hash function the more sensitive the decision rule is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over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27899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2789905"/>
              </a:xfrm>
              <a:blipFill>
                <a:blip r:embed="rId3"/>
                <a:stretch>
                  <a:fillRect l="-1111" t="-3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 b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14699"/>
              </p:ext>
            </p:extLst>
          </p:nvPr>
        </p:nvGraphicFramePr>
        <p:xfrm>
          <a:off x="689610" y="2156619"/>
          <a:ext cx="5295900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In general, the dissimilarity matrix is symmetric</a:t>
                </a: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(standardized Euclidean distance) from a mean 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rad>
                  </m:oMath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b="1" dirty="0">
                    <a:latin typeface="+mn-lt"/>
                  </a:rPr>
                  <a:t>Mahalanobis Distance </a:t>
                </a:r>
                <a:r>
                  <a:rPr lang="en-US" dirty="0">
                    <a:latin typeface="+mn-lt"/>
                  </a:rPr>
                  <a:t>between two points (vectors)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</a:t>
                </a:r>
                <a:r>
                  <a:rPr lang="en-US" b="1" dirty="0">
                    <a:latin typeface="+mn-lt"/>
                  </a:rPr>
                  <a:t>scale invariant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unitless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4322</Words>
  <Application>Microsoft Office PowerPoint</Application>
  <PresentationFormat>Widescreen</PresentationFormat>
  <Paragraphs>1234</Paragraphs>
  <Slides>55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Measres</vt:lpstr>
      <vt:lpstr>Measuring similarity and dissimilarity</vt:lpstr>
      <vt:lpstr>Measuring similarity and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and similarity</vt:lpstr>
      <vt:lpstr>Measuring Similarity</vt:lpstr>
      <vt:lpstr>Measuring Similarity</vt:lpstr>
      <vt:lpstr>Measuring Similarity</vt:lpstr>
      <vt:lpstr>Relationship Between Similarity and Distance</vt:lpstr>
      <vt:lpstr>Relationship Between Distance and Similarity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 Elston</cp:lastModifiedBy>
  <cp:revision>112</cp:revision>
  <dcterms:created xsi:type="dcterms:W3CDTF">2021-06-01T18:04:30Z</dcterms:created>
  <dcterms:modified xsi:type="dcterms:W3CDTF">2021-06-09T23:56:39Z</dcterms:modified>
</cp:coreProperties>
</file>