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354" r:id="rId4"/>
    <p:sldId id="288" r:id="rId5"/>
    <p:sldId id="352" r:id="rId6"/>
    <p:sldId id="351" r:id="rId7"/>
    <p:sldId id="353" r:id="rId8"/>
    <p:sldId id="356" r:id="rId9"/>
    <p:sldId id="355" r:id="rId10"/>
    <p:sldId id="357" r:id="rId11"/>
    <p:sldId id="359" r:id="rId12"/>
    <p:sldId id="374" r:id="rId13"/>
    <p:sldId id="375" r:id="rId14"/>
    <p:sldId id="360" r:id="rId15"/>
    <p:sldId id="376" r:id="rId16"/>
    <p:sldId id="377" r:id="rId17"/>
    <p:sldId id="362" r:id="rId18"/>
    <p:sldId id="363" r:id="rId19"/>
    <p:sldId id="364" r:id="rId20"/>
    <p:sldId id="365" r:id="rId21"/>
    <p:sldId id="366" r:id="rId22"/>
    <p:sldId id="372" r:id="rId23"/>
    <p:sldId id="361" r:id="rId24"/>
    <p:sldId id="368" r:id="rId25"/>
    <p:sldId id="371" r:id="rId26"/>
    <p:sldId id="369" r:id="rId27"/>
    <p:sldId id="373" r:id="rId28"/>
    <p:sldId id="37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ash_data_structure.htm" TargetMode="External"/><Relationship Id="rId2" Type="http://schemas.openxmlformats.org/officeDocument/2006/relationships/hyperlink" Target="https://www.tutorialspoint.com/Hash-Functions-and-Hash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CASI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and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Index values by key, as a tuple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/>
                  <a:t>  </a:t>
                </a:r>
              </a:p>
              <a:p>
                <a:r>
                  <a:rPr lang="en-US" sz="3000" dirty="0"/>
                  <a:t>Dictionaries – must be in main memory</a:t>
                </a:r>
              </a:p>
              <a:p>
                <a:r>
                  <a:rPr lang="en-US" sz="3000" dirty="0"/>
                  <a:t>NoSQL data bases – scalable object storage   </a:t>
                </a:r>
              </a:p>
              <a:p>
                <a:r>
                  <a:rPr lang="en-US" sz="3000" dirty="0"/>
                  <a:t>Map-reduce – scalable parallel processing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With massive data sets are a very large numbers of keys   </a:t>
                </a:r>
              </a:p>
              <a:p>
                <a:r>
                  <a:rPr lang="en-US" sz="3000" dirty="0"/>
                  <a:t>Linear search on this large number of keys is slow  </a:t>
                </a:r>
              </a:p>
              <a:p>
                <a:pPr lvl="1"/>
                <a:r>
                  <a:rPr lang="en-US" sz="2600" dirty="0"/>
                  <a:t>At best has linear search time,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600" b="0" dirty="0"/>
              </a:p>
              <a:p>
                <a:pPr lvl="1"/>
                <a:r>
                  <a:rPr lang="en-US" sz="2600" dirty="0"/>
                  <a:t>Too slow for massive data sets  </a:t>
                </a:r>
              </a:p>
              <a:p>
                <a:r>
                  <a:rPr lang="en-US" dirty="0"/>
                  <a:t>Hashing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function,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b="0" dirty="0"/>
                  <a:t>, to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Look up uses hashed key-value pairs 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Hashing the key gives nearly </a:t>
                </a:r>
                <a:r>
                  <a:rPr lang="en-US" dirty="0" err="1"/>
                  <a:t>diect</a:t>
                </a:r>
                <a:r>
                  <a:rPr lang="en-US" dirty="0"/>
                  <a:t> access.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18318-BD7F-4259-81CC-99C0F03E93A8}"/>
              </a:ext>
            </a:extLst>
          </p:cNvPr>
          <p:cNvGrpSpPr/>
          <p:nvPr/>
        </p:nvGrpSpPr>
        <p:grpSpPr>
          <a:xfrm>
            <a:off x="129572" y="3217071"/>
            <a:ext cx="2761059" cy="376030"/>
            <a:chOff x="129572" y="3217071"/>
            <a:chExt cx="2761059" cy="3760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04EAE-867A-40B5-A072-508CF684DAD9}"/>
                </a:ext>
              </a:extLst>
            </p:cNvPr>
            <p:cNvSpPr/>
            <p:nvPr/>
          </p:nvSpPr>
          <p:spPr>
            <a:xfrm>
              <a:off x="129572" y="3217071"/>
              <a:ext cx="1178451" cy="3728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i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7AB54C-F3D0-4BAE-BFAB-27B9B35CFACC}"/>
                </a:ext>
              </a:extLst>
            </p:cNvPr>
            <p:cNvSpPr/>
            <p:nvPr/>
          </p:nvSpPr>
          <p:spPr>
            <a:xfrm>
              <a:off x="1308023" y="3220278"/>
              <a:ext cx="1582608" cy="372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9004" y="3578087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3893C-D0F3-4FF5-86CA-F0925D9FEA72}"/>
              </a:ext>
            </a:extLst>
          </p:cNvPr>
          <p:cNvSpPr txBox="1"/>
          <p:nvPr/>
        </p:nvSpPr>
        <p:spPr>
          <a:xfrm>
            <a:off x="501926" y="2622335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Key-value pair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584C6A8-2283-47FA-8E91-B827D1865B9C}"/>
              </a:ext>
            </a:extLst>
          </p:cNvPr>
          <p:cNvSpPr txBox="1">
            <a:spLocks/>
          </p:cNvSpPr>
          <p:nvPr/>
        </p:nvSpPr>
        <p:spPr>
          <a:xfrm>
            <a:off x="7163615" y="2191388"/>
            <a:ext cx="4904456" cy="461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with a </a:t>
            </a:r>
            <a:r>
              <a:rPr lang="en-US" b="1" dirty="0"/>
              <a:t>key-value pair</a:t>
            </a:r>
          </a:p>
          <a:p>
            <a:r>
              <a:rPr lang="en-US" dirty="0"/>
              <a:t>Want to insert the value into a </a:t>
            </a:r>
            <a:r>
              <a:rPr lang="en-US" b="1" dirty="0"/>
              <a:t>hash table</a:t>
            </a:r>
          </a:p>
          <a:p>
            <a:r>
              <a:rPr lang="en-US" dirty="0"/>
              <a:t>Hash table </a:t>
            </a:r>
            <a:r>
              <a:rPr lang="en-US" b="1" dirty="0"/>
              <a:t>indexes values by hashed key</a:t>
            </a:r>
          </a:p>
          <a:p>
            <a:r>
              <a:rPr lang="en-US" dirty="0"/>
              <a:t>Hash the key</a:t>
            </a:r>
          </a:p>
          <a:p>
            <a:r>
              <a:rPr lang="en-US" dirty="0"/>
              <a:t>Insert the value into the table by hash</a:t>
            </a:r>
          </a:p>
          <a:p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880172" y="4841336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72" y="4841336"/>
                <a:ext cx="21710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B54C-F3D0-4BAE-BFAB-27B9B35CFACC}"/>
              </a:ext>
            </a:extLst>
          </p:cNvPr>
          <p:cNvSpPr/>
          <p:nvPr/>
        </p:nvSpPr>
        <p:spPr>
          <a:xfrm>
            <a:off x="1403465" y="5366580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6785" y="3460911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584C6A8-2283-47FA-8E91-B827D1865B9C}"/>
              </a:ext>
            </a:extLst>
          </p:cNvPr>
          <p:cNvSpPr txBox="1">
            <a:spLocks/>
          </p:cNvSpPr>
          <p:nvPr/>
        </p:nvSpPr>
        <p:spPr>
          <a:xfrm>
            <a:off x="7163615" y="2191388"/>
            <a:ext cx="4904456" cy="461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Given a hash table, how do we look up a value? </a:t>
            </a:r>
            <a:endParaRPr lang="en-US" b="1" dirty="0"/>
          </a:p>
          <a:p>
            <a:r>
              <a:rPr lang="en-US" dirty="0"/>
              <a:t>Start with the key</a:t>
            </a:r>
          </a:p>
          <a:p>
            <a:r>
              <a:rPr lang="en-US" dirty="0"/>
              <a:t>Hash the key to index value in hash table</a:t>
            </a:r>
          </a:p>
          <a:p>
            <a:r>
              <a:rPr lang="en-US" dirty="0"/>
              <a:t>Value is now available for processing</a:t>
            </a:r>
          </a:p>
          <a:p>
            <a:endParaRPr lang="en-US" dirty="0"/>
          </a:p>
          <a:p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304F30E-893B-4A5A-A67B-C0D999F41BFE}"/>
              </a:ext>
            </a:extLst>
          </p:cNvPr>
          <p:cNvSpPr/>
          <p:nvPr/>
        </p:nvSpPr>
        <p:spPr>
          <a:xfrm>
            <a:off x="450772" y="307185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key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276967-A8EC-4E40-8B68-18A9EA5749E1}"/>
              </a:ext>
            </a:extLst>
          </p:cNvPr>
          <p:cNvSpPr/>
          <p:nvPr/>
        </p:nvSpPr>
        <p:spPr>
          <a:xfrm>
            <a:off x="2267712" y="4937760"/>
            <a:ext cx="1442139" cy="418011"/>
          </a:xfrm>
          <a:custGeom>
            <a:avLst/>
            <a:gdLst>
              <a:gd name="connsiteX0" fmla="*/ 1442139 w 1442139"/>
              <a:gd name="connsiteY0" fmla="*/ 0 h 418011"/>
              <a:gd name="connsiteX1" fmla="*/ 945751 w 1442139"/>
              <a:gd name="connsiteY1" fmla="*/ 10450 h 418011"/>
              <a:gd name="connsiteX2" fmla="*/ 423237 w 1442139"/>
              <a:gd name="connsiteY2" fmla="*/ 62702 h 418011"/>
              <a:gd name="connsiteX3" fmla="*/ 156754 w 1442139"/>
              <a:gd name="connsiteY3" fmla="*/ 209006 h 418011"/>
              <a:gd name="connsiteX4" fmla="*/ 41801 w 1442139"/>
              <a:gd name="connsiteY4" fmla="*/ 344859 h 418011"/>
              <a:gd name="connsiteX5" fmla="*/ 0 w 1442139"/>
              <a:gd name="connsiteY5" fmla="*/ 418011 h 41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139" h="418011">
                <a:moveTo>
                  <a:pt x="1442139" y="0"/>
                </a:moveTo>
                <a:cubicBezTo>
                  <a:pt x="1278853" y="0"/>
                  <a:pt x="1115568" y="0"/>
                  <a:pt x="945751" y="10450"/>
                </a:cubicBezTo>
                <a:cubicBezTo>
                  <a:pt x="775934" y="20900"/>
                  <a:pt x="554736" y="29609"/>
                  <a:pt x="423237" y="62702"/>
                </a:cubicBezTo>
                <a:cubicBezTo>
                  <a:pt x="291738" y="95795"/>
                  <a:pt x="220327" y="161980"/>
                  <a:pt x="156754" y="209006"/>
                </a:cubicBezTo>
                <a:cubicBezTo>
                  <a:pt x="93181" y="256032"/>
                  <a:pt x="67927" y="310025"/>
                  <a:pt x="41801" y="344859"/>
                </a:cubicBezTo>
                <a:cubicBezTo>
                  <a:pt x="15675" y="379693"/>
                  <a:pt x="7837" y="398852"/>
                  <a:pt x="0" y="418011"/>
                </a:cubicBez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16" grpId="0"/>
      <p:bldP spid="34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What are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?   </a:t>
                </a:r>
              </a:p>
              <a:p>
                <a:r>
                  <a:rPr lang="en-US" sz="3000" dirty="0"/>
                  <a:t>Hash key</a:t>
                </a:r>
                <a:r>
                  <a:rPr lang="en-US" dirty="0"/>
                  <a:t>s used to rapidly index </a:t>
                </a:r>
                <a:r>
                  <a:rPr lang="en-US" b="1" dirty="0"/>
                  <a:t>hash tables</a:t>
                </a:r>
              </a:p>
              <a:p>
                <a:r>
                  <a:rPr lang="en-US" sz="3000" dirty="0"/>
                  <a:t>Hash index is computed from a key using a </a:t>
                </a:r>
                <a:r>
                  <a:rPr lang="en-US" sz="3000" b="1" dirty="0"/>
                  <a:t>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sz="3000" dirty="0"/>
              </a:p>
              <a:p>
                <a:r>
                  <a:rPr lang="en-US" sz="3000" dirty="0"/>
                  <a:t>Same hash used for insertions and deletions in table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2000" dirty="0"/>
                  <a:t>You can find more about hash functions and hash tables in many sources online, including </a:t>
                </a:r>
                <a:r>
                  <a:rPr lang="en-US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US" sz="2000" dirty="0"/>
                  <a:t> or </a:t>
                </a:r>
                <a:r>
                  <a:rPr lang="en-US" sz="2000" dirty="0"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  <a:blipFill>
                <a:blip r:embed="rId4"/>
                <a:stretch>
                  <a:fillRect l="-1507" t="-2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039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What are the properties of a good hash function?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Creates unique hashes for most keys to prevent hash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Have size appropriate for the table</a:t>
                </a:r>
              </a:p>
              <a:p>
                <a:pPr lvl="1"/>
                <a:r>
                  <a:rPr lang="en-US" sz="2600" dirty="0"/>
                  <a:t>Hash functions produce limited range of hash values   </a:t>
                </a:r>
              </a:p>
              <a:p>
                <a:pPr lvl="1"/>
                <a:r>
                  <a:rPr lang="en-US" sz="2600" dirty="0"/>
                  <a:t>Too large wastes space</a:t>
                </a:r>
              </a:p>
              <a:p>
                <a:pPr lvl="1"/>
                <a:r>
                  <a:rPr lang="en-US" sz="2600" dirty="0"/>
                  <a:t>Too small leads to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Have a uniform distribution of hash values</a:t>
                </a:r>
              </a:p>
              <a:p>
                <a:pPr lvl="1"/>
                <a:r>
                  <a:rPr lang="en-US" sz="2600" b="1" dirty="0"/>
                  <a:t>Lumpy hash values </a:t>
                </a:r>
                <a:r>
                  <a:rPr lang="en-US" sz="2600" dirty="0"/>
                  <a:t>lead to increased cash collisions </a:t>
                </a:r>
              </a:p>
              <a:p>
                <a:pPr lvl="1"/>
                <a:r>
                  <a:rPr lang="en-US" sz="2600" dirty="0"/>
                  <a:t>Can verify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/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Ideally make hash table resizable</a:t>
                </a:r>
              </a:p>
              <a:p>
                <a:pPr lvl="1"/>
                <a:r>
                  <a:rPr lang="en-US" sz="2600" dirty="0"/>
                  <a:t>Half or double as needed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391" t="-2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0289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Creating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</a:p>
              <a:p>
                <a:r>
                  <a:rPr lang="en-US" sz="3000" dirty="0"/>
                  <a:t>A great many hash functions are used in practice   </a:t>
                </a:r>
              </a:p>
              <a:p>
                <a:r>
                  <a:rPr lang="en-US" sz="3000" dirty="0"/>
                  <a:t>Simple hash functions operate on numeric keys  </a:t>
                </a:r>
              </a:p>
              <a:p>
                <a:pPr lvl="1"/>
                <a:r>
                  <a:rPr lang="en-US" sz="2600" dirty="0"/>
                  <a:t>Binary or integer </a:t>
                </a:r>
              </a:p>
              <a:p>
                <a:pPr lvl="1"/>
                <a:r>
                  <a:rPr lang="en-US" sz="2600" dirty="0"/>
                  <a:t>Use binary representation of strings  </a:t>
                </a:r>
              </a:p>
              <a:p>
                <a:r>
                  <a:rPr lang="en-US" sz="3000" b="1" dirty="0"/>
                  <a:t>Division hash </a:t>
                </a:r>
                <a:r>
                  <a:rPr lang="en-US" sz="3000" dirty="0"/>
                  <a:t>function for key,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/>
                  <a:t>, is one of the simplest to implement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r>
                  <a:rPr lang="en-US" sz="2600" dirty="0"/>
                  <a:t>Table has size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Generally choose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to be prime number to reduce collisions</a:t>
                </a:r>
              </a:p>
              <a:p>
                <a:pPr lvl="1"/>
                <a:r>
                  <a:rPr lang="en-US" sz="2600" dirty="0"/>
                  <a:t>Or sometimes,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600" dirty="0"/>
                  <a:t> for some integer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optimize storage</a:t>
                </a:r>
              </a:p>
              <a:p>
                <a:pPr lvl="1"/>
                <a:r>
                  <a:rPr lang="en-US" sz="2600" dirty="0"/>
                  <a:t>Usually, less than optimal </a:t>
                </a:r>
                <a:r>
                  <a:rPr lang="en-US" sz="2600"/>
                  <a:t>properties – lumpy   </a:t>
                </a:r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2"/>
                <a:stretch>
                  <a:fillRect l="-1507" t="-2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3309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Statistical hypothesis tests are widely used methods to determine if </a:t>
            </a:r>
            <a:r>
              <a:rPr lang="en-US" b="1" dirty="0"/>
              <a:t>differences in populations are significant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if a population mean has a specified value, e.g. 0?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the difference between two means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a paired-response difference from zero	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E.g. a before/after drug treatment on patient.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if there are differences in counts of discrete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varaibles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differences in variance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whether the slope of a line is not zero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Important for testing the importance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3111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Statistical hypothesis tests are widely used methods to determine if </a:t>
                </a:r>
                <a:r>
                  <a:rPr lang="en-US" b="1" dirty="0"/>
                  <a:t>differences in populations are significant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Tests are performed at a significance level specified by the user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For example, 0.05 is widely used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But, other significance levels can be chosen – need to consider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</a:rPr>
                  <a:t>alterinatives</a:t>
                </a:r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Picking the different tests changes test’s results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Student’s t-test for difference of means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ANOVA for difference of variance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Person’s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for difference in counts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Etc.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more assumptions we make, the easier it is to tell the difference between populations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520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probability of a false positive test we will accept –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lower the significance level the higher the probability of not rejecting the null –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Data mining is the science </a:t>
            </a:r>
            <a:r>
              <a:rPr lang="en-US" sz="3200" b="1" dirty="0"/>
              <a:t>knowledge discovery</a:t>
            </a:r>
            <a:r>
              <a:rPr lang="en-US" sz="3200" dirty="0"/>
              <a:t> using data </a:t>
            </a:r>
            <a:endParaRPr lang="en-US" sz="3200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 </a:t>
            </a:r>
            <a:r>
              <a:rPr lang="en-US" b="1" dirty="0"/>
              <a:t>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pPr lvl="1"/>
            <a:r>
              <a:rPr lang="en-US" b="1" dirty="0"/>
              <a:t>Try lots of ideas, fail fast, keep the ones that work!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extreme, assuming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In other words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getting a result that extreme or greater simply from random variation of the null distribution</a:t>
            </a:r>
          </a:p>
          <a:p>
            <a:pPr marL="844350" lvl="1" indent="-342900"/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p-values are 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order statistic,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we accept of reject the null hypothesis based on the p-value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Lots of ways to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misuse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 the p-value; some examples: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mining: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test all relationships between variables to find the ‘significant’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Assuming a smaller p-value is ‘more significant’: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p-values are just indicate the probability of a value being at least this extreme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17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CC4F-BB2A-479D-8EDF-923A1EE9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t="40934" r="10867" b="13544"/>
          <a:stretch/>
        </p:blipFill>
        <p:spPr>
          <a:xfrm flipH="1">
            <a:off x="42002" y="3249105"/>
            <a:ext cx="6690512" cy="257118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16D2EB6-4120-498F-9AD7-078AE411C0C9}"/>
              </a:ext>
            </a:extLst>
          </p:cNvPr>
          <p:cNvSpPr/>
          <p:nvPr/>
        </p:nvSpPr>
        <p:spPr>
          <a:xfrm>
            <a:off x="5046497" y="5118648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28" y="1037711"/>
            <a:ext cx="10515600" cy="49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can we understand the </a:t>
            </a:r>
            <a:r>
              <a:rPr lang="en-US" b="1" dirty="0"/>
              <a:t>p-value?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B85D8-30C0-4190-A998-F86A6E9CC655}"/>
              </a:ext>
            </a:extLst>
          </p:cNvPr>
          <p:cNvCxnSpPr/>
          <p:nvPr/>
        </p:nvCxnSpPr>
        <p:spPr>
          <a:xfrm>
            <a:off x="3387258" y="3273598"/>
            <a:ext cx="0" cy="2811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F32B64-A094-4689-8FE4-51208C987238}"/>
              </a:ext>
            </a:extLst>
          </p:cNvPr>
          <p:cNvSpPr txBox="1"/>
          <p:nvPr/>
        </p:nvSpPr>
        <p:spPr>
          <a:xfrm>
            <a:off x="3149052" y="606020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15s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/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E4251-0104-4598-A01C-E296FDBD4221}"/>
              </a:ext>
            </a:extLst>
          </p:cNvPr>
          <p:cNvSpPr txBox="1"/>
          <p:nvPr/>
        </p:nvSpPr>
        <p:spPr>
          <a:xfrm>
            <a:off x="4785425" y="608469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22s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A7233-EA69-4ED5-99AE-02ECA28284F7}"/>
              </a:ext>
            </a:extLst>
          </p:cNvPr>
          <p:cNvCxnSpPr/>
          <p:nvPr/>
        </p:nvCxnSpPr>
        <p:spPr>
          <a:xfrm flipV="1">
            <a:off x="5039660" y="5773689"/>
            <a:ext cx="0" cy="286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06D83-A38A-479A-AA30-6328F2807F08}"/>
              </a:ext>
            </a:extLst>
          </p:cNvPr>
          <p:cNvSpPr txBox="1"/>
          <p:nvPr/>
        </p:nvSpPr>
        <p:spPr>
          <a:xfrm>
            <a:off x="778128" y="3540509"/>
            <a:ext cx="204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Non-Rejection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4433-83D8-4352-AC3B-CB84E27CE5D9}"/>
              </a:ext>
            </a:extLst>
          </p:cNvPr>
          <p:cNvSpPr txBox="1"/>
          <p:nvPr/>
        </p:nvSpPr>
        <p:spPr>
          <a:xfrm>
            <a:off x="4822254" y="2838378"/>
            <a:ext cx="13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Rejection Region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61B1B-B9F5-4859-952F-DD49A2757433}"/>
              </a:ext>
            </a:extLst>
          </p:cNvPr>
          <p:cNvCxnSpPr/>
          <p:nvPr/>
        </p:nvCxnSpPr>
        <p:spPr>
          <a:xfrm>
            <a:off x="5039660" y="5076388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25E84E-DCE4-4E57-A5E0-8AA2C984B6FE}"/>
              </a:ext>
            </a:extLst>
          </p:cNvPr>
          <p:cNvSpPr/>
          <p:nvPr/>
        </p:nvSpPr>
        <p:spPr>
          <a:xfrm flipH="1">
            <a:off x="5401299" y="4055025"/>
            <a:ext cx="549369" cy="59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the distribution of a variable: to between arrivals</a:t>
                </a:r>
              </a:p>
              <a:p>
                <a:r>
                  <a:rPr lang="en-US" dirty="0"/>
                  <a:t>Mean = 15s</a:t>
                </a:r>
              </a:p>
              <a:p>
                <a:r>
                  <a:rPr lang="en-US" dirty="0"/>
                  <a:t>Reject the null hypothesis at 0.9 confidence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=1.0 −0.9=0.1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Mean of second variable = 22s </a:t>
                </a:r>
              </a:p>
              <a:p>
                <a:r>
                  <a:rPr lang="en-US" dirty="0"/>
                  <a:t>Difference of means in t-distributed</a:t>
                </a:r>
              </a:p>
              <a:p>
                <a:r>
                  <a:rPr lang="en-US" dirty="0"/>
                  <a:t>We reject the null hypothesis since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  <a:blipFill>
                <a:blip r:embed="rId5"/>
                <a:stretch>
                  <a:fillRect l="-202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  <p:bldP spid="10" grpId="0"/>
      <p:bldP spid="12" grpId="0"/>
      <p:bldP spid="13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1"/>
            <a:ext cx="4831080" cy="529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Errors in hypothesis 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587635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Accept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587635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1" t="-9333" r="-11969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340" t="-9333" r="-851" b="-4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294" r="-386667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11795" r="-386667" b="-1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D1363-968F-435A-8702-1637447E79B5}"/>
              </a:ext>
            </a:extLst>
          </p:cNvPr>
          <p:cNvSpPr txBox="1">
            <a:spLocks/>
          </p:cNvSpPr>
          <p:nvPr/>
        </p:nvSpPr>
        <p:spPr>
          <a:xfrm>
            <a:off x="6965116" y="1717710"/>
            <a:ext cx="5226884" cy="490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truth table for the </a:t>
            </a:r>
            <a:r>
              <a:rPr lang="en-US" b="1" dirty="0"/>
              <a:t>decision rule</a:t>
            </a:r>
            <a:r>
              <a:rPr lang="en-US" dirty="0"/>
              <a:t> of any hypothesis test</a:t>
            </a:r>
          </a:p>
          <a:p>
            <a:r>
              <a:rPr lang="en-US" dirty="0"/>
              <a:t>Diagonal of table represent correct inferences </a:t>
            </a:r>
          </a:p>
          <a:p>
            <a:r>
              <a:rPr lang="en-US" b="1" dirty="0"/>
              <a:t>Type I error </a:t>
            </a:r>
            <a:r>
              <a:rPr lang="en-US" dirty="0"/>
              <a:t>is a false discovery</a:t>
            </a:r>
          </a:p>
          <a:p>
            <a:r>
              <a:rPr lang="en-US" b="1" dirty="0"/>
              <a:t>Type II error </a:t>
            </a:r>
            <a:r>
              <a:rPr lang="en-US" dirty="0"/>
              <a:t>is an undetected discovery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Data mining easily produces </a:t>
                </a:r>
                <a:r>
                  <a:rPr lang="en-US" sz="3200" b="1" dirty="0"/>
                  <a:t>false positive</a:t>
                </a:r>
                <a:r>
                  <a:rPr lang="en-US" sz="3200" dirty="0"/>
                  <a:t> results   </a:t>
                </a:r>
              </a:p>
              <a:p>
                <a:r>
                  <a:rPr lang="en-US" sz="3200" dirty="0"/>
                  <a:t>Consider an example: </a:t>
                </a:r>
              </a:p>
              <a:p>
                <a:r>
                  <a:rPr lang="en-US" sz="3200" dirty="0"/>
                  <a:t>Perform an hypothesis test of differences of means with (2-way) significance of 0.05 for 1000 variables   </a:t>
                </a:r>
              </a:p>
              <a:p>
                <a:r>
                  <a:rPr lang="en-US" sz="3200" dirty="0"/>
                  <a:t>There are </a:t>
                </a:r>
                <a:r>
                  <a:rPr lang="en-US" sz="3200" b="1" dirty="0"/>
                  <a:t>n choose 2 </a:t>
                </a:r>
                <a:r>
                  <a:rPr lang="en-US" sz="3200" dirty="0"/>
                  <a:t>pairs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=495,000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39642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Data mining easily produces </a:t>
                </a:r>
                <a:r>
                  <a:rPr lang="en-US" sz="3200" b="1" dirty="0"/>
                  <a:t>false positive</a:t>
                </a:r>
                <a:r>
                  <a:rPr lang="en-US" sz="3200" dirty="0"/>
                  <a:t> results   </a:t>
                </a:r>
              </a:p>
              <a:p>
                <a:r>
                  <a:rPr lang="en-US" sz="3200" dirty="0"/>
                  <a:t>Now, consider the </a:t>
                </a:r>
                <a:r>
                  <a:rPr lang="en-US" sz="3200" b="1" dirty="0"/>
                  <a:t>false positive rate </a:t>
                </a:r>
                <a:r>
                  <a:rPr lang="en-US" sz="3200" dirty="0"/>
                  <a:t>of a naïve approach: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=0.05∗495000=24975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b="1" dirty="0"/>
                  <a:t>Nearly 25,000 false significant pairings from just random sampling!</a:t>
                </a:r>
              </a:p>
              <a:p>
                <a:r>
                  <a:rPr lang="en-US" sz="3200" dirty="0"/>
                  <a:t>Completely unmanageable with 1,000,000 or 100,000,000 variables!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14423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sz="3200" dirty="0"/>
              <a:t>FDR control methods limit the false positive rate (Type I errors) </a:t>
            </a:r>
          </a:p>
          <a:p>
            <a:pPr lvl="1"/>
            <a:r>
              <a:rPr lang="en-US" sz="2800" dirty="0"/>
              <a:t>Want to limit Type II errors – non-discovery   </a:t>
            </a:r>
          </a:p>
          <a:p>
            <a:r>
              <a:rPr lang="en-US" sz="3200" dirty="0"/>
              <a:t>Statistical methods   </a:t>
            </a:r>
          </a:p>
          <a:p>
            <a:pPr lvl="1"/>
            <a:r>
              <a:rPr lang="en-US" sz="2800" dirty="0"/>
              <a:t>Bonferroni correction </a:t>
            </a:r>
          </a:p>
          <a:p>
            <a:pPr lvl="1"/>
            <a:r>
              <a:rPr lang="en-US" sz="2800" dirty="0"/>
              <a:t>Holm’s method</a:t>
            </a:r>
          </a:p>
          <a:p>
            <a:pPr lvl="1"/>
            <a:r>
              <a:rPr lang="en-US" sz="2800"/>
              <a:t>Benjamini</a:t>
            </a:r>
            <a:r>
              <a:rPr lang="en-US" sz="2800" dirty="0"/>
              <a:t>-Hochberg FDR control  </a:t>
            </a:r>
          </a:p>
          <a:p>
            <a:r>
              <a:rPr lang="en-US" sz="3200" dirty="0"/>
              <a:t>Sampling based methods  </a:t>
            </a:r>
          </a:p>
          <a:p>
            <a:pPr lvl="1"/>
            <a:r>
              <a:rPr lang="en-US" sz="2800" dirty="0"/>
              <a:t>Use mini-hashing sampling   </a:t>
            </a:r>
          </a:p>
          <a:p>
            <a:pPr lvl="1"/>
            <a:r>
              <a:rPr lang="en-US" sz="2800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Bonferroni correction</a:t>
                </a:r>
                <a:endParaRPr lang="en-US" sz="3200" dirty="0"/>
              </a:p>
              <a:p>
                <a:r>
                  <a:rPr lang="en-US" sz="3200" dirty="0"/>
                  <a:t>For N simultaneous hypothesis tests the Bonferroni corrected cut off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Correction is very conservative  </a:t>
                </a:r>
              </a:p>
              <a:p>
                <a:pPr lvl="1"/>
                <a:r>
                  <a:rPr lang="en-US" sz="2800" dirty="0"/>
                  <a:t>Greatly reduces detection probability  </a:t>
                </a:r>
              </a:p>
              <a:p>
                <a:pPr lvl="1"/>
                <a:r>
                  <a:rPr lang="en-US" sz="2800" dirty="0"/>
                  <a:t>Increase Type II errors </a:t>
                </a:r>
              </a:p>
              <a:p>
                <a:r>
                  <a:rPr lang="en-US" sz="3200" dirty="0"/>
                  <a:t>Example,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3200" dirty="0"/>
                  <a:t> decisions with threshold of 0.05: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1812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Holm’s method</a:t>
                </a:r>
              </a:p>
              <a:p>
                <a:r>
                  <a:rPr lang="en-US" sz="3200" dirty="0"/>
                  <a:t>Set a </a:t>
                </a:r>
                <a:r>
                  <a:rPr lang="en-US" sz="3200" b="1" dirty="0"/>
                  <a:t>family-wise error rate (FEWR)</a:t>
                </a:r>
                <a:r>
                  <a:rPr lang="en-US" sz="3200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𝐹𝐸𝑊𝑅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r>
                  <a:rPr lang="en-US" sz="3200" dirty="0"/>
                  <a:t>More dynamic (less conservative) than Bonferroni correction</a:t>
                </a:r>
              </a:p>
              <a:p>
                <a:pPr lvl="1"/>
                <a:r>
                  <a:rPr lang="en-US" sz="2800" dirty="0"/>
                  <a:t>Cutoff is based on ordered p-values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558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Benamini-Hochberg FDR Control </a:t>
                </a:r>
              </a:p>
              <a:p>
                <a:r>
                  <a:rPr lang="en-US" sz="3200" dirty="0"/>
                  <a:t>Set threshold for FDR   </a:t>
                </a:r>
              </a:p>
              <a:p>
                <a:pPr marL="0" indent="0">
                  <a:buNone/>
                </a:pPr>
                <a:r>
                  <a:rPr lang="en-US" sz="3200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FDR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BH FDR Control is more dynamic than Holm’s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now in the numerator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mathematical details see </a:t>
                </a:r>
                <a:r>
                  <a:rPr lang="en-US" sz="2000" dirty="0" err="1">
                    <a:hlinkClick r:id="rId3"/>
                  </a:rPr>
                  <a:t>Efron</a:t>
                </a:r>
                <a:r>
                  <a:rPr lang="en-US" sz="2000" dirty="0">
                    <a:hlinkClick r:id="rId3"/>
                  </a:rPr>
                  <a:t> and Hastie 2016</a:t>
                </a:r>
                <a:r>
                  <a:rPr lang="en-US" sz="2000" dirty="0"/>
                  <a:t>, Sections 15.1, 15.2, 15.3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4"/>
                <a:stretch>
                  <a:fillRect l="-1507" t="-2354" b="-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130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Data mining (KDD) is generally performed at </a:t>
            </a:r>
            <a:r>
              <a:rPr lang="en-US" sz="3200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large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 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Holder of several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/>
              <a:t>Expect an </a:t>
            </a:r>
            <a:r>
              <a:rPr lang="en-US" b="1" dirty="0"/>
              <a:t>intense pace!</a:t>
            </a:r>
          </a:p>
          <a:p>
            <a:pPr lvl="1"/>
            <a:r>
              <a:rPr lang="en-US" dirty="0"/>
              <a:t>Course moves at twice the rate of a course in a regular semester</a:t>
            </a:r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dirty="0"/>
              <a:t>Do not fall behind</a:t>
            </a:r>
          </a:p>
          <a:p>
            <a:pPr lvl="1"/>
            <a:r>
              <a:rPr lang="en-US" dirty="0"/>
              <a:t>There will be no time to ‘catch up’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Data mining requires a combination of </a:t>
            </a:r>
            <a:r>
              <a:rPr lang="en-US" sz="3200" b="1" dirty="0"/>
              <a:t>data engineering </a:t>
            </a:r>
            <a:r>
              <a:rPr lang="en-US" sz="3200" dirty="0"/>
              <a:t>and </a:t>
            </a:r>
            <a:r>
              <a:rPr lang="en-US" sz="3200" b="1" dirty="0"/>
              <a:t>data analytics </a:t>
            </a:r>
          </a:p>
          <a:p>
            <a:r>
              <a:rPr lang="en-US" dirty="0"/>
              <a:t>Our focus is on analytic KDD methods and algorithms    </a:t>
            </a:r>
          </a:p>
          <a:p>
            <a:pPr lvl="1"/>
            <a:r>
              <a:rPr lang="en-US" dirty="0"/>
              <a:t>Analytic methods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Analytic methods at core of exploration  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scale analysis by orders of magnitude  </a:t>
            </a:r>
          </a:p>
          <a:p>
            <a:pPr lvl="1"/>
            <a:r>
              <a:rPr lang="en-US" dirty="0"/>
              <a:t>Better algorithm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Varied and constantly changing landscape of </a:t>
            </a:r>
            <a:r>
              <a:rPr lang="en-US" i="1" dirty="0"/>
              <a:t>Big Data</a:t>
            </a:r>
            <a:r>
              <a:rPr lang="en-US" dirty="0"/>
              <a:t> technologies</a:t>
            </a:r>
          </a:p>
          <a:p>
            <a:pPr lvl="1"/>
            <a:r>
              <a:rPr lang="en-US" dirty="0"/>
              <a:t>Many platforms support similar methods  </a:t>
            </a:r>
          </a:p>
          <a:p>
            <a:pPr lvl="1"/>
            <a:r>
              <a:rPr lang="en-US" dirty="0"/>
              <a:t>Limited time in Harvard Summer School to deal with installation issues on varied platforms  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427264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5185574" cy="269094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046397" y="1921229"/>
            <a:ext cx="5857821" cy="4395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Is this diagram representative?</a:t>
            </a:r>
          </a:p>
          <a:p>
            <a:r>
              <a:rPr lang="en-US" sz="3200" dirty="0"/>
              <a:t>No!</a:t>
            </a:r>
          </a:p>
          <a:p>
            <a:r>
              <a:rPr lang="en-US" sz="3200" dirty="0"/>
              <a:t>KDD is an iterative process</a:t>
            </a:r>
          </a:p>
          <a:p>
            <a:r>
              <a:rPr lang="en-US" sz="3200" dirty="0"/>
              <a:t>Steps shown are reasonable </a:t>
            </a:r>
          </a:p>
          <a:p>
            <a:r>
              <a:rPr lang="en-US" sz="3200" dirty="0"/>
              <a:t>The results of on step informs updates to previous steps  </a:t>
            </a:r>
          </a:p>
          <a:p>
            <a:r>
              <a:rPr lang="en-US" sz="32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Look up uses key-value pairs as a 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is index to the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List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token, etc.</a:t>
                </a:r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etc.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  <a:blipFill>
                <a:blip r:embed="rId2"/>
                <a:stretch>
                  <a:fillRect l="-1217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01646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8380</TotalTime>
  <Words>1910</Words>
  <Application>Microsoft Office PowerPoint</Application>
  <PresentationFormat>Widescreen</PresentationFormat>
  <Paragraphs>300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Wingdings</vt:lpstr>
      <vt:lpstr>Office Theme</vt:lpstr>
      <vt:lpstr>CSCI E-96 Data Mining, Discovery and Exploration Introduction and Pitfalls</vt:lpstr>
      <vt:lpstr>PowerPoint Presentation</vt:lpstr>
      <vt:lpstr>PowerPoint Presentation</vt:lpstr>
      <vt:lpstr>About your Instructor: Steve Elston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 Elston</cp:lastModifiedBy>
  <cp:revision>205</cp:revision>
  <cp:lastPrinted>2019-09-03T23:18:19Z</cp:lastPrinted>
  <dcterms:created xsi:type="dcterms:W3CDTF">2019-08-02T23:14:29Z</dcterms:created>
  <dcterms:modified xsi:type="dcterms:W3CDTF">2021-05-29T21:34:58Z</dcterms:modified>
</cp:coreProperties>
</file>