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9" r:id="rId3"/>
    <p:sldId id="278" r:id="rId4"/>
    <p:sldId id="277" r:id="rId5"/>
    <p:sldId id="276" r:id="rId6"/>
    <p:sldId id="281" r:id="rId7"/>
    <p:sldId id="282" r:id="rId8"/>
    <p:sldId id="259" r:id="rId9"/>
    <p:sldId id="304" r:id="rId10"/>
    <p:sldId id="284" r:id="rId11"/>
    <p:sldId id="286" r:id="rId12"/>
    <p:sldId id="285" r:id="rId13"/>
    <p:sldId id="268" r:id="rId14"/>
    <p:sldId id="260" r:id="rId15"/>
    <p:sldId id="262" r:id="rId16"/>
    <p:sldId id="263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300" r:id="rId28"/>
    <p:sldId id="298" r:id="rId29"/>
    <p:sldId id="301" r:id="rId30"/>
    <p:sldId id="302" r:id="rId31"/>
    <p:sldId id="30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5" y="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r>
              <a:rPr lang="en-US" dirty="0"/>
              <a:t>No </a:t>
            </a:r>
            <a:r>
              <a:rPr lang="en-US" b="1" dirty="0"/>
              <a:t>self cycles</a:t>
            </a:r>
          </a:p>
          <a:p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</a:t>
            </a:r>
            <a:r>
              <a:rPr lang="en-US" b="1" dirty="0" err="1"/>
              <a:t>ends</a:t>
            </a:r>
            <a:r>
              <a:rPr lang="en-US" dirty="0" err="1"/>
              <a:t>Transitions</a:t>
            </a:r>
            <a:r>
              <a:rPr lang="en-US" dirty="0"/>
              <a:t> from one page to another on this graph represent a </a:t>
            </a:r>
            <a:r>
              <a:rPr lang="en-US" b="1" dirty="0"/>
              <a:t>stochastic process</a:t>
            </a:r>
          </a:p>
        </p:txBody>
      </p:sp>
    </p:spTree>
    <p:extLst>
      <p:ext uri="{BB962C8B-B14F-4D97-AF65-F5344CB8AC3E}">
        <p14:creationId xmlns:p14="http://schemas.microsoft.com/office/powerpoint/2010/main" val="15600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68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sum of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of rows is the number of in-links to a page – </a:t>
                </a:r>
                <a:r>
                  <a:rPr lang="en-US" b="1" dirty="0"/>
                  <a:t>in degree</a:t>
                </a:r>
              </a:p>
              <a:p>
                <a:r>
                  <a:rPr lang="en-US" dirty="0"/>
                  <a:t>Adjacency matrix is </a:t>
                </a:r>
                <a:r>
                  <a:rPr lang="en-US" b="1" dirty="0"/>
                  <a:t>not symmetric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1772" b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13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memoryless stochastic process </a:t>
            </a:r>
            <a:r>
              <a:rPr lang="en-US" dirty="0"/>
              <a:t>is known as a </a:t>
            </a:r>
            <a:r>
              <a:rPr lang="en-US" b="1" dirty="0"/>
              <a:t>Markov process</a:t>
            </a:r>
          </a:p>
          <a:p>
            <a:r>
              <a:rPr lang="en-US" dirty="0"/>
              <a:t>A </a:t>
            </a:r>
            <a:r>
              <a:rPr lang="en-US" b="1" dirty="0"/>
              <a:t>Markov process </a:t>
            </a:r>
            <a:r>
              <a:rPr lang="en-US" dirty="0"/>
              <a:t>has </a:t>
            </a:r>
            <a:r>
              <a:rPr lang="en-US" b="1" dirty="0"/>
              <a:t>states – </a:t>
            </a:r>
            <a:r>
              <a:rPr lang="en-US" dirty="0"/>
              <a:t>being on a web page is a state</a:t>
            </a:r>
            <a:endParaRPr lang="en-US" b="1" dirty="0"/>
          </a:p>
          <a:p>
            <a:r>
              <a:rPr lang="en-US" dirty="0"/>
              <a:t>A Markov process </a:t>
            </a:r>
            <a:r>
              <a:rPr lang="en-US" b="1" dirty="0"/>
              <a:t>transitions between states </a:t>
            </a:r>
            <a:r>
              <a:rPr lang="en-US" dirty="0"/>
              <a:t>at discrete time steps</a:t>
            </a:r>
          </a:p>
          <a:p>
            <a:r>
              <a:rPr lang="en-US" dirty="0"/>
              <a:t>The probability of transition from one state to another for a </a:t>
            </a:r>
            <a:r>
              <a:rPr lang="en-US" b="1" dirty="0"/>
              <a:t>first order Markov process </a:t>
            </a:r>
            <a:r>
              <a:rPr lang="en-US" dirty="0"/>
              <a:t>is determined only by the </a:t>
            </a:r>
            <a:r>
              <a:rPr lang="en-US" b="1" dirty="0"/>
              <a:t>current state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Where, the history of states is,</a:t>
            </a:r>
          </a:p>
          <a:p>
            <a:r>
              <a:rPr lang="en-US" dirty="0"/>
              <a:t>And, the current state is  </a:t>
            </a:r>
          </a:p>
          <a:p>
            <a:r>
              <a:rPr lang="en-US" dirty="0"/>
              <a:t>A first order Markov process has</a:t>
            </a:r>
            <a:r>
              <a:rPr lang="en-US" b="1" dirty="0"/>
              <a:t> no memory </a:t>
            </a:r>
            <a:r>
              <a:rPr lang="en-US" dirty="0"/>
              <a:t>– only depends on current state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ED5F3-37DE-4715-9216-0F1DA470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90" y="3538693"/>
            <a:ext cx="2687826" cy="489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F3608-78C8-430E-9806-243163E3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213" y="3501649"/>
            <a:ext cx="2107770" cy="526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D1783-49B8-47F1-A324-A95A34791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029" y="4087974"/>
            <a:ext cx="1358682" cy="43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1D85E1-3143-4151-B839-1EE1383FD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435" y="4637203"/>
            <a:ext cx="391091" cy="4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688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A Markov process is characterized by a </a:t>
            </a:r>
            <a:r>
              <a:rPr lang="en-US" b="1" dirty="0"/>
              <a:t>state probability transition matrix</a:t>
            </a:r>
            <a:r>
              <a:rPr lang="en-US" dirty="0"/>
              <a:t>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Markov Processes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F73565-5A0D-44DF-895B-0F6504206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668" y="2091622"/>
            <a:ext cx="4034160" cy="1773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6162FF-27EF-407D-BCDC-99EC7D768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197" y="4086172"/>
            <a:ext cx="7111627" cy="47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The probability of transition from one state to the next state is computed with the state transition probability matrix: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Markov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4EB0F-07DA-4F35-B732-76EDFC3DB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472" y="2032035"/>
            <a:ext cx="1801921" cy="4794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B08902-F552-40F2-B298-54344F152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272" y="3643837"/>
            <a:ext cx="1162050" cy="2228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6BDBB9-F26C-4208-8120-434D645F2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677" y="3643837"/>
            <a:ext cx="3743325" cy="2200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71A092-7E35-4A2F-B804-A69C23E21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7857" y="3643837"/>
            <a:ext cx="17335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5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Markov chain </a:t>
            </a:r>
            <a:r>
              <a:rPr lang="en-US" dirty="0"/>
              <a:t>is a sequence of Markov state transition processes</a:t>
            </a:r>
          </a:p>
          <a:p>
            <a:pPr lvl="1"/>
            <a:r>
              <a:rPr lang="en-US" sz="2800" dirty="0"/>
              <a:t>E.g. running a Markov process over several time steps creates a Markov chain</a:t>
            </a:r>
          </a:p>
          <a:p>
            <a:r>
              <a:rPr lang="en-US" dirty="0"/>
              <a:t>If the state transition probability matrix,       , does not change with time, the Markov chain is </a:t>
            </a:r>
            <a:r>
              <a:rPr lang="en-US" b="1" dirty="0"/>
              <a:t>stationary</a:t>
            </a:r>
            <a:endParaRPr lang="en-US" dirty="0"/>
          </a:p>
          <a:p>
            <a:r>
              <a:rPr lang="en-US" dirty="0"/>
              <a:t>  Stationary Markov chains </a:t>
            </a:r>
            <a:r>
              <a:rPr lang="en-US" b="1" dirty="0"/>
              <a:t>converge to a steady state</a:t>
            </a:r>
          </a:p>
          <a:p>
            <a:pPr lvl="1"/>
            <a:r>
              <a:rPr lang="en-US" sz="2800" dirty="0"/>
              <a:t>At steady state the state probabilities are unchanged</a:t>
            </a:r>
          </a:p>
          <a:p>
            <a:pPr lvl="1"/>
            <a:r>
              <a:rPr lang="en-US" sz="2800" dirty="0"/>
              <a:t>For web pages in a complete graph these probabilities are the </a:t>
            </a:r>
            <a:r>
              <a:rPr lang="en-US" sz="2800" b="1" dirty="0"/>
              <a:t>page ranks</a:t>
            </a:r>
            <a:r>
              <a:rPr lang="en-US" sz="2800" dirty="0"/>
              <a:t>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Markov Processes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6422F9-24FC-42B4-A376-7BE6A5C03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760" y="2495625"/>
            <a:ext cx="458088" cy="37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Markov chain </a:t>
            </a:r>
            <a:r>
              <a:rPr lang="en-US" dirty="0"/>
              <a:t>is a sequence of Markov state transition processes</a:t>
            </a:r>
          </a:p>
          <a:p>
            <a:pPr lvl="1"/>
            <a:r>
              <a:rPr lang="en-US" sz="2800" dirty="0"/>
              <a:t>E.g. running a Markov process over several time steps creates a Markov chain</a:t>
            </a:r>
          </a:p>
          <a:p>
            <a:r>
              <a:rPr lang="en-US" dirty="0"/>
              <a:t>If the state transition probability matrix,       , does not change with time, the Markov chain is </a:t>
            </a:r>
            <a:r>
              <a:rPr lang="en-US" b="1" dirty="0"/>
              <a:t>stationary</a:t>
            </a:r>
            <a:endParaRPr lang="en-US" dirty="0"/>
          </a:p>
          <a:p>
            <a:r>
              <a:rPr lang="en-US" dirty="0"/>
              <a:t>  Stationary Markov chains </a:t>
            </a:r>
            <a:r>
              <a:rPr lang="en-US" b="1" dirty="0"/>
              <a:t>converge to a steady state</a:t>
            </a:r>
          </a:p>
          <a:p>
            <a:pPr lvl="1"/>
            <a:r>
              <a:rPr lang="en-US" sz="2800" dirty="0"/>
              <a:t>At steady state the state probabilities are unchanged</a:t>
            </a:r>
          </a:p>
          <a:p>
            <a:pPr lvl="1"/>
            <a:r>
              <a:rPr lang="en-US" sz="2800" dirty="0"/>
              <a:t>For web pages in a complete graph these probabilities are the </a:t>
            </a:r>
            <a:r>
              <a:rPr lang="en-US" sz="2800" b="1" dirty="0"/>
              <a:t>page ranks</a:t>
            </a:r>
            <a:r>
              <a:rPr lang="en-US" sz="2800" dirty="0"/>
              <a:t>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Markov Processes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6422F9-24FC-42B4-A376-7BE6A5C03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760" y="2495625"/>
            <a:ext cx="458088" cy="37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0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sz="2800" dirty="0"/>
              <a:t>This </a:t>
            </a:r>
            <a:r>
              <a:rPr lang="en-US" sz="2800" b="1" dirty="0"/>
              <a:t>complete graph </a:t>
            </a:r>
            <a:r>
              <a:rPr lang="en-US" sz="2800" dirty="0"/>
              <a:t>defines a </a:t>
            </a:r>
            <a:r>
              <a:rPr lang="en-US" sz="2800" b="1" dirty="0"/>
              <a:t>stochastic process  </a:t>
            </a:r>
          </a:p>
          <a:p>
            <a:r>
              <a:rPr lang="en-US" dirty="0"/>
              <a:t>At convergence the probabilities of being on a page are its PageRank</a:t>
            </a:r>
            <a:r>
              <a:rPr lang="en-US" sz="2800" dirty="0"/>
              <a:t> </a:t>
            </a:r>
          </a:p>
          <a:p>
            <a:r>
              <a:rPr lang="en-US" dirty="0"/>
              <a:t>Compute the PageRank probabilities with a Markov chain  </a:t>
            </a:r>
          </a:p>
          <a:p>
            <a:r>
              <a:rPr lang="en-US" sz="2800" dirty="0"/>
              <a:t>This is known as the </a:t>
            </a:r>
            <a:r>
              <a:rPr lang="en-US" sz="2800" b="1" dirty="0"/>
              <a:t>iterative PageRank algorithm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</a:t>
                </a:r>
                <a:r>
                  <a:rPr lang="en-US" sz="2800" dirty="0" err="1"/>
                  <a:t>columnwise</a:t>
                </a:r>
                <a:r>
                  <a:rPr lang="en-US" sz="2800" dirty="0"/>
                  <a:t> </a:t>
                </a:r>
              </a:p>
              <a:p>
                <a:r>
                  <a:rPr lang="en-US" dirty="0"/>
                  <a:t>The values are the transition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M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the column = 1, the total probability of making a transition from a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undoubtedly the most widely used application of data mining </a:t>
            </a:r>
            <a:endParaRPr lang="en-US" b="1" dirty="0"/>
          </a:p>
          <a:p>
            <a:r>
              <a:rPr lang="en-US" dirty="0"/>
              <a:t>Major search engines, like Google and Bing, are complex</a:t>
            </a:r>
          </a:p>
          <a:p>
            <a:pPr lvl="1"/>
            <a:r>
              <a:rPr lang="en-US" dirty="0"/>
              <a:t>Employ multiple algorithms </a:t>
            </a:r>
          </a:p>
          <a:p>
            <a:pPr lvl="1"/>
            <a:r>
              <a:rPr lang="en-US" dirty="0"/>
              <a:t>Use considerable exogenous information – e.g. user profiles, knowledge graphs</a:t>
            </a:r>
          </a:p>
          <a:p>
            <a:r>
              <a:rPr lang="en-US" dirty="0"/>
              <a:t>Complexity arises from pitfalls in search </a:t>
            </a:r>
          </a:p>
          <a:p>
            <a:pPr lvl="1"/>
            <a:r>
              <a:rPr lang="en-US" dirty="0"/>
              <a:t>Massive data volumes </a:t>
            </a:r>
          </a:p>
          <a:p>
            <a:pPr lvl="1"/>
            <a:r>
              <a:rPr lang="en-US" dirty="0"/>
              <a:t>Can’t really know user intent</a:t>
            </a:r>
          </a:p>
          <a:p>
            <a:pPr lvl="1"/>
            <a:r>
              <a:rPr lang="en-US" dirty="0"/>
              <a:t>Web spam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use scaled </a:t>
                </a:r>
                <a:r>
                  <a:rPr lang="en-US" dirty="0"/>
                  <a:t>in </a:t>
                </a:r>
                <a:r>
                  <a:rPr lang="en-US" sz="2800" dirty="0"/>
                  <a:t>degree as the starting probabilities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999" t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b="1" dirty="0"/>
                  <a:t>Dead-end page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Is a </a:t>
                </a:r>
                <a:r>
                  <a:rPr lang="en-US" b="1" dirty="0"/>
                  <a:t>spider trap </a:t>
                </a:r>
                <a:r>
                  <a:rPr lang="en-US" dirty="0"/>
                  <a:t>for the random surfer – no way out! 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stochastic process</a:t>
                </a: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 err="1"/>
                  <a:t>PageRanks</a:t>
                </a:r>
                <a:r>
                  <a:rPr lang="en-US" dirty="0"/>
                  <a:t> are all 0! – consequence of not being complete graph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1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𝑎𝑠𝑠𝑜𝑐𝑖𝑎𝑡𝑖𝑜𝑛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</a:t>
                </a:r>
                <a:r>
                  <a:rPr lang="en-US" dirty="0"/>
                  <a:t>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from any page </a:t>
                </a:r>
              </a:p>
              <a:p>
                <a:pPr lvl="1"/>
                <a:r>
                  <a:rPr lang="en-US" dirty="0"/>
                  <a:t>Random surfer explores the graph 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2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Formally, we say a graph,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is comprised of nodes,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connected by edges or links,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Nodes are unique entities within a graph – e.g. web pages</a:t>
                </a:r>
              </a:p>
              <a:p>
                <a:pPr lvl="1"/>
                <a:r>
                  <a:rPr lang="en-US" dirty="0"/>
                  <a:t>Nodes can be numbered or named </a:t>
                </a:r>
              </a:p>
              <a:p>
                <a:pPr lvl="1"/>
                <a:r>
                  <a:rPr lang="en-US" dirty="0"/>
                  <a:t>Nodes can have properties </a:t>
                </a:r>
              </a:p>
              <a:p>
                <a:r>
                  <a:rPr lang="en-US" dirty="0"/>
                  <a:t>Edges or links connect pairs connect pairs of nodes</a:t>
                </a:r>
              </a:p>
              <a:p>
                <a:pPr lvl="1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𝑙𝑖𝑛𝑘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connecting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Links can be </a:t>
                </a:r>
                <a:r>
                  <a:rPr lang="en-US" b="1" dirty="0"/>
                  <a:t>unweighted</a:t>
                </a:r>
                <a:r>
                  <a:rPr lang="en-US" dirty="0"/>
                  <a:t> or </a:t>
                </a:r>
                <a:r>
                  <a:rPr lang="en-US" b="1" dirty="0"/>
                  <a:t>weighted </a:t>
                </a:r>
              </a:p>
              <a:p>
                <a:pPr lvl="1"/>
                <a:r>
                  <a:rPr lang="en-US" dirty="0"/>
                  <a:t>Links can be </a:t>
                </a:r>
                <a:r>
                  <a:rPr lang="en-US" b="1" dirty="0"/>
                  <a:t>directed</a:t>
                </a:r>
                <a:r>
                  <a:rPr lang="en-US" dirty="0"/>
                  <a:t> or </a:t>
                </a:r>
                <a:r>
                  <a:rPr lang="en-US" b="1" dirty="0"/>
                  <a:t>undirected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  <a:blipFill>
                <a:blip r:embed="rId2"/>
                <a:stretch>
                  <a:fillRect l="-1217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/>
                  <a:t>This is the problem MapReduce was developed for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undirected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bidirectionally </a:t>
                </a:r>
              </a:p>
              <a:p>
                <a:pPr lvl="1"/>
                <a:r>
                  <a:rPr lang="en-US" dirty="0"/>
                  <a:t>Example: Facebook friends can message each other  </a:t>
                </a:r>
              </a:p>
              <a:p>
                <a:pPr lvl="1"/>
                <a:r>
                  <a:rPr lang="en-US" dirty="0"/>
                  <a:t>Example: A highway network allows travel in both directions  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 from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does not connect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Can have 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between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self loop </a:t>
                </a:r>
                <a:r>
                  <a:rPr lang="en-US" dirty="0"/>
                  <a:t>can be defined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where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links to itself – can lead to modeling problems</a:t>
                </a:r>
              </a:p>
              <a:p>
                <a:pPr lvl="1"/>
                <a:r>
                  <a:rPr lang="en-US" dirty="0"/>
                  <a:t>Example: the world wide web – a page linked to another page need not have a connection from the other page  </a:t>
                </a:r>
              </a:p>
              <a:p>
                <a:pPr lvl="1"/>
                <a:r>
                  <a:rPr lang="en-US" dirty="0"/>
                  <a:t>Example: On Twitter someone can follow someone else, but the other person may not followed them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2439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2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no symmetry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3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341576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out-links that go to pages that have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into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366683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r>
              <a:rPr lang="en-US" dirty="0"/>
              <a:t>We assume the more central a web page is the more important it is as a </a:t>
            </a:r>
            <a:r>
              <a:rPr lang="en-US"/>
              <a:t>search result</a:t>
            </a:r>
            <a:endParaRPr lang="en-US" dirty="0"/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phycological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285525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pages many in-links has high probability of transition 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99725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9333</TotalTime>
  <Words>2117</Words>
  <Application>Microsoft Office PowerPoint</Application>
  <PresentationFormat>Widescreen</PresentationFormat>
  <Paragraphs>286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CSCI E-96 Data Mining, Exploration and Discovery Search Algorithms</vt:lpstr>
      <vt:lpstr>Introduction to Web</vt:lpstr>
      <vt:lpstr>Introduction to Graph Theory Terminology </vt:lpstr>
      <vt:lpstr>Introduction to Graph Theory Terminology</vt:lpstr>
      <vt:lpstr>Searching on the Web</vt:lpstr>
      <vt:lpstr>Searching on the Web</vt:lpstr>
      <vt:lpstr>Searching on the Web</vt:lpstr>
      <vt:lpstr>Learning the Structure of the Web? </vt:lpstr>
      <vt:lpstr>Learning the Structure of the Web? </vt:lpstr>
      <vt:lpstr>Learning the Structure of the Web</vt:lpstr>
      <vt:lpstr>Learning the Structure of the Web </vt:lpstr>
      <vt:lpstr>Learning the Structure of the Web 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Learning the Structure of the Web </vt:lpstr>
      <vt:lpstr>Learning the Structure of the Web </vt:lpstr>
      <vt:lpstr>Simple PageRank</vt:lpstr>
      <vt:lpstr>Damped PageRank</vt:lpstr>
      <vt:lpstr>Damped PageRank</vt:lpstr>
      <vt:lpstr>Damped PageRank</vt:lpstr>
      <vt:lpstr>Scaling PageRank</vt:lpstr>
      <vt:lpstr>Scaling PageRank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 Elston</cp:lastModifiedBy>
  <cp:revision>272</cp:revision>
  <cp:lastPrinted>2019-10-02T16:41:34Z</cp:lastPrinted>
  <dcterms:created xsi:type="dcterms:W3CDTF">2019-05-23T01:52:03Z</dcterms:created>
  <dcterms:modified xsi:type="dcterms:W3CDTF">2021-07-02T17:20:55Z</dcterms:modified>
</cp:coreProperties>
</file>