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9" r:id="rId4"/>
    <p:sldId id="261" r:id="rId5"/>
    <p:sldId id="258" r:id="rId6"/>
    <p:sldId id="260" r:id="rId7"/>
    <p:sldId id="263" r:id="rId8"/>
    <p:sldId id="365" r:id="rId9"/>
    <p:sldId id="371" r:id="rId10"/>
    <p:sldId id="372" r:id="rId11"/>
    <p:sldId id="270" r:id="rId12"/>
    <p:sldId id="265" r:id="rId13"/>
    <p:sldId id="266" r:id="rId14"/>
    <p:sldId id="262" r:id="rId15"/>
    <p:sldId id="269" r:id="rId16"/>
    <p:sldId id="267" r:id="rId17"/>
    <p:sldId id="268" r:id="rId18"/>
    <p:sldId id="272" r:id="rId19"/>
    <p:sldId id="271" r:id="rId20"/>
    <p:sldId id="273" r:id="rId21"/>
    <p:sldId id="274" r:id="rId22"/>
    <p:sldId id="275" r:id="rId23"/>
    <p:sldId id="276" r:id="rId24"/>
    <p:sldId id="285" r:id="rId25"/>
    <p:sldId id="286" r:id="rId26"/>
    <p:sldId id="284" r:id="rId27"/>
    <p:sldId id="277" r:id="rId28"/>
    <p:sldId id="279" r:id="rId29"/>
    <p:sldId id="280" r:id="rId30"/>
    <p:sldId id="281" r:id="rId31"/>
    <p:sldId id="282" r:id="rId32"/>
    <p:sldId id="283" r:id="rId33"/>
    <p:sldId id="291" r:id="rId34"/>
    <p:sldId id="264" r:id="rId35"/>
    <p:sldId id="287" r:id="rId36"/>
    <p:sldId id="288" r:id="rId37"/>
    <p:sldId id="289" r:id="rId38"/>
    <p:sldId id="290" r:id="rId39"/>
    <p:sldId id="292" r:id="rId40"/>
    <p:sldId id="373" r:id="rId41"/>
    <p:sldId id="374" r:id="rId42"/>
    <p:sldId id="37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2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lgo.inria.fr/flajolet/Publications/FlFuGaMe07.pdf" TargetMode="External"/><Relationship Id="rId2" Type="http://schemas.openxmlformats.org/officeDocument/2006/relationships/hyperlink" Target="https://en.wikipedia.org/wiki/HyperLogLo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and cardinality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Temperature has not changed significantly </a:t>
            </a:r>
          </a:p>
          <a:p>
            <a:pPr lvl="1"/>
            <a:r>
              <a:rPr lang="en-US" dirty="0"/>
              <a:t>Nothing moving in or out of image </a:t>
            </a:r>
          </a:p>
          <a:p>
            <a:pPr lvl="1"/>
            <a:r>
              <a:rPr lang="en-US" dirty="0"/>
              <a:t>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Set threshold and only report if change more than +/-3% of moving average </a:t>
            </a:r>
          </a:p>
          <a:p>
            <a:pPr lvl="1"/>
            <a:r>
              <a:rPr lang="en-US" dirty="0"/>
              <a:t>Report moving average for last 5 min, not 1-sec sampling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</a:t>
            </a:r>
            <a:r>
              <a:rPr lang="en-US"/>
              <a:t>of magnitude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Naïve approach: maintain an estimate in a window? 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keeping all observations within the window in main memory</a:t>
            </a:r>
          </a:p>
          <a:p>
            <a:r>
              <a:rPr lang="en-US" dirty="0"/>
              <a:t>Does not scale well 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Better approach to updating statistic with moving window </a:t>
            </a:r>
          </a:p>
          <a:p>
            <a:r>
              <a:rPr lang="en-US" dirty="0"/>
              <a:t>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</a:p>
          <a:p>
            <a:r>
              <a:rPr lang="en-US" dirty="0"/>
              <a:t>Can be significant compression of data 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initial conditions 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Sensor data – </a:t>
            </a:r>
            <a:r>
              <a:rPr lang="en-US"/>
              <a:t>many applications    </a:t>
            </a:r>
            <a:endParaRPr lang="en-US" dirty="0"/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Logistics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initial conditions 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39089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Sampling frequency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occurred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Filter events again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We need highly memory and computationally efficient algorithms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We look at two, Bloom filter and </a:t>
            </a:r>
            <a:r>
              <a:rPr lang="en-US" dirty="0" err="1"/>
              <a:t>Flajolet</a:t>
            </a:r>
            <a:r>
              <a:rPr lang="en-US" dirty="0"/>
              <a:t>-Martin algorithm for counts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Or, determine if an event already occurred previously? </a:t>
            </a:r>
          </a:p>
          <a:p>
            <a:r>
              <a:rPr lang="en-US" dirty="0"/>
              <a:t>The majority of traffic is often filtered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relatively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network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37" grpId="0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What are the properties of a Bloom filter? </a:t>
                </a:r>
                <a:endParaRPr lang="en-US" sz="3200" b="1" dirty="0"/>
              </a:p>
              <a:p>
                <a:r>
                  <a:rPr lang="en-US" dirty="0"/>
                  <a:t>Probability of false positive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507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Bloom filter developed by Burton Bloom in 1970  </a:t>
            </a:r>
          </a:p>
          <a:p>
            <a:r>
              <a:rPr lang="en-US" dirty="0"/>
              <a:t>Many improvements:</a:t>
            </a:r>
          </a:p>
          <a:p>
            <a:pPr lvl="1"/>
            <a:r>
              <a:rPr lang="en-US" dirty="0"/>
              <a:t>Lower Type II Error  </a:t>
            </a:r>
          </a:p>
          <a:p>
            <a:pPr lvl="1"/>
            <a:r>
              <a:rPr lang="en-US" dirty="0"/>
              <a:t>Less memory </a:t>
            </a:r>
          </a:p>
          <a:p>
            <a:r>
              <a:rPr lang="en-US" dirty="0"/>
              <a:t>Example: Consider a 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</a:t>
            </a:r>
            <a:r>
              <a:rPr lang="en-US" dirty="0" err="1"/>
              <a:t>locaton</a:t>
            </a:r>
            <a:r>
              <a:rPr lang="en-US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5351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maps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and binary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kth bit of the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𝑠𝑖𝑔𝑛𝑖𝑓𝑖𝑐𝑎𝑛𝑡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    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5888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    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does the least significant 0 bit approximate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foregoing is equivalent to hashing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unique event identifiers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Improving accuracy of </a:t>
                </a:r>
                <a:r>
                  <a:rPr lang="en-US" sz="3200" dirty="0" err="1"/>
                  <a:t>Flajolet</a:t>
                </a:r>
                <a:r>
                  <a:rPr lang="en-US" sz="3200" dirty="0"/>
                  <a:t>-Martin algorithm</a:t>
                </a:r>
                <a:endParaRPr lang="en-US" dirty="0"/>
              </a:p>
              <a:p>
                <a:r>
                  <a:rPr lang="en-US" dirty="0"/>
                  <a:t>Accuracy of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hash functions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– subpresses outliers </a:t>
                </a:r>
              </a:p>
              <a:p>
                <a:pPr lvl="1"/>
                <a:r>
                  <a:rPr lang="en-US" dirty="0"/>
                  <a:t>Average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HyperLogLog</a:t>
            </a:r>
            <a:r>
              <a:rPr lang="en-US" dirty="0">
                <a:hlinkClick r:id="rId2"/>
              </a:rPr>
              <a:t> algorithm </a:t>
            </a:r>
            <a:r>
              <a:rPr lang="en-US" dirty="0"/>
              <a:t>is much faster (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) </a:t>
            </a:r>
          </a:p>
          <a:p>
            <a:r>
              <a:rPr lang="en-US" dirty="0"/>
              <a:t>Algorithms to count events – See section 4.6 of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  <a:p>
            <a:r>
              <a:rPr lang="en-US" dirty="0"/>
              <a:t>Many variations for cardinality and streaming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Other Discrete Stream Event Algorithms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calibration can be 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updated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Can we filter massive streams?  </a:t>
            </a:r>
          </a:p>
          <a:p>
            <a:pPr lvl="1"/>
            <a:r>
              <a:rPr lang="en-US" dirty="0"/>
              <a:t>Reduce volume of stream data to process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Can we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activity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Fraud patterns constantly change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11379</TotalTime>
  <Words>2895</Words>
  <Application>Microsoft Office PowerPoint</Application>
  <PresentationFormat>Widescreen</PresentationFormat>
  <Paragraphs>550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293</cp:revision>
  <cp:lastPrinted>2019-09-03T23:18:19Z</cp:lastPrinted>
  <dcterms:created xsi:type="dcterms:W3CDTF">2019-08-02T23:14:29Z</dcterms:created>
  <dcterms:modified xsi:type="dcterms:W3CDTF">2021-06-29T15:30:51Z</dcterms:modified>
</cp:coreProperties>
</file>