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9" r:id="rId4"/>
    <p:sldId id="261" r:id="rId5"/>
    <p:sldId id="258" r:id="rId6"/>
    <p:sldId id="260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8" d="100"/>
          <a:sy n="78" d="100"/>
        </p:scale>
        <p:origin x="720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3ABF1A-8818-4472-8518-E71DC7B5D2F7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3E01E3-981B-4CB5-81ED-65C622C25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2892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86250-30B3-4440-B9CA-6CD89E8421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6C1D0E-F224-4DFC-B433-DDBEB8C695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52B76A-D542-4D6C-BC2A-9D5525ACB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D8C785-3E64-4E7E-98F2-79BBF4577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7E6299-FBED-46F4-A1D3-99A064499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465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516EB-AEB6-4719-A991-E1B5007A8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C601E9-1673-4529-8E82-4D2328D5E0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9D1A43-853D-4BDC-B5E3-CFE7AE2AA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2D5CC1-1AD5-4BB9-A44A-D37C157B7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C1E12C-CA02-4235-90BB-F6DF59610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863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41E0C5-28B4-4838-8E2B-1BD5D4C259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C560D2-302D-4DD4-AA00-D9CEA6D238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2E13BB-C370-4AE0-9CBF-7E1E19FBC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ABF809-056F-4465-8874-D899218E0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469C55-4EC9-48A6-88D7-99BED028F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671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CBD87-9830-4447-9A42-E70DBB0CC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AC98E-45EF-45BA-976D-099EB8DA42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D6A0C5-2664-4154-9CF3-A792DC121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3AC4A1-FBD2-4367-957A-935CAAE2C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564DFC-3150-4671-90C7-B0ED2580A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621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C3A94-80B1-417B-9F26-32486FD2D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4A8258-5E15-4DA3-BD35-585D0038D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5EBE7A-D80D-4349-88B2-488A581A4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7FBCF-C82F-4BD2-B20D-9D01D88DB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80174E-D45E-4CF5-9882-29D8EA212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817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F22EE-D66A-4384-8FBF-AE9323A94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57945-5425-4641-9A85-0724E33225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702B06-7F24-4709-A7AF-77EA3DFE84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0C8399-DF95-481E-B8B8-A3FB0B007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25B9E1-00EB-4CA2-BED7-78A815385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63F716-9AC8-4D98-BEDB-857C00CA8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080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B6F69-C710-4DA5-A3D7-E64030260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56E246-481C-4B82-9AC7-7B2337E208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678B35-3306-4056-8457-1A8FC16700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A9624D-F9B2-45D2-98DB-ECB59C206F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3D4646-020E-4233-86AE-5CE820054B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528D41-33BB-4B17-8AC2-2106431BD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23C38A-C699-4D18-AD06-A4621D5B6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85F1D2-3D93-4037-AA24-D8751337F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712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7CF31-9AA8-4EE2-B6AB-127334CFB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6D4985-EFCD-400D-BB88-D85EDEF05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B81C6-D770-48CD-BD8A-B8935628C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B224D0-B6EF-4B28-A989-BDD4DC864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992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83803B-67FD-4A0B-A677-3220D1F81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936502-1388-404F-94BD-9C3DA6852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2CC76E-3282-460C-84B6-4D6B6352F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101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0AA7C-2267-4709-A257-F71289FF2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713FF-D5EF-4654-B7CC-C038F73F5B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D6FAF7-52CF-49B6-9F27-9EA41739A1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FC308E-739E-4EA4-BA18-D65202608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5D6736-265F-4B5C-9E70-82FD58614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C94178-C5F6-4C8A-9D8D-DBBB0A8C4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879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1154-F589-4F2B-8983-57CFD1945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8E3F7B-7142-4D69-A621-2DD003311C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99B56F-F30F-4059-82A6-F673E47446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90AC98-FA8A-42C8-A825-FBC2E537D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40DC8D-DB4A-47BC-999E-80DD8D8F0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0DA44B-31A1-41AB-A99A-BD9A91A19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881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A17A88-BD75-4F29-BB74-11A272EE5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912DA4-722C-4380-AB08-EEA9F8D9F5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6934F8-D72B-4919-920A-B3D01C6667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A31BF-7266-4BEB-918B-ADC21C630A6F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69615E-63DF-436B-99F6-DD30AF2FE3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2725D5-D116-40CF-A73B-BD45313E6B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93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EAD34-FE4D-4A41-82A2-223615631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8294" y="1122363"/>
            <a:ext cx="9601200" cy="23876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CSCI E-96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Data Mining, Discovery and Exploration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Steaming Analytics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5A855A-A2B4-41D5-81C1-CAA6D45AA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94102"/>
          </a:xfrm>
        </p:spPr>
        <p:txBody>
          <a:bodyPr/>
          <a:lstStyle/>
          <a:p>
            <a:r>
              <a:rPr lang="en-US" dirty="0"/>
              <a:t>Steve Elston</a:t>
            </a:r>
          </a:p>
          <a:p>
            <a:endParaRPr lang="en-US" dirty="0"/>
          </a:p>
        </p:txBody>
      </p:sp>
      <p:pic>
        <p:nvPicPr>
          <p:cNvPr id="1026" name="Picture 2" descr="Image result for harvard extension school logo">
            <a:extLst>
              <a:ext uri="{FF2B5EF4-FFF2-40B4-BE49-F238E27FC236}">
                <a16:creationId xmlns:a16="http://schemas.microsoft.com/office/drawing/2014/main" id="{0512F5AD-ED64-4E88-80AB-F8D75DDF2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7158" y="4791269"/>
            <a:ext cx="333375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5056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Are analytics always computed in batch   </a:t>
            </a:r>
            <a:endParaRPr lang="en-US" sz="3200" b="1" dirty="0"/>
          </a:p>
          <a:p>
            <a:r>
              <a:rPr lang="en-US" dirty="0"/>
              <a:t>No!    </a:t>
            </a:r>
          </a:p>
          <a:p>
            <a:r>
              <a:rPr lang="en-US" dirty="0"/>
              <a:t>Data often arrives in </a:t>
            </a:r>
            <a:r>
              <a:rPr lang="en-US" b="1" dirty="0"/>
              <a:t>streams   </a:t>
            </a:r>
          </a:p>
          <a:p>
            <a:pPr lvl="1"/>
            <a:r>
              <a:rPr lang="en-US" dirty="0"/>
              <a:t>Sensor data    </a:t>
            </a:r>
          </a:p>
          <a:p>
            <a:pPr lvl="1"/>
            <a:r>
              <a:rPr lang="en-US" dirty="0"/>
              <a:t>Capital markets data  </a:t>
            </a:r>
          </a:p>
          <a:p>
            <a:pPr lvl="1"/>
            <a:r>
              <a:rPr lang="en-US" dirty="0"/>
              <a:t>E-commerce purchases  </a:t>
            </a:r>
          </a:p>
          <a:p>
            <a:pPr lvl="1"/>
            <a:r>
              <a:rPr lang="en-US" dirty="0"/>
              <a:t>Logistics </a:t>
            </a:r>
          </a:p>
          <a:p>
            <a:pPr lvl="1"/>
            <a:r>
              <a:rPr lang="en-US" dirty="0"/>
              <a:t>Etc.</a:t>
            </a:r>
          </a:p>
          <a:p>
            <a:r>
              <a:rPr lang="en-US" dirty="0"/>
              <a:t>Analytics must be updated as data samples arrives 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Streaming Analytics</a:t>
            </a:r>
          </a:p>
        </p:txBody>
      </p:sp>
    </p:spTree>
    <p:extLst>
      <p:ext uri="{BB962C8B-B14F-4D97-AF65-F5344CB8AC3E}">
        <p14:creationId xmlns:p14="http://schemas.microsoft.com/office/powerpoint/2010/main" val="115420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Difficulties with streaming analytics      </a:t>
            </a:r>
            <a:endParaRPr lang="en-US" sz="3200" b="1" dirty="0"/>
          </a:p>
          <a:p>
            <a:r>
              <a:rPr lang="en-US" dirty="0"/>
              <a:t>Data volumes can be massive   </a:t>
            </a:r>
          </a:p>
          <a:p>
            <a:r>
              <a:rPr lang="en-US" dirty="0"/>
              <a:t>Example – relatively small scale    </a:t>
            </a:r>
          </a:p>
          <a:p>
            <a:pPr lvl="1"/>
            <a:r>
              <a:rPr lang="en-US" dirty="0"/>
              <a:t>US Geological Survey maintains about 13,500 stream gages    </a:t>
            </a:r>
          </a:p>
          <a:p>
            <a:pPr lvl="1"/>
            <a:r>
              <a:rPr lang="en-US" dirty="0"/>
              <a:t>Average of 4 types of sensors per station  </a:t>
            </a:r>
          </a:p>
          <a:p>
            <a:pPr lvl="1"/>
            <a:r>
              <a:rPr lang="en-US" dirty="0"/>
              <a:t>Each measurement is 4 bytes - 16 bytes total per sample</a:t>
            </a:r>
          </a:p>
          <a:p>
            <a:pPr lvl="1"/>
            <a:r>
              <a:rPr lang="en-US" dirty="0"/>
              <a:t>Each gage collects data sample every 15 mins    </a:t>
            </a:r>
          </a:p>
          <a:p>
            <a:pPr lvl="1"/>
            <a:r>
              <a:rPr lang="en-US" dirty="0"/>
              <a:t>Data uploaded every 4 hours – 6 sets of measurements per day – 1,536 bytes  </a:t>
            </a:r>
          </a:p>
          <a:p>
            <a:pPr lvl="1"/>
            <a:r>
              <a:rPr lang="en-US" dirty="0"/>
              <a:t>Total of 5.4 M bytes per day for network</a:t>
            </a:r>
          </a:p>
          <a:p>
            <a:pPr lvl="1"/>
            <a:r>
              <a:rPr lang="en-US" dirty="0"/>
              <a:t> 2 G bytes per year for network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Streaming Analytics</a:t>
            </a:r>
          </a:p>
        </p:txBody>
      </p:sp>
    </p:spTree>
    <p:extLst>
      <p:ext uri="{BB962C8B-B14F-4D97-AF65-F5344CB8AC3E}">
        <p14:creationId xmlns:p14="http://schemas.microsoft.com/office/powerpoint/2010/main" val="1911834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Difficulties with streaming analytics      </a:t>
            </a:r>
            <a:endParaRPr lang="en-US" sz="3200" b="1" dirty="0"/>
          </a:p>
          <a:p>
            <a:r>
              <a:rPr lang="en-US" dirty="0"/>
              <a:t>Data volumes can be massive   </a:t>
            </a:r>
          </a:p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Example – Large scale    </a:t>
            </a:r>
          </a:p>
          <a:p>
            <a:pPr lvl="1"/>
            <a:r>
              <a:rPr lang="en-US" dirty="0"/>
              <a:t>Power company with real-time energy monitoring of 10</a:t>
            </a:r>
            <a:r>
              <a:rPr lang="en-US" baseline="30000" dirty="0"/>
              <a:t>7</a:t>
            </a:r>
            <a:r>
              <a:rPr lang="en-US" dirty="0"/>
              <a:t> customer sites    </a:t>
            </a:r>
          </a:p>
          <a:p>
            <a:pPr lvl="1"/>
            <a:r>
              <a:rPr lang="en-US" dirty="0"/>
              <a:t>4 bytes every 10 </a:t>
            </a:r>
            <a:r>
              <a:rPr lang="en-US" dirty="0" err="1"/>
              <a:t>ms</a:t>
            </a:r>
            <a:r>
              <a:rPr lang="en-US" dirty="0"/>
              <a:t> per customer  </a:t>
            </a:r>
          </a:p>
          <a:p>
            <a:pPr lvl="1"/>
            <a:r>
              <a:rPr lang="en-US" dirty="0"/>
              <a:t>34,560 bytes per customer per day   </a:t>
            </a:r>
          </a:p>
          <a:p>
            <a:pPr lvl="1"/>
            <a:r>
              <a:rPr lang="en-US" dirty="0"/>
              <a:t>346 M bytes total per day </a:t>
            </a:r>
          </a:p>
          <a:p>
            <a:pPr lvl="1"/>
            <a:r>
              <a:rPr lang="en-US" dirty="0"/>
              <a:t>126 </a:t>
            </a:r>
            <a:r>
              <a:rPr lang="en-US"/>
              <a:t>T bytes per year  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Streaming Analytics</a:t>
            </a:r>
          </a:p>
        </p:txBody>
      </p:sp>
    </p:spTree>
    <p:extLst>
      <p:ext uri="{BB962C8B-B14F-4D97-AF65-F5344CB8AC3E}">
        <p14:creationId xmlns:p14="http://schemas.microsoft.com/office/powerpoint/2010/main" val="3854372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Difficulties with streaming analytics      </a:t>
            </a:r>
            <a:endParaRPr lang="en-US" sz="3200" b="1" dirty="0"/>
          </a:p>
          <a:p>
            <a:r>
              <a:rPr lang="en-US" dirty="0"/>
              <a:t>Results must be updated as new values arrive   </a:t>
            </a:r>
          </a:p>
          <a:p>
            <a:r>
              <a:rPr lang="en-US" dirty="0"/>
              <a:t>How to treat older values?  </a:t>
            </a:r>
          </a:p>
          <a:p>
            <a:pPr lvl="1"/>
            <a:r>
              <a:rPr lang="en-US" dirty="0"/>
              <a:t>How much should older values weight in the analytic results?  </a:t>
            </a:r>
          </a:p>
          <a:p>
            <a:pPr lvl="1"/>
            <a:r>
              <a:rPr lang="en-US" dirty="0"/>
              <a:t>How much storage capacity is required for the history?   </a:t>
            </a:r>
          </a:p>
          <a:p>
            <a:r>
              <a:rPr lang="en-US" dirty="0"/>
              <a:t>Can we filter massive streams?  </a:t>
            </a:r>
          </a:p>
          <a:p>
            <a:pPr lvl="1"/>
            <a:r>
              <a:rPr lang="en-US" dirty="0"/>
              <a:t>Reduce volume of stream data to process   </a:t>
            </a:r>
          </a:p>
          <a:p>
            <a:pPr lvl="1"/>
            <a:r>
              <a:rPr lang="en-US" dirty="0"/>
              <a:t>Use filtered values to update analytics     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Streaming Analytics</a:t>
            </a:r>
          </a:p>
        </p:txBody>
      </p:sp>
    </p:spTree>
    <p:extLst>
      <p:ext uri="{BB962C8B-B14F-4D97-AF65-F5344CB8AC3E}">
        <p14:creationId xmlns:p14="http://schemas.microsoft.com/office/powerpoint/2010/main" val="4074095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144" y="1121422"/>
            <a:ext cx="4816492" cy="56363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Components of stream analytics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Multiple </a:t>
            </a:r>
            <a:r>
              <a:rPr lang="en-US" sz="2400" b="1" dirty="0"/>
              <a:t>input streams </a:t>
            </a:r>
            <a:r>
              <a:rPr lang="en-US" sz="2400" dirty="0"/>
              <a:t>– potentially different data types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Real-time </a:t>
            </a:r>
            <a:r>
              <a:rPr lang="en-US" sz="2400" b="1" dirty="0"/>
              <a:t>stream processor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Real-time stream analytics </a:t>
            </a:r>
            <a:r>
              <a:rPr lang="en-US" sz="2400" b="1" dirty="0"/>
              <a:t>output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b="1" dirty="0"/>
              <a:t>Limited working storage</a:t>
            </a:r>
            <a:r>
              <a:rPr lang="en-US" sz="2400" dirty="0"/>
              <a:t> for real-time processing  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b="1" dirty="0"/>
              <a:t>Ad-Hoc query </a:t>
            </a:r>
            <a:r>
              <a:rPr lang="en-US" sz="2400" dirty="0"/>
              <a:t>capability – typically limited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Long-term </a:t>
            </a:r>
            <a:r>
              <a:rPr lang="en-US" sz="2400" b="1" dirty="0"/>
              <a:t>archival storage </a:t>
            </a:r>
          </a:p>
          <a:p>
            <a:pPr marL="514350" indent="-514350">
              <a:buFont typeface="+mj-lt"/>
              <a:buAutoNum type="arabicPeriod"/>
            </a:pPr>
            <a:endParaRPr lang="en-US" sz="2400" dirty="0"/>
          </a:p>
          <a:p>
            <a:pPr marL="514350" indent="-514350">
              <a:buFont typeface="+mj-lt"/>
              <a:buAutoNum type="arabicPeriod"/>
            </a:pPr>
            <a:endParaRPr lang="en-US" sz="24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Streaming Analytics</a:t>
            </a:r>
          </a:p>
        </p:txBody>
      </p:sp>
      <p:sp>
        <p:nvSpPr>
          <p:cNvPr id="4" name="Footer Placeholder 18">
            <a:extLst>
              <a:ext uri="{FF2B5EF4-FFF2-40B4-BE49-F238E27FC236}">
                <a16:creationId xmlns:a16="http://schemas.microsoft.com/office/drawing/2014/main" id="{75EC02B1-885C-4C88-856F-12191C17A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06505" y="6546723"/>
            <a:ext cx="7233915" cy="274320"/>
          </a:xfrm>
        </p:spPr>
        <p:txBody>
          <a:bodyPr/>
          <a:lstStyle/>
          <a:p>
            <a:r>
              <a:rPr lang="en-US" dirty="0"/>
              <a:t>Credit: J. </a:t>
            </a:r>
            <a:r>
              <a:rPr lang="en-US" dirty="0" err="1"/>
              <a:t>Leskovec</a:t>
            </a:r>
            <a:r>
              <a:rPr lang="en-US" dirty="0"/>
              <a:t>, A. Rajaraman, J. Ullman: Mining of Massive Datasets, http://www.mmds.org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97F81AE0-D05E-4D33-83B0-3B85526BB7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39504" y="2013479"/>
            <a:ext cx="2057400" cy="1828800"/>
          </a:xfrm>
          <a:prstGeom prst="rect">
            <a:avLst/>
          </a:prstGeom>
          <a:solidFill>
            <a:srgbClr val="339966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b="1" dirty="0">
              <a:latin typeface="Arial" pitchFamily="34" charset="0"/>
              <a:cs typeface="Arial" pitchFamily="34" charset="0"/>
            </a:endParaRPr>
          </a:p>
          <a:p>
            <a:pPr algn="ctr"/>
            <a:endParaRPr lang="en-US" b="1" dirty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sz="2400" b="1" dirty="0">
                <a:latin typeface="Arial" pitchFamily="34" charset="0"/>
                <a:cs typeface="Arial" pitchFamily="34" charset="0"/>
              </a:rPr>
              <a:t>Processor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AutoShape 3">
            <a:extLst>
              <a:ext uri="{FF2B5EF4-FFF2-40B4-BE49-F238E27FC236}">
                <a16:creationId xmlns:a16="http://schemas.microsoft.com/office/drawing/2014/main" id="{9E988F44-8169-4785-BFE3-00D20D96CE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6980" y="4550403"/>
            <a:ext cx="1219200" cy="1676400"/>
          </a:xfrm>
          <a:prstGeom prst="can">
            <a:avLst>
              <a:gd name="adj" fmla="val 34375"/>
            </a:avLst>
          </a:prstGeom>
          <a:solidFill>
            <a:srgbClr val="FFFF00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Arial" pitchFamily="34" charset="0"/>
                <a:cs typeface="Arial" pitchFamily="34" charset="0"/>
              </a:rPr>
              <a:t>Limited</a:t>
            </a:r>
          </a:p>
          <a:p>
            <a:pPr algn="ctr"/>
            <a:r>
              <a:rPr lang="en-US" b="1" dirty="0">
                <a:latin typeface="Arial" pitchFamily="34" charset="0"/>
                <a:cs typeface="Arial" pitchFamily="34" charset="0"/>
              </a:rPr>
              <a:t>Working</a:t>
            </a:r>
          </a:p>
          <a:p>
            <a:pPr algn="ctr"/>
            <a:r>
              <a:rPr lang="en-US" b="1" dirty="0">
                <a:latin typeface="Arial" pitchFamily="34" charset="0"/>
                <a:cs typeface="Arial" pitchFamily="34" charset="0"/>
              </a:rPr>
              <a:t>Storage</a:t>
            </a:r>
          </a:p>
        </p:txBody>
      </p:sp>
      <p:sp>
        <p:nvSpPr>
          <p:cNvPr id="9" name="Line 4">
            <a:extLst>
              <a:ext uri="{FF2B5EF4-FFF2-40B4-BE49-F238E27FC236}">
                <a16:creationId xmlns:a16="http://schemas.microsoft.com/office/drawing/2014/main" id="{8B628F77-2BB7-4811-9544-F6FFCFCAA12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139504" y="3636003"/>
            <a:ext cx="762000" cy="914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Line 5">
            <a:extLst>
              <a:ext uri="{FF2B5EF4-FFF2-40B4-BE49-F238E27FC236}">
                <a16:creationId xmlns:a16="http://schemas.microsoft.com/office/drawing/2014/main" id="{FEB312B8-3B25-4539-A128-515C7850708F}"/>
              </a:ext>
            </a:extLst>
          </p:cNvPr>
          <p:cNvSpPr>
            <a:spLocks noChangeShapeType="1"/>
          </p:cNvSpPr>
          <p:nvPr/>
        </p:nvSpPr>
        <p:spPr bwMode="auto">
          <a:xfrm>
            <a:off x="7453704" y="2394479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Line 6">
            <a:extLst>
              <a:ext uri="{FF2B5EF4-FFF2-40B4-BE49-F238E27FC236}">
                <a16:creationId xmlns:a16="http://schemas.microsoft.com/office/drawing/2014/main" id="{3CE67D50-B772-43BA-8D06-7F8D0F8BBBF9}"/>
              </a:ext>
            </a:extLst>
          </p:cNvPr>
          <p:cNvSpPr>
            <a:spLocks noChangeShapeType="1"/>
          </p:cNvSpPr>
          <p:nvPr/>
        </p:nvSpPr>
        <p:spPr bwMode="auto">
          <a:xfrm>
            <a:off x="7453704" y="2927879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Line 7">
            <a:extLst>
              <a:ext uri="{FF2B5EF4-FFF2-40B4-BE49-F238E27FC236}">
                <a16:creationId xmlns:a16="http://schemas.microsoft.com/office/drawing/2014/main" id="{20302AF6-9301-4FC1-BF4A-5D8B26C3A02B}"/>
              </a:ext>
            </a:extLst>
          </p:cNvPr>
          <p:cNvSpPr>
            <a:spLocks noChangeShapeType="1"/>
          </p:cNvSpPr>
          <p:nvPr/>
        </p:nvSpPr>
        <p:spPr bwMode="auto">
          <a:xfrm>
            <a:off x="7453704" y="3461279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 Box 8">
            <a:extLst>
              <a:ext uri="{FF2B5EF4-FFF2-40B4-BE49-F238E27FC236}">
                <a16:creationId xmlns:a16="http://schemas.microsoft.com/office/drawing/2014/main" id="{34CF8D37-126D-4928-B5D1-D5C230987C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6169" y="2165879"/>
            <a:ext cx="223651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dirty="0">
                <a:latin typeface="Arial" pitchFamily="34" charset="0"/>
                <a:cs typeface="Arial" pitchFamily="34" charset="0"/>
              </a:rPr>
              <a:t>. . . 1, 5, 2, 7, 0, 9, 3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pPr algn="r"/>
            <a:r>
              <a:rPr lang="en-US" dirty="0">
                <a:latin typeface="Arial" pitchFamily="34" charset="0"/>
                <a:cs typeface="Arial" pitchFamily="34" charset="0"/>
              </a:rPr>
              <a:t>. . .   a, r, v, t, y, h, b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pPr algn="r"/>
            <a:r>
              <a:rPr lang="en-US" dirty="0">
                <a:latin typeface="Arial" pitchFamily="34" charset="0"/>
                <a:cs typeface="Arial" pitchFamily="34" charset="0"/>
              </a:rPr>
              <a:t>. . . 0, 0, 1, 0, 1, 1, 0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                     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time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Streams Entering.</a:t>
            </a:r>
          </a:p>
          <a:p>
            <a:pPr algn="ctr"/>
            <a: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Each is stream is </a:t>
            </a:r>
            <a:b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</a:br>
            <a: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composed of </a:t>
            </a:r>
            <a:b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</a:br>
            <a:r>
              <a:rPr lang="en-US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elements</a:t>
            </a:r>
            <a: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/</a:t>
            </a:r>
            <a:r>
              <a:rPr lang="en-US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tuples</a:t>
            </a:r>
          </a:p>
        </p:txBody>
      </p:sp>
      <p:sp>
        <p:nvSpPr>
          <p:cNvPr id="14" name="Line 9">
            <a:extLst>
              <a:ext uri="{FF2B5EF4-FFF2-40B4-BE49-F238E27FC236}">
                <a16:creationId xmlns:a16="http://schemas.microsoft.com/office/drawing/2014/main" id="{B70F990C-79AB-41A9-ABE2-7BE35669E6F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43904" y="3749846"/>
            <a:ext cx="1175466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 Box 10">
            <a:extLst>
              <a:ext uri="{FF2B5EF4-FFF2-40B4-BE49-F238E27FC236}">
                <a16:creationId xmlns:a16="http://schemas.microsoft.com/office/drawing/2014/main" id="{B770C673-A7DC-4450-AFA5-90E0FB2AC2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49104" y="1008472"/>
            <a:ext cx="104387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Ad-Hoc</a:t>
            </a:r>
          </a:p>
          <a:p>
            <a:r>
              <a:rPr lang="en-US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Queries</a:t>
            </a:r>
          </a:p>
        </p:txBody>
      </p:sp>
      <p:sp>
        <p:nvSpPr>
          <p:cNvPr id="16" name="Line 11">
            <a:extLst>
              <a:ext uri="{FF2B5EF4-FFF2-40B4-BE49-F238E27FC236}">
                <a16:creationId xmlns:a16="http://schemas.microsoft.com/office/drawing/2014/main" id="{D220F095-33D9-4DFB-AFE4-E6A4719C6016}"/>
              </a:ext>
            </a:extLst>
          </p:cNvPr>
          <p:cNvSpPr>
            <a:spLocks noChangeShapeType="1"/>
          </p:cNvSpPr>
          <p:nvPr/>
        </p:nvSpPr>
        <p:spPr bwMode="auto">
          <a:xfrm>
            <a:off x="9206304" y="1578603"/>
            <a:ext cx="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 Box 12">
            <a:extLst>
              <a:ext uri="{FF2B5EF4-FFF2-40B4-BE49-F238E27FC236}">
                <a16:creationId xmlns:a16="http://schemas.microsoft.com/office/drawing/2014/main" id="{521FB31B-66BC-4506-A136-290FFB5C42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95428" y="2713566"/>
            <a:ext cx="94128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Output</a:t>
            </a:r>
          </a:p>
        </p:txBody>
      </p:sp>
      <p:sp>
        <p:nvSpPr>
          <p:cNvPr id="18" name="Line 14">
            <a:extLst>
              <a:ext uri="{FF2B5EF4-FFF2-40B4-BE49-F238E27FC236}">
                <a16:creationId xmlns:a16="http://schemas.microsoft.com/office/drawing/2014/main" id="{F08B25D9-387A-4670-A3C0-75772C905E8D}"/>
              </a:ext>
            </a:extLst>
          </p:cNvPr>
          <p:cNvSpPr>
            <a:spLocks noChangeShapeType="1"/>
          </p:cNvSpPr>
          <p:nvPr/>
        </p:nvSpPr>
        <p:spPr bwMode="auto">
          <a:xfrm>
            <a:off x="10196904" y="2927879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AutoShape 15">
            <a:extLst>
              <a:ext uri="{FF2B5EF4-FFF2-40B4-BE49-F238E27FC236}">
                <a16:creationId xmlns:a16="http://schemas.microsoft.com/office/drawing/2014/main" id="{774BDFEE-E9C1-4094-81E6-2CA81B8AC3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92980" y="4931403"/>
            <a:ext cx="1676400" cy="1676400"/>
          </a:xfrm>
          <a:prstGeom prst="can">
            <a:avLst>
              <a:gd name="adj" fmla="val 28409"/>
            </a:avLst>
          </a:prstGeom>
          <a:solidFill>
            <a:srgbClr val="FFFF00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>
                <a:latin typeface="Arial" pitchFamily="34" charset="0"/>
                <a:cs typeface="Arial" pitchFamily="34" charset="0"/>
              </a:rPr>
              <a:t>Archival</a:t>
            </a:r>
          </a:p>
          <a:p>
            <a:pPr algn="ctr"/>
            <a:r>
              <a:rPr lang="en-US" b="1">
                <a:latin typeface="Arial" pitchFamily="34" charset="0"/>
                <a:cs typeface="Arial" pitchFamily="34" charset="0"/>
              </a:rPr>
              <a:t>Storage</a:t>
            </a:r>
          </a:p>
        </p:txBody>
      </p:sp>
      <p:sp>
        <p:nvSpPr>
          <p:cNvPr id="20" name="Line 16">
            <a:extLst>
              <a:ext uri="{FF2B5EF4-FFF2-40B4-BE49-F238E27FC236}">
                <a16:creationId xmlns:a16="http://schemas.microsoft.com/office/drawing/2014/main" id="{A795599F-9276-47EC-B6ED-3ED7EA665015}"/>
              </a:ext>
            </a:extLst>
          </p:cNvPr>
          <p:cNvSpPr>
            <a:spLocks noChangeShapeType="1"/>
          </p:cNvSpPr>
          <p:nvPr/>
        </p:nvSpPr>
        <p:spPr bwMode="auto">
          <a:xfrm>
            <a:off x="9358704" y="3636003"/>
            <a:ext cx="1295400" cy="1295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Rectangle 18">
            <a:extLst>
              <a:ext uri="{FF2B5EF4-FFF2-40B4-BE49-F238E27FC236}">
                <a16:creationId xmlns:a16="http://schemas.microsoft.com/office/drawing/2014/main" id="{C1BEF69B-DA2E-4ECB-83C2-2F17346882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53904" y="2089679"/>
            <a:ext cx="1066800" cy="6858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Arial" pitchFamily="34" charset="0"/>
                <a:cs typeface="Arial" pitchFamily="34" charset="0"/>
              </a:rPr>
              <a:t>Standing</a:t>
            </a:r>
          </a:p>
          <a:p>
            <a:pPr algn="ctr"/>
            <a:r>
              <a:rPr lang="en-US" b="1" dirty="0">
                <a:latin typeface="Arial" pitchFamily="34" charset="0"/>
                <a:cs typeface="Arial" pitchFamily="34" charset="0"/>
              </a:rPr>
              <a:t>Queries</a:t>
            </a:r>
          </a:p>
        </p:txBody>
      </p:sp>
    </p:spTree>
    <p:extLst>
      <p:ext uri="{BB962C8B-B14F-4D97-AF65-F5344CB8AC3E}">
        <p14:creationId xmlns:p14="http://schemas.microsoft.com/office/powerpoint/2010/main" val="2560967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/>
      <p:bldP spid="14" grpId="0" animBg="1"/>
      <p:bldP spid="15" grpId="0"/>
      <p:bldP spid="16" grpId="0" animBg="1"/>
      <p:bldP spid="17" grpId="0"/>
      <p:bldP spid="18" grpId="0" animBg="1"/>
      <p:bldP spid="19" grpId="0" animBg="1"/>
      <p:bldP spid="20" grpId="0" animBg="1"/>
      <p:bldP spid="2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Memory requirements for stream analytics     </a:t>
            </a:r>
            <a:endParaRPr lang="en-US" sz="3200" b="1" dirty="0"/>
          </a:p>
          <a:p>
            <a:r>
              <a:rPr lang="en-US" dirty="0"/>
              <a:t>Need to update the analytic as new values received  </a:t>
            </a:r>
          </a:p>
          <a:p>
            <a:r>
              <a:rPr lang="en-US" dirty="0"/>
              <a:t>Naïve approach: maintain an estimate in a window?     </a:t>
            </a:r>
          </a:p>
          <a:p>
            <a:r>
              <a:rPr lang="en-US" dirty="0"/>
              <a:t>On update </a:t>
            </a:r>
          </a:p>
          <a:p>
            <a:pPr lvl="1"/>
            <a:r>
              <a:rPr lang="en-US" dirty="0"/>
              <a:t>Add new observation to the end of window</a:t>
            </a:r>
          </a:p>
          <a:p>
            <a:pPr lvl="1"/>
            <a:r>
              <a:rPr lang="en-US" dirty="0"/>
              <a:t>Remove old observation from beginning of window </a:t>
            </a:r>
          </a:p>
          <a:p>
            <a:r>
              <a:rPr lang="en-US" dirty="0"/>
              <a:t>But, this requires keeping all observations within the window in main memory</a:t>
            </a:r>
          </a:p>
          <a:p>
            <a:r>
              <a:rPr lang="en-US" dirty="0"/>
              <a:t>Does not scale well   </a:t>
            </a:r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Streaming Analytics</a:t>
            </a:r>
          </a:p>
        </p:txBody>
      </p:sp>
    </p:spTree>
    <p:extLst>
      <p:ext uri="{BB962C8B-B14F-4D97-AF65-F5344CB8AC3E}">
        <p14:creationId xmlns:p14="http://schemas.microsoft.com/office/powerpoint/2010/main" val="2390928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Memory requirements for stream analytics     </a:t>
            </a:r>
            <a:endParaRPr lang="en-US" sz="3200" b="1" dirty="0"/>
          </a:p>
          <a:p>
            <a:r>
              <a:rPr lang="en-US" dirty="0"/>
              <a:t>We need a better approach!  </a:t>
            </a:r>
          </a:p>
          <a:p>
            <a:r>
              <a:rPr lang="en-US" dirty="0"/>
              <a:t>Some ideas:  </a:t>
            </a:r>
          </a:p>
          <a:p>
            <a:pPr lvl="1"/>
            <a:r>
              <a:rPr lang="en-US" dirty="0"/>
              <a:t>Decay window: </a:t>
            </a:r>
          </a:p>
          <a:p>
            <a:pPr lvl="1"/>
            <a:r>
              <a:rPr lang="en-US"/>
              <a:t>Bloom filter: 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Streaming Analytics</a:t>
            </a:r>
          </a:p>
        </p:txBody>
      </p:sp>
    </p:spTree>
    <p:extLst>
      <p:ext uri="{BB962C8B-B14F-4D97-AF65-F5344CB8AC3E}">
        <p14:creationId xmlns:p14="http://schemas.microsoft.com/office/powerpoint/2010/main" val="547470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Memory requirements for stream analytics     </a:t>
            </a:r>
            <a:endParaRPr lang="en-US" sz="3200" b="1" dirty="0"/>
          </a:p>
          <a:p>
            <a:r>
              <a:rPr lang="en-US" dirty="0"/>
              <a:t>We need a better approach!  </a:t>
            </a:r>
          </a:p>
          <a:p>
            <a:r>
              <a:rPr lang="en-US" dirty="0"/>
              <a:t>Some ideas:  </a:t>
            </a:r>
          </a:p>
          <a:p>
            <a:pPr lvl="1"/>
            <a:r>
              <a:rPr lang="en-US" dirty="0"/>
              <a:t>Decay window: compute stream statistics</a:t>
            </a:r>
          </a:p>
          <a:p>
            <a:pPr lvl="1"/>
            <a:r>
              <a:rPr lang="en-US" dirty="0"/>
              <a:t>Bloom filter: filter stream data </a:t>
            </a:r>
          </a:p>
          <a:p>
            <a:pPr lvl="1"/>
            <a:r>
              <a:rPr lang="en-US" dirty="0"/>
              <a:t>Count distinct elements: home many events of different types in </a:t>
            </a:r>
            <a:r>
              <a:rPr lang="en-US"/>
              <a:t>a stream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Streaming Analytics</a:t>
            </a:r>
          </a:p>
        </p:txBody>
      </p:sp>
    </p:spTree>
    <p:extLst>
      <p:ext uri="{BB962C8B-B14F-4D97-AF65-F5344CB8AC3E}">
        <p14:creationId xmlns:p14="http://schemas.microsoft.com/office/powerpoint/2010/main" val="2588898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6653</TotalTime>
  <Words>500</Words>
  <Application>Microsoft Office PowerPoint</Application>
  <PresentationFormat>Widescreen</PresentationFormat>
  <Paragraphs>94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CSCI E-96 Data Mining, Discovery and Exploration Steaming Analytics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E-82a Probabilistic Programming and AI Introduction</dc:title>
  <dc:creator>Stephen Elston</dc:creator>
  <cp:lastModifiedBy>Stephe Elston</cp:lastModifiedBy>
  <cp:revision>164</cp:revision>
  <cp:lastPrinted>2019-09-03T23:18:19Z</cp:lastPrinted>
  <dcterms:created xsi:type="dcterms:W3CDTF">2019-08-02T23:14:29Z</dcterms:created>
  <dcterms:modified xsi:type="dcterms:W3CDTF">2021-06-01T17:15:14Z</dcterms:modified>
</cp:coreProperties>
</file>