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354" r:id="rId4"/>
    <p:sldId id="288" r:id="rId5"/>
    <p:sldId id="352" r:id="rId6"/>
    <p:sldId id="351" r:id="rId7"/>
    <p:sldId id="353" r:id="rId8"/>
    <p:sldId id="356" r:id="rId9"/>
    <p:sldId id="355" r:id="rId10"/>
    <p:sldId id="357" r:id="rId11"/>
    <p:sldId id="359" r:id="rId12"/>
    <p:sldId id="358" r:id="rId13"/>
    <p:sldId id="342" r:id="rId14"/>
    <p:sldId id="346" r:id="rId15"/>
    <p:sldId id="348" r:id="rId16"/>
    <p:sldId id="349" r:id="rId17"/>
    <p:sldId id="344" r:id="rId18"/>
    <p:sldId id="260" r:id="rId19"/>
    <p:sldId id="343" r:id="rId20"/>
    <p:sldId id="341" r:id="rId21"/>
    <p:sldId id="333" r:id="rId22"/>
    <p:sldId id="337" r:id="rId23"/>
    <p:sldId id="259" r:id="rId24"/>
    <p:sldId id="334" r:id="rId25"/>
    <p:sldId id="335" r:id="rId26"/>
    <p:sldId id="339" r:id="rId27"/>
    <p:sldId id="340" r:id="rId28"/>
    <p:sldId id="336" r:id="rId29"/>
    <p:sldId id="261" r:id="rId30"/>
    <p:sldId id="338" r:id="rId31"/>
    <p:sldId id="35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9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64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351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mturing.acm.org/award_winners/pearl_2658896.cf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eb4.cs.ucl.ac.uk/staff/D.Barber/textbook/091117.pdf" TargetMode="External"/><Relationship Id="rId2" Type="http://schemas.openxmlformats.org/officeDocument/2006/relationships/hyperlink" Target="https://tinyurl.com/300-F19-CSCI-E-82A-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tpress.ublish.com/book/reinforcement-learning-an-introduction-2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phenElston/CSCI_E_82A_Probabalistic_Programming/Homework" TargetMode="External"/><Relationship Id="rId2" Type="http://schemas.openxmlformats.org/officeDocument/2006/relationships/hyperlink" Target="https://github.com/StephenElston/CSCI_E_82A_Probabalistic_Programm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Index values by key, as a tuple </a:t>
                </a:r>
                <a14:m>
                  <m:oMath xmlns:m="http://schemas.openxmlformats.org/officeDocument/2006/math">
                    <m:r>
                      <a:rPr lang="en-US" sz="3000" b="0" i="1" smtClean="0"/>
                      <m:t>(</m:t>
                    </m:r>
                    <m:r>
                      <a:rPr lang="en-US" sz="3000" b="0" i="1" smtClean="0"/>
                      <m:t>𝐾</m:t>
                    </m:r>
                    <m:r>
                      <a:rPr lang="en-US" sz="3000" b="0" i="1" smtClean="0"/>
                      <m:t>,</m:t>
                    </m:r>
                    <m:r>
                      <a:rPr lang="en-US" sz="3000" b="0" i="1" smtClean="0"/>
                      <m:t>𝑉</m:t>
                    </m:r>
                    <m:r>
                      <a:rPr lang="en-US" sz="3000" b="0" i="1" smtClean="0"/>
                      <m:t>)</m:t>
                    </m:r>
                  </m:oMath>
                </a14:m>
                <a:r>
                  <a:rPr lang="en-US" sz="3000" dirty="0"/>
                  <a:t>  </a:t>
                </a:r>
              </a:p>
              <a:p>
                <a:r>
                  <a:rPr lang="en-US" sz="3000" dirty="0"/>
                  <a:t>Dictionaries – not scalable   </a:t>
                </a:r>
              </a:p>
              <a:p>
                <a:r>
                  <a:rPr lang="en-US" sz="3000" dirty="0"/>
                  <a:t>NoSQL data bases – scalable object storage   </a:t>
                </a:r>
              </a:p>
              <a:p>
                <a:r>
                  <a:rPr lang="en-US" sz="3000" dirty="0"/>
                  <a:t>Map-reduce – scalable parallel processing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Key-value indexing used to manage massive quantities of data   </a:t>
            </a:r>
          </a:p>
          <a:p>
            <a:r>
              <a:rPr lang="en-US" sz="3000" dirty="0"/>
              <a:t>With massive data sets are a very large numbers of keys   </a:t>
            </a:r>
          </a:p>
          <a:p>
            <a:r>
              <a:rPr lang="en-US" sz="3000" dirty="0"/>
              <a:t>Linear search on this large number of keys is slow   </a:t>
            </a: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Hashing is a core technique for scaling data mining algorithms   </a:t>
                </a:r>
              </a:p>
              <a:p>
                <a:r>
                  <a:rPr lang="en-US" sz="3000" dirty="0"/>
                  <a:t>Look up uses key-value pairs as a tuple, </a:t>
                </a:r>
                <a14:m>
                  <m:oMath xmlns:m="http://schemas.openxmlformats.org/officeDocument/2006/math">
                    <m:r>
                      <a:rPr lang="en-US" sz="3000" b="0" i="1" smtClean="0"/>
                      <m:t>(</m:t>
                    </m:r>
                    <m:r>
                      <a:rPr lang="en-US" sz="3000" b="0" i="1" smtClean="0"/>
                      <m:t>𝐾</m:t>
                    </m:r>
                    <m:r>
                      <a:rPr lang="en-US" sz="3000" b="0" i="1" smtClean="0"/>
                      <m:t>,</m:t>
                    </m:r>
                    <m:r>
                      <a:rPr lang="en-US" sz="3000" b="0" i="1" smtClean="0"/>
                      <m:t>𝑉</m:t>
                    </m:r>
                    <m:r>
                      <a:rPr lang="en-US" sz="3000" b="0" i="1" smtClean="0"/>
                      <m:t>)</m:t>
                    </m:r>
                  </m:oMath>
                </a14:m>
                <a:r>
                  <a:rPr lang="en-US" sz="3000" dirty="0"/>
                  <a:t>  </a:t>
                </a:r>
              </a:p>
              <a:p>
                <a:r>
                  <a:rPr lang="en-US" sz="3000" dirty="0"/>
                  <a:t>How do we make lookups with </a:t>
                </a:r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92532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398" y="1009356"/>
            <a:ext cx="10515600" cy="1566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Intelligent agent interacts with uncertain environment</a:t>
            </a:r>
          </a:p>
          <a:p>
            <a:r>
              <a:rPr lang="en-US" dirty="0"/>
              <a:t>Information from the environment is incomplete and prone to errors</a:t>
            </a:r>
          </a:p>
          <a:p>
            <a:r>
              <a:rPr lang="en-US" dirty="0"/>
              <a:t>Agent must take optimal actions given uncertain information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4"/>
            <a:ext cx="10515600" cy="956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Why Probabilistic AI?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40183A-4133-42D9-BA91-523D7D75130A}"/>
              </a:ext>
            </a:extLst>
          </p:cNvPr>
          <p:cNvSpPr/>
          <p:nvPr/>
        </p:nvSpPr>
        <p:spPr>
          <a:xfrm>
            <a:off x="1947621" y="4361751"/>
            <a:ext cx="2536556" cy="94900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19E2F5-4CEB-4990-961C-F210B47F477A}"/>
              </a:ext>
            </a:extLst>
          </p:cNvPr>
          <p:cNvSpPr/>
          <p:nvPr/>
        </p:nvSpPr>
        <p:spPr>
          <a:xfrm>
            <a:off x="6422639" y="4289426"/>
            <a:ext cx="2536556" cy="1021327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Agent</a:t>
            </a:r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A5B056B5-25D2-40B3-85EB-4DCACA10D449}"/>
              </a:ext>
            </a:extLst>
          </p:cNvPr>
          <p:cNvSpPr/>
          <p:nvPr/>
        </p:nvSpPr>
        <p:spPr>
          <a:xfrm rot="16200000" flipV="1">
            <a:off x="4785347" y="3458622"/>
            <a:ext cx="1296273" cy="500053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0E87C18B-8E97-40A4-92D0-E64BCE11268C}"/>
              </a:ext>
            </a:extLst>
          </p:cNvPr>
          <p:cNvSpPr/>
          <p:nvPr/>
        </p:nvSpPr>
        <p:spPr>
          <a:xfrm rot="16200000" flipH="1">
            <a:off x="4835235" y="981971"/>
            <a:ext cx="1416357" cy="522039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A5D218-9EFF-4573-8852-584DA2ACB1D8}"/>
              </a:ext>
            </a:extLst>
          </p:cNvPr>
          <p:cNvSpPr txBox="1"/>
          <p:nvPr/>
        </p:nvSpPr>
        <p:spPr>
          <a:xfrm>
            <a:off x="3993397" y="3269385"/>
            <a:ext cx="2975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?? Sensor Data 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41591F-2F48-41AC-84EF-F53003BDA9C9}"/>
              </a:ext>
            </a:extLst>
          </p:cNvPr>
          <p:cNvSpPr txBox="1"/>
          <p:nvPr/>
        </p:nvSpPr>
        <p:spPr>
          <a:xfrm>
            <a:off x="4188437" y="5836940"/>
            <a:ext cx="2399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80384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C93CF-69DF-4590-9689-8A72A3E2A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43" y="1018540"/>
            <a:ext cx="10515600" cy="341437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Fundamental functions of a probabilistic intelligent agent</a:t>
            </a:r>
            <a:endParaRPr lang="en-US" dirty="0"/>
          </a:p>
          <a:p>
            <a:r>
              <a:rPr lang="en-US" b="1" dirty="0"/>
              <a:t>Representation</a:t>
            </a:r>
            <a:r>
              <a:rPr lang="en-US" dirty="0"/>
              <a:t>: A good representation is often the key to good machine intelligence. A good representation is a mapping of the model and the environment. Good representation is key to effective AI!</a:t>
            </a:r>
          </a:p>
          <a:p>
            <a:r>
              <a:rPr lang="en-US" dirty="0"/>
              <a:t>Representations are often </a:t>
            </a:r>
            <a:r>
              <a:rPr lang="en-US" b="1" dirty="0"/>
              <a:t>approximate</a:t>
            </a:r>
            <a:r>
              <a:rPr lang="en-US" dirty="0"/>
              <a:t> given </a:t>
            </a:r>
            <a:r>
              <a:rPr lang="en-US" b="1" dirty="0"/>
              <a:t>high complexity </a:t>
            </a:r>
            <a:r>
              <a:rPr lang="en-US" dirty="0"/>
              <a:t>of real world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AEB2ACD-AB67-4280-AB22-9515E4D25B85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The Intelligent 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C73870-3D84-4107-81BD-2DAA92D523CB}"/>
              </a:ext>
            </a:extLst>
          </p:cNvPr>
          <p:cNvSpPr/>
          <p:nvPr/>
        </p:nvSpPr>
        <p:spPr>
          <a:xfrm>
            <a:off x="3645052" y="4520338"/>
            <a:ext cx="2329202" cy="902267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2456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C93CF-69DF-4590-9689-8A72A3E2A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43" y="1018540"/>
            <a:ext cx="10515600" cy="34143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Fundamental functions of a probabilistic intelligent agent</a:t>
            </a:r>
            <a:endParaRPr lang="en-US" b="1" dirty="0"/>
          </a:p>
          <a:p>
            <a:r>
              <a:rPr lang="en-US" b="1" dirty="0"/>
              <a:t>Inference or Reasoning:</a:t>
            </a:r>
            <a:r>
              <a:rPr lang="en-US" dirty="0"/>
              <a:t> The process of computing actions or decisions from </a:t>
            </a:r>
            <a:r>
              <a:rPr lang="en-US" b="1" dirty="0"/>
              <a:t>queries</a:t>
            </a:r>
            <a:r>
              <a:rPr lang="en-US" dirty="0"/>
              <a:t> of the model given the </a:t>
            </a:r>
            <a:r>
              <a:rPr lang="en-US" b="1" dirty="0"/>
              <a:t>evidence</a:t>
            </a:r>
            <a:r>
              <a:rPr lang="en-US" dirty="0"/>
              <a:t>. In the simplest form a query returns a mathematical result, such as the </a:t>
            </a:r>
            <a:r>
              <a:rPr lang="en-US" b="1" dirty="0"/>
              <a:t>marginal probability distribution</a:t>
            </a:r>
            <a:r>
              <a:rPr lang="en-US" dirty="0"/>
              <a:t> or the </a:t>
            </a:r>
            <a:r>
              <a:rPr lang="en-US" b="1" dirty="0"/>
              <a:t>maximum a posteriori</a:t>
            </a:r>
            <a:r>
              <a:rPr lang="en-US" dirty="0"/>
              <a:t> value. </a:t>
            </a:r>
          </a:p>
          <a:p>
            <a:r>
              <a:rPr lang="en-US" dirty="0"/>
              <a:t>Reasoning computes a specific action which is applied to the environment.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AEB2ACD-AB67-4280-AB22-9515E4D25B85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The Intelligent Agent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C9CF1-97E7-4D14-90DA-090B25EFDFB5}"/>
              </a:ext>
            </a:extLst>
          </p:cNvPr>
          <p:cNvSpPr txBox="1"/>
          <p:nvPr/>
        </p:nvSpPr>
        <p:spPr>
          <a:xfrm>
            <a:off x="9451086" y="4567906"/>
            <a:ext cx="1414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Actions/Decisions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A38AA-7116-4731-BA9F-8196627C06E0}"/>
              </a:ext>
            </a:extLst>
          </p:cNvPr>
          <p:cNvSpPr txBox="1"/>
          <p:nvPr/>
        </p:nvSpPr>
        <p:spPr>
          <a:xfrm>
            <a:off x="1267433" y="4584079"/>
            <a:ext cx="1864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Observations/Evidence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C73870-3D84-4107-81BD-2DAA92D523CB}"/>
              </a:ext>
            </a:extLst>
          </p:cNvPr>
          <p:cNvSpPr/>
          <p:nvPr/>
        </p:nvSpPr>
        <p:spPr>
          <a:xfrm>
            <a:off x="3645052" y="4520338"/>
            <a:ext cx="2329202" cy="902267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Representation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3A3DA8-A873-4F81-B289-6B6C4F260F9B}"/>
              </a:ext>
            </a:extLst>
          </p:cNvPr>
          <p:cNvSpPr/>
          <p:nvPr/>
        </p:nvSpPr>
        <p:spPr>
          <a:xfrm>
            <a:off x="6492884" y="4591607"/>
            <a:ext cx="2256780" cy="830998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Inference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5CF904D-114E-4D63-87CD-37323ECE7BEC}"/>
              </a:ext>
            </a:extLst>
          </p:cNvPr>
          <p:cNvSpPr/>
          <p:nvPr/>
        </p:nvSpPr>
        <p:spPr>
          <a:xfrm rot="16200000">
            <a:off x="5986109" y="4752734"/>
            <a:ext cx="564962" cy="5105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79200A7-0192-46F8-BCA3-7B6B2467D04D}"/>
              </a:ext>
            </a:extLst>
          </p:cNvPr>
          <p:cNvSpPr/>
          <p:nvPr/>
        </p:nvSpPr>
        <p:spPr>
          <a:xfrm rot="16200000">
            <a:off x="3131174" y="4736321"/>
            <a:ext cx="553715" cy="5105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F5DFE67-DC0E-49EF-9539-C753C5481997}"/>
              </a:ext>
            </a:extLst>
          </p:cNvPr>
          <p:cNvSpPr/>
          <p:nvPr/>
        </p:nvSpPr>
        <p:spPr>
          <a:xfrm rot="16200000">
            <a:off x="8776341" y="4702662"/>
            <a:ext cx="570125" cy="561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0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9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C93CF-69DF-4590-9689-8A72A3E2A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43" y="1018540"/>
            <a:ext cx="10515600" cy="341437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Fundamental functions of a probabilistic intelligent agent</a:t>
            </a:r>
            <a:endParaRPr lang="en-US" dirty="0"/>
          </a:p>
          <a:p>
            <a:r>
              <a:rPr lang="en-US" b="1" dirty="0"/>
              <a:t>Learning</a:t>
            </a:r>
            <a:r>
              <a:rPr lang="en-US" dirty="0"/>
              <a:t>: The agent performs </a:t>
            </a:r>
            <a:r>
              <a:rPr lang="en-US" b="1" dirty="0"/>
              <a:t>learning</a:t>
            </a:r>
            <a:r>
              <a:rPr lang="en-US" dirty="0"/>
              <a:t> using data or </a:t>
            </a:r>
            <a:r>
              <a:rPr lang="en-US" b="1" dirty="0"/>
              <a:t>evidence</a:t>
            </a:r>
            <a:r>
              <a:rPr lang="en-US" dirty="0"/>
              <a:t> to update the model. The evidence is observed by </a:t>
            </a:r>
            <a:r>
              <a:rPr lang="en-US" b="1" dirty="0"/>
              <a:t>sensors</a:t>
            </a:r>
            <a:r>
              <a:rPr lang="en-US" dirty="0"/>
              <a:t> which provide information to the model on the </a:t>
            </a:r>
            <a:r>
              <a:rPr lang="en-US" b="1" dirty="0"/>
              <a:t>state of the environment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AEB2ACD-AB67-4280-AB22-9515E4D25B85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The Intelligent Agent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C9CF1-97E7-4D14-90DA-090B25EFDFB5}"/>
              </a:ext>
            </a:extLst>
          </p:cNvPr>
          <p:cNvSpPr txBox="1"/>
          <p:nvPr/>
        </p:nvSpPr>
        <p:spPr>
          <a:xfrm>
            <a:off x="9451086" y="4567906"/>
            <a:ext cx="1414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Actions/Decisions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A38AA-7116-4731-BA9F-8196627C06E0}"/>
              </a:ext>
            </a:extLst>
          </p:cNvPr>
          <p:cNvSpPr txBox="1"/>
          <p:nvPr/>
        </p:nvSpPr>
        <p:spPr>
          <a:xfrm>
            <a:off x="1267433" y="4584079"/>
            <a:ext cx="1864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Observations/Evidence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C73870-3D84-4107-81BD-2DAA92D523CB}"/>
              </a:ext>
            </a:extLst>
          </p:cNvPr>
          <p:cNvSpPr/>
          <p:nvPr/>
        </p:nvSpPr>
        <p:spPr>
          <a:xfrm>
            <a:off x="3645052" y="4520338"/>
            <a:ext cx="2329202" cy="902267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Representation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C23394-23F5-4037-B9E4-B29DC9E35DC4}"/>
              </a:ext>
            </a:extLst>
          </p:cNvPr>
          <p:cNvSpPr/>
          <p:nvPr/>
        </p:nvSpPr>
        <p:spPr>
          <a:xfrm>
            <a:off x="5000099" y="5952964"/>
            <a:ext cx="2279996" cy="744987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Learning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3A3DA8-A873-4F81-B289-6B6C4F260F9B}"/>
              </a:ext>
            </a:extLst>
          </p:cNvPr>
          <p:cNvSpPr/>
          <p:nvPr/>
        </p:nvSpPr>
        <p:spPr>
          <a:xfrm>
            <a:off x="6492884" y="4591607"/>
            <a:ext cx="2256780" cy="830998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Inference</a:t>
            </a:r>
          </a:p>
        </p:txBody>
      </p:sp>
      <p:sp>
        <p:nvSpPr>
          <p:cNvPr id="10" name="Arrow: Left-Up 9">
            <a:extLst>
              <a:ext uri="{FF2B5EF4-FFF2-40B4-BE49-F238E27FC236}">
                <a16:creationId xmlns:a16="http://schemas.microsoft.com/office/drawing/2014/main" id="{FBDFCCEB-54ED-40D0-A956-ABA4B2C46129}"/>
              </a:ext>
            </a:extLst>
          </p:cNvPr>
          <p:cNvSpPr/>
          <p:nvPr/>
        </p:nvSpPr>
        <p:spPr>
          <a:xfrm>
            <a:off x="7280096" y="5422605"/>
            <a:ext cx="680868" cy="111665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5CF904D-114E-4D63-87CD-37323ECE7BEC}"/>
              </a:ext>
            </a:extLst>
          </p:cNvPr>
          <p:cNvSpPr/>
          <p:nvPr/>
        </p:nvSpPr>
        <p:spPr>
          <a:xfrm rot="16200000">
            <a:off x="5986109" y="4752734"/>
            <a:ext cx="564962" cy="5105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79200A7-0192-46F8-BCA3-7B6B2467D04D}"/>
              </a:ext>
            </a:extLst>
          </p:cNvPr>
          <p:cNvSpPr/>
          <p:nvPr/>
        </p:nvSpPr>
        <p:spPr>
          <a:xfrm rot="16200000">
            <a:off x="3131174" y="4736321"/>
            <a:ext cx="553715" cy="5105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F5DFE67-DC0E-49EF-9539-C753C5481997}"/>
              </a:ext>
            </a:extLst>
          </p:cNvPr>
          <p:cNvSpPr/>
          <p:nvPr/>
        </p:nvSpPr>
        <p:spPr>
          <a:xfrm rot="16200000">
            <a:off x="8776341" y="4702662"/>
            <a:ext cx="570125" cy="561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Left-Up 13">
            <a:extLst>
              <a:ext uri="{FF2B5EF4-FFF2-40B4-BE49-F238E27FC236}">
                <a16:creationId xmlns:a16="http://schemas.microsoft.com/office/drawing/2014/main" id="{831520D7-23A2-4C17-A55E-2A5640B3C107}"/>
              </a:ext>
            </a:extLst>
          </p:cNvPr>
          <p:cNvSpPr/>
          <p:nvPr/>
        </p:nvSpPr>
        <p:spPr>
          <a:xfrm flipH="1">
            <a:off x="4107050" y="5398903"/>
            <a:ext cx="893011" cy="105716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4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0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C93CF-69DF-4590-9689-8A72A3E2A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Agent must navigate to destination</a:t>
            </a:r>
          </a:p>
          <a:p>
            <a:r>
              <a:rPr lang="en-US" dirty="0"/>
              <a:t>Plans optimal route</a:t>
            </a:r>
          </a:p>
          <a:p>
            <a:r>
              <a:rPr lang="en-US" dirty="0"/>
              <a:t>How much does the traffic volume change?</a:t>
            </a:r>
          </a:p>
          <a:p>
            <a:r>
              <a:rPr lang="en-US" dirty="0"/>
              <a:t>Does the plan account for road repair?</a:t>
            </a:r>
          </a:p>
          <a:p>
            <a:r>
              <a:rPr lang="en-US" dirty="0"/>
              <a:t>Does an accident block a route?</a:t>
            </a:r>
          </a:p>
          <a:p>
            <a:r>
              <a:rPr lang="en-US" dirty="0"/>
              <a:t>In other words, which decisions are required to minimize travel time?</a:t>
            </a:r>
          </a:p>
          <a:p>
            <a:r>
              <a:rPr lang="en-US" dirty="0"/>
              <a:t>Poor response to unexpected information is known a </a:t>
            </a:r>
            <a:r>
              <a:rPr lang="en-US" b="1" dirty="0"/>
              <a:t>brittleness</a:t>
            </a:r>
            <a:r>
              <a:rPr lang="en-US" dirty="0"/>
              <a:t> in a model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AEB2ACD-AB67-4280-AB22-9515E4D25B85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Uncertainty in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186157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C93CF-69DF-4590-9689-8A72A3E2A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Integrate sensors for collision avoidance in self-driving car</a:t>
            </a:r>
          </a:p>
          <a:p>
            <a:r>
              <a:rPr lang="en-US" dirty="0"/>
              <a:t>Sensors have different range and accuracy</a:t>
            </a:r>
          </a:p>
          <a:p>
            <a:r>
              <a:rPr lang="en-US" dirty="0"/>
              <a:t>How are sensors affected by fog, rain or darkness?</a:t>
            </a:r>
          </a:p>
          <a:p>
            <a:r>
              <a:rPr lang="en-US" dirty="0"/>
              <a:t>How accurate is traffic sign recognition?</a:t>
            </a:r>
          </a:p>
          <a:p>
            <a:r>
              <a:rPr lang="en-US" dirty="0"/>
              <a:t>What is the response of each sensor to snow and ice covered roads?</a:t>
            </a:r>
          </a:p>
          <a:p>
            <a:r>
              <a:rPr lang="en-US" dirty="0"/>
              <a:t>In other words, what is the posterior probability that a change in speed or direction is required?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EAD7CCC-0751-42F3-8102-0CBE1BDBA5BA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Uncertainty in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739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C93CF-69DF-4590-9689-8A72A3E2A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Unobservable</a:t>
            </a:r>
            <a:r>
              <a:rPr lang="en-US" sz="3200" dirty="0"/>
              <a:t> information adds to uncertainty</a:t>
            </a:r>
          </a:p>
          <a:p>
            <a:r>
              <a:rPr lang="en-US" dirty="0"/>
              <a:t>The intentions of other drivers</a:t>
            </a:r>
          </a:p>
          <a:p>
            <a:r>
              <a:rPr lang="en-US" dirty="0"/>
              <a:t>The cards held by other players in a game of poker</a:t>
            </a:r>
          </a:p>
          <a:p>
            <a:r>
              <a:rPr lang="en-US" dirty="0"/>
              <a:t>The spot price of wheat in the future</a:t>
            </a:r>
          </a:p>
          <a:p>
            <a:r>
              <a:rPr lang="en-US" dirty="0"/>
              <a:t>Net result is</a:t>
            </a:r>
            <a:r>
              <a:rPr lang="en-US" b="1" dirty="0"/>
              <a:t> incomplete information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EAD7CCC-0751-42F3-8102-0CBE1BDBA5BA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Uncertainty in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156360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Data mining is the science </a:t>
            </a:r>
            <a:r>
              <a:rPr lang="en-US" sz="3200" b="1" dirty="0"/>
              <a:t>knowledge discovery</a:t>
            </a:r>
            <a:r>
              <a:rPr lang="en-US" sz="3200" dirty="0"/>
              <a:t> using data </a:t>
            </a:r>
            <a:endParaRPr lang="en-US" sz="3200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 </a:t>
            </a:r>
            <a:r>
              <a:rPr lang="en-US" b="1" dirty="0"/>
              <a:t>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pPr lvl="1"/>
            <a:r>
              <a:rPr lang="en-US" b="1" dirty="0"/>
              <a:t>Try lots of ideas, fail fast, keep the ones that work!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EAD7CCC-0751-42F3-8102-0CBE1BDBA5BA}"/>
              </a:ext>
            </a:extLst>
          </p:cNvPr>
          <p:cNvSpPr txBox="1">
            <a:spLocks/>
          </p:cNvSpPr>
          <p:nvPr/>
        </p:nvSpPr>
        <p:spPr>
          <a:xfrm>
            <a:off x="811078" y="-635"/>
            <a:ext cx="11262102" cy="1344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Probabilistic Reasoning Recognized as Fundamental Method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177380-6617-4535-84B1-DC40917C5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910" y="1655643"/>
            <a:ext cx="8197462" cy="520235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8FF066-9BEF-4C30-AC7F-82D843C0D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27" y="1200474"/>
            <a:ext cx="11579290" cy="5256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2400" dirty="0"/>
              <a:t>Check out videos: </a:t>
            </a:r>
            <a:r>
              <a:rPr lang="en-US" sz="2400" dirty="0">
                <a:hlinkClick r:id="rId3"/>
              </a:rPr>
              <a:t>https://amturing.acm.org/award_winners/pearl_2658896.cfm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908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853440" y="1024991"/>
            <a:ext cx="10958262" cy="5621553"/>
          </a:xfrm>
        </p:spPr>
        <p:txBody>
          <a:bodyPr>
            <a:normAutofit/>
          </a:bodyPr>
          <a:lstStyle/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Principle Consultant at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Quantia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Analytics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Instructor, Harvard Extension School, University of Washington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MS and PhD in Geophysics from Princeton University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Work in machine learning starting in 1980s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Co-founded analytics businesses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Worked in a number of areas: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Capital markets risk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Image analysis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Fraud detection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Forecasting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Failure prediction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F3AA2D4-5464-4CDB-A665-D52B8F8211C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+mn-lt"/>
              </a:rPr>
              <a:t>About Your Instructor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467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838200" y="975359"/>
            <a:ext cx="10973502" cy="5882641"/>
          </a:xfrm>
        </p:spPr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400"/>
              </a:spcBef>
            </a:pP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Sarah Asano – asano.sar@gmail.com</a:t>
            </a:r>
          </a:p>
          <a:p>
            <a:pPr marL="228600" lvl="1">
              <a:lnSpc>
                <a:spcPct val="100000"/>
              </a:lnSpc>
              <a:spcBef>
                <a:spcPts val="1400"/>
              </a:spcBef>
            </a:pP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Electro-Optical Engineer</a:t>
            </a:r>
            <a:r>
              <a:rPr lang="en-GB" sz="2800">
                <a:ea typeface="Segoe UI" panose="020B0502040204020203" pitchFamily="34" charset="0"/>
                <a:cs typeface="Segoe UI" panose="020B0502040204020203" pitchFamily="34" charset="0"/>
              </a:rPr>
              <a:t>, Lockheed Martin, Sunnyvale</a:t>
            </a: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, California</a:t>
            </a:r>
          </a:p>
          <a:p>
            <a:pPr marL="228600" lvl="1">
              <a:lnSpc>
                <a:spcPct val="100000"/>
              </a:lnSpc>
              <a:spcBef>
                <a:spcPts val="1400"/>
              </a:spcBef>
            </a:pP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MS Robotics, Carnegie Mellon University</a:t>
            </a:r>
          </a:p>
          <a:p>
            <a:pPr marL="228600" lvl="1">
              <a:lnSpc>
                <a:spcPct val="100000"/>
              </a:lnSpc>
              <a:spcBef>
                <a:spcPts val="1400"/>
              </a:spcBef>
            </a:pP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BS Mechanical Engineering, California Institute of Technology</a:t>
            </a:r>
          </a:p>
          <a:p>
            <a:pPr marL="228600" lvl="1">
              <a:lnSpc>
                <a:spcPct val="100000"/>
              </a:lnSpc>
              <a:spcBef>
                <a:spcPts val="1400"/>
              </a:spcBef>
            </a:pP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Experience in:</a:t>
            </a:r>
          </a:p>
          <a:p>
            <a:pPr lvl="2">
              <a:lnSpc>
                <a:spcPct val="100000"/>
              </a:lnSpc>
            </a:pPr>
            <a:r>
              <a:rPr lang="en-GB" sz="2400" dirty="0">
                <a:ea typeface="Segoe UI" panose="020B0502040204020203" pitchFamily="34" charset="0"/>
                <a:cs typeface="Segoe UI" panose="020B0502040204020203" pitchFamily="34" charset="0"/>
              </a:rPr>
              <a:t>App development</a:t>
            </a:r>
          </a:p>
          <a:p>
            <a:pPr lvl="2">
              <a:lnSpc>
                <a:spcPct val="100000"/>
              </a:lnSpc>
            </a:pPr>
            <a:r>
              <a:rPr lang="en-GB" sz="2400" dirty="0">
                <a:ea typeface="Segoe UI" panose="020B0502040204020203" pitchFamily="34" charset="0"/>
                <a:cs typeface="Segoe UI" panose="020B0502040204020203" pitchFamily="34" charset="0"/>
              </a:rPr>
              <a:t>Game development</a:t>
            </a:r>
          </a:p>
          <a:p>
            <a:pPr lvl="2">
              <a:lnSpc>
                <a:spcPct val="100000"/>
              </a:lnSpc>
            </a:pPr>
            <a:r>
              <a:rPr lang="en-GB" sz="2400" dirty="0">
                <a:ea typeface="Segoe UI" panose="020B0502040204020203" pitchFamily="34" charset="0"/>
                <a:cs typeface="Segoe UI" panose="020B0502040204020203" pitchFamily="34" charset="0"/>
              </a:rPr>
              <a:t>Internet of things</a:t>
            </a:r>
          </a:p>
          <a:p>
            <a:pPr lvl="2">
              <a:lnSpc>
                <a:spcPct val="100000"/>
              </a:lnSpc>
            </a:pPr>
            <a:r>
              <a:rPr lang="en-GB" sz="2400" dirty="0">
                <a:ea typeface="Segoe UI" panose="020B0502040204020203" pitchFamily="34" charset="0"/>
                <a:cs typeface="Segoe UI" panose="020B0502040204020203" pitchFamily="34" charset="0"/>
              </a:rPr>
              <a:t>Embedded systems</a:t>
            </a:r>
          </a:p>
          <a:p>
            <a:pPr lvl="2">
              <a:lnSpc>
                <a:spcPct val="100000"/>
              </a:lnSpc>
            </a:pPr>
            <a:r>
              <a:rPr lang="en-GB" sz="2400" dirty="0">
                <a:ea typeface="Segoe UI" panose="020B0502040204020203" pitchFamily="34" charset="0"/>
                <a:cs typeface="Segoe UI" panose="020B0502040204020203" pitchFamily="34" charset="0"/>
              </a:rPr>
              <a:t>Robots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8841B8-7417-4F05-8E1D-560EE59561F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+mn-lt"/>
              </a:rPr>
              <a:t>About Your Teaching Fellow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901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AF295-606D-4654-B69D-81C500BF2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46747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Focus on two different classes of probabilistic algorithms</a:t>
            </a:r>
          </a:p>
          <a:p>
            <a:r>
              <a:rPr lang="en-US" dirty="0"/>
              <a:t>Graphical models</a:t>
            </a:r>
          </a:p>
          <a:p>
            <a:pPr lvl="1"/>
            <a:r>
              <a:rPr lang="en-US" sz="2800"/>
              <a:t>Efficient method </a:t>
            </a:r>
            <a:r>
              <a:rPr lang="en-US" sz="2800" dirty="0"/>
              <a:t>to compute posterior probabilities distributions</a:t>
            </a:r>
          </a:p>
          <a:p>
            <a:pPr lvl="1"/>
            <a:r>
              <a:rPr lang="en-US" sz="2800" dirty="0"/>
              <a:t>Sequential decision models</a:t>
            </a:r>
          </a:p>
          <a:p>
            <a:pPr lvl="1"/>
            <a:r>
              <a:rPr lang="en-US" sz="2800" dirty="0"/>
              <a:t>Explainable models</a:t>
            </a:r>
          </a:p>
          <a:p>
            <a:r>
              <a:rPr lang="en-US" dirty="0"/>
              <a:t>Reinforcement learning algorithms</a:t>
            </a:r>
          </a:p>
          <a:p>
            <a:pPr lvl="1"/>
            <a:r>
              <a:rPr lang="en-US" sz="2800" dirty="0"/>
              <a:t>Agent learns by experience</a:t>
            </a:r>
          </a:p>
          <a:p>
            <a:pPr lvl="1"/>
            <a:r>
              <a:rPr lang="en-US" sz="2800" dirty="0"/>
              <a:t>Model free</a:t>
            </a:r>
          </a:p>
          <a:p>
            <a:pPr lvl="1"/>
            <a:r>
              <a:rPr lang="en-US" sz="2800" dirty="0"/>
              <a:t>Learn policy for complex and stochastic environment</a:t>
            </a:r>
          </a:p>
          <a:p>
            <a:r>
              <a:rPr lang="en-US" dirty="0"/>
              <a:t>Models related through Markov Decision Processes (MDP)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47D955-8F47-4571-B22E-6140DF820D2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+mn-lt"/>
              </a:rPr>
              <a:t>About This Course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80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AF295-606D-4654-B69D-81C500BF2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4674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Grading is based on hands on work and class participation</a:t>
            </a:r>
          </a:p>
          <a:p>
            <a:r>
              <a:rPr lang="en-US" dirty="0"/>
              <a:t>Homework assignments – 70%</a:t>
            </a:r>
          </a:p>
          <a:p>
            <a:pPr lvl="1"/>
            <a:r>
              <a:rPr lang="en-US" dirty="0"/>
              <a:t>Assignment most weeks</a:t>
            </a:r>
          </a:p>
          <a:p>
            <a:pPr lvl="1"/>
            <a:r>
              <a:rPr lang="en-US" dirty="0"/>
              <a:t>Focus on hands-on coding</a:t>
            </a:r>
          </a:p>
          <a:p>
            <a:pPr lvl="1"/>
            <a:r>
              <a:rPr lang="en-US" b="1" dirty="0"/>
              <a:t>Read directions carefully and answer all questions; </a:t>
            </a:r>
            <a:r>
              <a:rPr lang="en-US" dirty="0"/>
              <a:t>don’t miss points</a:t>
            </a:r>
            <a:r>
              <a:rPr lang="en-US" b="1" dirty="0"/>
              <a:t>!</a:t>
            </a:r>
          </a:p>
          <a:p>
            <a:r>
              <a:rPr lang="en-US" dirty="0"/>
              <a:t>On campus weekend – 30%</a:t>
            </a:r>
          </a:p>
          <a:p>
            <a:pPr lvl="1"/>
            <a:r>
              <a:rPr lang="en-US" dirty="0"/>
              <a:t>9am – 5 pm Dec 7-8. </a:t>
            </a:r>
            <a:r>
              <a:rPr lang="en-US" b="1" dirty="0"/>
              <a:t>You must attend the entire session </a:t>
            </a:r>
            <a:r>
              <a:rPr lang="en-US" dirty="0"/>
              <a:t>for course credit!</a:t>
            </a:r>
          </a:p>
          <a:p>
            <a:pPr lvl="1"/>
            <a:r>
              <a:rPr lang="en-US" dirty="0"/>
              <a:t>Meet at one </a:t>
            </a:r>
            <a:r>
              <a:rPr lang="en-US" dirty="0" err="1"/>
              <a:t>Braddle</a:t>
            </a:r>
            <a:r>
              <a:rPr lang="en-US" dirty="0"/>
              <a:t> Square, Cambridge</a:t>
            </a:r>
          </a:p>
          <a:p>
            <a:pPr lvl="1"/>
            <a:r>
              <a:rPr lang="en-US" dirty="0"/>
              <a:t>Team challenges</a:t>
            </a:r>
          </a:p>
          <a:p>
            <a:pPr lvl="1"/>
            <a:r>
              <a:rPr lang="en-US" dirty="0"/>
              <a:t>Book rooms, etc. early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C743B1-E698-4532-9988-ADF803091B3D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+mn-lt"/>
              </a:rPr>
              <a:t>About This Course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535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AF295-606D-4654-B69D-81C500BF2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4674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Course participation</a:t>
            </a:r>
          </a:p>
          <a:p>
            <a:r>
              <a:rPr lang="en-US" dirty="0"/>
              <a:t>Your participation important to get maximum value from this course!</a:t>
            </a:r>
          </a:p>
          <a:p>
            <a:pPr lvl="1"/>
            <a:r>
              <a:rPr lang="en-US" dirty="0"/>
              <a:t>Students who attend lection and precepts tend to do better.</a:t>
            </a:r>
            <a:endParaRPr lang="en-US" b="1" dirty="0"/>
          </a:p>
          <a:p>
            <a:r>
              <a:rPr lang="en-US" dirty="0"/>
              <a:t>On-line lecture – Wednesdays 5:50 – 7:50 pm US Eastern Time</a:t>
            </a:r>
          </a:p>
          <a:p>
            <a:pPr lvl="1"/>
            <a:r>
              <a:rPr lang="en-US" dirty="0"/>
              <a:t>Lecture focused on theory</a:t>
            </a:r>
          </a:p>
          <a:p>
            <a:pPr lvl="1"/>
            <a:r>
              <a:rPr lang="en-US" dirty="0"/>
              <a:t>Lectures will be recorded</a:t>
            </a:r>
          </a:p>
          <a:p>
            <a:pPr lvl="1"/>
            <a:r>
              <a:rPr lang="en-US" dirty="0"/>
              <a:t>Please remind your instructor to record!!</a:t>
            </a:r>
          </a:p>
          <a:p>
            <a:r>
              <a:rPr lang="en-US" dirty="0" err="1"/>
              <a:t>Precipt</a:t>
            </a:r>
            <a:r>
              <a:rPr lang="en-US" dirty="0"/>
              <a:t> – TBD</a:t>
            </a:r>
          </a:p>
          <a:p>
            <a:pPr lvl="1"/>
            <a:r>
              <a:rPr lang="en-US" dirty="0" err="1"/>
              <a:t>Precipt</a:t>
            </a:r>
            <a:r>
              <a:rPr lang="en-US" dirty="0"/>
              <a:t> focused on code, questions and homework</a:t>
            </a:r>
          </a:p>
          <a:p>
            <a:pPr lvl="1"/>
            <a:r>
              <a:rPr lang="en-US" dirty="0"/>
              <a:t>Perhaps, some background supplement for theory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D36847B-2D80-44D0-B287-D766AF7891F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+mn-lt"/>
              </a:rPr>
              <a:t>About This Course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959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AF295-606D-4654-B69D-81C500BF2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46747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Text Books</a:t>
            </a:r>
          </a:p>
          <a:p>
            <a:r>
              <a:rPr lang="en-US" dirty="0"/>
              <a:t>Readings are from two text books</a:t>
            </a:r>
          </a:p>
          <a:p>
            <a:r>
              <a:rPr lang="en-US" dirty="0"/>
              <a:t>Both available at the Coop: </a:t>
            </a:r>
            <a:r>
              <a:rPr lang="en-US" dirty="0">
                <a:hlinkClick r:id="rId2"/>
              </a:rPr>
              <a:t>https://tinyurl.com/300-F19-CSCI-E-82A-1</a:t>
            </a:r>
            <a:r>
              <a:rPr lang="en-US" dirty="0"/>
              <a:t> </a:t>
            </a:r>
          </a:p>
          <a:p>
            <a:r>
              <a:rPr lang="en-US" dirty="0"/>
              <a:t>Or free pdf downloads</a:t>
            </a:r>
          </a:p>
          <a:p>
            <a:pPr lvl="1"/>
            <a:r>
              <a:rPr lang="en-US" sz="2800" dirty="0"/>
              <a:t>Bayesian Reasoning and Machine Learning, Barber, 2012, Cambridge University Press: </a:t>
            </a:r>
            <a:r>
              <a:rPr lang="en-US" sz="2800" dirty="0">
                <a:hlinkClick r:id="rId3"/>
              </a:rPr>
              <a:t>http://web4.cs.ucl.ac.uk/staff/D.Barber/textbook/091117.pdf</a:t>
            </a:r>
            <a:endParaRPr lang="en-US" sz="2800" dirty="0"/>
          </a:p>
          <a:p>
            <a:pPr lvl="1"/>
            <a:r>
              <a:rPr lang="en-US" sz="2800" dirty="0"/>
              <a:t>Reinforcement Learning, an introduction, Second edition, Sutton and </a:t>
            </a:r>
            <a:r>
              <a:rPr lang="en-US" sz="2800" dirty="0" err="1"/>
              <a:t>Barto</a:t>
            </a:r>
            <a:r>
              <a:rPr lang="en-US" sz="2800" dirty="0"/>
              <a:t>, 2018, MIT Press:  </a:t>
            </a:r>
            <a:r>
              <a:rPr lang="en-US" sz="2800" dirty="0">
                <a:hlinkClick r:id="rId4"/>
              </a:rPr>
              <a:t>https://mitpress.ublish.com/book/reinforcement-learning-an-introduction-2</a:t>
            </a:r>
            <a:r>
              <a:rPr lang="en-US" sz="2800" dirty="0"/>
              <a:t> 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D36847B-2D80-44D0-B287-D766AF7891F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+mn-lt"/>
              </a:rPr>
              <a:t>About This Course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611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AF295-606D-4654-B69D-81C500BF2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46747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Other reference sources I draw material from:</a:t>
            </a:r>
            <a:endParaRPr lang="en-US" dirty="0"/>
          </a:p>
          <a:p>
            <a:pPr lvl="0"/>
            <a:r>
              <a:rPr lang="en-US" i="1" dirty="0"/>
              <a:t>Artificial Intelligence</a:t>
            </a:r>
            <a:r>
              <a:rPr lang="en-US" dirty="0"/>
              <a:t>, A Modern Approach, Stuart Russell and Peter </a:t>
            </a:r>
            <a:r>
              <a:rPr lang="en-US" dirty="0" err="1"/>
              <a:t>Norvig</a:t>
            </a:r>
            <a:r>
              <a:rPr lang="en-US" dirty="0"/>
              <a:t>, Prentice Hall, Third edition, 2010</a:t>
            </a:r>
          </a:p>
          <a:p>
            <a:pPr lvl="0"/>
            <a:r>
              <a:rPr lang="en-US" i="1" dirty="0"/>
              <a:t>Probabilistic Graphical Models</a:t>
            </a:r>
            <a:r>
              <a:rPr lang="en-US" dirty="0"/>
              <a:t>, Principles and Techniques, Daphne Koller and Nir Freedman, MIT Press, 2009 </a:t>
            </a:r>
          </a:p>
          <a:p>
            <a:pPr lvl="0"/>
            <a:r>
              <a:rPr lang="en-US" i="1" dirty="0"/>
              <a:t>Decision Theory Under Uncertainty: Theory and Applications</a:t>
            </a:r>
            <a:r>
              <a:rPr lang="en-US" dirty="0"/>
              <a:t>, </a:t>
            </a:r>
            <a:r>
              <a:rPr lang="en-US" dirty="0" err="1"/>
              <a:t>Kochenderfer</a:t>
            </a:r>
            <a:r>
              <a:rPr lang="en-US" dirty="0"/>
              <a:t>, et. al., MIT Press, 2015. </a:t>
            </a:r>
          </a:p>
          <a:p>
            <a:pPr lvl="0"/>
            <a:r>
              <a:rPr lang="en-US" i="1" dirty="0"/>
              <a:t>Machine Learning:  A Probabilistic Perspective</a:t>
            </a:r>
            <a:r>
              <a:rPr lang="en-US" dirty="0"/>
              <a:t>, Murphy, MIT Press, 2012. </a:t>
            </a:r>
          </a:p>
          <a:p>
            <a:pPr lvl="0"/>
            <a:r>
              <a:rPr lang="en-US" i="1" dirty="0"/>
              <a:t>Deep Learning</a:t>
            </a:r>
            <a:r>
              <a:rPr lang="en-US" dirty="0"/>
              <a:t>, Ian Goodfellow, </a:t>
            </a:r>
            <a:r>
              <a:rPr lang="en-US" dirty="0" err="1"/>
              <a:t>Yushua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, and Arron Courville, MIT Press, 2016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D36847B-2D80-44D0-B287-D766AF7891F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+mn-lt"/>
              </a:rPr>
              <a:t>About This Course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857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AF295-606D-4654-B69D-81C500BF2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066"/>
            <a:ext cx="10515600" cy="59389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Getting help with this course – essential component of class participation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Plan to attend the precept</a:t>
            </a:r>
          </a:p>
          <a:p>
            <a:pPr lvl="1"/>
            <a:r>
              <a:rPr lang="en-US" sz="2800" dirty="0"/>
              <a:t>Bring your questions for class discussion</a:t>
            </a:r>
            <a:endParaRPr lang="en-US" sz="2800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Piazza – https://piazza.com/class#fall2019/cscie82a </a:t>
            </a:r>
          </a:p>
          <a:p>
            <a:pPr lvl="1"/>
            <a:r>
              <a:rPr lang="en-US" sz="2800" dirty="0"/>
              <a:t>Access code:  cscie82a   </a:t>
            </a:r>
          </a:p>
          <a:p>
            <a:pPr lvl="1"/>
            <a:r>
              <a:rPr lang="en-US" sz="2800" dirty="0"/>
              <a:t>Ask questions</a:t>
            </a:r>
          </a:p>
          <a:p>
            <a:pPr lvl="1"/>
            <a:r>
              <a:rPr lang="en-US" sz="2800" dirty="0"/>
              <a:t>Answer questions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Email Steve – stephen.elston@quantia.com</a:t>
            </a:r>
          </a:p>
          <a:p>
            <a:pPr lvl="1"/>
            <a:r>
              <a:rPr lang="en-US" sz="2800" dirty="0"/>
              <a:t>Please only ask </a:t>
            </a:r>
            <a:r>
              <a:rPr lang="en-US" sz="2800" b="1" dirty="0"/>
              <a:t>questions of a private nature</a:t>
            </a:r>
            <a:r>
              <a:rPr lang="en-US" sz="2800" dirty="0"/>
              <a:t>; e.g. grading questions</a:t>
            </a:r>
          </a:p>
          <a:p>
            <a:pPr lvl="1"/>
            <a:r>
              <a:rPr lang="en-US" sz="2800" dirty="0"/>
              <a:t>Please direct general questions on course material and homework to the aforementioned venues – if you have a question, others likely will too!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Grading questions: email Sarah – asano.sar@gmail.com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2DE0606-90FA-4488-B87A-38D4C4FFA70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887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About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427374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96AFF-96E1-482F-AA1E-30D4BC28F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76" y="1376517"/>
            <a:ext cx="10515600" cy="5158601"/>
          </a:xfrm>
        </p:spPr>
        <p:txBody>
          <a:bodyPr>
            <a:normAutofit/>
          </a:bodyPr>
          <a:lstStyle/>
          <a:p>
            <a:r>
              <a:rPr lang="en-US" dirty="0"/>
              <a:t>Obtain course materials from course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lvl="1"/>
            <a:r>
              <a:rPr lang="en-US" sz="2800" dirty="0">
                <a:hlinkClick r:id="rId2"/>
              </a:rPr>
              <a:t>https://github.com/StephenElston/CSCI_E_82A_Probabalistic_Programming</a:t>
            </a:r>
            <a:r>
              <a:rPr lang="en-US" sz="2800" dirty="0"/>
              <a:t> </a:t>
            </a:r>
          </a:p>
          <a:p>
            <a:pPr lvl="1"/>
            <a:r>
              <a:rPr lang="en-US" sz="2800" dirty="0" err="1"/>
              <a:t>Jupyter</a:t>
            </a:r>
            <a:r>
              <a:rPr lang="en-US" sz="2800" dirty="0"/>
              <a:t> notebooks with review of theory and code</a:t>
            </a:r>
          </a:p>
          <a:p>
            <a:pPr lvl="1"/>
            <a:r>
              <a:rPr lang="en-US" sz="2800"/>
              <a:t>Slides</a:t>
            </a:r>
            <a:endParaRPr lang="en-US" sz="2800" dirty="0"/>
          </a:p>
          <a:p>
            <a:pPr lvl="1"/>
            <a:r>
              <a:rPr lang="en-US" sz="2800" dirty="0"/>
              <a:t>Course material will be updated regularly – </a:t>
            </a:r>
            <a:r>
              <a:rPr lang="en-US" sz="2800" b="1" dirty="0"/>
              <a:t>plan on doing a pull regularly</a:t>
            </a:r>
            <a:endParaRPr lang="en-US" sz="2800" dirty="0"/>
          </a:p>
          <a:p>
            <a:r>
              <a:rPr lang="en-US" dirty="0"/>
              <a:t>Homework assignments will be at:  </a:t>
            </a:r>
            <a:r>
              <a:rPr lang="en-US" dirty="0">
                <a:hlinkClick r:id="rId3"/>
              </a:rPr>
              <a:t>https://github.com/StephenElston/CSCI_E_82A_Probabalistic_Programming/Homework</a:t>
            </a:r>
            <a:r>
              <a:rPr lang="en-US" dirty="0"/>
              <a:t>  </a:t>
            </a:r>
          </a:p>
          <a:p>
            <a:r>
              <a:rPr lang="en-US" dirty="0"/>
              <a:t>Submit completed homework and receive grades in Canvas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77BE8-326B-4E3A-A529-1B0A460F52A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+mn-lt"/>
              </a:rPr>
              <a:t>Course Materials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716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Data mining (KDD) is generally performed at </a:t>
            </a:r>
            <a:r>
              <a:rPr lang="en-US" sz="3200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large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96AFF-96E1-482F-AA1E-30D4BC28F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0– Self-paced</a:t>
            </a:r>
          </a:p>
          <a:p>
            <a:pPr lvl="1"/>
            <a:r>
              <a:rPr lang="en-US" sz="2800" dirty="0"/>
              <a:t>Review of probability concepts – In </a:t>
            </a:r>
            <a:r>
              <a:rPr lang="en-US" sz="2800" dirty="0" err="1"/>
              <a:t>Github</a:t>
            </a:r>
            <a:r>
              <a:rPr lang="en-US" sz="2800" dirty="0"/>
              <a:t> repository</a:t>
            </a:r>
          </a:p>
          <a:p>
            <a:pPr lvl="1"/>
            <a:r>
              <a:rPr lang="en-US" sz="2800" dirty="0"/>
              <a:t>Not graded</a:t>
            </a:r>
          </a:p>
          <a:p>
            <a:pPr lvl="1"/>
            <a:r>
              <a:rPr lang="en-US" sz="2800" b="1" dirty="0"/>
              <a:t>Decide if this class is for you!</a:t>
            </a:r>
          </a:p>
          <a:p>
            <a:r>
              <a:rPr lang="en-US" dirty="0"/>
              <a:t>Homework 1 – Directed graphical models </a:t>
            </a:r>
          </a:p>
          <a:p>
            <a:pPr lvl="1"/>
            <a:r>
              <a:rPr lang="en-US" sz="2800" dirty="0"/>
              <a:t>Due September 18 at 24:00 (midnight) US Eastern Time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8C7686F-0136-478C-8131-0D00438DD5E5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+mn-lt"/>
              </a:rPr>
              <a:t>First Assignments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767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EF09-DC1F-408A-9CF4-D6EF68ECA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794"/>
          </a:xfrm>
        </p:spPr>
        <p:txBody>
          <a:bodyPr>
            <a:normAutofit fontScale="90000"/>
          </a:bodyPr>
          <a:lstStyle/>
          <a:p>
            <a:r>
              <a:rPr lang="en-US" dirty="0"/>
              <a:t>AI Is Still A Work In Progress!!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142F8-D82A-474C-BC1A-79DF356BC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858" y="1787888"/>
            <a:ext cx="3259842" cy="2249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3B9614-841D-47CC-AA77-173F393300EF}"/>
              </a:ext>
            </a:extLst>
          </p:cNvPr>
          <p:cNvSpPr txBox="1"/>
          <p:nvPr/>
        </p:nvSpPr>
        <p:spPr>
          <a:xfrm>
            <a:off x="6288105" y="2066261"/>
            <a:ext cx="3357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HAL, open the pod bay door!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2AB17B-4CD6-45B3-ADF0-78CF05D93082}"/>
              </a:ext>
            </a:extLst>
          </p:cNvPr>
          <p:cNvCxnSpPr/>
          <p:nvPr/>
        </p:nvCxnSpPr>
        <p:spPr>
          <a:xfrm flipV="1">
            <a:off x="5895920" y="2466371"/>
            <a:ext cx="448811" cy="3271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2900FED-7BCE-481B-AF82-08C8848059D9}"/>
              </a:ext>
            </a:extLst>
          </p:cNvPr>
          <p:cNvSpPr txBox="1"/>
          <p:nvPr/>
        </p:nvSpPr>
        <p:spPr>
          <a:xfrm>
            <a:off x="1111268" y="5942936"/>
            <a:ext cx="4029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I’m sorry, but I can’t do that Dave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F850F-2596-46DB-81EA-A40E50B25BF8}"/>
              </a:ext>
            </a:extLst>
          </p:cNvPr>
          <p:cNvSpPr txBox="1"/>
          <p:nvPr/>
        </p:nvSpPr>
        <p:spPr>
          <a:xfrm>
            <a:off x="7184241" y="5936984"/>
            <a:ext cx="427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Did you want the list of pod doors for </a:t>
            </a:r>
          </a:p>
          <a:p>
            <a:r>
              <a:rPr lang="en-US" sz="2000" b="1" dirty="0"/>
              <a:t>sale on </a:t>
            </a:r>
            <a:r>
              <a:rPr lang="en-US" sz="2000" b="1" dirty="0" err="1"/>
              <a:t>Ebay</a:t>
            </a:r>
            <a:r>
              <a:rPr lang="en-US" sz="2000" b="1" dirty="0"/>
              <a:t> Dave?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16C1E-6F81-49EC-B718-AA358786D4EE}"/>
              </a:ext>
            </a:extLst>
          </p:cNvPr>
          <p:cNvSpPr txBox="1"/>
          <p:nvPr/>
        </p:nvSpPr>
        <p:spPr>
          <a:xfrm>
            <a:off x="1271620" y="4867285"/>
            <a:ext cx="3770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 envisioned by Stanley Kubrick </a:t>
            </a:r>
          </a:p>
          <a:p>
            <a:r>
              <a:rPr lang="en-US" sz="2000" dirty="0"/>
              <a:t>c.a. 1967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32B3A7-2D11-4068-86E7-B043F36117A5}"/>
              </a:ext>
            </a:extLst>
          </p:cNvPr>
          <p:cNvSpPr txBox="1"/>
          <p:nvPr/>
        </p:nvSpPr>
        <p:spPr>
          <a:xfrm>
            <a:off x="6120326" y="4667230"/>
            <a:ext cx="2490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Closer to reality?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77D306-AC70-4D27-8C3D-783E9BA45E92}"/>
              </a:ext>
            </a:extLst>
          </p:cNvPr>
          <p:cNvCxnSpPr>
            <a:cxnSpLocks/>
          </p:cNvCxnSpPr>
          <p:nvPr/>
        </p:nvCxnSpPr>
        <p:spPr>
          <a:xfrm flipV="1">
            <a:off x="3027497" y="4021847"/>
            <a:ext cx="728172" cy="8454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81FB08-F492-42CC-9176-7A0FF1B07BC8}"/>
              </a:ext>
            </a:extLst>
          </p:cNvPr>
          <p:cNvCxnSpPr>
            <a:cxnSpLocks/>
          </p:cNvCxnSpPr>
          <p:nvPr/>
        </p:nvCxnSpPr>
        <p:spPr>
          <a:xfrm flipH="1" flipV="1">
            <a:off x="3813310" y="4037316"/>
            <a:ext cx="2753390" cy="6868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154233-4725-44E1-ABC5-1E2B92F4B2A4}"/>
              </a:ext>
            </a:extLst>
          </p:cNvPr>
          <p:cNvCxnSpPr>
            <a:cxnSpLocks/>
          </p:cNvCxnSpPr>
          <p:nvPr/>
        </p:nvCxnSpPr>
        <p:spPr>
          <a:xfrm flipH="1" flipV="1">
            <a:off x="7184241" y="5067340"/>
            <a:ext cx="1974998" cy="8696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6894B5-FA3E-43BB-988C-C1659D2FDD4D}"/>
              </a:ext>
            </a:extLst>
          </p:cNvPr>
          <p:cNvCxnSpPr>
            <a:cxnSpLocks/>
          </p:cNvCxnSpPr>
          <p:nvPr/>
        </p:nvCxnSpPr>
        <p:spPr>
          <a:xfrm flipV="1">
            <a:off x="2341697" y="5522936"/>
            <a:ext cx="230382" cy="4140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47455A0-084B-4CBE-96B0-ABB0D5CE8EE5}"/>
              </a:ext>
            </a:extLst>
          </p:cNvPr>
          <p:cNvSpPr txBox="1"/>
          <p:nvPr/>
        </p:nvSpPr>
        <p:spPr>
          <a:xfrm>
            <a:off x="3652347" y="6414038"/>
            <a:ext cx="49159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Copyright 2017 Stephen F </a:t>
            </a:r>
            <a:r>
              <a:rPr lang="en-US" sz="900" dirty="0" err="1"/>
              <a:t>Elston</a:t>
            </a:r>
            <a:endParaRPr lang="en-US" sz="9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A855890-7885-4308-B6E4-ECF219E08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355" y="1063519"/>
            <a:ext cx="11579290" cy="5256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 Views of 21</a:t>
            </a:r>
            <a:r>
              <a:rPr lang="en-US" sz="3200" baseline="30000" dirty="0"/>
              <a:t>st</a:t>
            </a:r>
            <a:r>
              <a:rPr lang="en-US" sz="3200" dirty="0"/>
              <a:t> century AI</a:t>
            </a:r>
          </a:p>
        </p:txBody>
      </p:sp>
    </p:spTree>
    <p:extLst>
      <p:ext uri="{BB962C8B-B14F-4D97-AF65-F5344CB8AC3E}">
        <p14:creationId xmlns:p14="http://schemas.microsoft.com/office/powerpoint/2010/main" val="264202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 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Holder of several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/>
              <a:t>Expect an </a:t>
            </a:r>
            <a:r>
              <a:rPr lang="en-US" b="1" dirty="0"/>
              <a:t>intense pace!</a:t>
            </a:r>
          </a:p>
          <a:p>
            <a:pPr lvl="1"/>
            <a:r>
              <a:rPr lang="en-US" dirty="0"/>
              <a:t>Course moves at twice the rate of a course in a regular semester</a:t>
            </a:r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dirty="0"/>
              <a:t>Do not fall behind</a:t>
            </a:r>
          </a:p>
          <a:p>
            <a:pPr lvl="1"/>
            <a:r>
              <a:rPr lang="en-US" dirty="0"/>
              <a:t>There will be no time to ‘catch up’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51937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Data mining requires a combination of </a:t>
            </a:r>
            <a:r>
              <a:rPr lang="en-US" sz="3200" b="1" dirty="0"/>
              <a:t>data engineering </a:t>
            </a:r>
            <a:r>
              <a:rPr lang="en-US" sz="3200" dirty="0"/>
              <a:t>and </a:t>
            </a:r>
            <a:r>
              <a:rPr lang="en-US" sz="3200" b="1" dirty="0"/>
              <a:t>data analytics </a:t>
            </a:r>
          </a:p>
          <a:p>
            <a:r>
              <a:rPr lang="en-US" dirty="0"/>
              <a:t>Our focus is on analytic KDD methods and algorithms    </a:t>
            </a:r>
          </a:p>
          <a:p>
            <a:pPr lvl="1"/>
            <a:r>
              <a:rPr lang="en-US" dirty="0"/>
              <a:t>Analytic methods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Analytic methods at core of exploration  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scale analysis by orders of magnitude  </a:t>
            </a:r>
          </a:p>
          <a:p>
            <a:pPr lvl="1"/>
            <a:r>
              <a:rPr lang="en-US" dirty="0"/>
              <a:t>Better algorithm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Varied and constantly changing landscape of </a:t>
            </a:r>
            <a:r>
              <a:rPr lang="en-US" i="1" dirty="0"/>
              <a:t>Big Data</a:t>
            </a:r>
            <a:r>
              <a:rPr lang="en-US" dirty="0"/>
              <a:t> technologies</a:t>
            </a:r>
          </a:p>
          <a:p>
            <a:pPr lvl="1"/>
            <a:r>
              <a:rPr lang="en-US" dirty="0"/>
              <a:t>Many platforms support similar methods  </a:t>
            </a:r>
          </a:p>
          <a:p>
            <a:pPr lvl="1"/>
            <a:r>
              <a:rPr lang="en-US" dirty="0"/>
              <a:t>Limited time in Harvard Summer School to deal with installation issues on varied platforms  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427264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5185574" cy="269094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046397" y="1921229"/>
            <a:ext cx="5857821" cy="4395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Is this diagram representative?</a:t>
            </a:r>
          </a:p>
          <a:p>
            <a:r>
              <a:rPr lang="en-US" sz="3200" dirty="0"/>
              <a:t>No!</a:t>
            </a:r>
          </a:p>
          <a:p>
            <a:r>
              <a:rPr lang="en-US" sz="3200" dirty="0"/>
              <a:t>KDD is an iterative process</a:t>
            </a:r>
          </a:p>
          <a:p>
            <a:r>
              <a:rPr lang="en-US" sz="3200" dirty="0"/>
              <a:t>Steps shown are reasonable </a:t>
            </a:r>
          </a:p>
          <a:p>
            <a:r>
              <a:rPr lang="en-US" sz="3200" dirty="0"/>
              <a:t>The results of on step informs updates to previous steps  </a:t>
            </a:r>
          </a:p>
          <a:p>
            <a:r>
              <a:rPr lang="en-US" sz="32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6642"/>
                <a:ext cx="10515600" cy="463554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Look up uses key-value pairs as a tuple, </a:t>
                </a:r>
                <a14:m>
                  <m:oMath xmlns:m="http://schemas.openxmlformats.org/officeDocument/2006/math">
                    <m:r>
                      <a:rPr lang="en-US" b="0" i="1" smtClean="0"/>
                      <m:t>(</m:t>
                    </m:r>
                    <m:r>
                      <a:rPr lang="en-US" b="0" i="1" smtClean="0"/>
                      <m:t>𝐾</m:t>
                    </m:r>
                    <m:r>
                      <a:rPr lang="en-US" b="0" i="1" smtClean="0"/>
                      <m:t>,</m:t>
                    </m:r>
                    <m:r>
                      <a:rPr lang="en-US" b="0" i="1" smtClean="0"/>
                      <m:t>𝑉</m:t>
                    </m:r>
                    <m:r>
                      <a:rPr lang="en-US" b="0" i="1" smtClean="0"/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/>
                      <m:t>𝐾</m:t>
                    </m:r>
                  </m:oMath>
                </a14:m>
                <a:r>
                  <a:rPr lang="en-US" dirty="0"/>
                  <a:t>, is index to the value, </a:t>
                </a:r>
                <a14:m>
                  <m:oMath xmlns:m="http://schemas.openxmlformats.org/officeDocument/2006/math">
                    <m:r>
                      <a:rPr lang="en-US" b="0" i="1" smtClean="0"/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</a:t>
                </a:r>
                <a:r>
                  <a:rPr lang="en-US" sz="2800"/>
                  <a:t>, etc.</a:t>
                </a:r>
                <a:endParaRPr lang="en-US" sz="2800" dirty="0"/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etc. </a:t>
                </a:r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6642"/>
                <a:ext cx="10515600" cy="4635546"/>
              </a:xfrm>
              <a:blipFill>
                <a:blip r:embed="rId2"/>
                <a:stretch>
                  <a:fillRect l="-1217" t="-3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01646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6194</TotalTime>
  <Words>1817</Words>
  <Application>Microsoft Office PowerPoint</Application>
  <PresentationFormat>Widescreen</PresentationFormat>
  <Paragraphs>255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Segoe</vt:lpstr>
      <vt:lpstr>Segoe UI</vt:lpstr>
      <vt:lpstr>Wingdings</vt:lpstr>
      <vt:lpstr>Office Theme</vt:lpstr>
      <vt:lpstr>CSCI E-96 Data Mining, Discovery and Exploration</vt:lpstr>
      <vt:lpstr>PowerPoint Presentation</vt:lpstr>
      <vt:lpstr>PowerPoint Presentation</vt:lpstr>
      <vt:lpstr>About your Instructor: Steve Elston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AI Is Still A Work In Progress!!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 Elston</cp:lastModifiedBy>
  <cp:revision>130</cp:revision>
  <cp:lastPrinted>2019-09-03T23:18:19Z</cp:lastPrinted>
  <dcterms:created xsi:type="dcterms:W3CDTF">2019-08-02T23:14:29Z</dcterms:created>
  <dcterms:modified xsi:type="dcterms:W3CDTF">2021-05-12T16:22:30Z</dcterms:modified>
</cp:coreProperties>
</file>