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61" r:id="rId5"/>
    <p:sldId id="258" r:id="rId6"/>
    <p:sldId id="260" r:id="rId7"/>
    <p:sldId id="263" r:id="rId8"/>
    <p:sldId id="270" r:id="rId9"/>
    <p:sldId id="265" r:id="rId10"/>
    <p:sldId id="266" r:id="rId11"/>
    <p:sldId id="262" r:id="rId12"/>
    <p:sldId id="269" r:id="rId13"/>
    <p:sldId id="278" r:id="rId14"/>
    <p:sldId id="267" r:id="rId15"/>
    <p:sldId id="268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6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20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xponential_smoothin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Steaming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E6CDF6-26FF-4F68-942A-A7BA23A117D6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moves filtering and initial processing to periphery of network</a:t>
            </a:r>
          </a:p>
          <a:p>
            <a:r>
              <a:rPr lang="en-US" sz="3200" dirty="0"/>
              <a:t>Example: Measuring flow in pipe network</a:t>
            </a:r>
          </a:p>
          <a:p>
            <a:pPr lvl="1"/>
            <a:r>
              <a:rPr lang="en-US" dirty="0"/>
              <a:t>100,000 flow sensors sampling every 1-sec with +/-3% standard error</a:t>
            </a:r>
          </a:p>
          <a:p>
            <a:pPr lvl="1"/>
            <a:r>
              <a:rPr lang="en-US" dirty="0"/>
              <a:t>Set threshold and only report if change more than +/-3% of moving average </a:t>
            </a:r>
          </a:p>
          <a:p>
            <a:pPr lvl="1"/>
            <a:r>
              <a:rPr lang="en-US" dirty="0"/>
              <a:t>Report moving average for last 5 min, not 1-sec sampling </a:t>
            </a:r>
          </a:p>
          <a:p>
            <a:pPr lvl="1"/>
            <a:r>
              <a:rPr lang="en-US" dirty="0"/>
              <a:t>Can reduces network traffic and processing by orders of magnitude  </a:t>
            </a:r>
          </a:p>
          <a:p>
            <a:r>
              <a:rPr lang="en-US" dirty="0"/>
              <a:t>Example: Security camera watching gate </a:t>
            </a:r>
          </a:p>
          <a:p>
            <a:pPr lvl="1"/>
            <a:r>
              <a:rPr lang="en-US" dirty="0"/>
              <a:t>Image transmission expensive at raw 50-60 frames per second</a:t>
            </a:r>
          </a:p>
          <a:p>
            <a:pPr lvl="1"/>
            <a:r>
              <a:rPr lang="en-US" dirty="0"/>
              <a:t>Threshold on object greater than some number of pixels moving in frame  </a:t>
            </a:r>
          </a:p>
          <a:p>
            <a:pPr lvl="1"/>
            <a:r>
              <a:rPr lang="en-US" dirty="0"/>
              <a:t>Reduces transmission, processing and storage by many orders </a:t>
            </a:r>
            <a:r>
              <a:rPr lang="en-US"/>
              <a:t>of magnitude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413569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Naïve approach: maintain an estimate in a window?     </a:t>
            </a:r>
          </a:p>
          <a:p>
            <a:r>
              <a:rPr lang="en-US" dirty="0"/>
              <a:t>On update </a:t>
            </a:r>
          </a:p>
          <a:p>
            <a:pPr lvl="1"/>
            <a:r>
              <a:rPr lang="en-US" dirty="0"/>
              <a:t>Add new observation to the end of window</a:t>
            </a:r>
          </a:p>
          <a:p>
            <a:pPr lvl="1"/>
            <a:r>
              <a:rPr lang="en-US" dirty="0"/>
              <a:t>Remove old observation from beginning of window </a:t>
            </a:r>
          </a:p>
          <a:p>
            <a:pPr lvl="1"/>
            <a:r>
              <a:rPr lang="en-US" dirty="0"/>
              <a:t>Compute and store new estimate of statistic</a:t>
            </a:r>
          </a:p>
          <a:p>
            <a:r>
              <a:rPr lang="en-US" dirty="0"/>
              <a:t>But, this requires keeping all observations within the window in main memory</a:t>
            </a:r>
          </a:p>
          <a:p>
            <a:r>
              <a:rPr lang="en-US" dirty="0"/>
              <a:t>Does not scale well  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239092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5501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Better approach to updating statistic with moving window </a:t>
            </a:r>
          </a:p>
          <a:p>
            <a:r>
              <a:rPr lang="en-US" dirty="0"/>
              <a:t>On update: </a:t>
            </a:r>
          </a:p>
          <a:p>
            <a:pPr lvl="1"/>
            <a:r>
              <a:rPr lang="en-US" dirty="0"/>
              <a:t>Add new observation to the beginning of window</a:t>
            </a:r>
          </a:p>
          <a:p>
            <a:pPr lvl="1"/>
            <a:r>
              <a:rPr lang="en-US" dirty="0"/>
              <a:t>Remove old observation from end of window </a:t>
            </a:r>
          </a:p>
          <a:p>
            <a:r>
              <a:rPr lang="en-US" dirty="0"/>
              <a:t>Compute and store new estimate of statistic:</a:t>
            </a:r>
          </a:p>
          <a:p>
            <a:pPr lvl="1"/>
            <a:r>
              <a:rPr lang="en-US" dirty="0"/>
              <a:t>After a fixed number of observations received </a:t>
            </a:r>
          </a:p>
          <a:p>
            <a:pPr lvl="1"/>
            <a:r>
              <a:rPr lang="en-US" dirty="0"/>
              <a:t>Or at fixed time interval</a:t>
            </a:r>
          </a:p>
          <a:p>
            <a:r>
              <a:rPr lang="en-US" dirty="0"/>
              <a:t>Can be significant compression of data </a:t>
            </a:r>
          </a:p>
          <a:p>
            <a:pPr lvl="1"/>
            <a:r>
              <a:rPr lang="en-US" dirty="0"/>
              <a:t>But may not scale well for large scale </a:t>
            </a:r>
          </a:p>
          <a:p>
            <a:pPr lvl="1"/>
            <a:r>
              <a:rPr lang="en-US" dirty="0"/>
              <a:t>Cannot store continuous history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113061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5501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Better approach to updating statistic with moving window </a:t>
            </a:r>
          </a:p>
          <a:p>
            <a:r>
              <a:rPr lang="en-US" dirty="0"/>
              <a:t>On update: </a:t>
            </a:r>
          </a:p>
          <a:p>
            <a:pPr lvl="1"/>
            <a:r>
              <a:rPr lang="en-US" dirty="0"/>
              <a:t>Add new observation to the beginning of window</a:t>
            </a:r>
          </a:p>
          <a:p>
            <a:pPr lvl="1"/>
            <a:r>
              <a:rPr lang="en-US" dirty="0"/>
              <a:t>Remove old observation from end of window </a:t>
            </a:r>
          </a:p>
          <a:p>
            <a:r>
              <a:rPr lang="en-US" dirty="0"/>
              <a:t>Compute and store new estimate of statistic:</a:t>
            </a:r>
          </a:p>
          <a:p>
            <a:pPr lvl="1"/>
            <a:r>
              <a:rPr lang="en-US" dirty="0"/>
              <a:t>After a fixed number of observations received </a:t>
            </a:r>
          </a:p>
          <a:p>
            <a:pPr lvl="1"/>
            <a:r>
              <a:rPr lang="en-US" dirty="0"/>
              <a:t>Or at fixed time interval</a:t>
            </a:r>
          </a:p>
          <a:p>
            <a:r>
              <a:rPr lang="en-US" dirty="0"/>
              <a:t>Can be significant compression of data </a:t>
            </a:r>
          </a:p>
          <a:p>
            <a:pPr lvl="1"/>
            <a:r>
              <a:rPr lang="en-US" dirty="0"/>
              <a:t>But may not scale well for large scale </a:t>
            </a:r>
          </a:p>
          <a:p>
            <a:pPr lvl="1"/>
            <a:r>
              <a:rPr lang="en-US" dirty="0"/>
              <a:t>Cannot store continuous history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2258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701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9DB8D8-F827-4BB3-A962-2FA8869EA91E}"/>
              </a:ext>
            </a:extLst>
          </p:cNvPr>
          <p:cNvSpPr txBox="1"/>
          <p:nvPr/>
        </p:nvSpPr>
        <p:spPr>
          <a:xfrm>
            <a:off x="1095086" y="2245827"/>
            <a:ext cx="6115675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... t</a:t>
            </a:r>
            <a:r>
              <a:rPr lang="en-US" sz="2400" baseline="-25000" dirty="0"/>
              <a:t>0  </a:t>
            </a:r>
            <a:r>
              <a:rPr lang="en-US" sz="2400" dirty="0"/>
              <a:t>t</a:t>
            </a:r>
            <a:r>
              <a:rPr lang="en-US" sz="2400" baseline="-25000" dirty="0"/>
              <a:t>1 </a:t>
            </a:r>
            <a:r>
              <a:rPr lang="en-US" sz="2400" dirty="0"/>
              <a:t> t</a:t>
            </a:r>
            <a:r>
              <a:rPr lang="en-US" sz="2400" baseline="-25000" dirty="0"/>
              <a:t>2</a:t>
            </a:r>
            <a:r>
              <a:rPr lang="en-US" sz="2400" dirty="0"/>
              <a:t>  t</a:t>
            </a:r>
            <a:r>
              <a:rPr lang="en-US" sz="2400" baseline="-25000" dirty="0"/>
              <a:t>3</a:t>
            </a:r>
            <a:r>
              <a:rPr lang="en-US" sz="2400" dirty="0"/>
              <a:t>  </a:t>
            </a:r>
            <a:r>
              <a:rPr lang="en-US" sz="2400" dirty="0" err="1"/>
              <a:t>t</a:t>
            </a:r>
            <a:r>
              <a:rPr lang="en-US" sz="2400" baseline="-25000" dirty="0" err="1"/>
              <a:t>3</a:t>
            </a:r>
            <a:r>
              <a:rPr lang="en-US" sz="2400" baseline="-25000" dirty="0"/>
              <a:t>  </a:t>
            </a:r>
            <a:r>
              <a:rPr lang="en-US" sz="2400" dirty="0"/>
              <a:t>t</a:t>
            </a:r>
            <a:r>
              <a:rPr lang="en-US" sz="2400" baseline="-25000" dirty="0"/>
              <a:t>4 </a:t>
            </a:r>
            <a:r>
              <a:rPr lang="en-US" sz="2400" dirty="0"/>
              <a:t>t</a:t>
            </a:r>
            <a:r>
              <a:rPr lang="en-US" sz="2400" baseline="-25000" dirty="0"/>
              <a:t>5 </a:t>
            </a:r>
            <a:r>
              <a:rPr lang="en-US" sz="2400" dirty="0"/>
              <a:t>t</a:t>
            </a:r>
            <a:r>
              <a:rPr lang="en-US" sz="2400" baseline="-25000" dirty="0"/>
              <a:t>6 </a:t>
            </a:r>
            <a:r>
              <a:rPr lang="en-US" sz="2400" dirty="0"/>
              <a:t>t</a:t>
            </a:r>
            <a:r>
              <a:rPr lang="en-US" sz="2400" baseline="-25000" dirty="0"/>
              <a:t>7 </a:t>
            </a:r>
            <a:r>
              <a:rPr lang="en-US" sz="2400" dirty="0"/>
              <a:t>t</a:t>
            </a:r>
            <a:r>
              <a:rPr lang="en-US" sz="2400" baseline="-25000" dirty="0"/>
              <a:t>8 </a:t>
            </a:r>
            <a:r>
              <a:rPr lang="en-US" sz="2400" dirty="0"/>
              <a:t>t</a:t>
            </a:r>
            <a:r>
              <a:rPr lang="en-US" sz="2400" baseline="-25000" dirty="0"/>
              <a:t>9 </a:t>
            </a:r>
            <a:r>
              <a:rPr lang="en-US" sz="2400" dirty="0"/>
              <a:t>t</a:t>
            </a:r>
            <a:r>
              <a:rPr lang="en-US" sz="2400" baseline="-25000" dirty="0"/>
              <a:t>10 </a:t>
            </a:r>
            <a:r>
              <a:rPr lang="en-US" sz="2400" dirty="0"/>
              <a:t>t</a:t>
            </a:r>
            <a:r>
              <a:rPr lang="en-US" sz="2400" baseline="-25000" dirty="0"/>
              <a:t>11 </a:t>
            </a:r>
            <a:r>
              <a:rPr lang="en-US" sz="2400" dirty="0"/>
              <a:t>t</a:t>
            </a:r>
            <a:r>
              <a:rPr lang="en-US" sz="2400" baseline="-25000" dirty="0"/>
              <a:t>12 </a:t>
            </a:r>
            <a:r>
              <a:rPr lang="en-US" sz="2400" dirty="0"/>
              <a:t>t</a:t>
            </a:r>
            <a:r>
              <a:rPr lang="en-US" sz="2400" baseline="-25000" dirty="0"/>
              <a:t>13 </a:t>
            </a:r>
            <a:r>
              <a:rPr lang="en-US" sz="2400" dirty="0"/>
              <a:t>t</a:t>
            </a:r>
            <a:r>
              <a:rPr lang="en-US" sz="2400" baseline="-25000" dirty="0"/>
              <a:t>14 </a:t>
            </a:r>
            <a:r>
              <a:rPr lang="en-US" sz="2400" dirty="0"/>
              <a:t>t</a:t>
            </a:r>
            <a:r>
              <a:rPr lang="en-US" sz="2400" baseline="-25000" dirty="0"/>
              <a:t>15 </a:t>
            </a:r>
            <a:r>
              <a:rPr lang="en-US" sz="2400" dirty="0"/>
              <a:t>…</a:t>
            </a:r>
            <a:endParaRPr lang="en-US" sz="2400" baseline="-250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15128C2-B998-4C11-8D1A-E31F3E1960CE}"/>
              </a:ext>
            </a:extLst>
          </p:cNvPr>
          <p:cNvSpPr/>
          <p:nvPr/>
        </p:nvSpPr>
        <p:spPr>
          <a:xfrm rot="5400000">
            <a:off x="2576856" y="2243676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FD6C752-9354-4A50-A7D8-D173C4665138}"/>
              </a:ext>
            </a:extLst>
          </p:cNvPr>
          <p:cNvSpPr/>
          <p:nvPr/>
        </p:nvSpPr>
        <p:spPr>
          <a:xfrm rot="5400000">
            <a:off x="3826182" y="3577238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8A075D-BE5C-433E-8EC9-859C451635F9}"/>
              </a:ext>
            </a:extLst>
          </p:cNvPr>
          <p:cNvCxnSpPr/>
          <p:nvPr/>
        </p:nvCxnSpPr>
        <p:spPr>
          <a:xfrm>
            <a:off x="1664228" y="2822631"/>
            <a:ext cx="2498652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888F05-EF15-4D58-A6C9-D8D370BA2A88}"/>
              </a:ext>
            </a:extLst>
          </p:cNvPr>
          <p:cNvSpPr txBox="1"/>
          <p:nvPr/>
        </p:nvSpPr>
        <p:spPr>
          <a:xfrm>
            <a:off x="1230065" y="2773296"/>
            <a:ext cx="3366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Span of time window = 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99DF79-E384-4675-BC91-11A5F47BCEBF}"/>
              </a:ext>
            </a:extLst>
          </p:cNvPr>
          <p:cNvCxnSpPr>
            <a:cxnSpLocks/>
          </p:cNvCxnSpPr>
          <p:nvPr/>
        </p:nvCxnSpPr>
        <p:spPr>
          <a:xfrm>
            <a:off x="2913554" y="4069685"/>
            <a:ext cx="1249326" cy="0"/>
          </a:xfrm>
          <a:prstGeom prst="straightConnector1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1907B2-BBE0-4A16-BD29-6A3FE3910247}"/>
              </a:ext>
            </a:extLst>
          </p:cNvPr>
          <p:cNvSpPr txBox="1"/>
          <p:nvPr/>
        </p:nvSpPr>
        <p:spPr>
          <a:xfrm>
            <a:off x="2405081" y="4059369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 =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187EFD-9727-494F-874F-E39695778B81}"/>
              </a:ext>
            </a:extLst>
          </p:cNvPr>
          <p:cNvSpPr txBox="1"/>
          <p:nvPr/>
        </p:nvSpPr>
        <p:spPr>
          <a:xfrm>
            <a:off x="132371" y="4487710"/>
            <a:ext cx="2195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E073B3-C041-405F-AC3C-568286CFCDD2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1230065" y="3951750"/>
            <a:ext cx="1683488" cy="53596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ACCAE2-1CA0-40E1-960D-3264F3F26406}"/>
              </a:ext>
            </a:extLst>
          </p:cNvPr>
          <p:cNvSpPr txBox="1"/>
          <p:nvPr/>
        </p:nvSpPr>
        <p:spPr>
          <a:xfrm>
            <a:off x="1284857" y="5773783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84D43D-7E62-4DEF-AE0A-FBE6CA1BBCE0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2327758" y="5297950"/>
            <a:ext cx="1835122" cy="475833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BDBB3BA-172D-43C8-9C34-178852087C64}"/>
              </a:ext>
            </a:extLst>
          </p:cNvPr>
          <p:cNvSpPr txBox="1">
            <a:spLocks/>
          </p:cNvSpPr>
          <p:nvPr/>
        </p:nvSpPr>
        <p:spPr>
          <a:xfrm>
            <a:off x="7210762" y="2245827"/>
            <a:ext cx="4848868" cy="4306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Streaming data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Window sample the stream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statistic from samples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Move window by a Stride</a:t>
            </a:r>
          </a:p>
          <a:p>
            <a:pPr marL="0" indent="0">
              <a:buNone/>
            </a:pPr>
            <a:r>
              <a:rPr lang="en-US" dirty="0"/>
              <a:t>Repeat steps </a:t>
            </a:r>
            <a:r>
              <a:rPr lang="en-US"/>
              <a:t>1-3 indefinitely 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  <p:bldP spid="9" grpId="0"/>
      <p:bldP spid="11" grpId="0"/>
      <p:bldP spid="12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Exponential decay 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Is there an alternative to moving windows?  </a:t>
            </a:r>
          </a:p>
          <a:p>
            <a:r>
              <a:rPr lang="en-US" dirty="0"/>
              <a:t>Yes, </a:t>
            </a:r>
            <a:r>
              <a:rPr lang="en-US" b="1" dirty="0"/>
              <a:t>exponential decay </a:t>
            </a:r>
            <a:r>
              <a:rPr lang="en-US" dirty="0"/>
              <a:t>methods </a:t>
            </a:r>
          </a:p>
          <a:p>
            <a:pPr lvl="1"/>
            <a:r>
              <a:rPr lang="en-US" dirty="0"/>
              <a:t>Past values are exponentially down-weighted in time </a:t>
            </a:r>
          </a:p>
          <a:p>
            <a:pPr lvl="1"/>
            <a:r>
              <a:rPr lang="en-US" dirty="0"/>
              <a:t>Estimates of a statistic are updated with new observations</a:t>
            </a:r>
          </a:p>
          <a:p>
            <a:pPr lvl="1"/>
            <a:r>
              <a:rPr lang="en-US" dirty="0"/>
              <a:t>Computationally efficient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81860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55363"/>
            <a:ext cx="10515600" cy="5264257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Family of exponential smoothing algorithms</a:t>
            </a:r>
            <a:endParaRPr lang="en-US" sz="3200" b="1" dirty="0"/>
          </a:p>
          <a:p>
            <a:r>
              <a:rPr lang="en-US" dirty="0"/>
              <a:t>Family of algorithms known as the </a:t>
            </a:r>
            <a:r>
              <a:rPr lang="en-US" b="1" dirty="0">
                <a:hlinkClick r:id="rId2"/>
              </a:rPr>
              <a:t>Holt-Winters</a:t>
            </a:r>
            <a:r>
              <a:rPr lang="en-US" dirty="0"/>
              <a:t> methods</a:t>
            </a:r>
          </a:p>
          <a:p>
            <a:r>
              <a:rPr lang="en-US" b="1" dirty="0"/>
              <a:t>First order</a:t>
            </a:r>
            <a:r>
              <a:rPr lang="en-US" dirty="0"/>
              <a:t> exponential smoother  </a:t>
            </a:r>
          </a:p>
          <a:p>
            <a:pPr lvl="1"/>
            <a:r>
              <a:rPr lang="en-US" dirty="0"/>
              <a:t>Smooths random (white) noise </a:t>
            </a:r>
          </a:p>
          <a:p>
            <a:pPr lvl="1"/>
            <a:r>
              <a:rPr lang="en-US" dirty="0"/>
              <a:t>Acts as a low-pass filter</a:t>
            </a:r>
          </a:p>
          <a:p>
            <a:r>
              <a:rPr lang="en-US" b="1" dirty="0"/>
              <a:t>Second order </a:t>
            </a:r>
            <a:r>
              <a:rPr lang="en-US" dirty="0"/>
              <a:t>model 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double exponential smoothing</a:t>
            </a:r>
          </a:p>
          <a:p>
            <a:pPr lvl="1"/>
            <a:r>
              <a:rPr lang="en-US" dirty="0"/>
              <a:t>Includes a </a:t>
            </a:r>
            <a:r>
              <a:rPr lang="en-US" b="1" dirty="0"/>
              <a:t>trend term </a:t>
            </a:r>
          </a:p>
          <a:p>
            <a:r>
              <a:rPr lang="en-US" b="1" dirty="0"/>
              <a:t>Third order </a:t>
            </a:r>
            <a:r>
              <a:rPr lang="en-US" dirty="0"/>
              <a:t>model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triple exponential smoothing</a:t>
            </a:r>
          </a:p>
          <a:p>
            <a:pPr lvl="1"/>
            <a:r>
              <a:rPr lang="en-US" dirty="0"/>
              <a:t>Accounts for </a:t>
            </a:r>
            <a:r>
              <a:rPr lang="en-US" b="1" dirty="0"/>
              <a:t>seasonal (periodic) component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68735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Formulation of first order exponential smoother  </a:t>
                </a:r>
              </a:p>
              <a:p>
                <a:r>
                  <a:rPr lang="en-US" dirty="0"/>
                  <a:t>Start with the initial conditions – initial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initial smoothed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Formulate the update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with new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Applying some elementary calculus we can formulate the above in terms of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67443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Formulation of first order exponential smoother  </a:t>
                </a:r>
              </a:p>
              <a:p>
                <a:r>
                  <a:rPr lang="en-US" dirty="0"/>
                  <a:t>Start with the initial conditions – initial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initial smoothed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Formulate the update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with new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Applying some elementary calculus we can formulate the above in terms of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39089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Sampling frequency  </a:t>
                </a:r>
              </a:p>
              <a:p>
                <a:r>
                  <a:rPr lang="en-US" dirty="0"/>
                  <a:t>Consider the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80751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Are analytics always computed in batch   </a:t>
            </a:r>
            <a:endParaRPr lang="en-US" sz="3200" b="1" dirty="0"/>
          </a:p>
          <a:p>
            <a:r>
              <a:rPr lang="en-US" dirty="0"/>
              <a:t>No!    </a:t>
            </a:r>
          </a:p>
          <a:p>
            <a:r>
              <a:rPr lang="en-US" dirty="0"/>
              <a:t>Data often arrives in </a:t>
            </a:r>
            <a:r>
              <a:rPr lang="en-US" b="1" dirty="0"/>
              <a:t>streams   </a:t>
            </a:r>
          </a:p>
          <a:p>
            <a:pPr lvl="1"/>
            <a:r>
              <a:rPr lang="en-US" dirty="0"/>
              <a:t>Sensor data – </a:t>
            </a:r>
            <a:r>
              <a:rPr lang="en-US"/>
              <a:t>many applications    </a:t>
            </a:r>
            <a:endParaRPr lang="en-US" dirty="0"/>
          </a:p>
          <a:p>
            <a:pPr lvl="1"/>
            <a:r>
              <a:rPr lang="en-US" dirty="0"/>
              <a:t>Capital markets data  </a:t>
            </a:r>
          </a:p>
          <a:p>
            <a:pPr lvl="1"/>
            <a:r>
              <a:rPr lang="en-US" dirty="0"/>
              <a:t>E-commerce purchases  </a:t>
            </a:r>
          </a:p>
          <a:p>
            <a:pPr lvl="1"/>
            <a:r>
              <a:rPr lang="en-US" dirty="0"/>
              <a:t>Logistics 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Analytics must be updated as data samples arrives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Second order exponential smoothing</a:t>
                </a:r>
              </a:p>
              <a:p>
                <a:r>
                  <a:rPr lang="en-US" dirty="0"/>
                  <a:t>Second order exponential smoothing accounts for trend  </a:t>
                </a:r>
              </a:p>
              <a:p>
                <a:r>
                  <a:rPr lang="en-US" dirty="0"/>
                  <a:t>Start with initial conditions for smoothed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smoothed 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update at each time step, with smooth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slope smoothing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Third order exponential smoothing adds seasonal term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212016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Often need to exclude events </a:t>
            </a:r>
          </a:p>
          <a:p>
            <a:r>
              <a:rPr lang="en-US" dirty="0"/>
              <a:t>Messages from IP addresses not on an authorized list  </a:t>
            </a:r>
          </a:p>
          <a:p>
            <a:r>
              <a:rPr lang="en-US" dirty="0"/>
              <a:t>Is the originating phone one of our accounts? </a:t>
            </a:r>
          </a:p>
          <a:p>
            <a:r>
              <a:rPr lang="en-US" dirty="0"/>
              <a:t>Etc.</a:t>
            </a:r>
          </a:p>
          <a:p>
            <a:r>
              <a:rPr lang="en-US" dirty="0"/>
              <a:t>Or, determine if an event already occurred </a:t>
            </a:r>
            <a:r>
              <a:rPr lang="en-US" dirty="0" err="1"/>
              <a:t>perviously</a:t>
            </a:r>
            <a:r>
              <a:rPr lang="en-US" dirty="0"/>
              <a:t>? </a:t>
            </a:r>
          </a:p>
          <a:p>
            <a:r>
              <a:rPr lang="en-US" dirty="0"/>
              <a:t>The majority of traffic is often filtered 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134777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Filtering streaming data     </a:t>
            </a:r>
            <a:endParaRPr lang="en-US" sz="3200" b="1" dirty="0"/>
          </a:p>
          <a:p>
            <a:r>
              <a:rPr lang="en-US" dirty="0"/>
              <a:t>How can we filter a stream of events? </a:t>
            </a:r>
          </a:p>
          <a:p>
            <a:pPr lvl="1"/>
            <a:r>
              <a:rPr lang="en-US" dirty="0"/>
              <a:t>Hash table look-up?</a:t>
            </a:r>
          </a:p>
          <a:p>
            <a:pPr lvl="1"/>
            <a:r>
              <a:rPr lang="en-US" dirty="0"/>
              <a:t>B-tree structure? </a:t>
            </a:r>
          </a:p>
          <a:p>
            <a:r>
              <a:rPr lang="en-US" dirty="0"/>
              <a:t>Above works at small scale  </a:t>
            </a:r>
          </a:p>
          <a:p>
            <a:pPr lvl="1"/>
            <a:r>
              <a:rPr lang="en-US" dirty="0"/>
              <a:t>Need to store hash for each allowed value or state</a:t>
            </a:r>
          </a:p>
          <a:p>
            <a:r>
              <a:rPr lang="en-US" dirty="0"/>
              <a:t>Must maintain lookup in main memory for speed</a:t>
            </a:r>
          </a:p>
          <a:p>
            <a:r>
              <a:rPr lang="en-US" dirty="0"/>
              <a:t>A </a:t>
            </a:r>
            <a:r>
              <a:rPr lang="en-US" b="1" dirty="0"/>
              <a:t>Bloom filter </a:t>
            </a:r>
            <a:r>
              <a:rPr lang="en-US" dirty="0"/>
              <a:t>is a highly space-efficient lookup</a:t>
            </a:r>
          </a:p>
          <a:p>
            <a:pPr lvl="1"/>
            <a:r>
              <a:rPr lang="en-US" b="1" dirty="0"/>
              <a:t>No false negative </a:t>
            </a:r>
            <a:r>
              <a:rPr lang="en-US" dirty="0"/>
              <a:t>event</a:t>
            </a:r>
          </a:p>
          <a:p>
            <a:pPr lvl="1"/>
            <a:r>
              <a:rPr lang="en-US" dirty="0"/>
              <a:t>Some </a:t>
            </a:r>
            <a:r>
              <a:rPr lang="en-US" b="1" dirty="0"/>
              <a:t>probability of false positive </a:t>
            </a:r>
            <a:r>
              <a:rPr lang="en-US" dirty="0"/>
              <a:t>– hash collision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54184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Memory requirements for stream analytics     </a:t>
            </a:r>
            <a:endParaRPr lang="en-US" sz="3200" b="1" dirty="0"/>
          </a:p>
          <a:p>
            <a:r>
              <a:rPr lang="en-US" dirty="0"/>
              <a:t>We need a better approach!  </a:t>
            </a:r>
          </a:p>
          <a:p>
            <a:r>
              <a:rPr lang="en-US" dirty="0"/>
              <a:t>Some ideas:  </a:t>
            </a:r>
          </a:p>
          <a:p>
            <a:pPr lvl="1"/>
            <a:r>
              <a:rPr lang="en-US" dirty="0"/>
              <a:t>Decay window: compute stream statistics</a:t>
            </a:r>
          </a:p>
          <a:p>
            <a:pPr lvl="1"/>
            <a:r>
              <a:rPr lang="en-US" dirty="0"/>
              <a:t>Bloom filter: filter stream data </a:t>
            </a:r>
          </a:p>
          <a:p>
            <a:pPr lvl="1"/>
            <a:r>
              <a:rPr lang="en-US" dirty="0"/>
              <a:t>Count distinct elements: home many events of different types in a stream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Finding Unique Values in a Stream</a:t>
            </a:r>
          </a:p>
        </p:txBody>
      </p:sp>
    </p:spTree>
    <p:extLst>
      <p:ext uri="{BB962C8B-B14F-4D97-AF65-F5344CB8AC3E}">
        <p14:creationId xmlns:p14="http://schemas.microsoft.com/office/powerpoint/2010/main" val="258889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Example – relatively small scale    </a:t>
            </a:r>
          </a:p>
          <a:p>
            <a:pPr lvl="1"/>
            <a:r>
              <a:rPr lang="en-US" dirty="0"/>
              <a:t>US Geological Survey maintains about 13,500 stream gages    </a:t>
            </a:r>
          </a:p>
          <a:p>
            <a:pPr lvl="1"/>
            <a:r>
              <a:rPr lang="en-US" dirty="0"/>
              <a:t>Average of 4 types of sensors per station  </a:t>
            </a:r>
          </a:p>
          <a:p>
            <a:pPr lvl="1"/>
            <a:r>
              <a:rPr lang="en-US" dirty="0"/>
              <a:t>Each measurement is 4 bytes - 16 bytes total per sample</a:t>
            </a:r>
          </a:p>
          <a:p>
            <a:pPr lvl="1"/>
            <a:r>
              <a:rPr lang="en-US" dirty="0"/>
              <a:t>Each gage collects data sample every 15 mins    </a:t>
            </a:r>
          </a:p>
          <a:p>
            <a:pPr lvl="1"/>
            <a:r>
              <a:rPr lang="en-US" dirty="0"/>
              <a:t>Data uploaded every 4 hours – 6 sets of measurements per day – 1,536 bytes  </a:t>
            </a:r>
          </a:p>
          <a:p>
            <a:pPr lvl="1"/>
            <a:r>
              <a:rPr lang="en-US" dirty="0"/>
              <a:t>Total of 5.4 M bytes per day for network</a:t>
            </a:r>
          </a:p>
          <a:p>
            <a:pPr lvl="1"/>
            <a:r>
              <a:rPr lang="en-US" dirty="0"/>
              <a:t> 2 G bytes per year for network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191183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Example – Large scale    </a:t>
            </a:r>
          </a:p>
          <a:p>
            <a:pPr lvl="1"/>
            <a:r>
              <a:rPr lang="en-US" dirty="0"/>
              <a:t>Power company with real-time energy monitoring of 10</a:t>
            </a:r>
            <a:r>
              <a:rPr lang="en-US" baseline="30000" dirty="0"/>
              <a:t>7</a:t>
            </a:r>
            <a:r>
              <a:rPr lang="en-US" dirty="0"/>
              <a:t> customer sites    </a:t>
            </a:r>
          </a:p>
          <a:p>
            <a:pPr lvl="1"/>
            <a:r>
              <a:rPr lang="en-US" dirty="0"/>
              <a:t>4 bytes every 10 </a:t>
            </a:r>
            <a:r>
              <a:rPr lang="en-US" dirty="0" err="1"/>
              <a:t>ms</a:t>
            </a:r>
            <a:r>
              <a:rPr lang="en-US" dirty="0"/>
              <a:t> per customer  </a:t>
            </a:r>
          </a:p>
          <a:p>
            <a:pPr lvl="1"/>
            <a:r>
              <a:rPr lang="en-US" dirty="0"/>
              <a:t>34,560 bytes per customer per day   </a:t>
            </a:r>
          </a:p>
          <a:p>
            <a:pPr lvl="1"/>
            <a:r>
              <a:rPr lang="en-US" dirty="0"/>
              <a:t>346 M bytes total per day </a:t>
            </a:r>
          </a:p>
          <a:p>
            <a:pPr lvl="1"/>
            <a:r>
              <a:rPr lang="en-US" dirty="0"/>
              <a:t>126 </a:t>
            </a:r>
            <a:r>
              <a:rPr lang="en-US"/>
              <a:t>T bytes per year  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385437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Results must be updated as new values arrive   </a:t>
            </a:r>
          </a:p>
          <a:p>
            <a:r>
              <a:rPr lang="en-US" dirty="0"/>
              <a:t>How to treat older values?  </a:t>
            </a:r>
          </a:p>
          <a:p>
            <a:pPr lvl="1"/>
            <a:r>
              <a:rPr lang="en-US" dirty="0"/>
              <a:t>How much should older values weight in the analytic results?  </a:t>
            </a:r>
          </a:p>
          <a:p>
            <a:pPr lvl="1"/>
            <a:r>
              <a:rPr lang="en-US" dirty="0"/>
              <a:t>How much storage capacity is required for the history?   </a:t>
            </a:r>
          </a:p>
          <a:p>
            <a:r>
              <a:rPr lang="en-US" dirty="0"/>
              <a:t>Can we filter massive streams?  </a:t>
            </a:r>
          </a:p>
          <a:p>
            <a:pPr lvl="1"/>
            <a:r>
              <a:rPr lang="en-US" dirty="0"/>
              <a:t>Reduce volume of stream data to process   </a:t>
            </a:r>
          </a:p>
          <a:p>
            <a:pPr lvl="1"/>
            <a:r>
              <a:rPr lang="en-US" dirty="0"/>
              <a:t>Use filtered values to update analytics      </a:t>
            </a:r>
          </a:p>
          <a:p>
            <a:r>
              <a:rPr lang="en-US" dirty="0"/>
              <a:t>Can we compute and store only summary statistics?  </a:t>
            </a:r>
          </a:p>
          <a:p>
            <a:pPr lvl="1"/>
            <a:r>
              <a:rPr lang="en-US" dirty="0"/>
              <a:t>Massive reduction in volume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7409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44" y="1121422"/>
            <a:ext cx="4816492" cy="5636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Components of stream analytics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Multiple </a:t>
            </a:r>
            <a:r>
              <a:rPr lang="en-US" sz="2400" b="1" dirty="0"/>
              <a:t>input streams </a:t>
            </a:r>
            <a:r>
              <a:rPr lang="en-US" sz="2400" dirty="0"/>
              <a:t>– potentially different data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</a:t>
            </a:r>
            <a:r>
              <a:rPr lang="en-US" sz="2400" b="1" dirty="0"/>
              <a:t>stream processor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stream analytics </a:t>
            </a:r>
            <a:r>
              <a:rPr lang="en-US" sz="2400" b="1" dirty="0"/>
              <a:t>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Limited working storage</a:t>
            </a:r>
            <a:r>
              <a:rPr lang="en-US" sz="2400" dirty="0"/>
              <a:t> for real-time processing 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Ad-Hoc query </a:t>
            </a:r>
            <a:r>
              <a:rPr lang="en-US" sz="2400" dirty="0"/>
              <a:t>capability – typically limited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Long-term </a:t>
            </a:r>
            <a:r>
              <a:rPr lang="en-US" sz="2400" b="1" dirty="0"/>
              <a:t>archival storage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sp>
        <p:nvSpPr>
          <p:cNvPr id="4" name="Footer Placeholder 18">
            <a:extLst>
              <a:ext uri="{FF2B5EF4-FFF2-40B4-BE49-F238E27FC236}">
                <a16:creationId xmlns:a16="http://schemas.microsoft.com/office/drawing/2014/main" id="{75EC02B1-885C-4C88-856F-12191C17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7F81AE0-D05E-4D33-83B0-3B85526BB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504" y="2013479"/>
            <a:ext cx="2057400" cy="1828800"/>
          </a:xfrm>
          <a:prstGeom prst="rect">
            <a:avLst/>
          </a:prstGeom>
          <a:solidFill>
            <a:srgbClr val="339966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b="1" dirty="0">
                <a:latin typeface="Arial" pitchFamily="34" charset="0"/>
                <a:cs typeface="Arial" pitchFamily="34" charset="0"/>
              </a:rPr>
              <a:t>Processor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9E988F44-8169-4785-BFE3-00D20D96C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980" y="4550403"/>
            <a:ext cx="1219200" cy="1676400"/>
          </a:xfrm>
          <a:prstGeom prst="can">
            <a:avLst>
              <a:gd name="adj" fmla="val 34375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Limited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Working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8B628F77-2BB7-4811-9544-F6FFCFCAA1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39504" y="3636003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FEB312B8-3B25-4539-A128-515C78507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3944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3CE67D50-B772-43BA-8D06-7F8D0F8BB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9278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20302AF6-9301-4FC1-BF4A-5D8B26C3A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34612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34CF8D37-126D-4928-B5D1-D5C23098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6169" y="2165879"/>
            <a:ext cx="223651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1, 5, 2, 7, 0, 9, 3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  a, r, v, t, y, h, b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0, 0, 1, 0, 1, 1, 0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time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Streams Entering.</a:t>
            </a:r>
          </a:p>
          <a:p>
            <a:pPr algn="ctr"/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Each is stream is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composed of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elements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tuples</a:t>
            </a:r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B70F990C-79AB-41A9-ABE2-7BE35669E6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3904" y="3749846"/>
            <a:ext cx="11754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B770C673-A7DC-4450-AFA5-90E0FB2AC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9104" y="1008472"/>
            <a:ext cx="10438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Ad-Hoc</a:t>
            </a:r>
          </a:p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Queries</a:t>
            </a:r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D220F095-33D9-4DFB-AFE4-E6A4719C6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6304" y="1578603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521FB31B-66BC-4506-A136-290FFB5C4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5428" y="2713566"/>
            <a:ext cx="941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Output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F08B25D9-387A-4670-A3C0-75772C905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96904" y="2927879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AutoShape 15">
            <a:extLst>
              <a:ext uri="{FF2B5EF4-FFF2-40B4-BE49-F238E27FC236}">
                <a16:creationId xmlns:a16="http://schemas.microsoft.com/office/drawing/2014/main" id="{774BDFEE-E9C1-4094-81E6-2CA81B8AC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2980" y="4931403"/>
            <a:ext cx="1676400" cy="1676400"/>
          </a:xfrm>
          <a:prstGeom prst="can">
            <a:avLst>
              <a:gd name="adj" fmla="val 28409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Archival</a:t>
            </a:r>
          </a:p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A795599F-9276-47EC-B6ED-3ED7EA665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8704" y="3636003"/>
            <a:ext cx="12954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C1BEF69B-DA2E-4ECB-83C2-2F1734688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3904" y="2089679"/>
            <a:ext cx="1066800" cy="685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Standing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256096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 animBg="1"/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Push most processing to the periphery of network </a:t>
            </a:r>
            <a:endParaRPr lang="en-US" sz="3200" b="1" dirty="0"/>
          </a:p>
          <a:p>
            <a:r>
              <a:rPr lang="en-US" dirty="0"/>
              <a:t>Network bandwidth is major limitation for large networks </a:t>
            </a:r>
          </a:p>
          <a:p>
            <a:pPr lvl="1"/>
            <a:r>
              <a:rPr lang="en-US" dirty="0"/>
              <a:t>Consider IoT application with 100,000 sensors </a:t>
            </a:r>
          </a:p>
          <a:p>
            <a:pPr lvl="1"/>
            <a:r>
              <a:rPr lang="en-US" dirty="0"/>
              <a:t>At 1 sec sampling interval reporting rate is 360 M samples (messages) per hour</a:t>
            </a:r>
          </a:p>
          <a:p>
            <a:pPr lvl="1"/>
            <a:r>
              <a:rPr lang="en-US" dirty="0"/>
              <a:t>Statistic aggregated to 10 min reporting rate is 600 K samples (messages) per hour </a:t>
            </a:r>
          </a:p>
          <a:p>
            <a:r>
              <a:rPr lang="en-US" dirty="0"/>
              <a:t>Many peripheral devices have considerable processing power </a:t>
            </a:r>
          </a:p>
          <a:p>
            <a:pPr lvl="1"/>
            <a:r>
              <a:rPr lang="en-US" dirty="0"/>
              <a:t>We can take advantage of these idle capacity </a:t>
            </a:r>
          </a:p>
          <a:p>
            <a:pPr lvl="1"/>
            <a:r>
              <a:rPr lang="en-US" dirty="0"/>
              <a:t>Greatly reduce load on networks </a:t>
            </a:r>
            <a:r>
              <a:rPr lang="en-US"/>
              <a:t>and central </a:t>
            </a:r>
            <a:r>
              <a:rPr lang="en-US" dirty="0"/>
              <a:t>processing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Processing of Stream Data</a:t>
            </a:r>
          </a:p>
        </p:txBody>
      </p:sp>
    </p:spTree>
    <p:extLst>
      <p:ext uri="{BB962C8B-B14F-4D97-AF65-F5344CB8AC3E}">
        <p14:creationId xmlns:p14="http://schemas.microsoft.com/office/powerpoint/2010/main" val="54747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Memory requirements for stream analytics     </a:t>
            </a:r>
            <a:endParaRPr lang="en-US" sz="3200" b="1" dirty="0"/>
          </a:p>
          <a:p>
            <a:r>
              <a:rPr lang="en-US" dirty="0"/>
              <a:t>Cannot store all history of streams in main memory!  </a:t>
            </a:r>
          </a:p>
          <a:p>
            <a:pPr lvl="1"/>
            <a:r>
              <a:rPr lang="en-US" dirty="0"/>
              <a:t>At large scale cannot even store all history to disk </a:t>
            </a:r>
          </a:p>
          <a:p>
            <a:r>
              <a:rPr lang="en-US" dirty="0"/>
              <a:t>We need a better approach!  </a:t>
            </a:r>
          </a:p>
          <a:p>
            <a:r>
              <a:rPr lang="en-US" dirty="0"/>
              <a:t>Some ideas:  </a:t>
            </a:r>
          </a:p>
          <a:p>
            <a:pPr lvl="1"/>
            <a:r>
              <a:rPr lang="en-US" dirty="0"/>
              <a:t>Delta coding: Only update when there is substantial change  </a:t>
            </a:r>
          </a:p>
          <a:p>
            <a:pPr lvl="1"/>
            <a:r>
              <a:rPr lang="en-US" dirty="0"/>
              <a:t>Moving window: Compute statistic for each window position </a:t>
            </a:r>
          </a:p>
          <a:p>
            <a:pPr lvl="1"/>
            <a:r>
              <a:rPr lang="en-US" dirty="0"/>
              <a:t>Decay window: compute statistic down-weighting older event values</a:t>
            </a:r>
          </a:p>
          <a:p>
            <a:pPr lvl="1"/>
            <a:r>
              <a:rPr lang="en-US" dirty="0"/>
              <a:t>Bloom filter: uses hash to represent occurrence of events</a:t>
            </a:r>
          </a:p>
          <a:p>
            <a:pPr lvl="1"/>
            <a:r>
              <a:rPr lang="en-US" dirty="0"/>
              <a:t>Other hash algorithms: use hashes to approximate counts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Memory Requirements</a:t>
            </a:r>
          </a:p>
        </p:txBody>
      </p:sp>
    </p:spTree>
    <p:extLst>
      <p:ext uri="{BB962C8B-B14F-4D97-AF65-F5344CB8AC3E}">
        <p14:creationId xmlns:p14="http://schemas.microsoft.com/office/powerpoint/2010/main" val="221649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only transmits and processes values with significant differences </a:t>
            </a:r>
          </a:p>
          <a:p>
            <a:r>
              <a:rPr lang="en-US" sz="3200" dirty="0"/>
              <a:t>Example: consider a large network of sensors (IoT) </a:t>
            </a:r>
          </a:p>
          <a:p>
            <a:pPr lvl="1"/>
            <a:r>
              <a:rPr lang="en-US" dirty="0"/>
              <a:t>Values at most sensors do not change most of the time </a:t>
            </a:r>
          </a:p>
          <a:p>
            <a:pPr lvl="1"/>
            <a:r>
              <a:rPr lang="en-US" dirty="0"/>
              <a:t>Temperature has not changed significantly </a:t>
            </a:r>
          </a:p>
          <a:p>
            <a:pPr lvl="1"/>
            <a:r>
              <a:rPr lang="en-US" dirty="0"/>
              <a:t>Nothing moving in or out of image </a:t>
            </a:r>
          </a:p>
          <a:p>
            <a:pPr lvl="1"/>
            <a:r>
              <a:rPr lang="en-US" dirty="0"/>
              <a:t>Current in transmission line has not changed</a:t>
            </a:r>
          </a:p>
          <a:p>
            <a:pPr lvl="1"/>
            <a:r>
              <a:rPr lang="en-US" dirty="0"/>
              <a:t>Etc. </a:t>
            </a:r>
          </a:p>
          <a:p>
            <a:r>
              <a:rPr lang="en-US" dirty="0"/>
              <a:t>Delta coding restricts transmission, processing and storage to </a:t>
            </a:r>
            <a:r>
              <a:rPr lang="en-US" b="1" dirty="0"/>
              <a:t>significant changes (deltas)</a:t>
            </a:r>
          </a:p>
          <a:p>
            <a:pPr lvl="1"/>
            <a:r>
              <a:rPr lang="en-US" dirty="0"/>
              <a:t>A threshold determines significance of change </a:t>
            </a:r>
          </a:p>
          <a:p>
            <a:pPr lvl="1"/>
            <a:r>
              <a:rPr lang="en-US" dirty="0"/>
              <a:t>Threshold values are solution specific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267484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9985</TotalTime>
  <Words>1624</Words>
  <Application>Microsoft Office PowerPoint</Application>
  <PresentationFormat>Widescreen</PresentationFormat>
  <Paragraphs>248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CSCI E-96 Data Mining, Discovery and Exploration Steaming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 Elston</cp:lastModifiedBy>
  <cp:revision>233</cp:revision>
  <cp:lastPrinted>2019-09-03T23:18:19Z</cp:lastPrinted>
  <dcterms:created xsi:type="dcterms:W3CDTF">2019-08-02T23:14:29Z</dcterms:created>
  <dcterms:modified xsi:type="dcterms:W3CDTF">2021-06-26T00:43:41Z</dcterms:modified>
</cp:coreProperties>
</file>