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354" r:id="rId4"/>
    <p:sldId id="288" r:id="rId5"/>
    <p:sldId id="352" r:id="rId6"/>
    <p:sldId id="351" r:id="rId7"/>
    <p:sldId id="353" r:id="rId8"/>
    <p:sldId id="356" r:id="rId9"/>
    <p:sldId id="355" r:id="rId10"/>
    <p:sldId id="357" r:id="rId11"/>
    <p:sldId id="359" r:id="rId12"/>
    <p:sldId id="374" r:id="rId13"/>
    <p:sldId id="375" r:id="rId14"/>
    <p:sldId id="360" r:id="rId15"/>
    <p:sldId id="376" r:id="rId16"/>
    <p:sldId id="377" r:id="rId17"/>
    <p:sldId id="378" r:id="rId18"/>
    <p:sldId id="379" r:id="rId19"/>
    <p:sldId id="380" r:id="rId20"/>
    <p:sldId id="362" r:id="rId21"/>
    <p:sldId id="364" r:id="rId22"/>
    <p:sldId id="365" r:id="rId23"/>
    <p:sldId id="363" r:id="rId24"/>
    <p:sldId id="366" r:id="rId25"/>
    <p:sldId id="372" r:id="rId26"/>
    <p:sldId id="361" r:id="rId27"/>
    <p:sldId id="368" r:id="rId28"/>
    <p:sldId id="371" r:id="rId29"/>
    <p:sldId id="369" r:id="rId30"/>
    <p:sldId id="373" r:id="rId31"/>
    <p:sldId id="37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6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  </a:t>
                </a:r>
              </a:p>
              <a:p>
                <a:r>
                  <a:rPr lang="en-US" sz="3000" dirty="0"/>
                  <a:t>Dictionaries</a:t>
                </a:r>
              </a:p>
              <a:p>
                <a:pPr lvl="1"/>
                <a:r>
                  <a:rPr lang="en-US" sz="2600" dirty="0"/>
                  <a:t>Fast lookup</a:t>
                </a:r>
              </a:p>
              <a:p>
                <a:pPr lvl="1"/>
                <a:r>
                  <a:rPr lang="en-US" sz="2600" dirty="0"/>
                  <a:t>Must be in main memory</a:t>
                </a:r>
              </a:p>
              <a:p>
                <a:pPr lvl="1"/>
                <a:r>
                  <a:rPr lang="en-US" sz="2600" dirty="0"/>
                  <a:t>In Python and many other </a:t>
                </a:r>
                <a:r>
                  <a:rPr lang="en-US" sz="2600" dirty="0" err="1"/>
                  <a:t>laguages</a:t>
                </a:r>
                <a:endParaRPr lang="en-US" sz="2600" dirty="0"/>
              </a:p>
              <a:p>
                <a:r>
                  <a:rPr lang="en-US" sz="3000" dirty="0"/>
                  <a:t>NoSQL data bases – scalable object storage   </a:t>
                </a:r>
              </a:p>
              <a:p>
                <a:r>
                  <a:rPr lang="en-US" sz="3000" dirty="0"/>
                  <a:t>Map-reduce – scalable parallel processing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With massive data sets are a very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At best has linear search time,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 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the key gives nearly direct access,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9004" y="3578087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584C6A8-2283-47FA-8E91-B827D1865B9C}"/>
              </a:ext>
            </a:extLst>
          </p:cNvPr>
          <p:cNvSpPr txBox="1">
            <a:spLocks/>
          </p:cNvSpPr>
          <p:nvPr/>
        </p:nvSpPr>
        <p:spPr>
          <a:xfrm>
            <a:off x="7163615" y="2191388"/>
            <a:ext cx="4904456" cy="461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a </a:t>
            </a:r>
            <a:r>
              <a:rPr lang="en-US" b="1" dirty="0"/>
              <a:t>key-value pair</a:t>
            </a:r>
          </a:p>
          <a:p>
            <a:r>
              <a:rPr lang="en-US" dirty="0"/>
              <a:t>Want to insert the value into a </a:t>
            </a:r>
            <a:r>
              <a:rPr lang="en-US" b="1" dirty="0"/>
              <a:t>hash table</a:t>
            </a:r>
            <a:endParaRPr lang="en-US" dirty="0"/>
          </a:p>
          <a:p>
            <a:r>
              <a:rPr lang="en-US" dirty="0"/>
              <a:t>Hash table </a:t>
            </a:r>
            <a:r>
              <a:rPr lang="en-US" b="1" dirty="0"/>
              <a:t>indexes buckets by hashed key</a:t>
            </a:r>
          </a:p>
          <a:p>
            <a:r>
              <a:rPr lang="en-US" dirty="0"/>
              <a:t>Hash the key</a:t>
            </a:r>
            <a:endParaRPr lang="en-US" b="1" dirty="0"/>
          </a:p>
          <a:p>
            <a:r>
              <a:rPr lang="en-US" dirty="0"/>
              <a:t>Values held in buckets</a:t>
            </a:r>
          </a:p>
          <a:p>
            <a:r>
              <a:rPr lang="en-US" dirty="0"/>
              <a:t>Insert the value into the bucket by hash</a:t>
            </a:r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880172" y="4841336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2" y="4841336"/>
                <a:ext cx="21710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584C6A8-2283-47FA-8E91-B827D1865B9C}"/>
              </a:ext>
            </a:extLst>
          </p:cNvPr>
          <p:cNvSpPr txBox="1">
            <a:spLocks/>
          </p:cNvSpPr>
          <p:nvPr/>
        </p:nvSpPr>
        <p:spPr>
          <a:xfrm>
            <a:off x="7163615" y="2191388"/>
            <a:ext cx="4904456" cy="461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a hash table, how do we look up a value? </a:t>
            </a:r>
            <a:endParaRPr lang="en-US" b="1" dirty="0"/>
          </a:p>
          <a:p>
            <a:r>
              <a:rPr lang="en-US" dirty="0"/>
              <a:t>Start with the key</a:t>
            </a:r>
          </a:p>
          <a:p>
            <a:r>
              <a:rPr lang="en-US" dirty="0"/>
              <a:t>Hash the key to index value in hash table</a:t>
            </a:r>
          </a:p>
          <a:p>
            <a:r>
              <a:rPr lang="en-US" dirty="0"/>
              <a:t>Value is now available for processing</a:t>
            </a:r>
          </a:p>
          <a:p>
            <a:endParaRPr lang="en-US" dirty="0"/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What are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?   </a:t>
                </a:r>
              </a:p>
              <a:p>
                <a:r>
                  <a:rPr lang="en-US" sz="3000" dirty="0"/>
                  <a:t>Hash key</a:t>
                </a:r>
                <a:r>
                  <a:rPr lang="en-US" dirty="0"/>
                  <a:t>s used to rapidly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sz="3000" dirty="0"/>
                  <a:t>Hash index is computed from a key using a </a:t>
                </a:r>
                <a:r>
                  <a:rPr lang="en-US" sz="3000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  <a:p>
                <a:r>
                  <a:rPr lang="en-US" sz="3000" dirty="0"/>
                  <a:t>Same hash used for insertions and deletions in table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or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507" t="-2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Creates unique hashes for most keys to prevent 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size appropriate for the table</a:t>
                </a:r>
              </a:p>
              <a:p>
                <a:pPr lvl="1"/>
                <a:r>
                  <a:rPr lang="en-US" sz="2600" dirty="0"/>
                  <a:t>Hash functions produce limited range of hash values   </a:t>
                </a:r>
              </a:p>
              <a:p>
                <a:pPr lvl="1"/>
                <a:r>
                  <a:rPr lang="en-US" sz="2600" dirty="0"/>
                  <a:t>Too large wastes space</a:t>
                </a:r>
              </a:p>
              <a:p>
                <a:pPr lvl="1"/>
                <a:r>
                  <a:rPr lang="en-US" sz="2600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a uniform distribution of hash values</a:t>
                </a:r>
              </a:p>
              <a:p>
                <a:pPr lvl="1"/>
                <a:r>
                  <a:rPr lang="en-US" sz="2600" b="1" dirty="0"/>
                  <a:t>Lumpy hash values </a:t>
                </a:r>
                <a:r>
                  <a:rPr lang="en-US" sz="2600" dirty="0"/>
                  <a:t>lead to increased cash collisions </a:t>
                </a:r>
              </a:p>
              <a:p>
                <a:pPr lvl="1"/>
                <a:r>
                  <a:rPr lang="en-US" sz="2600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Ideally make hash table resizable</a:t>
                </a:r>
              </a:p>
              <a:p>
                <a:pPr lvl="1"/>
                <a:r>
                  <a:rPr lang="en-US" sz="2600" dirty="0"/>
                  <a:t>Half or double as needed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391" t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Use binary representation of strings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 for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and multiplier,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to be prime number to reduce collisions</a:t>
                </a:r>
              </a:p>
              <a:p>
                <a:pPr lvl="1"/>
                <a:r>
                  <a:rPr lang="en-US" sz="2600" dirty="0"/>
                  <a:t>Or sometimes,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from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is on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is the science </a:t>
            </a:r>
            <a:r>
              <a:rPr lang="en-US" sz="3200" b="1" dirty="0"/>
              <a:t>knowledge discovery</a:t>
            </a:r>
            <a:r>
              <a:rPr lang="en-US" sz="3200" dirty="0"/>
              <a:t> using data </a:t>
            </a:r>
            <a:endParaRPr lang="en-US" sz="3200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 </a:t>
            </a:r>
            <a:r>
              <a:rPr lang="en-US" b="1" dirty="0"/>
              <a:t>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pPr lvl="1"/>
            <a:r>
              <a:rPr lang="en-US" b="1" dirty="0"/>
              <a:t>Try lots of ideas, fail fast, keep the ones that work!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if a population mean has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the difference between two means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a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if there are differences in counts of discrete variables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differences in variance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probability of a false positive test we will accept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lower the significance level the higher the probability of not rejecting the null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extreme, assuming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In other words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(random sampling) of the null distribution</a:t>
            </a:r>
          </a:p>
          <a:p>
            <a:pPr marL="844350" lvl="1" indent="-342900"/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accept of reject the null hypothesis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misuse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the p-value;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But, other significance levels can be chosen – need to consider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</a:rPr>
                  <a:t>alterinatives</a:t>
                </a:r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to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dirty="0"/>
                  <a:t>Reject the null hypothesis 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Accept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Consider an example: </a:t>
                </a:r>
              </a:p>
              <a:p>
                <a:r>
                  <a:rPr lang="en-US" sz="3200" dirty="0"/>
                  <a:t>Perform an hypothesis test of differences of means with (2-way) significance of 0.05 for 1000 variables   </a:t>
                </a:r>
              </a:p>
              <a:p>
                <a:r>
                  <a:rPr lang="en-US" sz="3200" dirty="0"/>
                  <a:t>There are </a:t>
                </a:r>
                <a:r>
                  <a:rPr lang="en-US" sz="3200" b="1" dirty="0"/>
                  <a:t>n choose 2 </a:t>
                </a:r>
                <a:r>
                  <a:rPr lang="en-US" sz="3200" dirty="0"/>
                  <a:t>pairs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=495,000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Now, consider the </a:t>
                </a:r>
                <a:r>
                  <a:rPr lang="en-US" sz="3200" b="1" dirty="0"/>
                  <a:t>false positive rate </a:t>
                </a:r>
                <a:r>
                  <a:rPr lang="en-US" sz="3200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=0.05∗495000=24975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b="1" dirty="0"/>
                  <a:t>Nearly 25,000 false significant pairings from just random sampling!</a:t>
                </a:r>
              </a:p>
              <a:p>
                <a:r>
                  <a:rPr lang="en-US" sz="3200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Want to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Bonferroni correction</a:t>
                </a:r>
                <a:endParaRPr lang="en-US" sz="3200" dirty="0"/>
              </a:p>
              <a:p>
                <a:r>
                  <a:rPr lang="en-US" sz="3200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Correction is very conservative  </a:t>
                </a:r>
              </a:p>
              <a:p>
                <a:pPr lvl="1"/>
                <a:r>
                  <a:rPr lang="en-US" sz="2800" dirty="0"/>
                  <a:t>Greatly reduces detection probability  </a:t>
                </a:r>
              </a:p>
              <a:p>
                <a:pPr lvl="1"/>
                <a:r>
                  <a:rPr lang="en-US" sz="2800" dirty="0"/>
                  <a:t>Increase Type II errors </a:t>
                </a:r>
              </a:p>
              <a:p>
                <a:r>
                  <a:rPr lang="en-US" sz="3200" dirty="0"/>
                  <a:t>Example,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3200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(KDD) is generally performed at </a:t>
            </a:r>
            <a:r>
              <a:rPr lang="en-US" sz="3200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large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sz="3200" dirty="0"/>
                  <a:t>Set a </a:t>
                </a:r>
                <a:r>
                  <a:rPr lang="en-US" sz="3200" b="1" dirty="0"/>
                  <a:t>family-wise error rate (FEWR)</a:t>
                </a:r>
                <a:r>
                  <a:rPr lang="en-US" sz="3200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3200" dirty="0"/>
                  <a:t>More dynamic (less conservative) than Bonferroni correction</a:t>
                </a:r>
              </a:p>
              <a:p>
                <a:pPr lvl="1"/>
                <a:r>
                  <a:rPr lang="en-US" sz="2800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Benamini-Hochberg FDR Control </a:t>
                </a:r>
              </a:p>
              <a:p>
                <a:r>
                  <a:rPr lang="en-US" sz="3200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sz="3200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BH FDR Control is more 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 b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Holder of several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/>
              <a:t>Expect an </a:t>
            </a:r>
            <a:r>
              <a:rPr lang="en-US" b="1" dirty="0"/>
              <a:t>intense pace!</a:t>
            </a:r>
          </a:p>
          <a:p>
            <a:pPr lvl="1"/>
            <a:r>
              <a:rPr lang="en-US" dirty="0"/>
              <a:t>Course moves at twice the rate of a course in a regular semester</a:t>
            </a:r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There will be no time to ‘catch up’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mining requires a combination of </a:t>
            </a:r>
            <a:r>
              <a:rPr lang="en-US" sz="3200" b="1" dirty="0"/>
              <a:t>data engineering </a:t>
            </a:r>
            <a:r>
              <a:rPr lang="en-US" sz="3200" dirty="0"/>
              <a:t>and </a:t>
            </a:r>
            <a:r>
              <a:rPr lang="en-US" sz="3200" b="1" dirty="0"/>
              <a:t>data analytics </a:t>
            </a:r>
          </a:p>
          <a:p>
            <a:r>
              <a:rPr lang="en-US" dirty="0"/>
              <a:t>Our focus is on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Many platforms support similar methods  </a:t>
            </a:r>
          </a:p>
          <a:p>
            <a:pPr lvl="1"/>
            <a:r>
              <a:rPr lang="en-US" dirty="0"/>
              <a:t>Limited time in Harvard Summer School to deal with installation issues on varied platforms  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5185574" cy="269094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046397" y="1921229"/>
            <a:ext cx="5857821" cy="439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Is this diagram representative?</a:t>
            </a:r>
          </a:p>
          <a:p>
            <a:r>
              <a:rPr lang="en-US" sz="3200" dirty="0"/>
              <a:t>No!</a:t>
            </a:r>
          </a:p>
          <a:p>
            <a:r>
              <a:rPr lang="en-US" sz="3200" dirty="0"/>
              <a:t>Must have an clear idea of goal!</a:t>
            </a:r>
          </a:p>
          <a:p>
            <a:r>
              <a:rPr lang="en-US" sz="3200" dirty="0"/>
              <a:t>KDD is an iterative process</a:t>
            </a:r>
          </a:p>
          <a:p>
            <a:pPr lvl="1"/>
            <a:r>
              <a:rPr lang="en-US" sz="2800" dirty="0"/>
              <a:t>The results of on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Look up uses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etc.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164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9754</TotalTime>
  <Words>2111</Words>
  <Application>Microsoft Office PowerPoint</Application>
  <PresentationFormat>Widescreen</PresentationFormat>
  <Paragraphs>334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Wingdings</vt:lpstr>
      <vt:lpstr>Office Theme</vt:lpstr>
      <vt:lpstr>CSCI E-96 Data Mining, Discovery and Exploration Introduction and Pitfalls</vt:lpstr>
      <vt:lpstr>PowerPoint Presentation</vt:lpstr>
      <vt:lpstr>PowerPoint Presentation</vt:lpstr>
      <vt:lpstr>About your Instructor: Steve Elston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225</cp:revision>
  <cp:lastPrinted>2019-09-03T23:18:19Z</cp:lastPrinted>
  <dcterms:created xsi:type="dcterms:W3CDTF">2019-08-02T23:14:29Z</dcterms:created>
  <dcterms:modified xsi:type="dcterms:W3CDTF">2021-06-21T18:58:14Z</dcterms:modified>
</cp:coreProperties>
</file>