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9" r:id="rId3"/>
    <p:sldId id="307" r:id="rId4"/>
    <p:sldId id="278" r:id="rId5"/>
    <p:sldId id="277" r:id="rId6"/>
    <p:sldId id="276" r:id="rId7"/>
    <p:sldId id="281" r:id="rId8"/>
    <p:sldId id="282" r:id="rId9"/>
    <p:sldId id="259" r:id="rId10"/>
    <p:sldId id="304" r:id="rId11"/>
    <p:sldId id="284" r:id="rId12"/>
    <p:sldId id="286" r:id="rId13"/>
    <p:sldId id="285" r:id="rId14"/>
    <p:sldId id="305" r:id="rId15"/>
    <p:sldId id="268" r:id="rId16"/>
    <p:sldId id="260" r:id="rId17"/>
    <p:sldId id="262" r:id="rId18"/>
    <p:sldId id="263" r:id="rId19"/>
    <p:sldId id="288" r:id="rId20"/>
    <p:sldId id="312" r:id="rId21"/>
    <p:sldId id="289" r:id="rId22"/>
    <p:sldId id="306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300" r:id="rId31"/>
    <p:sldId id="298" r:id="rId32"/>
    <p:sldId id="301" r:id="rId33"/>
    <p:sldId id="302" r:id="rId34"/>
    <p:sldId id="303" r:id="rId35"/>
    <p:sldId id="308" r:id="rId36"/>
    <p:sldId id="309" r:id="rId37"/>
    <p:sldId id="310" r:id="rId38"/>
    <p:sldId id="31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4" autoAdjust="0"/>
    <p:restoredTop sz="94106" autoAdjust="0"/>
  </p:normalViewPr>
  <p:slideViewPr>
    <p:cSldViewPr snapToGrid="0">
      <p:cViewPr varScale="1">
        <p:scale>
          <a:sx n="74" d="100"/>
          <a:sy n="74" d="100"/>
        </p:scale>
        <p:origin x="58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atz_centralit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Idea: </a:t>
            </a:r>
            <a:r>
              <a:rPr lang="en-US" b="1" dirty="0"/>
              <a:t>randomly surf </a:t>
            </a:r>
            <a:r>
              <a:rPr lang="en-US" dirty="0"/>
              <a:t>the web to discover links between pages</a:t>
            </a:r>
          </a:p>
          <a:p>
            <a:pPr lvl="1"/>
            <a:r>
              <a:rPr lang="en-US" dirty="0"/>
              <a:t>The surfer </a:t>
            </a:r>
            <a:r>
              <a:rPr lang="en-US" b="1" dirty="0"/>
              <a:t>starts at a random page </a:t>
            </a:r>
          </a:p>
          <a:p>
            <a:pPr lvl="1"/>
            <a:r>
              <a:rPr lang="en-US" dirty="0"/>
              <a:t>Follows </a:t>
            </a:r>
            <a:r>
              <a:rPr lang="en-US" b="1" dirty="0"/>
              <a:t>randomly chosen link </a:t>
            </a:r>
            <a:r>
              <a:rPr lang="en-US" dirty="0"/>
              <a:t>out of page</a:t>
            </a:r>
          </a:p>
          <a:p>
            <a:pPr lvl="1"/>
            <a:r>
              <a:rPr lang="en-US" dirty="0"/>
              <a:t>Continues to follow random links from page to page  </a:t>
            </a:r>
          </a:p>
          <a:p>
            <a:r>
              <a:rPr lang="en-US" dirty="0"/>
              <a:t>The </a:t>
            </a:r>
            <a:r>
              <a:rPr lang="en-US" b="1" dirty="0"/>
              <a:t>probabilities of transitions</a:t>
            </a:r>
            <a:r>
              <a:rPr lang="en-US" dirty="0"/>
              <a:t> into a page ranks the pages </a:t>
            </a:r>
            <a:r>
              <a:rPr lang="en-US" b="1" dirty="0"/>
              <a:t>importance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Assume pages many in-links has high probability of transition </a:t>
            </a:r>
          </a:p>
          <a:p>
            <a:pPr lvl="1"/>
            <a:r>
              <a:rPr lang="en-US" dirty="0"/>
              <a:t>This is the basis of the </a:t>
            </a:r>
            <a:r>
              <a:rPr lang="en-US" b="1" dirty="0"/>
              <a:t>PageRank algorithm</a:t>
            </a:r>
            <a:r>
              <a:rPr lang="en-US" dirty="0"/>
              <a:t>   </a:t>
            </a:r>
          </a:p>
          <a:p>
            <a:r>
              <a:rPr lang="en-US" dirty="0"/>
              <a:t>PageRank is an </a:t>
            </a:r>
            <a:r>
              <a:rPr lang="en-US" b="1" dirty="0"/>
              <a:t>unsupervised learning </a:t>
            </a:r>
            <a:r>
              <a:rPr lang="en-US" dirty="0"/>
              <a:t>algorithm </a:t>
            </a:r>
          </a:p>
          <a:p>
            <a:pPr lvl="1"/>
            <a:r>
              <a:rPr lang="en-US" dirty="0"/>
              <a:t>Learns page importance without marked cases – no ground truth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</a:p>
        </p:txBody>
      </p:sp>
    </p:spTree>
    <p:extLst>
      <p:ext uri="{BB962C8B-B14F-4D97-AF65-F5344CB8AC3E}">
        <p14:creationId xmlns:p14="http://schemas.microsoft.com/office/powerpoint/2010/main" val="99725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091615"/>
            <a:ext cx="6161888" cy="55041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a small scale example</a:t>
            </a:r>
          </a:p>
          <a:p>
            <a:r>
              <a:rPr lang="en-US" dirty="0"/>
              <a:t>Pages are nodes of a </a:t>
            </a:r>
            <a:r>
              <a:rPr lang="en-US" b="1" dirty="0"/>
              <a:t>directed graph</a:t>
            </a:r>
          </a:p>
          <a:p>
            <a:r>
              <a:rPr lang="en-US" dirty="0"/>
              <a:t>The </a:t>
            </a:r>
            <a:r>
              <a:rPr lang="en-US" b="1" dirty="0"/>
              <a:t>directed edges </a:t>
            </a:r>
            <a:r>
              <a:rPr lang="en-US" dirty="0"/>
              <a:t>represent hyperlinks from one page to another</a:t>
            </a:r>
            <a:endParaRPr lang="en-US" b="1" dirty="0"/>
          </a:p>
          <a:p>
            <a:r>
              <a:rPr lang="en-US" dirty="0"/>
              <a:t>The graph is </a:t>
            </a:r>
            <a:r>
              <a:rPr lang="en-US" b="1" dirty="0"/>
              <a:t>complete</a:t>
            </a:r>
            <a:r>
              <a:rPr lang="en-US" dirty="0"/>
              <a:t> - each page can be accessed by one or more steps from any other page</a:t>
            </a:r>
          </a:p>
          <a:p>
            <a:r>
              <a:rPr lang="en-US" dirty="0"/>
              <a:t>No </a:t>
            </a:r>
            <a:r>
              <a:rPr lang="en-US" b="1" dirty="0"/>
              <a:t>self cycles</a:t>
            </a:r>
          </a:p>
          <a:p>
            <a:r>
              <a:rPr lang="en-US" dirty="0"/>
              <a:t>No </a:t>
            </a:r>
            <a:r>
              <a:rPr lang="en-US" b="1" dirty="0"/>
              <a:t>terminal nodes </a:t>
            </a:r>
            <a:r>
              <a:rPr lang="en-US" dirty="0"/>
              <a:t>– </a:t>
            </a:r>
            <a:r>
              <a:rPr lang="en-US" b="1" dirty="0"/>
              <a:t>dead </a:t>
            </a:r>
            <a:r>
              <a:rPr lang="en-US" b="1" dirty="0" err="1"/>
              <a:t>ends</a:t>
            </a:r>
            <a:r>
              <a:rPr lang="en-US" dirty="0" err="1"/>
              <a:t>Transitions</a:t>
            </a:r>
            <a:r>
              <a:rPr lang="en-US" dirty="0"/>
              <a:t> from one page to another on this graph represent a </a:t>
            </a:r>
            <a:r>
              <a:rPr lang="en-US" b="1" dirty="0"/>
              <a:t>stochastic process</a:t>
            </a:r>
          </a:p>
        </p:txBody>
      </p:sp>
    </p:spTree>
    <p:extLst>
      <p:ext uri="{BB962C8B-B14F-4D97-AF65-F5344CB8AC3E}">
        <p14:creationId xmlns:p14="http://schemas.microsoft.com/office/powerpoint/2010/main" val="156002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 small scale example</a:t>
                </a:r>
              </a:p>
              <a:p>
                <a:r>
                  <a:rPr lang="en-US" dirty="0"/>
                  <a:t>Pages are nodes of a </a:t>
                </a:r>
                <a:r>
                  <a:rPr lang="en-US" b="1" dirty="0"/>
                  <a:t>directed graph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 1 in a column represents an out-link from a page</a:t>
                </a:r>
              </a:p>
              <a:p>
                <a:r>
                  <a:rPr lang="en-US" dirty="0"/>
                  <a:t>A 1 in a row represents an in-link to a page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2436" r="-692" b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68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Adjacency matrix of directed graph is </a:t>
                </a:r>
                <a:r>
                  <a:rPr lang="en-US" b="1" dirty="0"/>
                  <a:t>not symmetric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13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				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sum along columns is the number of out-links from each page – </a:t>
                </a:r>
                <a:r>
                  <a:rPr lang="en-US" b="1" dirty="0"/>
                  <a:t>out degree</a:t>
                </a:r>
              </a:p>
              <a:p>
                <a:r>
                  <a:rPr lang="en-US" dirty="0"/>
                  <a:t>The sum along rows is the number of in-links to a page – </a:t>
                </a:r>
                <a:r>
                  <a:rPr lang="en-US" b="1" dirty="0"/>
                  <a:t>in degree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  <a:blipFill>
                <a:blip r:embed="rId2"/>
                <a:stretch>
                  <a:fillRect l="-1332" t="-2436" b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/>
              <p:nvPr/>
            </p:nvSpPr>
            <p:spPr>
              <a:xfrm>
                <a:off x="7774983" y="1705710"/>
                <a:ext cx="4530671" cy="2137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𝑟𝑜𝑤𝑠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983" y="1705710"/>
                <a:ext cx="4530671" cy="2137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/>
              <p:nvPr/>
            </p:nvSpPr>
            <p:spPr>
              <a:xfrm>
                <a:off x="400371" y="3522369"/>
                <a:ext cx="7570923" cy="1137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𝑐𝑜𝑙𝑢𝑚𝑛𝑠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1" y="3522369"/>
                <a:ext cx="7570923" cy="1137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86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memoryless stochastic process </a:t>
            </a:r>
            <a:r>
              <a:rPr lang="en-US" dirty="0"/>
              <a:t>is known as a </a:t>
            </a:r>
            <a:r>
              <a:rPr lang="en-US" b="1" dirty="0"/>
              <a:t>Markov process</a:t>
            </a:r>
          </a:p>
          <a:p>
            <a:r>
              <a:rPr lang="en-US" dirty="0"/>
              <a:t>A </a:t>
            </a:r>
            <a:r>
              <a:rPr lang="en-US" b="1" dirty="0"/>
              <a:t>Markov process </a:t>
            </a:r>
            <a:r>
              <a:rPr lang="en-US" dirty="0"/>
              <a:t>has </a:t>
            </a:r>
            <a:r>
              <a:rPr lang="en-US" b="1" dirty="0"/>
              <a:t>states – </a:t>
            </a:r>
            <a:r>
              <a:rPr lang="en-US" dirty="0"/>
              <a:t>being on a web page is a state</a:t>
            </a:r>
            <a:endParaRPr lang="en-US" b="1" dirty="0"/>
          </a:p>
          <a:p>
            <a:r>
              <a:rPr lang="en-US" dirty="0"/>
              <a:t>A Markov process </a:t>
            </a:r>
            <a:r>
              <a:rPr lang="en-US" b="1" dirty="0"/>
              <a:t>transitions between states </a:t>
            </a:r>
            <a:r>
              <a:rPr lang="en-US" dirty="0"/>
              <a:t>at discrete time steps</a:t>
            </a:r>
          </a:p>
          <a:p>
            <a:r>
              <a:rPr lang="en-US" dirty="0"/>
              <a:t>The probability of transition from one state to another for a </a:t>
            </a:r>
            <a:r>
              <a:rPr lang="en-US" b="1" dirty="0"/>
              <a:t>first order Markov process </a:t>
            </a:r>
            <a:r>
              <a:rPr lang="en-US" dirty="0"/>
              <a:t>is determined only by the </a:t>
            </a:r>
            <a:r>
              <a:rPr lang="en-US" b="1" dirty="0"/>
              <a:t>current state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Where, the history of states is,</a:t>
            </a:r>
          </a:p>
          <a:p>
            <a:r>
              <a:rPr lang="en-US" dirty="0"/>
              <a:t>And, the current state is  </a:t>
            </a:r>
          </a:p>
          <a:p>
            <a:r>
              <a:rPr lang="en-US" dirty="0"/>
              <a:t>A first order Markov process has</a:t>
            </a:r>
            <a:r>
              <a:rPr lang="en-US" b="1" dirty="0"/>
              <a:t> no memory </a:t>
            </a:r>
            <a:r>
              <a:rPr lang="en-US" dirty="0"/>
              <a:t>– only depends on current state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ED5F3-37DE-4715-9216-0F1DA470C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990" y="3538693"/>
            <a:ext cx="2687826" cy="489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BF3608-78C8-430E-9806-243163E3E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213" y="3501649"/>
            <a:ext cx="2107770" cy="526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0D1783-49B8-47F1-A324-A95A34791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029" y="4087974"/>
            <a:ext cx="1358682" cy="433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1D85E1-3143-4151-B839-1EE1383FD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435" y="4637203"/>
            <a:ext cx="391091" cy="44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6688"/>
            <a:ext cx="10515600" cy="5066251"/>
          </a:xfrm>
        </p:spPr>
        <p:txBody>
          <a:bodyPr>
            <a:normAutofit/>
          </a:bodyPr>
          <a:lstStyle/>
          <a:p>
            <a:r>
              <a:rPr lang="en-US" dirty="0"/>
              <a:t>A Markov process is characterized by a </a:t>
            </a:r>
            <a:r>
              <a:rPr lang="en-US" b="1" dirty="0"/>
              <a:t>state probability transition matrix</a:t>
            </a:r>
            <a:r>
              <a:rPr lang="en-US" dirty="0"/>
              <a:t>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Where,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F73565-5A0D-44DF-895B-0F6504206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668" y="2091622"/>
            <a:ext cx="4034160" cy="17738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6162FF-27EF-407D-BCDC-99EC7D768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197" y="4086172"/>
            <a:ext cx="7111627" cy="47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3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r>
              <a:rPr lang="en-US" dirty="0"/>
              <a:t>The probability of transition from one state to the next state is computed with the state transition probability matrix: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Or,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4EB0F-07DA-4F35-B732-76EDFC3DB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472" y="2032035"/>
            <a:ext cx="1801921" cy="47948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5B08902-F552-40F2-B298-54344F152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272" y="3643837"/>
            <a:ext cx="1162050" cy="2228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6BDBB9-F26C-4208-8120-434D645F2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677" y="3643837"/>
            <a:ext cx="3743325" cy="2200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71A092-7E35-4A2F-B804-A69C23E21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7857" y="3643837"/>
            <a:ext cx="17335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5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Markov chain </a:t>
            </a:r>
            <a:r>
              <a:rPr lang="en-US" dirty="0"/>
              <a:t>is a sequence of Markov state transition processes</a:t>
            </a:r>
          </a:p>
          <a:p>
            <a:pPr lvl="1"/>
            <a:r>
              <a:rPr lang="en-US" sz="2800" dirty="0"/>
              <a:t>E.g. running a Markov process over several time steps creates a Markov chain</a:t>
            </a:r>
          </a:p>
          <a:p>
            <a:r>
              <a:rPr lang="en-US" dirty="0"/>
              <a:t>If the state transition probability matrix,       , does not change with time, the Markov chain is </a:t>
            </a:r>
            <a:r>
              <a:rPr lang="en-US" b="1" dirty="0"/>
              <a:t>stationary</a:t>
            </a:r>
            <a:endParaRPr lang="en-US" dirty="0"/>
          </a:p>
          <a:p>
            <a:r>
              <a:rPr lang="en-US" dirty="0"/>
              <a:t>Stationary Markov chains </a:t>
            </a:r>
            <a:r>
              <a:rPr lang="en-US" b="1" dirty="0"/>
              <a:t>converge to a steady state</a:t>
            </a:r>
          </a:p>
          <a:p>
            <a:pPr lvl="1"/>
            <a:r>
              <a:rPr lang="en-US" sz="2800" dirty="0"/>
              <a:t>At steady state the state probabilities are unchanged</a:t>
            </a:r>
          </a:p>
          <a:p>
            <a:pPr lvl="1"/>
            <a:r>
              <a:rPr lang="en-US" sz="2800" dirty="0"/>
              <a:t>For web pages in a complete graph these probabilities are the </a:t>
            </a:r>
            <a:r>
              <a:rPr lang="en-US" sz="2800" b="1" dirty="0"/>
              <a:t>page ranks</a:t>
            </a:r>
            <a:r>
              <a:rPr lang="en-US" sz="2800" dirty="0"/>
              <a:t> </a:t>
            </a:r>
          </a:p>
          <a:p>
            <a:r>
              <a:rPr lang="en-US" dirty="0"/>
              <a:t>At convergence, the state probability vector = the eigenvector of the largest </a:t>
            </a:r>
            <a:r>
              <a:rPr lang="en-US"/>
              <a:t>eignvalue  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6422F9-24FC-42B4-A376-7BE6A5C03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760" y="2495625"/>
            <a:ext cx="458088" cy="37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Katz centrality </a:t>
                </a:r>
                <a:r>
                  <a:rPr lang="en-US" dirty="0"/>
                  <a:t>is a basic measure   </a:t>
                </a:r>
              </a:p>
              <a:p>
                <a:r>
                  <a:rPr lang="en-US" dirty="0"/>
                  <a:t>Katz centrality proposed in 1953 as a measure of centrality of social networks   </a:t>
                </a:r>
              </a:p>
              <a:p>
                <a:r>
                  <a:rPr lang="en-US" sz="2800" dirty="0"/>
                  <a:t>Basic update for Katz centrality uses association matrix   </a:t>
                </a:r>
              </a:p>
              <a:p>
                <a:r>
                  <a:rPr lang="en-US" dirty="0"/>
                  <a:t>The update of Katz centrality is the sum over the in degree of the page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sz="2800" dirty="0"/>
                  <a:t>The higher the in degree the more central </a:t>
                </a:r>
                <a:r>
                  <a:rPr lang="en-US" dirty="0"/>
                  <a:t>page   </a:t>
                </a:r>
              </a:p>
              <a:p>
                <a:r>
                  <a:rPr lang="en-US" sz="2800" dirty="0"/>
                  <a:t>But, Katz centrality over weights pages with high out degree</a:t>
                </a:r>
              </a:p>
              <a:p>
                <a:pPr lvl="1"/>
                <a:r>
                  <a:rPr lang="en-US" dirty="0"/>
                  <a:t>A page linking to many page should distribute its influence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Measures of Centrality </a:t>
            </a:r>
          </a:p>
        </p:txBody>
      </p:sp>
    </p:spTree>
    <p:extLst>
      <p:ext uri="{BB962C8B-B14F-4D97-AF65-F5344CB8AC3E}">
        <p14:creationId xmlns:p14="http://schemas.microsoft.com/office/powerpoint/2010/main" val="34854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undoubtedly the most widely used application of data mining </a:t>
            </a:r>
            <a:endParaRPr lang="en-US" b="1" dirty="0"/>
          </a:p>
          <a:p>
            <a:r>
              <a:rPr lang="en-US" dirty="0"/>
              <a:t>Major search engines, like Google, Bing, Yahoo!, Baidu are complex</a:t>
            </a:r>
          </a:p>
          <a:p>
            <a:pPr lvl="1"/>
            <a:r>
              <a:rPr lang="en-US" dirty="0"/>
              <a:t>Employ multiple algorithms </a:t>
            </a:r>
          </a:p>
          <a:p>
            <a:pPr lvl="1"/>
            <a:r>
              <a:rPr lang="en-US" dirty="0"/>
              <a:t>Typically use exogenous information – e.g. user profiles, knowledge graphs</a:t>
            </a:r>
          </a:p>
          <a:p>
            <a:r>
              <a:rPr lang="en-US" dirty="0"/>
              <a:t>Complexity arises from pitfalls</a:t>
            </a:r>
          </a:p>
          <a:p>
            <a:pPr lvl="1"/>
            <a:r>
              <a:rPr lang="en-US" dirty="0"/>
              <a:t>Massive data volumes </a:t>
            </a:r>
          </a:p>
          <a:p>
            <a:pPr lvl="1"/>
            <a:r>
              <a:rPr lang="en-US" dirty="0"/>
              <a:t>Can’t really know user intent</a:t>
            </a:r>
          </a:p>
          <a:p>
            <a:pPr lvl="1"/>
            <a:r>
              <a:rPr lang="en-US" dirty="0"/>
              <a:t>Web spam – see Section 5.4 of MMDS book for discussion</a:t>
            </a:r>
          </a:p>
          <a:p>
            <a:r>
              <a:rPr lang="en-US" dirty="0"/>
              <a:t>Small number of large companies dominate search   </a:t>
            </a:r>
          </a:p>
          <a:p>
            <a:pPr lvl="1"/>
            <a:r>
              <a:rPr lang="en-US" dirty="0"/>
              <a:t>In 2021 Google’s global market share &gt; 90% </a:t>
            </a:r>
          </a:p>
          <a:p>
            <a:pPr lvl="1"/>
            <a:r>
              <a:rPr lang="en-US" dirty="0"/>
              <a:t>Trade secrets make study of this subject difficult – cannot know details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 the </a:t>
            </a:r>
            <a:r>
              <a:rPr lang="en-US" b="1" dirty="0"/>
              <a:t>PageRank</a:t>
            </a:r>
            <a:r>
              <a:rPr lang="en-US" dirty="0"/>
              <a:t> of the complete graph of 5 web pages  </a:t>
            </a:r>
          </a:p>
          <a:p>
            <a:r>
              <a:rPr lang="en-US" sz="2800" dirty="0"/>
              <a:t>This </a:t>
            </a:r>
            <a:r>
              <a:rPr lang="en-US" sz="2800" b="1" dirty="0"/>
              <a:t>complete graph </a:t>
            </a:r>
            <a:r>
              <a:rPr lang="en-US" sz="2800" dirty="0"/>
              <a:t>defines a </a:t>
            </a:r>
            <a:r>
              <a:rPr lang="en-US" sz="2800" b="1" dirty="0"/>
              <a:t>stochastic process  </a:t>
            </a:r>
          </a:p>
          <a:p>
            <a:r>
              <a:rPr lang="en-US" dirty="0"/>
              <a:t>PageRank accounts for in degree of page</a:t>
            </a:r>
          </a:p>
          <a:p>
            <a:pPr lvl="1"/>
            <a:r>
              <a:rPr lang="en-US" dirty="0"/>
              <a:t>Weight of page reduces influence of pages with large out degree </a:t>
            </a:r>
          </a:p>
          <a:p>
            <a:pPr lvl="1"/>
            <a:r>
              <a:rPr lang="en-US" dirty="0"/>
              <a:t>Distributes influence equally between pages linked to </a:t>
            </a:r>
          </a:p>
          <a:p>
            <a:r>
              <a:rPr lang="en-US" dirty="0"/>
              <a:t>At convergence the probabilities of being on a page are its PageRank</a:t>
            </a:r>
            <a:r>
              <a:rPr lang="en-US" sz="2800" dirty="0"/>
              <a:t> </a:t>
            </a:r>
          </a:p>
          <a:p>
            <a:r>
              <a:rPr lang="en-US" dirty="0"/>
              <a:t>Compute the PageRank probabilities with a Markov chain  </a:t>
            </a:r>
          </a:p>
          <a:p>
            <a:r>
              <a:rPr lang="en-US" sz="2800" dirty="0"/>
              <a:t>This is known as the </a:t>
            </a:r>
            <a:r>
              <a:rPr lang="en-US" sz="2800" b="1" dirty="0"/>
              <a:t>iterative PageRank algorithm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22032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dirty="0"/>
                  <a:t>Normalizing by out degree distributes the importance of the page </a:t>
                </a:r>
                <a:r>
                  <a:rPr lang="en-US" dirty="0" err="1"/>
                  <a:t>equaly</a:t>
                </a:r>
                <a:r>
                  <a:rPr lang="en-US" dirty="0"/>
                  <a:t> between linked pages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along the diagonal   </a:t>
                </a:r>
              </a:p>
              <a:p>
                <a:r>
                  <a:rPr lang="en-US" dirty="0"/>
                  <a:t>The values are the transition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M =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8981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</a:t>
                </a:r>
                <a:r>
                  <a:rPr lang="en-US" dirty="0"/>
                  <a:t>the transition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M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Columns</a:t>
                </a:r>
                <a:r>
                  <a:rPr lang="en-US" sz="2800" dirty="0"/>
                  <a:t> are the probabilities of transition to another page </a:t>
                </a:r>
              </a:p>
              <a:p>
                <a:r>
                  <a:rPr lang="en-US" sz="2800" b="1" dirty="0"/>
                  <a:t>Axioms of probability </a:t>
                </a:r>
                <a:r>
                  <a:rPr lang="en-US" sz="2800" dirty="0"/>
                  <a:t>apply: </a:t>
                </a:r>
              </a:p>
              <a:p>
                <a:pPr lvl="1"/>
                <a:r>
                  <a:rPr lang="en-US" dirty="0"/>
                  <a:t>The probabilities for a page transition are,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sum of the column = 1, the total probability of making a transition from a state</a:t>
                </a:r>
              </a:p>
              <a:p>
                <a:pPr lvl="1"/>
                <a:r>
                  <a:rPr lang="en-US" dirty="0"/>
                  <a:t> The probabilities of transition are independent</a:t>
                </a: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18566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uniform page probabilities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Uniform probabilities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b="1" dirty="0"/>
                  <a:t>random surfer model </a:t>
                </a:r>
                <a:endParaRPr lang="en-US" sz="2800" dirty="0"/>
              </a:p>
              <a:p>
                <a:pPr lvl="1"/>
                <a:r>
                  <a:rPr lang="en-US" dirty="0"/>
                  <a:t>Random surfers sample the hyperlinks from a page to other pages </a:t>
                </a:r>
              </a:p>
              <a:p>
                <a:r>
                  <a:rPr lang="en-US" sz="2800" dirty="0"/>
                  <a:t>The sum of the probabilities = 1, axiomaticall</a:t>
                </a:r>
                <a:r>
                  <a:rPr lang="en-US" dirty="0"/>
                  <a:t>y </a:t>
                </a:r>
              </a:p>
              <a:p>
                <a:r>
                  <a:rPr lang="en-US" sz="2800" dirty="0"/>
                  <a:t>Could also use scaled </a:t>
                </a:r>
                <a:r>
                  <a:rPr lang="en-US" dirty="0"/>
                  <a:t>in </a:t>
                </a:r>
                <a:r>
                  <a:rPr lang="en-US" sz="2800" dirty="0"/>
                  <a:t>degree as the starting probabilities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  <a:blipFill>
                <a:blip r:embed="rId2"/>
                <a:stretch>
                  <a:fillRect l="-1217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6360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first transition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An initial estimate of the PageRank</a:t>
                </a:r>
              </a:p>
              <a:p>
                <a:pPr lvl="1"/>
                <a:r>
                  <a:rPr lang="en-US" dirty="0"/>
                  <a:t>Page 4 is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6665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second transition</a:t>
                </a:r>
                <a:r>
                  <a:rPr lang="en-US" sz="2800" dirty="0"/>
                  <a:t>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0.2389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0.3778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0.2722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Page 4 is still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  <a:blipFill>
                <a:blip r:embed="rId2"/>
                <a:stretch>
                  <a:fillRect l="-1165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8153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0.2169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0.3855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0.2530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fast convergence of the algorithm </a:t>
                </a:r>
              </a:p>
              <a:p>
                <a:r>
                  <a:rPr lang="en-US" dirty="0"/>
                  <a:t>Result: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  <a:blipFill>
                <a:blip r:embed="rId2"/>
                <a:stretch>
                  <a:fillRect l="-1165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1835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the effect of  adding a dead-end page</a:t>
                </a:r>
              </a:p>
              <a:p>
                <a:r>
                  <a:rPr lang="en-US" b="1" dirty="0"/>
                  <a:t>Dead-end page </a:t>
                </a:r>
                <a:r>
                  <a:rPr lang="en-US" dirty="0"/>
                  <a:t>has out degree = 0</a:t>
                </a:r>
              </a:p>
              <a:p>
                <a:r>
                  <a:rPr lang="en-US" dirty="0"/>
                  <a:t>Other pages link to the dead end</a:t>
                </a:r>
              </a:p>
              <a:p>
                <a:r>
                  <a:rPr lang="en-US" dirty="0"/>
                  <a:t>Is a </a:t>
                </a:r>
                <a:r>
                  <a:rPr lang="en-US" b="1" dirty="0"/>
                  <a:t>spider trap </a:t>
                </a:r>
                <a:r>
                  <a:rPr lang="en-US" dirty="0"/>
                  <a:t>for the random surfer – no way out! 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  <a:blipFill>
                <a:blip r:embed="rId2"/>
                <a:stretch>
                  <a:fillRect l="-1918" t="-2455" r="-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adding a dead-end page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  <a:p>
                <a:r>
                  <a:rPr lang="en-US" dirty="0"/>
                  <a:t>Column of all 0s presents a problem!  </a:t>
                </a:r>
              </a:p>
              <a:p>
                <a:pPr lvl="1"/>
                <a:r>
                  <a:rPr lang="en-US" dirty="0"/>
                  <a:t>The graph is </a:t>
                </a:r>
                <a:r>
                  <a:rPr lang="en-US" b="1" dirty="0"/>
                  <a:t>not complete</a:t>
                </a:r>
              </a:p>
              <a:p>
                <a:pPr lvl="1"/>
                <a:r>
                  <a:rPr lang="en-US" dirty="0"/>
                  <a:t>This is </a:t>
                </a:r>
                <a:r>
                  <a:rPr lang="en-US" b="1" dirty="0"/>
                  <a:t>not a stochastic process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Apply </a:t>
                </a:r>
                <a:r>
                  <a:rPr lang="en-US" b="1" dirty="0"/>
                  <a:t>PageRank</a:t>
                </a:r>
                <a:r>
                  <a:rPr lang="en-US" dirty="0"/>
                  <a:t> of the graph of 6 web pages with dead end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 err="1"/>
                  <a:t>PageRanks</a:t>
                </a:r>
                <a:r>
                  <a:rPr lang="en-US" dirty="0"/>
                  <a:t> are all 0! – consequence of not being complete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  <a:blipFill>
                <a:blip r:embed="rId2"/>
                <a:stretch>
                  <a:fillRect l="-1165" t="-1765" b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424335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Search for semantic match to query</a:t>
            </a:r>
          </a:p>
          <a:p>
            <a:pPr lvl="1"/>
            <a:r>
              <a:rPr lang="en-US" dirty="0"/>
              <a:t>Attractive in principle  </a:t>
            </a:r>
          </a:p>
          <a:p>
            <a:pPr lvl="1"/>
            <a:r>
              <a:rPr lang="en-US" dirty="0"/>
              <a:t>Used in document retrieval </a:t>
            </a:r>
          </a:p>
          <a:p>
            <a:pPr lvl="1"/>
            <a:r>
              <a:rPr lang="en-US" dirty="0"/>
              <a:t>Hard to implement on web at scale, ambiguous queries, inconsistent tags</a:t>
            </a:r>
          </a:p>
          <a:p>
            <a:pPr lvl="1"/>
            <a:r>
              <a:rPr lang="en-US" dirty="0"/>
              <a:t>Unclear how much semantic methods used by major search engines</a:t>
            </a:r>
          </a:p>
          <a:p>
            <a:pPr lvl="1"/>
            <a:r>
              <a:rPr lang="en-US" dirty="0"/>
              <a:t>We will not discuss semantic search further here  </a:t>
            </a:r>
          </a:p>
          <a:p>
            <a:pPr lvl="1"/>
            <a:r>
              <a:rPr lang="en-US" dirty="0"/>
              <a:t>See Section of 5.3 of the MMDS book for a brief overview of topic sensitive search</a:t>
            </a:r>
          </a:p>
          <a:p>
            <a:r>
              <a:rPr lang="en-US" dirty="0"/>
              <a:t>Centrality search</a:t>
            </a:r>
          </a:p>
          <a:p>
            <a:pPr lvl="1"/>
            <a:r>
              <a:rPr lang="en-US" dirty="0"/>
              <a:t>Model web as graph  </a:t>
            </a:r>
          </a:p>
          <a:p>
            <a:pPr lvl="1"/>
            <a:r>
              <a:rPr lang="en-US" dirty="0"/>
              <a:t>Rank pages by how central they are on the graph </a:t>
            </a:r>
          </a:p>
          <a:p>
            <a:pPr lvl="1"/>
            <a:r>
              <a:rPr lang="en-US" dirty="0"/>
              <a:t>Assume more important pages are more </a:t>
            </a:r>
            <a:r>
              <a:rPr lang="en-US" dirty="0" err="1"/>
              <a:t>cental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5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𝑑𝑎𝑚𝑝𝑖𝑛𝑔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𝑛𝑜𝑟𝑚𝑎𝑙𝑖𝑧𝑒𝑑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𝑎𝑠𝑠𝑜𝑐𝑖𝑎𝑡𝑖𝑜𝑛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𝑝𝑎𝑔𝑒𝑠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  <a:blipFill>
                <a:blip r:embed="rId2"/>
                <a:stretch>
                  <a:fillRect l="-116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513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Why does this work? </a:t>
                </a:r>
              </a:p>
              <a:p>
                <a:r>
                  <a:rPr lang="en-US" dirty="0"/>
                  <a:t>Ensures that the random surfer makes a </a:t>
                </a:r>
                <a:r>
                  <a:rPr lang="en-US" b="1" dirty="0"/>
                  <a:t>random jump </a:t>
                </a:r>
                <a:r>
                  <a:rPr lang="en-US" dirty="0"/>
                  <a:t>transition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from any page </a:t>
                </a:r>
              </a:p>
              <a:p>
                <a:pPr lvl="1"/>
                <a:r>
                  <a:rPr lang="en-US" dirty="0"/>
                  <a:t>Random surfer explores the graph more fully </a:t>
                </a:r>
              </a:p>
              <a:p>
                <a:pPr lvl="1"/>
                <a:r>
                  <a:rPr lang="en-US" b="0" dirty="0"/>
                  <a:t>Helps with graph with long chains of edges (hyperlinks)</a:t>
                </a:r>
              </a:p>
              <a:p>
                <a:r>
                  <a:rPr lang="en-US" dirty="0"/>
                  <a:t>But, adds a bit of bias to the PageRank </a:t>
                </a:r>
              </a:p>
              <a:p>
                <a:pPr lvl="1"/>
                <a:r>
                  <a:rPr lang="en-US" b="0" dirty="0"/>
                  <a:t>Choosing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 is trade-off between bias exploring the graph</a:t>
                </a:r>
                <a:endParaRPr lang="en-US" dirty="0"/>
              </a:p>
              <a:p>
                <a:pPr lvl="1"/>
                <a:r>
                  <a:rPr lang="en-US" dirty="0"/>
                  <a:t>Smaller d more exploration and bias</a:t>
                </a:r>
              </a:p>
              <a:p>
                <a:pPr lvl="1"/>
                <a:r>
                  <a:rPr lang="en-US" b="0" dirty="0"/>
                  <a:t>Larger d less exploration and bias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  <a:blipFill>
                <a:blip r:embed="rId2"/>
                <a:stretch>
                  <a:fillRect l="-1165" t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4576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damped PageRank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0.123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0.200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0.138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0.066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𝑑𝑀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There are no 0 </a:t>
                </a:r>
                <a:r>
                  <a:rPr lang="en-US" dirty="0" err="1"/>
                  <a:t>PageRanks</a:t>
                </a:r>
                <a:r>
                  <a:rPr lang="en-US" dirty="0"/>
                  <a:t> – damping worked! </a:t>
                </a:r>
              </a:p>
              <a:p>
                <a:r>
                  <a:rPr lang="en-US" dirty="0"/>
                  <a:t>Result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  <a:blipFill>
                <a:blip r:embed="rId2"/>
                <a:stretch>
                  <a:fillRect l="-1165" t="-2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39035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Association matrix is very large and very sparse </a:t>
                </a:r>
              </a:p>
              <a:p>
                <a:pPr lvl="1"/>
                <a:r>
                  <a:rPr lang="en-US" dirty="0"/>
                  <a:t>Over 4 billion pages</a:t>
                </a:r>
              </a:p>
              <a:p>
                <a:pPr lvl="1"/>
                <a:r>
                  <a:rPr lang="en-US" dirty="0"/>
                  <a:t>Most pages not linked to other pages </a:t>
                </a:r>
              </a:p>
              <a:p>
                <a:pPr lvl="1"/>
                <a:r>
                  <a:rPr lang="en-US" dirty="0"/>
                  <a:t>If average page has in degree = 10, sparsity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Impossible to represent transition matrix of dimension: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Represent as key-value tuples for hyperlinks that exist </a:t>
                </a:r>
              </a:p>
              <a:p>
                <a:pPr lvl="1"/>
                <a:r>
                  <a:rPr lang="en-US" dirty="0"/>
                  <a:t>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still very large</a:t>
                </a:r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  <a:blipFill>
                <a:blip r:embed="rId2"/>
                <a:stretch>
                  <a:fillRect l="-1241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358044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Transition probability matrix of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can we perform linear algebra calculations at this scale? </a:t>
                </a:r>
              </a:p>
              <a:p>
                <a:r>
                  <a:rPr lang="en-US" dirty="0"/>
                  <a:t>MapReduce! </a:t>
                </a:r>
              </a:p>
              <a:p>
                <a:r>
                  <a:rPr lang="en-US" dirty="0"/>
                  <a:t>This is the problem MapReduce was developed for</a:t>
                </a:r>
              </a:p>
              <a:p>
                <a:pPr lvl="1"/>
                <a:r>
                  <a:rPr lang="en-US" dirty="0"/>
                  <a:t>Can </a:t>
                </a:r>
                <a:r>
                  <a:rPr lang="en-US" b="1" dirty="0"/>
                  <a:t>stripe</a:t>
                </a:r>
                <a:r>
                  <a:rPr lang="en-US" dirty="0"/>
                  <a:t> the matrix and page probability vector </a:t>
                </a:r>
              </a:p>
              <a:p>
                <a:pPr lvl="1"/>
                <a:r>
                  <a:rPr lang="en-US" dirty="0"/>
                  <a:t>Only perform calculation for non-zero matrix elements </a:t>
                </a:r>
              </a:p>
              <a:p>
                <a:pPr lvl="1"/>
                <a:r>
                  <a:rPr lang="en-US" dirty="0"/>
                  <a:t>Calculations done in main memory of large number of cluster servers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7266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HITS algorithm </a:t>
            </a:r>
            <a:r>
              <a:rPr lang="en-US" dirty="0"/>
              <a:t>is an alternative to PageRank </a:t>
            </a:r>
          </a:p>
          <a:p>
            <a:r>
              <a:rPr lang="en-US" dirty="0"/>
              <a:t>PageRank is a weighted measure of page centrality   </a:t>
            </a:r>
          </a:p>
          <a:p>
            <a:r>
              <a:rPr lang="en-US" dirty="0"/>
              <a:t>Alternative is to compute </a:t>
            </a:r>
            <a:r>
              <a:rPr lang="en-US" b="1" dirty="0"/>
              <a:t>hub and autho</a:t>
            </a:r>
            <a:r>
              <a:rPr lang="en-US" dirty="0"/>
              <a:t>rity scores for each web page </a:t>
            </a:r>
          </a:p>
          <a:p>
            <a:r>
              <a:rPr lang="en-US" b="1" dirty="0"/>
              <a:t>Hub score </a:t>
            </a:r>
            <a:r>
              <a:rPr lang="en-US" dirty="0"/>
              <a:t>represents how a page directs to other pages  </a:t>
            </a:r>
          </a:p>
          <a:p>
            <a:pPr lvl="1"/>
            <a:r>
              <a:rPr lang="en-US" dirty="0"/>
              <a:t>Direct reader to informative pages   </a:t>
            </a:r>
          </a:p>
          <a:p>
            <a:pPr lvl="1"/>
            <a:r>
              <a:rPr lang="en-US" dirty="0"/>
              <a:t>Hub pages have many outgoing links </a:t>
            </a:r>
          </a:p>
          <a:p>
            <a:r>
              <a:rPr lang="en-US" b="1" dirty="0"/>
              <a:t>Authority score </a:t>
            </a:r>
            <a:r>
              <a:rPr lang="en-US" dirty="0"/>
              <a:t>represents the value of information on a page </a:t>
            </a:r>
          </a:p>
          <a:p>
            <a:pPr lvl="1"/>
            <a:r>
              <a:rPr lang="en-US" dirty="0"/>
              <a:t>Considered authoritative source  </a:t>
            </a:r>
          </a:p>
          <a:p>
            <a:pPr lvl="1"/>
            <a:r>
              <a:rPr lang="en-US" dirty="0"/>
              <a:t>Pages with high authority are linked from many pages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11397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Examples of </a:t>
            </a:r>
            <a:r>
              <a:rPr lang="en-US" b="1" dirty="0"/>
              <a:t>hub and authority </a:t>
            </a:r>
            <a:r>
              <a:rPr lang="en-US" dirty="0"/>
              <a:t>model: </a:t>
            </a:r>
          </a:p>
          <a:p>
            <a:r>
              <a:rPr lang="en-US" dirty="0"/>
              <a:t>Searching for a course to take  </a:t>
            </a:r>
          </a:p>
          <a:p>
            <a:pPr lvl="1"/>
            <a:r>
              <a:rPr lang="en-US" dirty="0"/>
              <a:t>Department or program web site is hub with links to courses, but no information on course on hub site    </a:t>
            </a:r>
          </a:p>
          <a:p>
            <a:pPr lvl="1"/>
            <a:r>
              <a:rPr lang="en-US" dirty="0"/>
              <a:t>Course pages are the authorizes, contain specific information on courses  </a:t>
            </a:r>
          </a:p>
          <a:p>
            <a:r>
              <a:rPr lang="en-US" dirty="0"/>
              <a:t>Searching research papers    </a:t>
            </a:r>
          </a:p>
          <a:p>
            <a:pPr lvl="1"/>
            <a:r>
              <a:rPr lang="en-US" dirty="0"/>
              <a:t>Review articles are hubs with references to other authorities</a:t>
            </a:r>
          </a:p>
          <a:p>
            <a:pPr lvl="1"/>
            <a:r>
              <a:rPr lang="en-US" dirty="0"/>
              <a:t>Original papers contain the authoritative information   </a:t>
            </a:r>
          </a:p>
          <a:p>
            <a:pPr lvl="1"/>
            <a:r>
              <a:rPr lang="en-US" dirty="0"/>
              <a:t>But, the review paper, hub, can also act as an authority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1499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 centralities linked to it</a:t>
                </a:r>
              </a:p>
              <a:p>
                <a:pPr lvl="1"/>
                <a:r>
                  <a:rPr lang="en-US" dirty="0"/>
                  <a:t>Sum of the out degrees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 </a:t>
                </a:r>
              </a:p>
              <a:p>
                <a:pPr lvl="1"/>
                <a:r>
                  <a:rPr lang="en-US" dirty="0"/>
                  <a:t>Sum of the in degrees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 </a:t>
                </a:r>
              </a:p>
              <a:p>
                <a:pPr lvl="1"/>
                <a:r>
                  <a:rPr lang="en-US" dirty="0"/>
                  <a:t>The hub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authority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association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Multiplicative constraints 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9385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hubs linked to it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Iterate the between updates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ensure convergence, must normalize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to have unit Euclidean norm at each iteration </a:t>
                </a:r>
              </a:p>
              <a:p>
                <a:pPr lvl="1"/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therefore unimportant </a:t>
                </a:r>
              </a:p>
              <a:p>
                <a:r>
                  <a:rPr lang="en-US" dirty="0"/>
                  <a:t>Notice that algorithm requires no damping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65396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Formally, we say a graph,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is comprised of nodes,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connected by edges or links,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Nodes are unique entities within a graph – e.g. web pages</a:t>
                </a:r>
              </a:p>
              <a:p>
                <a:pPr lvl="1"/>
                <a:r>
                  <a:rPr lang="en-US" dirty="0"/>
                  <a:t>Nodes can be numbered or named </a:t>
                </a:r>
              </a:p>
              <a:p>
                <a:pPr lvl="1"/>
                <a:r>
                  <a:rPr lang="en-US" dirty="0"/>
                  <a:t>Nodes can have properties </a:t>
                </a:r>
              </a:p>
              <a:p>
                <a:r>
                  <a:rPr lang="en-US" dirty="0"/>
                  <a:t>Edges or links connect pairs connect pairs of nodes</a:t>
                </a:r>
              </a:p>
              <a:p>
                <a:pPr lvl="1"/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𝑙𝑖𝑛𝑘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connecting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Links can be </a:t>
                </a:r>
                <a:r>
                  <a:rPr lang="en-US" b="1" dirty="0"/>
                  <a:t>unweighted</a:t>
                </a:r>
                <a:r>
                  <a:rPr lang="en-US" dirty="0"/>
                  <a:t> or </a:t>
                </a:r>
                <a:r>
                  <a:rPr lang="en-US" b="1" dirty="0"/>
                  <a:t>weighted </a:t>
                </a:r>
              </a:p>
              <a:p>
                <a:pPr lvl="1"/>
                <a:r>
                  <a:rPr lang="en-US" dirty="0"/>
                  <a:t>Links can be </a:t>
                </a:r>
                <a:r>
                  <a:rPr lang="en-US" b="1" dirty="0"/>
                  <a:t>directed</a:t>
                </a:r>
                <a:r>
                  <a:rPr lang="en-US" dirty="0"/>
                  <a:t> or </a:t>
                </a:r>
                <a:r>
                  <a:rPr lang="en-US" b="1" dirty="0"/>
                  <a:t>undirected</a:t>
                </a: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  <a:blipFill>
                <a:blip r:embed="rId2"/>
                <a:stretch>
                  <a:fillRect l="-1217" t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10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</a:t>
                </a:r>
                <a:r>
                  <a:rPr lang="en-US" b="1" dirty="0"/>
                  <a:t> undirected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bidirectionally </a:t>
                </a:r>
              </a:p>
              <a:p>
                <a:pPr lvl="1"/>
                <a:r>
                  <a:rPr lang="en-US" dirty="0"/>
                  <a:t>Example: Facebook friends can message each other  </a:t>
                </a:r>
              </a:p>
              <a:p>
                <a:pPr lvl="1"/>
                <a:r>
                  <a:rPr lang="en-US" dirty="0"/>
                  <a:t>Example: A highway network allows travel in both directions  </a:t>
                </a:r>
              </a:p>
              <a:p>
                <a:r>
                  <a:rPr lang="en-US" dirty="0"/>
                  <a:t>A</a:t>
                </a:r>
                <a:r>
                  <a:rPr lang="en-US" b="1" dirty="0"/>
                  <a:t> 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 from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does not connect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Can have directed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between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self loop </a:t>
                </a:r>
                <a:r>
                  <a:rPr lang="en-US" dirty="0"/>
                  <a:t>can be defined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where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links to itself – can lead to modeling problems</a:t>
                </a:r>
              </a:p>
              <a:p>
                <a:pPr lvl="1"/>
                <a:r>
                  <a:rPr lang="en-US" dirty="0"/>
                  <a:t>Example: the world wide web – a page linked to another page need not have a connection from the other page  </a:t>
                </a:r>
              </a:p>
              <a:p>
                <a:pPr lvl="1"/>
                <a:r>
                  <a:rPr lang="en-US" dirty="0"/>
                  <a:t>Example: On Twitter a person can follow someone else, but the other person may not followed them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2439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24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an application of </a:t>
            </a:r>
            <a:r>
              <a:rPr lang="en-US" b="1" dirty="0"/>
              <a:t>graph theory</a:t>
            </a:r>
          </a:p>
          <a:p>
            <a:r>
              <a:rPr lang="en-US" dirty="0"/>
              <a:t>The web is a very large directed graph  </a:t>
            </a:r>
          </a:p>
          <a:p>
            <a:r>
              <a:rPr lang="en-US" dirty="0"/>
              <a:t>Nodes are pages  </a:t>
            </a:r>
          </a:p>
          <a:p>
            <a:pPr lvl="1"/>
            <a:r>
              <a:rPr lang="en-US" dirty="0"/>
              <a:t>Pages contain content in most any form – text, video, audio, documents,…</a:t>
            </a:r>
          </a:p>
          <a:p>
            <a:pPr lvl="1"/>
            <a:r>
              <a:rPr lang="en-US" dirty="0"/>
              <a:t>Search results are presented as pages that best fit a user’s query</a:t>
            </a:r>
          </a:p>
          <a:p>
            <a:r>
              <a:rPr lang="en-US" dirty="0"/>
              <a:t>Edges are </a:t>
            </a:r>
            <a:r>
              <a:rPr lang="en-US" b="1" dirty="0"/>
              <a:t>hyperlinks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Edges are directed from one page to another  - outgoing</a:t>
            </a:r>
          </a:p>
          <a:p>
            <a:pPr lvl="1"/>
            <a:r>
              <a:rPr lang="en-US" dirty="0"/>
              <a:t>Pages can have multiple directed links  </a:t>
            </a:r>
          </a:p>
          <a:p>
            <a:pPr lvl="1"/>
            <a:r>
              <a:rPr lang="en-US" dirty="0"/>
              <a:t>A page with a link to another page need not be linked by the other page – no symmetry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3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Strongly connected core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Widely referenced pages </a:t>
            </a:r>
          </a:p>
          <a:p>
            <a:pPr lvl="1"/>
            <a:r>
              <a:rPr lang="en-US" dirty="0"/>
              <a:t>Both in and out links</a:t>
            </a:r>
          </a:p>
          <a:p>
            <a:r>
              <a:rPr lang="en-US" b="1" dirty="0"/>
              <a:t>In component </a:t>
            </a:r>
            <a:r>
              <a:rPr lang="en-US" dirty="0"/>
              <a:t>comprises pages that link to the strongly connected core </a:t>
            </a:r>
          </a:p>
          <a:p>
            <a:pPr lvl="1"/>
            <a:r>
              <a:rPr lang="en-US" dirty="0"/>
              <a:t>Mostly links to strongly connected core </a:t>
            </a:r>
          </a:p>
          <a:p>
            <a:pPr lvl="1"/>
            <a:r>
              <a:rPr lang="en-US" dirty="0"/>
              <a:t>Few in-links</a:t>
            </a:r>
          </a:p>
          <a:p>
            <a:r>
              <a:rPr lang="en-US" b="1" dirty="0"/>
              <a:t>Out component </a:t>
            </a:r>
            <a:r>
              <a:rPr lang="en-US" dirty="0"/>
              <a:t>are pages referenced by other pages</a:t>
            </a:r>
          </a:p>
          <a:p>
            <a:pPr lvl="1"/>
            <a:r>
              <a:rPr lang="en-US" dirty="0"/>
              <a:t>Few out-links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341576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Tendrils Out</a:t>
            </a:r>
            <a:r>
              <a:rPr lang="en-US" dirty="0"/>
              <a:t> are out-links that go to pages that have no out-links, called </a:t>
            </a:r>
            <a:r>
              <a:rPr lang="en-US" b="1" dirty="0"/>
              <a:t>dead ends</a:t>
            </a:r>
            <a:endParaRPr lang="en-US" dirty="0"/>
          </a:p>
          <a:p>
            <a:r>
              <a:rPr lang="en-US" b="1" dirty="0"/>
              <a:t>Tendrils In </a:t>
            </a:r>
            <a:r>
              <a:rPr lang="en-US" dirty="0"/>
              <a:t>are in-links into the Out Components from relatively isolated pages</a:t>
            </a:r>
          </a:p>
          <a:p>
            <a:r>
              <a:rPr lang="en-US" b="1" dirty="0"/>
              <a:t>Tubes</a:t>
            </a:r>
            <a:r>
              <a:rPr lang="en-US" dirty="0"/>
              <a:t> connect directly from the In Component to the Out Component</a:t>
            </a:r>
          </a:p>
          <a:p>
            <a:r>
              <a:rPr lang="en-US" b="1" dirty="0"/>
              <a:t>Disconnected Components </a:t>
            </a:r>
            <a:r>
              <a:rPr lang="en-US" dirty="0"/>
              <a:t>are groups of isolated pages which do not connect to the rest of the web – typically private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366683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The importance of a web page for a search can be measured by its </a:t>
            </a:r>
            <a:r>
              <a:rPr lang="en-US" b="1" dirty="0"/>
              <a:t>centrality</a:t>
            </a:r>
          </a:p>
          <a:p>
            <a:r>
              <a:rPr lang="en-US" dirty="0"/>
              <a:t>Centrality is a measure of how important a graph node is with respect to the other nodes</a:t>
            </a:r>
          </a:p>
          <a:p>
            <a:r>
              <a:rPr lang="en-US" dirty="0"/>
              <a:t>We assume the more central a web page is the more important it is as a </a:t>
            </a:r>
            <a:r>
              <a:rPr lang="en-US"/>
              <a:t>search result</a:t>
            </a:r>
            <a:endParaRPr lang="en-US" dirty="0"/>
          </a:p>
          <a:p>
            <a:r>
              <a:rPr lang="en-US" dirty="0"/>
              <a:t>Centrality in networks is an old idea </a:t>
            </a:r>
          </a:p>
          <a:p>
            <a:pPr lvl="1"/>
            <a:r>
              <a:rPr lang="en-US" dirty="0"/>
              <a:t>Developed by </a:t>
            </a:r>
            <a:r>
              <a:rPr lang="en-US" dirty="0">
                <a:hlinkClick r:id="rId2"/>
              </a:rPr>
              <a:t>Kratz, 1953</a:t>
            </a:r>
            <a:r>
              <a:rPr lang="en-US" dirty="0"/>
              <a:t>, for phycological analysis of networks of people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</a:p>
        </p:txBody>
      </p:sp>
    </p:spTree>
    <p:extLst>
      <p:ext uri="{BB962C8B-B14F-4D97-AF65-F5344CB8AC3E}">
        <p14:creationId xmlns:p14="http://schemas.microsoft.com/office/powerpoint/2010/main" val="285525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11872</TotalTime>
  <Words>2684</Words>
  <Application>Microsoft Office PowerPoint</Application>
  <PresentationFormat>Widescreen</PresentationFormat>
  <Paragraphs>368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CSCI E-96 Data Mining, Exploration and Discovery Search Algorithms</vt:lpstr>
      <vt:lpstr>Introduction to Web Searching</vt:lpstr>
      <vt:lpstr>Introduction to Web Searching</vt:lpstr>
      <vt:lpstr>Introduction to Graph Theory Terminology </vt:lpstr>
      <vt:lpstr>Introduction to Graph Theory Terminology</vt:lpstr>
      <vt:lpstr>Searching on the Web</vt:lpstr>
      <vt:lpstr>Searching on the Web</vt:lpstr>
      <vt:lpstr>Searching on the Web</vt:lpstr>
      <vt:lpstr>Learning the Structure of the Web? </vt:lpstr>
      <vt:lpstr>Learning the Structure of the Web? </vt:lpstr>
      <vt:lpstr>Learning the Structure of the Web</vt:lpstr>
      <vt:lpstr>Learning the Structure of the Web </vt:lpstr>
      <vt:lpstr>Learning the Structure of the Web </vt:lpstr>
      <vt:lpstr>Learning the Structure of the Web </vt:lpstr>
      <vt:lpstr>Introduction to Markov Processes</vt:lpstr>
      <vt:lpstr>Introduction to Markov Processes</vt:lpstr>
      <vt:lpstr>Introduction to Markov Processes</vt:lpstr>
      <vt:lpstr>Introduction to Markov Processes</vt:lpstr>
      <vt:lpstr>Measures of Centrality 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Learning the Structure of the Web </vt:lpstr>
      <vt:lpstr>Learning the Structure of the Web </vt:lpstr>
      <vt:lpstr>Simple PageRank</vt:lpstr>
      <vt:lpstr>Damped PageRank</vt:lpstr>
      <vt:lpstr>Damped PageRank</vt:lpstr>
      <vt:lpstr>Damped PageRank</vt:lpstr>
      <vt:lpstr>Scaling PageRank</vt:lpstr>
      <vt:lpstr>Scaling PageRank</vt:lpstr>
      <vt:lpstr>HITS Algorithm</vt:lpstr>
      <vt:lpstr>HITS Algorithm</vt:lpstr>
      <vt:lpstr>HITS Algorithm</vt:lpstr>
      <vt:lpstr>HITS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 Elston</cp:lastModifiedBy>
  <cp:revision>325</cp:revision>
  <cp:lastPrinted>2019-10-02T16:41:34Z</cp:lastPrinted>
  <dcterms:created xsi:type="dcterms:W3CDTF">2019-05-23T01:52:03Z</dcterms:created>
  <dcterms:modified xsi:type="dcterms:W3CDTF">2021-07-07T15:46:10Z</dcterms:modified>
</cp:coreProperties>
</file>