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  <p:sldId id="269" r:id="rId14"/>
    <p:sldId id="270" r:id="rId15"/>
    <p:sldId id="26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7" autoAdjust="0"/>
    <p:restoredTop sz="94660"/>
  </p:normalViewPr>
  <p:slideViewPr>
    <p:cSldViewPr snapToGrid="0">
      <p:cViewPr varScale="1">
        <p:scale>
          <a:sx n="64" d="100"/>
          <a:sy n="64" d="100"/>
        </p:scale>
        <p:origin x="55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96027F-7875-4030-9381-8BD8C4F21935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4/13/2021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154955" y="1687642"/>
            <a:ext cx="8825658" cy="3329581"/>
          </a:xfrm>
        </p:spPr>
        <p:txBody>
          <a:bodyPr/>
          <a:lstStyle/>
          <a:p>
            <a:r>
              <a:rPr lang="en-US" dirty="0"/>
              <a:t>Identifying the best </a:t>
            </a:r>
            <a:r>
              <a:rPr lang="en-US" dirty="0" smtClean="0"/>
              <a:t>Moscow borough  </a:t>
            </a:r>
            <a:r>
              <a:rPr lang="en-US" dirty="0"/>
              <a:t>for bank </a:t>
            </a:r>
            <a:r>
              <a:rPr lang="en-US" dirty="0" smtClean="0"/>
              <a:t>departments</a:t>
            </a:r>
            <a:endParaRPr lang="ru-RU" dirty="0"/>
          </a:p>
        </p:txBody>
      </p:sp>
      <p:sp>
        <p:nvSpPr>
          <p:cNvPr id="4" name="Подзаголовок 3"/>
          <p:cNvSpPr>
            <a:spLocks noGrp="1"/>
          </p:cNvSpPr>
          <p:nvPr>
            <p:ph type="subTitle" idx="1"/>
          </p:nvPr>
        </p:nvSpPr>
        <p:spPr>
          <a:xfrm>
            <a:off x="9264633" y="6141485"/>
            <a:ext cx="2682527" cy="424207"/>
          </a:xfrm>
        </p:spPr>
        <p:txBody>
          <a:bodyPr/>
          <a:lstStyle/>
          <a:p>
            <a:r>
              <a:rPr lang="en-US" dirty="0" smtClean="0"/>
              <a:t>By </a:t>
            </a:r>
            <a:r>
              <a:rPr lang="en-US" dirty="0" err="1" smtClean="0"/>
              <a:t>MaRichev</a:t>
            </a:r>
            <a:r>
              <a:rPr lang="en-US" dirty="0" smtClean="0"/>
              <a:t> Ivan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18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9"/>
            <a:ext cx="9404723" cy="641564"/>
          </a:xfrm>
        </p:spPr>
        <p:txBody>
          <a:bodyPr/>
          <a:lstStyle/>
          <a:p>
            <a:r>
              <a:rPr lang="en-US" sz="2800" dirty="0" smtClean="0"/>
              <a:t>Housing price of borough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1094283"/>
            <a:ext cx="9404723" cy="5687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912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716515"/>
          </a:xfrm>
        </p:spPr>
        <p:txBody>
          <a:bodyPr/>
          <a:lstStyle/>
          <a:p>
            <a:r>
              <a:rPr lang="en-US" sz="2800" dirty="0" smtClean="0"/>
              <a:t>Population density of borough</a:t>
            </a:r>
            <a:endParaRPr lang="ru-RU" sz="2800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0" y="1169232"/>
            <a:ext cx="9404723" cy="56887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75901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66230" y="452718"/>
            <a:ext cx="10266727" cy="1400530"/>
          </a:xfrm>
        </p:spPr>
        <p:txBody>
          <a:bodyPr/>
          <a:lstStyle/>
          <a:p>
            <a:r>
              <a:rPr lang="en-US" dirty="0" smtClean="0"/>
              <a:t>Map of Moscow with added location of 	borough</a:t>
            </a:r>
            <a:endParaRPr lang="ru-RU" dirty="0"/>
          </a:p>
        </p:txBody>
      </p:sp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4045" y="1853248"/>
            <a:ext cx="6954670" cy="5004752"/>
          </a:xfrm>
        </p:spPr>
      </p:pic>
    </p:spTree>
    <p:extLst>
      <p:ext uri="{BB962C8B-B14F-4D97-AF65-F5344CB8AC3E}">
        <p14:creationId xmlns:p14="http://schemas.microsoft.com/office/powerpoint/2010/main" val="37830958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4 – Using machine learning  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9884478" cy="4195763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our business-purposes, segmenting borough of Moscow borough to identifying best place for new bank department, perfect fit k-mean – algorithm of machine learning clustering</a:t>
            </a:r>
          </a:p>
          <a:p>
            <a:r>
              <a:rPr lang="en-US" sz="2800" dirty="0" smtClean="0"/>
              <a:t>K-mean working by placing few centroid in data, and finding </a:t>
            </a:r>
            <a:r>
              <a:rPr lang="en-US" sz="2800" dirty="0" err="1" smtClean="0"/>
              <a:t>revelationship</a:t>
            </a:r>
            <a:r>
              <a:rPr lang="en-US" sz="2800" dirty="0" smtClean="0"/>
              <a:t> between data, where is possible.</a:t>
            </a:r>
          </a:p>
          <a:p>
            <a:r>
              <a:rPr lang="en-US" sz="2800" dirty="0" smtClean="0"/>
              <a:t>Result of using this method – see below</a:t>
            </a:r>
          </a:p>
        </p:txBody>
      </p:sp>
    </p:spTree>
    <p:extLst>
      <p:ext uri="{BB962C8B-B14F-4D97-AF65-F5344CB8AC3E}">
        <p14:creationId xmlns:p14="http://schemas.microsoft.com/office/powerpoint/2010/main" val="39747964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Объект 4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23672" y="-4436"/>
            <a:ext cx="7824866" cy="6862436"/>
          </a:xfrm>
        </p:spPr>
      </p:pic>
    </p:spTree>
    <p:extLst>
      <p:ext uri="{BB962C8B-B14F-4D97-AF65-F5344CB8AC3E}">
        <p14:creationId xmlns:p14="http://schemas.microsoft.com/office/powerpoint/2010/main" val="12214759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and future directions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dirty="0"/>
              <a:t>Purpose of my project was to identify the optimal places for the location of bank department in Moscow boroughs, taking into account the </a:t>
            </a:r>
            <a:r>
              <a:rPr lang="en-US" sz="2400" dirty="0" err="1"/>
              <a:t>dencity</a:t>
            </a:r>
            <a:r>
              <a:rPr lang="en-US" sz="2400" dirty="0"/>
              <a:t> of population, the cost of real estate and the density of other fitness facilities in order to aid stakeholders in narrowing down the search for optimal location for a new bank department.</a:t>
            </a:r>
            <a:endParaRPr lang="ru-RU" sz="2400" dirty="0"/>
          </a:p>
          <a:p>
            <a:r>
              <a:rPr lang="en-US" sz="2400" dirty="0"/>
              <a:t>Results provided by research can ease new investors to found out potentially best place for new a new bank department.</a:t>
            </a:r>
            <a:endParaRPr lang="ru-RU" sz="240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505263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     Background</a:t>
            </a:r>
            <a:r>
              <a:rPr lang="ru-RU" b="1" dirty="0"/>
              <a:t/>
            </a:r>
            <a:br>
              <a:rPr lang="ru-RU" b="1" dirty="0"/>
            </a:b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Moscow</a:t>
            </a:r>
            <a:r>
              <a:rPr lang="en-US" dirty="0"/>
              <a:t>, one of the largest metropolises in the world with a population of more than 12 million people, covers an area of ​​more than 2561.5 km² with an average density of inheritance of 4924.96 people / km².</a:t>
            </a:r>
            <a:endParaRPr lang="ru-RU" dirty="0"/>
          </a:p>
          <a:p>
            <a:r>
              <a:rPr lang="en-US" dirty="0"/>
              <a:t>Moscow is divided into 12 districts (125 boroughs, 2 urban boroughs, 19 settlement boroughs).</a:t>
            </a:r>
            <a:endParaRPr lang="ru-RU" dirty="0"/>
          </a:p>
          <a:p>
            <a:r>
              <a:rPr lang="en-US" dirty="0"/>
              <a:t>Moscow has a very uneven population density from 30429 people / km² for the "</a:t>
            </a:r>
            <a:r>
              <a:rPr lang="en-US" dirty="0" err="1"/>
              <a:t>Zyablikovo</a:t>
            </a:r>
            <a:r>
              <a:rPr lang="en-US" dirty="0"/>
              <a:t>" borough, to 560 people / km² for the "</a:t>
            </a:r>
            <a:r>
              <a:rPr lang="en-US" dirty="0" err="1"/>
              <a:t>Molzhaninovskij</a:t>
            </a:r>
            <a:r>
              <a:rPr lang="en-US" dirty="0"/>
              <a:t>" borough.</a:t>
            </a:r>
            <a:endParaRPr lang="ru-RU" dirty="0"/>
          </a:p>
          <a:p>
            <a:r>
              <a:rPr lang="en-US" dirty="0"/>
              <a:t>The average cost of real estate varies from 68,768 rubles / m² for the "</a:t>
            </a:r>
            <a:r>
              <a:rPr lang="en-US" dirty="0" err="1"/>
              <a:t>Klenovskoe</a:t>
            </a:r>
            <a:r>
              <a:rPr lang="en-US" dirty="0"/>
              <a:t>" borough to 438,568 rubles / m² for the "</a:t>
            </a:r>
            <a:r>
              <a:rPr lang="en-US" dirty="0" err="1"/>
              <a:t>Arbat</a:t>
            </a:r>
            <a:r>
              <a:rPr lang="en-US" dirty="0"/>
              <a:t>" borough.</a:t>
            </a:r>
            <a:endParaRPr lang="ru-RU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173199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/>
              <a:t>Business </a:t>
            </a:r>
            <a:r>
              <a:rPr lang="en-US" b="1" dirty="0"/>
              <a:t>Problem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1103312" y="1558978"/>
            <a:ext cx="8946541" cy="4946754"/>
          </a:xfrm>
        </p:spPr>
        <p:txBody>
          <a:bodyPr>
            <a:normAutofit/>
          </a:bodyPr>
          <a:lstStyle/>
          <a:p>
            <a:r>
              <a:rPr lang="en-US" dirty="0" smtClean="0"/>
              <a:t>Owners </a:t>
            </a:r>
            <a:r>
              <a:rPr lang="en-US" dirty="0"/>
              <a:t>of cafes, </a:t>
            </a:r>
            <a:r>
              <a:rPr lang="en-US" dirty="0" err="1"/>
              <a:t>resturants</a:t>
            </a:r>
            <a:r>
              <a:rPr lang="en-US" dirty="0"/>
              <a:t>, gym, bank department and other social facilities are expected to prefer boroughs with a high population density. Investors will prefer areas with low housing costs and low competitiveness.</a:t>
            </a:r>
            <a:r>
              <a:rPr lang="ru-RU" dirty="0"/>
              <a:t/>
            </a:r>
            <a:br>
              <a:rPr lang="ru-RU" dirty="0"/>
            </a:b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The </a:t>
            </a:r>
            <a:r>
              <a:rPr lang="en-US" dirty="0"/>
              <a:t>key criteria for selecting suitable locations for new bank department will be: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	</a:t>
            </a:r>
            <a:r>
              <a:rPr lang="ru-RU" dirty="0" err="1" smtClean="0"/>
              <a:t>High</a:t>
            </a:r>
            <a:r>
              <a:rPr lang="ru-RU" dirty="0" smtClean="0"/>
              <a:t> </a:t>
            </a:r>
            <a:r>
              <a:rPr lang="ru-RU" dirty="0" err="1"/>
              <a:t>population</a:t>
            </a:r>
            <a:r>
              <a:rPr lang="ru-RU" dirty="0"/>
              <a:t> </a:t>
            </a:r>
            <a:r>
              <a:rPr lang="ru-RU" dirty="0" err="1"/>
              <a:t>of</a:t>
            </a:r>
            <a:r>
              <a:rPr lang="ru-RU" dirty="0"/>
              <a:t> </a:t>
            </a:r>
            <a:r>
              <a:rPr lang="ru-RU" dirty="0" err="1"/>
              <a:t>the</a:t>
            </a:r>
            <a:r>
              <a:rPr lang="ru-RU" dirty="0"/>
              <a:t> </a:t>
            </a:r>
            <a:r>
              <a:rPr lang="ru-RU" dirty="0" err="1"/>
              <a:t>borough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	Low </a:t>
            </a:r>
            <a:r>
              <a:rPr lang="en-US" dirty="0"/>
              <a:t>cost of real estate in the borough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	Venues </a:t>
            </a:r>
            <a:r>
              <a:rPr lang="en-US" dirty="0"/>
              <a:t>in borough</a:t>
            </a:r>
            <a:r>
              <a:rPr lang="ru-RU" dirty="0"/>
              <a:t/>
            </a:r>
            <a:br>
              <a:rPr lang="ru-RU" dirty="0"/>
            </a:br>
            <a:r>
              <a:rPr lang="en-US" dirty="0"/>
              <a:t> </a:t>
            </a:r>
            <a:r>
              <a:rPr lang="ru-RU" dirty="0"/>
              <a:t/>
            </a:r>
            <a:br>
              <a:rPr lang="ru-RU" dirty="0"/>
            </a:br>
            <a:r>
              <a:rPr lang="en-US" dirty="0" smtClean="0"/>
              <a:t>	The </a:t>
            </a:r>
            <a:r>
              <a:rPr lang="en-US" dirty="0"/>
              <a:t>main stakeholders of my research will be bank owner or key investors, interested in expanding the geography of the representative office.</a:t>
            </a:r>
            <a:r>
              <a:rPr lang="ru-RU" dirty="0"/>
              <a:t/>
            </a:r>
            <a:br>
              <a:rPr lang="ru-RU" dirty="0"/>
            </a:b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12004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acquisition and cleaning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dirty="0" smtClean="0"/>
              <a:t>Common data of Moscow boroughs was taken from </a:t>
            </a:r>
            <a:r>
              <a:rPr lang="en-US" sz="2800" dirty="0" smtClean="0">
                <a:solidFill>
                  <a:srgbClr val="00B0F0"/>
                </a:solidFill>
              </a:rPr>
              <a:t>gis-lab.info</a:t>
            </a:r>
          </a:p>
          <a:p>
            <a:r>
              <a:rPr lang="en-US" sz="2800" dirty="0" smtClean="0"/>
              <a:t>Geographic data was added with </a:t>
            </a:r>
            <a:r>
              <a:rPr lang="en-US" sz="2800" dirty="0" err="1" smtClean="0">
                <a:solidFill>
                  <a:srgbClr val="00B0F0"/>
                </a:solidFill>
              </a:rPr>
              <a:t>Nominatim</a:t>
            </a:r>
            <a:endParaRPr lang="en-US" sz="2800" dirty="0" smtClean="0">
              <a:solidFill>
                <a:srgbClr val="00B0F0"/>
              </a:solidFill>
            </a:endParaRPr>
          </a:p>
          <a:p>
            <a:r>
              <a:rPr lang="en-US" sz="2800" dirty="0" smtClean="0"/>
              <a:t>Border of borough taken from </a:t>
            </a:r>
            <a:r>
              <a:rPr lang="en-US" sz="2800" dirty="0" smtClean="0">
                <a:solidFill>
                  <a:srgbClr val="00B0F0"/>
                </a:solidFill>
              </a:rPr>
              <a:t>Qis.com</a:t>
            </a:r>
          </a:p>
          <a:p>
            <a:r>
              <a:rPr lang="en-US" sz="2800" dirty="0" smtClean="0"/>
              <a:t>Value of House pricing taken from </a:t>
            </a:r>
            <a:r>
              <a:rPr lang="en-US" sz="2800" dirty="0" smtClean="0">
                <a:solidFill>
                  <a:srgbClr val="00B0F0"/>
                </a:solidFill>
              </a:rPr>
              <a:t>mirkvartir.ru</a:t>
            </a:r>
          </a:p>
          <a:p>
            <a:r>
              <a:rPr lang="en-US" sz="2800" dirty="0" smtClean="0"/>
              <a:t>Data about density of borough taken from </a:t>
            </a:r>
            <a:r>
              <a:rPr lang="en-US" sz="2800" dirty="0" smtClean="0">
                <a:solidFill>
                  <a:srgbClr val="00B0F0"/>
                </a:solidFill>
              </a:rPr>
              <a:t>Wikipedia.ru</a:t>
            </a:r>
            <a:endParaRPr lang="ru-RU" sz="2800" dirty="0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1598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0 – Import required libraries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409798"/>
            <a:ext cx="8452919" cy="3736169"/>
          </a:xfrm>
        </p:spPr>
      </p:pic>
      <p:sp>
        <p:nvSpPr>
          <p:cNvPr id="5" name="Объект 4"/>
          <p:cNvSpPr>
            <a:spLocks noGrp="1"/>
          </p:cNvSpPr>
          <p:nvPr>
            <p:ph sz="half" idx="2"/>
          </p:nvPr>
        </p:nvSpPr>
        <p:spPr>
          <a:xfrm>
            <a:off x="646111" y="1424806"/>
            <a:ext cx="10671463" cy="353693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For this work need to import all needed library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6472022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Заголовок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1 – Get parsed data</a:t>
            </a:r>
            <a:endParaRPr lang="ru-RU" dirty="0"/>
          </a:p>
        </p:txBody>
      </p:sp>
      <p:pic>
        <p:nvPicPr>
          <p:cNvPr id="4" name="Объект 3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235544"/>
            <a:ext cx="9682112" cy="4403089"/>
          </a:xfrm>
        </p:spPr>
      </p:pic>
      <p:sp>
        <p:nvSpPr>
          <p:cNvPr id="6" name="Объект 5"/>
          <p:cNvSpPr>
            <a:spLocks noGrp="1"/>
          </p:cNvSpPr>
          <p:nvPr>
            <p:ph sz="half" idx="2"/>
          </p:nvPr>
        </p:nvSpPr>
        <p:spPr>
          <a:xfrm>
            <a:off x="646111" y="1321573"/>
            <a:ext cx="10557365" cy="2380997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Dirty, unprepared data – strongly needed to “wash” this dataset.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7542255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2 – Get “cleaned” data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11" y="1321575"/>
            <a:ext cx="9404723" cy="42002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After all operation on dataset, in finally looking good for next operation</a:t>
            </a:r>
            <a:endParaRPr lang="ru-RU" sz="2800" dirty="0"/>
          </a:p>
        </p:txBody>
      </p:sp>
      <p:pic>
        <p:nvPicPr>
          <p:cNvPr id="7" name="Объект 6"/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6111" y="2353456"/>
            <a:ext cx="9802033" cy="4257206"/>
          </a:xfrm>
        </p:spPr>
      </p:pic>
    </p:spTree>
    <p:extLst>
      <p:ext uri="{BB962C8B-B14F-4D97-AF65-F5344CB8AC3E}">
        <p14:creationId xmlns:p14="http://schemas.microsoft.com/office/powerpoint/2010/main" val="2425559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Step 3 – Get visualizing data</a:t>
            </a:r>
            <a:endParaRPr lang="ru-RU" dirty="0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46111" y="2056092"/>
            <a:ext cx="9921955" cy="4200245"/>
          </a:xfrm>
        </p:spPr>
        <p:txBody>
          <a:bodyPr>
            <a:normAutofit/>
          </a:bodyPr>
          <a:lstStyle/>
          <a:p>
            <a:r>
              <a:rPr lang="en-US" sz="2800" dirty="0" smtClean="0"/>
              <a:t>Need to admit</a:t>
            </a:r>
            <a:r>
              <a:rPr lang="ru-RU" sz="2800" dirty="0" smtClean="0"/>
              <a:t> – </a:t>
            </a:r>
            <a:r>
              <a:rPr lang="en-US" sz="2800" dirty="0" smtClean="0"/>
              <a:t>looking only in “text-number”- like data not so good idea. Added some visualizing of data</a:t>
            </a:r>
          </a:p>
          <a:p>
            <a:r>
              <a:rPr lang="en-US" sz="2800" dirty="0" smtClean="0"/>
              <a:t>Visual part strongly depend on data we have, and on what exactly need to show.</a:t>
            </a:r>
          </a:p>
          <a:p>
            <a:r>
              <a:rPr lang="en-US" sz="2800" dirty="0" smtClean="0"/>
              <a:t>For our cases perfect fit boxplot kind </a:t>
            </a:r>
            <a:endParaRPr lang="ru-RU" sz="2800" dirty="0"/>
          </a:p>
        </p:txBody>
      </p:sp>
    </p:spTree>
    <p:extLst>
      <p:ext uri="{BB962C8B-B14F-4D97-AF65-F5344CB8AC3E}">
        <p14:creationId xmlns:p14="http://schemas.microsoft.com/office/powerpoint/2010/main" val="2005454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Текст 21"/>
          <p:cNvSpPr>
            <a:spLocks noGrp="1"/>
          </p:cNvSpPr>
          <p:nvPr>
            <p:ph type="body" sz="half" idx="18"/>
          </p:nvPr>
        </p:nvSpPr>
        <p:spPr>
          <a:xfrm>
            <a:off x="633178" y="484497"/>
            <a:ext cx="9005497" cy="659189"/>
          </a:xfrm>
        </p:spPr>
        <p:txBody>
          <a:bodyPr>
            <a:normAutofit/>
          </a:bodyPr>
          <a:lstStyle/>
          <a:p>
            <a:r>
              <a:rPr lang="en-US" sz="2800" dirty="0" smtClean="0"/>
              <a:t>Population of borough</a:t>
            </a:r>
            <a:endParaRPr lang="ru-RU" sz="2800" dirty="0"/>
          </a:p>
        </p:txBody>
      </p:sp>
      <p:sp>
        <p:nvSpPr>
          <p:cNvPr id="23" name="Текст 22"/>
          <p:cNvSpPr>
            <a:spLocks noGrp="1"/>
          </p:cNvSpPr>
          <p:nvPr>
            <p:ph type="body" sz="half" idx="19"/>
          </p:nvPr>
        </p:nvSpPr>
        <p:spPr>
          <a:xfrm>
            <a:off x="953616" y="5156802"/>
            <a:ext cx="2934406" cy="659189"/>
          </a:xfrm>
        </p:spPr>
        <p:txBody>
          <a:bodyPr/>
          <a:lstStyle/>
          <a:p>
            <a:endParaRPr lang="ru-RU" dirty="0"/>
          </a:p>
        </p:txBody>
      </p:sp>
      <p:pic>
        <p:nvPicPr>
          <p:cNvPr id="13" name="Рисунок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3179" y="1143686"/>
            <a:ext cx="9380252" cy="57143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6062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137</TotalTime>
  <Words>482</Words>
  <Application>Microsoft Office PowerPoint</Application>
  <PresentationFormat>Широкоэкранный</PresentationFormat>
  <Paragraphs>36</Paragraphs>
  <Slides>15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19" baseType="lpstr">
      <vt:lpstr>Arial</vt:lpstr>
      <vt:lpstr>Century Gothic</vt:lpstr>
      <vt:lpstr>Wingdings 3</vt:lpstr>
      <vt:lpstr>Ион</vt:lpstr>
      <vt:lpstr>Identifying the best Moscow borough  for bank departments</vt:lpstr>
      <vt:lpstr>     Background </vt:lpstr>
      <vt:lpstr>Business Problem</vt:lpstr>
      <vt:lpstr>Data acquisition and cleaning</vt:lpstr>
      <vt:lpstr>Step 0 – Import required libraries</vt:lpstr>
      <vt:lpstr>Step 1 – Get parsed data</vt:lpstr>
      <vt:lpstr>Step 2 – Get “cleaned” data</vt:lpstr>
      <vt:lpstr>Step 3 – Get visualizing data</vt:lpstr>
      <vt:lpstr>Презентация PowerPoint</vt:lpstr>
      <vt:lpstr>Housing price of borough</vt:lpstr>
      <vt:lpstr>Population density of borough</vt:lpstr>
      <vt:lpstr>Map of Moscow with added location of  borough</vt:lpstr>
      <vt:lpstr>Step 4 – Using machine learning  </vt:lpstr>
      <vt:lpstr>Презентация PowerPoint</vt:lpstr>
      <vt:lpstr>Conclusion and future directions</vt:lpstr>
    </vt:vector>
  </TitlesOfParts>
  <Company>SPecialiST RePack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Identifying the best Moscow borough  for bank departments</dc:title>
  <dc:creator>maric92@bk.ru</dc:creator>
  <cp:lastModifiedBy>maric92@bk.ru</cp:lastModifiedBy>
  <cp:revision>11</cp:revision>
  <dcterms:created xsi:type="dcterms:W3CDTF">2021-04-13T11:14:52Z</dcterms:created>
  <dcterms:modified xsi:type="dcterms:W3CDTF">2021-04-13T13:32:22Z</dcterms:modified>
</cp:coreProperties>
</file>