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tags/tag104.xml" ContentType="application/vnd.openxmlformats-officedocument.presentationml.tags+xml"/>
  <Override PartName="/ppt/tags/tag140.xml" ContentType="application/vnd.openxmlformats-officedocument.presentationml.tags+xml"/>
  <Override PartName="/ppt/tags/tag151.xml" ContentType="application/vnd.openxmlformats-officedocument.presentationml.tags+xml"/>
  <Override PartName="/ppt/slides/slide36.xml" ContentType="application/vnd.openxmlformats-officedocument.presentationml.slide+xml"/>
  <Override PartName="/ppt/slides/slide25.xml" ContentType="application/vnd.openxmlformats-officedocument.presentationml.slide+xml"/>
  <Override PartName="/ppt/slideLayouts/slideLayout2.xml" ContentType="application/vnd.openxmlformats-officedocument.presentationml.slideLayout+xml"/>
  <Override PartName="/ppt/tags/tag49.xml" ContentType="application/vnd.openxmlformats-officedocument.presentationml.tags+xml"/>
  <Override PartName="/ppt/tags/tag96.xml" ContentType="application/vnd.openxmlformats-officedocument.presentationml.tag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tags/tag38.xml" ContentType="application/vnd.openxmlformats-officedocument.presentationml.tags+xml"/>
  <Override PartName="/ppt/tags/tag85.xml" ContentType="application/vnd.openxmlformats-officedocument.presentationml.tags+xml"/>
  <Override PartName="/ppt/notesSlides/notesSlide16.xml" ContentType="application/vnd.openxmlformats-officedocument.presentationml.notesSlide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27.xml" ContentType="application/vnd.openxmlformats-officedocument.presentationml.tags+xml"/>
  <Override PartName="/ppt/tags/tag63.xml" ContentType="application/vnd.openxmlformats-officedocument.presentationml.tags+xml"/>
  <Override PartName="/ppt/tags/tag74.xml" ContentType="application/vnd.openxmlformats-officedocument.presentationml.tags+xml"/>
  <Override PartName="/ppt/tags/tag52.xml" ContentType="application/vnd.openxmlformats-officedocument.presentationml.tags+xml"/>
  <Override PartName="/ppt/tags/tag109.xml" ContentType="application/vnd.openxmlformats-officedocument.presentationml.tags+xml"/>
  <Override PartName="/ppt/tags/tag156.xml" ContentType="application/vnd.openxmlformats-officedocument.presentationml.tags+xml"/>
  <Override PartName="/ppt/tags/tag41.xml" ContentType="application/vnd.openxmlformats-officedocument.presentationml.tags+xml"/>
  <Default Extension="xlsx" ContentType="application/vnd.openxmlformats-officedocument.spreadsheetml.sheet"/>
  <Override PartName="/ppt/notesSlides/notesSlide7.xml" ContentType="application/vnd.openxmlformats-officedocument.presentationml.notesSlide+xml"/>
  <Override PartName="/ppt/tags/tag145.xml" ContentType="application/vnd.openxmlformats-officedocument.presentationml.tags+xml"/>
  <Override PartName="/ppt/tags/tag30.xml" ContentType="application/vnd.openxmlformats-officedocument.presentationml.tags+xml"/>
  <Override PartName="/ppt/tags/tag134.xml" ContentType="application/vnd.openxmlformats-officedocument.presentationml.tag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ags/tag112.xml" ContentType="application/vnd.openxmlformats-officedocument.presentationml.tags+xml"/>
  <Override PartName="/ppt/tags/tag123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ags/tag79.xml" ContentType="application/vnd.openxmlformats-officedocument.presentationml.tags+xml"/>
  <Override PartName="/ppt/tags/tag101.xml" ContentType="application/vnd.openxmlformats-officedocument.presentationml.tags+xml"/>
  <Override PartName="/ppt/slides/slide33.xml" ContentType="application/vnd.openxmlformats-officedocument.presentationml.slide+xml"/>
  <Override PartName="/ppt/slides/slide44.xml" ContentType="application/vnd.openxmlformats-officedocument.presentationml.slide+xml"/>
  <Default Extension="emf" ContentType="image/x-emf"/>
  <Override PartName="/ppt/tags/tag68.xml" ContentType="application/vnd.openxmlformats-officedocument.presentationml.tags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tags/tag57.xml" ContentType="application/vnd.openxmlformats-officedocument.presentationml.tags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tags/tag35.xml" ContentType="application/vnd.openxmlformats-officedocument.presentationml.tags+xml"/>
  <Override PartName="/ppt/tags/tag46.xml" ContentType="application/vnd.openxmlformats-officedocument.presentationml.tags+xml"/>
  <Override PartName="/ppt/tags/tag82.xml" ContentType="application/vnd.openxmlformats-officedocument.presentationml.tags+xml"/>
  <Override PartName="/ppt/tags/tag93.xml" ContentType="application/vnd.openxmlformats-officedocument.presentationml.tags+xml"/>
  <Override PartName="/ppt/notesSlides/notesSlide13.xml" ContentType="application/vnd.openxmlformats-officedocument.presentationml.notesSlide+xml"/>
  <Override PartName="/ppt/tags/tag139.xml" ContentType="application/vnd.openxmlformats-officedocument.presentationml.tag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tags/tag24.xml" ContentType="application/vnd.openxmlformats-officedocument.presentationml.tags+xml"/>
  <Override PartName="/ppt/tags/tag53.xml" ContentType="application/vnd.openxmlformats-officedocument.presentationml.tags+xml"/>
  <Override PartName="/ppt/tags/tag71.xml" ContentType="application/vnd.openxmlformats-officedocument.presentationml.tags+xml"/>
  <Override PartName="/ppt/notesSlides/notesSlide8.xml" ContentType="application/vnd.openxmlformats-officedocument.presentationml.notesSlide+xml"/>
  <Override PartName="/ppt/tags/tag128.xml" ContentType="application/vnd.openxmlformats-officedocument.presentationml.tags+xml"/>
  <Override PartName="/ppt/notesSlides/notesSlide20.xml" ContentType="application/vnd.openxmlformats-officedocument.presentationml.notesSlide+xml"/>
  <Override PartName="/ppt/tags/tag157.xml" ContentType="application/vnd.openxmlformats-officedocument.presentationml.tags+xml"/>
  <Override PartName="/ppt/tags/tag13.xml" ContentType="application/vnd.openxmlformats-officedocument.presentationml.tags+xml"/>
  <Override PartName="/ppt/tags/tag31.xml" ContentType="application/vnd.openxmlformats-officedocument.presentationml.tags+xml"/>
  <Override PartName="/ppt/tags/tag42.xml" ContentType="application/vnd.openxmlformats-officedocument.presentationml.tags+xml"/>
  <Override PartName="/ppt/tags/tag60.xml" ContentType="application/vnd.openxmlformats-officedocument.presentationml.tags+xml"/>
  <Override PartName="/ppt/tags/tag117.xml" ContentType="application/vnd.openxmlformats-officedocument.presentationml.tags+xml"/>
  <Override PartName="/ppt/tags/tag135.xml" ContentType="application/vnd.openxmlformats-officedocument.presentationml.tags+xml"/>
  <Override PartName="/ppt/tags/tag146.xml" ContentType="application/vnd.openxmlformats-officedocument.presentationml.tags+xml"/>
  <Override PartName="/ppt/handoutMasters/handoutMaster1.xml" ContentType="application/vnd.openxmlformats-officedocument.presentationml.handoutMaster+xml"/>
  <Override PartName="/ppt/tags/tag20.xml" ContentType="application/vnd.openxmlformats-officedocument.presentationml.tags+xml"/>
  <Override PartName="/ppt/notesSlides/notesSlide4.xml" ContentType="application/vnd.openxmlformats-officedocument.presentationml.notesSlide+xml"/>
  <Override PartName="/ppt/tags/tag106.xml" ContentType="application/vnd.openxmlformats-officedocument.presentationml.tags+xml"/>
  <Override PartName="/ppt/tags/tag124.xml" ContentType="application/vnd.openxmlformats-officedocument.presentationml.tags+xml"/>
  <Override PartName="/ppt/tags/tag142.xml" ContentType="application/vnd.openxmlformats-officedocument.presentationml.tags+xml"/>
  <Override PartName="/ppt/tags/tag153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tags/tag113.xml" ContentType="application/vnd.openxmlformats-officedocument.presentationml.tags+xml"/>
  <Override PartName="/ppt/tags/tag131.xml" ContentType="application/vnd.openxmlformats-officedocument.presentationml.tags+xml"/>
  <Override PartName="/ppt/tags/tag160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tags/tag98.xml" ContentType="application/vnd.openxmlformats-officedocument.presentationml.tags+xml"/>
  <Override PartName="/ppt/tags/tag102.xml" ContentType="application/vnd.openxmlformats-officedocument.presentationml.tags+xml"/>
  <Override PartName="/ppt/tags/tag120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tags/tag2.xml" ContentType="application/vnd.openxmlformats-officedocument.presentationml.tags+xml"/>
  <Default Extension="wmf" ContentType="image/x-wmf"/>
  <Override PartName="/ppt/tags/tag58.xml" ContentType="application/vnd.openxmlformats-officedocument.presentationml.tags+xml"/>
  <Override PartName="/ppt/tags/tag69.xml" ContentType="application/vnd.openxmlformats-officedocument.presentationml.tags+xml"/>
  <Override PartName="/ppt/tags/tag87.xml" ContentType="application/vnd.openxmlformats-officedocument.presentationml.tags+xml"/>
  <Override PartName="/ppt/notesSlides/notesSlide18.xml" ContentType="application/vnd.openxmlformats-officedocument.presentationml.notesSlide+xml"/>
  <Default Extension="xls" ContentType="application/vnd.ms-exce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tags/tag29.xml" ContentType="application/vnd.openxmlformats-officedocument.presentationml.tags+xml"/>
  <Override PartName="/ppt/tags/tag47.xml" ContentType="application/vnd.openxmlformats-officedocument.presentationml.tags+xml"/>
  <Override PartName="/ppt/tags/tag76.xml" ContentType="application/vnd.openxmlformats-officedocument.presentationml.tags+xml"/>
  <Override PartName="/ppt/tags/tag94.xml" ContentType="application/vnd.openxmlformats-officedocument.presentationml.tags+xml"/>
  <Override PartName="/ppt/notesSlides/notesSlide25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tags/tag18.xml" ContentType="application/vnd.openxmlformats-officedocument.presentationml.tags+xml"/>
  <Override PartName="/ppt/tags/tag36.xml" ContentType="application/vnd.openxmlformats-officedocument.presentationml.tags+xml"/>
  <Override PartName="/ppt/tags/tag54.xml" ContentType="application/vnd.openxmlformats-officedocument.presentationml.tags+xml"/>
  <Override PartName="/ppt/tags/tag65.xml" ContentType="application/vnd.openxmlformats-officedocument.presentationml.tags+xml"/>
  <Override PartName="/ppt/tags/tag83.xml" ContentType="application/vnd.openxmlformats-officedocument.presentationml.tags+xml"/>
  <Override PartName="/ppt/notesSlides/notesSlide14.xml" ContentType="application/vnd.openxmlformats-officedocument.presentationml.notesSlide+xml"/>
  <Override PartName="/ppt/tags/tag158.xml" ContentType="application/vnd.openxmlformats-officedocument.presentationml.tags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tags/tag43.xml" ContentType="application/vnd.openxmlformats-officedocument.presentationml.tags+xml"/>
  <Override PartName="/ppt/tags/tag61.xml" ContentType="application/vnd.openxmlformats-officedocument.presentationml.tags+xml"/>
  <Override PartName="/ppt/tags/tag72.xml" ContentType="application/vnd.openxmlformats-officedocument.presentationml.tags+xml"/>
  <Override PartName="/ppt/tags/tag90.xml" ContentType="application/vnd.openxmlformats-officedocument.presentationml.tags+xml"/>
  <Override PartName="/ppt/notesSlides/notesSlide9.xml" ContentType="application/vnd.openxmlformats-officedocument.presentationml.notesSlide+xml"/>
  <Override PartName="/ppt/tags/tag118.xml" ContentType="application/vnd.openxmlformats-officedocument.presentationml.tags+xml"/>
  <Override PartName="/ppt/tags/tag129.xml" ContentType="application/vnd.openxmlformats-officedocument.presentationml.tags+xml"/>
  <Override PartName="/ppt/notesSlides/notesSlide21.xml" ContentType="application/vnd.openxmlformats-officedocument.presentationml.notesSlide+xml"/>
  <Override PartName="/ppt/tags/tag147.xml" ContentType="application/vnd.openxmlformats-officedocument.presentationml.tags+xml"/>
  <Override PartName="/ppt/tags/tag32.xml" ContentType="application/vnd.openxmlformats-officedocument.presentationml.tags+xml"/>
  <Override PartName="/ppt/tags/tag50.xml" ContentType="application/vnd.openxmlformats-officedocument.presentationml.tags+xml"/>
  <Override PartName="/ppt/notesSlides/notesSlide10.xml" ContentType="application/vnd.openxmlformats-officedocument.presentationml.notesSlide+xml"/>
  <Override PartName="/ppt/tags/tag107.xml" ContentType="application/vnd.openxmlformats-officedocument.presentationml.tags+xml"/>
  <Override PartName="/ppt/tags/tag136.xml" ContentType="application/vnd.openxmlformats-officedocument.presentationml.tags+xml"/>
  <Override PartName="/ppt/tags/tag154.xml" ContentType="application/vnd.openxmlformats-officedocument.presentationml.tags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notesSlides/notesSlide5.xml" ContentType="application/vnd.openxmlformats-officedocument.presentationml.notesSlide+xml"/>
  <Override PartName="/ppt/tags/tag114.xml" ContentType="application/vnd.openxmlformats-officedocument.presentationml.tags+xml"/>
  <Override PartName="/ppt/tags/tag125.xml" ContentType="application/vnd.openxmlformats-officedocument.presentationml.tags+xml"/>
  <Override PartName="/ppt/tags/tag143.xml" ContentType="application/vnd.openxmlformats-officedocument.presentationml.tags+xml"/>
  <Override PartName="/ppt/charts/chart1.xml" ContentType="application/vnd.openxmlformats-officedocument.drawingml.chart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ppt/tags/tag103.xml" ContentType="application/vnd.openxmlformats-officedocument.presentationml.tags+xml"/>
  <Override PartName="/ppt/tags/tag132.xml" ContentType="application/vnd.openxmlformats-officedocument.presentationml.tags+xml"/>
  <Override PartName="/ppt/tags/tag150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Layouts/slideLayout5.xml" ContentType="application/vnd.openxmlformats-officedocument.presentationml.slideLayout+xml"/>
  <Override PartName="/ppt/tags/tag99.xml" ContentType="application/vnd.openxmlformats-officedocument.presentationml.tags+xml"/>
  <Override PartName="/ppt/tags/tag110.xml" ContentType="application/vnd.openxmlformats-officedocument.presentationml.tags+xml"/>
  <Override PartName="/ppt/tags/tag121.xml" ContentType="application/vnd.openxmlformats-officedocument.presentationml.tags+xml"/>
  <Override PartName="/ppt/notesSlides/notesSlide19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tags/tag3.xml" ContentType="application/vnd.openxmlformats-officedocument.presentationml.tags+xml"/>
  <Default Extension="jpeg" ContentType="image/jpeg"/>
  <Override PartName="/ppt/tags/tag59.xml" ContentType="application/vnd.openxmlformats-officedocument.presentationml.tags+xml"/>
  <Override PartName="/ppt/tags/tag77.xml" ContentType="application/vnd.openxmlformats-officedocument.presentationml.tags+xml"/>
  <Override PartName="/ppt/tags/tag88.xml" ContentType="application/vnd.openxmlformats-officedocument.presentationml.tags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9.xml" ContentType="application/vnd.openxmlformats-officedocument.presentationml.tags+xml"/>
  <Override PartName="/ppt/tags/tag37.xml" ContentType="application/vnd.openxmlformats-officedocument.presentationml.tags+xml"/>
  <Override PartName="/ppt/tags/tag48.xml" ContentType="application/vnd.openxmlformats-officedocument.presentationml.tags+xml"/>
  <Override PartName="/ppt/tags/tag66.xml" ContentType="application/vnd.openxmlformats-officedocument.presentationml.tags+xml"/>
  <Override PartName="/ppt/tags/tag84.xml" ContentType="application/vnd.openxmlformats-officedocument.presentationml.tags+xml"/>
  <Override PartName="/ppt/tags/tag95.xml" ContentType="application/vnd.openxmlformats-officedocument.presentationml.tags+xml"/>
  <Override PartName="/ppt/notesSlides/notesSlide15.xml" ContentType="application/vnd.openxmlformats-officedocument.presentationml.notes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tags/tag26.xml" ContentType="application/vnd.openxmlformats-officedocument.presentationml.tags+xml"/>
  <Override PartName="/ppt/tags/tag55.xml" ContentType="application/vnd.openxmlformats-officedocument.presentationml.tags+xml"/>
  <Override PartName="/ppt/tags/tag73.xml" ContentType="application/vnd.openxmlformats-officedocument.presentationml.tags+xml"/>
  <Override PartName="/ppt/notesSlides/notesSlide22.xml" ContentType="application/vnd.openxmlformats-officedocument.presentationml.notesSlide+xml"/>
  <Override PartName="/ppt/tags/tag159.xml" ContentType="application/vnd.openxmlformats-officedocument.presentationml.tags+xml"/>
  <Override PartName="/ppt/tags/tag15.xml" ContentType="application/vnd.openxmlformats-officedocument.presentationml.tags+xml"/>
  <Override PartName="/ppt/tags/tag33.xml" ContentType="application/vnd.openxmlformats-officedocument.presentationml.tags+xml"/>
  <Override PartName="/ppt/tags/tag44.xml" ContentType="application/vnd.openxmlformats-officedocument.presentationml.tags+xml"/>
  <Override PartName="/ppt/tags/tag62.xml" ContentType="application/vnd.openxmlformats-officedocument.presentationml.tags+xml"/>
  <Override PartName="/ppt/tags/tag80.xml" ContentType="application/vnd.openxmlformats-officedocument.presentationml.tags+xml"/>
  <Override PartName="/ppt/tags/tag91.xml" ContentType="application/vnd.openxmlformats-officedocument.presentationml.tags+xml"/>
  <Override PartName="/ppt/notesSlides/notesSlide11.xml" ContentType="application/vnd.openxmlformats-officedocument.presentationml.notesSlide+xml"/>
  <Override PartName="/ppt/tags/tag119.xml" ContentType="application/vnd.openxmlformats-officedocument.presentationml.tags+xml"/>
  <Override PartName="/ppt/tags/tag137.xml" ContentType="application/vnd.openxmlformats-officedocument.presentationml.tags+xml"/>
  <Override PartName="/ppt/tags/tag148.xml" ContentType="application/vnd.openxmlformats-officedocument.presentationml.tags+xml"/>
  <Override PartName="/ppt/tags/tag22.xml" ContentType="application/vnd.openxmlformats-officedocument.presentationml.tags+xml"/>
  <Override PartName="/ppt/tags/tag40.xml" ContentType="application/vnd.openxmlformats-officedocument.presentationml.tags+xml"/>
  <Override PartName="/ppt/tags/tag51.xml" ContentType="application/vnd.openxmlformats-officedocument.presentationml.tags+xml"/>
  <Override PartName="/ppt/notesSlides/notesSlide6.xml" ContentType="application/vnd.openxmlformats-officedocument.presentationml.notesSlide+xml"/>
  <Override PartName="/ppt/tags/tag108.xml" ContentType="application/vnd.openxmlformats-officedocument.presentationml.tags+xml"/>
  <Override PartName="/ppt/tags/tag126.xml" ContentType="application/vnd.openxmlformats-officedocument.presentationml.tags+xml"/>
  <Override PartName="/ppt/tags/tag155.xml" ContentType="application/vnd.openxmlformats-officedocument.presentationml.tags+xml"/>
  <Override PartName="/ppt/slides/slide8.xml" ContentType="application/vnd.openxmlformats-officedocument.presentationml.slide+xml"/>
  <Override PartName="/ppt/tags/tag11.xml" ContentType="application/vnd.openxmlformats-officedocument.presentationml.tags+xml"/>
  <Override PartName="/ppt/tags/tag115.xml" ContentType="application/vnd.openxmlformats-officedocument.presentationml.tags+xml"/>
  <Override PartName="/ppt/tags/tag133.xml" ContentType="application/vnd.openxmlformats-officedocument.presentationml.tags+xml"/>
  <Override PartName="/ppt/tags/tag144.xml" ContentType="application/vnd.openxmlformats-officedocument.presentationml.tags+xml"/>
  <Override PartName="/ppt/slides/slide29.xml" ContentType="application/vnd.openxmlformats-officedocument.presentationml.slide+xml"/>
  <Override PartName="/ppt/tags/tag122.xml" ContentType="application/vnd.openxmlformats-officedocument.presentationml.tag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tags/tag89.xml" ContentType="application/vnd.openxmlformats-officedocument.presentationml.tags+xml"/>
  <Override PartName="/ppt/tags/tag111.xml" ContentType="application/vnd.openxmlformats-officedocument.presentationml.tags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tags/tag78.xml" ContentType="application/vnd.openxmlformats-officedocument.presentationml.tags+xml"/>
  <Override PartName="/ppt/tags/tag100.xml" ContentType="application/vnd.openxmlformats-officedocument.presentationml.tags+xml"/>
  <Override PartName="/ppt/slides/slide32.xml" ContentType="application/vnd.openxmlformats-officedocument.presentationml.slide+xml"/>
  <Override PartName="/ppt/tags/tag56.xml" ContentType="application/vnd.openxmlformats-officedocument.presentationml.tags+xml"/>
  <Override PartName="/ppt/tags/tag67.xml" ContentType="application/vnd.openxmlformats-officedocument.presentationml.tags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gs/tag45.xml" ContentType="application/vnd.openxmlformats-officedocument.presentationml.tags+xml"/>
  <Override PartName="/ppt/tags/tag92.xml" ContentType="application/vnd.openxmlformats-officedocument.presentationml.tags+xml"/>
  <Override PartName="/ppt/notesSlides/notesSlide23.xml" ContentType="application/vnd.openxmlformats-officedocument.presentationml.notesSlide+xml"/>
  <Override PartName="/ppt/tags/tag149.xml" ContentType="application/vnd.openxmlformats-officedocument.presentationml.tags+xml"/>
  <Override PartName="/docProps/custom.xml" ContentType="application/vnd.openxmlformats-officedocument.custom-properties+xml"/>
  <Override PartName="/ppt/tags/tag34.xml" ContentType="application/vnd.openxmlformats-officedocument.presentationml.tags+xml"/>
  <Override PartName="/ppt/tags/tag81.xml" ContentType="application/vnd.openxmlformats-officedocument.presentationml.tags+xml"/>
  <Override PartName="/ppt/notesSlides/notesSlide12.xml" ContentType="application/vnd.openxmlformats-officedocument.presentationml.notesSlide+xml"/>
  <Override PartName="/ppt/tags/tag138.xml" ContentType="application/vnd.openxmlformats-officedocument.presentationml.tags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tags/tag70.xml" ContentType="application/vnd.openxmlformats-officedocument.presentationml.tags+xml"/>
  <Override PartName="/ppt/tags/tag116.xml" ContentType="application/vnd.openxmlformats-officedocument.presentationml.tags+xml"/>
  <Override PartName="/ppt/tags/tag127.xml" ContentType="application/vnd.openxmlformats-officedocument.presentationml.tags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105.xml" ContentType="application/vnd.openxmlformats-officedocument.presentationml.tags+xml"/>
  <Override PartName="/ppt/tags/tag152.xml" ContentType="application/vnd.openxmlformats-officedocument.presentationml.tags+xml"/>
  <Default Extension="bin" ContentType="application/vnd.openxmlformats-officedocument.oleObject"/>
  <Override PartName="/ppt/notesSlides/notesSlide3.xml" ContentType="application/vnd.openxmlformats-officedocument.presentationml.notesSlide+xml"/>
  <Override PartName="/ppt/tags/tag141.xml" ContentType="application/vnd.openxmlformats-officedocument.presentationml.tags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tags/tag130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9.xml" ContentType="application/vnd.openxmlformats-officedocument.presentationml.tags+xml"/>
  <Override PartName="/ppt/tags/tag86.xml" ContentType="application/vnd.openxmlformats-officedocument.presentationml.tags+xml"/>
  <Override PartName="/ppt/tags/tag97.xml" ContentType="application/vnd.openxmlformats-officedocument.presentationml.tags+xml"/>
  <Override PartName="/ppt/notesSlides/notesSlide17.xml" ContentType="application/vnd.openxmlformats-officedocument.presentationml.notesSlide+xml"/>
  <Override PartName="/ppt/tags/tag1.xml" ContentType="application/vnd.openxmlformats-officedocument.presentationml.tags+xml"/>
  <Override PartName="/ppt/tags/tag28.xml" ContentType="application/vnd.openxmlformats-officedocument.presentationml.tags+xml"/>
  <Override PartName="/ppt/tags/tag75.xml" ContentType="application/vnd.openxmlformats-officedocument.presentationml.tags+xml"/>
  <Override PartName="/ppt/slides/slide40.xml" ContentType="application/vnd.openxmlformats-officedocument.presentationml.slide+xml"/>
  <Override PartName="/ppt/tags/tag17.xml" ContentType="application/vnd.openxmlformats-officedocument.presentationml.tags+xml"/>
  <Override PartName="/ppt/tags/tag64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9"/>
  </p:notesMasterIdLst>
  <p:handoutMasterIdLst>
    <p:handoutMasterId r:id="rId50"/>
  </p:handoutMasterIdLst>
  <p:sldIdLst>
    <p:sldId id="256" r:id="rId2"/>
    <p:sldId id="258" r:id="rId3"/>
    <p:sldId id="259" r:id="rId4"/>
    <p:sldId id="260" r:id="rId5"/>
    <p:sldId id="299" r:id="rId6"/>
    <p:sldId id="298" r:id="rId7"/>
    <p:sldId id="313" r:id="rId8"/>
    <p:sldId id="314" r:id="rId9"/>
    <p:sldId id="315" r:id="rId10"/>
    <p:sldId id="316" r:id="rId11"/>
    <p:sldId id="317" r:id="rId12"/>
    <p:sldId id="318" r:id="rId13"/>
    <p:sldId id="320" r:id="rId14"/>
    <p:sldId id="321" r:id="rId15"/>
    <p:sldId id="322" r:id="rId16"/>
    <p:sldId id="323" r:id="rId17"/>
    <p:sldId id="324" r:id="rId18"/>
    <p:sldId id="325" r:id="rId19"/>
    <p:sldId id="326" r:id="rId20"/>
    <p:sldId id="339" r:id="rId21"/>
    <p:sldId id="328" r:id="rId22"/>
    <p:sldId id="330" r:id="rId23"/>
    <p:sldId id="335" r:id="rId24"/>
    <p:sldId id="336" r:id="rId25"/>
    <p:sldId id="337" r:id="rId26"/>
    <p:sldId id="307" r:id="rId27"/>
    <p:sldId id="308" r:id="rId28"/>
    <p:sldId id="309" r:id="rId29"/>
    <p:sldId id="269" r:id="rId30"/>
    <p:sldId id="301" r:id="rId31"/>
    <p:sldId id="302" r:id="rId32"/>
    <p:sldId id="303" r:id="rId33"/>
    <p:sldId id="304" r:id="rId34"/>
    <p:sldId id="305" r:id="rId35"/>
    <p:sldId id="306" r:id="rId36"/>
    <p:sldId id="276" r:id="rId37"/>
    <p:sldId id="277" r:id="rId38"/>
    <p:sldId id="278" r:id="rId39"/>
    <p:sldId id="279" r:id="rId40"/>
    <p:sldId id="280" r:id="rId41"/>
    <p:sldId id="281" r:id="rId42"/>
    <p:sldId id="282" r:id="rId43"/>
    <p:sldId id="283" r:id="rId44"/>
    <p:sldId id="284" r:id="rId45"/>
    <p:sldId id="285" r:id="rId46"/>
    <p:sldId id="286" r:id="rId47"/>
    <p:sldId id="287" r:id="rId48"/>
  </p:sldIdLst>
  <p:sldSz cx="9906000" cy="6858000" type="A4"/>
  <p:notesSz cx="6794500" cy="9906000"/>
  <p:custDataLst>
    <p:tags r:id="rId51"/>
  </p:custDataLst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8080"/>
    <a:srgbClr val="800000"/>
    <a:srgbClr val="008000"/>
    <a:srgbClr val="FFCC00"/>
    <a:srgbClr val="66FF33"/>
    <a:srgbClr val="FFFF00"/>
    <a:srgbClr val="6666FF"/>
    <a:srgbClr val="EAEAEA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84" autoAdjust="0"/>
    <p:restoredTop sz="94217" autoAdjust="0"/>
  </p:normalViewPr>
  <p:slideViewPr>
    <p:cSldViewPr snapToGrid="0">
      <p:cViewPr varScale="1">
        <p:scale>
          <a:sx n="74" d="100"/>
          <a:sy n="74" d="100"/>
        </p:scale>
        <p:origin x="-916" y="-82"/>
      </p:cViewPr>
      <p:guideLst>
        <p:guide orient="horz" pos="4066"/>
        <p:guide orient="horz" pos="708"/>
        <p:guide orient="horz"/>
        <p:guide orient="horz" pos="2153"/>
        <p:guide orient="horz" pos="4319"/>
        <p:guide pos="3127"/>
        <p:guide pos="6070"/>
        <p:guide pos="157"/>
        <p:guide pos="3182"/>
        <p:guide pos="3065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2" d="100"/>
          <a:sy n="62" d="100"/>
        </p:scale>
        <p:origin x="-2688" y="-72"/>
      </p:cViewPr>
      <p:guideLst>
        <p:guide orient="horz" pos="3121"/>
        <p:guide pos="2141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ags" Target="tags/tag1.xml"/><Relationship Id="rId3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29.xml"/><Relationship Id="rId13" Type="http://schemas.openxmlformats.org/officeDocument/2006/relationships/slide" Target="slides/slide40.xml"/><Relationship Id="rId18" Type="http://schemas.openxmlformats.org/officeDocument/2006/relationships/slide" Target="slides/slide47.xml"/><Relationship Id="rId3" Type="http://schemas.openxmlformats.org/officeDocument/2006/relationships/slide" Target="slides/slide4.xml"/><Relationship Id="rId7" Type="http://schemas.openxmlformats.org/officeDocument/2006/relationships/slide" Target="slides/slide28.xml"/><Relationship Id="rId12" Type="http://schemas.openxmlformats.org/officeDocument/2006/relationships/slide" Target="slides/slide39.xml"/><Relationship Id="rId17" Type="http://schemas.openxmlformats.org/officeDocument/2006/relationships/slide" Target="slides/slide44.xml"/><Relationship Id="rId2" Type="http://schemas.openxmlformats.org/officeDocument/2006/relationships/slide" Target="slides/slide3.xml"/><Relationship Id="rId16" Type="http://schemas.openxmlformats.org/officeDocument/2006/relationships/slide" Target="slides/slide43.xml"/><Relationship Id="rId1" Type="http://schemas.openxmlformats.org/officeDocument/2006/relationships/slide" Target="slides/slide2.xml"/><Relationship Id="rId6" Type="http://schemas.openxmlformats.org/officeDocument/2006/relationships/slide" Target="slides/slide27.xml"/><Relationship Id="rId11" Type="http://schemas.openxmlformats.org/officeDocument/2006/relationships/slide" Target="slides/slide38.xml"/><Relationship Id="rId5" Type="http://schemas.openxmlformats.org/officeDocument/2006/relationships/slide" Target="slides/slide26.xml"/><Relationship Id="rId15" Type="http://schemas.openxmlformats.org/officeDocument/2006/relationships/slide" Target="slides/slide42.xml"/><Relationship Id="rId10" Type="http://schemas.openxmlformats.org/officeDocument/2006/relationships/slide" Target="slides/slide37.xml"/><Relationship Id="rId4" Type="http://schemas.openxmlformats.org/officeDocument/2006/relationships/slide" Target="slides/slide6.xml"/><Relationship Id="rId9" Type="http://schemas.openxmlformats.org/officeDocument/2006/relationships/slide" Target="slides/slide36.xml"/><Relationship Id="rId14" Type="http://schemas.openxmlformats.org/officeDocument/2006/relationships/slide" Target="slides/slide4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trabalho\Mgoncalves\trabalho\mgoncalves\New_Products\BCs\In_app_advert\mobile_impression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pivotSource>
    <c:name>[mobile_impressions.xlsx]graph FCF!PivotTable4</c:name>
    <c:fmtId val="2"/>
  </c:pivotSource>
  <c:chart>
    <c:pivotFmts>
      <c:pivotFmt>
        <c:idx val="0"/>
        <c:marker>
          <c:symbol val="none"/>
        </c:marker>
      </c:pivotFmt>
      <c:pivotFmt>
        <c:idx val="1"/>
        <c:marker>
          <c:symbol val="none"/>
        </c:marker>
        <c:dLbl>
          <c:idx val="0"/>
          <c:delete val="1"/>
        </c:dLbl>
      </c:pivotFmt>
      <c:pivotFmt>
        <c:idx val="2"/>
        <c:dLbl>
          <c:idx val="0"/>
          <c:numFmt formatCode="#,##0" sourceLinked="0"/>
          <c:spPr/>
          <c:txPr>
            <a:bodyPr/>
            <a:lstStyle/>
            <a:p>
              <a:pPr>
                <a:defRPr sz="1200" b="1"/>
              </a:pPr>
              <a:endParaRPr lang="en-US"/>
            </a:p>
          </c:txPr>
          <c:showVal val="1"/>
        </c:dLbl>
      </c:pivotFmt>
      <c:pivotFmt>
        <c:idx val="3"/>
        <c:marker>
          <c:symbol val="none"/>
        </c:marker>
        <c:dLbl>
          <c:idx val="0"/>
          <c:delete val="1"/>
        </c:dLbl>
      </c:pivotFmt>
      <c:pivotFmt>
        <c:idx val="4"/>
        <c:marker>
          <c:symbol val="none"/>
        </c:marker>
        <c:dLbl>
          <c:idx val="0"/>
          <c:delete val="1"/>
        </c:dLbl>
      </c:pivotFmt>
      <c:pivotFmt>
        <c:idx val="5"/>
        <c:marker>
          <c:symbol val="none"/>
        </c:marker>
        <c:dLbl>
          <c:idx val="0"/>
          <c:delete val="1"/>
        </c:dLbl>
      </c:pivotFmt>
      <c:pivotFmt>
        <c:idx val="6"/>
        <c:marker>
          <c:symbol val="none"/>
        </c:marker>
      </c:pivotFmt>
      <c:pivotFmt>
        <c:idx val="7"/>
        <c:marker>
          <c:symbol val="none"/>
        </c:marker>
      </c:pivotFmt>
      <c:pivotFmt>
        <c:idx val="8"/>
        <c:marker>
          <c:symbol val="none"/>
        </c:marker>
      </c:pivotFmt>
      <c:pivotFmt>
        <c:idx val="9"/>
        <c:marker>
          <c:symbol val="none"/>
        </c:marker>
      </c:pivotFmt>
      <c:pivotFmt>
        <c:idx val="10"/>
        <c:dLbl>
          <c:idx val="0"/>
          <c:numFmt formatCode="#,##0" sourceLinked="0"/>
          <c:spPr/>
          <c:txPr>
            <a:bodyPr/>
            <a:lstStyle/>
            <a:p>
              <a:pPr>
                <a:defRPr sz="1200" b="1"/>
              </a:pPr>
              <a:endParaRPr lang="en-US"/>
            </a:p>
          </c:txPr>
          <c:showVal val="1"/>
        </c:dLbl>
      </c:pivotFmt>
    </c:pivotFmts>
    <c:plotArea>
      <c:layout/>
      <c:barChart>
        <c:barDir val="col"/>
        <c:grouping val="stacked"/>
        <c:ser>
          <c:idx val="0"/>
          <c:order val="0"/>
          <c:tx>
            <c:strRef>
              <c:f>'graph FCF'!$B$1:$B$2</c:f>
              <c:strCache>
                <c:ptCount val="1"/>
                <c:pt idx="0">
                  <c:v>Gross Revenue</c:v>
                </c:pt>
              </c:strCache>
            </c:strRef>
          </c:tx>
          <c:cat>
            <c:strRef>
              <c:f>'graph FCF'!$A$3:$A$6</c:f>
              <c:strCache>
                <c:ptCount val="3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</c:strCache>
            </c:strRef>
          </c:cat>
          <c:val>
            <c:numRef>
              <c:f>'graph FCF'!$B$3:$B$6</c:f>
              <c:numCache>
                <c:formatCode>General</c:formatCode>
                <c:ptCount val="3"/>
                <c:pt idx="0">
                  <c:v>100.89000584999998</c:v>
                </c:pt>
                <c:pt idx="1">
                  <c:v>320.77451699999995</c:v>
                </c:pt>
                <c:pt idx="2">
                  <c:v>362.36420667516302</c:v>
                </c:pt>
              </c:numCache>
            </c:numRef>
          </c:val>
        </c:ser>
        <c:ser>
          <c:idx val="1"/>
          <c:order val="1"/>
          <c:tx>
            <c:strRef>
              <c:f>'graph FCF'!$C$1:$C$2</c:f>
              <c:strCache>
                <c:ptCount val="1"/>
                <c:pt idx="0">
                  <c:v>Investment</c:v>
                </c:pt>
              </c:strCache>
            </c:strRef>
          </c:tx>
          <c:cat>
            <c:strRef>
              <c:f>'graph FCF'!$A$3:$A$6</c:f>
              <c:strCache>
                <c:ptCount val="3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</c:strCache>
            </c:strRef>
          </c:cat>
          <c:val>
            <c:numRef>
              <c:f>'graph FCF'!$C$3:$C$6</c:f>
              <c:numCache>
                <c:formatCode>General</c:formatCode>
                <c:ptCount val="3"/>
                <c:pt idx="0">
                  <c:v>-40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</c:ser>
        <c:ser>
          <c:idx val="2"/>
          <c:order val="2"/>
          <c:tx>
            <c:strRef>
              <c:f>'graph FCF'!$D$1:$D$2</c:f>
              <c:strCache>
                <c:ptCount val="1"/>
                <c:pt idx="0">
                  <c:v>COGS</c:v>
                </c:pt>
              </c:strCache>
            </c:strRef>
          </c:tx>
          <c:cat>
            <c:strRef>
              <c:f>'graph FCF'!$A$3:$A$6</c:f>
              <c:strCache>
                <c:ptCount val="3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</c:strCache>
            </c:strRef>
          </c:cat>
          <c:val>
            <c:numRef>
              <c:f>'graph FCF'!$D$3:$D$6</c:f>
              <c:numCache>
                <c:formatCode>General</c:formatCode>
                <c:ptCount val="3"/>
                <c:pt idx="0">
                  <c:v>-0.49800000000000011</c:v>
                </c:pt>
                <c:pt idx="1">
                  <c:v>-0.80515200000000009</c:v>
                </c:pt>
                <c:pt idx="2">
                  <c:v>-1.2811511999999998</c:v>
                </c:pt>
              </c:numCache>
            </c:numRef>
          </c:val>
        </c:ser>
        <c:ser>
          <c:idx val="3"/>
          <c:order val="3"/>
          <c:tx>
            <c:strRef>
              <c:f>'graph FCF'!$E$1:$E$2</c:f>
              <c:strCache>
                <c:ptCount val="1"/>
                <c:pt idx="0">
                  <c:v>COS</c:v>
                </c:pt>
              </c:strCache>
            </c:strRef>
          </c:tx>
          <c:cat>
            <c:strRef>
              <c:f>'graph FCF'!$A$3:$A$6</c:f>
              <c:strCache>
                <c:ptCount val="3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</c:strCache>
            </c:strRef>
          </c:cat>
          <c:val>
            <c:numRef>
              <c:f>'graph FCF'!$E$3:$E$6</c:f>
              <c:numCache>
                <c:formatCode>General</c:formatCode>
                <c:ptCount val="3"/>
                <c:pt idx="0">
                  <c:v>-8.0712004679999989</c:v>
                </c:pt>
                <c:pt idx="1">
                  <c:v>-25.661961360000021</c:v>
                </c:pt>
                <c:pt idx="2">
                  <c:v>-28.989136534013014</c:v>
                </c:pt>
              </c:numCache>
            </c:numRef>
          </c:val>
        </c:ser>
        <c:overlap val="100"/>
        <c:axId val="43954176"/>
        <c:axId val="43955712"/>
      </c:barChart>
      <c:lineChart>
        <c:grouping val="standard"/>
        <c:ser>
          <c:idx val="4"/>
          <c:order val="4"/>
          <c:tx>
            <c:strRef>
              <c:f>'graph FCF'!$F$1:$F$2</c:f>
              <c:strCache>
                <c:ptCount val="1"/>
                <c:pt idx="0">
                  <c:v>FCF</c:v>
                </c:pt>
              </c:strCache>
            </c:strRef>
          </c:tx>
          <c:dLbls>
            <c:numFmt formatCode="#,##0" sourceLinked="0"/>
            <c:txPr>
              <a:bodyPr/>
              <a:lstStyle/>
              <a:p>
                <a:pPr>
                  <a:defRPr sz="1200" b="1"/>
                </a:pPr>
                <a:endParaRPr lang="en-US"/>
              </a:p>
            </c:txPr>
            <c:showVal val="1"/>
          </c:dLbls>
          <c:cat>
            <c:strRef>
              <c:f>'graph FCF'!$A$3:$A$6</c:f>
              <c:strCache>
                <c:ptCount val="3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</c:strCache>
            </c:strRef>
          </c:cat>
          <c:val>
            <c:numRef>
              <c:f>'graph FCF'!$F$3:$F$6</c:f>
              <c:numCache>
                <c:formatCode>General</c:formatCode>
                <c:ptCount val="3"/>
                <c:pt idx="0">
                  <c:v>52.320805382000003</c:v>
                </c:pt>
                <c:pt idx="1">
                  <c:v>346.62820902199996</c:v>
                </c:pt>
                <c:pt idx="2">
                  <c:v>678.72212796314989</c:v>
                </c:pt>
              </c:numCache>
            </c:numRef>
          </c:val>
        </c:ser>
        <c:marker val="1"/>
        <c:axId val="43954176"/>
        <c:axId val="43955712"/>
      </c:lineChart>
      <c:catAx>
        <c:axId val="43954176"/>
        <c:scaling>
          <c:orientation val="minMax"/>
        </c:scaling>
        <c:axPos val="b"/>
        <c:tickLblPos val="nextTo"/>
        <c:crossAx val="43955712"/>
        <c:crosses val="autoZero"/>
        <c:auto val="1"/>
        <c:lblAlgn val="ctr"/>
        <c:lblOffset val="100"/>
      </c:catAx>
      <c:valAx>
        <c:axId val="43955712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sz="1100" b="1"/>
            </a:pPr>
            <a:endParaRPr lang="en-US"/>
          </a:p>
        </c:txPr>
        <c:crossAx val="43954176"/>
        <c:crosses val="autoZero"/>
        <c:crossBetween val="between"/>
      </c:valAx>
    </c:plotArea>
    <c:legend>
      <c:legendPos val="b"/>
      <c:layout/>
      <c:txPr>
        <a:bodyPr/>
        <a:lstStyle/>
        <a:p>
          <a:pPr>
            <a:defRPr sz="1050" b="1"/>
          </a:pPr>
          <a:endParaRPr lang="en-US"/>
        </a:p>
      </c:txPr>
    </c:legend>
    <c:plotVisOnly val="1"/>
    <c:dispBlanksAs val="gap"/>
  </c:chart>
  <c:externalData r:id="rId1"/>
</c:chartSpace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image" Target="../media/image40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image" Target="../media/image20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Freeform 7"/>
          <p:cNvSpPr>
            <a:spLocks noChangeAspect="1"/>
          </p:cNvSpPr>
          <p:nvPr/>
        </p:nvSpPr>
        <p:spPr bwMode="auto">
          <a:xfrm>
            <a:off x="1100138" y="9385300"/>
            <a:ext cx="398462" cy="257175"/>
          </a:xfrm>
          <a:custGeom>
            <a:avLst/>
            <a:gdLst>
              <a:gd name="T0" fmla="*/ 254 w 360"/>
              <a:gd name="T1" fmla="*/ 184 h 210"/>
              <a:gd name="T2" fmla="*/ 360 w 360"/>
              <a:gd name="T3" fmla="*/ 104 h 210"/>
              <a:gd name="T4" fmla="*/ 184 w 360"/>
              <a:gd name="T5" fmla="*/ 6 h 210"/>
              <a:gd name="T6" fmla="*/ 0 w 360"/>
              <a:gd name="T7" fmla="*/ 94 h 210"/>
              <a:gd name="T8" fmla="*/ 128 w 360"/>
              <a:gd name="T9" fmla="*/ 210 h 210"/>
              <a:gd name="T10" fmla="*/ 254 w 360"/>
              <a:gd name="T11" fmla="*/ 184 h 21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60" h="210">
                <a:moveTo>
                  <a:pt x="254" y="184"/>
                </a:moveTo>
                <a:cubicBezTo>
                  <a:pt x="298" y="168"/>
                  <a:pt x="360" y="160"/>
                  <a:pt x="360" y="104"/>
                </a:cubicBezTo>
                <a:cubicBezTo>
                  <a:pt x="360" y="48"/>
                  <a:pt x="270" y="12"/>
                  <a:pt x="184" y="6"/>
                </a:cubicBezTo>
                <a:cubicBezTo>
                  <a:pt x="98" y="0"/>
                  <a:pt x="0" y="26"/>
                  <a:pt x="0" y="94"/>
                </a:cubicBezTo>
                <a:cubicBezTo>
                  <a:pt x="0" y="156"/>
                  <a:pt x="56" y="210"/>
                  <a:pt x="128" y="210"/>
                </a:cubicBezTo>
                <a:cubicBezTo>
                  <a:pt x="200" y="210"/>
                  <a:pt x="210" y="200"/>
                  <a:pt x="254" y="184"/>
                </a:cubicBezTo>
                <a:close/>
              </a:path>
            </a:pathLst>
          </a:custGeom>
          <a:solidFill>
            <a:srgbClr val="ADAFB2"/>
          </a:solidFill>
          <a:ln w="9525" cap="flat" cmpd="sng">
            <a:noFill/>
            <a:prstDash val="solid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05225" y="334963"/>
            <a:ext cx="2005013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35981" rIns="0" bIns="3598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>
              <a:defRPr/>
            </a:pPr>
            <a:fld id="{5EE5B4CD-782D-47CC-A2D8-D5773548B47A}" type="datetime4">
              <a:rPr lang="en-GB"/>
              <a:pPr>
                <a:defRPr/>
              </a:pPr>
              <a:t>31 March 2011</a:t>
            </a:fld>
            <a:endParaRPr lang="en-GB"/>
          </a:p>
        </p:txBody>
      </p:sp>
      <p:sp>
        <p:nvSpPr>
          <p:cNvPr id="1607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598613" y="9282113"/>
            <a:ext cx="4110037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53975" rIns="0" bIns="53975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0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607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1074738" y="9282113"/>
            <a:ext cx="40640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53975" rIns="0" bIns="53975" numCol="1" anchor="b" anchorCtr="1" compatLnSpc="1">
            <a:prstTxWarp prst="textNoShape">
              <a:avLst/>
            </a:prstTxWarp>
          </a:bodyPr>
          <a:lstStyle>
            <a:lvl1pPr algn="r" eaLnBrk="1" hangingPunct="1"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96D327F-5771-4C2D-81C7-63AC012922E7}" type="slidenum">
              <a:rPr lang="en-GB"/>
              <a:pPr>
                <a:defRPr/>
              </a:pPr>
              <a:t>‹#›</a:t>
            </a:fld>
            <a:endParaRPr lang="en-GB" sz="900"/>
          </a:p>
        </p:txBody>
      </p:sp>
      <p:pic>
        <p:nvPicPr>
          <p:cNvPr id="72710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87438" y="334963"/>
            <a:ext cx="1022350" cy="331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Freeform 8"/>
          <p:cNvSpPr>
            <a:spLocks noChangeAspect="1"/>
          </p:cNvSpPr>
          <p:nvPr/>
        </p:nvSpPr>
        <p:spPr bwMode="auto">
          <a:xfrm>
            <a:off x="982663" y="9385300"/>
            <a:ext cx="398462" cy="257175"/>
          </a:xfrm>
          <a:custGeom>
            <a:avLst/>
            <a:gdLst>
              <a:gd name="T0" fmla="*/ 254 w 360"/>
              <a:gd name="T1" fmla="*/ 184 h 210"/>
              <a:gd name="T2" fmla="*/ 360 w 360"/>
              <a:gd name="T3" fmla="*/ 104 h 210"/>
              <a:gd name="T4" fmla="*/ 184 w 360"/>
              <a:gd name="T5" fmla="*/ 6 h 210"/>
              <a:gd name="T6" fmla="*/ 0 w 360"/>
              <a:gd name="T7" fmla="*/ 94 h 210"/>
              <a:gd name="T8" fmla="*/ 128 w 360"/>
              <a:gd name="T9" fmla="*/ 210 h 210"/>
              <a:gd name="T10" fmla="*/ 254 w 360"/>
              <a:gd name="T11" fmla="*/ 184 h 21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60" h="210">
                <a:moveTo>
                  <a:pt x="254" y="184"/>
                </a:moveTo>
                <a:cubicBezTo>
                  <a:pt x="298" y="168"/>
                  <a:pt x="360" y="160"/>
                  <a:pt x="360" y="104"/>
                </a:cubicBezTo>
                <a:cubicBezTo>
                  <a:pt x="360" y="48"/>
                  <a:pt x="270" y="12"/>
                  <a:pt x="184" y="6"/>
                </a:cubicBezTo>
                <a:cubicBezTo>
                  <a:pt x="98" y="0"/>
                  <a:pt x="0" y="26"/>
                  <a:pt x="0" y="94"/>
                </a:cubicBezTo>
                <a:cubicBezTo>
                  <a:pt x="0" y="156"/>
                  <a:pt x="56" y="210"/>
                  <a:pt x="128" y="210"/>
                </a:cubicBezTo>
                <a:cubicBezTo>
                  <a:pt x="200" y="210"/>
                  <a:pt x="210" y="200"/>
                  <a:pt x="254" y="184"/>
                </a:cubicBezTo>
                <a:close/>
              </a:path>
            </a:pathLst>
          </a:custGeom>
          <a:solidFill>
            <a:srgbClr val="ADAFB2"/>
          </a:solidFill>
          <a:ln w="9525" cap="flat" cmpd="sng">
            <a:noFill/>
            <a:prstDash val="solid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11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2788" y="741363"/>
            <a:ext cx="5365750" cy="37163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703763"/>
            <a:ext cx="4813300" cy="446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8307" rIns="0" bIns="4830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noProof="0" smtClean="0"/>
              <a:t>Click to edit Master text styles</a:t>
            </a:r>
          </a:p>
          <a:p>
            <a:pPr lvl="1"/>
            <a:r>
              <a:rPr lang="en-AU" noProof="0" smtClean="0"/>
              <a:t>Second level</a:t>
            </a:r>
          </a:p>
          <a:p>
            <a:pPr lvl="2"/>
            <a:r>
              <a:rPr lang="en-AU" noProof="0" smtClean="0"/>
              <a:t>Third level</a:t>
            </a:r>
          </a:p>
          <a:p>
            <a:pPr lvl="3"/>
            <a:r>
              <a:rPr lang="en-AU" noProof="0" smtClean="0"/>
              <a:t>Fourth level</a:t>
            </a:r>
          </a:p>
          <a:p>
            <a:pPr lvl="4"/>
            <a:r>
              <a:rPr lang="en-AU" noProof="0" smtClean="0"/>
              <a:t>Fifth level</a:t>
            </a:r>
          </a:p>
        </p:txBody>
      </p:sp>
      <p:sp>
        <p:nvSpPr>
          <p:cNvPr id="10249" name="Rectangle 9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600575" y="9282113"/>
            <a:ext cx="1196975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35981" rIns="0" bIns="3598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>
              <a:defRPr/>
            </a:pPr>
            <a:fld id="{9E8EC93C-618F-4762-9081-E8A0870C7AD1}" type="datetime4">
              <a:rPr lang="en-AU"/>
              <a:pPr>
                <a:defRPr/>
              </a:pPr>
              <a:t>31 March 2011</a:t>
            </a:fld>
            <a:endParaRPr lang="en-AU"/>
          </a:p>
        </p:txBody>
      </p:sp>
      <p:sp>
        <p:nvSpPr>
          <p:cNvPr id="10253" name="Rectangle 13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487488" y="9282113"/>
            <a:ext cx="2830512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45698" rIns="0" bIns="45698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000"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10254" name="Rectangle 14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955675" y="9282113"/>
            <a:ext cx="401638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53975" rIns="0" bIns="53975" numCol="1" anchor="b" anchorCtr="1" compatLnSpc="1">
            <a:prstTxWarp prst="textNoShape">
              <a:avLst/>
            </a:prstTxWarp>
          </a:bodyPr>
          <a:lstStyle>
            <a:lvl1pPr algn="r" eaLnBrk="1" hangingPunct="1"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C0F084A-D14F-4365-B2A3-EA6A89CF9C3F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1588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114300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+mn-cs"/>
      </a:defRPr>
    </a:lvl3pPr>
    <a:lvl4pPr marL="214313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+mn-cs"/>
      </a:defRPr>
    </a:lvl4pPr>
    <a:lvl5pPr marL="315913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9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5BE261D2-BD75-46A2-A709-9FBDAD57B479}" type="datetime4">
              <a:rPr lang="en-AU" smtClean="0"/>
              <a:pPr/>
              <a:t>31 March 2011</a:t>
            </a:fld>
            <a:endParaRPr lang="en-AU" sz="1200" smtClean="0"/>
          </a:p>
        </p:txBody>
      </p:sp>
      <p:sp>
        <p:nvSpPr>
          <p:cNvPr id="44035" name="Rectangle 14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D32FA4-BC9D-4A53-9087-F01FE2D55880}" type="slidenum">
              <a:rPr lang="en-AU" smtClean="0"/>
              <a:pPr/>
              <a:t>1</a:t>
            </a:fld>
            <a:endParaRPr lang="en-AU" smtClean="0"/>
          </a:p>
        </p:txBody>
      </p:sp>
      <p:sp>
        <p:nvSpPr>
          <p:cNvPr id="440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9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32DD7734-B641-4DDE-A4E1-33A49CB9CB20}" type="datetime4">
              <a:rPr lang="en-AU" smtClean="0"/>
              <a:pPr/>
              <a:t>31 March 2011</a:t>
            </a:fld>
            <a:endParaRPr lang="en-AU" sz="1200" smtClean="0"/>
          </a:p>
        </p:txBody>
      </p:sp>
      <p:sp>
        <p:nvSpPr>
          <p:cNvPr id="56323" name="Rectangle 14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338EAC-349E-4FB5-A948-1F7168CD9529}" type="slidenum">
              <a:rPr lang="en-AU" smtClean="0"/>
              <a:pPr/>
              <a:t>30</a:t>
            </a:fld>
            <a:endParaRPr lang="en-AU" smtClean="0"/>
          </a:p>
        </p:txBody>
      </p:sp>
      <p:sp>
        <p:nvSpPr>
          <p:cNvPr id="56324" name="Rectangle 9"/>
          <p:cNvSpPr txBox="1">
            <a:spLocks noGrp="1" noChangeArrowheads="1"/>
          </p:cNvSpPr>
          <p:nvPr/>
        </p:nvSpPr>
        <p:spPr bwMode="auto">
          <a:xfrm>
            <a:off x="4600575" y="9282113"/>
            <a:ext cx="1196975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35935" rIns="0" bIns="35935" anchor="b"/>
          <a:lstStyle/>
          <a:p>
            <a:pPr algn="r" defTabSz="912813" eaLnBrk="1" hangingPunct="1"/>
            <a:fld id="{41AEEA40-0613-4CD8-86F4-FAB05A828B00}" type="datetime4">
              <a:rPr lang="en-GB" sz="1000">
                <a:cs typeface="Arial" charset="0"/>
              </a:rPr>
              <a:pPr algn="r" defTabSz="912813" eaLnBrk="1" hangingPunct="1"/>
              <a:t>31 March 2011</a:t>
            </a:fld>
            <a:endParaRPr lang="en-GB">
              <a:cs typeface="Arial" charset="0"/>
            </a:endParaRPr>
          </a:p>
        </p:txBody>
      </p:sp>
      <p:sp>
        <p:nvSpPr>
          <p:cNvPr id="56325" name="Rectangle 14"/>
          <p:cNvSpPr txBox="1">
            <a:spLocks noGrp="1" noChangeArrowheads="1"/>
          </p:cNvSpPr>
          <p:nvPr/>
        </p:nvSpPr>
        <p:spPr bwMode="auto">
          <a:xfrm>
            <a:off x="955675" y="9282113"/>
            <a:ext cx="401638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53904" rIns="0" bIns="53904" anchor="b" anchorCtr="1"/>
          <a:lstStyle/>
          <a:p>
            <a:pPr algn="r" defTabSz="912813" eaLnBrk="1" hangingPunct="1"/>
            <a:fld id="{F0D7917F-65BF-428A-920E-D0F8A39882F6}" type="slidenum">
              <a:rPr lang="en-GB" sz="1000">
                <a:solidFill>
                  <a:schemeClr val="bg1"/>
                </a:solidFill>
                <a:cs typeface="Arial" charset="0"/>
              </a:rPr>
              <a:pPr algn="r" defTabSz="912813" eaLnBrk="1" hangingPunct="1"/>
              <a:t>30</a:t>
            </a:fld>
            <a:endParaRPr lang="en-GB" sz="100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563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7550" y="744538"/>
            <a:ext cx="5362575" cy="3713162"/>
          </a:xfrm>
          <a:ln/>
        </p:spPr>
      </p:sp>
      <p:sp>
        <p:nvSpPr>
          <p:cNvPr id="563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4706938"/>
            <a:ext cx="4813300" cy="4454525"/>
          </a:xfrm>
          <a:noFill/>
          <a:ln/>
        </p:spPr>
        <p:txBody>
          <a:bodyPr tIns="48245" bIns="48245"/>
          <a:lstStyle/>
          <a:p>
            <a:pPr eaLnBrk="1" hangingPunct="1"/>
            <a:endParaRPr lang="en-AU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9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F8E94CCE-405F-4233-A11C-C1F218710701}" type="datetime4">
              <a:rPr lang="en-AU" smtClean="0"/>
              <a:pPr/>
              <a:t>31 March 2011</a:t>
            </a:fld>
            <a:endParaRPr lang="en-AU" sz="1200" smtClean="0"/>
          </a:p>
        </p:txBody>
      </p:sp>
      <p:sp>
        <p:nvSpPr>
          <p:cNvPr id="57347" name="Rectangle 14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D8E9D1-D41C-48CA-A783-2DDE23D7923E}" type="slidenum">
              <a:rPr lang="en-AU" smtClean="0"/>
              <a:pPr/>
              <a:t>31</a:t>
            </a:fld>
            <a:endParaRPr lang="en-AU" smtClean="0"/>
          </a:p>
        </p:txBody>
      </p:sp>
      <p:sp>
        <p:nvSpPr>
          <p:cNvPr id="57348" name="Rectangle 9"/>
          <p:cNvSpPr txBox="1">
            <a:spLocks noGrp="1" noChangeArrowheads="1"/>
          </p:cNvSpPr>
          <p:nvPr/>
        </p:nvSpPr>
        <p:spPr bwMode="auto">
          <a:xfrm>
            <a:off x="4600575" y="9282113"/>
            <a:ext cx="1196975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35935" rIns="0" bIns="35935" anchor="b"/>
          <a:lstStyle/>
          <a:p>
            <a:pPr algn="r" defTabSz="912813" eaLnBrk="1" hangingPunct="1"/>
            <a:fld id="{290EF725-1E98-4C4C-A3E4-FC6460DDF17E}" type="datetime4">
              <a:rPr lang="en-GB" sz="1000">
                <a:cs typeface="Arial" charset="0"/>
              </a:rPr>
              <a:pPr algn="r" defTabSz="912813" eaLnBrk="1" hangingPunct="1"/>
              <a:t>31 March 2011</a:t>
            </a:fld>
            <a:endParaRPr lang="en-GB">
              <a:cs typeface="Arial" charset="0"/>
            </a:endParaRPr>
          </a:p>
        </p:txBody>
      </p:sp>
      <p:sp>
        <p:nvSpPr>
          <p:cNvPr id="57349" name="Rectangle 14"/>
          <p:cNvSpPr txBox="1">
            <a:spLocks noGrp="1" noChangeArrowheads="1"/>
          </p:cNvSpPr>
          <p:nvPr/>
        </p:nvSpPr>
        <p:spPr bwMode="auto">
          <a:xfrm>
            <a:off x="955675" y="9282113"/>
            <a:ext cx="401638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53904" rIns="0" bIns="53904" anchor="b" anchorCtr="1"/>
          <a:lstStyle/>
          <a:p>
            <a:pPr algn="r" defTabSz="912813" eaLnBrk="1" hangingPunct="1"/>
            <a:fld id="{C670D40D-EEF7-4894-8EAF-D910CF0FFB84}" type="slidenum">
              <a:rPr lang="en-GB" sz="1000">
                <a:solidFill>
                  <a:schemeClr val="bg1"/>
                </a:solidFill>
                <a:cs typeface="Arial" charset="0"/>
              </a:rPr>
              <a:pPr algn="r" defTabSz="912813" eaLnBrk="1" hangingPunct="1"/>
              <a:t>31</a:t>
            </a:fld>
            <a:endParaRPr lang="en-GB" sz="100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573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7550" y="744538"/>
            <a:ext cx="5362575" cy="3713162"/>
          </a:xfrm>
          <a:ln/>
        </p:spPr>
      </p:sp>
      <p:sp>
        <p:nvSpPr>
          <p:cNvPr id="573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4706938"/>
            <a:ext cx="4813300" cy="4454525"/>
          </a:xfrm>
          <a:noFill/>
          <a:ln/>
        </p:spPr>
        <p:txBody>
          <a:bodyPr tIns="48245" bIns="48245"/>
          <a:lstStyle/>
          <a:p>
            <a:pPr eaLnBrk="1" hangingPunct="1"/>
            <a:endParaRPr lang="en-AU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9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22A9C6E1-6622-4952-A21E-CB0B1F85E90A}" type="datetime4">
              <a:rPr lang="en-AU" smtClean="0"/>
              <a:pPr/>
              <a:t>31 March 2011</a:t>
            </a:fld>
            <a:endParaRPr lang="en-AU" sz="1200" smtClean="0"/>
          </a:p>
        </p:txBody>
      </p:sp>
      <p:sp>
        <p:nvSpPr>
          <p:cNvPr id="58371" name="Rectangle 14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8E2441-D56F-4721-B59C-4BEA316D5B9F}" type="slidenum">
              <a:rPr lang="en-AU" smtClean="0"/>
              <a:pPr/>
              <a:t>32</a:t>
            </a:fld>
            <a:endParaRPr lang="en-AU" smtClean="0"/>
          </a:p>
        </p:txBody>
      </p:sp>
      <p:sp>
        <p:nvSpPr>
          <p:cNvPr id="58372" name="Rectangle 9"/>
          <p:cNvSpPr txBox="1">
            <a:spLocks noGrp="1" noChangeArrowheads="1"/>
          </p:cNvSpPr>
          <p:nvPr/>
        </p:nvSpPr>
        <p:spPr bwMode="auto">
          <a:xfrm>
            <a:off x="4600575" y="9282113"/>
            <a:ext cx="1196975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35935" rIns="0" bIns="35935" anchor="b"/>
          <a:lstStyle/>
          <a:p>
            <a:pPr algn="r" defTabSz="912813" eaLnBrk="1" hangingPunct="1"/>
            <a:fld id="{3B0F77F9-57CE-4066-87DB-EE06D646C667}" type="datetime4">
              <a:rPr lang="en-GB" sz="1000">
                <a:cs typeface="Arial" charset="0"/>
              </a:rPr>
              <a:pPr algn="r" defTabSz="912813" eaLnBrk="1" hangingPunct="1"/>
              <a:t>31 March 2011</a:t>
            </a:fld>
            <a:endParaRPr lang="en-GB">
              <a:cs typeface="Arial" charset="0"/>
            </a:endParaRPr>
          </a:p>
        </p:txBody>
      </p:sp>
      <p:sp>
        <p:nvSpPr>
          <p:cNvPr id="58373" name="Rectangle 14"/>
          <p:cNvSpPr txBox="1">
            <a:spLocks noGrp="1" noChangeArrowheads="1"/>
          </p:cNvSpPr>
          <p:nvPr/>
        </p:nvSpPr>
        <p:spPr bwMode="auto">
          <a:xfrm>
            <a:off x="955675" y="9282113"/>
            <a:ext cx="401638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53904" rIns="0" bIns="53904" anchor="b" anchorCtr="1"/>
          <a:lstStyle/>
          <a:p>
            <a:pPr algn="r" defTabSz="912813" eaLnBrk="1" hangingPunct="1"/>
            <a:fld id="{53BDE169-9B83-443D-BFBC-CD262DD39720}" type="slidenum">
              <a:rPr lang="en-GB" sz="1000">
                <a:solidFill>
                  <a:schemeClr val="bg1"/>
                </a:solidFill>
                <a:cs typeface="Arial" charset="0"/>
              </a:rPr>
              <a:pPr algn="r" defTabSz="912813" eaLnBrk="1" hangingPunct="1"/>
              <a:t>32</a:t>
            </a:fld>
            <a:endParaRPr lang="en-GB" sz="100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583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7550" y="744538"/>
            <a:ext cx="5362575" cy="3713162"/>
          </a:xfrm>
          <a:ln/>
        </p:spPr>
      </p:sp>
      <p:sp>
        <p:nvSpPr>
          <p:cNvPr id="583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4706938"/>
            <a:ext cx="4813300" cy="4454525"/>
          </a:xfrm>
          <a:noFill/>
          <a:ln/>
        </p:spPr>
        <p:txBody>
          <a:bodyPr tIns="48245" bIns="48245"/>
          <a:lstStyle/>
          <a:p>
            <a:pPr eaLnBrk="1" hangingPunct="1"/>
            <a:endParaRPr lang="en-AU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9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2C813E5E-ACD9-4B50-8617-D62105E258B1}" type="datetime4">
              <a:rPr lang="en-AU" smtClean="0"/>
              <a:pPr/>
              <a:t>31 March 2011</a:t>
            </a:fld>
            <a:endParaRPr lang="en-AU" sz="1200" smtClean="0"/>
          </a:p>
        </p:txBody>
      </p:sp>
      <p:sp>
        <p:nvSpPr>
          <p:cNvPr id="59395" name="Rectangle 14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38E5F9-7049-4399-919E-FD8C70113E7D}" type="slidenum">
              <a:rPr lang="en-AU" smtClean="0"/>
              <a:pPr/>
              <a:t>33</a:t>
            </a:fld>
            <a:endParaRPr lang="en-AU" smtClean="0"/>
          </a:p>
        </p:txBody>
      </p:sp>
      <p:sp>
        <p:nvSpPr>
          <p:cNvPr id="59396" name="Rectangle 9"/>
          <p:cNvSpPr txBox="1">
            <a:spLocks noGrp="1" noChangeArrowheads="1"/>
          </p:cNvSpPr>
          <p:nvPr/>
        </p:nvSpPr>
        <p:spPr bwMode="auto">
          <a:xfrm>
            <a:off x="4600575" y="9282113"/>
            <a:ext cx="1196975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35935" rIns="0" bIns="35935" anchor="b"/>
          <a:lstStyle/>
          <a:p>
            <a:pPr algn="r" defTabSz="912813" eaLnBrk="1" hangingPunct="1"/>
            <a:fld id="{2DFBE164-2D80-4A21-A020-80BCDB62EAE0}" type="datetime4">
              <a:rPr lang="en-GB" sz="1000">
                <a:cs typeface="Arial" charset="0"/>
              </a:rPr>
              <a:pPr algn="r" defTabSz="912813" eaLnBrk="1" hangingPunct="1"/>
              <a:t>31 March 2011</a:t>
            </a:fld>
            <a:endParaRPr lang="en-GB">
              <a:cs typeface="Arial" charset="0"/>
            </a:endParaRPr>
          </a:p>
        </p:txBody>
      </p:sp>
      <p:sp>
        <p:nvSpPr>
          <p:cNvPr id="59397" name="Rectangle 14"/>
          <p:cNvSpPr txBox="1">
            <a:spLocks noGrp="1" noChangeArrowheads="1"/>
          </p:cNvSpPr>
          <p:nvPr/>
        </p:nvSpPr>
        <p:spPr bwMode="auto">
          <a:xfrm>
            <a:off x="955675" y="9282113"/>
            <a:ext cx="401638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53904" rIns="0" bIns="53904" anchor="b" anchorCtr="1"/>
          <a:lstStyle/>
          <a:p>
            <a:pPr algn="r" defTabSz="912813" eaLnBrk="1" hangingPunct="1"/>
            <a:fld id="{1D686051-878F-4F5C-8782-91A577F61F4B}" type="slidenum">
              <a:rPr lang="en-GB" sz="1000">
                <a:solidFill>
                  <a:schemeClr val="bg1"/>
                </a:solidFill>
                <a:cs typeface="Arial" charset="0"/>
              </a:rPr>
              <a:pPr algn="r" defTabSz="912813" eaLnBrk="1" hangingPunct="1"/>
              <a:t>33</a:t>
            </a:fld>
            <a:endParaRPr lang="en-GB" sz="100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593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7550" y="744538"/>
            <a:ext cx="5362575" cy="3713162"/>
          </a:xfrm>
          <a:ln/>
        </p:spPr>
      </p:sp>
      <p:sp>
        <p:nvSpPr>
          <p:cNvPr id="593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4706938"/>
            <a:ext cx="4813300" cy="4454525"/>
          </a:xfrm>
          <a:noFill/>
          <a:ln/>
        </p:spPr>
        <p:txBody>
          <a:bodyPr tIns="48245" bIns="48245"/>
          <a:lstStyle/>
          <a:p>
            <a:pPr eaLnBrk="1" hangingPunct="1"/>
            <a:endParaRPr lang="en-AU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9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2205C86C-59F3-41DD-BF80-37F030FDF510}" type="datetime4">
              <a:rPr lang="en-AU" smtClean="0"/>
              <a:pPr/>
              <a:t>31 March 2011</a:t>
            </a:fld>
            <a:endParaRPr lang="en-AU" sz="1200" smtClean="0"/>
          </a:p>
        </p:txBody>
      </p:sp>
      <p:sp>
        <p:nvSpPr>
          <p:cNvPr id="60419" name="Rectangle 14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6BBFDD-121D-46B5-A9AB-EF54254DD957}" type="slidenum">
              <a:rPr lang="en-AU" smtClean="0"/>
              <a:pPr/>
              <a:t>34</a:t>
            </a:fld>
            <a:endParaRPr lang="en-AU" smtClean="0"/>
          </a:p>
        </p:txBody>
      </p:sp>
      <p:sp>
        <p:nvSpPr>
          <p:cNvPr id="60420" name="Rectangle 9"/>
          <p:cNvSpPr txBox="1">
            <a:spLocks noGrp="1" noChangeArrowheads="1"/>
          </p:cNvSpPr>
          <p:nvPr/>
        </p:nvSpPr>
        <p:spPr bwMode="auto">
          <a:xfrm>
            <a:off x="4600575" y="9282113"/>
            <a:ext cx="1196975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35935" rIns="0" bIns="35935" anchor="b"/>
          <a:lstStyle/>
          <a:p>
            <a:pPr algn="r" defTabSz="912813" eaLnBrk="1" hangingPunct="1"/>
            <a:fld id="{AC45D1AF-2706-4BF1-8106-AA160FE84134}" type="datetime4">
              <a:rPr lang="en-GB" sz="1000">
                <a:cs typeface="Arial" charset="0"/>
              </a:rPr>
              <a:pPr algn="r" defTabSz="912813" eaLnBrk="1" hangingPunct="1"/>
              <a:t>31 March 2011</a:t>
            </a:fld>
            <a:endParaRPr lang="en-GB">
              <a:cs typeface="Arial" charset="0"/>
            </a:endParaRPr>
          </a:p>
        </p:txBody>
      </p:sp>
      <p:sp>
        <p:nvSpPr>
          <p:cNvPr id="60421" name="Rectangle 14"/>
          <p:cNvSpPr txBox="1">
            <a:spLocks noGrp="1" noChangeArrowheads="1"/>
          </p:cNvSpPr>
          <p:nvPr/>
        </p:nvSpPr>
        <p:spPr bwMode="auto">
          <a:xfrm>
            <a:off x="955675" y="9282113"/>
            <a:ext cx="401638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53904" rIns="0" bIns="53904" anchor="b" anchorCtr="1"/>
          <a:lstStyle/>
          <a:p>
            <a:pPr algn="r" defTabSz="912813" eaLnBrk="1" hangingPunct="1"/>
            <a:fld id="{154A4FD1-C648-4CFB-9E92-A9C4D0347C86}" type="slidenum">
              <a:rPr lang="en-GB" sz="1000">
                <a:solidFill>
                  <a:schemeClr val="bg1"/>
                </a:solidFill>
                <a:cs typeface="Arial" charset="0"/>
              </a:rPr>
              <a:pPr algn="r" defTabSz="912813" eaLnBrk="1" hangingPunct="1"/>
              <a:t>34</a:t>
            </a:fld>
            <a:endParaRPr lang="en-GB" sz="100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604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7550" y="744538"/>
            <a:ext cx="5362575" cy="3713162"/>
          </a:xfrm>
          <a:ln/>
        </p:spPr>
      </p:sp>
      <p:sp>
        <p:nvSpPr>
          <p:cNvPr id="604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4706938"/>
            <a:ext cx="4813300" cy="4454525"/>
          </a:xfrm>
          <a:noFill/>
          <a:ln/>
        </p:spPr>
        <p:txBody>
          <a:bodyPr tIns="48245" bIns="48245"/>
          <a:lstStyle/>
          <a:p>
            <a:pPr eaLnBrk="1" hangingPunct="1"/>
            <a:endParaRPr lang="en-AU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9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14EF250A-A67C-4AD5-A3FB-492302DD1DE4}" type="datetime4">
              <a:rPr lang="en-AU" smtClean="0"/>
              <a:pPr/>
              <a:t>31 March 2011</a:t>
            </a:fld>
            <a:endParaRPr lang="en-AU" sz="1200" smtClean="0"/>
          </a:p>
        </p:txBody>
      </p:sp>
      <p:sp>
        <p:nvSpPr>
          <p:cNvPr id="61443" name="Rectangle 14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3E9E88-B8AF-4600-B85F-B9370928CD70}" type="slidenum">
              <a:rPr lang="en-AU" smtClean="0"/>
              <a:pPr/>
              <a:t>35</a:t>
            </a:fld>
            <a:endParaRPr lang="en-AU" smtClean="0"/>
          </a:p>
        </p:txBody>
      </p:sp>
      <p:sp>
        <p:nvSpPr>
          <p:cNvPr id="61444" name="Rectangle 9"/>
          <p:cNvSpPr txBox="1">
            <a:spLocks noGrp="1" noChangeArrowheads="1"/>
          </p:cNvSpPr>
          <p:nvPr/>
        </p:nvSpPr>
        <p:spPr bwMode="auto">
          <a:xfrm>
            <a:off x="4600575" y="9282113"/>
            <a:ext cx="1196975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35935" rIns="0" bIns="35935" anchor="b"/>
          <a:lstStyle/>
          <a:p>
            <a:pPr algn="r" defTabSz="912813" eaLnBrk="1" hangingPunct="1"/>
            <a:fld id="{D9DB7515-C30A-47F9-9983-FF5E97711B0B}" type="datetime4">
              <a:rPr lang="en-GB" sz="1000">
                <a:cs typeface="Arial" charset="0"/>
              </a:rPr>
              <a:pPr algn="r" defTabSz="912813" eaLnBrk="1" hangingPunct="1"/>
              <a:t>31 March 2011</a:t>
            </a:fld>
            <a:endParaRPr lang="en-GB">
              <a:cs typeface="Arial" charset="0"/>
            </a:endParaRPr>
          </a:p>
        </p:txBody>
      </p:sp>
      <p:sp>
        <p:nvSpPr>
          <p:cNvPr id="61445" name="Rectangle 14"/>
          <p:cNvSpPr txBox="1">
            <a:spLocks noGrp="1" noChangeArrowheads="1"/>
          </p:cNvSpPr>
          <p:nvPr/>
        </p:nvSpPr>
        <p:spPr bwMode="auto">
          <a:xfrm>
            <a:off x="955675" y="9282113"/>
            <a:ext cx="401638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53904" rIns="0" bIns="53904" anchor="b" anchorCtr="1"/>
          <a:lstStyle/>
          <a:p>
            <a:pPr algn="r" defTabSz="912813" eaLnBrk="1" hangingPunct="1"/>
            <a:fld id="{6F6EBE4F-87B8-486E-84FE-71AAC42F1496}" type="slidenum">
              <a:rPr lang="en-GB" sz="1000">
                <a:solidFill>
                  <a:schemeClr val="bg1"/>
                </a:solidFill>
                <a:cs typeface="Arial" charset="0"/>
              </a:rPr>
              <a:pPr algn="r" defTabSz="912813" eaLnBrk="1" hangingPunct="1"/>
              <a:t>35</a:t>
            </a:fld>
            <a:endParaRPr lang="en-GB" sz="100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614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7550" y="744538"/>
            <a:ext cx="5362575" cy="3713162"/>
          </a:xfrm>
          <a:ln/>
        </p:spPr>
      </p:sp>
      <p:sp>
        <p:nvSpPr>
          <p:cNvPr id="614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4706938"/>
            <a:ext cx="4813300" cy="4454525"/>
          </a:xfrm>
          <a:noFill/>
          <a:ln/>
        </p:spPr>
        <p:txBody>
          <a:bodyPr tIns="48245" bIns="48245"/>
          <a:lstStyle/>
          <a:p>
            <a:pPr eaLnBrk="1" hangingPunct="1"/>
            <a:endParaRPr lang="en-AU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9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4052E9C5-E16C-46A3-AE73-3E6C6E99EAF8}" type="datetime4">
              <a:rPr lang="en-AU" smtClean="0"/>
              <a:pPr/>
              <a:t>31 March 2011</a:t>
            </a:fld>
            <a:endParaRPr lang="en-AU" sz="1200" smtClean="0"/>
          </a:p>
        </p:txBody>
      </p:sp>
      <p:sp>
        <p:nvSpPr>
          <p:cNvPr id="62467" name="Rectangle 14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833FFD-3BD6-4821-8BDE-7E881BB2ECD6}" type="slidenum">
              <a:rPr lang="en-AU" smtClean="0"/>
              <a:pPr/>
              <a:t>36</a:t>
            </a:fld>
            <a:endParaRPr lang="en-AU" smtClean="0"/>
          </a:p>
        </p:txBody>
      </p:sp>
      <p:sp>
        <p:nvSpPr>
          <p:cNvPr id="624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9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2AE1C748-2991-4DB2-B658-85FC89CAF21D}" type="datetime4">
              <a:rPr lang="en-AU" smtClean="0"/>
              <a:pPr/>
              <a:t>31 March 2011</a:t>
            </a:fld>
            <a:endParaRPr lang="en-AU" sz="1200" smtClean="0"/>
          </a:p>
        </p:txBody>
      </p:sp>
      <p:sp>
        <p:nvSpPr>
          <p:cNvPr id="63491" name="Rectangle 14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5D7C5B-BD74-4CED-8F5E-4FE4DBDD98EF}" type="slidenum">
              <a:rPr lang="en-AU" smtClean="0"/>
              <a:pPr/>
              <a:t>37</a:t>
            </a:fld>
            <a:endParaRPr lang="en-AU" smtClean="0"/>
          </a:p>
        </p:txBody>
      </p:sp>
      <p:sp>
        <p:nvSpPr>
          <p:cNvPr id="63492" name="Rectangle 9"/>
          <p:cNvSpPr txBox="1">
            <a:spLocks noGrp="1" noChangeArrowheads="1"/>
          </p:cNvSpPr>
          <p:nvPr/>
        </p:nvSpPr>
        <p:spPr bwMode="auto">
          <a:xfrm>
            <a:off x="4600575" y="9282113"/>
            <a:ext cx="1196975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35981" rIns="0" bIns="35981" anchor="b"/>
          <a:lstStyle/>
          <a:p>
            <a:pPr algn="r" eaLnBrk="1" hangingPunct="1"/>
            <a:fld id="{2C8687B4-7DE8-4D5B-99D0-BD5A5869C1CB}" type="datetime4">
              <a:rPr lang="en-AU" sz="1000"/>
              <a:pPr algn="r" eaLnBrk="1" hangingPunct="1"/>
              <a:t>31 March 2011</a:t>
            </a:fld>
            <a:endParaRPr lang="en-AU"/>
          </a:p>
        </p:txBody>
      </p:sp>
      <p:sp>
        <p:nvSpPr>
          <p:cNvPr id="63493" name="Rectangle 14"/>
          <p:cNvSpPr txBox="1">
            <a:spLocks noGrp="1" noChangeArrowheads="1"/>
          </p:cNvSpPr>
          <p:nvPr/>
        </p:nvSpPr>
        <p:spPr bwMode="auto">
          <a:xfrm>
            <a:off x="955675" y="9282113"/>
            <a:ext cx="401638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53975" rIns="0" bIns="53975" anchor="b" anchorCtr="1"/>
          <a:lstStyle/>
          <a:p>
            <a:pPr algn="r" eaLnBrk="1" hangingPunct="1"/>
            <a:fld id="{0AF3D4BF-1C98-4728-AC9B-0A0C581D3FA2}" type="slidenum">
              <a:rPr lang="en-AU" sz="1000">
                <a:solidFill>
                  <a:schemeClr val="bg1"/>
                </a:solidFill>
              </a:rPr>
              <a:pPr algn="r" eaLnBrk="1" hangingPunct="1"/>
              <a:t>37</a:t>
            </a:fld>
            <a:endParaRPr lang="en-AU" sz="1000">
              <a:solidFill>
                <a:schemeClr val="bg1"/>
              </a:solidFill>
            </a:endParaRPr>
          </a:p>
        </p:txBody>
      </p:sp>
      <p:sp>
        <p:nvSpPr>
          <p:cNvPr id="634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9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20482DED-3349-4541-AA00-85C4D52B53C3}" type="datetime4">
              <a:rPr lang="en-AU" smtClean="0"/>
              <a:pPr/>
              <a:t>31 March 2011</a:t>
            </a:fld>
            <a:endParaRPr lang="en-AU" sz="1200" smtClean="0"/>
          </a:p>
        </p:txBody>
      </p:sp>
      <p:sp>
        <p:nvSpPr>
          <p:cNvPr id="64515" name="Rectangle 14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2F6009-813B-4D6B-AFF7-F71EA51D92EC}" type="slidenum">
              <a:rPr lang="en-AU" smtClean="0"/>
              <a:pPr/>
              <a:t>38</a:t>
            </a:fld>
            <a:endParaRPr lang="en-AU" smtClean="0"/>
          </a:p>
        </p:txBody>
      </p:sp>
      <p:sp>
        <p:nvSpPr>
          <p:cNvPr id="64516" name="Rectangle 9"/>
          <p:cNvSpPr txBox="1">
            <a:spLocks noGrp="1" noChangeArrowheads="1"/>
          </p:cNvSpPr>
          <p:nvPr/>
        </p:nvSpPr>
        <p:spPr bwMode="auto">
          <a:xfrm>
            <a:off x="4600575" y="9282113"/>
            <a:ext cx="1196975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35981" rIns="0" bIns="35981" anchor="b"/>
          <a:lstStyle/>
          <a:p>
            <a:pPr algn="r" eaLnBrk="1" hangingPunct="1"/>
            <a:fld id="{F972FA2E-3852-4B38-9EB9-14AA0273416F}" type="datetime4">
              <a:rPr lang="en-AU" sz="1000"/>
              <a:pPr algn="r" eaLnBrk="1" hangingPunct="1"/>
              <a:t>31 March 2011</a:t>
            </a:fld>
            <a:endParaRPr lang="en-AU"/>
          </a:p>
        </p:txBody>
      </p:sp>
      <p:sp>
        <p:nvSpPr>
          <p:cNvPr id="64517" name="Rectangle 14"/>
          <p:cNvSpPr txBox="1">
            <a:spLocks noGrp="1" noChangeArrowheads="1"/>
          </p:cNvSpPr>
          <p:nvPr/>
        </p:nvSpPr>
        <p:spPr bwMode="auto">
          <a:xfrm>
            <a:off x="955675" y="9282113"/>
            <a:ext cx="401638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53975" rIns="0" bIns="53975" anchor="b" anchorCtr="1"/>
          <a:lstStyle/>
          <a:p>
            <a:pPr algn="r" eaLnBrk="1" hangingPunct="1"/>
            <a:fld id="{E72545B3-562F-41B5-9E64-01340188F105}" type="slidenum">
              <a:rPr lang="en-AU" sz="1000">
                <a:solidFill>
                  <a:schemeClr val="bg1"/>
                </a:solidFill>
              </a:rPr>
              <a:pPr algn="r" eaLnBrk="1" hangingPunct="1"/>
              <a:t>38</a:t>
            </a:fld>
            <a:endParaRPr lang="en-AU" sz="1000">
              <a:solidFill>
                <a:schemeClr val="bg1"/>
              </a:solidFill>
            </a:endParaRPr>
          </a:p>
        </p:txBody>
      </p:sp>
      <p:sp>
        <p:nvSpPr>
          <p:cNvPr id="645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9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E5B2AA4B-E7B8-42CC-9984-833D877C1A05}" type="datetime4">
              <a:rPr lang="en-AU" smtClean="0"/>
              <a:pPr/>
              <a:t>31 March 2011</a:t>
            </a:fld>
            <a:endParaRPr lang="en-AU" sz="1200" smtClean="0"/>
          </a:p>
        </p:txBody>
      </p:sp>
      <p:sp>
        <p:nvSpPr>
          <p:cNvPr id="65539" name="Rectangle 14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13FFA65-C921-4772-B0A8-92F899646B0C}" type="slidenum">
              <a:rPr lang="en-AU" smtClean="0"/>
              <a:pPr/>
              <a:t>39</a:t>
            </a:fld>
            <a:endParaRPr lang="en-AU" smtClean="0"/>
          </a:p>
        </p:txBody>
      </p:sp>
      <p:sp>
        <p:nvSpPr>
          <p:cNvPr id="65540" name="Rectangle 9"/>
          <p:cNvSpPr txBox="1">
            <a:spLocks noGrp="1" noChangeArrowheads="1"/>
          </p:cNvSpPr>
          <p:nvPr/>
        </p:nvSpPr>
        <p:spPr bwMode="auto">
          <a:xfrm>
            <a:off x="4600575" y="9282113"/>
            <a:ext cx="1196975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35981" rIns="0" bIns="35981" anchor="b"/>
          <a:lstStyle/>
          <a:p>
            <a:pPr algn="r" eaLnBrk="1" hangingPunct="1"/>
            <a:fld id="{2DEAD29C-956F-4E44-9F7C-B2FC8FB6D147}" type="datetime4">
              <a:rPr lang="en-AU" sz="1000"/>
              <a:pPr algn="r" eaLnBrk="1" hangingPunct="1"/>
              <a:t>31 March 2011</a:t>
            </a:fld>
            <a:endParaRPr lang="en-AU"/>
          </a:p>
        </p:txBody>
      </p:sp>
      <p:sp>
        <p:nvSpPr>
          <p:cNvPr id="65541" name="Rectangle 14"/>
          <p:cNvSpPr txBox="1">
            <a:spLocks noGrp="1" noChangeArrowheads="1"/>
          </p:cNvSpPr>
          <p:nvPr/>
        </p:nvSpPr>
        <p:spPr bwMode="auto">
          <a:xfrm>
            <a:off x="955675" y="9282113"/>
            <a:ext cx="401638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53975" rIns="0" bIns="53975" anchor="b" anchorCtr="1"/>
          <a:lstStyle/>
          <a:p>
            <a:pPr algn="r" eaLnBrk="1" hangingPunct="1"/>
            <a:fld id="{52262673-F40C-443E-B2F4-A1883592C1F3}" type="slidenum">
              <a:rPr lang="en-AU" sz="1000">
                <a:solidFill>
                  <a:schemeClr val="bg1"/>
                </a:solidFill>
              </a:rPr>
              <a:pPr algn="r" eaLnBrk="1" hangingPunct="1"/>
              <a:t>39</a:t>
            </a:fld>
            <a:endParaRPr lang="en-AU" sz="1000">
              <a:solidFill>
                <a:schemeClr val="bg1"/>
              </a:solidFill>
            </a:endParaRPr>
          </a:p>
        </p:txBody>
      </p:sp>
      <p:sp>
        <p:nvSpPr>
          <p:cNvPr id="655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9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98D5FC22-F1F6-4C88-8074-55DDF1CE5FF3}" type="datetime4">
              <a:rPr lang="en-AU" smtClean="0"/>
              <a:pPr/>
              <a:t>31 March 2011</a:t>
            </a:fld>
            <a:endParaRPr lang="en-AU" sz="1200" smtClean="0"/>
          </a:p>
        </p:txBody>
      </p:sp>
      <p:sp>
        <p:nvSpPr>
          <p:cNvPr id="46083" name="Rectangle 14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225C85-E293-400A-BEBF-739DD099E398}" type="slidenum">
              <a:rPr lang="en-AU" smtClean="0"/>
              <a:pPr/>
              <a:t>2</a:t>
            </a:fld>
            <a:endParaRPr lang="en-AU" smtClean="0"/>
          </a:p>
        </p:txBody>
      </p:sp>
      <p:sp>
        <p:nvSpPr>
          <p:cNvPr id="460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9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789B3A1D-596D-4C9F-8DF3-0BB2BD95618B}" type="datetime4">
              <a:rPr lang="en-AU" smtClean="0"/>
              <a:pPr/>
              <a:t>31 March 2011</a:t>
            </a:fld>
            <a:endParaRPr lang="en-AU" sz="1200" smtClean="0"/>
          </a:p>
        </p:txBody>
      </p:sp>
      <p:sp>
        <p:nvSpPr>
          <p:cNvPr id="66563" name="Rectangle 14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D5D1BF-3C80-4771-A728-0B6BFCF0FE6D}" type="slidenum">
              <a:rPr lang="en-AU" smtClean="0"/>
              <a:pPr/>
              <a:t>40</a:t>
            </a:fld>
            <a:endParaRPr lang="en-AU" smtClean="0"/>
          </a:p>
        </p:txBody>
      </p:sp>
      <p:sp>
        <p:nvSpPr>
          <p:cNvPr id="66564" name="Rectangle 9"/>
          <p:cNvSpPr txBox="1">
            <a:spLocks noGrp="1" noChangeArrowheads="1"/>
          </p:cNvSpPr>
          <p:nvPr/>
        </p:nvSpPr>
        <p:spPr bwMode="auto">
          <a:xfrm>
            <a:off x="4600575" y="9282113"/>
            <a:ext cx="1196975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35981" rIns="0" bIns="35981" anchor="b"/>
          <a:lstStyle/>
          <a:p>
            <a:pPr algn="r" eaLnBrk="1" hangingPunct="1"/>
            <a:fld id="{92897E3C-DB5A-42BE-BC9E-50260E23DE1B}" type="datetime4">
              <a:rPr lang="en-AU" sz="1000"/>
              <a:pPr algn="r" eaLnBrk="1" hangingPunct="1"/>
              <a:t>31 March 2011</a:t>
            </a:fld>
            <a:endParaRPr lang="en-AU"/>
          </a:p>
        </p:txBody>
      </p:sp>
      <p:sp>
        <p:nvSpPr>
          <p:cNvPr id="66565" name="Rectangle 14"/>
          <p:cNvSpPr txBox="1">
            <a:spLocks noGrp="1" noChangeArrowheads="1"/>
          </p:cNvSpPr>
          <p:nvPr/>
        </p:nvSpPr>
        <p:spPr bwMode="auto">
          <a:xfrm>
            <a:off x="955675" y="9282113"/>
            <a:ext cx="401638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53975" rIns="0" bIns="53975" anchor="b" anchorCtr="1"/>
          <a:lstStyle/>
          <a:p>
            <a:pPr algn="r" eaLnBrk="1" hangingPunct="1"/>
            <a:fld id="{6949D890-58AF-4BD0-B290-C693D8985C7E}" type="slidenum">
              <a:rPr lang="en-AU" sz="1000">
                <a:solidFill>
                  <a:schemeClr val="bg1"/>
                </a:solidFill>
              </a:rPr>
              <a:pPr algn="r" eaLnBrk="1" hangingPunct="1"/>
              <a:t>40</a:t>
            </a:fld>
            <a:endParaRPr lang="en-AU" sz="1000">
              <a:solidFill>
                <a:schemeClr val="bg1"/>
              </a:solidFill>
            </a:endParaRPr>
          </a:p>
        </p:txBody>
      </p:sp>
      <p:sp>
        <p:nvSpPr>
          <p:cNvPr id="665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9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FB398E87-3EB5-47CA-BFDA-ED42378BE3C8}" type="datetime4">
              <a:rPr lang="en-AU" smtClean="0"/>
              <a:pPr/>
              <a:t>31 March 2011</a:t>
            </a:fld>
            <a:endParaRPr lang="en-AU" sz="1200" smtClean="0"/>
          </a:p>
        </p:txBody>
      </p:sp>
      <p:sp>
        <p:nvSpPr>
          <p:cNvPr id="67587" name="Rectangle 14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A1BE07-2220-43CC-BE8B-45A236859FC8}" type="slidenum">
              <a:rPr lang="en-AU" smtClean="0"/>
              <a:pPr/>
              <a:t>41</a:t>
            </a:fld>
            <a:endParaRPr lang="en-AU" smtClean="0"/>
          </a:p>
        </p:txBody>
      </p:sp>
      <p:sp>
        <p:nvSpPr>
          <p:cNvPr id="675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9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D3E6C81A-F6CD-46B6-B884-833505AB9ABA}" type="datetime4">
              <a:rPr lang="en-AU" smtClean="0"/>
              <a:pPr/>
              <a:t>31 March 2011</a:t>
            </a:fld>
            <a:endParaRPr lang="en-AU" sz="1200" smtClean="0"/>
          </a:p>
        </p:txBody>
      </p:sp>
      <p:sp>
        <p:nvSpPr>
          <p:cNvPr id="68611" name="Rectangle 14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61196A-98B2-4024-91CA-A822D1ED8547}" type="slidenum">
              <a:rPr lang="en-AU" smtClean="0"/>
              <a:pPr/>
              <a:t>42</a:t>
            </a:fld>
            <a:endParaRPr lang="en-AU" smtClean="0"/>
          </a:p>
        </p:txBody>
      </p:sp>
      <p:sp>
        <p:nvSpPr>
          <p:cNvPr id="6861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9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006AF328-50FF-49D8-9738-9BFE2D73184B}" type="datetime4">
              <a:rPr lang="en-AU" smtClean="0"/>
              <a:pPr/>
              <a:t>31 March 2011</a:t>
            </a:fld>
            <a:endParaRPr lang="en-AU" sz="1200" smtClean="0"/>
          </a:p>
        </p:txBody>
      </p:sp>
      <p:sp>
        <p:nvSpPr>
          <p:cNvPr id="69635" name="Rectangle 14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CF9846-DB66-48F5-B630-82D3DEBB2BC4}" type="slidenum">
              <a:rPr lang="en-AU" smtClean="0"/>
              <a:pPr/>
              <a:t>43</a:t>
            </a:fld>
            <a:endParaRPr lang="en-AU" smtClean="0"/>
          </a:p>
        </p:txBody>
      </p:sp>
      <p:sp>
        <p:nvSpPr>
          <p:cNvPr id="696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9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F5E75F77-7B2D-4437-9677-73E89F207190}" type="datetime4">
              <a:rPr lang="en-AU" smtClean="0"/>
              <a:pPr/>
              <a:t>31 March 2011</a:t>
            </a:fld>
            <a:endParaRPr lang="en-AU" sz="1200" smtClean="0"/>
          </a:p>
        </p:txBody>
      </p:sp>
      <p:sp>
        <p:nvSpPr>
          <p:cNvPr id="70659" name="Rectangle 14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CD78D9-0561-4964-B83F-F3775A4B49AF}" type="slidenum">
              <a:rPr lang="en-AU" smtClean="0"/>
              <a:pPr/>
              <a:t>44</a:t>
            </a:fld>
            <a:endParaRPr lang="en-AU" smtClean="0"/>
          </a:p>
        </p:txBody>
      </p:sp>
      <p:sp>
        <p:nvSpPr>
          <p:cNvPr id="7066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9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451ECB71-5587-4005-A440-035146887B45}" type="datetime4">
              <a:rPr lang="en-AU" smtClean="0"/>
              <a:pPr/>
              <a:t>31 March 2011</a:t>
            </a:fld>
            <a:endParaRPr lang="en-AU" sz="1200" smtClean="0"/>
          </a:p>
        </p:txBody>
      </p:sp>
      <p:sp>
        <p:nvSpPr>
          <p:cNvPr id="71683" name="Rectangle 14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769D92-7DCD-4A6C-9846-9DFE074A165C}" type="slidenum">
              <a:rPr lang="en-AU" smtClean="0"/>
              <a:pPr/>
              <a:t>47</a:t>
            </a:fld>
            <a:endParaRPr lang="en-AU" smtClean="0"/>
          </a:p>
        </p:txBody>
      </p:sp>
      <p:sp>
        <p:nvSpPr>
          <p:cNvPr id="716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9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56F28CFE-9D41-4F79-88B8-A073A93F0EEF}" type="datetime4">
              <a:rPr lang="en-AU" smtClean="0"/>
              <a:pPr/>
              <a:t>31 March 2011</a:t>
            </a:fld>
            <a:endParaRPr lang="en-AU" sz="1200" smtClean="0"/>
          </a:p>
        </p:txBody>
      </p:sp>
      <p:sp>
        <p:nvSpPr>
          <p:cNvPr id="47107" name="Rectangle 14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1F635F-0FFB-4E94-882A-4B6013BB396A}" type="slidenum">
              <a:rPr lang="en-AU" smtClean="0"/>
              <a:pPr/>
              <a:t>3</a:t>
            </a:fld>
            <a:endParaRPr lang="en-AU" smtClean="0"/>
          </a:p>
        </p:txBody>
      </p:sp>
      <p:sp>
        <p:nvSpPr>
          <p:cNvPr id="4710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9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4D32F092-7AEA-44C0-A100-2A745DCE2112}" type="datetime4">
              <a:rPr lang="en-AU" smtClean="0"/>
              <a:pPr/>
              <a:t>31 March 2011</a:t>
            </a:fld>
            <a:endParaRPr lang="en-AU" sz="1200" smtClean="0"/>
          </a:p>
        </p:txBody>
      </p:sp>
      <p:sp>
        <p:nvSpPr>
          <p:cNvPr id="48131" name="Rectangle 14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E56F8C-863C-4A99-86F4-B8CE4F62045F}" type="slidenum">
              <a:rPr lang="en-AU" smtClean="0"/>
              <a:pPr/>
              <a:t>4</a:t>
            </a:fld>
            <a:endParaRPr lang="en-AU" smtClean="0"/>
          </a:p>
        </p:txBody>
      </p:sp>
      <p:sp>
        <p:nvSpPr>
          <p:cNvPr id="481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9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9FD16CA2-71A4-4A69-9B03-5CF5B5056097}" type="datetime4">
              <a:rPr lang="en-AU" smtClean="0"/>
              <a:pPr/>
              <a:t>31 March 2011</a:t>
            </a:fld>
            <a:endParaRPr lang="en-AU" sz="1200" smtClean="0"/>
          </a:p>
        </p:txBody>
      </p:sp>
      <p:sp>
        <p:nvSpPr>
          <p:cNvPr id="49155" name="Rectangle 14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312A11-2A1B-4AA1-82F0-9AD3AB9C0A4E}" type="slidenum">
              <a:rPr lang="en-AU" smtClean="0"/>
              <a:pPr/>
              <a:t>6</a:t>
            </a:fld>
            <a:endParaRPr lang="en-AU" smtClean="0"/>
          </a:p>
        </p:txBody>
      </p:sp>
      <p:sp>
        <p:nvSpPr>
          <p:cNvPr id="4915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9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FB707629-5A50-47FF-A2E7-A1C7E0B3E55E}" type="datetime4">
              <a:rPr lang="en-AU" smtClean="0"/>
              <a:pPr/>
              <a:t>31 March 2011</a:t>
            </a:fld>
            <a:endParaRPr lang="en-AU" sz="1200" smtClean="0"/>
          </a:p>
        </p:txBody>
      </p:sp>
      <p:sp>
        <p:nvSpPr>
          <p:cNvPr id="51203" name="Rectangle 14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0A5F34-3DD7-4689-A062-EE054EF29D58}" type="slidenum">
              <a:rPr lang="en-AU" smtClean="0"/>
              <a:pPr/>
              <a:t>26</a:t>
            </a:fld>
            <a:endParaRPr lang="en-AU" smtClean="0"/>
          </a:p>
        </p:txBody>
      </p:sp>
      <p:sp>
        <p:nvSpPr>
          <p:cNvPr id="51204" name="Rectangle 9"/>
          <p:cNvSpPr txBox="1">
            <a:spLocks noGrp="1" noChangeArrowheads="1"/>
          </p:cNvSpPr>
          <p:nvPr/>
        </p:nvSpPr>
        <p:spPr bwMode="auto">
          <a:xfrm>
            <a:off x="4600575" y="9282113"/>
            <a:ext cx="1196975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35981" rIns="0" bIns="35981" anchor="b"/>
          <a:lstStyle/>
          <a:p>
            <a:pPr algn="r" eaLnBrk="1" hangingPunct="1"/>
            <a:fld id="{2789BD70-19EC-445D-ADA1-9298A21BC745}" type="datetime4">
              <a:rPr lang="en-AU" sz="1000"/>
              <a:pPr algn="r" eaLnBrk="1" hangingPunct="1"/>
              <a:t>31 March 2011</a:t>
            </a:fld>
            <a:endParaRPr lang="en-AU"/>
          </a:p>
        </p:txBody>
      </p:sp>
      <p:sp>
        <p:nvSpPr>
          <p:cNvPr id="51205" name="Rectangle 14"/>
          <p:cNvSpPr txBox="1">
            <a:spLocks noGrp="1" noChangeArrowheads="1"/>
          </p:cNvSpPr>
          <p:nvPr/>
        </p:nvSpPr>
        <p:spPr bwMode="auto">
          <a:xfrm>
            <a:off x="955675" y="9282113"/>
            <a:ext cx="401638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53975" rIns="0" bIns="53975" anchor="b" anchorCtr="1"/>
          <a:lstStyle/>
          <a:p>
            <a:pPr algn="r" eaLnBrk="1" hangingPunct="1"/>
            <a:fld id="{05537B85-FAE8-44C2-8EA9-C856F0C8EE55}" type="slidenum">
              <a:rPr lang="en-AU" sz="1000">
                <a:solidFill>
                  <a:schemeClr val="bg1"/>
                </a:solidFill>
              </a:rPr>
              <a:pPr algn="r" eaLnBrk="1" hangingPunct="1"/>
              <a:t>26</a:t>
            </a:fld>
            <a:endParaRPr lang="en-AU" sz="1000">
              <a:solidFill>
                <a:schemeClr val="bg1"/>
              </a:solidFill>
            </a:endParaRPr>
          </a:p>
        </p:txBody>
      </p:sp>
      <p:sp>
        <p:nvSpPr>
          <p:cNvPr id="512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9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FB02C941-31E8-45EA-B00A-9D04591CF1DF}" type="datetime4">
              <a:rPr lang="en-AU" smtClean="0"/>
              <a:pPr/>
              <a:t>31 March 2011</a:t>
            </a:fld>
            <a:endParaRPr lang="en-AU" sz="1200" smtClean="0"/>
          </a:p>
        </p:txBody>
      </p:sp>
      <p:sp>
        <p:nvSpPr>
          <p:cNvPr id="53251" name="Rectangle 14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1DDB419-5373-4C76-A552-810898D777DD}" type="slidenum">
              <a:rPr lang="en-AU" smtClean="0"/>
              <a:pPr/>
              <a:t>27</a:t>
            </a:fld>
            <a:endParaRPr lang="en-AU" smtClean="0"/>
          </a:p>
        </p:txBody>
      </p:sp>
      <p:sp>
        <p:nvSpPr>
          <p:cNvPr id="5325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9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2DCD772B-2335-45EA-B38F-645C2F144A2E}" type="datetime4">
              <a:rPr lang="en-AU" smtClean="0"/>
              <a:pPr/>
              <a:t>31 March 2011</a:t>
            </a:fld>
            <a:endParaRPr lang="en-AU" sz="1200" smtClean="0"/>
          </a:p>
        </p:txBody>
      </p:sp>
      <p:sp>
        <p:nvSpPr>
          <p:cNvPr id="54275" name="Rectangle 14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93E14C-362A-4968-80EF-8CDBE23E8DDF}" type="slidenum">
              <a:rPr lang="en-AU" smtClean="0"/>
              <a:pPr/>
              <a:t>28</a:t>
            </a:fld>
            <a:endParaRPr lang="en-AU" smtClean="0"/>
          </a:p>
        </p:txBody>
      </p:sp>
      <p:sp>
        <p:nvSpPr>
          <p:cNvPr id="5427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9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AFF0BE74-F8FE-46B6-A363-E73C7A255A6E}" type="datetime4">
              <a:rPr lang="en-AU" smtClean="0"/>
              <a:pPr/>
              <a:t>31 March 2011</a:t>
            </a:fld>
            <a:endParaRPr lang="en-AU" sz="1200" smtClean="0"/>
          </a:p>
        </p:txBody>
      </p:sp>
      <p:sp>
        <p:nvSpPr>
          <p:cNvPr id="55299" name="Rectangle 14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0EC5385-C3D8-4F14-B9E7-49B80C414971}" type="slidenum">
              <a:rPr lang="en-AU" smtClean="0"/>
              <a:pPr/>
              <a:t>29</a:t>
            </a:fld>
            <a:endParaRPr lang="en-AU" smtClean="0"/>
          </a:p>
        </p:txBody>
      </p:sp>
      <p:sp>
        <p:nvSpPr>
          <p:cNvPr id="5530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7" Type="http://schemas.openxmlformats.org/officeDocument/2006/relationships/image" Target="../media/image5.jpeg"/><Relationship Id="rId2" Type="http://schemas.openxmlformats.org/officeDocument/2006/relationships/tags" Target="../tags/tag9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4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4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4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4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4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4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4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4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Rectangle 62" hidden="1"/>
          <p:cNvGraphicFramePr>
            <a:graphicFrameLocks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87042" name="think-cell Slide" r:id="rId6" imgW="0" imgH="0" progId="">
              <p:embed/>
            </p:oleObj>
          </a:graphicData>
        </a:graphic>
      </p:graphicFrame>
      <p:pic>
        <p:nvPicPr>
          <p:cNvPr id="5" name="Picture 61" descr="1680orange-lowerright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/>
          <a:srcRect l="11655" t="2568"/>
          <a:stretch>
            <a:fillRect/>
          </a:stretch>
        </p:blipFill>
        <p:spPr bwMode="auto">
          <a:xfrm>
            <a:off x="0" y="0"/>
            <a:ext cx="9963150" cy="686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8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922713" y="5218113"/>
            <a:ext cx="5578475" cy="900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54000" rIns="0" bIns="54000"/>
          <a:lstStyle/>
          <a:p>
            <a:pPr algn="l" eaLnBrk="1" hangingPunct="1">
              <a:lnSpc>
                <a:spcPct val="90000"/>
              </a:lnSpc>
            </a:pPr>
            <a:endParaRPr lang="en-GB" sz="180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419100" y="3429000"/>
            <a:ext cx="9069388" cy="1619250"/>
          </a:xfrm>
        </p:spPr>
        <p:txBody>
          <a:bodyPr tIns="54000" bIns="54000"/>
          <a:lstStyle>
            <a:lvl1pPr marL="0" indent="0" algn="ctr">
              <a:buFontTx/>
              <a:buNone/>
              <a:defRPr sz="2800">
                <a:solidFill>
                  <a:schemeClr val="accent2"/>
                </a:solidFill>
              </a:defRPr>
            </a:lvl1pPr>
          </a:lstStyle>
          <a:p>
            <a:r>
              <a:rPr lang="en-AU"/>
              <a:t>Click to edit Master subtitle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19100" y="1162050"/>
            <a:ext cx="9069388" cy="2276475"/>
          </a:xfrm>
        </p:spPr>
        <p:txBody>
          <a:bodyPr tIns="54000" rIns="0" bIns="54000"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AU"/>
              <a:t>Click to edit Master title style</a:t>
            </a: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ftr" sz="quarter" idx="10"/>
            <p:custDataLst>
              <p:tags r:id="rId4"/>
            </p:custDataLst>
          </p:nvPr>
        </p:nvSpPr>
        <p:spPr>
          <a:xfrm>
            <a:off x="2149475" y="6297613"/>
            <a:ext cx="5580063" cy="360362"/>
          </a:xfrm>
        </p:spPr>
        <p:txBody>
          <a:bodyPr wrap="none" tIns="54000" bIns="54000" anchor="b"/>
          <a:lstStyle>
            <a:lvl1pPr>
              <a:defRPr sz="14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572C31-7030-4EFB-9266-EBA5174BE120}" type="slidenum">
              <a:rPr lang="en-AU"/>
              <a:pPr>
                <a:defRPr/>
              </a:pPr>
              <a:t>‹#›</a:t>
            </a:fld>
            <a:endParaRPr lang="en-AU"/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B3DBC6-A3CE-446A-82FF-EE595873FA1A}" type="datetime4">
              <a:rPr lang="en-US"/>
              <a:pPr>
                <a:defRPr/>
              </a:pPr>
              <a:t>March 31, 2011</a:t>
            </a:fld>
            <a:endParaRPr lang="en-AU"/>
          </a:p>
        </p:txBody>
      </p:sp>
      <p:sp>
        <p:nvSpPr>
          <p:cNvPr id="6" name="Rectangle 46"/>
          <p:cNvSpPr>
            <a:spLocks noGrp="1" noChangeArrowheads="1"/>
          </p:cNvSpPr>
          <p:nvPr>
            <p:ph type="ftr" sz="quarter" idx="12"/>
            <p:custDataLst>
              <p:tags r:id="rId3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20100312 BC - Virtual Paper</a:t>
            </a:r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6150" y="88900"/>
            <a:ext cx="2347913" cy="61420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0825" y="88900"/>
            <a:ext cx="6892925" cy="61420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173D8F-6337-4E6E-9BB6-EB81B6384BC3}" type="slidenum">
              <a:rPr lang="en-AU"/>
              <a:pPr>
                <a:defRPr/>
              </a:pPr>
              <a:t>‹#›</a:t>
            </a:fld>
            <a:endParaRPr lang="en-AU"/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DCB4BD-D7A5-4956-969F-F98787038C0D}" type="datetime4">
              <a:rPr lang="en-US"/>
              <a:pPr>
                <a:defRPr/>
              </a:pPr>
              <a:t>March 31, 2011</a:t>
            </a:fld>
            <a:endParaRPr lang="en-AU"/>
          </a:p>
        </p:txBody>
      </p:sp>
      <p:sp>
        <p:nvSpPr>
          <p:cNvPr id="6" name="Rectangle 46"/>
          <p:cNvSpPr>
            <a:spLocks noGrp="1" noChangeArrowheads="1"/>
          </p:cNvSpPr>
          <p:nvPr>
            <p:ph type="ftr" sz="quarter" idx="12"/>
            <p:custDataLst>
              <p:tags r:id="rId3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20100312 BC - Virtual Paper</a:t>
            </a:r>
            <a:endParaRPr lang="en-A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825" y="88900"/>
            <a:ext cx="8291513" cy="7921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50825" y="1098550"/>
            <a:ext cx="9393238" cy="5132388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DFB375-2922-4B25-B0E9-CCFB8496474D}" type="slidenum">
              <a:rPr lang="en-AU"/>
              <a:pPr>
                <a:defRPr/>
              </a:pPr>
              <a:t>‹#›</a:t>
            </a:fld>
            <a:endParaRPr lang="en-AU"/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DB846B-A375-4EF1-A3F7-A7A11367B98F}" type="datetime4">
              <a:rPr lang="en-US"/>
              <a:pPr>
                <a:defRPr/>
              </a:pPr>
              <a:t>March 31, 2011</a:t>
            </a:fld>
            <a:endParaRPr lang="en-AU"/>
          </a:p>
        </p:txBody>
      </p:sp>
      <p:sp>
        <p:nvSpPr>
          <p:cNvPr id="6" name="Rectangle 46"/>
          <p:cNvSpPr>
            <a:spLocks noGrp="1" noChangeArrowheads="1"/>
          </p:cNvSpPr>
          <p:nvPr>
            <p:ph type="ftr" sz="quarter" idx="12"/>
            <p:custDataLst>
              <p:tags r:id="rId3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20100312 BC - Virtual Paper</a:t>
            </a:r>
            <a:endParaRPr lang="en-AU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825" y="88900"/>
            <a:ext cx="8291513" cy="7921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250825" y="1098550"/>
            <a:ext cx="9393238" cy="5132388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6565BF-32A6-45DD-9B52-BFCF07EC5494}" type="slidenum">
              <a:rPr lang="en-AU"/>
              <a:pPr>
                <a:defRPr/>
              </a:pPr>
              <a:t>‹#›</a:t>
            </a:fld>
            <a:endParaRPr lang="en-AU"/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4B2682-410C-4387-BF10-4FB2E3CEB930}" type="datetime4">
              <a:rPr lang="en-US"/>
              <a:pPr>
                <a:defRPr/>
              </a:pPr>
              <a:t>March 31, 2011</a:t>
            </a:fld>
            <a:endParaRPr lang="en-AU"/>
          </a:p>
        </p:txBody>
      </p:sp>
      <p:sp>
        <p:nvSpPr>
          <p:cNvPr id="6" name="Rectangle 46"/>
          <p:cNvSpPr>
            <a:spLocks noGrp="1" noChangeArrowheads="1"/>
          </p:cNvSpPr>
          <p:nvPr>
            <p:ph type="ftr" sz="quarter" idx="12"/>
            <p:custDataLst>
              <p:tags r:id="rId3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20100312 BC - Virtual Paper</a:t>
            </a:r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4FAC89-1A2B-4C44-AB92-619B772D9B1D}" type="slidenum">
              <a:rPr lang="en-AU"/>
              <a:pPr>
                <a:defRPr/>
              </a:pPr>
              <a:t>‹#›</a:t>
            </a:fld>
            <a:endParaRPr lang="en-AU"/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A87793-9BBA-4561-B6C6-83CB0CA3232B}" type="datetime4">
              <a:rPr lang="en-US"/>
              <a:pPr>
                <a:defRPr/>
              </a:pPr>
              <a:t>March 31, 2011</a:t>
            </a:fld>
            <a:endParaRPr lang="en-AU"/>
          </a:p>
        </p:txBody>
      </p:sp>
      <p:sp>
        <p:nvSpPr>
          <p:cNvPr id="6" name="Rectangle 46"/>
          <p:cNvSpPr>
            <a:spLocks noGrp="1" noChangeArrowheads="1"/>
          </p:cNvSpPr>
          <p:nvPr>
            <p:ph type="ftr" sz="quarter" idx="12"/>
            <p:custDataLst>
              <p:tags r:id="rId3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20100312 BC - Virtual Paper</a:t>
            </a:r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D2C52E-DDF0-478E-AF93-1F91A7C9D8AA}" type="slidenum">
              <a:rPr lang="en-AU"/>
              <a:pPr>
                <a:defRPr/>
              </a:pPr>
              <a:t>‹#›</a:t>
            </a:fld>
            <a:endParaRPr lang="en-AU"/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E77262-190C-4C1D-A801-E2013532851E}" type="datetime4">
              <a:rPr lang="en-US"/>
              <a:pPr>
                <a:defRPr/>
              </a:pPr>
              <a:t>March 31, 2011</a:t>
            </a:fld>
            <a:endParaRPr lang="en-AU"/>
          </a:p>
        </p:txBody>
      </p:sp>
      <p:sp>
        <p:nvSpPr>
          <p:cNvPr id="6" name="Rectangle 46"/>
          <p:cNvSpPr>
            <a:spLocks noGrp="1" noChangeArrowheads="1"/>
          </p:cNvSpPr>
          <p:nvPr>
            <p:ph type="ftr" sz="quarter" idx="12"/>
            <p:custDataLst>
              <p:tags r:id="rId3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20100312 BC - Virtual Paper</a:t>
            </a:r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825" y="1098550"/>
            <a:ext cx="4619625" cy="5132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2850" y="1098550"/>
            <a:ext cx="4621213" cy="5132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7E8E7B-5F02-4CB7-B812-A14656C8DCB8}" type="slidenum">
              <a:rPr lang="en-AU"/>
              <a:pPr>
                <a:defRPr/>
              </a:pPr>
              <a:t>‹#›</a:t>
            </a:fld>
            <a:endParaRPr lang="en-AU"/>
          </a:p>
        </p:txBody>
      </p:sp>
      <p:sp>
        <p:nvSpPr>
          <p:cNvPr id="6" name="Rectangle 45"/>
          <p:cNvSpPr>
            <a:spLocks noGrp="1" noChangeArrowheads="1"/>
          </p:cNvSpPr>
          <p:nvPr>
            <p:ph type="dt" sz="half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5FF27B-1AE2-43B7-B329-A88545DA9A08}" type="datetime4">
              <a:rPr lang="en-US"/>
              <a:pPr>
                <a:defRPr/>
              </a:pPr>
              <a:t>March 31, 2011</a:t>
            </a:fld>
            <a:endParaRPr lang="en-AU"/>
          </a:p>
        </p:txBody>
      </p:sp>
      <p:sp>
        <p:nvSpPr>
          <p:cNvPr id="7" name="Rectangle 46"/>
          <p:cNvSpPr>
            <a:spLocks noGrp="1" noChangeArrowheads="1"/>
          </p:cNvSpPr>
          <p:nvPr>
            <p:ph type="ftr" sz="quarter" idx="12"/>
            <p:custDataLst>
              <p:tags r:id="rId3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20100312 BC - Virtual Paper</a:t>
            </a:r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A0B202-336B-47D2-9C23-038F4172FE3D}" type="slidenum">
              <a:rPr lang="en-AU"/>
              <a:pPr>
                <a:defRPr/>
              </a:pPr>
              <a:t>‹#›</a:t>
            </a:fld>
            <a:endParaRPr lang="en-AU"/>
          </a:p>
        </p:txBody>
      </p:sp>
      <p:sp>
        <p:nvSpPr>
          <p:cNvPr id="8" name="Rectangle 45"/>
          <p:cNvSpPr>
            <a:spLocks noGrp="1" noChangeArrowheads="1"/>
          </p:cNvSpPr>
          <p:nvPr>
            <p:ph type="dt" sz="half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F692A6-ED8C-4FB0-9156-5254B73933D1}" type="datetime4">
              <a:rPr lang="en-US"/>
              <a:pPr>
                <a:defRPr/>
              </a:pPr>
              <a:t>March 31, 2011</a:t>
            </a:fld>
            <a:endParaRPr lang="en-AU"/>
          </a:p>
        </p:txBody>
      </p:sp>
      <p:sp>
        <p:nvSpPr>
          <p:cNvPr id="9" name="Rectangle 46"/>
          <p:cNvSpPr>
            <a:spLocks noGrp="1" noChangeArrowheads="1"/>
          </p:cNvSpPr>
          <p:nvPr>
            <p:ph type="ftr" sz="quarter" idx="12"/>
            <p:custDataLst>
              <p:tags r:id="rId3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20100312 BC - Virtual Paper</a:t>
            </a:r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sldNum" sz="quarter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FAD18F-2EB4-4F1B-BB29-147A9BFF9BEE}" type="slidenum">
              <a:rPr lang="en-AU"/>
              <a:pPr>
                <a:defRPr/>
              </a:pPr>
              <a:t>‹#›</a:t>
            </a:fld>
            <a:endParaRPr lang="en-AU"/>
          </a:p>
        </p:txBody>
      </p:sp>
      <p:sp>
        <p:nvSpPr>
          <p:cNvPr id="4" name="Rectangle 45"/>
          <p:cNvSpPr>
            <a:spLocks noGrp="1" noChangeArrowheads="1"/>
          </p:cNvSpPr>
          <p:nvPr>
            <p:ph type="dt" sz="half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81B761-EE7A-43F7-93DB-F62682232E6E}" type="datetime4">
              <a:rPr lang="en-US"/>
              <a:pPr>
                <a:defRPr/>
              </a:pPr>
              <a:t>March 31, 2011</a:t>
            </a:fld>
            <a:endParaRPr lang="en-AU"/>
          </a:p>
        </p:txBody>
      </p:sp>
      <p:sp>
        <p:nvSpPr>
          <p:cNvPr id="5" name="Rectangle 46"/>
          <p:cNvSpPr>
            <a:spLocks noGrp="1" noChangeArrowheads="1"/>
          </p:cNvSpPr>
          <p:nvPr>
            <p:ph type="ftr" sz="quarter" idx="12"/>
            <p:custDataLst>
              <p:tags r:id="rId3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20100312 BC - Virtual Paper</a:t>
            </a:r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sldNum" sz="quarter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5E56CA-73C4-45F5-BBC2-1B53E4A42655}" type="slidenum">
              <a:rPr lang="en-AU"/>
              <a:pPr>
                <a:defRPr/>
              </a:pPr>
              <a:t>‹#›</a:t>
            </a:fld>
            <a:endParaRPr lang="en-AU"/>
          </a:p>
        </p:txBody>
      </p:sp>
      <p:sp>
        <p:nvSpPr>
          <p:cNvPr id="3" name="Rectangle 45"/>
          <p:cNvSpPr>
            <a:spLocks noGrp="1" noChangeArrowheads="1"/>
          </p:cNvSpPr>
          <p:nvPr>
            <p:ph type="dt" sz="half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DCFA3F-B299-460C-B923-BDAB370927E5}" type="datetime4">
              <a:rPr lang="en-US"/>
              <a:pPr>
                <a:defRPr/>
              </a:pPr>
              <a:t>March 31, 2011</a:t>
            </a:fld>
            <a:endParaRPr lang="en-AU"/>
          </a:p>
        </p:txBody>
      </p:sp>
      <p:sp>
        <p:nvSpPr>
          <p:cNvPr id="4" name="Rectangle 46"/>
          <p:cNvSpPr>
            <a:spLocks noGrp="1" noChangeArrowheads="1"/>
          </p:cNvSpPr>
          <p:nvPr>
            <p:ph type="ftr" sz="quarter" idx="12"/>
            <p:custDataLst>
              <p:tags r:id="rId3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20100312 BC - Virtual Paper</a:t>
            </a:r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F56EE8-FFA3-480C-B471-90D7032ED35D}" type="slidenum">
              <a:rPr lang="en-AU"/>
              <a:pPr>
                <a:defRPr/>
              </a:pPr>
              <a:t>‹#›</a:t>
            </a:fld>
            <a:endParaRPr lang="en-AU"/>
          </a:p>
        </p:txBody>
      </p:sp>
      <p:sp>
        <p:nvSpPr>
          <p:cNvPr id="6" name="Rectangle 45"/>
          <p:cNvSpPr>
            <a:spLocks noGrp="1" noChangeArrowheads="1"/>
          </p:cNvSpPr>
          <p:nvPr>
            <p:ph type="dt" sz="half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F7F59D-256C-410D-A328-AB6504107D6F}" type="datetime4">
              <a:rPr lang="en-US"/>
              <a:pPr>
                <a:defRPr/>
              </a:pPr>
              <a:t>March 31, 2011</a:t>
            </a:fld>
            <a:endParaRPr lang="en-AU"/>
          </a:p>
        </p:txBody>
      </p:sp>
      <p:sp>
        <p:nvSpPr>
          <p:cNvPr id="7" name="Rectangle 46"/>
          <p:cNvSpPr>
            <a:spLocks noGrp="1" noChangeArrowheads="1"/>
          </p:cNvSpPr>
          <p:nvPr>
            <p:ph type="ftr" sz="quarter" idx="12"/>
            <p:custDataLst>
              <p:tags r:id="rId3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20100312 BC - Virtual Paper</a:t>
            </a:r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BFE2D9-8CA4-4AFD-8ED9-6A48F0D1ACEB}" type="slidenum">
              <a:rPr lang="en-AU"/>
              <a:pPr>
                <a:defRPr/>
              </a:pPr>
              <a:t>‹#›</a:t>
            </a:fld>
            <a:endParaRPr lang="en-AU"/>
          </a:p>
        </p:txBody>
      </p:sp>
      <p:sp>
        <p:nvSpPr>
          <p:cNvPr id="6" name="Rectangle 45"/>
          <p:cNvSpPr>
            <a:spLocks noGrp="1" noChangeArrowheads="1"/>
          </p:cNvSpPr>
          <p:nvPr>
            <p:ph type="dt" sz="half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B73EEF-7C15-4837-8078-2771F7E9F3D4}" type="datetime4">
              <a:rPr lang="en-US"/>
              <a:pPr>
                <a:defRPr/>
              </a:pPr>
              <a:t>March 31, 2011</a:t>
            </a:fld>
            <a:endParaRPr lang="en-AU"/>
          </a:p>
        </p:txBody>
      </p:sp>
      <p:sp>
        <p:nvSpPr>
          <p:cNvPr id="7" name="Rectangle 46"/>
          <p:cNvSpPr>
            <a:spLocks noGrp="1" noChangeArrowheads="1"/>
          </p:cNvSpPr>
          <p:nvPr>
            <p:ph type="ftr" sz="quarter" idx="12"/>
            <p:custDataLst>
              <p:tags r:id="rId3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20100312 BC - Virtual Paper</a:t>
            </a:r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4.xml"/><Relationship Id="rId26" Type="http://schemas.openxmlformats.org/officeDocument/2006/relationships/image" Target="../media/image3.wmf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7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3.xml"/><Relationship Id="rId25" Type="http://schemas.openxmlformats.org/officeDocument/2006/relationships/image" Target="../media/image2.wmf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2.xml"/><Relationship Id="rId20" Type="http://schemas.openxmlformats.org/officeDocument/2006/relationships/tags" Target="../tags/tag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vmlDrawing" Target="../drawings/vmlDrawing1.vml"/><Relationship Id="rId23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5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22" Type="http://schemas.openxmlformats.org/officeDocument/2006/relationships/tags" Target="../tags/tag8.xml"/><Relationship Id="rId27" Type="http://schemas.openxmlformats.org/officeDocument/2006/relationships/image" Target="../media/image4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Freeform 37"/>
          <p:cNvSpPr>
            <a:spLocks noChangeAspect="1"/>
          </p:cNvSpPr>
          <p:nvPr>
            <p:custDataLst>
              <p:tags r:id="rId16"/>
            </p:custDataLst>
          </p:nvPr>
        </p:nvSpPr>
        <p:spPr bwMode="auto">
          <a:xfrm>
            <a:off x="233363" y="6477000"/>
            <a:ext cx="460375" cy="268288"/>
          </a:xfrm>
          <a:custGeom>
            <a:avLst/>
            <a:gdLst>
              <a:gd name="T0" fmla="*/ 254 w 360"/>
              <a:gd name="T1" fmla="*/ 184 h 210"/>
              <a:gd name="T2" fmla="*/ 360 w 360"/>
              <a:gd name="T3" fmla="*/ 104 h 210"/>
              <a:gd name="T4" fmla="*/ 184 w 360"/>
              <a:gd name="T5" fmla="*/ 6 h 210"/>
              <a:gd name="T6" fmla="*/ 0 w 360"/>
              <a:gd name="T7" fmla="*/ 94 h 210"/>
              <a:gd name="T8" fmla="*/ 128 w 360"/>
              <a:gd name="T9" fmla="*/ 210 h 210"/>
              <a:gd name="T10" fmla="*/ 254 w 360"/>
              <a:gd name="T11" fmla="*/ 184 h 21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60" h="210">
                <a:moveTo>
                  <a:pt x="254" y="184"/>
                </a:moveTo>
                <a:cubicBezTo>
                  <a:pt x="298" y="168"/>
                  <a:pt x="360" y="160"/>
                  <a:pt x="360" y="104"/>
                </a:cubicBezTo>
                <a:cubicBezTo>
                  <a:pt x="360" y="48"/>
                  <a:pt x="270" y="12"/>
                  <a:pt x="184" y="6"/>
                </a:cubicBezTo>
                <a:cubicBezTo>
                  <a:pt x="98" y="0"/>
                  <a:pt x="0" y="26"/>
                  <a:pt x="0" y="94"/>
                </a:cubicBezTo>
                <a:cubicBezTo>
                  <a:pt x="0" y="156"/>
                  <a:pt x="56" y="210"/>
                  <a:pt x="128" y="210"/>
                </a:cubicBezTo>
                <a:cubicBezTo>
                  <a:pt x="200" y="210"/>
                  <a:pt x="210" y="200"/>
                  <a:pt x="254" y="184"/>
                </a:cubicBezTo>
                <a:close/>
              </a:path>
            </a:pathLst>
          </a:custGeom>
          <a:solidFill>
            <a:schemeClr val="tx1"/>
          </a:solidFill>
          <a:ln w="9525" cap="flat" cmpd="sng">
            <a:noFill/>
            <a:prstDash val="solid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sldNum" sz="quarter" idx="4"/>
            <p:custDataLst>
              <p:tags r:id="rId17"/>
            </p:custDataLst>
          </p:nvPr>
        </p:nvSpPr>
        <p:spPr bwMode="auto">
          <a:xfrm>
            <a:off x="196850" y="6477000"/>
            <a:ext cx="468313" cy="265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>
            <a:lvl1pPr eaLnBrk="1" hangingPunct="1">
              <a:defRPr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7247C626-BACB-4D43-85A7-4223372D8B31}" type="slidenum">
              <a:rPr lang="en-AU"/>
              <a:pPr>
                <a:defRPr/>
              </a:pPr>
              <a:t>‹#›</a:t>
            </a:fld>
            <a:endParaRPr lang="en-AU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  <p:custDataLst>
              <p:tags r:id="rId18"/>
            </p:custDataLst>
          </p:nvPr>
        </p:nvSpPr>
        <p:spPr bwMode="auto">
          <a:xfrm>
            <a:off x="250825" y="88900"/>
            <a:ext cx="8291513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 smtClean="0"/>
              <a:t>Click to edit Master title style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  <p:custDataLst>
              <p:tags r:id="rId19"/>
            </p:custDataLst>
          </p:nvPr>
        </p:nvSpPr>
        <p:spPr bwMode="auto">
          <a:xfrm>
            <a:off x="250825" y="1098550"/>
            <a:ext cx="9393238" cy="51323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</a:p>
        </p:txBody>
      </p:sp>
      <p:graphicFrame>
        <p:nvGraphicFramePr>
          <p:cNvPr id="1030" name="Rectangle 12" hidden="1"/>
          <p:cNvGraphicFramePr>
            <a:graphicFrameLocks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030" name="think-cell Slide" r:id="rId23" imgW="0" imgH="0" progId="">
              <p:embed/>
            </p:oleObj>
          </a:graphicData>
        </a:graphic>
      </p:graphicFrame>
      <p:pic>
        <p:nvPicPr>
          <p:cNvPr id="1031" name="Picture 40" descr="logo_small_PPT"/>
          <p:cNvPicPr preferRelativeResize="0">
            <a:picLocks noChangeAspect="1" noChangeArrowheads="1"/>
          </p:cNvPicPr>
          <p:nvPr>
            <p:custDataLst>
              <p:tags r:id="rId20"/>
            </p:custDataLst>
          </p:nvPr>
        </p:nvPicPr>
        <p:blipFill>
          <a:blip r:embed="rId24"/>
          <a:srcRect/>
          <a:stretch>
            <a:fillRect/>
          </a:stretch>
        </p:blipFill>
        <p:spPr bwMode="auto">
          <a:xfrm>
            <a:off x="8709025" y="6440488"/>
            <a:ext cx="9461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41" name="Rectangle 45"/>
          <p:cNvSpPr>
            <a:spLocks noGrp="1" noChangeArrowheads="1"/>
          </p:cNvSpPr>
          <p:nvPr>
            <p:ph type="dt" sz="half" idx="2"/>
            <p:custDataLst>
              <p:tags r:id="rId21"/>
            </p:custDataLst>
          </p:nvPr>
        </p:nvSpPr>
        <p:spPr bwMode="auto">
          <a:xfrm>
            <a:off x="757238" y="6489700"/>
            <a:ext cx="2297112" cy="13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900">
                <a:solidFill>
                  <a:srgbClr val="5F5F5F"/>
                </a:solidFill>
              </a:defRPr>
            </a:lvl1pPr>
          </a:lstStyle>
          <a:p>
            <a:pPr>
              <a:defRPr/>
            </a:pPr>
            <a:fld id="{C7321F9E-59F9-4EDA-B24D-6606E1CD76DC}" type="datetime4">
              <a:rPr lang="en-US"/>
              <a:pPr>
                <a:defRPr/>
              </a:pPr>
              <a:t>March 31, 2011</a:t>
            </a:fld>
            <a:endParaRPr lang="en-AU"/>
          </a:p>
        </p:txBody>
      </p:sp>
      <p:sp>
        <p:nvSpPr>
          <p:cNvPr id="4142" name="Rectangle 46"/>
          <p:cNvSpPr>
            <a:spLocks noGrp="1" noChangeArrowheads="1"/>
          </p:cNvSpPr>
          <p:nvPr>
            <p:ph type="ftr" sz="quarter" idx="3"/>
            <p:custDataLst>
              <p:tags r:id="rId22"/>
            </p:custDataLst>
          </p:nvPr>
        </p:nvSpPr>
        <p:spPr bwMode="auto">
          <a:xfrm>
            <a:off x="757238" y="6607175"/>
            <a:ext cx="4138612" cy="1301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900" smtClean="0">
                <a:solidFill>
                  <a:srgbClr val="5F5F5F"/>
                </a:solidFill>
              </a:defRPr>
            </a:lvl1pPr>
          </a:lstStyle>
          <a:p>
            <a:pPr>
              <a:defRPr/>
            </a:pPr>
            <a:r>
              <a:rPr lang="en-GB"/>
              <a:t>20100312 BC - Virtual Paper</a:t>
            </a:r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  <p:sldLayoutId id="2147483829" r:id="rId13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9pPr>
    </p:titleStyle>
    <p:bodyStyle>
      <a:lvl1pPr marL="287338" indent="-287338" algn="l" rtl="0" eaLnBrk="0" fontAlgn="base" hangingPunct="0">
        <a:spcBef>
          <a:spcPct val="10000"/>
        </a:spcBef>
        <a:spcAft>
          <a:spcPct val="0"/>
        </a:spcAft>
        <a:buSzPct val="70000"/>
        <a:buBlip>
          <a:blip r:embed="rId25"/>
        </a:buBlip>
        <a:defRPr>
          <a:solidFill>
            <a:srgbClr val="4D4D4D"/>
          </a:solidFill>
          <a:latin typeface="+mn-lt"/>
          <a:ea typeface="+mn-ea"/>
          <a:cs typeface="+mn-cs"/>
        </a:defRPr>
      </a:lvl1pPr>
      <a:lvl2pPr marL="592138" indent="-303213" algn="l" rtl="0" eaLnBrk="0" fontAlgn="base" hangingPunct="0">
        <a:spcBef>
          <a:spcPct val="10000"/>
        </a:spcBef>
        <a:spcAft>
          <a:spcPct val="0"/>
        </a:spcAft>
        <a:buClr>
          <a:schemeClr val="tx1"/>
        </a:buClr>
        <a:buSzPct val="70000"/>
        <a:buBlip>
          <a:blip r:embed="rId26"/>
        </a:buBlip>
        <a:defRPr sz="1500">
          <a:solidFill>
            <a:srgbClr val="4D4D4D"/>
          </a:solidFill>
          <a:latin typeface="+mn-lt"/>
        </a:defRPr>
      </a:lvl2pPr>
      <a:lvl3pPr marL="871538" indent="-277813" algn="l" rtl="0" eaLnBrk="0" fontAlgn="base" hangingPunct="0">
        <a:spcBef>
          <a:spcPct val="10000"/>
        </a:spcBef>
        <a:spcAft>
          <a:spcPct val="0"/>
        </a:spcAft>
        <a:buSzPct val="70000"/>
        <a:buBlip>
          <a:blip r:embed="rId27"/>
        </a:buBlip>
        <a:defRPr sz="1200">
          <a:solidFill>
            <a:schemeClr val="tx2"/>
          </a:solidFill>
          <a:latin typeface="+mn-lt"/>
        </a:defRPr>
      </a:lvl3pPr>
      <a:lvl4pPr marL="1143000" indent="-269875" algn="l" rtl="0" eaLnBrk="0" fontAlgn="base" hangingPunct="0">
        <a:spcBef>
          <a:spcPct val="10000"/>
        </a:spcBef>
        <a:spcAft>
          <a:spcPct val="0"/>
        </a:spcAft>
        <a:buSzPct val="60000"/>
        <a:buBlip>
          <a:blip r:embed="rId25"/>
        </a:buBlip>
        <a:defRPr sz="1200">
          <a:solidFill>
            <a:schemeClr val="tx2"/>
          </a:solidFill>
          <a:latin typeface="+mn-lt"/>
        </a:defRPr>
      </a:lvl4pPr>
      <a:lvl5pPr marL="1409700" indent="-265113" algn="l" rtl="0" eaLnBrk="0" fontAlgn="base" hangingPunct="0">
        <a:spcBef>
          <a:spcPct val="10000"/>
        </a:spcBef>
        <a:spcAft>
          <a:spcPct val="0"/>
        </a:spcAft>
        <a:buSzPct val="60000"/>
        <a:buBlip>
          <a:blip r:embed="rId27"/>
        </a:buBlip>
        <a:defRPr sz="1200">
          <a:solidFill>
            <a:schemeClr val="tx2"/>
          </a:solidFill>
          <a:latin typeface="+mn-lt"/>
        </a:defRPr>
      </a:lvl5pPr>
      <a:lvl6pPr marL="1866900" indent="-265113" algn="l" rtl="0" fontAlgn="base">
        <a:spcBef>
          <a:spcPct val="10000"/>
        </a:spcBef>
        <a:spcAft>
          <a:spcPct val="0"/>
        </a:spcAft>
        <a:buSzPct val="60000"/>
        <a:buBlip>
          <a:blip r:embed="rId27"/>
        </a:buBlip>
        <a:defRPr sz="1200">
          <a:solidFill>
            <a:schemeClr val="tx2"/>
          </a:solidFill>
          <a:latin typeface="+mn-lt"/>
        </a:defRPr>
      </a:lvl6pPr>
      <a:lvl7pPr marL="2324100" indent="-265113" algn="l" rtl="0" fontAlgn="base">
        <a:spcBef>
          <a:spcPct val="10000"/>
        </a:spcBef>
        <a:spcAft>
          <a:spcPct val="0"/>
        </a:spcAft>
        <a:buSzPct val="60000"/>
        <a:buBlip>
          <a:blip r:embed="rId27"/>
        </a:buBlip>
        <a:defRPr sz="1200">
          <a:solidFill>
            <a:schemeClr val="tx2"/>
          </a:solidFill>
          <a:latin typeface="+mn-lt"/>
        </a:defRPr>
      </a:lvl7pPr>
      <a:lvl8pPr marL="2781300" indent="-265113" algn="l" rtl="0" fontAlgn="base">
        <a:spcBef>
          <a:spcPct val="10000"/>
        </a:spcBef>
        <a:spcAft>
          <a:spcPct val="0"/>
        </a:spcAft>
        <a:buSzPct val="60000"/>
        <a:buBlip>
          <a:blip r:embed="rId27"/>
        </a:buBlip>
        <a:defRPr sz="1200">
          <a:solidFill>
            <a:schemeClr val="tx2"/>
          </a:solidFill>
          <a:latin typeface="+mn-lt"/>
        </a:defRPr>
      </a:lvl8pPr>
      <a:lvl9pPr marL="3238500" indent="-265113" algn="l" rtl="0" fontAlgn="base">
        <a:spcBef>
          <a:spcPct val="10000"/>
        </a:spcBef>
        <a:spcAft>
          <a:spcPct val="0"/>
        </a:spcAft>
        <a:buSzPct val="60000"/>
        <a:buBlip>
          <a:blip r:embed="rId27"/>
        </a:buBlip>
        <a:defRPr sz="12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Excel_Worksheet1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package" Target="../embeddings/Microsoft_Office_Excel_Worksheet3.xlsx"/><Relationship Id="rId4" Type="http://schemas.openxmlformats.org/officeDocument/2006/relationships/package" Target="../embeddings/Microsoft_Office_Excel_Worksheet2.xlsx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package" Target="../embeddings/Microsoft_Office_Excel_Worksheet4.xlsx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package" Target="../embeddings/Microsoft_Office_Excel_Worksheet5.xlsx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4.bin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tags" Target="../tags/tag88.xml"/><Relationship Id="rId13" Type="http://schemas.openxmlformats.org/officeDocument/2006/relationships/tags" Target="../tags/tag93.xml"/><Relationship Id="rId3" Type="http://schemas.openxmlformats.org/officeDocument/2006/relationships/tags" Target="../tags/tag83.xml"/><Relationship Id="rId7" Type="http://schemas.openxmlformats.org/officeDocument/2006/relationships/tags" Target="../tags/tag87.xml"/><Relationship Id="rId12" Type="http://schemas.openxmlformats.org/officeDocument/2006/relationships/tags" Target="../tags/tag92.xml"/><Relationship Id="rId2" Type="http://schemas.openxmlformats.org/officeDocument/2006/relationships/tags" Target="../tags/tag82.xml"/><Relationship Id="rId16" Type="http://schemas.openxmlformats.org/officeDocument/2006/relationships/image" Target="../media/image30.emf"/><Relationship Id="rId1" Type="http://schemas.openxmlformats.org/officeDocument/2006/relationships/tags" Target="../tags/tag81.xml"/><Relationship Id="rId6" Type="http://schemas.openxmlformats.org/officeDocument/2006/relationships/tags" Target="../tags/tag86.xml"/><Relationship Id="rId11" Type="http://schemas.openxmlformats.org/officeDocument/2006/relationships/tags" Target="../tags/tag91.xml"/><Relationship Id="rId5" Type="http://schemas.openxmlformats.org/officeDocument/2006/relationships/tags" Target="../tags/tag85.xml"/><Relationship Id="rId15" Type="http://schemas.openxmlformats.org/officeDocument/2006/relationships/notesSlide" Target="../notesSlides/notesSlide6.xml"/><Relationship Id="rId10" Type="http://schemas.openxmlformats.org/officeDocument/2006/relationships/tags" Target="../tags/tag90.xml"/><Relationship Id="rId4" Type="http://schemas.openxmlformats.org/officeDocument/2006/relationships/tags" Target="../tags/tag84.xml"/><Relationship Id="rId9" Type="http://schemas.openxmlformats.org/officeDocument/2006/relationships/tags" Target="../tags/tag89.xml"/><Relationship Id="rId14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96.xml"/><Relationship Id="rId2" Type="http://schemas.openxmlformats.org/officeDocument/2006/relationships/tags" Target="../tags/tag95.xml"/><Relationship Id="rId1" Type="http://schemas.openxmlformats.org/officeDocument/2006/relationships/tags" Target="../tags/tag94.xml"/><Relationship Id="rId6" Type="http://schemas.openxmlformats.org/officeDocument/2006/relationships/image" Target="../media/image31.emf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99.xml"/><Relationship Id="rId2" Type="http://schemas.openxmlformats.org/officeDocument/2006/relationships/tags" Target="../tags/tag98.xml"/><Relationship Id="rId1" Type="http://schemas.openxmlformats.org/officeDocument/2006/relationships/tags" Target="../tags/tag97.xml"/><Relationship Id="rId6" Type="http://schemas.openxmlformats.org/officeDocument/2006/relationships/image" Target="../media/image32.emf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tags" Target="../tags/tag101.xml"/><Relationship Id="rId2" Type="http://schemas.openxmlformats.org/officeDocument/2006/relationships/tags" Target="../tags/tag100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7.bin"/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tags" Target="../tags/tag53.xml"/><Relationship Id="rId7" Type="http://schemas.openxmlformats.org/officeDocument/2006/relationships/oleObject" Target="../embeddings/oleObject5.bin"/><Relationship Id="rId2" Type="http://schemas.openxmlformats.org/officeDocument/2006/relationships/tags" Target="../tags/tag52.xml"/><Relationship Id="rId1" Type="http://schemas.openxmlformats.org/officeDocument/2006/relationships/vmlDrawing" Target="../drawings/vmlDrawing5.v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5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3.xml"/><Relationship Id="rId1" Type="http://schemas.openxmlformats.org/officeDocument/2006/relationships/tags" Target="../tags/tag102.xml"/><Relationship Id="rId5" Type="http://schemas.openxmlformats.org/officeDocument/2006/relationships/image" Target="../media/image7.emf"/><Relationship Id="rId4" Type="http://schemas.openxmlformats.org/officeDocument/2006/relationships/notesSlide" Target="../notesSlides/notesSlide1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5.xml"/><Relationship Id="rId1" Type="http://schemas.openxmlformats.org/officeDocument/2006/relationships/tags" Target="../tags/tag104.xml"/><Relationship Id="rId5" Type="http://schemas.openxmlformats.org/officeDocument/2006/relationships/image" Target="../media/image7.emf"/><Relationship Id="rId4" Type="http://schemas.openxmlformats.org/officeDocument/2006/relationships/notesSlide" Target="../notesSlides/notesSlide1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7.xml"/><Relationship Id="rId1" Type="http://schemas.openxmlformats.org/officeDocument/2006/relationships/tags" Target="../tags/tag106.xml"/><Relationship Id="rId5" Type="http://schemas.openxmlformats.org/officeDocument/2006/relationships/image" Target="../media/image7.emf"/><Relationship Id="rId4" Type="http://schemas.openxmlformats.org/officeDocument/2006/relationships/notesSlide" Target="../notesSlides/notesSlide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9.xml"/><Relationship Id="rId1" Type="http://schemas.openxmlformats.org/officeDocument/2006/relationships/tags" Target="../tags/tag108.xml"/><Relationship Id="rId5" Type="http://schemas.openxmlformats.org/officeDocument/2006/relationships/image" Target="../media/image7.emf"/><Relationship Id="rId4" Type="http://schemas.openxmlformats.org/officeDocument/2006/relationships/notesSlide" Target="../notesSlides/notesSlide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11.xml"/><Relationship Id="rId1" Type="http://schemas.openxmlformats.org/officeDocument/2006/relationships/tags" Target="../tags/tag110.xml"/><Relationship Id="rId5" Type="http://schemas.openxmlformats.org/officeDocument/2006/relationships/image" Target="../media/image7.emf"/><Relationship Id="rId4" Type="http://schemas.openxmlformats.org/officeDocument/2006/relationships/notesSlide" Target="../notesSlides/notesSlide1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13.xml"/><Relationship Id="rId1" Type="http://schemas.openxmlformats.org/officeDocument/2006/relationships/tags" Target="../tags/tag112.xml"/><Relationship Id="rId5" Type="http://schemas.openxmlformats.org/officeDocument/2006/relationships/image" Target="../media/image7.emf"/><Relationship Id="rId4" Type="http://schemas.openxmlformats.org/officeDocument/2006/relationships/notesSlide" Target="../notesSlides/notesSlide1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tags" Target="../tags/tag115.xml"/><Relationship Id="rId2" Type="http://schemas.openxmlformats.org/officeDocument/2006/relationships/tags" Target="../tags/tag114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8.bin"/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3" Type="http://schemas.openxmlformats.org/officeDocument/2006/relationships/tags" Target="../tags/tag118.xml"/><Relationship Id="rId7" Type="http://schemas.openxmlformats.org/officeDocument/2006/relationships/notesSlide" Target="../notesSlides/notesSlide17.xml"/><Relationship Id="rId2" Type="http://schemas.openxmlformats.org/officeDocument/2006/relationships/tags" Target="../tags/tag117.xml"/><Relationship Id="rId1" Type="http://schemas.openxmlformats.org/officeDocument/2006/relationships/tags" Target="../tags/tag116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120.xml"/><Relationship Id="rId10" Type="http://schemas.openxmlformats.org/officeDocument/2006/relationships/image" Target="../media/image34.emf"/><Relationship Id="rId4" Type="http://schemas.openxmlformats.org/officeDocument/2006/relationships/tags" Target="../tags/tag119.xml"/><Relationship Id="rId9" Type="http://schemas.openxmlformats.org/officeDocument/2006/relationships/image" Target="../media/image33.e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emf"/><Relationship Id="rId3" Type="http://schemas.openxmlformats.org/officeDocument/2006/relationships/tags" Target="../tags/tag123.xml"/><Relationship Id="rId7" Type="http://schemas.openxmlformats.org/officeDocument/2006/relationships/notesSlide" Target="../notesSlides/notesSlide18.xml"/><Relationship Id="rId2" Type="http://schemas.openxmlformats.org/officeDocument/2006/relationships/tags" Target="../tags/tag122.xml"/><Relationship Id="rId1" Type="http://schemas.openxmlformats.org/officeDocument/2006/relationships/tags" Target="../tags/tag121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125.xml"/><Relationship Id="rId10" Type="http://schemas.openxmlformats.org/officeDocument/2006/relationships/image" Target="../media/image2.wmf"/><Relationship Id="rId4" Type="http://schemas.openxmlformats.org/officeDocument/2006/relationships/tags" Target="../tags/tag124.xml"/><Relationship Id="rId9" Type="http://schemas.openxmlformats.org/officeDocument/2006/relationships/image" Target="../media/image36.e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emf"/><Relationship Id="rId3" Type="http://schemas.openxmlformats.org/officeDocument/2006/relationships/tags" Target="../tags/tag128.xml"/><Relationship Id="rId7" Type="http://schemas.openxmlformats.org/officeDocument/2006/relationships/notesSlide" Target="../notesSlides/notesSlide19.xml"/><Relationship Id="rId2" Type="http://schemas.openxmlformats.org/officeDocument/2006/relationships/tags" Target="../tags/tag127.xml"/><Relationship Id="rId1" Type="http://schemas.openxmlformats.org/officeDocument/2006/relationships/tags" Target="../tags/tag126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130.xml"/><Relationship Id="rId10" Type="http://schemas.openxmlformats.org/officeDocument/2006/relationships/image" Target="../media/image2.wmf"/><Relationship Id="rId4" Type="http://schemas.openxmlformats.org/officeDocument/2006/relationships/tags" Target="../tags/tag129.xml"/><Relationship Id="rId9" Type="http://schemas.openxmlformats.org/officeDocument/2006/relationships/image" Target="../media/image38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6.bin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tags" Target="../tags/tag133.xml"/><Relationship Id="rId7" Type="http://schemas.openxmlformats.org/officeDocument/2006/relationships/image" Target="../media/image2.wmf"/><Relationship Id="rId2" Type="http://schemas.openxmlformats.org/officeDocument/2006/relationships/tags" Target="../tags/tag132.xml"/><Relationship Id="rId1" Type="http://schemas.openxmlformats.org/officeDocument/2006/relationships/tags" Target="../tags/tag131.xml"/><Relationship Id="rId6" Type="http://schemas.openxmlformats.org/officeDocument/2006/relationships/image" Target="../media/image39.emf"/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emf"/><Relationship Id="rId3" Type="http://schemas.openxmlformats.org/officeDocument/2006/relationships/tags" Target="../tags/tag135.xml"/><Relationship Id="rId7" Type="http://schemas.openxmlformats.org/officeDocument/2006/relationships/oleObject" Target="../embeddings/oleObject9.bin"/><Relationship Id="rId2" Type="http://schemas.openxmlformats.org/officeDocument/2006/relationships/tags" Target="../tags/tag134.xml"/><Relationship Id="rId1" Type="http://schemas.openxmlformats.org/officeDocument/2006/relationships/vmlDrawing" Target="../drawings/vmlDrawing13.vml"/><Relationship Id="rId6" Type="http://schemas.openxmlformats.org/officeDocument/2006/relationships/notesSlide" Target="../notesSlides/notesSlide21.xml"/><Relationship Id="rId5" Type="http://schemas.openxmlformats.org/officeDocument/2006/relationships/slideLayout" Target="../slideLayouts/slideLayout13.xml"/><Relationship Id="rId10" Type="http://schemas.openxmlformats.org/officeDocument/2006/relationships/oleObject" Target="../embeddings/Microsoft_Office_Excel_97-2003_Worksheet2.xls"/><Relationship Id="rId4" Type="http://schemas.openxmlformats.org/officeDocument/2006/relationships/tags" Target="../tags/tag136.xml"/><Relationship Id="rId9" Type="http://schemas.openxmlformats.org/officeDocument/2006/relationships/oleObject" Target="../embeddings/Microsoft_Office_Excel_97-2003_Worksheet1.xls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tags" Target="../tags/tag143.xml"/><Relationship Id="rId13" Type="http://schemas.openxmlformats.org/officeDocument/2006/relationships/notesSlide" Target="../notesSlides/notesSlide22.xml"/><Relationship Id="rId3" Type="http://schemas.openxmlformats.org/officeDocument/2006/relationships/tags" Target="../tags/tag138.xml"/><Relationship Id="rId7" Type="http://schemas.openxmlformats.org/officeDocument/2006/relationships/tags" Target="../tags/tag142.xml"/><Relationship Id="rId12" Type="http://schemas.openxmlformats.org/officeDocument/2006/relationships/slideLayout" Target="../slideLayouts/slideLayout13.xml"/><Relationship Id="rId2" Type="http://schemas.openxmlformats.org/officeDocument/2006/relationships/tags" Target="../tags/tag137.xml"/><Relationship Id="rId16" Type="http://schemas.openxmlformats.org/officeDocument/2006/relationships/chart" Target="../charts/chart1.xml"/><Relationship Id="rId1" Type="http://schemas.openxmlformats.org/officeDocument/2006/relationships/vmlDrawing" Target="../drawings/vmlDrawing14.vml"/><Relationship Id="rId6" Type="http://schemas.openxmlformats.org/officeDocument/2006/relationships/tags" Target="../tags/tag141.xml"/><Relationship Id="rId11" Type="http://schemas.openxmlformats.org/officeDocument/2006/relationships/tags" Target="../tags/tag146.xml"/><Relationship Id="rId5" Type="http://schemas.openxmlformats.org/officeDocument/2006/relationships/tags" Target="../tags/tag140.xml"/><Relationship Id="rId15" Type="http://schemas.openxmlformats.org/officeDocument/2006/relationships/image" Target="../media/image43.emf"/><Relationship Id="rId10" Type="http://schemas.openxmlformats.org/officeDocument/2006/relationships/tags" Target="../tags/tag145.xml"/><Relationship Id="rId4" Type="http://schemas.openxmlformats.org/officeDocument/2006/relationships/tags" Target="../tags/tag139.xml"/><Relationship Id="rId9" Type="http://schemas.openxmlformats.org/officeDocument/2006/relationships/tags" Target="../tags/tag144.xml"/><Relationship Id="rId14" Type="http://schemas.openxmlformats.org/officeDocument/2006/relationships/oleObject" Target="../embeddings/oleObject10.bin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tags" Target="../tags/tag148.xml"/><Relationship Id="rId2" Type="http://schemas.openxmlformats.org/officeDocument/2006/relationships/tags" Target="../tags/tag147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11.bin"/><Relationship Id="rId5" Type="http://schemas.openxmlformats.org/officeDocument/2006/relationships/notesSlide" Target="../notesSlides/notesSlide23.xml"/><Relationship Id="rId4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tags" Target="../tags/tag150.xml"/><Relationship Id="rId7" Type="http://schemas.openxmlformats.org/officeDocument/2006/relationships/image" Target="../media/image44.emf"/><Relationship Id="rId2" Type="http://schemas.openxmlformats.org/officeDocument/2006/relationships/tags" Target="../tags/tag149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12.bin"/><Relationship Id="rId5" Type="http://schemas.openxmlformats.org/officeDocument/2006/relationships/notesSlide" Target="../notesSlides/notesSlide24.xml"/><Relationship Id="rId4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emf"/><Relationship Id="rId3" Type="http://schemas.openxmlformats.org/officeDocument/2006/relationships/tags" Target="../tags/tag152.xml"/><Relationship Id="rId7" Type="http://schemas.openxmlformats.org/officeDocument/2006/relationships/oleObject" Target="../embeddings/oleObject13.bin"/><Relationship Id="rId2" Type="http://schemas.openxmlformats.org/officeDocument/2006/relationships/tags" Target="../tags/tag151.xml"/><Relationship Id="rId1" Type="http://schemas.openxmlformats.org/officeDocument/2006/relationships/vmlDrawing" Target="../drawings/vmlDrawing17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54.xml"/><Relationship Id="rId4" Type="http://schemas.openxmlformats.org/officeDocument/2006/relationships/tags" Target="../tags/tag153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emf"/><Relationship Id="rId3" Type="http://schemas.openxmlformats.org/officeDocument/2006/relationships/tags" Target="../tags/tag156.xml"/><Relationship Id="rId7" Type="http://schemas.openxmlformats.org/officeDocument/2006/relationships/oleObject" Target="../embeddings/oleObject14.bin"/><Relationship Id="rId2" Type="http://schemas.openxmlformats.org/officeDocument/2006/relationships/tags" Target="../tags/tag155.xml"/><Relationship Id="rId1" Type="http://schemas.openxmlformats.org/officeDocument/2006/relationships/vmlDrawing" Target="../drawings/vmlDrawing18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58.xml"/><Relationship Id="rId4" Type="http://schemas.openxmlformats.org/officeDocument/2006/relationships/tags" Target="../tags/tag15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tags" Target="../tags/tag160.xml"/><Relationship Id="rId2" Type="http://schemas.openxmlformats.org/officeDocument/2006/relationships/tags" Target="../tags/tag159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15.bin"/><Relationship Id="rId5" Type="http://schemas.openxmlformats.org/officeDocument/2006/relationships/notesSlide" Target="../notesSlides/notesSlide25.xml"/><Relationship Id="rId4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.wmf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66.xml"/><Relationship Id="rId13" Type="http://schemas.openxmlformats.org/officeDocument/2006/relationships/tags" Target="../tags/tag71.xml"/><Relationship Id="rId18" Type="http://schemas.openxmlformats.org/officeDocument/2006/relationships/tags" Target="../tags/tag76.xml"/><Relationship Id="rId3" Type="http://schemas.openxmlformats.org/officeDocument/2006/relationships/tags" Target="../tags/tag61.xml"/><Relationship Id="rId21" Type="http://schemas.openxmlformats.org/officeDocument/2006/relationships/tags" Target="../tags/tag79.xml"/><Relationship Id="rId7" Type="http://schemas.openxmlformats.org/officeDocument/2006/relationships/tags" Target="../tags/tag65.xml"/><Relationship Id="rId12" Type="http://schemas.openxmlformats.org/officeDocument/2006/relationships/tags" Target="../tags/tag70.xml"/><Relationship Id="rId17" Type="http://schemas.openxmlformats.org/officeDocument/2006/relationships/tags" Target="../tags/tag75.xml"/><Relationship Id="rId25" Type="http://schemas.openxmlformats.org/officeDocument/2006/relationships/image" Target="../media/image8.emf"/><Relationship Id="rId2" Type="http://schemas.openxmlformats.org/officeDocument/2006/relationships/tags" Target="../tags/tag60.xml"/><Relationship Id="rId16" Type="http://schemas.openxmlformats.org/officeDocument/2006/relationships/tags" Target="../tags/tag74.xml"/><Relationship Id="rId20" Type="http://schemas.openxmlformats.org/officeDocument/2006/relationships/tags" Target="../tags/tag78.xml"/><Relationship Id="rId1" Type="http://schemas.openxmlformats.org/officeDocument/2006/relationships/tags" Target="../tags/tag59.xml"/><Relationship Id="rId6" Type="http://schemas.openxmlformats.org/officeDocument/2006/relationships/tags" Target="../tags/tag64.xml"/><Relationship Id="rId11" Type="http://schemas.openxmlformats.org/officeDocument/2006/relationships/tags" Target="../tags/tag69.xml"/><Relationship Id="rId24" Type="http://schemas.openxmlformats.org/officeDocument/2006/relationships/notesSlide" Target="../notesSlides/notesSlide5.xml"/><Relationship Id="rId5" Type="http://schemas.openxmlformats.org/officeDocument/2006/relationships/tags" Target="../tags/tag63.xml"/><Relationship Id="rId15" Type="http://schemas.openxmlformats.org/officeDocument/2006/relationships/tags" Target="../tags/tag73.xml"/><Relationship Id="rId23" Type="http://schemas.openxmlformats.org/officeDocument/2006/relationships/slideLayout" Target="../slideLayouts/slideLayout2.xml"/><Relationship Id="rId10" Type="http://schemas.openxmlformats.org/officeDocument/2006/relationships/tags" Target="../tags/tag68.xml"/><Relationship Id="rId19" Type="http://schemas.openxmlformats.org/officeDocument/2006/relationships/tags" Target="../tags/tag77.xml"/><Relationship Id="rId4" Type="http://schemas.openxmlformats.org/officeDocument/2006/relationships/tags" Target="../tags/tag62.xml"/><Relationship Id="rId9" Type="http://schemas.openxmlformats.org/officeDocument/2006/relationships/tags" Target="../tags/tag67.xml"/><Relationship Id="rId14" Type="http://schemas.openxmlformats.org/officeDocument/2006/relationships/tags" Target="../tags/tag72.xml"/><Relationship Id="rId22" Type="http://schemas.openxmlformats.org/officeDocument/2006/relationships/tags" Target="../tags/tag8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Rectangle 2" hidden="1"/>
          <p:cNvGraphicFramePr>
            <a:graphicFrameLocks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3074" name="think-cell Slide" r:id="rId6" imgW="0" imgH="0" progId="">
              <p:embed/>
            </p:oleObj>
          </a:graphicData>
        </a:graphic>
      </p:graphicFrame>
      <p:sp>
        <p:nvSpPr>
          <p:cNvPr id="3075" name="Rectangle 3"/>
          <p:cNvSpPr>
            <a:spLocks noGrp="1" noChangeArrowheads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AU" dirty="0" smtClean="0"/>
              <a:t>Business Case Approval</a:t>
            </a:r>
            <a:br>
              <a:rPr lang="en-AU" dirty="0" smtClean="0"/>
            </a:br>
            <a:r>
              <a:rPr lang="en-AU" b="1" dirty="0" smtClean="0"/>
              <a:t>In-App Advertising</a:t>
            </a:r>
          </a:p>
        </p:txBody>
      </p:sp>
      <p:sp>
        <p:nvSpPr>
          <p:cNvPr id="3076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8467725" y="554038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endParaRPr lang="en-GB" sz="1800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746125" y="3429000"/>
            <a:ext cx="8350250" cy="1619250"/>
          </a:xfrm>
          <a:noFill/>
        </p:spPr>
        <p:txBody>
          <a:bodyPr/>
          <a:lstStyle/>
          <a:p>
            <a:pPr eaLnBrk="1" hangingPunct="1"/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gray">
          <a:xfrm>
            <a:off x="7404100" y="166688"/>
            <a:ext cx="2376488" cy="725487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lIns="54000" tIns="46791" rIns="54000" bIns="46791" anchor="ctr"/>
          <a:lstStyle/>
          <a:p>
            <a:pPr defTabSz="869950"/>
            <a:r>
              <a:rPr lang="en-GB" sz="2400"/>
              <a:t>FOR DECISION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56" name="Picture 2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744458" y="255664"/>
            <a:ext cx="1391046" cy="1589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Product – </a:t>
            </a:r>
            <a:r>
              <a:rPr lang="pt-PT" dirty="0" smtClean="0"/>
              <a:t>Format</a:t>
            </a:r>
            <a:r>
              <a:rPr lang="pt-PT" dirty="0"/>
              <a:t/>
            </a:r>
            <a:br>
              <a:rPr lang="pt-PT" dirty="0"/>
            </a:br>
            <a:r>
              <a:rPr lang="pt-PT" sz="2000" dirty="0"/>
              <a:t>(Product specs)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892" y="1124745"/>
            <a:ext cx="9393238" cy="5038725"/>
          </a:xfrm>
        </p:spPr>
        <p:txBody>
          <a:bodyPr/>
          <a:lstStyle/>
          <a:p>
            <a:r>
              <a:rPr lang="nl-BE" sz="2000" dirty="0" smtClean="0"/>
              <a:t>Sizes of banners</a:t>
            </a:r>
          </a:p>
          <a:p>
            <a:pPr lvl="1"/>
            <a:r>
              <a:rPr lang="nl-BE" sz="1800" dirty="0" smtClean="0"/>
              <a:t>Portrait oriented banners are business standard</a:t>
            </a:r>
          </a:p>
          <a:p>
            <a:pPr marL="288925" lvl="1" indent="0">
              <a:buNone/>
            </a:pPr>
            <a:endParaRPr lang="nl-BE" sz="1800" dirty="0"/>
          </a:p>
          <a:p>
            <a:pPr lvl="1"/>
            <a:endParaRPr lang="nl-BE" sz="1800" dirty="0" smtClean="0"/>
          </a:p>
          <a:p>
            <a:pPr lvl="1"/>
            <a:endParaRPr lang="nl-BE" sz="1800" dirty="0" smtClean="0"/>
          </a:p>
          <a:p>
            <a:pPr lvl="1"/>
            <a:endParaRPr lang="nl-BE" sz="1800" dirty="0" smtClean="0"/>
          </a:p>
          <a:p>
            <a:pPr lvl="1"/>
            <a:endParaRPr lang="nl-BE" sz="1800" dirty="0"/>
          </a:p>
          <a:p>
            <a:pPr lvl="1"/>
            <a:endParaRPr lang="nl-BE" sz="1800" dirty="0" smtClean="0"/>
          </a:p>
          <a:p>
            <a:pPr lvl="1"/>
            <a:endParaRPr lang="nl-BE" sz="1800" dirty="0"/>
          </a:p>
        </p:txBody>
      </p:sp>
      <p:sp>
        <p:nvSpPr>
          <p:cNvPr id="10" name="Right Arrow 9"/>
          <p:cNvSpPr/>
          <p:nvPr/>
        </p:nvSpPr>
        <p:spPr bwMode="auto">
          <a:xfrm>
            <a:off x="8337433" y="1491461"/>
            <a:ext cx="702079" cy="432048"/>
          </a:xfrm>
          <a:prstGeom prst="rightArrow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reflection blurRad="6350" stA="50000" endA="275" endPos="40000" dist="101600" dir="5400000" sy="-100000" algn="bl" rotWithShape="0"/>
          </a:effectLst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287338" marR="0" indent="-287338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80000"/>
              </a:spcAft>
              <a:buClrTx/>
              <a:buSzPct val="70000"/>
              <a:buFontTx/>
              <a:buBlip>
                <a:blip r:embed="rId3"/>
              </a:buBlip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rgbClr val="4D4D4D"/>
              </a:solidFill>
              <a:effectLst/>
              <a:latin typeface="Arial" charset="0"/>
            </a:endParaRPr>
          </a:p>
        </p:txBody>
      </p:sp>
      <p:pic>
        <p:nvPicPr>
          <p:cNvPr id="18465" name="Picture 3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55666"/>
          <a:stretch/>
        </p:blipFill>
        <p:spPr bwMode="auto">
          <a:xfrm>
            <a:off x="272481" y="2779216"/>
            <a:ext cx="9412380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983725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Product – </a:t>
            </a:r>
            <a:r>
              <a:rPr lang="pt-PT" dirty="0" smtClean="0"/>
              <a:t>Destination</a:t>
            </a:r>
            <a:r>
              <a:rPr lang="pt-PT" dirty="0"/>
              <a:t/>
            </a:r>
            <a:br>
              <a:rPr lang="pt-PT" dirty="0"/>
            </a:br>
            <a:r>
              <a:rPr lang="pt-PT" sz="2000" dirty="0"/>
              <a:t>(Product specs)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Yellow Landing </a:t>
            </a:r>
            <a:r>
              <a:rPr lang="pt-PT" dirty="0"/>
              <a:t>Page </a:t>
            </a:r>
            <a:endParaRPr lang="pt-PT" dirty="0" smtClean="0"/>
          </a:p>
          <a:p>
            <a:pPr lvl="1"/>
            <a:r>
              <a:rPr lang="pt-PT" dirty="0" smtClean="0"/>
              <a:t>When clicked upon, the user is transferred to the advertiser’s mobile Detail Page, enabling the user to use all available functionalities (map, find contact data, click to call, ...)</a:t>
            </a:r>
          </a:p>
          <a:p>
            <a:endParaRPr lang="pt-PT" dirty="0" smtClean="0"/>
          </a:p>
          <a:p>
            <a:r>
              <a:rPr lang="pt-PT" dirty="0" smtClean="0"/>
              <a:t>Mobile MySite</a:t>
            </a:r>
          </a:p>
          <a:p>
            <a:pPr lvl="1"/>
            <a:r>
              <a:rPr lang="pt-PT" dirty="0" smtClean="0"/>
              <a:t>Designated destination for mobile bannering </a:t>
            </a:r>
          </a:p>
          <a:p>
            <a:pPr lvl="1"/>
            <a:r>
              <a:rPr lang="pt-PT" dirty="0" smtClean="0"/>
              <a:t>User remains within Truvo products</a:t>
            </a:r>
            <a:endParaRPr lang="pt-PT" dirty="0"/>
          </a:p>
          <a:p>
            <a:endParaRPr lang="pt-PT" dirty="0" smtClean="0"/>
          </a:p>
          <a:p>
            <a:r>
              <a:rPr lang="pt-PT" dirty="0" smtClean="0"/>
              <a:t>Customer’s mobile website</a:t>
            </a:r>
          </a:p>
          <a:p>
            <a:pPr lvl="1"/>
            <a:r>
              <a:rPr lang="pt-PT" dirty="0" smtClean="0"/>
              <a:t>Customer must have a website that is optimized for mobile</a:t>
            </a:r>
            <a:endParaRPr lang="pt-PT" dirty="0"/>
          </a:p>
          <a:p>
            <a:pPr marL="314325" lvl="1" indent="0">
              <a:buNone/>
            </a:pPr>
            <a:endParaRPr lang="pt-PT" dirty="0"/>
          </a:p>
          <a:p>
            <a:r>
              <a:rPr lang="pt-PT" dirty="0"/>
              <a:t>Click to </a:t>
            </a:r>
            <a:r>
              <a:rPr lang="pt-PT" dirty="0" smtClean="0"/>
              <a:t>Call</a:t>
            </a:r>
          </a:p>
          <a:p>
            <a:pPr lvl="1"/>
            <a:r>
              <a:rPr lang="pt-PT" dirty="0" smtClean="0"/>
              <a:t>Direct Link to Click 2 Call feature </a:t>
            </a:r>
          </a:p>
          <a:p>
            <a:endParaRPr lang="pt-PT" dirty="0"/>
          </a:p>
          <a:p>
            <a:endParaRPr lang="pt-PT" dirty="0" smtClean="0"/>
          </a:p>
        </p:txBody>
      </p:sp>
    </p:spTree>
    <p:extLst>
      <p:ext uri="{BB962C8B-B14F-4D97-AF65-F5344CB8AC3E}">
        <p14:creationId xmlns:p14="http://schemas.microsoft.com/office/powerpoint/2010/main" xmlns="" val="608455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Product – </a:t>
            </a:r>
            <a:r>
              <a:rPr lang="pt-PT" dirty="0" smtClean="0"/>
              <a:t>Targeting</a:t>
            </a:r>
            <a:r>
              <a:rPr lang="pt-PT" dirty="0"/>
              <a:t/>
            </a:r>
            <a:br>
              <a:rPr lang="pt-PT" dirty="0"/>
            </a:br>
            <a:r>
              <a:rPr lang="pt-PT" sz="2000" dirty="0"/>
              <a:t>(Product specs)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Contextual targeting </a:t>
            </a:r>
          </a:p>
          <a:p>
            <a:pPr lvl="1"/>
            <a:r>
              <a:rPr lang="nl-BE" dirty="0" smtClean="0"/>
              <a:t>Home Page (fixed placement)</a:t>
            </a:r>
          </a:p>
          <a:p>
            <a:pPr lvl="1"/>
            <a:r>
              <a:rPr lang="nl-BE" dirty="0" smtClean="0"/>
              <a:t>Heading (displayed in the results page)</a:t>
            </a:r>
          </a:p>
          <a:p>
            <a:pPr lvl="2"/>
            <a:r>
              <a:rPr lang="nl-BE" dirty="0" smtClean="0"/>
              <a:t>The advertiser will be able to target individual categories, as per the set of headings in BE/ IE and PT</a:t>
            </a:r>
          </a:p>
          <a:p>
            <a:pPr lvl="2"/>
            <a:r>
              <a:rPr lang="nl-BE" dirty="0" smtClean="0"/>
              <a:t>Customers signing in Heading targeting, have </a:t>
            </a:r>
            <a:r>
              <a:rPr lang="nl-BE" b="1" dirty="0" smtClean="0"/>
              <a:t>no exclusivity</a:t>
            </a:r>
            <a:r>
              <a:rPr lang="nl-BE" dirty="0" smtClean="0"/>
              <a:t>. They are guaranteed  a </a:t>
            </a:r>
            <a:r>
              <a:rPr lang="nl-BE" sz="1400" b="1" dirty="0" smtClean="0"/>
              <a:t>min. # 33% share of impressions </a:t>
            </a:r>
            <a:r>
              <a:rPr lang="nl-BE" dirty="0" smtClean="0"/>
              <a:t>for the heading that was purchased. If no other advertisers are found, the (single) advertiser signing in, gets 100% </a:t>
            </a:r>
          </a:p>
          <a:p>
            <a:pPr lvl="2"/>
            <a:endParaRPr lang="nl-BE" dirty="0" smtClean="0"/>
          </a:p>
          <a:p>
            <a:pPr lvl="2"/>
            <a:r>
              <a:rPr lang="nl-BE" dirty="0" smtClean="0"/>
              <a:t>Contextual Targeting </a:t>
            </a:r>
            <a:r>
              <a:rPr lang="pt-PT" dirty="0" smtClean="0"/>
              <a:t>(heading / segment)  - how it works:</a:t>
            </a:r>
            <a:r>
              <a:rPr lang="nl-BE" dirty="0" smtClean="0"/>
              <a:t>	 			</a:t>
            </a:r>
          </a:p>
          <a:p>
            <a:pPr marL="288925" lvl="1" indent="0">
              <a:buNone/>
            </a:pPr>
            <a:r>
              <a:rPr lang="nl-BE" dirty="0"/>
              <a:t>	</a:t>
            </a:r>
            <a:r>
              <a:rPr lang="nl-BE" dirty="0" smtClean="0"/>
              <a:t>			 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649253" y="1894908"/>
            <a:ext cx="292445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BE" dirty="0" smtClean="0"/>
          </a:p>
          <a:p>
            <a:endParaRPr lang="nl-BE" sz="1400" dirty="0"/>
          </a:p>
        </p:txBody>
      </p:sp>
      <p:graphicFrame>
        <p:nvGraphicFramePr>
          <p:cNvPr id="88067" name="Object 3"/>
          <p:cNvGraphicFramePr>
            <a:graphicFrameLocks noChangeAspect="1"/>
          </p:cNvGraphicFramePr>
          <p:nvPr/>
        </p:nvGraphicFramePr>
        <p:xfrm>
          <a:off x="1966913" y="3362325"/>
          <a:ext cx="5214937" cy="2808288"/>
        </p:xfrm>
        <a:graphic>
          <a:graphicData uri="http://schemas.openxmlformats.org/presentationml/2006/ole">
            <p:oleObj spid="_x0000_s88067" name="Worksheet" r:id="rId3" imgW="3568924" imgH="2081454" progId="Excel.Shee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82687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21592" y="3721558"/>
            <a:ext cx="2052468" cy="1476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385" y="188641"/>
            <a:ext cx="9393238" cy="792163"/>
          </a:xfrm>
        </p:spPr>
        <p:txBody>
          <a:bodyPr/>
          <a:lstStyle/>
          <a:p>
            <a:r>
              <a:rPr lang="pt-PT" dirty="0"/>
              <a:t>Product – </a:t>
            </a:r>
            <a:r>
              <a:rPr lang="pt-PT" dirty="0" smtClean="0"/>
              <a:t>Targeting</a:t>
            </a:r>
            <a:r>
              <a:rPr lang="pt-PT" dirty="0"/>
              <a:t/>
            </a:r>
            <a:br>
              <a:rPr lang="pt-PT" dirty="0"/>
            </a:br>
            <a:r>
              <a:rPr lang="pt-PT" sz="2000" dirty="0"/>
              <a:t>(Product specs)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472" y="1124745"/>
            <a:ext cx="9393238" cy="5038725"/>
          </a:xfrm>
        </p:spPr>
        <p:txBody>
          <a:bodyPr/>
          <a:lstStyle/>
          <a:p>
            <a:r>
              <a:rPr lang="nl-BE" dirty="0" smtClean="0"/>
              <a:t>Banner Targeting Parameters - details</a:t>
            </a:r>
            <a:endParaRPr lang="pt-PT" dirty="0"/>
          </a:p>
          <a:p>
            <a:pPr lvl="1"/>
            <a:r>
              <a:rPr lang="pt-PT" dirty="0" smtClean="0"/>
              <a:t>Geo</a:t>
            </a:r>
          </a:p>
          <a:p>
            <a:pPr lvl="2"/>
            <a:r>
              <a:rPr lang="pt-PT" b="1" dirty="0" smtClean="0"/>
              <a:t>Zone (BE) / County (IE) / District (PT)</a:t>
            </a:r>
          </a:p>
          <a:p>
            <a:pPr lvl="3"/>
            <a:r>
              <a:rPr lang="pt-PT" dirty="0" smtClean="0"/>
              <a:t>BE: Takes into consideration the 36 </a:t>
            </a:r>
            <a:r>
              <a:rPr lang="pt-PT" b="1" dirty="0" smtClean="0"/>
              <a:t>areas</a:t>
            </a:r>
            <a:r>
              <a:rPr lang="pt-PT" dirty="0" smtClean="0"/>
              <a:t> that have been defined for WPP</a:t>
            </a:r>
          </a:p>
          <a:p>
            <a:pPr lvl="3"/>
            <a:r>
              <a:rPr lang="pt-PT" dirty="0" smtClean="0"/>
              <a:t>IE: </a:t>
            </a:r>
            <a:r>
              <a:rPr lang="pt-PT" dirty="0"/>
              <a:t>Takes into consideration the </a:t>
            </a:r>
            <a:r>
              <a:rPr lang="pt-PT" dirty="0" smtClean="0"/>
              <a:t>32 </a:t>
            </a:r>
            <a:r>
              <a:rPr lang="pt-PT" b="1" dirty="0" smtClean="0"/>
              <a:t>Counties</a:t>
            </a:r>
            <a:endParaRPr lang="pt-PT" dirty="0" smtClean="0"/>
          </a:p>
          <a:p>
            <a:pPr lvl="3"/>
            <a:r>
              <a:rPr lang="pt-PT" dirty="0" smtClean="0"/>
              <a:t>PT: </a:t>
            </a:r>
            <a:r>
              <a:rPr lang="pt-PT" dirty="0"/>
              <a:t>Takes into consideration </a:t>
            </a:r>
            <a:r>
              <a:rPr lang="pt-PT" dirty="0" smtClean="0"/>
              <a:t>the 20 Portuguese </a:t>
            </a:r>
            <a:r>
              <a:rPr lang="pt-PT" b="1" dirty="0" smtClean="0"/>
              <a:t>Districts (including islands)</a:t>
            </a:r>
          </a:p>
          <a:p>
            <a:pPr lvl="4"/>
            <a:endParaRPr lang="pt-PT" dirty="0"/>
          </a:p>
          <a:p>
            <a:pPr lvl="2"/>
            <a:r>
              <a:rPr lang="pt-PT" b="1" dirty="0" smtClean="0"/>
              <a:t>National</a:t>
            </a:r>
            <a:r>
              <a:rPr lang="pt-PT" dirty="0" smtClean="0"/>
              <a:t> level </a:t>
            </a: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62865" y="3307151"/>
            <a:ext cx="1612459" cy="1860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137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gray">
          <a:xfrm>
            <a:off x="7464714" y="3257378"/>
            <a:ext cx="1448377" cy="229512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3810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27" name="Picture 1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761312" y="190823"/>
            <a:ext cx="1775566" cy="3135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Product – </a:t>
            </a:r>
            <a:r>
              <a:rPr lang="pt-PT" dirty="0" smtClean="0"/>
              <a:t>Targeting</a:t>
            </a:r>
            <a:r>
              <a:rPr lang="pt-PT" dirty="0"/>
              <a:t/>
            </a:r>
            <a:br>
              <a:rPr lang="pt-PT" dirty="0"/>
            </a:br>
            <a:r>
              <a:rPr lang="pt-PT" sz="2000" dirty="0"/>
              <a:t>(Product specs)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472" y="1125662"/>
            <a:ext cx="9393238" cy="5038725"/>
          </a:xfrm>
        </p:spPr>
        <p:txBody>
          <a:bodyPr/>
          <a:lstStyle/>
          <a:p>
            <a:r>
              <a:rPr lang="nl-BE" dirty="0" smtClean="0"/>
              <a:t>Geo targeting BE</a:t>
            </a:r>
          </a:p>
          <a:p>
            <a:pPr marL="288925" lvl="1" indent="0">
              <a:buNone/>
            </a:pPr>
            <a:r>
              <a:rPr lang="nl-BE" dirty="0" smtClean="0"/>
              <a:t>Local Area level 	  		</a:t>
            </a:r>
          </a:p>
          <a:p>
            <a:pPr marL="288925" lvl="1" indent="0">
              <a:buNone/>
            </a:pPr>
            <a:r>
              <a:rPr lang="nl-BE" dirty="0"/>
              <a:t>	</a:t>
            </a:r>
            <a:r>
              <a:rPr lang="nl-BE" dirty="0" smtClean="0"/>
              <a:t>			 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001862703"/>
              </p:ext>
            </p:extLst>
          </p:nvPr>
        </p:nvGraphicFramePr>
        <p:xfrm>
          <a:off x="973989" y="3084790"/>
          <a:ext cx="3042338" cy="3512563"/>
        </p:xfrm>
        <a:graphic>
          <a:graphicData uri="http://schemas.openxmlformats.org/presentationml/2006/ole">
            <p:oleObj spid="_x0000_s90115" name="Worksheet" r:id="rId4" imgW="3076730" imgH="3848040" progId="Excel.Sheet.12">
              <p:embed/>
            </p:oleObj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524954328"/>
              </p:ext>
            </p:extLst>
          </p:nvPr>
        </p:nvGraphicFramePr>
        <p:xfrm>
          <a:off x="4094335" y="3372821"/>
          <a:ext cx="3120348" cy="3219183"/>
        </p:xfrm>
        <a:graphic>
          <a:graphicData uri="http://schemas.openxmlformats.org/presentationml/2006/ole">
            <p:oleObj spid="_x0000_s90116" name="Worksheet" r:id="rId5" imgW="3076730" imgH="3438553" progId="Excel.Sheet.12">
              <p:embed/>
            </p:oleObj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28516" y="1831870"/>
            <a:ext cx="5437569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" b="1" dirty="0" smtClean="0"/>
              <a:t>36 areas, defined for WPP rescope </a:t>
            </a:r>
          </a:p>
          <a:p>
            <a:r>
              <a:rPr lang="nl-BE" sz="1200" dirty="0" smtClean="0"/>
              <a:t>3 area tiers, defined by share of subscribers vs. national # subscr</a:t>
            </a:r>
          </a:p>
          <a:p>
            <a:r>
              <a:rPr lang="nl-BE" sz="1200" dirty="0" smtClean="0"/>
              <a:t>These 3 area tiers are not to be considered as a differentiator for 2012 price setting.  They are to be considered as an additional geotargeting parameter in a second phase of the project.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xmlns="" val="1622796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2481" y="332656"/>
            <a:ext cx="9070181" cy="586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 l="-23792" r="65608" b="-12428"/>
          <a:stretch>
            <a:fillRect/>
          </a:stretch>
        </p:blipFill>
        <p:spPr bwMode="auto">
          <a:xfrm>
            <a:off x="8541399" y="337208"/>
            <a:ext cx="1073951" cy="6319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844581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Product – what it is</a:t>
            </a:r>
            <a:br>
              <a:rPr lang="pt-PT" dirty="0"/>
            </a:br>
            <a:r>
              <a:rPr lang="pt-PT" sz="2000" dirty="0"/>
              <a:t>(Product specs)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826" y="1052736"/>
            <a:ext cx="9393238" cy="5038725"/>
          </a:xfrm>
        </p:spPr>
        <p:txBody>
          <a:bodyPr/>
          <a:lstStyle/>
          <a:p>
            <a:r>
              <a:rPr lang="nl-BE" dirty="0" smtClean="0"/>
              <a:t>Geo targeting IE</a:t>
            </a:r>
          </a:p>
          <a:p>
            <a:pPr marL="288925" lvl="1" indent="0">
              <a:buNone/>
            </a:pPr>
            <a:r>
              <a:rPr lang="nl-BE" dirty="0" smtClean="0"/>
              <a:t>County level 	</a:t>
            </a:r>
          </a:p>
          <a:p>
            <a:pPr marL="288925" lvl="1" indent="0">
              <a:buNone/>
            </a:pPr>
            <a:r>
              <a:rPr lang="nl-BE" dirty="0"/>
              <a:t>	</a:t>
            </a:r>
            <a:r>
              <a:rPr lang="nl-BE" dirty="0" smtClean="0"/>
              <a:t>			 </a:t>
            </a:r>
            <a:endParaRPr lang="en-US" dirty="0"/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50109" y="1671375"/>
            <a:ext cx="3517914" cy="4059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567720019"/>
              </p:ext>
            </p:extLst>
          </p:nvPr>
        </p:nvGraphicFramePr>
        <p:xfrm>
          <a:off x="6279147" y="650800"/>
          <a:ext cx="2886321" cy="6117127"/>
        </p:xfrm>
        <a:graphic>
          <a:graphicData uri="http://schemas.openxmlformats.org/presentationml/2006/ole">
            <p:oleObj spid="_x0000_s91139" name="Worksheet" r:id="rId4" imgW="3438603" imgH="7896329" progId="Excel.Shee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597978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Product – what it is</a:t>
            </a:r>
            <a:br>
              <a:rPr lang="pt-PT" dirty="0"/>
            </a:br>
            <a:r>
              <a:rPr lang="pt-PT" sz="2000" dirty="0"/>
              <a:t>(Product specs)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826" y="1052736"/>
            <a:ext cx="9393238" cy="5038725"/>
          </a:xfrm>
        </p:spPr>
        <p:txBody>
          <a:bodyPr/>
          <a:lstStyle/>
          <a:p>
            <a:r>
              <a:rPr lang="nl-BE" dirty="0" smtClean="0"/>
              <a:t>Geo targeting</a:t>
            </a:r>
          </a:p>
          <a:p>
            <a:pPr lvl="1"/>
            <a:r>
              <a:rPr lang="nl-BE" dirty="0" smtClean="0"/>
              <a:t>District level :</a:t>
            </a:r>
          </a:p>
          <a:p>
            <a:pPr lvl="1"/>
            <a:endParaRPr lang="nl-BE" dirty="0" smtClean="0"/>
          </a:p>
          <a:p>
            <a:pPr lvl="2"/>
            <a:r>
              <a:rPr lang="pt-BR" dirty="0" smtClean="0"/>
              <a:t>Açores </a:t>
            </a:r>
          </a:p>
          <a:p>
            <a:pPr lvl="2"/>
            <a:r>
              <a:rPr lang="pt-BR" dirty="0" smtClean="0"/>
              <a:t>Aveiro </a:t>
            </a:r>
          </a:p>
          <a:p>
            <a:pPr lvl="2"/>
            <a:r>
              <a:rPr lang="pt-BR" dirty="0" smtClean="0"/>
              <a:t>Beja </a:t>
            </a:r>
          </a:p>
          <a:p>
            <a:pPr lvl="2"/>
            <a:r>
              <a:rPr lang="pt-BR" dirty="0" smtClean="0"/>
              <a:t>Braga </a:t>
            </a:r>
          </a:p>
          <a:p>
            <a:pPr lvl="2"/>
            <a:r>
              <a:rPr lang="pt-BR" dirty="0" smtClean="0"/>
              <a:t>Bragança </a:t>
            </a:r>
          </a:p>
          <a:p>
            <a:pPr lvl="2"/>
            <a:r>
              <a:rPr lang="pt-BR" dirty="0" smtClean="0"/>
              <a:t>Castelo Branco </a:t>
            </a:r>
          </a:p>
          <a:p>
            <a:pPr lvl="2"/>
            <a:r>
              <a:rPr lang="pt-BR" dirty="0" smtClean="0"/>
              <a:t>Coimbra </a:t>
            </a:r>
          </a:p>
          <a:p>
            <a:pPr lvl="2"/>
            <a:r>
              <a:rPr lang="pt-BR" dirty="0" smtClean="0"/>
              <a:t>Évora </a:t>
            </a:r>
          </a:p>
          <a:p>
            <a:pPr lvl="2"/>
            <a:r>
              <a:rPr lang="pt-BR" dirty="0" smtClean="0"/>
              <a:t>Faro </a:t>
            </a:r>
          </a:p>
          <a:p>
            <a:pPr lvl="2"/>
            <a:r>
              <a:rPr lang="pt-BR" dirty="0" smtClean="0"/>
              <a:t>Guarda </a:t>
            </a:r>
          </a:p>
          <a:p>
            <a:pPr lvl="2"/>
            <a:r>
              <a:rPr lang="pt-BR" dirty="0" smtClean="0"/>
              <a:t>Leiria </a:t>
            </a:r>
          </a:p>
          <a:p>
            <a:pPr lvl="2"/>
            <a:r>
              <a:rPr lang="pt-BR" dirty="0" smtClean="0"/>
              <a:t>Lisboa </a:t>
            </a:r>
          </a:p>
          <a:p>
            <a:pPr lvl="2"/>
            <a:r>
              <a:rPr lang="pt-BR" dirty="0" smtClean="0"/>
              <a:t>Madeira </a:t>
            </a:r>
          </a:p>
          <a:p>
            <a:pPr lvl="2"/>
            <a:r>
              <a:rPr lang="pt-BR" dirty="0" smtClean="0"/>
              <a:t>Portalegre </a:t>
            </a:r>
          </a:p>
          <a:p>
            <a:pPr lvl="2"/>
            <a:r>
              <a:rPr lang="pt-BR" dirty="0" smtClean="0"/>
              <a:t>Porto </a:t>
            </a:r>
          </a:p>
          <a:p>
            <a:pPr lvl="2"/>
            <a:r>
              <a:rPr lang="pt-BR" dirty="0" smtClean="0"/>
              <a:t>Santarém </a:t>
            </a:r>
          </a:p>
          <a:p>
            <a:pPr lvl="2"/>
            <a:r>
              <a:rPr lang="pt-BR" dirty="0" smtClean="0"/>
              <a:t>Setúbal </a:t>
            </a:r>
          </a:p>
          <a:p>
            <a:pPr lvl="2"/>
            <a:r>
              <a:rPr lang="pt-BR" dirty="0" smtClean="0"/>
              <a:t>Viana do Castelo </a:t>
            </a:r>
          </a:p>
          <a:p>
            <a:pPr lvl="2"/>
            <a:r>
              <a:rPr lang="pt-BR" dirty="0" smtClean="0"/>
              <a:t>Vila Real </a:t>
            </a:r>
          </a:p>
          <a:p>
            <a:pPr lvl="2"/>
            <a:r>
              <a:rPr lang="pt-BR" dirty="0" smtClean="0"/>
              <a:t>Viseu </a:t>
            </a:r>
            <a:r>
              <a:rPr lang="nl-BE" dirty="0" smtClean="0"/>
              <a:t>	</a:t>
            </a:r>
          </a:p>
          <a:p>
            <a:pPr marL="288925" lvl="1" indent="0">
              <a:buNone/>
            </a:pPr>
            <a:r>
              <a:rPr lang="nl-BE" dirty="0"/>
              <a:t>	</a:t>
            </a:r>
            <a:r>
              <a:rPr lang="nl-BE" dirty="0" smtClean="0"/>
              <a:t>			 </a:t>
            </a:r>
            <a:endParaRPr lang="en-US" dirty="0"/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gray">
          <a:xfrm>
            <a:off x="5883564" y="1317532"/>
            <a:ext cx="3057236" cy="4844542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320093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Product – what it is</a:t>
            </a:r>
            <a:br>
              <a:rPr lang="pt-PT" dirty="0"/>
            </a:br>
            <a:r>
              <a:rPr lang="pt-PT" sz="2000" dirty="0"/>
              <a:t>(Product specs)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7338" lvl="1" indent="-287338">
              <a:spcBef>
                <a:spcPct val="0"/>
              </a:spcBef>
              <a:buClrTx/>
              <a:buBlip>
                <a:blip r:embed="rId3"/>
              </a:buBlip>
            </a:pPr>
            <a:r>
              <a:rPr lang="nl-BE" dirty="0" smtClean="0"/>
              <a:t>Geo targeting </a:t>
            </a:r>
            <a:r>
              <a:rPr lang="pt-PT" dirty="0" smtClean="0"/>
              <a:t>– “</a:t>
            </a:r>
            <a:r>
              <a:rPr lang="pt-PT" b="1" dirty="0" smtClean="0"/>
              <a:t>where</a:t>
            </a:r>
            <a:r>
              <a:rPr lang="pt-PT" dirty="0" smtClean="0"/>
              <a:t> </a:t>
            </a:r>
            <a:r>
              <a:rPr lang="pt-PT" dirty="0"/>
              <a:t>is display shown? </a:t>
            </a:r>
            <a:r>
              <a:rPr lang="pt-PT" dirty="0" smtClean="0"/>
              <a:t>“</a:t>
            </a:r>
            <a:endParaRPr lang="pt-PT" dirty="0"/>
          </a:p>
          <a:p>
            <a:pPr lvl="1"/>
            <a:r>
              <a:rPr lang="pt-PT" dirty="0" smtClean="0"/>
              <a:t>Scenarios:</a:t>
            </a:r>
            <a:endParaRPr lang="pt-PT" dirty="0"/>
          </a:p>
          <a:p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899752190"/>
              </p:ext>
            </p:extLst>
          </p:nvPr>
        </p:nvGraphicFramePr>
        <p:xfrm>
          <a:off x="1169968" y="2069811"/>
          <a:ext cx="6269037" cy="2389188"/>
        </p:xfrm>
        <a:graphic>
          <a:graphicData uri="http://schemas.openxmlformats.org/presentationml/2006/ole">
            <p:oleObj spid="_x0000_s92162" name="Worksheet" r:id="rId4" imgW="5786514" imgH="2388478" progId="Excel.Shee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4789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480" y="116633"/>
            <a:ext cx="9393238" cy="792163"/>
          </a:xfrm>
        </p:spPr>
        <p:txBody>
          <a:bodyPr/>
          <a:lstStyle/>
          <a:p>
            <a:r>
              <a:rPr lang="pt-PT" dirty="0"/>
              <a:t>Product – what it is</a:t>
            </a:r>
            <a:br>
              <a:rPr lang="pt-PT" dirty="0"/>
            </a:br>
            <a:r>
              <a:rPr lang="pt-PT" sz="2000" dirty="0"/>
              <a:t>(Product specs)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005" y="1061606"/>
            <a:ext cx="9393238" cy="5132388"/>
          </a:xfrm>
        </p:spPr>
        <p:txBody>
          <a:bodyPr/>
          <a:lstStyle/>
          <a:p>
            <a:r>
              <a:rPr lang="nl-BE" dirty="0" smtClean="0"/>
              <a:t>Time based targeting</a:t>
            </a:r>
          </a:p>
          <a:p>
            <a:pPr marL="288925" lvl="1" indent="0">
              <a:buNone/>
            </a:pPr>
            <a:r>
              <a:rPr lang="nl-BE" dirty="0" smtClean="0"/>
              <a:t>	         </a:t>
            </a:r>
            <a:r>
              <a:rPr lang="nl-BE" dirty="0"/>
              <a:t>	</a:t>
            </a:r>
            <a:r>
              <a:rPr lang="nl-BE" dirty="0" smtClean="0"/>
              <a:t>			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28497" y="1901150"/>
            <a:ext cx="150393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400" dirty="0" smtClean="0"/>
              <a:t>Campaign runs </a:t>
            </a:r>
          </a:p>
          <a:p>
            <a:r>
              <a:rPr lang="nl-BE" sz="1400" b="1" dirty="0" smtClean="0"/>
              <a:t>throughout the </a:t>
            </a:r>
          </a:p>
          <a:p>
            <a:r>
              <a:rPr lang="nl-BE" sz="1400" b="1" dirty="0" smtClean="0"/>
              <a:t>whole year</a:t>
            </a:r>
            <a:endParaRPr lang="nl-BE" sz="1400" dirty="0" smtClean="0"/>
          </a:p>
        </p:txBody>
      </p:sp>
      <p:cxnSp>
        <p:nvCxnSpPr>
          <p:cNvPr id="8" name="Straight Connector 7"/>
          <p:cNvCxnSpPr/>
          <p:nvPr/>
        </p:nvCxnSpPr>
        <p:spPr bwMode="auto">
          <a:xfrm>
            <a:off x="6513173" y="1608259"/>
            <a:ext cx="0" cy="4320480"/>
          </a:xfrm>
          <a:prstGeom prst="line">
            <a:avLst/>
          </a:prstGeom>
          <a:noFill/>
          <a:ln w="2857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>
            <a:reflection blurRad="6350" stA="52000" endA="300" endPos="35000" dir="5400000" sy="-100000" algn="bl" rotWithShape="0"/>
          </a:effectLst>
        </p:spPr>
      </p:cxnSp>
      <p:sp>
        <p:nvSpPr>
          <p:cNvPr id="12" name="TextBox 11"/>
          <p:cNvSpPr txBox="1"/>
          <p:nvPr/>
        </p:nvSpPr>
        <p:spPr>
          <a:xfrm>
            <a:off x="3543729" y="1901151"/>
            <a:ext cx="174871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400" dirty="0" smtClean="0"/>
              <a:t>Campaign runs </a:t>
            </a:r>
          </a:p>
          <a:p>
            <a:r>
              <a:rPr lang="nl-BE" sz="1400" b="1" dirty="0" smtClean="0"/>
              <a:t>throughout 1 </a:t>
            </a:r>
          </a:p>
          <a:p>
            <a:r>
              <a:rPr lang="nl-BE" sz="1400" b="1" dirty="0" smtClean="0"/>
              <a:t>specific season, defined as a 3-month period</a:t>
            </a:r>
            <a:endParaRPr lang="nl-BE" sz="1400" dirty="0" smtClean="0"/>
          </a:p>
          <a:p>
            <a:endParaRPr lang="nl-BE" sz="1400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6659914" y="1901150"/>
            <a:ext cx="195277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400" dirty="0" smtClean="0"/>
              <a:t>Campaign runs </a:t>
            </a:r>
          </a:p>
          <a:p>
            <a:r>
              <a:rPr lang="nl-BE" sz="1400" dirty="0" smtClean="0"/>
              <a:t>throughout </a:t>
            </a:r>
            <a:r>
              <a:rPr lang="nl-BE" sz="1400" b="1" dirty="0" smtClean="0"/>
              <a:t>1 specific </a:t>
            </a:r>
          </a:p>
          <a:p>
            <a:r>
              <a:rPr lang="nl-BE" sz="1400" b="1" dirty="0" smtClean="0"/>
              <a:t>month</a:t>
            </a:r>
            <a:endParaRPr lang="nl-BE" sz="1400" dirty="0" smtClean="0"/>
          </a:p>
        </p:txBody>
      </p:sp>
      <p:sp>
        <p:nvSpPr>
          <p:cNvPr id="15" name="Rounded Rectangle 14"/>
          <p:cNvSpPr/>
          <p:nvPr/>
        </p:nvSpPr>
        <p:spPr bwMode="auto">
          <a:xfrm>
            <a:off x="529545" y="1498396"/>
            <a:ext cx="963589" cy="360040"/>
          </a:xfrm>
          <a:prstGeom prst="roundRect">
            <a:avLst/>
          </a:prstGeom>
          <a:noFill/>
          <a:ln w="9525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287338" marR="0" indent="-287338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80000"/>
              </a:spcAft>
              <a:buClrTx/>
              <a:buSzPct val="70000"/>
              <a:tabLst/>
            </a:pPr>
            <a:r>
              <a:rPr lang="pt-PT" sz="1600" dirty="0" smtClean="0">
                <a:solidFill>
                  <a:srgbClr val="4D4D4D"/>
                </a:solidFill>
              </a:rPr>
              <a:t>Yearly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4D4D4D"/>
              </a:solidFill>
              <a:effectLst/>
              <a:latin typeface="Arial" charset="0"/>
            </a:endParaRPr>
          </a:p>
        </p:txBody>
      </p:sp>
      <p:sp>
        <p:nvSpPr>
          <p:cNvPr id="16" name="Rounded Rectangle 15"/>
          <p:cNvSpPr/>
          <p:nvPr/>
        </p:nvSpPr>
        <p:spPr bwMode="auto">
          <a:xfrm>
            <a:off x="3686239" y="1484784"/>
            <a:ext cx="1355369" cy="360040"/>
          </a:xfrm>
          <a:prstGeom prst="roundRect">
            <a:avLst/>
          </a:prstGeom>
          <a:noFill/>
          <a:ln w="9525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287338" marR="0" indent="-287338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80000"/>
              </a:spcAft>
              <a:buClrTx/>
              <a:buSzPct val="70000"/>
              <a:tabLst/>
            </a:pPr>
            <a:r>
              <a:rPr kumimoji="0" lang="pt-PT" sz="1600" b="0" i="0" u="none" strike="noStrike" cap="none" normalizeH="0" baseline="0" dirty="0" smtClean="0">
                <a:ln>
                  <a:noFill/>
                </a:ln>
                <a:solidFill>
                  <a:srgbClr val="4D4D4D"/>
                </a:solidFill>
                <a:effectLst/>
                <a:latin typeface="Arial" charset="0"/>
              </a:rPr>
              <a:t>Season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4D4D4D"/>
              </a:solidFill>
              <a:effectLst/>
              <a:latin typeface="Arial" charset="0"/>
            </a:endParaRPr>
          </a:p>
        </p:txBody>
      </p:sp>
      <p:sp>
        <p:nvSpPr>
          <p:cNvPr id="17" name="Rounded Rectangle 16"/>
          <p:cNvSpPr/>
          <p:nvPr/>
        </p:nvSpPr>
        <p:spPr bwMode="auto">
          <a:xfrm>
            <a:off x="6719301" y="1484784"/>
            <a:ext cx="1197615" cy="360040"/>
          </a:xfrm>
          <a:prstGeom prst="roundRect">
            <a:avLst/>
          </a:prstGeom>
          <a:noFill/>
          <a:ln w="9525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287338" marR="0" indent="-287338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80000"/>
              </a:spcAft>
              <a:buClrTx/>
              <a:buSzPct val="70000"/>
              <a:tabLst/>
            </a:pPr>
            <a:r>
              <a:rPr kumimoji="0" lang="pt-PT" sz="1600" b="0" i="0" u="none" strike="noStrike" cap="none" normalizeH="0" baseline="0" dirty="0" smtClean="0">
                <a:ln>
                  <a:noFill/>
                </a:ln>
                <a:solidFill>
                  <a:srgbClr val="4D4D4D"/>
                </a:solidFill>
                <a:effectLst/>
                <a:latin typeface="Arial" charset="0"/>
              </a:rPr>
              <a:t>Monthly 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4D4D4D"/>
              </a:solidFill>
              <a:effectLst/>
              <a:latin typeface="Arial" charset="0"/>
            </a:endParaRPr>
          </a:p>
        </p:txBody>
      </p:sp>
      <p:pic>
        <p:nvPicPr>
          <p:cNvPr id="34820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137242" y="2996952"/>
            <a:ext cx="2047728" cy="252028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reflection blurRad="6350" stA="50000" endA="275" endPos="40000" dist="101600" dir="5400000" sy="-100000" algn="bl" rotWithShape="0"/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80164" y="3656487"/>
            <a:ext cx="6102164" cy="461665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</p:spPr>
        <p:txBody>
          <a:bodyPr wrap="square" rtlCol="0">
            <a:spAutoFit/>
          </a:bodyPr>
          <a:lstStyle/>
          <a:p>
            <a:r>
              <a:rPr lang="nl-BE" dirty="0" smtClean="0"/>
              <a:t>Time targeting and time flexibility can be defined through a start date and end date for each campaign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68320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465D356B-D053-403B-84FE-1C99296EA61C}" type="slidenum">
              <a:rPr lang="en-AU" smtClean="0"/>
              <a:pPr/>
              <a:t>2</a:t>
            </a:fld>
            <a:endParaRPr lang="en-AU" smtClean="0"/>
          </a:p>
        </p:txBody>
      </p:sp>
      <p:sp>
        <p:nvSpPr>
          <p:cNvPr id="5123" name="Date Placeholder 4"/>
          <p:cNvSpPr>
            <a:spLocks noGrp="1"/>
          </p:cNvSpPr>
          <p:nvPr>
            <p:ph type="dt" sz="quarter" idx="11"/>
          </p:nvPr>
        </p:nvSpPr>
        <p:spPr>
          <a:noFill/>
        </p:spPr>
        <p:txBody>
          <a:bodyPr/>
          <a:lstStyle/>
          <a:p>
            <a:fld id="{C929BD88-80C4-4188-81C6-D44F89CD7632}" type="datetime4">
              <a:rPr lang="en-US" smtClean="0"/>
              <a:pPr/>
              <a:t>March 31, 2011</a:t>
            </a:fld>
            <a:endParaRPr lang="en-AU" smtClean="0"/>
          </a:p>
        </p:txBody>
      </p:sp>
      <p:sp>
        <p:nvSpPr>
          <p:cNvPr id="5124" name="Footer Placeholder 5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r>
              <a:rPr lang="en-GB"/>
              <a:t>1130 Business Case Template v2.0</a:t>
            </a:r>
            <a:endParaRPr lang="en-AU"/>
          </a:p>
        </p:txBody>
      </p:sp>
      <p:graphicFrame>
        <p:nvGraphicFramePr>
          <p:cNvPr id="5125" name="Rectangle 2" hidden="1"/>
          <p:cNvGraphicFramePr>
            <a:graphicFrameLocks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5125" name="think-cell Slide" r:id="rId6" imgW="0" imgH="0" progId="">
              <p:embed/>
            </p:oleObj>
          </a:graphicData>
        </a:graphic>
      </p:graphicFrame>
      <p:sp>
        <p:nvSpPr>
          <p:cNvPr id="5126" name="Rectangle 3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AU" smtClean="0"/>
              <a:t>Agenda</a:t>
            </a:r>
          </a:p>
        </p:txBody>
      </p:sp>
      <p:graphicFrame>
        <p:nvGraphicFramePr>
          <p:cNvPr id="6347780" name="Group 4"/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236538" y="1125538"/>
          <a:ext cx="9350375" cy="1997408"/>
        </p:xfrm>
        <a:graphic>
          <a:graphicData uri="http://schemas.openxmlformats.org/drawingml/2006/table">
            <a:tbl>
              <a:tblPr/>
              <a:tblGrid>
                <a:gridCol w="9350375"/>
              </a:tblGrid>
              <a:tr h="2852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Sections</a:t>
                      </a:r>
                    </a:p>
                  </a:txBody>
                  <a:tcPr marL="18000" marR="18000" marT="35992" marB="35992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2852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Executive Summary</a:t>
                      </a:r>
                    </a:p>
                  </a:txBody>
                  <a:tcPr marL="18000" marR="18000" marT="35992" marB="35992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852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Value Proposition</a:t>
                      </a:r>
                    </a:p>
                  </a:txBody>
                  <a:tcPr marL="18000" marR="18000" marT="35992" marB="35992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52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Impact Analysis</a:t>
                      </a:r>
                    </a:p>
                  </a:txBody>
                  <a:tcPr marL="18000" marR="18000" marT="35992" marB="35992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52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Financials</a:t>
                      </a:r>
                    </a:p>
                  </a:txBody>
                  <a:tcPr marL="18000" marR="18000" marT="35992" marB="35992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52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Planning and Next Steps</a:t>
                      </a:r>
                    </a:p>
                  </a:txBody>
                  <a:tcPr marL="18000" marR="18000" marT="35992" marB="35992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52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Back-Up</a:t>
                      </a:r>
                    </a:p>
                  </a:txBody>
                  <a:tcPr marL="18000" marR="18000" marT="35992" marB="35992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Traffic &amp; Business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825" y="3186544"/>
            <a:ext cx="9393238" cy="3044393"/>
          </a:xfrm>
        </p:spPr>
        <p:txBody>
          <a:bodyPr/>
          <a:lstStyle/>
          <a:p>
            <a:r>
              <a:rPr lang="pt-PT" dirty="0" smtClean="0"/>
              <a:t>Despite the consistent growth of about 60% a year from 2011 to 2013, the amount of impressions that is expected makes it difficult to enable a CPM based model, especially when trying to enabling granular targeting options like segment or heading – the resulting inventory would be extremely small and hard to manage</a:t>
            </a:r>
          </a:p>
          <a:p>
            <a:endParaRPr lang="pt-PT" dirty="0" smtClean="0"/>
          </a:p>
          <a:p>
            <a:r>
              <a:rPr lang="pt-PT" dirty="0" smtClean="0"/>
              <a:t>Main conclusion follows: pay per inclusion is the best model to monetize mobile - at this stage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4FAC89-1A2B-4C44-AB92-619B772D9B1D}" type="slidenum">
              <a:rPr lang="en-AU" smtClean="0"/>
              <a:pPr>
                <a:defRPr/>
              </a:pPr>
              <a:t>20</a:t>
            </a:fld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B9A87793-9BBA-4561-B6C6-83CB0CA3232B}" type="datetime4">
              <a:rPr lang="en-US" smtClean="0"/>
              <a:pPr>
                <a:defRPr/>
              </a:pPr>
              <a:t>March 31, 2011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20100312 BC - Virtual Paper</a:t>
            </a:r>
            <a:endParaRPr lang="en-AU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72362" y="1025234"/>
          <a:ext cx="5021695" cy="1607156"/>
        </p:xfrm>
        <a:graphic>
          <a:graphicData uri="http://schemas.openxmlformats.org/drawingml/2006/table">
            <a:tbl>
              <a:tblPr firstRow="1" firstCol="1">
                <a:tableStyleId>{2A488322-F2BA-4B5B-9748-0D474271808F}</a:tableStyleId>
              </a:tblPr>
              <a:tblGrid>
                <a:gridCol w="1248781"/>
                <a:gridCol w="1275352"/>
                <a:gridCol w="1248781"/>
                <a:gridCol w="1248781"/>
              </a:tblGrid>
              <a:tr h="146226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24" marR="6824" marT="682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/>
                        <a:t>2011 (F)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24" marR="6824" marT="682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/>
                        <a:t>2012 (P)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24" marR="6824" marT="682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/>
                        <a:t>2013 (P)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24" marR="6824" marT="6824" marB="0" anchor="ctr"/>
                </a:tc>
              </a:tr>
              <a:tr h="45216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/>
                        <a:t>BE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24" marR="6824" marT="682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/>
                        <a:t>2.328.000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24" marR="6824" marT="682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/>
                        <a:t>3.794.640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24" marR="6824" marT="682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/>
                        <a:t>6.109.370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24" marR="6824" marT="6824" marB="0" anchor="ctr"/>
                </a:tc>
              </a:tr>
              <a:tr h="45216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/>
                        <a:t>IE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24" marR="6824" marT="682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/>
                        <a:t>1.920.000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24" marR="6824" marT="682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/>
                        <a:t>3.129.600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24" marR="6824" marT="682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/>
                        <a:t>4.819.584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24" marR="6824" marT="6824" marB="0" anchor="ctr"/>
                </a:tc>
              </a:tr>
              <a:tr h="45216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/>
                        <a:t>PT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24" marR="6824" marT="682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/>
                        <a:t>732.000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24" marR="6824" marT="682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/>
                        <a:t>1.127.280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24" marR="6824" marT="682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/>
                        <a:t>1.882.558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24" marR="6824" marT="6824" marB="0" anchor="ctr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23276" y="2650841"/>
            <a:ext cx="287931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pt-PT" b="1" dirty="0" smtClean="0"/>
              <a:t>Mobile – volume of impressions year</a:t>
            </a:r>
          </a:p>
          <a:p>
            <a:pPr algn="l"/>
            <a:r>
              <a:rPr lang="pt-PT" sz="1100" dirty="0" smtClean="0"/>
              <a:t>Data: Webtrends</a:t>
            </a:r>
            <a:endParaRPr lang="en-US" sz="11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own Arrow 10"/>
          <p:cNvSpPr/>
          <p:nvPr/>
        </p:nvSpPr>
        <p:spPr bwMode="auto">
          <a:xfrm>
            <a:off x="4248734" y="2318356"/>
            <a:ext cx="484632" cy="978408"/>
          </a:xfrm>
          <a:prstGeom prst="downArrow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54000" tIns="46791" rIns="54000" bIns="46791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699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Down Arrow 11"/>
          <p:cNvSpPr/>
          <p:nvPr/>
        </p:nvSpPr>
        <p:spPr bwMode="auto">
          <a:xfrm>
            <a:off x="5389386" y="2318356"/>
            <a:ext cx="484632" cy="978408"/>
          </a:xfrm>
          <a:prstGeom prst="downArrow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54000" tIns="46791" rIns="54000" bIns="46791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699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Pricing – Yellow  </a:t>
            </a:r>
            <a:endParaRPr lang="en-US" dirty="0"/>
          </a:p>
        </p:txBody>
      </p:sp>
      <p:sp>
        <p:nvSpPr>
          <p:cNvPr id="30" name="Content Placeholder 29"/>
          <p:cNvSpPr>
            <a:spLocks noGrp="1"/>
          </p:cNvSpPr>
          <p:nvPr>
            <p:ph idx="1"/>
          </p:nvPr>
        </p:nvSpPr>
        <p:spPr>
          <a:xfrm>
            <a:off x="6474691" y="1098550"/>
            <a:ext cx="3169372" cy="1764723"/>
          </a:xfrm>
        </p:spPr>
        <p:txBody>
          <a:bodyPr/>
          <a:lstStyle/>
          <a:p>
            <a:r>
              <a:rPr lang="pt-PT" dirty="0" smtClean="0"/>
              <a:t>Discount is applied to favour stability and longer-term campaigns</a:t>
            </a:r>
            <a:endParaRPr lang="en-US" dirty="0"/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 cstate="print"/>
          <a:srcRect l="-23792" r="65608" b="-12428"/>
          <a:stretch>
            <a:fillRect/>
          </a:stretch>
        </p:blipFill>
        <p:spPr bwMode="auto">
          <a:xfrm>
            <a:off x="8307373" y="188641"/>
            <a:ext cx="1073951" cy="6319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36679" y="983285"/>
          <a:ext cx="5933210" cy="2240214"/>
        </p:xfrm>
        <a:graphic>
          <a:graphicData uri="http://schemas.openxmlformats.org/drawingml/2006/table">
            <a:tbl>
              <a:tblPr/>
              <a:tblGrid>
                <a:gridCol w="1190195"/>
                <a:gridCol w="1085416"/>
                <a:gridCol w="1223917"/>
                <a:gridCol w="1385600"/>
                <a:gridCol w="1048082"/>
              </a:tblGrid>
              <a:tr h="6480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Contextual targeting</a:t>
                      </a:r>
                    </a:p>
                  </a:txBody>
                  <a:tcPr marL="6824" marR="6824" marT="68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586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Geo Targeting</a:t>
                      </a:r>
                    </a:p>
                  </a:txBody>
                  <a:tcPr marL="6824" marR="6824" marT="6824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586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Monthly</a:t>
                      </a:r>
                    </a:p>
                  </a:txBody>
                  <a:tcPr marL="6824" marR="6824" marT="68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586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Seasonal </a:t>
                      </a:r>
                      <a:br>
                        <a:rPr lang="en-US" sz="16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</a:br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(3-month)</a:t>
                      </a:r>
                    </a:p>
                  </a:txBody>
                  <a:tcPr marL="6824" marR="6824" marT="682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586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Yearly</a:t>
                      </a:r>
                    </a:p>
                  </a:txBody>
                  <a:tcPr marL="6824" marR="6824" marT="6824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5867"/>
                    </a:solidFill>
                  </a:tcPr>
                </a:tc>
              </a:tr>
              <a:tr h="31235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824" marR="6824" marT="68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31849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824" marR="6824" marT="6824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24" marR="6824" marT="68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24" marR="6824" marT="682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824" marR="6824" marT="6824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1832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Home Page</a:t>
                      </a:r>
                    </a:p>
                  </a:txBody>
                  <a:tcPr marL="6824" marR="6824" marT="68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1849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824" marR="6824" marT="6824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600,00 €</a:t>
                      </a:r>
                    </a:p>
                  </a:txBody>
                  <a:tcPr marL="6824" marR="6824" marT="68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1.710,00 €</a:t>
                      </a:r>
                    </a:p>
                  </a:txBody>
                  <a:tcPr marL="6824" marR="6824" marT="68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6.480,00 €</a:t>
                      </a:r>
                    </a:p>
                  </a:txBody>
                  <a:tcPr marL="6824" marR="6824" marT="6824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35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824" marR="6824" marT="68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31849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824" marR="6824" marT="6824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24" marR="6824" marT="68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24" marR="6824" marT="682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824" marR="6824" marT="6824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18326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Heading</a:t>
                      </a:r>
                    </a:p>
                  </a:txBody>
                  <a:tcPr marL="6824" marR="6824" marT="68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1849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Zone</a:t>
                      </a:r>
                    </a:p>
                  </a:txBody>
                  <a:tcPr marL="6824" marR="6824" marT="6824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20,00 €</a:t>
                      </a:r>
                    </a:p>
                  </a:txBody>
                  <a:tcPr marL="6824" marR="6824" marT="68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57,00 €</a:t>
                      </a:r>
                    </a:p>
                  </a:txBody>
                  <a:tcPr marL="6824" marR="6824" marT="68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216,00 €</a:t>
                      </a:r>
                    </a:p>
                  </a:txBody>
                  <a:tcPr marL="6824" marR="6824" marT="6824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3083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National</a:t>
                      </a:r>
                    </a:p>
                  </a:txBody>
                  <a:tcPr marL="6824" marR="6824" marT="6824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30,00 €</a:t>
                      </a:r>
                    </a:p>
                  </a:txBody>
                  <a:tcPr marL="6824" marR="6824" marT="68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85,50 €</a:t>
                      </a:r>
                    </a:p>
                  </a:txBody>
                  <a:tcPr marL="6824" marR="6824" marT="68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324,00 €</a:t>
                      </a:r>
                    </a:p>
                  </a:txBody>
                  <a:tcPr marL="6824" marR="6824" marT="6824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24" name="Elbow Connector 23"/>
          <p:cNvCxnSpPr>
            <a:stCxn id="13" idx="2"/>
            <a:endCxn id="12" idx="2"/>
          </p:cNvCxnSpPr>
          <p:nvPr/>
        </p:nvCxnSpPr>
        <p:spPr bwMode="auto">
          <a:xfrm rot="16200000" flipH="1">
            <a:off x="4405575" y="2070637"/>
            <a:ext cx="1588" cy="2452254"/>
          </a:xfrm>
          <a:prstGeom prst="bentConnector3">
            <a:avLst>
              <a:gd name="adj1" fmla="val 52201717"/>
            </a:avLst>
          </a:prstGeom>
          <a:solidFill>
            <a:schemeClr val="bg1"/>
          </a:solidFill>
          <a:ln w="38100" cap="flat" cmpd="sng" algn="ctr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8" name="TextBox 27"/>
          <p:cNvSpPr txBox="1"/>
          <p:nvPr/>
        </p:nvSpPr>
        <p:spPr>
          <a:xfrm>
            <a:off x="3315862" y="3445172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dirty="0" smtClean="0"/>
              <a:t>5% Discount</a:t>
            </a:r>
            <a:endParaRPr 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3874646" y="3865416"/>
            <a:ext cx="11929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dirty="0" smtClean="0"/>
              <a:t>10% Discount</a:t>
            </a:r>
            <a:endParaRPr lang="en-US" b="1" dirty="0"/>
          </a:p>
        </p:txBody>
      </p:sp>
      <p:cxnSp>
        <p:nvCxnSpPr>
          <p:cNvPr id="15" name="Elbow Connector 14"/>
          <p:cNvCxnSpPr>
            <a:stCxn id="13" idx="2"/>
            <a:endCxn id="11" idx="2"/>
          </p:cNvCxnSpPr>
          <p:nvPr/>
        </p:nvCxnSpPr>
        <p:spPr bwMode="auto">
          <a:xfrm rot="16200000" flipH="1">
            <a:off x="3835249" y="2640963"/>
            <a:ext cx="1588" cy="1311602"/>
          </a:xfrm>
          <a:prstGeom prst="bentConnector3">
            <a:avLst>
              <a:gd name="adj1" fmla="val 24283257"/>
            </a:avLst>
          </a:prstGeom>
          <a:solidFill>
            <a:schemeClr val="bg1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3639135" y="4577926"/>
          <a:ext cx="5763494" cy="1066800"/>
        </p:xfrm>
        <a:graphic>
          <a:graphicData uri="http://schemas.openxmlformats.org/drawingml/2006/table">
            <a:tbl>
              <a:tblPr/>
              <a:tblGrid>
                <a:gridCol w="1228444"/>
                <a:gridCol w="1593473"/>
                <a:gridCol w="1735263"/>
                <a:gridCol w="1206314"/>
              </a:tblGrid>
              <a:tr h="1778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Home Page Impressions (month)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Results Page Impressions (month)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Total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Iphone Yellow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50.000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49.000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99.000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Mobile Yellow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35.000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60.000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95.000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Total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400" cap="flat" cmpd="dbl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85.000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109.000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194.000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Down Arrow 12"/>
          <p:cNvSpPr/>
          <p:nvPr/>
        </p:nvSpPr>
        <p:spPr bwMode="auto">
          <a:xfrm>
            <a:off x="2937132" y="2318356"/>
            <a:ext cx="484632" cy="978408"/>
          </a:xfrm>
          <a:prstGeom prst="downArrow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54000" tIns="46791" rIns="54000" bIns="46791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699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784451" y="5754270"/>
            <a:ext cx="1514763" cy="1015663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PT" b="1" dirty="0" smtClean="0"/>
              <a:t>Home Page</a:t>
            </a:r>
          </a:p>
          <a:p>
            <a:r>
              <a:rPr lang="pt-PT" dirty="0" smtClean="0"/>
              <a:t>CPM between €7 (exclusivity) and €21 (3 placements taken)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479263" y="5758894"/>
            <a:ext cx="3292810" cy="830997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PT" b="1" dirty="0" smtClean="0"/>
              <a:t>Heading + National: </a:t>
            </a:r>
            <a:r>
              <a:rPr lang="pt-PT" dirty="0" smtClean="0"/>
              <a:t>CPM between €180 (exclusivity) and €550 (3 placements taken)</a:t>
            </a:r>
          </a:p>
          <a:p>
            <a:r>
              <a:rPr lang="pt-PT" b="1" dirty="0" smtClean="0"/>
              <a:t>Heading + Zone</a:t>
            </a:r>
            <a:r>
              <a:rPr lang="pt-PT" dirty="0" smtClean="0"/>
              <a:t>: CPM between €275 (exclusivity) and €825 (3 placements taken) </a:t>
            </a:r>
            <a:endParaRPr lang="en-US" dirty="0"/>
          </a:p>
        </p:txBody>
      </p:sp>
      <p:sp>
        <p:nvSpPr>
          <p:cNvPr id="38" name="Bent Arrow 37"/>
          <p:cNvSpPr/>
          <p:nvPr/>
        </p:nvSpPr>
        <p:spPr bwMode="auto">
          <a:xfrm rot="5400000">
            <a:off x="6991925" y="2198256"/>
            <a:ext cx="1930403" cy="2096654"/>
          </a:xfrm>
          <a:prstGeom prst="bentArrow">
            <a:avLst>
              <a:gd name="adj1" fmla="val 22837"/>
              <a:gd name="adj2" fmla="val 25000"/>
              <a:gd name="adj3" fmla="val 25000"/>
              <a:gd name="adj4" fmla="val 4375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54000" tIns="46791" rIns="54000" bIns="46791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699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36047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Pricing - White </a:t>
            </a:r>
            <a:endParaRPr lang="en-US" dirty="0"/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 cstate="print"/>
          <a:srcRect l="-23792" r="65608" b="-12428"/>
          <a:stretch>
            <a:fillRect/>
          </a:stretch>
        </p:blipFill>
        <p:spPr bwMode="auto">
          <a:xfrm>
            <a:off x="8307373" y="188641"/>
            <a:ext cx="1073951" cy="6319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Down Arrow 6"/>
          <p:cNvSpPr/>
          <p:nvPr/>
        </p:nvSpPr>
        <p:spPr bwMode="auto">
          <a:xfrm>
            <a:off x="4248734" y="2318356"/>
            <a:ext cx="484632" cy="978408"/>
          </a:xfrm>
          <a:prstGeom prst="downArrow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54000" tIns="46791" rIns="54000" bIns="46791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699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Down Arrow 8"/>
          <p:cNvSpPr/>
          <p:nvPr/>
        </p:nvSpPr>
        <p:spPr bwMode="auto">
          <a:xfrm>
            <a:off x="5389386" y="2318356"/>
            <a:ext cx="484632" cy="978408"/>
          </a:xfrm>
          <a:prstGeom prst="downArrow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54000" tIns="46791" rIns="54000" bIns="46791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699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Content Placeholder 29"/>
          <p:cNvSpPr>
            <a:spLocks noGrp="1"/>
          </p:cNvSpPr>
          <p:nvPr>
            <p:ph idx="1"/>
          </p:nvPr>
        </p:nvSpPr>
        <p:spPr>
          <a:xfrm>
            <a:off x="6474691" y="1098550"/>
            <a:ext cx="3169372" cy="1764723"/>
          </a:xfrm>
        </p:spPr>
        <p:txBody>
          <a:bodyPr/>
          <a:lstStyle/>
          <a:p>
            <a:r>
              <a:rPr lang="pt-PT" dirty="0" smtClean="0"/>
              <a:t>Discount is applied to favour stability and longer-term campaigns</a:t>
            </a:r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236679" y="983285"/>
          <a:ext cx="5933210" cy="2240214"/>
        </p:xfrm>
        <a:graphic>
          <a:graphicData uri="http://schemas.openxmlformats.org/drawingml/2006/table">
            <a:tbl>
              <a:tblPr/>
              <a:tblGrid>
                <a:gridCol w="1190195"/>
                <a:gridCol w="1085416"/>
                <a:gridCol w="1223917"/>
                <a:gridCol w="1385600"/>
                <a:gridCol w="1048082"/>
              </a:tblGrid>
              <a:tr h="6480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Contextual targeting</a:t>
                      </a:r>
                    </a:p>
                  </a:txBody>
                  <a:tcPr marL="6824" marR="6824" marT="68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586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Geo Targeting</a:t>
                      </a:r>
                    </a:p>
                  </a:txBody>
                  <a:tcPr marL="6824" marR="6824" marT="6824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586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Monthly</a:t>
                      </a:r>
                    </a:p>
                  </a:txBody>
                  <a:tcPr marL="6824" marR="6824" marT="68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586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Seasonal </a:t>
                      </a:r>
                      <a:br>
                        <a:rPr lang="en-US" sz="16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</a:br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(3-month)</a:t>
                      </a:r>
                    </a:p>
                  </a:txBody>
                  <a:tcPr marL="6824" marR="6824" marT="682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586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Yearly</a:t>
                      </a:r>
                    </a:p>
                  </a:txBody>
                  <a:tcPr marL="6824" marR="6824" marT="6824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5867"/>
                    </a:solidFill>
                  </a:tcPr>
                </a:tc>
              </a:tr>
              <a:tr h="31235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824" marR="6824" marT="68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31849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824" marR="6824" marT="6824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24" marR="6824" marT="68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24" marR="6824" marT="682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824" marR="6824" marT="6824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1832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Home Page</a:t>
                      </a:r>
                    </a:p>
                  </a:txBody>
                  <a:tcPr marL="6824" marR="6824" marT="68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1849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824" marR="6824" marT="6824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400,00 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€</a:t>
                      </a:r>
                    </a:p>
                  </a:txBody>
                  <a:tcPr marL="6824" marR="6824" marT="68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1.140,00 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€</a:t>
                      </a:r>
                    </a:p>
                  </a:txBody>
                  <a:tcPr marL="6824" marR="6824" marT="68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4.320,00 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€</a:t>
                      </a:r>
                    </a:p>
                  </a:txBody>
                  <a:tcPr marL="6824" marR="6824" marT="6824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35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824" marR="6824" marT="68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31849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824" marR="6824" marT="6824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24" marR="6824" marT="68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24" marR="6824" marT="682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824" marR="6824" marT="6824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18326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 dirty="0" smtClean="0">
                          <a:solidFill>
                            <a:srgbClr val="FFFFFF"/>
                          </a:solidFill>
                          <a:latin typeface="Calibri"/>
                        </a:rPr>
                        <a:t>Results</a:t>
                      </a:r>
                      <a:r>
                        <a:rPr lang="en-US" sz="1600" b="1" i="0" u="none" strike="noStrike" baseline="0" dirty="0" smtClean="0">
                          <a:solidFill>
                            <a:srgbClr val="FFFFFF"/>
                          </a:solidFill>
                          <a:latin typeface="Calibri"/>
                        </a:rPr>
                        <a:t> Page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6824" marR="6824" marT="682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1849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Zone</a:t>
                      </a:r>
                    </a:p>
                  </a:txBody>
                  <a:tcPr marL="6824" marR="6824" marT="6824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20,00 €</a:t>
                      </a:r>
                    </a:p>
                  </a:txBody>
                  <a:tcPr marL="6824" marR="6824" marT="68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57,00 €</a:t>
                      </a:r>
                    </a:p>
                  </a:txBody>
                  <a:tcPr marL="6824" marR="6824" marT="68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216,00 €</a:t>
                      </a:r>
                    </a:p>
                  </a:txBody>
                  <a:tcPr marL="6824" marR="6824" marT="6824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3083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24" marR="6824" marT="6824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24" marR="6824" marT="68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24" marR="6824" marT="68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24" marR="6824" marT="6824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3" name="Elbow Connector 12"/>
          <p:cNvCxnSpPr>
            <a:stCxn id="18" idx="2"/>
            <a:endCxn id="9" idx="2"/>
          </p:cNvCxnSpPr>
          <p:nvPr/>
        </p:nvCxnSpPr>
        <p:spPr bwMode="auto">
          <a:xfrm rot="16200000" flipH="1">
            <a:off x="4405575" y="2070637"/>
            <a:ext cx="1588" cy="2452254"/>
          </a:xfrm>
          <a:prstGeom prst="bentConnector3">
            <a:avLst>
              <a:gd name="adj1" fmla="val 52201717"/>
            </a:avLst>
          </a:prstGeom>
          <a:solidFill>
            <a:schemeClr val="bg1"/>
          </a:solidFill>
          <a:ln w="38100" cap="flat" cmpd="sng" algn="ctr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3315862" y="3445172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dirty="0" smtClean="0"/>
              <a:t>5% Discount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874646" y="3865416"/>
            <a:ext cx="11929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dirty="0" smtClean="0"/>
              <a:t>10% Discount</a:t>
            </a:r>
            <a:endParaRPr lang="en-US" b="1" dirty="0"/>
          </a:p>
        </p:txBody>
      </p:sp>
      <p:cxnSp>
        <p:nvCxnSpPr>
          <p:cNvPr id="16" name="Elbow Connector 15"/>
          <p:cNvCxnSpPr>
            <a:stCxn id="18" idx="2"/>
            <a:endCxn id="7" idx="2"/>
          </p:cNvCxnSpPr>
          <p:nvPr/>
        </p:nvCxnSpPr>
        <p:spPr bwMode="auto">
          <a:xfrm rot="16200000" flipH="1">
            <a:off x="3835249" y="2640963"/>
            <a:ext cx="1588" cy="1311602"/>
          </a:xfrm>
          <a:prstGeom prst="bentConnector3">
            <a:avLst>
              <a:gd name="adj1" fmla="val 24283257"/>
            </a:avLst>
          </a:prstGeom>
          <a:solidFill>
            <a:schemeClr val="bg1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3639135" y="4577926"/>
          <a:ext cx="5763494" cy="1066800"/>
        </p:xfrm>
        <a:graphic>
          <a:graphicData uri="http://schemas.openxmlformats.org/drawingml/2006/table">
            <a:tbl>
              <a:tblPr/>
              <a:tblGrid>
                <a:gridCol w="1228444"/>
                <a:gridCol w="1593473"/>
                <a:gridCol w="1735263"/>
                <a:gridCol w="1206314"/>
              </a:tblGrid>
              <a:tr h="1778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Home Page Impressions (month)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Results Page Impressions (month)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Total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Iphone Yellow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50.000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49.000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99.000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Mobile Yellow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35.000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60.000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95.000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Total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400" cap="flat" cmpd="dbl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85.000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109.000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194.000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8" name="Down Arrow 17"/>
          <p:cNvSpPr/>
          <p:nvPr/>
        </p:nvSpPr>
        <p:spPr bwMode="auto">
          <a:xfrm>
            <a:off x="2937132" y="2318356"/>
            <a:ext cx="484632" cy="978408"/>
          </a:xfrm>
          <a:prstGeom prst="downArrow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54000" tIns="46791" rIns="54000" bIns="46791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699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84451" y="5754270"/>
            <a:ext cx="1514763" cy="1015663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PT" b="1" dirty="0" smtClean="0"/>
              <a:t>Home Page</a:t>
            </a:r>
          </a:p>
          <a:p>
            <a:r>
              <a:rPr lang="pt-PT" dirty="0" smtClean="0"/>
              <a:t>CPM between €7 (exclusivity) and €22 (3 placements taken)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479263" y="5758894"/>
            <a:ext cx="3292810" cy="461665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PT" b="1" dirty="0" smtClean="0"/>
              <a:t>Heading + Zone</a:t>
            </a:r>
            <a:r>
              <a:rPr lang="pt-PT" dirty="0" smtClean="0"/>
              <a:t>: CPM between €28 (exclusivity) and €75 (3 placements taken) </a:t>
            </a:r>
            <a:endParaRPr lang="en-US" dirty="0"/>
          </a:p>
        </p:txBody>
      </p:sp>
      <p:sp>
        <p:nvSpPr>
          <p:cNvPr id="21" name="Bent Arrow 20"/>
          <p:cNvSpPr/>
          <p:nvPr/>
        </p:nvSpPr>
        <p:spPr bwMode="auto">
          <a:xfrm rot="5400000">
            <a:off x="6991925" y="2198256"/>
            <a:ext cx="1930403" cy="2096654"/>
          </a:xfrm>
          <a:prstGeom prst="bentArrow">
            <a:avLst>
              <a:gd name="adj1" fmla="val 22837"/>
              <a:gd name="adj2" fmla="val 25000"/>
              <a:gd name="adj3" fmla="val 25000"/>
              <a:gd name="adj4" fmla="val 4375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54000" tIns="46791" rIns="54000" bIns="46791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699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86591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own Arrow 10"/>
          <p:cNvSpPr/>
          <p:nvPr/>
        </p:nvSpPr>
        <p:spPr bwMode="auto">
          <a:xfrm>
            <a:off x="4248734" y="2318356"/>
            <a:ext cx="484632" cy="978408"/>
          </a:xfrm>
          <a:prstGeom prst="downArrow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54000" tIns="46791" rIns="54000" bIns="46791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699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Down Arrow 11"/>
          <p:cNvSpPr/>
          <p:nvPr/>
        </p:nvSpPr>
        <p:spPr bwMode="auto">
          <a:xfrm>
            <a:off x="5389386" y="2318356"/>
            <a:ext cx="484632" cy="978408"/>
          </a:xfrm>
          <a:prstGeom prst="downArrow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54000" tIns="46791" rIns="54000" bIns="46791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699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Pricing – Yellow  </a:t>
            </a:r>
            <a:endParaRPr lang="en-US" dirty="0"/>
          </a:p>
        </p:txBody>
      </p:sp>
      <p:sp>
        <p:nvSpPr>
          <p:cNvPr id="30" name="Content Placeholder 29"/>
          <p:cNvSpPr>
            <a:spLocks noGrp="1"/>
          </p:cNvSpPr>
          <p:nvPr>
            <p:ph idx="1"/>
          </p:nvPr>
        </p:nvSpPr>
        <p:spPr>
          <a:xfrm>
            <a:off x="6474691" y="1098550"/>
            <a:ext cx="3169372" cy="1764723"/>
          </a:xfrm>
        </p:spPr>
        <p:txBody>
          <a:bodyPr/>
          <a:lstStyle/>
          <a:p>
            <a:r>
              <a:rPr lang="pt-PT" dirty="0" smtClean="0"/>
              <a:t>Discount is applied to favour stability and longer-term campaigns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36679" y="983285"/>
          <a:ext cx="5933210" cy="2240214"/>
        </p:xfrm>
        <a:graphic>
          <a:graphicData uri="http://schemas.openxmlformats.org/drawingml/2006/table">
            <a:tbl>
              <a:tblPr/>
              <a:tblGrid>
                <a:gridCol w="1190195"/>
                <a:gridCol w="1085416"/>
                <a:gridCol w="1223917"/>
                <a:gridCol w="1385600"/>
                <a:gridCol w="1048082"/>
              </a:tblGrid>
              <a:tr h="6480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Contextual targeting</a:t>
                      </a:r>
                    </a:p>
                  </a:txBody>
                  <a:tcPr marL="6824" marR="6824" marT="68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586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Geo Targeting</a:t>
                      </a:r>
                    </a:p>
                  </a:txBody>
                  <a:tcPr marL="6824" marR="6824" marT="6824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586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Monthly</a:t>
                      </a:r>
                    </a:p>
                  </a:txBody>
                  <a:tcPr marL="6824" marR="6824" marT="68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586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Seasonal </a:t>
                      </a:r>
                      <a:br>
                        <a:rPr lang="en-US" sz="16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</a:br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(3-month)</a:t>
                      </a:r>
                    </a:p>
                  </a:txBody>
                  <a:tcPr marL="6824" marR="6824" marT="682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586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Yearly</a:t>
                      </a:r>
                    </a:p>
                  </a:txBody>
                  <a:tcPr marL="6824" marR="6824" marT="6824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5867"/>
                    </a:solidFill>
                  </a:tcPr>
                </a:tc>
              </a:tr>
              <a:tr h="31235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824" marR="6824" marT="68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31849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824" marR="6824" marT="6824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24" marR="6824" marT="68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24" marR="6824" marT="682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824" marR="6824" marT="6824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1832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Home Page</a:t>
                      </a:r>
                    </a:p>
                  </a:txBody>
                  <a:tcPr marL="6824" marR="6824" marT="68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1849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824" marR="6824" marT="6824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400,00 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€</a:t>
                      </a:r>
                    </a:p>
                  </a:txBody>
                  <a:tcPr marL="6824" marR="6824" marT="68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1.140,00 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€</a:t>
                      </a:r>
                    </a:p>
                  </a:txBody>
                  <a:tcPr marL="6824" marR="6824" marT="68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4.320,00 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€</a:t>
                      </a:r>
                    </a:p>
                  </a:txBody>
                  <a:tcPr marL="6824" marR="6824" marT="6824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35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824" marR="6824" marT="68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31849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824" marR="6824" marT="6824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24" marR="6824" marT="68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24" marR="6824" marT="682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824" marR="6824" marT="6824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18326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Heading</a:t>
                      </a:r>
                    </a:p>
                  </a:txBody>
                  <a:tcPr marL="6824" marR="6824" marT="68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1849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Zone</a:t>
                      </a:r>
                    </a:p>
                  </a:txBody>
                  <a:tcPr marL="6824" marR="6824" marT="6824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20,00 €</a:t>
                      </a:r>
                    </a:p>
                  </a:txBody>
                  <a:tcPr marL="6824" marR="6824" marT="68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57,00 €</a:t>
                      </a:r>
                    </a:p>
                  </a:txBody>
                  <a:tcPr marL="6824" marR="6824" marT="68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216,00 €</a:t>
                      </a:r>
                    </a:p>
                  </a:txBody>
                  <a:tcPr marL="6824" marR="6824" marT="6824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3083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National</a:t>
                      </a:r>
                    </a:p>
                  </a:txBody>
                  <a:tcPr marL="6824" marR="6824" marT="6824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30,00 €</a:t>
                      </a:r>
                    </a:p>
                  </a:txBody>
                  <a:tcPr marL="6824" marR="6824" marT="68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85,50 €</a:t>
                      </a:r>
                    </a:p>
                  </a:txBody>
                  <a:tcPr marL="6824" marR="6824" marT="68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324,00 €</a:t>
                      </a:r>
                    </a:p>
                  </a:txBody>
                  <a:tcPr marL="6824" marR="6824" marT="6824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24" name="Elbow Connector 23"/>
          <p:cNvCxnSpPr>
            <a:stCxn id="13" idx="2"/>
            <a:endCxn id="12" idx="2"/>
          </p:cNvCxnSpPr>
          <p:nvPr/>
        </p:nvCxnSpPr>
        <p:spPr bwMode="auto">
          <a:xfrm rot="16200000" flipH="1">
            <a:off x="4405575" y="2070637"/>
            <a:ext cx="1588" cy="2452254"/>
          </a:xfrm>
          <a:prstGeom prst="bentConnector3">
            <a:avLst>
              <a:gd name="adj1" fmla="val 52201717"/>
            </a:avLst>
          </a:prstGeom>
          <a:solidFill>
            <a:schemeClr val="bg1"/>
          </a:solidFill>
          <a:ln w="38100" cap="flat" cmpd="sng" algn="ctr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8" name="TextBox 27"/>
          <p:cNvSpPr txBox="1"/>
          <p:nvPr/>
        </p:nvSpPr>
        <p:spPr>
          <a:xfrm>
            <a:off x="3315862" y="3445172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dirty="0" smtClean="0"/>
              <a:t>5% Discount</a:t>
            </a:r>
            <a:endParaRPr 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3874646" y="3865416"/>
            <a:ext cx="11929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dirty="0" smtClean="0"/>
              <a:t>10% Discount</a:t>
            </a:r>
            <a:endParaRPr lang="en-US" b="1" dirty="0"/>
          </a:p>
        </p:txBody>
      </p:sp>
      <p:cxnSp>
        <p:nvCxnSpPr>
          <p:cNvPr id="15" name="Elbow Connector 14"/>
          <p:cNvCxnSpPr>
            <a:stCxn id="13" idx="2"/>
            <a:endCxn id="11" idx="2"/>
          </p:cNvCxnSpPr>
          <p:nvPr/>
        </p:nvCxnSpPr>
        <p:spPr bwMode="auto">
          <a:xfrm rot="16200000" flipH="1">
            <a:off x="3835249" y="2640963"/>
            <a:ext cx="1588" cy="1311602"/>
          </a:xfrm>
          <a:prstGeom prst="bentConnector3">
            <a:avLst>
              <a:gd name="adj1" fmla="val 24283257"/>
            </a:avLst>
          </a:prstGeom>
          <a:solidFill>
            <a:schemeClr val="bg1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3639135" y="4577926"/>
          <a:ext cx="5763494" cy="1087272"/>
        </p:xfrm>
        <a:graphic>
          <a:graphicData uri="http://schemas.openxmlformats.org/drawingml/2006/table">
            <a:tbl>
              <a:tblPr/>
              <a:tblGrid>
                <a:gridCol w="1228444"/>
                <a:gridCol w="1593473"/>
                <a:gridCol w="1735263"/>
                <a:gridCol w="1206314"/>
              </a:tblGrid>
              <a:tr h="1778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Home Page Impressions (month)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Results Page Impressions (month)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Total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Iphone Yellow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11.000</a:t>
                      </a:r>
                    </a:p>
                  </a:txBody>
                  <a:tcPr marL="6824" marR="6824" marT="68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10.000</a:t>
                      </a:r>
                    </a:p>
                  </a:txBody>
                  <a:tcPr marL="6824" marR="6824" marT="68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21.000</a:t>
                      </a:r>
                    </a:p>
                  </a:txBody>
                  <a:tcPr marL="6824" marR="6824" marT="6824" marB="0" anchor="b">
                    <a:lnL>
                      <a:noFill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Mobile Yellow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15.000</a:t>
                      </a:r>
                    </a:p>
                  </a:txBody>
                  <a:tcPr marL="6824" marR="6824" marT="68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25.000</a:t>
                      </a:r>
                    </a:p>
                  </a:txBody>
                  <a:tcPr marL="6824" marR="6824" marT="68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40.000</a:t>
                      </a:r>
                    </a:p>
                  </a:txBody>
                  <a:tcPr marL="6824" marR="6824" marT="6824" marB="0" anchor="b">
                    <a:lnL>
                      <a:noFill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Total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400" cap="flat" cmpd="dbl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26.000</a:t>
                      </a:r>
                    </a:p>
                  </a:txBody>
                  <a:tcPr marL="6824" marR="6824" marT="6824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35.000</a:t>
                      </a:r>
                    </a:p>
                  </a:txBody>
                  <a:tcPr marL="6824" marR="6824" marT="6824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61.000</a:t>
                      </a:r>
                    </a:p>
                  </a:txBody>
                  <a:tcPr marL="6824" marR="6824" marT="6824" marB="0" anchor="b">
                    <a:lnL>
                      <a:noFill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Down Arrow 12"/>
          <p:cNvSpPr/>
          <p:nvPr/>
        </p:nvSpPr>
        <p:spPr bwMode="auto">
          <a:xfrm>
            <a:off x="2937132" y="2318356"/>
            <a:ext cx="484632" cy="978408"/>
          </a:xfrm>
          <a:prstGeom prst="downArrow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54000" tIns="46791" rIns="54000" bIns="46791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699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784451" y="5754270"/>
            <a:ext cx="1514763" cy="1015663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PT" b="1" dirty="0" smtClean="0"/>
              <a:t>Home Page</a:t>
            </a:r>
          </a:p>
          <a:p>
            <a:r>
              <a:rPr lang="pt-PT" dirty="0" smtClean="0"/>
              <a:t>CPM between €12 (exclusivity) and €36 (3 placements taken)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479263" y="5758894"/>
            <a:ext cx="3292810" cy="830997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PT" b="1" dirty="0" smtClean="0"/>
              <a:t>Heading + National: </a:t>
            </a:r>
            <a:r>
              <a:rPr lang="pt-PT" dirty="0" smtClean="0"/>
              <a:t>CPM between €850 (exclusivity) and €2500 (3 placements taken)</a:t>
            </a:r>
          </a:p>
          <a:p>
            <a:r>
              <a:rPr lang="pt-PT" b="1" dirty="0" smtClean="0"/>
              <a:t>Heading + Zone</a:t>
            </a:r>
            <a:r>
              <a:rPr lang="pt-PT" dirty="0" smtClean="0"/>
              <a:t>: CPM between €571 (exclusivity) and €1700 (3 placements taken) </a:t>
            </a:r>
            <a:endParaRPr lang="en-US" dirty="0"/>
          </a:p>
        </p:txBody>
      </p:sp>
      <p:sp>
        <p:nvSpPr>
          <p:cNvPr id="38" name="Bent Arrow 37"/>
          <p:cNvSpPr/>
          <p:nvPr/>
        </p:nvSpPr>
        <p:spPr bwMode="auto">
          <a:xfrm rot="5400000">
            <a:off x="6991925" y="2198256"/>
            <a:ext cx="1930403" cy="2096654"/>
          </a:xfrm>
          <a:prstGeom prst="bentArrow">
            <a:avLst>
              <a:gd name="adj1" fmla="val 22837"/>
              <a:gd name="adj2" fmla="val 25000"/>
              <a:gd name="adj3" fmla="val 25000"/>
              <a:gd name="adj4" fmla="val 4375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54000" tIns="46791" rIns="54000" bIns="46791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699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7" name="Picture 16"/>
          <p:cNvPicPr>
            <a:picLocks noChangeAspect="1" noChangeArrowheads="1"/>
          </p:cNvPicPr>
          <p:nvPr/>
        </p:nvPicPr>
        <p:blipFill>
          <a:blip r:embed="rId2" cstate="print"/>
          <a:srcRect l="35242" r="32404" b="-12428"/>
          <a:stretch>
            <a:fillRect/>
          </a:stretch>
        </p:blipFill>
        <p:spPr bwMode="auto">
          <a:xfrm>
            <a:off x="8846913" y="349996"/>
            <a:ext cx="630590" cy="66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836047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Pricing - White </a:t>
            </a:r>
            <a:endParaRPr lang="en-US" dirty="0"/>
          </a:p>
        </p:txBody>
      </p:sp>
      <p:sp>
        <p:nvSpPr>
          <p:cNvPr id="7" name="Down Arrow 6"/>
          <p:cNvSpPr/>
          <p:nvPr/>
        </p:nvSpPr>
        <p:spPr bwMode="auto">
          <a:xfrm>
            <a:off x="4248734" y="2318356"/>
            <a:ext cx="484632" cy="978408"/>
          </a:xfrm>
          <a:prstGeom prst="downArrow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54000" tIns="46791" rIns="54000" bIns="46791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699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Down Arrow 8"/>
          <p:cNvSpPr/>
          <p:nvPr/>
        </p:nvSpPr>
        <p:spPr bwMode="auto">
          <a:xfrm>
            <a:off x="5389386" y="2318356"/>
            <a:ext cx="484632" cy="978408"/>
          </a:xfrm>
          <a:prstGeom prst="downArrow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54000" tIns="46791" rIns="54000" bIns="46791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699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Content Placeholder 29"/>
          <p:cNvSpPr>
            <a:spLocks noGrp="1"/>
          </p:cNvSpPr>
          <p:nvPr>
            <p:ph idx="1"/>
          </p:nvPr>
        </p:nvSpPr>
        <p:spPr>
          <a:xfrm>
            <a:off x="6474691" y="1098550"/>
            <a:ext cx="3169372" cy="1764723"/>
          </a:xfrm>
        </p:spPr>
        <p:txBody>
          <a:bodyPr/>
          <a:lstStyle/>
          <a:p>
            <a:r>
              <a:rPr lang="pt-PT" dirty="0" smtClean="0"/>
              <a:t>Discount is applied to favour stability and longer-term campaigns</a:t>
            </a:r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236679" y="983285"/>
          <a:ext cx="5933210" cy="2240214"/>
        </p:xfrm>
        <a:graphic>
          <a:graphicData uri="http://schemas.openxmlformats.org/drawingml/2006/table">
            <a:tbl>
              <a:tblPr/>
              <a:tblGrid>
                <a:gridCol w="1190195"/>
                <a:gridCol w="1085416"/>
                <a:gridCol w="1223917"/>
                <a:gridCol w="1385600"/>
                <a:gridCol w="1048082"/>
              </a:tblGrid>
              <a:tr h="6480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Contextual targeting</a:t>
                      </a:r>
                    </a:p>
                  </a:txBody>
                  <a:tcPr marL="6824" marR="6824" marT="68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586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Geo Targeting</a:t>
                      </a:r>
                    </a:p>
                  </a:txBody>
                  <a:tcPr marL="6824" marR="6824" marT="6824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586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Monthly</a:t>
                      </a:r>
                    </a:p>
                  </a:txBody>
                  <a:tcPr marL="6824" marR="6824" marT="68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586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Seasonal </a:t>
                      </a:r>
                      <a:br>
                        <a:rPr lang="en-US" sz="16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</a:br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(3-month)</a:t>
                      </a:r>
                    </a:p>
                  </a:txBody>
                  <a:tcPr marL="6824" marR="6824" marT="682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586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Yearly</a:t>
                      </a:r>
                    </a:p>
                  </a:txBody>
                  <a:tcPr marL="6824" marR="6824" marT="6824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5867"/>
                    </a:solidFill>
                  </a:tcPr>
                </a:tc>
              </a:tr>
              <a:tr h="31235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824" marR="6824" marT="68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31849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824" marR="6824" marT="6824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24" marR="6824" marT="68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24" marR="6824" marT="682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824" marR="6824" marT="6824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1832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Home Page</a:t>
                      </a:r>
                    </a:p>
                  </a:txBody>
                  <a:tcPr marL="6824" marR="6824" marT="68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1849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824" marR="6824" marT="6824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100,00 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€</a:t>
                      </a:r>
                    </a:p>
                  </a:txBody>
                  <a:tcPr marL="6824" marR="6824" marT="68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285,00 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€</a:t>
                      </a:r>
                    </a:p>
                  </a:txBody>
                  <a:tcPr marL="6824" marR="6824" marT="68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1.080,00 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€</a:t>
                      </a:r>
                    </a:p>
                  </a:txBody>
                  <a:tcPr marL="6824" marR="6824" marT="6824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35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824" marR="6824" marT="68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31849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824" marR="6824" marT="6824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24" marR="6824" marT="68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24" marR="6824" marT="682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824" marR="6824" marT="6824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18326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 dirty="0" smtClean="0">
                          <a:solidFill>
                            <a:srgbClr val="FFFFFF"/>
                          </a:solidFill>
                          <a:latin typeface="Calibri"/>
                        </a:rPr>
                        <a:t>Results</a:t>
                      </a:r>
                      <a:r>
                        <a:rPr lang="en-US" sz="1600" b="1" i="0" u="none" strike="noStrike" baseline="0" dirty="0" smtClean="0">
                          <a:solidFill>
                            <a:srgbClr val="FFFFFF"/>
                          </a:solidFill>
                          <a:latin typeface="Calibri"/>
                        </a:rPr>
                        <a:t> Page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6824" marR="6824" marT="682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1849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Zone</a:t>
                      </a:r>
                    </a:p>
                  </a:txBody>
                  <a:tcPr marL="6824" marR="6824" marT="6824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20,00 €</a:t>
                      </a:r>
                    </a:p>
                  </a:txBody>
                  <a:tcPr marL="6824" marR="6824" marT="68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57,00 €</a:t>
                      </a:r>
                    </a:p>
                  </a:txBody>
                  <a:tcPr marL="6824" marR="6824" marT="68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216,00 €</a:t>
                      </a:r>
                    </a:p>
                  </a:txBody>
                  <a:tcPr marL="6824" marR="6824" marT="6824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3083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24" marR="6824" marT="6824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24" marR="6824" marT="68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24" marR="6824" marT="68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24" marR="6824" marT="6824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3" name="Elbow Connector 12"/>
          <p:cNvCxnSpPr>
            <a:stCxn id="18" idx="2"/>
            <a:endCxn id="9" idx="2"/>
          </p:cNvCxnSpPr>
          <p:nvPr/>
        </p:nvCxnSpPr>
        <p:spPr bwMode="auto">
          <a:xfrm rot="16200000" flipH="1">
            <a:off x="4405575" y="2070637"/>
            <a:ext cx="1588" cy="2452254"/>
          </a:xfrm>
          <a:prstGeom prst="bentConnector3">
            <a:avLst>
              <a:gd name="adj1" fmla="val 52201717"/>
            </a:avLst>
          </a:prstGeom>
          <a:solidFill>
            <a:schemeClr val="bg1"/>
          </a:solidFill>
          <a:ln w="38100" cap="flat" cmpd="sng" algn="ctr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3315862" y="3445172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dirty="0" smtClean="0"/>
              <a:t>5% Discount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874646" y="3865416"/>
            <a:ext cx="11929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dirty="0" smtClean="0"/>
              <a:t>10% Discount</a:t>
            </a:r>
            <a:endParaRPr lang="en-US" b="1" dirty="0"/>
          </a:p>
        </p:txBody>
      </p:sp>
      <p:cxnSp>
        <p:nvCxnSpPr>
          <p:cNvPr id="16" name="Elbow Connector 15"/>
          <p:cNvCxnSpPr>
            <a:stCxn id="18" idx="2"/>
            <a:endCxn id="7" idx="2"/>
          </p:cNvCxnSpPr>
          <p:nvPr/>
        </p:nvCxnSpPr>
        <p:spPr bwMode="auto">
          <a:xfrm rot="16200000" flipH="1">
            <a:off x="3835249" y="2640963"/>
            <a:ext cx="1588" cy="1311602"/>
          </a:xfrm>
          <a:prstGeom prst="bentConnector3">
            <a:avLst>
              <a:gd name="adj1" fmla="val 24283257"/>
            </a:avLst>
          </a:prstGeom>
          <a:solidFill>
            <a:schemeClr val="bg1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3639135" y="4577926"/>
          <a:ext cx="5763494" cy="1066800"/>
        </p:xfrm>
        <a:graphic>
          <a:graphicData uri="http://schemas.openxmlformats.org/drawingml/2006/table">
            <a:tbl>
              <a:tblPr/>
              <a:tblGrid>
                <a:gridCol w="1228444"/>
                <a:gridCol w="1593473"/>
                <a:gridCol w="1735263"/>
                <a:gridCol w="1206314"/>
              </a:tblGrid>
              <a:tr h="1778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Home Page Impressions (month)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Results Page Impressions (month)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Total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Iphone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White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2.000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1.500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3.500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Mobile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White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3.000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3.500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6.500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Total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400" cap="flat" cmpd="dbl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5.000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5.000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10.000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8" name="Down Arrow 17"/>
          <p:cNvSpPr/>
          <p:nvPr/>
        </p:nvSpPr>
        <p:spPr bwMode="auto">
          <a:xfrm>
            <a:off x="2937132" y="2318356"/>
            <a:ext cx="484632" cy="978408"/>
          </a:xfrm>
          <a:prstGeom prst="downArrow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54000" tIns="46791" rIns="54000" bIns="46791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699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84451" y="5754270"/>
            <a:ext cx="1514763" cy="1015663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PT" b="1" dirty="0" smtClean="0"/>
              <a:t>Home Page</a:t>
            </a:r>
          </a:p>
          <a:p>
            <a:r>
              <a:rPr lang="pt-PT" dirty="0" smtClean="0"/>
              <a:t>CPM between €20 (exclusivity) and €60 (3 placements taken)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479263" y="5758894"/>
            <a:ext cx="3292810" cy="276999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PT" b="1" dirty="0" smtClean="0"/>
              <a:t>Heading + Zone</a:t>
            </a:r>
            <a:r>
              <a:rPr lang="pt-PT" dirty="0" smtClean="0"/>
              <a:t>: CPM extremely high</a:t>
            </a:r>
            <a:endParaRPr lang="en-US" dirty="0"/>
          </a:p>
        </p:txBody>
      </p:sp>
      <p:sp>
        <p:nvSpPr>
          <p:cNvPr id="21" name="Bent Arrow 20"/>
          <p:cNvSpPr/>
          <p:nvPr/>
        </p:nvSpPr>
        <p:spPr bwMode="auto">
          <a:xfrm rot="5400000">
            <a:off x="6991925" y="2198256"/>
            <a:ext cx="1930403" cy="2096654"/>
          </a:xfrm>
          <a:prstGeom prst="bentArrow">
            <a:avLst>
              <a:gd name="adj1" fmla="val 22837"/>
              <a:gd name="adj2" fmla="val 25000"/>
              <a:gd name="adj3" fmla="val 25000"/>
              <a:gd name="adj4" fmla="val 4375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54000" tIns="46791" rIns="54000" bIns="46791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699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22" name="Picture 21"/>
          <p:cNvPicPr>
            <a:picLocks noChangeAspect="1" noChangeArrowheads="1"/>
          </p:cNvPicPr>
          <p:nvPr/>
        </p:nvPicPr>
        <p:blipFill>
          <a:blip r:embed="rId2" cstate="print"/>
          <a:srcRect l="35242" r="32404" b="-12428"/>
          <a:stretch>
            <a:fillRect/>
          </a:stretch>
        </p:blipFill>
        <p:spPr bwMode="auto">
          <a:xfrm>
            <a:off x="8846913" y="349996"/>
            <a:ext cx="630590" cy="66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586591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own Arrow 10"/>
          <p:cNvSpPr/>
          <p:nvPr/>
        </p:nvSpPr>
        <p:spPr bwMode="auto">
          <a:xfrm>
            <a:off x="4248734" y="2318356"/>
            <a:ext cx="484632" cy="978408"/>
          </a:xfrm>
          <a:prstGeom prst="downArrow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54000" tIns="46791" rIns="54000" bIns="46791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699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Down Arrow 11"/>
          <p:cNvSpPr/>
          <p:nvPr/>
        </p:nvSpPr>
        <p:spPr bwMode="auto">
          <a:xfrm>
            <a:off x="5389386" y="2318356"/>
            <a:ext cx="484632" cy="978408"/>
          </a:xfrm>
          <a:prstGeom prst="downArrow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54000" tIns="46791" rIns="54000" bIns="46791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699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Pricing – Yellow  </a:t>
            </a:r>
            <a:endParaRPr lang="en-US" dirty="0"/>
          </a:p>
        </p:txBody>
      </p:sp>
      <p:sp>
        <p:nvSpPr>
          <p:cNvPr id="30" name="Content Placeholder 29"/>
          <p:cNvSpPr>
            <a:spLocks noGrp="1"/>
          </p:cNvSpPr>
          <p:nvPr>
            <p:ph idx="1"/>
          </p:nvPr>
        </p:nvSpPr>
        <p:spPr>
          <a:xfrm>
            <a:off x="6474691" y="1098550"/>
            <a:ext cx="3169372" cy="1764723"/>
          </a:xfrm>
        </p:spPr>
        <p:txBody>
          <a:bodyPr/>
          <a:lstStyle/>
          <a:p>
            <a:r>
              <a:rPr lang="pt-PT" dirty="0" smtClean="0"/>
              <a:t>Discount is applied to favour stability and longer-term campaigns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36679" y="983285"/>
          <a:ext cx="5933210" cy="2240214"/>
        </p:xfrm>
        <a:graphic>
          <a:graphicData uri="http://schemas.openxmlformats.org/drawingml/2006/table">
            <a:tbl>
              <a:tblPr/>
              <a:tblGrid>
                <a:gridCol w="1190195"/>
                <a:gridCol w="1085416"/>
                <a:gridCol w="1223917"/>
                <a:gridCol w="1385600"/>
                <a:gridCol w="1048082"/>
              </a:tblGrid>
              <a:tr h="6480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Contextual targeting</a:t>
                      </a:r>
                    </a:p>
                  </a:txBody>
                  <a:tcPr marL="6824" marR="6824" marT="68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586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Geo Targeting</a:t>
                      </a:r>
                    </a:p>
                  </a:txBody>
                  <a:tcPr marL="6824" marR="6824" marT="6824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586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Monthly</a:t>
                      </a:r>
                    </a:p>
                  </a:txBody>
                  <a:tcPr marL="6824" marR="6824" marT="68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586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Seasonal </a:t>
                      </a:r>
                      <a:br>
                        <a:rPr lang="en-US" sz="16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</a:br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(3-month)</a:t>
                      </a:r>
                    </a:p>
                  </a:txBody>
                  <a:tcPr marL="6824" marR="6824" marT="682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586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Yearly</a:t>
                      </a:r>
                    </a:p>
                  </a:txBody>
                  <a:tcPr marL="6824" marR="6824" marT="6824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5867"/>
                    </a:solidFill>
                  </a:tcPr>
                </a:tc>
              </a:tr>
              <a:tr h="31235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824" marR="6824" marT="68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31849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824" marR="6824" marT="6824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24" marR="6824" marT="68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24" marR="6824" marT="682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824" marR="6824" marT="6824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1832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Home Page</a:t>
                      </a:r>
                    </a:p>
                  </a:txBody>
                  <a:tcPr marL="6824" marR="6824" marT="68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1849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824" marR="6824" marT="6824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600,00 €</a:t>
                      </a:r>
                    </a:p>
                  </a:txBody>
                  <a:tcPr marL="6824" marR="6824" marT="68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1.710,00 €</a:t>
                      </a:r>
                    </a:p>
                  </a:txBody>
                  <a:tcPr marL="6824" marR="6824" marT="68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6.480,00 €</a:t>
                      </a:r>
                    </a:p>
                  </a:txBody>
                  <a:tcPr marL="6824" marR="6824" marT="6824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35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824" marR="6824" marT="68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31849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824" marR="6824" marT="6824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24" marR="6824" marT="68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24" marR="6824" marT="682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824" marR="6824" marT="6824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18326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Heading</a:t>
                      </a:r>
                    </a:p>
                  </a:txBody>
                  <a:tcPr marL="6824" marR="6824" marT="68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1849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Zone</a:t>
                      </a:r>
                    </a:p>
                  </a:txBody>
                  <a:tcPr marL="6824" marR="6824" marT="6824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20,00 €</a:t>
                      </a:r>
                    </a:p>
                  </a:txBody>
                  <a:tcPr marL="6824" marR="6824" marT="68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57,00 €</a:t>
                      </a:r>
                    </a:p>
                  </a:txBody>
                  <a:tcPr marL="6824" marR="6824" marT="68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216,00 €</a:t>
                      </a:r>
                    </a:p>
                  </a:txBody>
                  <a:tcPr marL="6824" marR="6824" marT="6824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3083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National</a:t>
                      </a:r>
                    </a:p>
                  </a:txBody>
                  <a:tcPr marL="6824" marR="6824" marT="6824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30,00 €</a:t>
                      </a:r>
                    </a:p>
                  </a:txBody>
                  <a:tcPr marL="6824" marR="6824" marT="68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85,50 €</a:t>
                      </a:r>
                    </a:p>
                  </a:txBody>
                  <a:tcPr marL="6824" marR="6824" marT="68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324,00 €</a:t>
                      </a:r>
                    </a:p>
                  </a:txBody>
                  <a:tcPr marL="6824" marR="6824" marT="6824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24" name="Elbow Connector 23"/>
          <p:cNvCxnSpPr>
            <a:stCxn id="13" idx="2"/>
            <a:endCxn id="12" idx="2"/>
          </p:cNvCxnSpPr>
          <p:nvPr/>
        </p:nvCxnSpPr>
        <p:spPr bwMode="auto">
          <a:xfrm rot="16200000" flipH="1">
            <a:off x="4405575" y="2070637"/>
            <a:ext cx="1588" cy="2452254"/>
          </a:xfrm>
          <a:prstGeom prst="bentConnector3">
            <a:avLst>
              <a:gd name="adj1" fmla="val 52201717"/>
            </a:avLst>
          </a:prstGeom>
          <a:solidFill>
            <a:schemeClr val="bg1"/>
          </a:solidFill>
          <a:ln w="38100" cap="flat" cmpd="sng" algn="ctr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8" name="TextBox 27"/>
          <p:cNvSpPr txBox="1"/>
          <p:nvPr/>
        </p:nvSpPr>
        <p:spPr>
          <a:xfrm>
            <a:off x="3315862" y="3445172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dirty="0" smtClean="0"/>
              <a:t>5% Discount</a:t>
            </a:r>
            <a:endParaRPr 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3874646" y="3865416"/>
            <a:ext cx="11929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dirty="0" smtClean="0"/>
              <a:t>10% Discount</a:t>
            </a:r>
            <a:endParaRPr lang="en-US" b="1" dirty="0"/>
          </a:p>
        </p:txBody>
      </p:sp>
      <p:cxnSp>
        <p:nvCxnSpPr>
          <p:cNvPr id="15" name="Elbow Connector 14"/>
          <p:cNvCxnSpPr>
            <a:stCxn id="13" idx="2"/>
            <a:endCxn id="11" idx="2"/>
          </p:cNvCxnSpPr>
          <p:nvPr/>
        </p:nvCxnSpPr>
        <p:spPr bwMode="auto">
          <a:xfrm rot="16200000" flipH="1">
            <a:off x="3835249" y="2640963"/>
            <a:ext cx="1588" cy="1311602"/>
          </a:xfrm>
          <a:prstGeom prst="bentConnector3">
            <a:avLst>
              <a:gd name="adj1" fmla="val 24283257"/>
            </a:avLst>
          </a:prstGeom>
          <a:solidFill>
            <a:schemeClr val="bg1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3639135" y="4577926"/>
          <a:ext cx="5763494" cy="1066800"/>
        </p:xfrm>
        <a:graphic>
          <a:graphicData uri="http://schemas.openxmlformats.org/drawingml/2006/table">
            <a:tbl>
              <a:tblPr/>
              <a:tblGrid>
                <a:gridCol w="1228444"/>
                <a:gridCol w="1593473"/>
                <a:gridCol w="1735263"/>
                <a:gridCol w="1206314"/>
              </a:tblGrid>
              <a:tr h="1778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Home Page Impressions (month)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Results Page Impressions (month)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Total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Iphone Yellow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50.000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55.000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105.000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Mobile Yellow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15.000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40.000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55.000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Total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400" cap="flat" cmpd="dbl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65.000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95.000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160.000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Down Arrow 12"/>
          <p:cNvSpPr/>
          <p:nvPr/>
        </p:nvSpPr>
        <p:spPr bwMode="auto">
          <a:xfrm>
            <a:off x="2937132" y="2318356"/>
            <a:ext cx="484632" cy="978408"/>
          </a:xfrm>
          <a:prstGeom prst="downArrow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54000" tIns="46791" rIns="54000" bIns="46791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699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784451" y="5754270"/>
            <a:ext cx="1514763" cy="1015663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PT" b="1" dirty="0" smtClean="0"/>
              <a:t>Home Page</a:t>
            </a:r>
          </a:p>
          <a:p>
            <a:r>
              <a:rPr lang="pt-PT" dirty="0" smtClean="0"/>
              <a:t>CPM between €7 (exclusivity) and €23 (3 placements taken)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479263" y="5758894"/>
            <a:ext cx="3292810" cy="830997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PT" b="1" dirty="0" smtClean="0"/>
              <a:t>Heading + National: </a:t>
            </a:r>
            <a:r>
              <a:rPr lang="pt-PT" dirty="0" smtClean="0"/>
              <a:t>CPM between €315 (exclusivity) and €950 (3 placements taken)</a:t>
            </a:r>
          </a:p>
          <a:p>
            <a:r>
              <a:rPr lang="pt-PT" b="1" dirty="0" smtClean="0"/>
              <a:t>Heading + Zone</a:t>
            </a:r>
            <a:r>
              <a:rPr lang="pt-PT" dirty="0" smtClean="0"/>
              <a:t>: CPM between €210 (exclusivity) and €630 (3 placements taken) </a:t>
            </a:r>
            <a:endParaRPr lang="en-US" dirty="0"/>
          </a:p>
        </p:txBody>
      </p:sp>
      <p:sp>
        <p:nvSpPr>
          <p:cNvPr id="38" name="Bent Arrow 37"/>
          <p:cNvSpPr/>
          <p:nvPr/>
        </p:nvSpPr>
        <p:spPr bwMode="auto">
          <a:xfrm rot="5400000">
            <a:off x="6991925" y="2198256"/>
            <a:ext cx="1930403" cy="2096654"/>
          </a:xfrm>
          <a:prstGeom prst="bentArrow">
            <a:avLst>
              <a:gd name="adj1" fmla="val 22837"/>
              <a:gd name="adj2" fmla="val 25000"/>
              <a:gd name="adj3" fmla="val 25000"/>
              <a:gd name="adj4" fmla="val 4375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54000" tIns="46791" rIns="54000" bIns="46791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699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37282" y="476672"/>
            <a:ext cx="630589" cy="612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836047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E2A29E9B-274D-4550-9E18-27985AA5103D}" type="slidenum">
              <a:rPr lang="en-AU" smtClean="0"/>
              <a:pPr/>
              <a:t>26</a:t>
            </a:fld>
            <a:endParaRPr lang="en-AU" smtClean="0"/>
          </a:p>
        </p:txBody>
      </p:sp>
      <p:sp>
        <p:nvSpPr>
          <p:cNvPr id="16387" name="Date Placeholder 2"/>
          <p:cNvSpPr>
            <a:spLocks noGrp="1"/>
          </p:cNvSpPr>
          <p:nvPr>
            <p:ph type="dt" sz="quarter" idx="11"/>
          </p:nvPr>
        </p:nvSpPr>
        <p:spPr>
          <a:noFill/>
        </p:spPr>
        <p:txBody>
          <a:bodyPr/>
          <a:lstStyle/>
          <a:p>
            <a:fld id="{39290A1F-9328-4250-A7A0-2D00AC09C23F}" type="datetime4">
              <a:rPr lang="en-US" smtClean="0"/>
              <a:pPr/>
              <a:t>March 31, 2011</a:t>
            </a:fld>
            <a:endParaRPr lang="en-AU" smtClean="0"/>
          </a:p>
        </p:txBody>
      </p:sp>
      <p:sp>
        <p:nvSpPr>
          <p:cNvPr id="16388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r>
              <a:rPr lang="en-GB"/>
              <a:t>20100107 Draft BC - Virtual Paper</a:t>
            </a:r>
            <a:endParaRPr lang="en-AU"/>
          </a:p>
        </p:txBody>
      </p:sp>
      <p:sp>
        <p:nvSpPr>
          <p:cNvPr id="16389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50825" y="88900"/>
            <a:ext cx="8291513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anchor="ctr"/>
          <a:lstStyle/>
          <a:p>
            <a:pPr algn="l" eaLnBrk="1" hangingPunct="1">
              <a:lnSpc>
                <a:spcPct val="90000"/>
              </a:lnSpc>
            </a:pPr>
            <a:r>
              <a:rPr lang="en-GB" sz="2400" b="1" dirty="0" smtClean="0">
                <a:solidFill>
                  <a:schemeClr val="tx2"/>
                </a:solidFill>
              </a:rPr>
              <a:t>In-App advertising</a:t>
            </a:r>
            <a:r>
              <a:rPr lang="en-GB" sz="2400" b="1" dirty="0">
                <a:solidFill>
                  <a:schemeClr val="tx2"/>
                </a:solidFill>
              </a:rPr>
              <a:t/>
            </a:r>
            <a:br>
              <a:rPr lang="en-GB" sz="2400" b="1" dirty="0">
                <a:solidFill>
                  <a:schemeClr val="tx2"/>
                </a:solidFill>
              </a:rPr>
            </a:br>
            <a:r>
              <a:rPr lang="en-GB" sz="2400" dirty="0" err="1">
                <a:solidFill>
                  <a:schemeClr val="tx2"/>
                </a:solidFill>
              </a:rPr>
              <a:t>Monetization</a:t>
            </a:r>
            <a:r>
              <a:rPr lang="en-GB" sz="2400" dirty="0">
                <a:solidFill>
                  <a:schemeClr val="tx2"/>
                </a:solidFill>
              </a:rPr>
              <a:t> potential and market sizing</a:t>
            </a:r>
            <a:endParaRPr lang="en-AU" sz="2400" dirty="0">
              <a:solidFill>
                <a:schemeClr val="tx2"/>
              </a:solidFill>
            </a:endParaRPr>
          </a:p>
        </p:txBody>
      </p:sp>
      <p:pic>
        <p:nvPicPr>
          <p:cNvPr id="16390" name="Picture 44" descr="toprightbubble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6"/>
          <a:srcRect t="38245" r="18710"/>
          <a:stretch>
            <a:fillRect/>
          </a:stretch>
        </p:blipFill>
        <p:spPr bwMode="auto">
          <a:xfrm>
            <a:off x="8358188" y="3175"/>
            <a:ext cx="1547812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91" name="Text Box 45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8621713" y="0"/>
            <a:ext cx="1233487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" rIns="18000" anchor="ctr"/>
          <a:lstStyle/>
          <a:p>
            <a:r>
              <a:rPr lang="en-AU" sz="1600" dirty="0" smtClean="0">
                <a:solidFill>
                  <a:schemeClr val="bg1"/>
                </a:solidFill>
                <a:cs typeface="Arial" charset="0"/>
              </a:rPr>
              <a:t>In-App Advertising</a:t>
            </a:r>
            <a:endParaRPr lang="en-AU" sz="1600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16392" name="AutoShape 7"/>
          <p:cNvSpPr>
            <a:spLocks noChangeArrowheads="1"/>
          </p:cNvSpPr>
          <p:nvPr>
            <p:custDataLst>
              <p:tags r:id="rId4"/>
            </p:custDataLst>
          </p:nvPr>
        </p:nvSpPr>
        <p:spPr bwMode="gray">
          <a:xfrm>
            <a:off x="238125" y="1133475"/>
            <a:ext cx="4668838" cy="339725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12700" algn="ctr">
            <a:solidFill>
              <a:schemeClr val="accent1"/>
            </a:solidFill>
            <a:round/>
            <a:headEnd/>
            <a:tailEnd/>
          </a:ln>
        </p:spPr>
        <p:txBody>
          <a:bodyPr lIns="54000" tIns="46791" rIns="54000" bIns="46791" anchor="ctr"/>
          <a:lstStyle/>
          <a:p>
            <a:pPr defTabSz="869950"/>
            <a:r>
              <a:rPr lang="en-GB" sz="1400" b="1">
                <a:cs typeface="Arial" charset="0"/>
              </a:rPr>
              <a:t>Monetization potential</a:t>
            </a:r>
          </a:p>
        </p:txBody>
      </p:sp>
      <p:sp>
        <p:nvSpPr>
          <p:cNvPr id="16393" name="AutoShape 8"/>
          <p:cNvSpPr>
            <a:spLocks noChangeArrowheads="1"/>
          </p:cNvSpPr>
          <p:nvPr>
            <p:custDataLst>
              <p:tags r:id="rId5"/>
            </p:custDataLst>
          </p:nvPr>
        </p:nvSpPr>
        <p:spPr bwMode="gray">
          <a:xfrm>
            <a:off x="238125" y="4246563"/>
            <a:ext cx="4668838" cy="2208212"/>
          </a:xfrm>
          <a:prstGeom prst="roundRect">
            <a:avLst>
              <a:gd name="adj" fmla="val 3148"/>
            </a:avLst>
          </a:prstGeom>
          <a:solidFill>
            <a:schemeClr val="bg1"/>
          </a:solidFill>
          <a:ln w="12700" algn="ctr">
            <a:solidFill>
              <a:schemeClr val="accent1"/>
            </a:solidFill>
            <a:round/>
            <a:headEnd/>
            <a:tailEnd/>
          </a:ln>
        </p:spPr>
        <p:txBody>
          <a:bodyPr lIns="54000" tIns="46791" rIns="54000" bIns="46791"/>
          <a:lstStyle/>
          <a:p>
            <a:pPr marL="176213" indent="-176213" algn="l" defTabSz="869950"/>
            <a:r>
              <a:rPr lang="en-GB" dirty="0" err="1">
                <a:cs typeface="Arial" charset="0"/>
              </a:rPr>
              <a:t>Monetization</a:t>
            </a:r>
            <a:r>
              <a:rPr lang="en-GB" dirty="0">
                <a:cs typeface="Arial" charset="0"/>
              </a:rPr>
              <a:t> options</a:t>
            </a:r>
          </a:p>
          <a:p>
            <a:pPr marL="176213" indent="-176213" algn="l" defTabSz="869950">
              <a:buFontTx/>
              <a:buChar char="•"/>
            </a:pPr>
            <a:r>
              <a:rPr lang="en-GB" dirty="0" smtClean="0">
                <a:cs typeface="Arial" charset="0"/>
              </a:rPr>
              <a:t>Transition model to CPM, to enable better </a:t>
            </a:r>
            <a:r>
              <a:rPr lang="en-GB" dirty="0" err="1" smtClean="0">
                <a:cs typeface="Arial" charset="0"/>
              </a:rPr>
              <a:t>monetization</a:t>
            </a:r>
            <a:r>
              <a:rPr lang="en-GB" dirty="0" smtClean="0">
                <a:cs typeface="Arial" charset="0"/>
              </a:rPr>
              <a:t> of growing inventory</a:t>
            </a:r>
            <a:endParaRPr lang="en-GB" dirty="0">
              <a:cs typeface="Arial" charset="0"/>
            </a:endParaRPr>
          </a:p>
          <a:p>
            <a:pPr marL="176213" indent="-176213" algn="l" defTabSz="869950"/>
            <a:endParaRPr lang="en-GB" dirty="0">
              <a:cs typeface="Arial" charset="0"/>
            </a:endParaRPr>
          </a:p>
          <a:p>
            <a:pPr marL="176213" indent="-176213" algn="l" defTabSz="869950"/>
            <a:r>
              <a:rPr lang="en-GB" dirty="0">
                <a:cs typeface="Arial" charset="0"/>
              </a:rPr>
              <a:t>Suggested price structure and price levels</a:t>
            </a:r>
          </a:p>
          <a:p>
            <a:pPr marL="176213" indent="-176213" algn="l" defTabSz="869950">
              <a:buFontTx/>
              <a:buChar char="•"/>
            </a:pPr>
            <a:r>
              <a:rPr lang="en-GB" dirty="0">
                <a:cs typeface="Arial" charset="0"/>
              </a:rPr>
              <a:t>TBD</a:t>
            </a:r>
          </a:p>
        </p:txBody>
      </p:sp>
      <p:sp>
        <p:nvSpPr>
          <p:cNvPr id="16394" name="AutoShape 9"/>
          <p:cNvSpPr>
            <a:spLocks noChangeArrowheads="1"/>
          </p:cNvSpPr>
          <p:nvPr>
            <p:custDataLst>
              <p:tags r:id="rId6"/>
            </p:custDataLst>
          </p:nvPr>
        </p:nvSpPr>
        <p:spPr bwMode="gray">
          <a:xfrm>
            <a:off x="238125" y="3881438"/>
            <a:ext cx="4668838" cy="339725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12700" algn="ctr">
            <a:solidFill>
              <a:schemeClr val="accent1"/>
            </a:solidFill>
            <a:round/>
            <a:headEnd/>
            <a:tailEnd/>
          </a:ln>
        </p:spPr>
        <p:txBody>
          <a:bodyPr lIns="54000" tIns="46791" rIns="54000" bIns="46791" anchor="ctr"/>
          <a:lstStyle/>
          <a:p>
            <a:pPr defTabSz="869950"/>
            <a:r>
              <a:rPr lang="en-GB" sz="1400">
                <a:cs typeface="Arial" charset="0"/>
              </a:rPr>
              <a:t>Long term</a:t>
            </a:r>
          </a:p>
        </p:txBody>
      </p:sp>
      <p:sp>
        <p:nvSpPr>
          <p:cNvPr id="16395" name="AutoShape 10"/>
          <p:cNvSpPr>
            <a:spLocks noChangeArrowheads="1"/>
          </p:cNvSpPr>
          <p:nvPr>
            <p:custDataLst>
              <p:tags r:id="rId7"/>
            </p:custDataLst>
          </p:nvPr>
        </p:nvSpPr>
        <p:spPr bwMode="gray">
          <a:xfrm>
            <a:off x="249238" y="1844675"/>
            <a:ext cx="4668837" cy="1993900"/>
          </a:xfrm>
          <a:prstGeom prst="roundRect">
            <a:avLst>
              <a:gd name="adj" fmla="val 3148"/>
            </a:avLst>
          </a:prstGeom>
          <a:solidFill>
            <a:schemeClr val="bg1"/>
          </a:solidFill>
          <a:ln w="12700" algn="ctr">
            <a:solidFill>
              <a:schemeClr val="accent1"/>
            </a:solidFill>
            <a:round/>
            <a:headEnd/>
            <a:tailEnd/>
          </a:ln>
        </p:spPr>
        <p:txBody>
          <a:bodyPr lIns="54000" tIns="46791" rIns="54000" bIns="46791"/>
          <a:lstStyle/>
          <a:p>
            <a:pPr marL="177800" indent="-177800" algn="l" defTabSz="869950"/>
            <a:r>
              <a:rPr lang="en-GB" dirty="0" err="1">
                <a:cs typeface="Arial" charset="0"/>
              </a:rPr>
              <a:t>Monetization</a:t>
            </a:r>
            <a:r>
              <a:rPr lang="en-GB" dirty="0">
                <a:cs typeface="Arial" charset="0"/>
              </a:rPr>
              <a:t> options</a:t>
            </a:r>
          </a:p>
          <a:p>
            <a:pPr marL="177800" indent="-177800" algn="l" defTabSz="869950">
              <a:buFontTx/>
              <a:buChar char="•"/>
            </a:pPr>
            <a:r>
              <a:rPr lang="en-GB" sz="1100" dirty="0" smtClean="0">
                <a:cs typeface="Arial" charset="0"/>
              </a:rPr>
              <a:t>Item will be sold as a stand alone item to explore increasing appeal behind mobile</a:t>
            </a:r>
          </a:p>
          <a:p>
            <a:pPr marL="177800" indent="-177800" algn="l" defTabSz="869950">
              <a:buFontTx/>
              <a:buChar char="•"/>
            </a:pPr>
            <a:r>
              <a:rPr lang="en-GB" sz="1100" dirty="0" smtClean="0">
                <a:cs typeface="Arial" charset="0"/>
              </a:rPr>
              <a:t>Model is pay per inclusion, since traffic, although going up significantly, is still low to enable a CPM based model</a:t>
            </a:r>
            <a:endParaRPr lang="en-GB" sz="1100" dirty="0">
              <a:cs typeface="Arial" charset="0"/>
            </a:endParaRPr>
          </a:p>
          <a:p>
            <a:pPr marL="177800" indent="-177800" algn="l" defTabSz="869950"/>
            <a:endParaRPr lang="en-GB" dirty="0" smtClean="0">
              <a:cs typeface="Arial" charset="0"/>
            </a:endParaRPr>
          </a:p>
          <a:p>
            <a:pPr marL="177800" indent="-177800" algn="l" defTabSz="869950"/>
            <a:r>
              <a:rPr lang="en-GB" dirty="0" smtClean="0">
                <a:cs typeface="Arial" charset="0"/>
              </a:rPr>
              <a:t>Price </a:t>
            </a:r>
            <a:r>
              <a:rPr lang="en-GB" dirty="0">
                <a:cs typeface="Arial" charset="0"/>
              </a:rPr>
              <a:t>level includes:</a:t>
            </a:r>
          </a:p>
          <a:p>
            <a:pPr marL="177800" indent="-177800" algn="l" defTabSz="869950">
              <a:buFont typeface="Arial" charset="0"/>
              <a:buChar char="•"/>
            </a:pPr>
            <a:r>
              <a:rPr lang="en-GB" sz="1100" dirty="0" smtClean="0">
                <a:cs typeface="Arial" charset="0"/>
              </a:rPr>
              <a:t>Perceived value behind mobile (Alignment with market CPM done when possible)</a:t>
            </a:r>
          </a:p>
          <a:p>
            <a:pPr marL="177800" indent="-177800" algn="l" defTabSz="869950">
              <a:buFont typeface="Arial" charset="0"/>
              <a:buChar char="•"/>
            </a:pPr>
            <a:r>
              <a:rPr lang="en-GB" sz="1100" dirty="0" smtClean="0">
                <a:cs typeface="Arial" charset="0"/>
              </a:rPr>
              <a:t>Reporting </a:t>
            </a:r>
          </a:p>
          <a:p>
            <a:pPr marL="177800" indent="-177800" algn="l" defTabSz="869950">
              <a:buFont typeface="Arial" charset="0"/>
              <a:buChar char="•"/>
            </a:pPr>
            <a:endParaRPr lang="en-GB" dirty="0">
              <a:cs typeface="Arial" charset="0"/>
            </a:endParaRPr>
          </a:p>
          <a:p>
            <a:pPr marL="177800" indent="-177800" algn="l" defTabSz="869950">
              <a:buFont typeface="Arial" charset="0"/>
              <a:buChar char="•"/>
            </a:pPr>
            <a:endParaRPr lang="en-GB" dirty="0">
              <a:cs typeface="Arial" charset="0"/>
            </a:endParaRPr>
          </a:p>
        </p:txBody>
      </p:sp>
      <p:sp>
        <p:nvSpPr>
          <p:cNvPr id="16396" name="AutoShape 11"/>
          <p:cNvSpPr>
            <a:spLocks noChangeArrowheads="1"/>
          </p:cNvSpPr>
          <p:nvPr>
            <p:custDataLst>
              <p:tags r:id="rId8"/>
            </p:custDataLst>
          </p:nvPr>
        </p:nvSpPr>
        <p:spPr bwMode="gray">
          <a:xfrm>
            <a:off x="249238" y="1514475"/>
            <a:ext cx="4668837" cy="280988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12700" algn="ctr">
            <a:solidFill>
              <a:schemeClr val="accent1"/>
            </a:solidFill>
            <a:round/>
            <a:headEnd/>
            <a:tailEnd/>
          </a:ln>
        </p:spPr>
        <p:txBody>
          <a:bodyPr lIns="54000" tIns="46791" rIns="54000" bIns="46791" anchor="ctr"/>
          <a:lstStyle/>
          <a:p>
            <a:pPr defTabSz="869950"/>
            <a:r>
              <a:rPr lang="en-GB" sz="1400">
                <a:cs typeface="Arial" charset="0"/>
              </a:rPr>
              <a:t>Short term</a:t>
            </a:r>
          </a:p>
        </p:txBody>
      </p:sp>
      <p:sp>
        <p:nvSpPr>
          <p:cNvPr id="16397" name="AutoShape 13"/>
          <p:cNvSpPr>
            <a:spLocks noChangeArrowheads="1"/>
          </p:cNvSpPr>
          <p:nvPr>
            <p:custDataLst>
              <p:tags r:id="rId9"/>
            </p:custDataLst>
          </p:nvPr>
        </p:nvSpPr>
        <p:spPr bwMode="gray">
          <a:xfrm>
            <a:off x="4997450" y="1123950"/>
            <a:ext cx="4638675" cy="339725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12700" algn="ctr">
            <a:solidFill>
              <a:schemeClr val="accent1"/>
            </a:solidFill>
            <a:round/>
            <a:headEnd/>
            <a:tailEnd/>
          </a:ln>
        </p:spPr>
        <p:txBody>
          <a:bodyPr lIns="54000" tIns="46791" rIns="54000" bIns="46791" anchor="ctr"/>
          <a:lstStyle/>
          <a:p>
            <a:pPr defTabSz="869950"/>
            <a:r>
              <a:rPr lang="en-GB" sz="1400" b="1">
                <a:cs typeface="Arial" charset="0"/>
              </a:rPr>
              <a:t>Target segments and market sizing</a:t>
            </a:r>
          </a:p>
        </p:txBody>
      </p:sp>
      <p:sp>
        <p:nvSpPr>
          <p:cNvPr id="16398" name="AutoShape 14"/>
          <p:cNvSpPr>
            <a:spLocks noChangeArrowheads="1"/>
          </p:cNvSpPr>
          <p:nvPr>
            <p:custDataLst>
              <p:tags r:id="rId10"/>
            </p:custDataLst>
          </p:nvPr>
        </p:nvSpPr>
        <p:spPr bwMode="gray">
          <a:xfrm>
            <a:off x="5008563" y="1828800"/>
            <a:ext cx="4627562" cy="2020888"/>
          </a:xfrm>
          <a:prstGeom prst="roundRect">
            <a:avLst>
              <a:gd name="adj" fmla="val 3148"/>
            </a:avLst>
          </a:prstGeom>
          <a:solidFill>
            <a:schemeClr val="bg1"/>
          </a:solidFill>
          <a:ln w="12700" algn="ctr">
            <a:solidFill>
              <a:schemeClr val="accent1"/>
            </a:solidFill>
            <a:round/>
            <a:headEnd/>
            <a:tailEnd/>
          </a:ln>
        </p:spPr>
        <p:txBody>
          <a:bodyPr lIns="54000" tIns="46791" rIns="54000" bIns="46791"/>
          <a:lstStyle/>
          <a:p>
            <a:pPr marL="177800" indent="-177800" algn="l" defTabSz="869950"/>
            <a:r>
              <a:rPr lang="en-GB" dirty="0">
                <a:cs typeface="Arial" charset="0"/>
              </a:rPr>
              <a:t>Key segments</a:t>
            </a:r>
            <a:r>
              <a:rPr lang="en-GB" sz="1400" dirty="0">
                <a:cs typeface="Arial" charset="0"/>
              </a:rPr>
              <a:t>:</a:t>
            </a:r>
          </a:p>
          <a:p>
            <a:pPr marL="635000" lvl="1" indent="-177800" algn="l" defTabSz="869950">
              <a:buFontTx/>
              <a:buChar char="•"/>
            </a:pPr>
            <a:r>
              <a:rPr lang="en-GB" dirty="0" smtClean="0">
                <a:cs typeface="Arial" charset="0"/>
              </a:rPr>
              <a:t>Existing mobile customers in each unit are expected to convert easily to in-app advertising solution</a:t>
            </a:r>
          </a:p>
          <a:p>
            <a:pPr marL="635000" lvl="1" indent="-177800" algn="l" defTabSz="869950">
              <a:buFontTx/>
              <a:buChar char="•"/>
            </a:pPr>
            <a:r>
              <a:rPr lang="en-GB" dirty="0" smtClean="0">
                <a:cs typeface="Arial" charset="0"/>
              </a:rPr>
              <a:t>As mobile penetration grows (including through pure acquisition), so does the size of the addressable market</a:t>
            </a:r>
          </a:p>
          <a:p>
            <a:pPr marL="635000" lvl="1" indent="-177800" algn="l" defTabSz="869950"/>
            <a:endParaRPr lang="en-GB" dirty="0">
              <a:cs typeface="Arial" charset="0"/>
            </a:endParaRPr>
          </a:p>
        </p:txBody>
      </p:sp>
      <p:sp>
        <p:nvSpPr>
          <p:cNvPr id="16399" name="AutoShape 15"/>
          <p:cNvSpPr>
            <a:spLocks noChangeArrowheads="1"/>
          </p:cNvSpPr>
          <p:nvPr>
            <p:custDataLst>
              <p:tags r:id="rId11"/>
            </p:custDataLst>
          </p:nvPr>
        </p:nvSpPr>
        <p:spPr bwMode="gray">
          <a:xfrm>
            <a:off x="5008563" y="1506538"/>
            <a:ext cx="4627562" cy="280987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12700" algn="ctr">
            <a:solidFill>
              <a:schemeClr val="accent1"/>
            </a:solidFill>
            <a:round/>
            <a:headEnd/>
            <a:tailEnd/>
          </a:ln>
        </p:spPr>
        <p:txBody>
          <a:bodyPr lIns="54000" tIns="46791" rIns="54000" bIns="46791" anchor="ctr"/>
          <a:lstStyle/>
          <a:p>
            <a:pPr defTabSz="869950"/>
            <a:r>
              <a:rPr lang="en-GB" sz="1400">
                <a:cs typeface="Arial" charset="0"/>
              </a:rPr>
              <a:t>Advertiser segments</a:t>
            </a:r>
          </a:p>
        </p:txBody>
      </p:sp>
      <p:sp>
        <p:nvSpPr>
          <p:cNvPr id="6203408" name="AutoShape 16"/>
          <p:cNvSpPr>
            <a:spLocks noChangeArrowheads="1"/>
          </p:cNvSpPr>
          <p:nvPr>
            <p:custDataLst>
              <p:tags r:id="rId12"/>
            </p:custDataLst>
          </p:nvPr>
        </p:nvSpPr>
        <p:spPr bwMode="gray">
          <a:xfrm>
            <a:off x="5008563" y="4246563"/>
            <a:ext cx="4627562" cy="2200275"/>
          </a:xfrm>
          <a:prstGeom prst="roundRect">
            <a:avLst>
              <a:gd name="adj" fmla="val 3148"/>
            </a:avLst>
          </a:prstGeom>
          <a:solidFill>
            <a:schemeClr val="bg1"/>
          </a:solidFill>
          <a:ln w="12700" algn="ctr">
            <a:solidFill>
              <a:schemeClr val="accent1"/>
            </a:solidFill>
            <a:round/>
            <a:headEnd/>
            <a:tailEnd/>
          </a:ln>
          <a:effectLst/>
        </p:spPr>
        <p:txBody>
          <a:bodyPr lIns="54000" tIns="46791" rIns="54000" bIns="46791"/>
          <a:lstStyle/>
          <a:p>
            <a:pPr marL="177800" indent="-177800" algn="l" defTabSz="869950">
              <a:defRPr/>
            </a:pPr>
            <a:r>
              <a:rPr lang="en-GB" dirty="0">
                <a:latin typeface="Arial" pitchFamily="34" charset="0"/>
              </a:rPr>
              <a:t>Key end-user segments</a:t>
            </a:r>
            <a:r>
              <a:rPr lang="en-GB" sz="1400" dirty="0">
                <a:latin typeface="Arial" pitchFamily="34" charset="0"/>
              </a:rPr>
              <a:t>:</a:t>
            </a:r>
          </a:p>
          <a:p>
            <a:pPr marL="546100" lvl="1" indent="-88900" algn="l" defTabSz="869950">
              <a:buFont typeface="Arial" pitchFamily="34" charset="0"/>
              <a:buChar char="•"/>
              <a:defRPr/>
            </a:pPr>
            <a:r>
              <a:rPr lang="en-GB" dirty="0"/>
              <a:t>All </a:t>
            </a:r>
            <a:r>
              <a:rPr lang="en-GB" dirty="0" smtClean="0"/>
              <a:t>mobile users </a:t>
            </a:r>
            <a:r>
              <a:rPr lang="en-GB" dirty="0"/>
              <a:t>performing local search including product/brands </a:t>
            </a:r>
            <a:r>
              <a:rPr lang="en-GB" dirty="0" smtClean="0"/>
              <a:t>– this means both:</a:t>
            </a:r>
            <a:endParaRPr lang="en-GB" dirty="0"/>
          </a:p>
          <a:p>
            <a:pPr marL="1003300" lvl="2" indent="-88900" algn="l" defTabSz="869950">
              <a:buFont typeface="Arial" pitchFamily="34" charset="0"/>
              <a:buChar char="•"/>
              <a:defRPr/>
            </a:pPr>
            <a:r>
              <a:rPr lang="en-GB" dirty="0" smtClean="0"/>
              <a:t>Direct mobile users</a:t>
            </a:r>
          </a:p>
          <a:p>
            <a:pPr marL="1003300" lvl="2" indent="-88900" algn="l" defTabSz="869950">
              <a:buFont typeface="Arial" pitchFamily="34" charset="0"/>
              <a:buChar char="•"/>
              <a:defRPr/>
            </a:pPr>
            <a:r>
              <a:rPr lang="en-GB" dirty="0" smtClean="0"/>
              <a:t>SEO traffic (users coming from search engines)</a:t>
            </a:r>
            <a:endParaRPr lang="en-GB" dirty="0"/>
          </a:p>
          <a:p>
            <a:pPr marL="88900" indent="-88900" algn="l" defTabSz="869950">
              <a:defRPr/>
            </a:pPr>
            <a:r>
              <a:rPr lang="en-GB" sz="1050" i="1" dirty="0" smtClean="0"/>
              <a:t>     </a:t>
            </a:r>
            <a:endParaRPr lang="en-GB" sz="1100" dirty="0"/>
          </a:p>
          <a:p>
            <a:pPr marL="177800" indent="-177800" algn="l" defTabSz="869950">
              <a:buFontTx/>
              <a:buChar char="•"/>
              <a:defRPr/>
            </a:pPr>
            <a:endParaRPr lang="en-GB" sz="1100" dirty="0">
              <a:latin typeface="Arial" pitchFamily="34" charset="0"/>
            </a:endParaRPr>
          </a:p>
        </p:txBody>
      </p:sp>
      <p:sp>
        <p:nvSpPr>
          <p:cNvPr id="16401" name="AutoShape 17"/>
          <p:cNvSpPr>
            <a:spLocks noChangeArrowheads="1"/>
          </p:cNvSpPr>
          <p:nvPr>
            <p:custDataLst>
              <p:tags r:id="rId13"/>
            </p:custDataLst>
          </p:nvPr>
        </p:nvSpPr>
        <p:spPr bwMode="gray">
          <a:xfrm>
            <a:off x="5008563" y="3898900"/>
            <a:ext cx="4627562" cy="323850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12700" algn="ctr">
            <a:solidFill>
              <a:schemeClr val="accent1"/>
            </a:solidFill>
            <a:round/>
            <a:headEnd/>
            <a:tailEnd/>
          </a:ln>
        </p:spPr>
        <p:txBody>
          <a:bodyPr lIns="54000" tIns="46791" rIns="54000" bIns="46791" anchor="ctr"/>
          <a:lstStyle/>
          <a:p>
            <a:pPr defTabSz="869950"/>
            <a:r>
              <a:rPr lang="en-GB" sz="1400">
                <a:cs typeface="Arial" charset="0"/>
              </a:rPr>
              <a:t>End-user segments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CA24DB9B-828A-45A5-8F9E-5F7A74D4A71B}" type="slidenum">
              <a:rPr lang="en-AU" smtClean="0"/>
              <a:pPr/>
              <a:t>27</a:t>
            </a:fld>
            <a:endParaRPr lang="en-AU" smtClean="0"/>
          </a:p>
        </p:txBody>
      </p:sp>
      <p:sp>
        <p:nvSpPr>
          <p:cNvPr id="18435" name="Date Placeholder 4"/>
          <p:cNvSpPr>
            <a:spLocks noGrp="1"/>
          </p:cNvSpPr>
          <p:nvPr>
            <p:ph type="dt" sz="quarter" idx="11"/>
          </p:nvPr>
        </p:nvSpPr>
        <p:spPr>
          <a:noFill/>
        </p:spPr>
        <p:txBody>
          <a:bodyPr/>
          <a:lstStyle/>
          <a:p>
            <a:fld id="{CEB2BA81-9648-4065-8A12-10BCE6517F79}" type="datetime4">
              <a:rPr lang="en-US" smtClean="0"/>
              <a:pPr/>
              <a:t>March 31, 2011</a:t>
            </a:fld>
            <a:endParaRPr lang="en-AU" smtClean="0"/>
          </a:p>
        </p:txBody>
      </p:sp>
      <p:sp>
        <p:nvSpPr>
          <p:cNvPr id="18436" name="Footer Placeholder 5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r>
              <a:rPr lang="en-GB"/>
              <a:t>20100107 Draft BC - Virtual Paper</a:t>
            </a:r>
            <a:endParaRPr lang="en-AU"/>
          </a:p>
        </p:txBody>
      </p:sp>
      <p:sp>
        <p:nvSpPr>
          <p:cNvPr id="18437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50825" y="88900"/>
            <a:ext cx="8291513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anchor="ctr"/>
          <a:lstStyle/>
          <a:p>
            <a:pPr algn="l" eaLnBrk="1" hangingPunct="1">
              <a:lnSpc>
                <a:spcPct val="90000"/>
              </a:lnSpc>
            </a:pPr>
            <a:r>
              <a:rPr lang="en-GB" sz="2400" b="1" dirty="0" smtClean="0">
                <a:solidFill>
                  <a:schemeClr val="tx2"/>
                </a:solidFill>
              </a:rPr>
              <a:t>In-App Advertising</a:t>
            </a:r>
            <a:r>
              <a:rPr lang="en-GB" sz="2400" dirty="0">
                <a:solidFill>
                  <a:schemeClr val="tx2"/>
                </a:solidFill>
              </a:rPr>
              <a:t/>
            </a:r>
            <a:br>
              <a:rPr lang="en-GB" sz="2400" dirty="0">
                <a:solidFill>
                  <a:schemeClr val="tx2"/>
                </a:solidFill>
              </a:rPr>
            </a:br>
            <a:r>
              <a:rPr lang="en-GB" sz="2400" dirty="0">
                <a:solidFill>
                  <a:schemeClr val="tx2"/>
                </a:solidFill>
              </a:rPr>
              <a:t>Go-To-Market for </a:t>
            </a:r>
            <a:r>
              <a:rPr lang="en-GB" sz="2400" b="1" dirty="0">
                <a:solidFill>
                  <a:schemeClr val="tx2"/>
                </a:solidFill>
              </a:rPr>
              <a:t>End-Users</a:t>
            </a:r>
            <a:endParaRPr lang="en-AU" sz="2400" b="1" dirty="0">
              <a:solidFill>
                <a:schemeClr val="tx2"/>
              </a:solidFill>
            </a:endParaRPr>
          </a:p>
        </p:txBody>
      </p:sp>
      <p:pic>
        <p:nvPicPr>
          <p:cNvPr id="18438" name="Picture 44" descr="toprightbubble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/>
          <a:srcRect t="38245" r="18710"/>
          <a:stretch>
            <a:fillRect/>
          </a:stretch>
        </p:blipFill>
        <p:spPr bwMode="auto">
          <a:xfrm>
            <a:off x="8358188" y="3175"/>
            <a:ext cx="1547812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9" name="Text Box 45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8621713" y="0"/>
            <a:ext cx="1233487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" rIns="18000" anchor="ctr"/>
          <a:lstStyle/>
          <a:p>
            <a:pPr eaLnBrk="1" hangingPunct="1"/>
            <a:r>
              <a:rPr lang="en-US" sz="1600" dirty="0" smtClean="0">
                <a:solidFill>
                  <a:schemeClr val="bg1"/>
                </a:solidFill>
                <a:cs typeface="Arial" charset="0"/>
              </a:rPr>
              <a:t>In-App Advertising</a:t>
            </a:r>
            <a:endParaRPr lang="en-AU" sz="1600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18440" name="AutoShape 7"/>
          <p:cNvSpPr>
            <a:spLocks noChangeArrowheads="1"/>
          </p:cNvSpPr>
          <p:nvPr/>
        </p:nvSpPr>
        <p:spPr bwMode="gray">
          <a:xfrm>
            <a:off x="238125" y="1123950"/>
            <a:ext cx="3081338" cy="323850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12700" algn="ctr">
            <a:solidFill>
              <a:schemeClr val="accent1"/>
            </a:solidFill>
            <a:round/>
            <a:headEnd/>
            <a:tailEnd/>
          </a:ln>
        </p:spPr>
        <p:txBody>
          <a:bodyPr lIns="54000" tIns="46791" rIns="54000" bIns="46791" anchor="ctr"/>
          <a:lstStyle/>
          <a:p>
            <a:pPr defTabSz="869950"/>
            <a:r>
              <a:rPr lang="en-GB" sz="1400">
                <a:cs typeface="Arial" charset="0"/>
              </a:rPr>
              <a:t>Description of </a:t>
            </a:r>
            <a:r>
              <a:rPr lang="en-GB" sz="1400" b="1">
                <a:cs typeface="Arial" charset="0"/>
              </a:rPr>
              <a:t>end-user </a:t>
            </a:r>
            <a:r>
              <a:rPr lang="en-GB" sz="1400">
                <a:cs typeface="Arial" charset="0"/>
              </a:rPr>
              <a:t>offering</a:t>
            </a:r>
            <a:endParaRPr lang="en-GB" sz="1400" b="1">
              <a:cs typeface="Arial" charset="0"/>
            </a:endParaRPr>
          </a:p>
        </p:txBody>
      </p:sp>
      <p:sp>
        <p:nvSpPr>
          <p:cNvPr id="18441" name="AutoShape 13"/>
          <p:cNvSpPr>
            <a:spLocks noChangeArrowheads="1"/>
          </p:cNvSpPr>
          <p:nvPr/>
        </p:nvSpPr>
        <p:spPr bwMode="gray">
          <a:xfrm>
            <a:off x="3397250" y="1123950"/>
            <a:ext cx="3081338" cy="323850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12700" algn="ctr">
            <a:solidFill>
              <a:schemeClr val="accent1"/>
            </a:solidFill>
            <a:round/>
            <a:headEnd/>
            <a:tailEnd/>
          </a:ln>
        </p:spPr>
        <p:txBody>
          <a:bodyPr lIns="54000" tIns="46791" rIns="54000" bIns="46791" anchor="ctr"/>
          <a:lstStyle/>
          <a:p>
            <a:pPr defTabSz="869950"/>
            <a:r>
              <a:rPr lang="en-GB" sz="1400">
                <a:cs typeface="Arial" charset="0"/>
              </a:rPr>
              <a:t>Key aspects of launch strategy</a:t>
            </a:r>
            <a:endParaRPr lang="en-GB" sz="1400" b="1">
              <a:cs typeface="Arial" charset="0"/>
            </a:endParaRPr>
          </a:p>
        </p:txBody>
      </p:sp>
      <p:sp>
        <p:nvSpPr>
          <p:cNvPr id="18442" name="AutoShape 12"/>
          <p:cNvSpPr>
            <a:spLocks noChangeArrowheads="1"/>
          </p:cNvSpPr>
          <p:nvPr/>
        </p:nvSpPr>
        <p:spPr bwMode="gray">
          <a:xfrm>
            <a:off x="249238" y="1482725"/>
            <a:ext cx="3081337" cy="3124200"/>
          </a:xfrm>
          <a:prstGeom prst="roundRect">
            <a:avLst>
              <a:gd name="adj" fmla="val 1639"/>
            </a:avLst>
          </a:prstGeom>
          <a:solidFill>
            <a:schemeClr val="bg1"/>
          </a:solidFill>
          <a:ln w="12700" algn="ctr">
            <a:solidFill>
              <a:schemeClr val="accent1"/>
            </a:solidFill>
            <a:round/>
            <a:headEnd/>
            <a:tailEnd/>
          </a:ln>
        </p:spPr>
        <p:txBody>
          <a:bodyPr lIns="54000" tIns="46791" rIns="54000" bIns="46791"/>
          <a:lstStyle/>
          <a:p>
            <a:pPr marL="177800" indent="-177800" algn="l" defTabSz="869950">
              <a:buFontTx/>
              <a:buChar char="•"/>
            </a:pPr>
            <a:r>
              <a:rPr lang="en-GB" dirty="0" smtClean="0">
                <a:cs typeface="Arial" charset="0"/>
              </a:rPr>
              <a:t>Serve banners in a contextual manner that is relevant for consumers looking for products and services</a:t>
            </a:r>
            <a:endParaRPr lang="en-GB" dirty="0">
              <a:cs typeface="Arial" charset="0"/>
            </a:endParaRPr>
          </a:p>
          <a:p>
            <a:pPr marL="177800" indent="-177800" algn="l" defTabSz="869950">
              <a:buFontTx/>
              <a:buChar char="•"/>
            </a:pPr>
            <a:endParaRPr lang="en-GB" dirty="0">
              <a:cs typeface="Arial" charset="0"/>
            </a:endParaRPr>
          </a:p>
          <a:p>
            <a:pPr marL="177800" indent="-177800" algn="l" defTabSz="869950">
              <a:buFontTx/>
              <a:buChar char="•"/>
            </a:pPr>
            <a:r>
              <a:rPr lang="en-GB" dirty="0" smtClean="0">
                <a:cs typeface="Arial" charset="0"/>
              </a:rPr>
              <a:t>Banners will link to a destination addressing consumer needs (information or contact):</a:t>
            </a:r>
          </a:p>
          <a:p>
            <a:pPr marL="635000" lvl="1" indent="-177800" algn="l" defTabSz="869950">
              <a:buFontTx/>
              <a:buChar char="•"/>
            </a:pPr>
            <a:r>
              <a:rPr lang="en-GB" dirty="0" smtClean="0">
                <a:cs typeface="Arial" charset="0"/>
              </a:rPr>
              <a:t>My site</a:t>
            </a:r>
          </a:p>
          <a:p>
            <a:pPr marL="635000" lvl="1" indent="-177800" algn="l" defTabSz="869950">
              <a:buFontTx/>
              <a:buChar char="•"/>
            </a:pPr>
            <a:r>
              <a:rPr lang="en-GB" dirty="0" smtClean="0">
                <a:cs typeface="Arial" charset="0"/>
              </a:rPr>
              <a:t>Detail page</a:t>
            </a:r>
          </a:p>
          <a:p>
            <a:pPr marL="635000" lvl="1" indent="-177800" algn="l" defTabSz="869950">
              <a:buFontTx/>
              <a:buChar char="•"/>
            </a:pPr>
            <a:r>
              <a:rPr lang="en-GB" dirty="0" smtClean="0">
                <a:cs typeface="Arial" charset="0"/>
              </a:rPr>
              <a:t>Customer’s mobile site</a:t>
            </a:r>
          </a:p>
          <a:p>
            <a:pPr marL="635000" lvl="1" indent="-177800" algn="l" defTabSz="869950">
              <a:buFontTx/>
              <a:buChar char="•"/>
            </a:pPr>
            <a:r>
              <a:rPr lang="en-GB" dirty="0" smtClean="0">
                <a:cs typeface="Arial" charset="0"/>
              </a:rPr>
              <a:t>Click to call</a:t>
            </a:r>
            <a:endParaRPr lang="en-GB" dirty="0">
              <a:cs typeface="Arial" charset="0"/>
            </a:endParaRPr>
          </a:p>
          <a:p>
            <a:pPr marL="177800" indent="-177800" algn="l" defTabSz="869950">
              <a:buFontTx/>
              <a:buChar char="•"/>
            </a:pPr>
            <a:endParaRPr lang="en-GB" dirty="0">
              <a:cs typeface="Arial" charset="0"/>
            </a:endParaRPr>
          </a:p>
        </p:txBody>
      </p:sp>
      <p:sp>
        <p:nvSpPr>
          <p:cNvPr id="18443" name="AutoShape 14"/>
          <p:cNvSpPr>
            <a:spLocks noChangeArrowheads="1"/>
          </p:cNvSpPr>
          <p:nvPr/>
        </p:nvSpPr>
        <p:spPr bwMode="gray">
          <a:xfrm>
            <a:off x="3403600" y="1482725"/>
            <a:ext cx="3081338" cy="3124200"/>
          </a:xfrm>
          <a:prstGeom prst="roundRect">
            <a:avLst>
              <a:gd name="adj" fmla="val 1639"/>
            </a:avLst>
          </a:prstGeom>
          <a:solidFill>
            <a:schemeClr val="bg1"/>
          </a:solidFill>
          <a:ln w="12700" algn="ctr">
            <a:solidFill>
              <a:schemeClr val="accent1"/>
            </a:solidFill>
            <a:round/>
            <a:headEnd/>
            <a:tailEnd/>
          </a:ln>
        </p:spPr>
        <p:txBody>
          <a:bodyPr lIns="54000" tIns="46791" rIns="54000" bIns="46791"/>
          <a:lstStyle/>
          <a:p>
            <a:pPr marL="177800" indent="-177800" algn="l" defTabSz="869950">
              <a:buFontTx/>
              <a:buChar char="•"/>
            </a:pPr>
            <a:r>
              <a:rPr lang="en-GB" dirty="0">
                <a:cs typeface="Arial" charset="0"/>
              </a:rPr>
              <a:t>Create awareness:</a:t>
            </a:r>
          </a:p>
          <a:p>
            <a:pPr marL="635000" lvl="1" indent="-177800" algn="l" defTabSz="869950">
              <a:buFontTx/>
              <a:buChar char="•"/>
            </a:pPr>
            <a:r>
              <a:rPr lang="en-GB" dirty="0" smtClean="0">
                <a:cs typeface="Arial" charset="0"/>
              </a:rPr>
              <a:t>Update apps with enhancement</a:t>
            </a:r>
            <a:endParaRPr lang="en-GB" dirty="0">
              <a:cs typeface="Arial" charset="0"/>
            </a:endParaRPr>
          </a:p>
          <a:p>
            <a:pPr marL="177800" indent="-177800" algn="l" defTabSz="869950">
              <a:buFontTx/>
              <a:buChar char="•"/>
            </a:pPr>
            <a:endParaRPr lang="en-GB" dirty="0">
              <a:cs typeface="Arial" charset="0"/>
            </a:endParaRPr>
          </a:p>
        </p:txBody>
      </p:sp>
      <p:sp>
        <p:nvSpPr>
          <p:cNvPr id="18444" name="AutoShape 15"/>
          <p:cNvSpPr>
            <a:spLocks noChangeArrowheads="1"/>
          </p:cNvSpPr>
          <p:nvPr/>
        </p:nvSpPr>
        <p:spPr bwMode="gray">
          <a:xfrm>
            <a:off x="249238" y="4649788"/>
            <a:ext cx="6235700" cy="323850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12700" algn="ctr">
            <a:solidFill>
              <a:schemeClr val="accent1"/>
            </a:solidFill>
            <a:round/>
            <a:headEnd/>
            <a:tailEnd/>
          </a:ln>
        </p:spPr>
        <p:txBody>
          <a:bodyPr lIns="54000" tIns="46791" rIns="54000" bIns="46791" anchor="ctr"/>
          <a:lstStyle/>
          <a:p>
            <a:pPr defTabSz="869950"/>
            <a:r>
              <a:rPr lang="en-GB" sz="1400">
                <a:cs typeface="Arial" charset="0"/>
              </a:rPr>
              <a:t>Key initiatives to build </a:t>
            </a:r>
            <a:r>
              <a:rPr lang="en-GB" sz="1400" b="1">
                <a:cs typeface="Arial" charset="0"/>
              </a:rPr>
              <a:t>end-user</a:t>
            </a:r>
            <a:r>
              <a:rPr lang="en-GB" sz="1400">
                <a:cs typeface="Arial" charset="0"/>
              </a:rPr>
              <a:t> loyalty</a:t>
            </a:r>
            <a:endParaRPr lang="en-GB" sz="1400" b="1">
              <a:cs typeface="Arial" charset="0"/>
            </a:endParaRPr>
          </a:p>
        </p:txBody>
      </p:sp>
      <p:sp>
        <p:nvSpPr>
          <p:cNvPr id="18445" name="AutoShape 16"/>
          <p:cNvSpPr>
            <a:spLocks noChangeArrowheads="1"/>
          </p:cNvSpPr>
          <p:nvPr/>
        </p:nvSpPr>
        <p:spPr bwMode="gray">
          <a:xfrm>
            <a:off x="255588" y="5006975"/>
            <a:ext cx="6235700" cy="1447800"/>
          </a:xfrm>
          <a:prstGeom prst="roundRect">
            <a:avLst>
              <a:gd name="adj" fmla="val 1639"/>
            </a:avLst>
          </a:prstGeom>
          <a:solidFill>
            <a:schemeClr val="bg1"/>
          </a:solidFill>
          <a:ln w="12700" algn="ctr">
            <a:solidFill>
              <a:schemeClr val="accent1"/>
            </a:solidFill>
            <a:round/>
            <a:headEnd/>
            <a:tailEnd/>
          </a:ln>
        </p:spPr>
        <p:txBody>
          <a:bodyPr lIns="54000" tIns="46791" rIns="54000" bIns="46791"/>
          <a:lstStyle/>
          <a:p>
            <a:pPr marL="177800" indent="-177800" algn="l" defTabSz="869950">
              <a:buFontTx/>
              <a:buChar char="•"/>
            </a:pPr>
            <a:r>
              <a:rPr lang="en-GB" dirty="0" smtClean="0">
                <a:cs typeface="Arial" charset="0"/>
              </a:rPr>
              <a:t>Enhance search experience and relevancy of banners that are served</a:t>
            </a:r>
            <a:endParaRPr lang="en-GB" dirty="0">
              <a:cs typeface="Arial" charset="0"/>
            </a:endParaRPr>
          </a:p>
        </p:txBody>
      </p:sp>
      <p:sp>
        <p:nvSpPr>
          <p:cNvPr id="16" name="AutoShape 13"/>
          <p:cNvSpPr>
            <a:spLocks noChangeArrowheads="1"/>
          </p:cNvSpPr>
          <p:nvPr/>
        </p:nvSpPr>
        <p:spPr bwMode="gray">
          <a:xfrm>
            <a:off x="6942138" y="1119188"/>
            <a:ext cx="2805112" cy="3127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algn="ctr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54000" tIns="46791" rIns="54000" bIns="46791" anchor="ctr"/>
          <a:lstStyle/>
          <a:p>
            <a:pPr defTabSz="869950">
              <a:defRPr/>
            </a:pPr>
            <a:r>
              <a:rPr lang="en-GB" sz="1400" dirty="0">
                <a:solidFill>
                  <a:schemeClr val="bg1"/>
                </a:solidFill>
                <a:cs typeface="Arial" charset="0"/>
              </a:rPr>
              <a:t>KPI’s</a:t>
            </a:r>
            <a:endParaRPr lang="en-GB" sz="1400" b="1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17" name="AutoShape 14"/>
          <p:cNvSpPr>
            <a:spLocks noChangeArrowheads="1"/>
          </p:cNvSpPr>
          <p:nvPr/>
        </p:nvSpPr>
        <p:spPr bwMode="gray">
          <a:xfrm>
            <a:off x="6954838" y="1477963"/>
            <a:ext cx="2798762" cy="4983162"/>
          </a:xfrm>
          <a:prstGeom prst="roundRect">
            <a:avLst>
              <a:gd name="adj" fmla="val 1639"/>
            </a:avLst>
          </a:prstGeom>
          <a:solidFill>
            <a:schemeClr val="bg1">
              <a:lumMod val="85000"/>
            </a:schemeClr>
          </a:solidFill>
          <a:ln w="12700" algn="ctr">
            <a:solidFill>
              <a:schemeClr val="accent1"/>
            </a:solidFill>
            <a:round/>
            <a:headEnd/>
            <a:tailEnd/>
          </a:ln>
        </p:spPr>
        <p:txBody>
          <a:bodyPr lIns="54000" tIns="46791" rIns="54000" bIns="46791"/>
          <a:lstStyle/>
          <a:p>
            <a:pPr marL="177800" indent="-177800" algn="l" defTabSz="869950">
              <a:buFontTx/>
              <a:buChar char="•"/>
              <a:defRPr/>
            </a:pPr>
            <a:r>
              <a:rPr lang="en-GB" dirty="0">
                <a:cs typeface="Arial" charset="0"/>
              </a:rPr>
              <a:t>Quantitative:</a:t>
            </a:r>
          </a:p>
          <a:p>
            <a:pPr marL="635000" lvl="1" indent="-177800" algn="l" defTabSz="869950">
              <a:buFontTx/>
              <a:buChar char="•"/>
              <a:defRPr/>
            </a:pPr>
            <a:r>
              <a:rPr lang="en-GB" dirty="0" smtClean="0">
                <a:cs typeface="Arial" charset="0"/>
              </a:rPr>
              <a:t>Impressions</a:t>
            </a:r>
          </a:p>
          <a:p>
            <a:pPr marL="635000" lvl="1" indent="-177800" algn="l" defTabSz="869950">
              <a:buFontTx/>
              <a:buChar char="•"/>
              <a:defRPr/>
            </a:pPr>
            <a:r>
              <a:rPr lang="en-GB" dirty="0" smtClean="0">
                <a:cs typeface="Arial" charset="0"/>
              </a:rPr>
              <a:t>Click through rate</a:t>
            </a:r>
            <a:endParaRPr lang="en-GB" dirty="0">
              <a:cs typeface="Arial" charset="0"/>
            </a:endParaRPr>
          </a:p>
          <a:p>
            <a:pPr marL="635000" lvl="1" indent="-177800" algn="l" defTabSz="869950">
              <a:buFontTx/>
              <a:buChar char="•"/>
              <a:defRPr/>
            </a:pPr>
            <a:endParaRPr lang="en-GB" dirty="0">
              <a:cs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068609AD-E267-4CB8-ADD5-69CC93BB6FCC}" type="slidenum">
              <a:rPr lang="en-AU" smtClean="0"/>
              <a:pPr/>
              <a:t>28</a:t>
            </a:fld>
            <a:endParaRPr lang="en-AU" smtClean="0"/>
          </a:p>
        </p:txBody>
      </p:sp>
      <p:sp>
        <p:nvSpPr>
          <p:cNvPr id="19459" name="Date Placeholder 4"/>
          <p:cNvSpPr>
            <a:spLocks noGrp="1"/>
          </p:cNvSpPr>
          <p:nvPr>
            <p:ph type="dt" sz="quarter" idx="11"/>
          </p:nvPr>
        </p:nvSpPr>
        <p:spPr>
          <a:noFill/>
        </p:spPr>
        <p:txBody>
          <a:bodyPr/>
          <a:lstStyle/>
          <a:p>
            <a:fld id="{EAEBAE73-9685-4B6D-B229-19E41C54CCFB}" type="datetime4">
              <a:rPr lang="en-US" smtClean="0"/>
              <a:pPr/>
              <a:t>March 31, 2011</a:t>
            </a:fld>
            <a:endParaRPr lang="en-AU" smtClean="0"/>
          </a:p>
        </p:txBody>
      </p:sp>
      <p:sp>
        <p:nvSpPr>
          <p:cNvPr id="19460" name="Footer Placeholder 5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r>
              <a:rPr lang="en-GB"/>
              <a:t>20100107 Draft BC - Virtual Paper</a:t>
            </a:r>
            <a:endParaRPr lang="en-AU"/>
          </a:p>
        </p:txBody>
      </p:sp>
      <p:sp>
        <p:nvSpPr>
          <p:cNvPr id="19461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50825" y="88900"/>
            <a:ext cx="8291513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anchor="ctr"/>
          <a:lstStyle/>
          <a:p>
            <a:pPr algn="l" eaLnBrk="1" hangingPunct="1">
              <a:lnSpc>
                <a:spcPct val="90000"/>
              </a:lnSpc>
            </a:pPr>
            <a:r>
              <a:rPr lang="en-GB" sz="2400" b="1" dirty="0" smtClean="0">
                <a:solidFill>
                  <a:schemeClr val="tx2"/>
                </a:solidFill>
              </a:rPr>
              <a:t>In-App Advertising</a:t>
            </a:r>
            <a:r>
              <a:rPr lang="en-GB" sz="2400" dirty="0" smtClean="0">
                <a:solidFill>
                  <a:schemeClr val="tx2"/>
                </a:solidFill>
              </a:rPr>
              <a:t/>
            </a:r>
            <a:br>
              <a:rPr lang="en-GB" sz="2400" dirty="0" smtClean="0">
                <a:solidFill>
                  <a:schemeClr val="tx2"/>
                </a:solidFill>
              </a:rPr>
            </a:br>
            <a:r>
              <a:rPr lang="en-GB" sz="2400" dirty="0" smtClean="0">
                <a:solidFill>
                  <a:schemeClr val="tx2"/>
                </a:solidFill>
              </a:rPr>
              <a:t>Go-To-Market for </a:t>
            </a:r>
            <a:r>
              <a:rPr lang="en-GB" sz="2400" b="1" dirty="0" smtClean="0">
                <a:solidFill>
                  <a:schemeClr val="tx2"/>
                </a:solidFill>
              </a:rPr>
              <a:t>Advertisers</a:t>
            </a:r>
            <a:endParaRPr lang="en-AU" sz="2400" b="1" dirty="0">
              <a:solidFill>
                <a:schemeClr val="tx2"/>
              </a:solidFill>
            </a:endParaRPr>
          </a:p>
        </p:txBody>
      </p:sp>
      <p:pic>
        <p:nvPicPr>
          <p:cNvPr id="19462" name="Picture 44" descr="toprightbubble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/>
          <a:srcRect t="38245" r="18710"/>
          <a:stretch>
            <a:fillRect/>
          </a:stretch>
        </p:blipFill>
        <p:spPr bwMode="auto">
          <a:xfrm>
            <a:off x="8358188" y="3175"/>
            <a:ext cx="1547812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3" name="Text Box 45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8621713" y="0"/>
            <a:ext cx="1233487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" rIns="18000" anchor="ctr"/>
          <a:lstStyle/>
          <a:p>
            <a:r>
              <a:rPr lang="en-AU" sz="1600" dirty="0" smtClean="0">
                <a:solidFill>
                  <a:schemeClr val="bg1"/>
                </a:solidFill>
                <a:cs typeface="Arial" charset="0"/>
              </a:rPr>
              <a:t>In-App Advertising</a:t>
            </a:r>
            <a:endParaRPr lang="en-AU" sz="1600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19464" name="AutoShape 7"/>
          <p:cNvSpPr>
            <a:spLocks noChangeArrowheads="1"/>
          </p:cNvSpPr>
          <p:nvPr/>
        </p:nvSpPr>
        <p:spPr bwMode="gray">
          <a:xfrm>
            <a:off x="238125" y="1123950"/>
            <a:ext cx="3081338" cy="323850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12700" algn="ctr">
            <a:solidFill>
              <a:schemeClr val="accent1"/>
            </a:solidFill>
            <a:round/>
            <a:headEnd/>
            <a:tailEnd/>
          </a:ln>
        </p:spPr>
        <p:txBody>
          <a:bodyPr lIns="54000" tIns="46791" rIns="54000" bIns="46791" anchor="ctr"/>
          <a:lstStyle/>
          <a:p>
            <a:pPr defTabSz="869950"/>
            <a:r>
              <a:rPr lang="en-GB" sz="1400">
                <a:cs typeface="Arial" charset="0"/>
              </a:rPr>
              <a:t>Description of </a:t>
            </a:r>
            <a:r>
              <a:rPr lang="en-GB" sz="1400" b="1">
                <a:cs typeface="Arial" charset="0"/>
              </a:rPr>
              <a:t>advertiser </a:t>
            </a:r>
            <a:r>
              <a:rPr lang="en-GB" sz="1400">
                <a:cs typeface="Arial" charset="0"/>
              </a:rPr>
              <a:t>offering</a:t>
            </a:r>
            <a:endParaRPr lang="en-GB" sz="1400" b="1">
              <a:cs typeface="Arial" charset="0"/>
            </a:endParaRPr>
          </a:p>
        </p:txBody>
      </p:sp>
      <p:sp>
        <p:nvSpPr>
          <p:cNvPr id="19465" name="AutoShape 10"/>
          <p:cNvSpPr>
            <a:spLocks noChangeArrowheads="1"/>
          </p:cNvSpPr>
          <p:nvPr/>
        </p:nvSpPr>
        <p:spPr bwMode="gray">
          <a:xfrm>
            <a:off x="3397250" y="1123950"/>
            <a:ext cx="3081338" cy="323850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12700" algn="ctr">
            <a:solidFill>
              <a:schemeClr val="accent1"/>
            </a:solidFill>
            <a:round/>
            <a:headEnd/>
            <a:tailEnd/>
          </a:ln>
        </p:spPr>
        <p:txBody>
          <a:bodyPr lIns="54000" tIns="46791" rIns="54000" bIns="46791" anchor="ctr"/>
          <a:lstStyle/>
          <a:p>
            <a:pPr defTabSz="869950"/>
            <a:r>
              <a:rPr lang="en-GB" sz="1400">
                <a:cs typeface="Arial" charset="0"/>
              </a:rPr>
              <a:t>Key aspects of sales strategy</a:t>
            </a:r>
            <a:endParaRPr lang="en-GB" sz="1400" b="1">
              <a:cs typeface="Arial" charset="0"/>
            </a:endParaRPr>
          </a:p>
        </p:txBody>
      </p:sp>
      <p:sp>
        <p:nvSpPr>
          <p:cNvPr id="19466" name="AutoShape 11"/>
          <p:cNvSpPr>
            <a:spLocks noChangeArrowheads="1"/>
          </p:cNvSpPr>
          <p:nvPr/>
        </p:nvSpPr>
        <p:spPr bwMode="gray">
          <a:xfrm>
            <a:off x="249238" y="1482725"/>
            <a:ext cx="3081337" cy="3375602"/>
          </a:xfrm>
          <a:prstGeom prst="roundRect">
            <a:avLst>
              <a:gd name="adj" fmla="val 1639"/>
            </a:avLst>
          </a:prstGeom>
          <a:solidFill>
            <a:schemeClr val="bg1"/>
          </a:solidFill>
          <a:ln w="12700" algn="ctr">
            <a:solidFill>
              <a:schemeClr val="accent1"/>
            </a:solidFill>
            <a:round/>
            <a:headEnd/>
            <a:tailEnd/>
          </a:ln>
        </p:spPr>
        <p:txBody>
          <a:bodyPr lIns="54000" tIns="46791" rIns="54000" bIns="46791"/>
          <a:lstStyle/>
          <a:p>
            <a:pPr marL="177800" indent="-177800" algn="l" defTabSz="869950">
              <a:buFontTx/>
              <a:buChar char="•"/>
            </a:pPr>
            <a:r>
              <a:rPr lang="en-GB" dirty="0" smtClean="0">
                <a:cs typeface="Arial" charset="0"/>
              </a:rPr>
              <a:t>Banners displayed in the Home Page and results page of all </a:t>
            </a:r>
            <a:r>
              <a:rPr lang="en-GB" dirty="0" err="1" smtClean="0">
                <a:cs typeface="Arial" charset="0"/>
              </a:rPr>
              <a:t>Truvo</a:t>
            </a:r>
            <a:r>
              <a:rPr lang="en-GB" dirty="0" smtClean="0">
                <a:cs typeface="Arial" charset="0"/>
              </a:rPr>
              <a:t> mobile platforms (</a:t>
            </a:r>
            <a:r>
              <a:rPr lang="en-GB" dirty="0" err="1" smtClean="0">
                <a:cs typeface="Arial" charset="0"/>
              </a:rPr>
              <a:t>mdot</a:t>
            </a:r>
            <a:r>
              <a:rPr lang="en-GB" dirty="0" smtClean="0">
                <a:cs typeface="Arial" charset="0"/>
              </a:rPr>
              <a:t>, </a:t>
            </a:r>
            <a:r>
              <a:rPr lang="en-GB" dirty="0" err="1" smtClean="0">
                <a:cs typeface="Arial" charset="0"/>
              </a:rPr>
              <a:t>iphone</a:t>
            </a:r>
            <a:r>
              <a:rPr lang="en-GB" dirty="0" smtClean="0">
                <a:cs typeface="Arial" charset="0"/>
              </a:rPr>
              <a:t>, </a:t>
            </a:r>
            <a:r>
              <a:rPr lang="en-GB" dirty="0" err="1" smtClean="0">
                <a:cs typeface="Arial" charset="0"/>
              </a:rPr>
              <a:t>ipad</a:t>
            </a:r>
            <a:r>
              <a:rPr lang="en-GB" dirty="0" smtClean="0">
                <a:cs typeface="Arial" charset="0"/>
              </a:rPr>
              <a:t> and android)</a:t>
            </a:r>
            <a:endParaRPr lang="en-GB" dirty="0">
              <a:cs typeface="Arial" charset="0"/>
            </a:endParaRPr>
          </a:p>
          <a:p>
            <a:pPr marL="177800" indent="-177800" algn="l" defTabSz="869950">
              <a:buFontTx/>
              <a:buChar char="•"/>
            </a:pPr>
            <a:endParaRPr lang="en-GB" dirty="0">
              <a:cs typeface="Arial" charset="0"/>
            </a:endParaRPr>
          </a:p>
          <a:p>
            <a:pPr marL="177800" indent="-177800" algn="l" defTabSz="869950">
              <a:buFontTx/>
              <a:buChar char="•"/>
            </a:pPr>
            <a:r>
              <a:rPr lang="en-GB" dirty="0" smtClean="0">
                <a:cs typeface="Arial" charset="0"/>
              </a:rPr>
              <a:t>Targeting options (contextual – Home Page or Heading – plus geography) will allow advertisers to address consumer segments with high granularity and conversion</a:t>
            </a:r>
          </a:p>
          <a:p>
            <a:pPr marL="177800" indent="-177800" algn="l" defTabSz="869950">
              <a:buFontTx/>
              <a:buChar char="•"/>
            </a:pPr>
            <a:endParaRPr lang="en-GB" dirty="0">
              <a:cs typeface="Arial" charset="0"/>
            </a:endParaRPr>
          </a:p>
          <a:p>
            <a:pPr marL="177800" indent="-177800" algn="l" defTabSz="869950">
              <a:buFontTx/>
              <a:buChar char="•"/>
            </a:pPr>
            <a:r>
              <a:rPr lang="en-GB" dirty="0" smtClean="0">
                <a:cs typeface="Arial" charset="0"/>
              </a:rPr>
              <a:t>Being pay per inclusion there will be 3 available slots for each targeting combination</a:t>
            </a:r>
          </a:p>
          <a:p>
            <a:pPr marL="177800" indent="-177800" algn="l" defTabSz="869950">
              <a:buFontTx/>
              <a:buChar char="•"/>
            </a:pPr>
            <a:endParaRPr lang="en-GB" dirty="0">
              <a:cs typeface="Arial" charset="0"/>
            </a:endParaRPr>
          </a:p>
          <a:p>
            <a:pPr marL="177800" indent="-177800" algn="l" defTabSz="869950">
              <a:buFontTx/>
              <a:buChar char="•"/>
            </a:pPr>
            <a:r>
              <a:rPr lang="en-GB" dirty="0" smtClean="0">
                <a:cs typeface="Arial" charset="0"/>
              </a:rPr>
              <a:t>Campaign periods are flexible (1 month, 3 month, 1 year) to enable time-specific campaigns </a:t>
            </a:r>
            <a:endParaRPr lang="en-GB" dirty="0">
              <a:cs typeface="Arial" charset="0"/>
            </a:endParaRPr>
          </a:p>
          <a:p>
            <a:pPr marL="177800" indent="-177800" algn="l" defTabSz="869950">
              <a:buFontTx/>
              <a:buChar char="•"/>
            </a:pPr>
            <a:endParaRPr lang="en-GB" sz="1000" dirty="0">
              <a:cs typeface="Arial" charset="0"/>
            </a:endParaRPr>
          </a:p>
        </p:txBody>
      </p:sp>
      <p:sp>
        <p:nvSpPr>
          <p:cNvPr id="6279180" name="AutoShape 12"/>
          <p:cNvSpPr>
            <a:spLocks noChangeArrowheads="1"/>
          </p:cNvSpPr>
          <p:nvPr/>
        </p:nvSpPr>
        <p:spPr bwMode="gray">
          <a:xfrm>
            <a:off x="3403600" y="1482725"/>
            <a:ext cx="3081338" cy="3375602"/>
          </a:xfrm>
          <a:prstGeom prst="roundRect">
            <a:avLst>
              <a:gd name="adj" fmla="val 1639"/>
            </a:avLst>
          </a:prstGeom>
          <a:solidFill>
            <a:schemeClr val="bg1"/>
          </a:solidFill>
          <a:ln w="12700" algn="ctr">
            <a:solidFill>
              <a:schemeClr val="accent1"/>
            </a:solidFill>
            <a:round/>
            <a:headEnd/>
            <a:tailEnd/>
          </a:ln>
          <a:effectLst/>
        </p:spPr>
        <p:txBody>
          <a:bodyPr lIns="54000" tIns="46791" rIns="54000" bIns="46791"/>
          <a:lstStyle/>
          <a:p>
            <a:pPr marL="177800" indent="-177800" algn="l" defTabSz="869950">
              <a:buFont typeface="Arial" pitchFamily="34" charset="0"/>
              <a:buChar char="•"/>
              <a:defRPr/>
            </a:pPr>
            <a:r>
              <a:rPr lang="en-GB" dirty="0">
                <a:latin typeface="Arial" pitchFamily="34" charset="0"/>
              </a:rPr>
              <a:t>Product availability and specifications:</a:t>
            </a:r>
          </a:p>
          <a:p>
            <a:pPr marL="635000" lvl="1" indent="-177800" algn="l" defTabSz="869950">
              <a:buFontTx/>
              <a:buChar char="•"/>
              <a:defRPr/>
            </a:pPr>
            <a:r>
              <a:rPr lang="en-GB" dirty="0">
                <a:latin typeface="Arial" pitchFamily="34" charset="0"/>
              </a:rPr>
              <a:t>Product sold </a:t>
            </a:r>
            <a:r>
              <a:rPr lang="en-GB" dirty="0" smtClean="0">
                <a:latin typeface="Arial" pitchFamily="34" charset="0"/>
              </a:rPr>
              <a:t>as a stand alone item, based on a pay per inclusion model, as traffic grows</a:t>
            </a:r>
            <a:endParaRPr lang="en-GB" dirty="0">
              <a:latin typeface="Arial" pitchFamily="34" charset="0"/>
            </a:endParaRPr>
          </a:p>
          <a:p>
            <a:pPr marL="635000" lvl="1" indent="-177800" algn="l" defTabSz="869950">
              <a:buFontTx/>
              <a:buChar char="•"/>
              <a:defRPr/>
            </a:pPr>
            <a:r>
              <a:rPr lang="en-GB" dirty="0" smtClean="0">
                <a:latin typeface="Arial" pitchFamily="34" charset="0"/>
              </a:rPr>
              <a:t>Targeting options: </a:t>
            </a:r>
            <a:r>
              <a:rPr lang="en-GB" dirty="0">
                <a:cs typeface="Arial" charset="0"/>
              </a:rPr>
              <a:t>contextual – Home Page or Heading – </a:t>
            </a:r>
            <a:r>
              <a:rPr lang="en-GB" dirty="0" smtClean="0">
                <a:cs typeface="Arial" charset="0"/>
              </a:rPr>
              <a:t>and geography – 3 slots available in each targeting option</a:t>
            </a:r>
            <a:endParaRPr lang="en-GB" dirty="0">
              <a:latin typeface="Arial" pitchFamily="34" charset="0"/>
            </a:endParaRPr>
          </a:p>
          <a:p>
            <a:pPr marL="177800" indent="-177800" algn="l" defTabSz="869950">
              <a:buFontTx/>
              <a:buChar char="•"/>
              <a:defRPr/>
            </a:pPr>
            <a:r>
              <a:rPr lang="en-GB" dirty="0" smtClean="0">
                <a:latin typeface="Arial" pitchFamily="34" charset="0"/>
              </a:rPr>
              <a:t>Sales </a:t>
            </a:r>
            <a:r>
              <a:rPr lang="en-GB" dirty="0">
                <a:latin typeface="Arial" pitchFamily="34" charset="0"/>
              </a:rPr>
              <a:t>effort:</a:t>
            </a:r>
          </a:p>
          <a:p>
            <a:pPr marL="635000" lvl="1" indent="-177800" algn="l" defTabSz="869950">
              <a:buFontTx/>
              <a:buChar char="•"/>
              <a:defRPr/>
            </a:pPr>
            <a:r>
              <a:rPr lang="en-GB" dirty="0" smtClean="0">
                <a:latin typeface="Arial" pitchFamily="34" charset="0"/>
              </a:rPr>
              <a:t>Introduce product in sales automation tools to drive adoption and penetration</a:t>
            </a:r>
            <a:endParaRPr lang="en-GB" dirty="0">
              <a:latin typeface="Arial" pitchFamily="34" charset="0"/>
            </a:endParaRPr>
          </a:p>
          <a:p>
            <a:pPr marL="635000" lvl="1" indent="-177800" algn="l" defTabSz="869950">
              <a:buFontTx/>
              <a:buChar char="•"/>
              <a:defRPr/>
            </a:pPr>
            <a:r>
              <a:rPr lang="en-GB" dirty="0" smtClean="0">
                <a:latin typeface="Arial" pitchFamily="34" charset="0"/>
              </a:rPr>
              <a:t>Develop clear targets and incentives</a:t>
            </a:r>
            <a:endParaRPr lang="en-GB" dirty="0">
              <a:latin typeface="Arial" pitchFamily="34" charset="0"/>
            </a:endParaRPr>
          </a:p>
          <a:p>
            <a:pPr marL="177800" indent="-177800" algn="l" defTabSz="869950">
              <a:buFontTx/>
              <a:buChar char="•"/>
              <a:defRPr/>
            </a:pPr>
            <a:r>
              <a:rPr lang="en-GB" dirty="0">
                <a:latin typeface="Arial" pitchFamily="34" charset="0"/>
              </a:rPr>
              <a:t>Sales Pitch:</a:t>
            </a:r>
          </a:p>
          <a:p>
            <a:pPr marL="635000" lvl="1" indent="-177800" algn="l" defTabSz="869950">
              <a:buFontTx/>
              <a:buChar char="•"/>
              <a:defRPr/>
            </a:pPr>
            <a:r>
              <a:rPr lang="en-GB" dirty="0" smtClean="0">
                <a:latin typeface="Arial" pitchFamily="34" charset="0"/>
              </a:rPr>
              <a:t>Increase advertiser reach by advertising in a platform with increasing popularity and usage</a:t>
            </a:r>
            <a:endParaRPr lang="en-GB" dirty="0">
              <a:latin typeface="Arial" pitchFamily="34" charset="0"/>
            </a:endParaRPr>
          </a:p>
        </p:txBody>
      </p:sp>
      <p:sp>
        <p:nvSpPr>
          <p:cNvPr id="19468" name="AutoShape 13"/>
          <p:cNvSpPr>
            <a:spLocks noChangeArrowheads="1"/>
          </p:cNvSpPr>
          <p:nvPr/>
        </p:nvSpPr>
        <p:spPr bwMode="gray">
          <a:xfrm>
            <a:off x="249238" y="4926868"/>
            <a:ext cx="6235700" cy="323850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12700" algn="ctr">
            <a:solidFill>
              <a:schemeClr val="accent1"/>
            </a:solidFill>
            <a:round/>
            <a:headEnd/>
            <a:tailEnd/>
          </a:ln>
        </p:spPr>
        <p:txBody>
          <a:bodyPr lIns="54000" tIns="46791" rIns="54000" bIns="46791" anchor="ctr"/>
          <a:lstStyle/>
          <a:p>
            <a:pPr defTabSz="869950"/>
            <a:r>
              <a:rPr lang="en-GB" sz="1400">
                <a:cs typeface="Arial" charset="0"/>
              </a:rPr>
              <a:t>Key initiatives to increase </a:t>
            </a:r>
            <a:r>
              <a:rPr lang="en-GB" sz="1400" b="1">
                <a:cs typeface="Arial" charset="0"/>
              </a:rPr>
              <a:t>advertiser</a:t>
            </a:r>
            <a:r>
              <a:rPr lang="en-GB" sz="1400">
                <a:cs typeface="Arial" charset="0"/>
              </a:rPr>
              <a:t> spending</a:t>
            </a:r>
            <a:endParaRPr lang="en-GB" sz="1400" b="1">
              <a:cs typeface="Arial" charset="0"/>
            </a:endParaRPr>
          </a:p>
        </p:txBody>
      </p:sp>
      <p:sp>
        <p:nvSpPr>
          <p:cNvPr id="19469" name="AutoShape 14"/>
          <p:cNvSpPr>
            <a:spLocks noChangeArrowheads="1"/>
          </p:cNvSpPr>
          <p:nvPr/>
        </p:nvSpPr>
        <p:spPr bwMode="gray">
          <a:xfrm>
            <a:off x="255588" y="5284055"/>
            <a:ext cx="6235700" cy="1209098"/>
          </a:xfrm>
          <a:prstGeom prst="roundRect">
            <a:avLst>
              <a:gd name="adj" fmla="val 1639"/>
            </a:avLst>
          </a:prstGeom>
          <a:solidFill>
            <a:schemeClr val="bg1"/>
          </a:solidFill>
          <a:ln w="12700" algn="ctr">
            <a:solidFill>
              <a:schemeClr val="accent1"/>
            </a:solidFill>
            <a:round/>
            <a:headEnd/>
            <a:tailEnd/>
          </a:ln>
        </p:spPr>
        <p:txBody>
          <a:bodyPr lIns="54000" tIns="46791" rIns="54000" bIns="46791"/>
          <a:lstStyle/>
          <a:p>
            <a:pPr marL="177800" indent="-177800" algn="l" defTabSz="869950">
              <a:buFontTx/>
              <a:buChar char="•"/>
            </a:pPr>
            <a:r>
              <a:rPr lang="en-GB" dirty="0" smtClean="0">
                <a:cs typeface="Arial" charset="0"/>
              </a:rPr>
              <a:t>Target existing mobile customers</a:t>
            </a:r>
            <a:endParaRPr lang="en-GB" dirty="0">
              <a:cs typeface="Arial" charset="0"/>
            </a:endParaRPr>
          </a:p>
          <a:p>
            <a:pPr marL="177800" indent="-177800" algn="l" defTabSz="869950">
              <a:buFontTx/>
              <a:buChar char="•"/>
            </a:pPr>
            <a:endParaRPr lang="en-GB" dirty="0">
              <a:cs typeface="Arial" charset="0"/>
            </a:endParaRPr>
          </a:p>
          <a:p>
            <a:pPr marL="177800" indent="-177800" algn="l" defTabSz="869950">
              <a:buFontTx/>
              <a:buChar char="•"/>
            </a:pPr>
            <a:r>
              <a:rPr lang="en-GB" dirty="0" smtClean="0">
                <a:cs typeface="Arial" charset="0"/>
              </a:rPr>
              <a:t>Target existing display advertising customers</a:t>
            </a:r>
            <a:endParaRPr lang="en-GB" dirty="0">
              <a:cs typeface="Arial" charset="0"/>
            </a:endParaRPr>
          </a:p>
          <a:p>
            <a:pPr marL="177800" indent="-177800" algn="l" defTabSz="869950">
              <a:buFontTx/>
              <a:buChar char="•"/>
            </a:pPr>
            <a:endParaRPr lang="en-GB" dirty="0">
              <a:cs typeface="Arial" charset="0"/>
            </a:endParaRPr>
          </a:p>
          <a:p>
            <a:pPr marL="177800" indent="-177800" algn="l" defTabSz="869950">
              <a:buFontTx/>
              <a:buChar char="•"/>
            </a:pPr>
            <a:r>
              <a:rPr lang="en-GB" dirty="0" smtClean="0">
                <a:cs typeface="Arial" charset="0"/>
              </a:rPr>
              <a:t>Train and focus sales force on importance and relevance of mobile offering</a:t>
            </a:r>
            <a:endParaRPr lang="en-GB" dirty="0">
              <a:cs typeface="Arial" charset="0"/>
            </a:endParaRPr>
          </a:p>
        </p:txBody>
      </p:sp>
      <p:sp>
        <p:nvSpPr>
          <p:cNvPr id="16" name="AutoShape 13"/>
          <p:cNvSpPr>
            <a:spLocks noChangeArrowheads="1"/>
          </p:cNvSpPr>
          <p:nvPr/>
        </p:nvSpPr>
        <p:spPr bwMode="gray">
          <a:xfrm>
            <a:off x="6942138" y="1119188"/>
            <a:ext cx="2805112" cy="3127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algn="ctr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54000" tIns="46791" rIns="54000" bIns="46791" anchor="ctr"/>
          <a:lstStyle/>
          <a:p>
            <a:pPr defTabSz="869950">
              <a:defRPr/>
            </a:pPr>
            <a:r>
              <a:rPr lang="en-GB" sz="1400" dirty="0">
                <a:solidFill>
                  <a:schemeClr val="bg1"/>
                </a:solidFill>
                <a:cs typeface="Arial" charset="0"/>
              </a:rPr>
              <a:t>KPI’s</a:t>
            </a:r>
            <a:endParaRPr lang="en-GB" sz="1400" b="1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17" name="AutoShape 14"/>
          <p:cNvSpPr>
            <a:spLocks noChangeArrowheads="1"/>
          </p:cNvSpPr>
          <p:nvPr/>
        </p:nvSpPr>
        <p:spPr bwMode="gray">
          <a:xfrm>
            <a:off x="6954838" y="1477963"/>
            <a:ext cx="2798762" cy="4983162"/>
          </a:xfrm>
          <a:prstGeom prst="roundRect">
            <a:avLst>
              <a:gd name="adj" fmla="val 1639"/>
            </a:avLst>
          </a:prstGeom>
          <a:solidFill>
            <a:schemeClr val="bg1">
              <a:lumMod val="85000"/>
            </a:schemeClr>
          </a:solidFill>
          <a:ln w="12700" algn="ctr">
            <a:solidFill>
              <a:schemeClr val="accent1"/>
            </a:solidFill>
            <a:round/>
            <a:headEnd/>
            <a:tailEnd/>
          </a:ln>
        </p:spPr>
        <p:txBody>
          <a:bodyPr lIns="54000" tIns="46791" rIns="54000" bIns="46791"/>
          <a:lstStyle/>
          <a:p>
            <a:pPr marL="177800" indent="-177800" algn="l" defTabSz="869950">
              <a:buFontTx/>
              <a:buChar char="•"/>
              <a:defRPr/>
            </a:pPr>
            <a:r>
              <a:rPr lang="en-GB" dirty="0">
                <a:cs typeface="Arial" charset="0"/>
              </a:rPr>
              <a:t>Quantitative:</a:t>
            </a:r>
          </a:p>
          <a:p>
            <a:pPr marL="635000" lvl="1" indent="-177800" algn="l" defTabSz="869950">
              <a:buFontTx/>
              <a:buChar char="•"/>
              <a:defRPr/>
            </a:pPr>
            <a:r>
              <a:rPr lang="en-GB" dirty="0" smtClean="0">
                <a:cs typeface="Arial" charset="0"/>
              </a:rPr>
              <a:t>Penetration </a:t>
            </a:r>
          </a:p>
          <a:p>
            <a:pPr marL="635000" lvl="1" indent="-177800" algn="l" defTabSz="869950">
              <a:buFontTx/>
              <a:buChar char="•"/>
              <a:defRPr/>
            </a:pPr>
            <a:r>
              <a:rPr lang="en-GB" dirty="0" smtClean="0">
                <a:cs typeface="Arial" charset="0"/>
              </a:rPr>
              <a:t>Revenue</a:t>
            </a:r>
          </a:p>
          <a:p>
            <a:pPr marL="635000" lvl="1" indent="-177800" algn="l" defTabSz="869950">
              <a:buFontTx/>
              <a:buChar char="•"/>
              <a:defRPr/>
            </a:pPr>
            <a:r>
              <a:rPr lang="en-GB" dirty="0" smtClean="0">
                <a:cs typeface="Arial" charset="0"/>
              </a:rPr>
              <a:t>ARPA</a:t>
            </a:r>
            <a:endParaRPr lang="en-GB" dirty="0">
              <a:cs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37B35C23-1C98-435B-8838-F428C5B64BDE}" type="slidenum">
              <a:rPr lang="en-AU" smtClean="0"/>
              <a:pPr/>
              <a:t>29</a:t>
            </a:fld>
            <a:endParaRPr lang="en-AU" smtClean="0"/>
          </a:p>
        </p:txBody>
      </p:sp>
      <p:sp>
        <p:nvSpPr>
          <p:cNvPr id="20483" name="Date Placeholder 4"/>
          <p:cNvSpPr>
            <a:spLocks noGrp="1"/>
          </p:cNvSpPr>
          <p:nvPr>
            <p:ph type="dt" sz="quarter" idx="11"/>
          </p:nvPr>
        </p:nvSpPr>
        <p:spPr>
          <a:noFill/>
        </p:spPr>
        <p:txBody>
          <a:bodyPr/>
          <a:lstStyle/>
          <a:p>
            <a:fld id="{69F33A8C-05B9-4E85-B93F-4BF919F3B260}" type="datetime4">
              <a:rPr lang="en-US" smtClean="0"/>
              <a:pPr/>
              <a:t>March 31, 2011</a:t>
            </a:fld>
            <a:endParaRPr lang="en-AU" smtClean="0"/>
          </a:p>
        </p:txBody>
      </p:sp>
      <p:sp>
        <p:nvSpPr>
          <p:cNvPr id="20484" name="Footer Placeholder 5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r>
              <a:rPr lang="en-GB"/>
              <a:t>1130 Business Case Template v2.0</a:t>
            </a:r>
            <a:endParaRPr lang="en-AU"/>
          </a:p>
        </p:txBody>
      </p:sp>
      <p:graphicFrame>
        <p:nvGraphicFramePr>
          <p:cNvPr id="20485" name="Rectangle 2" hidden="1"/>
          <p:cNvGraphicFramePr>
            <a:graphicFrameLocks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20485" name="think-cell Slide" r:id="rId6" imgW="0" imgH="0" progId="">
              <p:embed/>
            </p:oleObj>
          </a:graphicData>
        </a:graphic>
      </p:graphicFrame>
      <p:sp>
        <p:nvSpPr>
          <p:cNvPr id="20486" name="Rectangle 3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AU" smtClean="0"/>
              <a:t>Agenda</a:t>
            </a:r>
          </a:p>
        </p:txBody>
      </p:sp>
      <p:graphicFrame>
        <p:nvGraphicFramePr>
          <p:cNvPr id="6362116" name="Group 4"/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236538" y="1125538"/>
          <a:ext cx="9350375" cy="1997408"/>
        </p:xfrm>
        <a:graphic>
          <a:graphicData uri="http://schemas.openxmlformats.org/drawingml/2006/table">
            <a:tbl>
              <a:tblPr/>
              <a:tblGrid>
                <a:gridCol w="9350375"/>
              </a:tblGrid>
              <a:tr h="2852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A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Sections</a:t>
                      </a:r>
                    </a:p>
                  </a:txBody>
                  <a:tcPr marL="18000" marR="18000" marT="35992" marB="35992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2852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A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Executive Summary</a:t>
                      </a:r>
                    </a:p>
                  </a:txBody>
                  <a:tcPr marL="18000" marR="18000" marT="35992" marB="35992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52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A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Value Proposition</a:t>
                      </a:r>
                    </a:p>
                  </a:txBody>
                  <a:tcPr marL="18000" marR="18000" marT="35992" marB="35992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52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A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Impact Analysis</a:t>
                      </a:r>
                    </a:p>
                  </a:txBody>
                  <a:tcPr marL="18000" marR="18000" marT="35992" marB="35992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852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A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Financials</a:t>
                      </a:r>
                    </a:p>
                  </a:txBody>
                  <a:tcPr marL="18000" marR="18000" marT="35992" marB="35992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52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A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Planning and Next Steps</a:t>
                      </a:r>
                    </a:p>
                  </a:txBody>
                  <a:tcPr marL="18000" marR="18000" marT="35992" marB="35992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52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A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Back-Up</a:t>
                      </a:r>
                    </a:p>
                  </a:txBody>
                  <a:tcPr marL="18000" marR="18000" marT="35992" marB="35992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0FCBD5F5-0A12-494E-9E54-C25269B5EC7F}" type="slidenum">
              <a:rPr lang="en-AU" smtClean="0"/>
              <a:pPr/>
              <a:t>3</a:t>
            </a:fld>
            <a:endParaRPr lang="en-AU" smtClean="0"/>
          </a:p>
        </p:txBody>
      </p:sp>
      <p:sp>
        <p:nvSpPr>
          <p:cNvPr id="6147" name="Date Placeholder 4"/>
          <p:cNvSpPr>
            <a:spLocks noGrp="1"/>
          </p:cNvSpPr>
          <p:nvPr>
            <p:ph type="dt" sz="quarter" idx="11"/>
          </p:nvPr>
        </p:nvSpPr>
        <p:spPr>
          <a:noFill/>
        </p:spPr>
        <p:txBody>
          <a:bodyPr/>
          <a:lstStyle/>
          <a:p>
            <a:fld id="{D3C430A3-AE6A-4B96-9AC3-67F66C836E6B}" type="datetime4">
              <a:rPr lang="en-US" smtClean="0"/>
              <a:pPr/>
              <a:t>March 31, 2011</a:t>
            </a:fld>
            <a:endParaRPr lang="en-AU" smtClean="0"/>
          </a:p>
        </p:txBody>
      </p:sp>
      <p:sp>
        <p:nvSpPr>
          <p:cNvPr id="6148" name="Footer Placeholder 5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r>
              <a:rPr lang="en-GB"/>
              <a:t>1130 Business Case Template v2.0</a:t>
            </a:r>
            <a:endParaRPr lang="en-AU"/>
          </a:p>
        </p:txBody>
      </p:sp>
      <p:graphicFrame>
        <p:nvGraphicFramePr>
          <p:cNvPr id="6149" name="Rectangle 2" hidden="1"/>
          <p:cNvGraphicFramePr>
            <a:graphicFrameLocks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6149" name="think-cell Slide" r:id="rId7" imgW="0" imgH="0" progId="">
              <p:embed/>
            </p:oleObj>
          </a:graphicData>
        </a:graphic>
      </p:graphicFrame>
      <p:sp>
        <p:nvSpPr>
          <p:cNvPr id="6150" name="Rectangle 3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250825" y="88900"/>
            <a:ext cx="8180388" cy="792163"/>
          </a:xfrm>
        </p:spPr>
        <p:txBody>
          <a:bodyPr/>
          <a:lstStyle/>
          <a:p>
            <a:pPr eaLnBrk="1" hangingPunct="1"/>
            <a:r>
              <a:rPr lang="en-GB" b="1" dirty="0" smtClean="0"/>
              <a:t>In-App Advertising</a:t>
            </a:r>
            <a:br>
              <a:rPr lang="en-GB" b="1" dirty="0" smtClean="0"/>
            </a:br>
            <a:r>
              <a:rPr lang="en-GB" dirty="0" smtClean="0"/>
              <a:t>Executive summary</a:t>
            </a:r>
            <a:endParaRPr lang="en-AU" dirty="0" smtClean="0"/>
          </a:p>
        </p:txBody>
      </p:sp>
      <p:pic>
        <p:nvPicPr>
          <p:cNvPr id="6151" name="Picture 4" descr="toprightbubble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/>
          <a:srcRect t="38242" r="18750"/>
          <a:stretch>
            <a:fillRect/>
          </a:stretch>
        </p:blipFill>
        <p:spPr bwMode="auto">
          <a:xfrm>
            <a:off x="8358188" y="-1588"/>
            <a:ext cx="1547812" cy="8255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52" name="Text Box 5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8621713" y="66675"/>
            <a:ext cx="1233487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" rIns="18000" anchor="ctr"/>
          <a:lstStyle/>
          <a:p>
            <a:pPr eaLnBrk="1" hangingPunct="1"/>
            <a:r>
              <a:rPr lang="en-US" sz="1400" b="1">
                <a:solidFill>
                  <a:schemeClr val="bg1"/>
                </a:solidFill>
              </a:rPr>
              <a:t>Executive Summary</a:t>
            </a:r>
          </a:p>
        </p:txBody>
      </p:sp>
      <p:sp>
        <p:nvSpPr>
          <p:cNvPr id="6153" name="Rectangle 6"/>
          <p:cNvSpPr>
            <a:spLocks noChangeArrowheads="1"/>
          </p:cNvSpPr>
          <p:nvPr/>
        </p:nvSpPr>
        <p:spPr bwMode="auto">
          <a:xfrm>
            <a:off x="249238" y="1123950"/>
            <a:ext cx="2139950" cy="1693863"/>
          </a:xfrm>
          <a:prstGeom prst="rect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36000" tIns="0" rIns="36000" bIns="0" anchor="ctr"/>
          <a:lstStyle/>
          <a:p>
            <a:pPr eaLnBrk="1" hangingPunct="1">
              <a:spcBef>
                <a:spcPct val="50000"/>
              </a:spcBef>
            </a:pPr>
            <a:r>
              <a:rPr lang="en-GB" sz="2000" b="1">
                <a:solidFill>
                  <a:schemeClr val="bg1"/>
                </a:solidFill>
              </a:rPr>
              <a:t>Status</a:t>
            </a:r>
          </a:p>
        </p:txBody>
      </p:sp>
      <p:sp>
        <p:nvSpPr>
          <p:cNvPr id="6155" name="Rectangle 8"/>
          <p:cNvSpPr>
            <a:spLocks noChangeArrowheads="1"/>
          </p:cNvSpPr>
          <p:nvPr/>
        </p:nvSpPr>
        <p:spPr bwMode="auto">
          <a:xfrm>
            <a:off x="249238" y="2938246"/>
            <a:ext cx="2139950" cy="1693862"/>
          </a:xfrm>
          <a:prstGeom prst="rect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36000" tIns="0" rIns="36000" bIns="0" anchor="ctr"/>
          <a:lstStyle/>
          <a:p>
            <a:pPr eaLnBrk="1" hangingPunct="1">
              <a:spcBef>
                <a:spcPct val="50000"/>
              </a:spcBef>
            </a:pPr>
            <a:r>
              <a:rPr lang="en-GB" sz="2000" b="1">
                <a:solidFill>
                  <a:schemeClr val="bg1"/>
                </a:solidFill>
              </a:rPr>
              <a:t>Next steps</a:t>
            </a:r>
          </a:p>
        </p:txBody>
      </p:sp>
      <p:sp>
        <p:nvSpPr>
          <p:cNvPr id="6156" name="Rectangle 9"/>
          <p:cNvSpPr>
            <a:spLocks noChangeArrowheads="1"/>
          </p:cNvSpPr>
          <p:nvPr/>
        </p:nvSpPr>
        <p:spPr bwMode="auto">
          <a:xfrm>
            <a:off x="2509838" y="1123950"/>
            <a:ext cx="7126287" cy="1693863"/>
          </a:xfrm>
          <a:prstGeom prst="rect">
            <a:avLst/>
          </a:prstGeom>
          <a:solidFill>
            <a:srgbClr val="FFFFFF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90000" rIns="90000" bIns="90000"/>
          <a:lstStyle/>
          <a:p>
            <a:pPr marL="174625" indent="-174625" algn="l" eaLnBrk="1" hangingPunct="1">
              <a:spcBef>
                <a:spcPct val="20000"/>
              </a:spcBef>
              <a:buFontTx/>
              <a:buChar char="•"/>
            </a:pPr>
            <a:r>
              <a:rPr lang="en-GB" sz="1600" dirty="0" smtClean="0">
                <a:cs typeface="Arial" charset="0"/>
              </a:rPr>
              <a:t>Mobile platform and apps with good traffic growth, allowing for new </a:t>
            </a:r>
            <a:r>
              <a:rPr lang="en-GB" sz="1600" dirty="0" err="1" smtClean="0">
                <a:cs typeface="Arial" charset="0"/>
              </a:rPr>
              <a:t>monetization</a:t>
            </a:r>
            <a:r>
              <a:rPr lang="en-GB" sz="1600" dirty="0" smtClean="0">
                <a:cs typeface="Arial" charset="0"/>
              </a:rPr>
              <a:t> possibilities</a:t>
            </a:r>
          </a:p>
          <a:p>
            <a:pPr marL="174625" indent="-174625" algn="l" eaLnBrk="1" hangingPunct="1">
              <a:spcBef>
                <a:spcPct val="20000"/>
              </a:spcBef>
              <a:buFontTx/>
              <a:buChar char="•"/>
            </a:pPr>
            <a:r>
              <a:rPr lang="en-GB" sz="1600" dirty="0" smtClean="0">
                <a:cs typeface="Arial" charset="0"/>
              </a:rPr>
              <a:t>potential behind mobile presents opportunity for stand alone products to foster endogenous revenue growth – meaning </a:t>
            </a:r>
            <a:r>
              <a:rPr lang="en-GB" sz="1600" dirty="0" err="1" smtClean="0">
                <a:cs typeface="Arial" charset="0"/>
              </a:rPr>
              <a:t>debundled</a:t>
            </a:r>
            <a:r>
              <a:rPr lang="en-GB" sz="1600" dirty="0" smtClean="0">
                <a:cs typeface="Arial" charset="0"/>
              </a:rPr>
              <a:t> from other products</a:t>
            </a:r>
            <a:endParaRPr lang="en-GB" sz="1600" dirty="0">
              <a:cs typeface="Arial" charset="0"/>
            </a:endParaRPr>
          </a:p>
          <a:p>
            <a:pPr marL="174625" indent="-174625" algn="l" eaLnBrk="1" hangingPunct="1">
              <a:spcBef>
                <a:spcPct val="20000"/>
              </a:spcBef>
              <a:buFontTx/>
              <a:buChar char="•"/>
            </a:pPr>
            <a:endParaRPr lang="en-GB" sz="1600" dirty="0">
              <a:cs typeface="Arial" charset="0"/>
            </a:endParaRPr>
          </a:p>
        </p:txBody>
      </p:sp>
      <p:sp>
        <p:nvSpPr>
          <p:cNvPr id="6158" name="Rectangle 11"/>
          <p:cNvSpPr>
            <a:spLocks noChangeArrowheads="1"/>
          </p:cNvSpPr>
          <p:nvPr/>
        </p:nvSpPr>
        <p:spPr bwMode="auto">
          <a:xfrm>
            <a:off x="2509838" y="2938246"/>
            <a:ext cx="7126287" cy="1693862"/>
          </a:xfrm>
          <a:prstGeom prst="rect">
            <a:avLst/>
          </a:prstGeom>
          <a:solidFill>
            <a:srgbClr val="FFFFFF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90000" rIns="90000" bIns="90000"/>
          <a:lstStyle/>
          <a:p>
            <a:pPr marL="174625" indent="-174625" algn="l" eaLnBrk="1" hangingPunct="1">
              <a:spcBef>
                <a:spcPct val="20000"/>
              </a:spcBef>
              <a:buFontTx/>
              <a:buChar char="•"/>
            </a:pPr>
            <a:r>
              <a:rPr lang="en-GB" sz="1400" dirty="0" smtClean="0">
                <a:cs typeface="Arial" charset="0"/>
              </a:rPr>
              <a:t>Complete development in </a:t>
            </a:r>
            <a:r>
              <a:rPr lang="en-GB" sz="1400" dirty="0" err="1" smtClean="0">
                <a:cs typeface="Arial" charset="0"/>
              </a:rPr>
              <a:t>mdot</a:t>
            </a:r>
            <a:r>
              <a:rPr lang="en-GB" sz="1400" dirty="0" smtClean="0">
                <a:cs typeface="Arial" charset="0"/>
              </a:rPr>
              <a:t> and mobile apps to enable display advertising</a:t>
            </a:r>
          </a:p>
          <a:p>
            <a:pPr marL="174625" indent="-174625" algn="l" eaLnBrk="1" hangingPunct="1">
              <a:spcBef>
                <a:spcPct val="20000"/>
              </a:spcBef>
              <a:buFontTx/>
              <a:buChar char="•"/>
            </a:pPr>
            <a:r>
              <a:rPr lang="en-GB" sz="1400" dirty="0" smtClean="0">
                <a:cs typeface="Arial" charset="0"/>
              </a:rPr>
              <a:t>Complete IT developments to enable keying, management and invoicing of product</a:t>
            </a:r>
          </a:p>
          <a:p>
            <a:pPr marL="174625" indent="-174625" algn="l" eaLnBrk="1" hangingPunct="1">
              <a:spcBef>
                <a:spcPct val="20000"/>
              </a:spcBef>
              <a:buFontTx/>
              <a:buChar char="•"/>
            </a:pPr>
            <a:r>
              <a:rPr lang="en-GB" sz="1400" dirty="0" smtClean="0">
                <a:cs typeface="Arial" charset="0"/>
              </a:rPr>
              <a:t>Customer care &amp; Ops training</a:t>
            </a:r>
          </a:p>
          <a:p>
            <a:pPr marL="174625" indent="-174625" algn="l" eaLnBrk="1" hangingPunct="1">
              <a:spcBef>
                <a:spcPct val="20000"/>
              </a:spcBef>
              <a:buFontTx/>
              <a:buChar char="•"/>
            </a:pPr>
            <a:r>
              <a:rPr lang="en-GB" sz="1400" dirty="0" smtClean="0">
                <a:cs typeface="Arial" charset="0"/>
              </a:rPr>
              <a:t>Sales training</a:t>
            </a:r>
            <a:endParaRPr lang="en-GB" sz="1600" dirty="0">
              <a:cs typeface="Arial" charset="0"/>
            </a:endParaRPr>
          </a:p>
          <a:p>
            <a:pPr marL="174625" indent="-174625" algn="l" eaLnBrk="1" hangingPunct="1">
              <a:spcBef>
                <a:spcPct val="20000"/>
              </a:spcBef>
              <a:buFontTx/>
              <a:buChar char="•"/>
            </a:pPr>
            <a:endParaRPr lang="en-GB" sz="1600" dirty="0">
              <a:cs typeface="Arial" charset="0"/>
            </a:endParaRPr>
          </a:p>
          <a:p>
            <a:pPr marL="174625" indent="-174625" algn="l" eaLnBrk="1" hangingPunct="1">
              <a:spcBef>
                <a:spcPct val="20000"/>
              </a:spcBef>
              <a:buFontTx/>
              <a:buChar char="•"/>
            </a:pPr>
            <a:endParaRPr lang="en-GB" sz="1600" b="1" dirty="0">
              <a:cs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36957927-391D-4AA0-949C-757112E41AAD}" type="slidenum">
              <a:rPr lang="en-AU" smtClean="0"/>
              <a:pPr/>
              <a:t>30</a:t>
            </a:fld>
            <a:endParaRPr lang="en-AU" smtClean="0"/>
          </a:p>
        </p:txBody>
      </p:sp>
      <p:sp>
        <p:nvSpPr>
          <p:cNvPr id="21507" name="Date Placeholder 2"/>
          <p:cNvSpPr>
            <a:spLocks noGrp="1"/>
          </p:cNvSpPr>
          <p:nvPr>
            <p:ph type="dt" sz="quarter" idx="11"/>
          </p:nvPr>
        </p:nvSpPr>
        <p:spPr>
          <a:noFill/>
        </p:spPr>
        <p:txBody>
          <a:bodyPr/>
          <a:lstStyle/>
          <a:p>
            <a:fld id="{7463801F-58E6-4E37-9C24-85CDD9B1F651}" type="datetime4">
              <a:rPr lang="en-US" smtClean="0"/>
              <a:pPr/>
              <a:t>March 31, 2011</a:t>
            </a:fld>
            <a:endParaRPr lang="en-AU" smtClean="0"/>
          </a:p>
        </p:txBody>
      </p:sp>
      <p:sp>
        <p:nvSpPr>
          <p:cNvPr id="21508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r>
              <a:rPr lang="en-GB"/>
              <a:t>20100126 Introduction to IT-OPS Impact Analysis Process</a:t>
            </a:r>
            <a:endParaRPr lang="en-AU"/>
          </a:p>
        </p:txBody>
      </p:sp>
      <p:sp>
        <p:nvSpPr>
          <p:cNvPr id="21509" name="Slide Number Placeholder 4"/>
          <p:cNvSpPr txBox="1">
            <a:spLocks noGrp="1"/>
          </p:cNvSpPr>
          <p:nvPr/>
        </p:nvSpPr>
        <p:spPr bwMode="auto">
          <a:xfrm>
            <a:off x="196850" y="6477000"/>
            <a:ext cx="468313" cy="265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 eaLnBrk="1" hangingPunct="1"/>
            <a:fld id="{78666D32-7D61-4CD0-B41E-0F0456906055}" type="slidenum">
              <a:rPr lang="en-GB" b="1">
                <a:solidFill>
                  <a:schemeClr val="bg1"/>
                </a:solidFill>
                <a:cs typeface="Arial" charset="0"/>
              </a:rPr>
              <a:pPr eaLnBrk="1" hangingPunct="1"/>
              <a:t>30</a:t>
            </a:fld>
            <a:endParaRPr lang="en-GB" b="1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2151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Impact Analysis - Product Definition</a:t>
            </a:r>
            <a:br>
              <a:rPr lang="en-US" dirty="0" smtClean="0"/>
            </a:br>
            <a:r>
              <a:rPr lang="en-US" b="1" dirty="0" smtClean="0"/>
              <a:t>In-App Advertising</a:t>
            </a:r>
            <a:endParaRPr lang="en-US" dirty="0" smtClean="0"/>
          </a:p>
        </p:txBody>
      </p:sp>
      <p:sp>
        <p:nvSpPr>
          <p:cNvPr id="21511" name="Rectangle 4"/>
          <p:cNvSpPr>
            <a:spLocks noChangeArrowheads="1"/>
          </p:cNvSpPr>
          <p:nvPr/>
        </p:nvSpPr>
        <p:spPr bwMode="auto">
          <a:xfrm>
            <a:off x="249238" y="1501775"/>
            <a:ext cx="1503362" cy="561975"/>
          </a:xfrm>
          <a:prstGeom prst="rect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36000" tIns="0" rIns="36000" bIns="0" anchor="ctr"/>
          <a:lstStyle/>
          <a:p>
            <a:pPr eaLnBrk="1" hangingPunct="1">
              <a:spcBef>
                <a:spcPct val="50000"/>
              </a:spcBef>
            </a:pPr>
            <a:r>
              <a:rPr lang="en-GB" sz="1400" b="1">
                <a:solidFill>
                  <a:schemeClr val="bg1"/>
                </a:solidFill>
              </a:rPr>
              <a:t>Product Definition</a:t>
            </a:r>
          </a:p>
        </p:txBody>
      </p:sp>
      <p:sp>
        <p:nvSpPr>
          <p:cNvPr id="21512" name="Rectangle 5"/>
          <p:cNvSpPr>
            <a:spLocks noChangeArrowheads="1"/>
          </p:cNvSpPr>
          <p:nvPr/>
        </p:nvSpPr>
        <p:spPr bwMode="auto">
          <a:xfrm>
            <a:off x="8680450" y="1119188"/>
            <a:ext cx="955675" cy="336550"/>
          </a:xfrm>
          <a:prstGeom prst="rect">
            <a:avLst/>
          </a:prstGeom>
          <a:solidFill>
            <a:srgbClr val="808080"/>
          </a:solidFill>
          <a:ln w="19050" algn="ctr">
            <a:solidFill>
              <a:srgbClr val="808080"/>
            </a:solidFill>
            <a:miter lim="800000"/>
            <a:headEnd/>
            <a:tailEnd/>
          </a:ln>
        </p:spPr>
        <p:txBody>
          <a:bodyPr lIns="36000" tIns="0" rIns="36000" bIns="0" anchor="ctr"/>
          <a:lstStyle/>
          <a:p>
            <a:pPr eaLnBrk="1" hangingPunct="1">
              <a:spcBef>
                <a:spcPct val="50000"/>
              </a:spcBef>
            </a:pPr>
            <a:r>
              <a:rPr lang="en-GB" sz="1400" b="1">
                <a:solidFill>
                  <a:schemeClr val="bg1"/>
                </a:solidFill>
              </a:rPr>
              <a:t>Maintain</a:t>
            </a:r>
          </a:p>
        </p:txBody>
      </p:sp>
      <p:sp>
        <p:nvSpPr>
          <p:cNvPr id="21513" name="Rectangle 9"/>
          <p:cNvSpPr>
            <a:spLocks noChangeArrowheads="1"/>
          </p:cNvSpPr>
          <p:nvPr/>
        </p:nvSpPr>
        <p:spPr bwMode="auto">
          <a:xfrm>
            <a:off x="8680450" y="1500188"/>
            <a:ext cx="955675" cy="561975"/>
          </a:xfrm>
          <a:prstGeom prst="rect">
            <a:avLst/>
          </a:prstGeom>
          <a:solidFill>
            <a:schemeClr val="bg2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90000" rIns="90000" bIns="90000" anchor="ctr"/>
          <a:lstStyle/>
          <a:p>
            <a:pPr eaLnBrk="1" hangingPunct="1">
              <a:spcBef>
                <a:spcPct val="20000"/>
              </a:spcBef>
            </a:pPr>
            <a:r>
              <a:rPr lang="en-GB"/>
              <a:t>..</a:t>
            </a:r>
          </a:p>
        </p:txBody>
      </p:sp>
      <p:sp>
        <p:nvSpPr>
          <p:cNvPr id="21514" name="Rectangle 7"/>
          <p:cNvSpPr>
            <a:spLocks noChangeArrowheads="1"/>
          </p:cNvSpPr>
          <p:nvPr/>
        </p:nvSpPr>
        <p:spPr bwMode="auto">
          <a:xfrm>
            <a:off x="1808163" y="1119188"/>
            <a:ext cx="5803900" cy="336550"/>
          </a:xfrm>
          <a:prstGeom prst="rect">
            <a:avLst/>
          </a:prstGeom>
          <a:solidFill>
            <a:srgbClr val="808080"/>
          </a:solidFill>
          <a:ln w="19050" algn="ctr">
            <a:solidFill>
              <a:srgbClr val="808080"/>
            </a:solidFill>
            <a:miter lim="800000"/>
            <a:headEnd/>
            <a:tailEnd/>
          </a:ln>
        </p:spPr>
        <p:txBody>
          <a:bodyPr lIns="36000" tIns="0" rIns="36000" bIns="0" anchor="ctr"/>
          <a:lstStyle/>
          <a:p>
            <a:pPr algn="l" eaLnBrk="1" hangingPunct="1">
              <a:spcBef>
                <a:spcPct val="50000"/>
              </a:spcBef>
            </a:pPr>
            <a:r>
              <a:rPr lang="en-GB" sz="1400" b="1">
                <a:solidFill>
                  <a:schemeClr val="bg1"/>
                </a:solidFill>
              </a:rPr>
              <a:t>Summary</a:t>
            </a:r>
          </a:p>
        </p:txBody>
      </p:sp>
      <p:sp>
        <p:nvSpPr>
          <p:cNvPr id="21515" name="Rectangle 9"/>
          <p:cNvSpPr>
            <a:spLocks noChangeArrowheads="1"/>
          </p:cNvSpPr>
          <p:nvPr/>
        </p:nvSpPr>
        <p:spPr bwMode="auto">
          <a:xfrm>
            <a:off x="1808163" y="1500188"/>
            <a:ext cx="5803900" cy="561975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90000" rIns="90000" bIns="90000" anchor="ctr"/>
          <a:lstStyle/>
          <a:p>
            <a:pPr algn="l" eaLnBrk="1" hangingPunct="1">
              <a:spcBef>
                <a:spcPct val="20000"/>
              </a:spcBef>
            </a:pPr>
            <a:r>
              <a:rPr lang="en-GB" sz="1000" dirty="0" smtClean="0"/>
              <a:t>Display Advertising in </a:t>
            </a:r>
            <a:r>
              <a:rPr lang="en-GB" sz="1000" dirty="0" err="1" smtClean="0"/>
              <a:t>Truvo’s</a:t>
            </a:r>
            <a:r>
              <a:rPr lang="en-GB" sz="1000" dirty="0" smtClean="0"/>
              <a:t> mobile platforms</a:t>
            </a:r>
            <a:endParaRPr lang="en-GB" sz="1000" dirty="0"/>
          </a:p>
        </p:txBody>
      </p:sp>
      <p:sp>
        <p:nvSpPr>
          <p:cNvPr id="21516" name="Rectangle 9"/>
          <p:cNvSpPr>
            <a:spLocks noChangeArrowheads="1"/>
          </p:cNvSpPr>
          <p:nvPr/>
        </p:nvSpPr>
        <p:spPr bwMode="auto">
          <a:xfrm>
            <a:off x="7667625" y="1120775"/>
            <a:ext cx="955675" cy="336550"/>
          </a:xfrm>
          <a:prstGeom prst="rect">
            <a:avLst/>
          </a:prstGeom>
          <a:solidFill>
            <a:srgbClr val="808080"/>
          </a:solidFill>
          <a:ln w="19050" algn="ctr">
            <a:solidFill>
              <a:srgbClr val="808080"/>
            </a:solidFill>
            <a:miter lim="800000"/>
            <a:headEnd/>
            <a:tailEnd/>
          </a:ln>
        </p:spPr>
        <p:txBody>
          <a:bodyPr lIns="36000" tIns="0" rIns="36000" bIns="0" anchor="ctr"/>
          <a:lstStyle/>
          <a:p>
            <a:pPr eaLnBrk="1" hangingPunct="1">
              <a:spcBef>
                <a:spcPct val="50000"/>
              </a:spcBef>
            </a:pPr>
            <a:r>
              <a:rPr lang="en-GB" sz="1400" b="1">
                <a:solidFill>
                  <a:schemeClr val="bg1"/>
                </a:solidFill>
              </a:rPr>
              <a:t>Develop</a:t>
            </a:r>
          </a:p>
        </p:txBody>
      </p:sp>
      <p:sp>
        <p:nvSpPr>
          <p:cNvPr id="21517" name="Rectangle 9"/>
          <p:cNvSpPr>
            <a:spLocks noChangeArrowheads="1"/>
          </p:cNvSpPr>
          <p:nvPr/>
        </p:nvSpPr>
        <p:spPr bwMode="auto">
          <a:xfrm>
            <a:off x="7667625" y="1501775"/>
            <a:ext cx="955675" cy="561975"/>
          </a:xfrm>
          <a:prstGeom prst="rect">
            <a:avLst/>
          </a:prstGeom>
          <a:solidFill>
            <a:schemeClr val="bg2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90000" rIns="90000" bIns="90000" anchor="ctr"/>
          <a:lstStyle/>
          <a:p>
            <a:pPr eaLnBrk="1" hangingPunct="1">
              <a:spcBef>
                <a:spcPct val="20000"/>
              </a:spcBef>
            </a:pPr>
            <a:endParaRPr lang="en-GB" dirty="0"/>
          </a:p>
        </p:txBody>
      </p:sp>
      <p:sp>
        <p:nvSpPr>
          <p:cNvPr id="21518" name="Rectangle 9"/>
          <p:cNvSpPr>
            <a:spLocks noChangeArrowheads="1"/>
          </p:cNvSpPr>
          <p:nvPr/>
        </p:nvSpPr>
        <p:spPr bwMode="auto">
          <a:xfrm>
            <a:off x="249238" y="2360613"/>
            <a:ext cx="3103562" cy="4102100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90000" rIns="90000" bIns="90000"/>
          <a:lstStyle/>
          <a:p>
            <a:pPr marL="88900" indent="-88900" algn="l" eaLnBrk="1" hangingPunct="1">
              <a:spcBef>
                <a:spcPct val="20000"/>
              </a:spcBef>
              <a:buFontTx/>
              <a:buAutoNum type="arabicPeriod"/>
              <a:tabLst>
                <a:tab pos="179388" algn="l"/>
              </a:tabLst>
            </a:pPr>
            <a:r>
              <a:rPr lang="en-GB" sz="900" u="sng" dirty="0"/>
              <a:t>Product features and functionality</a:t>
            </a:r>
          </a:p>
          <a:p>
            <a:pPr marL="357188" lvl="1" indent="-88900" algn="l" eaLnBrk="1" hangingPunct="1">
              <a:spcBef>
                <a:spcPct val="20000"/>
              </a:spcBef>
              <a:buFontTx/>
              <a:buAutoNum type="arabicPeriod"/>
              <a:tabLst>
                <a:tab pos="179388" algn="l"/>
              </a:tabLst>
            </a:pPr>
            <a:r>
              <a:rPr lang="en-GB" sz="900" dirty="0"/>
              <a:t> </a:t>
            </a:r>
            <a:r>
              <a:rPr lang="en-GB" sz="900" dirty="0" smtClean="0"/>
              <a:t>Develop </a:t>
            </a:r>
            <a:r>
              <a:rPr lang="en-GB" sz="900" dirty="0" err="1" smtClean="0"/>
              <a:t>mdot</a:t>
            </a:r>
            <a:r>
              <a:rPr lang="en-GB" sz="900" dirty="0" smtClean="0"/>
              <a:t> and apps to serve banners according to business (targeting rules)</a:t>
            </a:r>
          </a:p>
          <a:p>
            <a:pPr marL="357188" lvl="1" indent="-88900" algn="l" eaLnBrk="1" hangingPunct="1">
              <a:spcBef>
                <a:spcPct val="20000"/>
              </a:spcBef>
              <a:buFontTx/>
              <a:buAutoNum type="arabicPeriod"/>
              <a:tabLst>
                <a:tab pos="179388" algn="l"/>
              </a:tabLst>
            </a:pPr>
            <a:r>
              <a:rPr lang="en-GB" sz="900" dirty="0" smtClean="0"/>
              <a:t>Develop items in IT systems to enable keying, management , invoicing and reporting </a:t>
            </a:r>
          </a:p>
          <a:p>
            <a:pPr marL="357188" lvl="1" indent="-88900" algn="l" eaLnBrk="1" hangingPunct="1">
              <a:spcBef>
                <a:spcPct val="20000"/>
              </a:spcBef>
              <a:buFontTx/>
              <a:buAutoNum type="arabicPeriod"/>
              <a:tabLst>
                <a:tab pos="179388" algn="l"/>
              </a:tabLst>
            </a:pPr>
            <a:r>
              <a:rPr lang="en-GB" sz="900" dirty="0" smtClean="0"/>
              <a:t>Develop inventory management tool to control existing inventory (in the short term: fixed placements; in the medium term: impressions)</a:t>
            </a:r>
            <a:endParaRPr lang="en-GB" sz="900" dirty="0"/>
          </a:p>
          <a:p>
            <a:pPr marL="88900" indent="-88900" algn="l" eaLnBrk="1" hangingPunct="1">
              <a:spcBef>
                <a:spcPct val="20000"/>
              </a:spcBef>
              <a:buFontTx/>
              <a:buAutoNum type="arabicPeriod"/>
              <a:tabLst>
                <a:tab pos="179388" algn="l"/>
              </a:tabLst>
            </a:pPr>
            <a:r>
              <a:rPr lang="en-GB" sz="900" u="sng" dirty="0"/>
              <a:t>Pricing and discounts</a:t>
            </a:r>
          </a:p>
          <a:p>
            <a:pPr marL="357188" lvl="1" indent="-88900" algn="l" eaLnBrk="1" hangingPunct="1">
              <a:spcBef>
                <a:spcPct val="20000"/>
              </a:spcBef>
              <a:buFontTx/>
              <a:buAutoNum type="arabicPeriod"/>
              <a:tabLst>
                <a:tab pos="179388" algn="l"/>
              </a:tabLst>
            </a:pPr>
            <a:r>
              <a:rPr lang="en-GB" sz="900" dirty="0"/>
              <a:t> </a:t>
            </a:r>
            <a:r>
              <a:rPr lang="en-GB" sz="900" dirty="0" smtClean="0"/>
              <a:t>Fixed price depending on targeting options</a:t>
            </a:r>
          </a:p>
          <a:p>
            <a:pPr marL="357188" lvl="1" indent="-88900" algn="l" eaLnBrk="1" hangingPunct="1">
              <a:spcBef>
                <a:spcPct val="20000"/>
              </a:spcBef>
              <a:buFontTx/>
              <a:buAutoNum type="arabicPeriod"/>
              <a:tabLst>
                <a:tab pos="179388" algn="l"/>
              </a:tabLst>
            </a:pPr>
            <a:r>
              <a:rPr lang="en-GB" sz="900" dirty="0" smtClean="0"/>
              <a:t>Campaign period is flexible, with increasing discounts as period of campaign increases</a:t>
            </a:r>
            <a:endParaRPr lang="en-GB" sz="900" dirty="0"/>
          </a:p>
          <a:p>
            <a:pPr marL="88900" indent="-88900" algn="l" eaLnBrk="1" hangingPunct="1">
              <a:spcBef>
                <a:spcPct val="20000"/>
              </a:spcBef>
              <a:buFontTx/>
              <a:buAutoNum type="arabicPeriod"/>
              <a:tabLst>
                <a:tab pos="179388" algn="l"/>
              </a:tabLst>
            </a:pPr>
            <a:r>
              <a:rPr lang="en-GB" sz="900" u="sng" dirty="0"/>
              <a:t>Bundling</a:t>
            </a:r>
          </a:p>
          <a:p>
            <a:pPr marL="357188" lvl="1" indent="-88900" algn="l" eaLnBrk="1" hangingPunct="1">
              <a:spcBef>
                <a:spcPct val="20000"/>
              </a:spcBef>
              <a:buFontTx/>
              <a:buAutoNum type="arabicPeriod"/>
              <a:tabLst>
                <a:tab pos="179388" algn="l"/>
              </a:tabLst>
            </a:pPr>
            <a:r>
              <a:rPr lang="en-GB" sz="900" dirty="0"/>
              <a:t> Stand alone </a:t>
            </a:r>
            <a:r>
              <a:rPr lang="en-GB" sz="900" dirty="0" smtClean="0"/>
              <a:t>item</a:t>
            </a:r>
            <a:endParaRPr lang="en-GB" sz="900" dirty="0"/>
          </a:p>
          <a:p>
            <a:pPr marL="88900" indent="-88900" algn="l" eaLnBrk="1" hangingPunct="1">
              <a:spcBef>
                <a:spcPct val="20000"/>
              </a:spcBef>
              <a:buFontTx/>
              <a:buAutoNum type="arabicPeriod"/>
              <a:tabLst>
                <a:tab pos="179388" algn="l"/>
              </a:tabLst>
            </a:pPr>
            <a:r>
              <a:rPr lang="en-GB" sz="900" u="sng" dirty="0"/>
              <a:t>Business Rules</a:t>
            </a:r>
          </a:p>
          <a:p>
            <a:pPr marL="357188" lvl="1" indent="-88900" algn="l" eaLnBrk="1" hangingPunct="1">
              <a:spcBef>
                <a:spcPct val="20000"/>
              </a:spcBef>
              <a:buFontTx/>
              <a:buAutoNum type="arabicPeriod"/>
              <a:tabLst>
                <a:tab pos="179388" algn="l"/>
              </a:tabLst>
            </a:pPr>
            <a:r>
              <a:rPr lang="en-GB" sz="900" dirty="0"/>
              <a:t> </a:t>
            </a:r>
            <a:r>
              <a:rPr lang="en-GB" sz="900" dirty="0" smtClean="0"/>
              <a:t>Sold according to targeting options and constraints in terms of available fixed inventory per targeting option (max 3)</a:t>
            </a:r>
            <a:endParaRPr lang="en-GB" sz="900" dirty="0"/>
          </a:p>
          <a:p>
            <a:pPr marL="88900" indent="-88900" algn="l" eaLnBrk="1" hangingPunct="1">
              <a:spcBef>
                <a:spcPct val="20000"/>
              </a:spcBef>
              <a:buFontTx/>
              <a:buAutoNum type="arabicPeriod"/>
              <a:tabLst>
                <a:tab pos="179388" algn="l"/>
              </a:tabLst>
            </a:pPr>
            <a:r>
              <a:rPr lang="en-GB" sz="900" u="sng" dirty="0"/>
              <a:t>Relationship with existing products</a:t>
            </a:r>
          </a:p>
          <a:p>
            <a:pPr marL="357188" lvl="1" indent="-88900" algn="l" eaLnBrk="1" hangingPunct="1">
              <a:spcBef>
                <a:spcPct val="20000"/>
              </a:spcBef>
              <a:buFontTx/>
              <a:buAutoNum type="arabicPeriod"/>
              <a:tabLst>
                <a:tab pos="179388" algn="l"/>
              </a:tabLst>
            </a:pPr>
            <a:r>
              <a:rPr lang="en-GB" sz="900" dirty="0" smtClean="0"/>
              <a:t>Integration with mobile platforms</a:t>
            </a:r>
          </a:p>
          <a:p>
            <a:pPr marL="357188" lvl="1" indent="-88900" algn="l" eaLnBrk="1" hangingPunct="1">
              <a:spcBef>
                <a:spcPct val="20000"/>
              </a:spcBef>
              <a:buFontTx/>
              <a:buAutoNum type="arabicPeriod"/>
              <a:tabLst>
                <a:tab pos="179388" algn="l"/>
              </a:tabLst>
            </a:pPr>
            <a:r>
              <a:rPr lang="en-GB" sz="900" dirty="0" smtClean="0"/>
              <a:t>No relationship with other commercial products, since banners will be sold as stand alone items.</a:t>
            </a:r>
            <a:endParaRPr lang="en-GB" sz="900" dirty="0"/>
          </a:p>
        </p:txBody>
      </p:sp>
      <p:sp>
        <p:nvSpPr>
          <p:cNvPr id="21519" name="Text Box 12"/>
          <p:cNvSpPr txBox="1">
            <a:spLocks noChangeArrowheads="1"/>
          </p:cNvSpPr>
          <p:nvPr/>
        </p:nvSpPr>
        <p:spPr bwMode="gray">
          <a:xfrm>
            <a:off x="249238" y="2116138"/>
            <a:ext cx="1528762" cy="2444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 lIns="54000" tIns="46791" rIns="54000" bIns="46791">
            <a:spAutoFit/>
          </a:bodyPr>
          <a:lstStyle/>
          <a:p>
            <a:pPr defTabSz="869950"/>
            <a:r>
              <a:rPr lang="en-GB" sz="1000"/>
              <a:t>Business Requirement(s)</a:t>
            </a:r>
          </a:p>
        </p:txBody>
      </p:sp>
      <p:sp>
        <p:nvSpPr>
          <p:cNvPr id="21520" name="Text Box 13"/>
          <p:cNvSpPr txBox="1">
            <a:spLocks noChangeArrowheads="1"/>
          </p:cNvSpPr>
          <p:nvPr/>
        </p:nvSpPr>
        <p:spPr bwMode="gray">
          <a:xfrm>
            <a:off x="6530975" y="2116138"/>
            <a:ext cx="2933700" cy="2444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 lIns="54000" tIns="46791" rIns="54000" bIns="46791">
            <a:spAutoFit/>
          </a:bodyPr>
          <a:lstStyle/>
          <a:p>
            <a:pPr defTabSz="869950"/>
            <a:r>
              <a:rPr lang="en-GB" sz="1000"/>
              <a:t>Resources needed for development / maintenance</a:t>
            </a:r>
          </a:p>
        </p:txBody>
      </p:sp>
      <p:pic>
        <p:nvPicPr>
          <p:cNvPr id="21521" name="Picture 14" descr="toprightbubble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/>
          <a:srcRect t="38242" r="18750"/>
          <a:stretch>
            <a:fillRect/>
          </a:stretch>
        </p:blipFill>
        <p:spPr bwMode="auto">
          <a:xfrm>
            <a:off x="8358188" y="-1588"/>
            <a:ext cx="1547812" cy="8255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22" name="Text Box 15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8462963" y="22225"/>
            <a:ext cx="14255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" rIns="18000" anchor="ctr"/>
          <a:lstStyle/>
          <a:p>
            <a:pPr eaLnBrk="1" hangingPunct="1"/>
            <a:r>
              <a:rPr lang="en-US" sz="1400" b="1">
                <a:solidFill>
                  <a:schemeClr val="bg1"/>
                </a:solidFill>
              </a:rPr>
              <a:t>Impact</a:t>
            </a:r>
            <a:br>
              <a:rPr lang="en-US" sz="1400" b="1">
                <a:solidFill>
                  <a:schemeClr val="bg1"/>
                </a:solidFill>
              </a:rPr>
            </a:br>
            <a:r>
              <a:rPr lang="en-US" sz="1400" b="1">
                <a:solidFill>
                  <a:schemeClr val="bg1"/>
                </a:solidFill>
              </a:rPr>
              <a:t>Analysis</a:t>
            </a:r>
          </a:p>
        </p:txBody>
      </p:sp>
      <p:sp>
        <p:nvSpPr>
          <p:cNvPr id="21523" name="Rectangle 9"/>
          <p:cNvSpPr>
            <a:spLocks noChangeArrowheads="1"/>
          </p:cNvSpPr>
          <p:nvPr/>
        </p:nvSpPr>
        <p:spPr bwMode="auto">
          <a:xfrm>
            <a:off x="3382963" y="2360613"/>
            <a:ext cx="3103562" cy="4102100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90000" rIns="90000" bIns="90000"/>
          <a:lstStyle/>
          <a:p>
            <a:pPr marL="88900" indent="-88900" algn="l" eaLnBrk="1" hangingPunct="1">
              <a:spcBef>
                <a:spcPct val="20000"/>
              </a:spcBef>
              <a:buFontTx/>
              <a:buAutoNum type="arabicPeriod"/>
              <a:tabLst>
                <a:tab pos="85725" algn="l"/>
              </a:tabLst>
            </a:pPr>
            <a:r>
              <a:rPr lang="en-GB" sz="900" u="sng" dirty="0"/>
              <a:t>Assumptions</a:t>
            </a:r>
          </a:p>
          <a:p>
            <a:pPr marL="357188" lvl="1" indent="-88900" algn="l" eaLnBrk="1" hangingPunct="1">
              <a:spcBef>
                <a:spcPct val="20000"/>
              </a:spcBef>
              <a:buFontTx/>
              <a:buAutoNum type="arabicPeriod"/>
              <a:tabLst>
                <a:tab pos="85725" algn="l"/>
              </a:tabLst>
            </a:pPr>
            <a:r>
              <a:rPr lang="en-GB" sz="900" dirty="0">
                <a:solidFill>
                  <a:schemeClr val="tx2"/>
                </a:solidFill>
              </a:rPr>
              <a:t> </a:t>
            </a:r>
            <a:r>
              <a:rPr lang="en-GB" sz="900" dirty="0" smtClean="0">
                <a:solidFill>
                  <a:schemeClr val="tx2"/>
                </a:solidFill>
              </a:rPr>
              <a:t>Model is pay per inclusion</a:t>
            </a:r>
          </a:p>
          <a:p>
            <a:pPr marL="357188" lvl="1" indent="-88900" algn="l" eaLnBrk="1" hangingPunct="1">
              <a:spcBef>
                <a:spcPct val="20000"/>
              </a:spcBef>
              <a:buFontTx/>
              <a:buAutoNum type="arabicPeriod"/>
              <a:tabLst>
                <a:tab pos="85725" algn="l"/>
              </a:tabLst>
            </a:pPr>
            <a:r>
              <a:rPr lang="en-GB" sz="900" dirty="0" smtClean="0">
                <a:solidFill>
                  <a:schemeClr val="tx2"/>
                </a:solidFill>
              </a:rPr>
              <a:t>Inventory management tool is in place</a:t>
            </a:r>
          </a:p>
          <a:p>
            <a:pPr marL="357188" lvl="1" indent="-88900" algn="l" eaLnBrk="1" hangingPunct="1">
              <a:spcBef>
                <a:spcPct val="20000"/>
              </a:spcBef>
              <a:buFontTx/>
              <a:buAutoNum type="arabicPeriod"/>
              <a:tabLst>
                <a:tab pos="85725" algn="l"/>
              </a:tabLst>
            </a:pPr>
            <a:r>
              <a:rPr lang="en-GB" sz="900" dirty="0" smtClean="0">
                <a:solidFill>
                  <a:schemeClr val="tx2"/>
                </a:solidFill>
              </a:rPr>
              <a:t>Ad server is fully operational</a:t>
            </a:r>
            <a:endParaRPr lang="en-GB" sz="900" dirty="0">
              <a:solidFill>
                <a:schemeClr val="tx2"/>
              </a:solidFill>
            </a:endParaRPr>
          </a:p>
          <a:p>
            <a:pPr marL="88900" indent="-88900" algn="l" eaLnBrk="1" hangingPunct="1">
              <a:spcBef>
                <a:spcPct val="20000"/>
              </a:spcBef>
              <a:buFontTx/>
              <a:buAutoNum type="arabicPeriod"/>
              <a:tabLst>
                <a:tab pos="85725" algn="l"/>
              </a:tabLst>
            </a:pPr>
            <a:r>
              <a:rPr lang="en-GB" sz="900" u="sng" dirty="0"/>
              <a:t>Impact</a:t>
            </a:r>
          </a:p>
          <a:p>
            <a:pPr marL="357188" lvl="1" indent="-88900" algn="l" eaLnBrk="1" hangingPunct="1">
              <a:spcBef>
                <a:spcPct val="20000"/>
              </a:spcBef>
              <a:buFontTx/>
              <a:buAutoNum type="arabicPeriod"/>
              <a:tabLst>
                <a:tab pos="85725" algn="l"/>
              </a:tabLst>
            </a:pPr>
            <a:r>
              <a:rPr lang="en-GB" sz="900" dirty="0"/>
              <a:t> </a:t>
            </a:r>
            <a:r>
              <a:rPr lang="en-GB" sz="900" dirty="0" smtClean="0"/>
              <a:t>AS400/ BIRDS</a:t>
            </a:r>
            <a:endParaRPr lang="en-GB" sz="900" dirty="0"/>
          </a:p>
          <a:p>
            <a:pPr marL="357188" lvl="1" indent="-88900" algn="l" eaLnBrk="1" hangingPunct="1">
              <a:spcBef>
                <a:spcPct val="20000"/>
              </a:spcBef>
              <a:buFontTx/>
              <a:buAutoNum type="arabicPeriod"/>
              <a:tabLst>
                <a:tab pos="85725" algn="l"/>
              </a:tabLst>
            </a:pPr>
            <a:r>
              <a:rPr lang="en-GB" sz="900" dirty="0"/>
              <a:t> </a:t>
            </a:r>
            <a:r>
              <a:rPr lang="en-GB" sz="900" dirty="0" err="1" smtClean="0"/>
              <a:t>mdot</a:t>
            </a:r>
            <a:endParaRPr lang="en-GB" sz="900" dirty="0"/>
          </a:p>
          <a:p>
            <a:pPr marL="357188" lvl="1" indent="-88900" algn="l" eaLnBrk="1" hangingPunct="1">
              <a:spcBef>
                <a:spcPct val="20000"/>
              </a:spcBef>
              <a:buFontTx/>
              <a:buAutoNum type="arabicPeriod"/>
              <a:tabLst>
                <a:tab pos="85725" algn="l"/>
              </a:tabLst>
            </a:pPr>
            <a:r>
              <a:rPr lang="en-GB" sz="900" dirty="0"/>
              <a:t> </a:t>
            </a:r>
            <a:r>
              <a:rPr lang="en-GB" sz="900" dirty="0" err="1" smtClean="0"/>
              <a:t>iphone</a:t>
            </a:r>
            <a:r>
              <a:rPr lang="en-GB" sz="900" dirty="0" smtClean="0"/>
              <a:t>, </a:t>
            </a:r>
            <a:r>
              <a:rPr lang="en-GB" sz="900" dirty="0" err="1" smtClean="0"/>
              <a:t>ipad</a:t>
            </a:r>
            <a:r>
              <a:rPr lang="en-GB" sz="900" dirty="0" smtClean="0"/>
              <a:t> and android apps</a:t>
            </a:r>
            <a:endParaRPr lang="en-GB" sz="900" dirty="0"/>
          </a:p>
          <a:p>
            <a:pPr marL="357188" lvl="1" indent="-88900" algn="l" eaLnBrk="1" hangingPunct="1">
              <a:spcBef>
                <a:spcPct val="20000"/>
              </a:spcBef>
              <a:buFontTx/>
              <a:buAutoNum type="arabicPeriod"/>
              <a:tabLst>
                <a:tab pos="85725" algn="l"/>
              </a:tabLst>
            </a:pPr>
            <a:r>
              <a:rPr lang="en-GB" sz="900" dirty="0" err="1" smtClean="0"/>
              <a:t>Truvo</a:t>
            </a:r>
            <a:r>
              <a:rPr lang="en-GB" sz="900" dirty="0" smtClean="0"/>
              <a:t> </a:t>
            </a:r>
            <a:r>
              <a:rPr lang="en-GB" sz="900" dirty="0"/>
              <a:t>Tech db for </a:t>
            </a:r>
            <a:r>
              <a:rPr lang="en-GB" sz="900" dirty="0" smtClean="0"/>
              <a:t>Reporting</a:t>
            </a:r>
            <a:endParaRPr lang="en-GB" sz="900" dirty="0"/>
          </a:p>
          <a:p>
            <a:pPr marL="88900" indent="-88900" algn="l" eaLnBrk="1" hangingPunct="1">
              <a:spcBef>
                <a:spcPct val="20000"/>
              </a:spcBef>
              <a:buFontTx/>
              <a:buAutoNum type="arabicPeriod"/>
              <a:tabLst>
                <a:tab pos="85725" algn="l"/>
              </a:tabLst>
            </a:pPr>
            <a:r>
              <a:rPr lang="en-GB" sz="900" u="sng" dirty="0" smtClean="0"/>
              <a:t>Risks </a:t>
            </a:r>
            <a:r>
              <a:rPr lang="en-GB" sz="900" u="sng" dirty="0"/>
              <a:t>and mitigation</a:t>
            </a:r>
          </a:p>
          <a:p>
            <a:pPr marL="357188" lvl="1" indent="-88900" algn="l" eaLnBrk="1" hangingPunct="1">
              <a:spcBef>
                <a:spcPct val="20000"/>
              </a:spcBef>
              <a:buFontTx/>
              <a:buAutoNum type="arabicPeriod"/>
              <a:tabLst>
                <a:tab pos="85725" algn="l"/>
              </a:tabLst>
            </a:pPr>
            <a:r>
              <a:rPr lang="en-GB" sz="900" u="sng" dirty="0"/>
              <a:t> </a:t>
            </a:r>
            <a:r>
              <a:rPr lang="en-GB" sz="900" dirty="0" smtClean="0"/>
              <a:t>Plan with New Media</a:t>
            </a:r>
            <a:endParaRPr lang="en-GB" sz="900" u="sng" dirty="0"/>
          </a:p>
        </p:txBody>
      </p:sp>
      <p:sp>
        <p:nvSpPr>
          <p:cNvPr id="21524" name="Text Box 139"/>
          <p:cNvSpPr txBox="1">
            <a:spLocks noChangeArrowheads="1"/>
          </p:cNvSpPr>
          <p:nvPr/>
        </p:nvSpPr>
        <p:spPr bwMode="gray">
          <a:xfrm>
            <a:off x="3382963" y="2116138"/>
            <a:ext cx="2427287" cy="2444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 lIns="54000" tIns="46791" rIns="54000" bIns="46791">
            <a:spAutoFit/>
          </a:bodyPr>
          <a:lstStyle/>
          <a:p>
            <a:pPr algn="l" defTabSz="869950"/>
            <a:r>
              <a:rPr lang="en-GB" sz="1000"/>
              <a:t>Assumptions, impact, risks and mitigation</a:t>
            </a:r>
          </a:p>
        </p:txBody>
      </p:sp>
      <p:graphicFrame>
        <p:nvGraphicFramePr>
          <p:cNvPr id="8338" name="Group 146"/>
          <p:cNvGraphicFramePr>
            <a:graphicFrameLocks noGrp="1"/>
          </p:cNvGraphicFramePr>
          <p:nvPr/>
        </p:nvGraphicFramePr>
        <p:xfrm>
          <a:off x="6529388" y="2360613"/>
          <a:ext cx="3098800" cy="4099333"/>
        </p:xfrm>
        <a:graphic>
          <a:graphicData uri="http://schemas.openxmlformats.org/drawingml/2006/table">
            <a:tbl>
              <a:tblPr/>
              <a:tblGrid>
                <a:gridCol w="895350"/>
                <a:gridCol w="550862"/>
                <a:gridCol w="550863"/>
                <a:gridCol w="550862"/>
                <a:gridCol w="550863"/>
              </a:tblGrid>
              <a:tr h="22062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GB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AREA</a:t>
                      </a:r>
                    </a:p>
                  </a:txBody>
                  <a:tcPr marL="54000" marR="54000" marT="46782" marB="46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GB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Design</a:t>
                      </a:r>
                    </a:p>
                  </a:txBody>
                  <a:tcPr marL="54000" marR="54000" marT="46782" marB="46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GB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Build</a:t>
                      </a:r>
                    </a:p>
                  </a:txBody>
                  <a:tcPr marL="54000" marR="54000" marT="46782" marB="46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GB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Test</a:t>
                      </a:r>
                    </a:p>
                  </a:txBody>
                  <a:tcPr marL="54000" marR="54000" marT="46782" marB="46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GB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Maintain</a:t>
                      </a:r>
                    </a:p>
                  </a:txBody>
                  <a:tcPr marL="54000" marR="54000" marT="46782" marB="46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  <a:tr h="2154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GB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Arial" charset="0"/>
                        </a:rPr>
                        <a:t>AS 400</a:t>
                      </a:r>
                    </a:p>
                  </a:txBody>
                  <a:tcPr marL="54000" marR="54000" marT="46782" marB="46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82" marB="46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82" marB="46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82" marB="46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82" marB="46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4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GB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Arial" charset="0"/>
                        </a:rPr>
                        <a:t>Birds</a:t>
                      </a:r>
                    </a:p>
                  </a:txBody>
                  <a:tcPr marL="54000" marR="54000" marT="46782" marB="46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82" marB="46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82" marB="46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82" marB="46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82" marB="46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4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GB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Arial" charset="0"/>
                        </a:rPr>
                        <a:t>Mdot</a:t>
                      </a:r>
                      <a:endParaRPr kumimoji="0" lang="en-GB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82" marB="46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82" marB="46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82" marB="46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82" marB="46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82" marB="46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4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GB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Arial" charset="0"/>
                        </a:rPr>
                        <a:t>Iphone</a:t>
                      </a:r>
                      <a:r>
                        <a:rPr kumimoji="0" lang="en-GB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Arial" charset="0"/>
                        </a:rPr>
                        <a:t> app</a:t>
                      </a:r>
                    </a:p>
                  </a:txBody>
                  <a:tcPr marL="54000" marR="54000" marT="46782" marB="46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82" marB="46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82" marB="46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82" marB="46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82" marB="46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4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GB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Arial" charset="0"/>
                        </a:rPr>
                        <a:t>Android app</a:t>
                      </a:r>
                    </a:p>
                  </a:txBody>
                  <a:tcPr marL="54000" marR="54000" marT="46782" marB="46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82" marB="46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82" marB="46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82" marB="46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82" marB="46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4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  <a:defRPr/>
                      </a:pPr>
                      <a:r>
                        <a:rPr kumimoji="0" lang="en-GB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Arial" charset="0"/>
                        </a:rPr>
                        <a:t>Truvo</a:t>
                      </a:r>
                      <a:r>
                        <a:rPr kumimoji="0" lang="en-GB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Arial" charset="0"/>
                        </a:rPr>
                        <a:t> Tech</a:t>
                      </a:r>
                    </a:p>
                  </a:txBody>
                  <a:tcPr marL="54000" marR="54000" marT="46782" marB="46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82" marB="46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82" marB="46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82" marB="46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82" marB="46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4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82" marB="46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82" marB="46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82" marB="46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82" marB="46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82" marB="46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4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82" marB="46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82" marB="46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82" marB="46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82" marB="46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82" marB="46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4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82" marB="46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82" marB="46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82" marB="46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82" marB="46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82" marB="46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4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82" marB="46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82" marB="46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82" marB="46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82" marB="46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82" marB="46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4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82" marB="46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82" marB="46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82" marB="46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82" marB="46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82" marB="46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4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82" marB="46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82" marB="46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82" marB="46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82" marB="46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82" marB="46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4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82" marB="46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82" marB="46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82" marB="46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82" marB="46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82" marB="46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4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82" marB="46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82" marB="46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82" marB="46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82" marB="46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82" marB="46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4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82" marB="46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82" marB="46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82" marB="46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82" marB="46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82" marB="46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4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82" marB="46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82" marB="46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82" marB="46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82" marB="46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82" marB="46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4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82" marB="46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82" marB="46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82" marB="46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82" marB="46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82" marB="46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4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82" marB="46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82" marB="46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82" marB="46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82" marB="46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82" marB="46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D5CC0C91-872F-4F95-938B-8EB0738BB0A2}" type="slidenum">
              <a:rPr lang="en-AU" smtClean="0"/>
              <a:pPr/>
              <a:t>31</a:t>
            </a:fld>
            <a:endParaRPr lang="en-AU" smtClean="0"/>
          </a:p>
        </p:txBody>
      </p:sp>
      <p:sp>
        <p:nvSpPr>
          <p:cNvPr id="22531" name="Date Placeholder 2"/>
          <p:cNvSpPr>
            <a:spLocks noGrp="1"/>
          </p:cNvSpPr>
          <p:nvPr>
            <p:ph type="dt" sz="quarter" idx="11"/>
          </p:nvPr>
        </p:nvSpPr>
        <p:spPr>
          <a:noFill/>
        </p:spPr>
        <p:txBody>
          <a:bodyPr/>
          <a:lstStyle/>
          <a:p>
            <a:fld id="{E5EDDDBF-BA39-4463-82C5-632EE12DE50E}" type="datetime4">
              <a:rPr lang="en-US" smtClean="0"/>
              <a:pPr/>
              <a:t>March 31, 2011</a:t>
            </a:fld>
            <a:endParaRPr lang="en-AU" smtClean="0"/>
          </a:p>
        </p:txBody>
      </p:sp>
      <p:sp>
        <p:nvSpPr>
          <p:cNvPr id="22532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r>
              <a:rPr lang="en-GB" dirty="0"/>
              <a:t>20100126 Introduction to IT-OPS Impact Analysis Process</a:t>
            </a:r>
            <a:endParaRPr lang="en-AU" dirty="0"/>
          </a:p>
        </p:txBody>
      </p:sp>
      <p:sp>
        <p:nvSpPr>
          <p:cNvPr id="22533" name="Slide Number Placeholder 4"/>
          <p:cNvSpPr txBox="1">
            <a:spLocks noGrp="1"/>
          </p:cNvSpPr>
          <p:nvPr/>
        </p:nvSpPr>
        <p:spPr bwMode="auto">
          <a:xfrm>
            <a:off x="196850" y="6477000"/>
            <a:ext cx="468313" cy="265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 eaLnBrk="1" hangingPunct="1"/>
            <a:fld id="{E2CE5175-BADF-42D3-9A2F-C8935BD4548A}" type="slidenum">
              <a:rPr lang="en-GB" b="1">
                <a:solidFill>
                  <a:schemeClr val="bg1"/>
                </a:solidFill>
                <a:cs typeface="Arial" charset="0"/>
              </a:rPr>
              <a:pPr eaLnBrk="1" hangingPunct="1"/>
              <a:t>31</a:t>
            </a:fld>
            <a:endParaRPr lang="en-GB" b="1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2253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Impact Analysis - Sales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b="1" dirty="0" smtClean="0"/>
              <a:t>In-App Advertising</a:t>
            </a:r>
          </a:p>
        </p:txBody>
      </p:sp>
      <p:sp>
        <p:nvSpPr>
          <p:cNvPr id="22535" name="Rectangle 4"/>
          <p:cNvSpPr>
            <a:spLocks noChangeArrowheads="1"/>
          </p:cNvSpPr>
          <p:nvPr/>
        </p:nvSpPr>
        <p:spPr bwMode="auto">
          <a:xfrm>
            <a:off x="249238" y="1501775"/>
            <a:ext cx="1503362" cy="561975"/>
          </a:xfrm>
          <a:prstGeom prst="rect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36000" tIns="0" rIns="36000" bIns="0" anchor="ctr"/>
          <a:lstStyle/>
          <a:p>
            <a:pPr eaLnBrk="1" hangingPunct="1">
              <a:spcBef>
                <a:spcPct val="50000"/>
              </a:spcBef>
            </a:pPr>
            <a:r>
              <a:rPr lang="en-GB" sz="1400" b="1">
                <a:solidFill>
                  <a:schemeClr val="bg1"/>
                </a:solidFill>
              </a:rPr>
              <a:t>Sales</a:t>
            </a:r>
          </a:p>
        </p:txBody>
      </p:sp>
      <p:sp>
        <p:nvSpPr>
          <p:cNvPr id="22536" name="Rectangle 5"/>
          <p:cNvSpPr>
            <a:spLocks noChangeArrowheads="1"/>
          </p:cNvSpPr>
          <p:nvPr/>
        </p:nvSpPr>
        <p:spPr bwMode="auto">
          <a:xfrm>
            <a:off x="8680450" y="1119188"/>
            <a:ext cx="955675" cy="336550"/>
          </a:xfrm>
          <a:prstGeom prst="rect">
            <a:avLst/>
          </a:prstGeom>
          <a:solidFill>
            <a:srgbClr val="808080"/>
          </a:solidFill>
          <a:ln w="19050" algn="ctr">
            <a:solidFill>
              <a:srgbClr val="808080"/>
            </a:solidFill>
            <a:miter lim="800000"/>
            <a:headEnd/>
            <a:tailEnd/>
          </a:ln>
        </p:spPr>
        <p:txBody>
          <a:bodyPr lIns="36000" tIns="0" rIns="36000" bIns="0" anchor="ctr"/>
          <a:lstStyle/>
          <a:p>
            <a:pPr eaLnBrk="1" hangingPunct="1">
              <a:spcBef>
                <a:spcPct val="50000"/>
              </a:spcBef>
            </a:pPr>
            <a:r>
              <a:rPr lang="en-GB" sz="1400" b="1">
                <a:solidFill>
                  <a:schemeClr val="bg1"/>
                </a:solidFill>
              </a:rPr>
              <a:t>Maintain</a:t>
            </a:r>
          </a:p>
        </p:txBody>
      </p:sp>
      <p:sp>
        <p:nvSpPr>
          <p:cNvPr id="22537" name="Rectangle 9"/>
          <p:cNvSpPr>
            <a:spLocks noChangeArrowheads="1"/>
          </p:cNvSpPr>
          <p:nvPr/>
        </p:nvSpPr>
        <p:spPr bwMode="auto">
          <a:xfrm>
            <a:off x="8680450" y="1500188"/>
            <a:ext cx="955675" cy="561975"/>
          </a:xfrm>
          <a:prstGeom prst="rect">
            <a:avLst/>
          </a:prstGeom>
          <a:solidFill>
            <a:schemeClr val="bg2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90000" rIns="90000" bIns="90000" anchor="ctr"/>
          <a:lstStyle/>
          <a:p>
            <a:pPr eaLnBrk="1" hangingPunct="1">
              <a:spcBef>
                <a:spcPct val="20000"/>
              </a:spcBef>
            </a:pPr>
            <a:r>
              <a:rPr lang="en-GB"/>
              <a:t>..</a:t>
            </a:r>
          </a:p>
        </p:txBody>
      </p:sp>
      <p:sp>
        <p:nvSpPr>
          <p:cNvPr id="22538" name="Rectangle 7"/>
          <p:cNvSpPr>
            <a:spLocks noChangeArrowheads="1"/>
          </p:cNvSpPr>
          <p:nvPr/>
        </p:nvSpPr>
        <p:spPr bwMode="auto">
          <a:xfrm>
            <a:off x="1808163" y="1119188"/>
            <a:ext cx="5803900" cy="336550"/>
          </a:xfrm>
          <a:prstGeom prst="rect">
            <a:avLst/>
          </a:prstGeom>
          <a:solidFill>
            <a:srgbClr val="808080"/>
          </a:solidFill>
          <a:ln w="19050" algn="ctr">
            <a:solidFill>
              <a:srgbClr val="808080"/>
            </a:solidFill>
            <a:miter lim="800000"/>
            <a:headEnd/>
            <a:tailEnd/>
          </a:ln>
        </p:spPr>
        <p:txBody>
          <a:bodyPr lIns="36000" tIns="0" rIns="36000" bIns="0" anchor="ctr"/>
          <a:lstStyle/>
          <a:p>
            <a:pPr algn="l" eaLnBrk="1" hangingPunct="1">
              <a:spcBef>
                <a:spcPct val="50000"/>
              </a:spcBef>
            </a:pPr>
            <a:r>
              <a:rPr lang="en-GB" sz="1400" b="1">
                <a:solidFill>
                  <a:schemeClr val="bg1"/>
                </a:solidFill>
              </a:rPr>
              <a:t>Summary</a:t>
            </a:r>
          </a:p>
        </p:txBody>
      </p:sp>
      <p:sp>
        <p:nvSpPr>
          <p:cNvPr id="22539" name="Rectangle 9"/>
          <p:cNvSpPr>
            <a:spLocks noChangeArrowheads="1"/>
          </p:cNvSpPr>
          <p:nvPr/>
        </p:nvSpPr>
        <p:spPr bwMode="auto">
          <a:xfrm>
            <a:off x="1808163" y="1500188"/>
            <a:ext cx="5803900" cy="561975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90000" rIns="90000" bIns="90000" anchor="ctr"/>
          <a:lstStyle/>
          <a:p>
            <a:pPr algn="l" eaLnBrk="1" hangingPunct="1">
              <a:spcBef>
                <a:spcPct val="20000"/>
              </a:spcBef>
            </a:pPr>
            <a:r>
              <a:rPr lang="en-GB" sz="1000" dirty="0" smtClean="0"/>
              <a:t>In-App advertising is a new product in mobile. Training on product and sales pitch is required</a:t>
            </a:r>
            <a:endParaRPr lang="en-GB" sz="1000" dirty="0"/>
          </a:p>
        </p:txBody>
      </p:sp>
      <p:sp>
        <p:nvSpPr>
          <p:cNvPr id="22540" name="Rectangle 9"/>
          <p:cNvSpPr>
            <a:spLocks noChangeArrowheads="1"/>
          </p:cNvSpPr>
          <p:nvPr/>
        </p:nvSpPr>
        <p:spPr bwMode="auto">
          <a:xfrm>
            <a:off x="7667625" y="1120775"/>
            <a:ext cx="955675" cy="336550"/>
          </a:xfrm>
          <a:prstGeom prst="rect">
            <a:avLst/>
          </a:prstGeom>
          <a:solidFill>
            <a:srgbClr val="808080"/>
          </a:solidFill>
          <a:ln w="19050" algn="ctr">
            <a:solidFill>
              <a:srgbClr val="808080"/>
            </a:solidFill>
            <a:miter lim="800000"/>
            <a:headEnd/>
            <a:tailEnd/>
          </a:ln>
        </p:spPr>
        <p:txBody>
          <a:bodyPr lIns="36000" tIns="0" rIns="36000" bIns="0" anchor="ctr"/>
          <a:lstStyle/>
          <a:p>
            <a:pPr eaLnBrk="1" hangingPunct="1">
              <a:spcBef>
                <a:spcPct val="50000"/>
              </a:spcBef>
            </a:pPr>
            <a:r>
              <a:rPr lang="en-GB" sz="1400" b="1">
                <a:solidFill>
                  <a:schemeClr val="bg1"/>
                </a:solidFill>
              </a:rPr>
              <a:t>Develop</a:t>
            </a:r>
          </a:p>
        </p:txBody>
      </p:sp>
      <p:sp>
        <p:nvSpPr>
          <p:cNvPr id="22541" name="Rectangle 9"/>
          <p:cNvSpPr>
            <a:spLocks noChangeArrowheads="1"/>
          </p:cNvSpPr>
          <p:nvPr/>
        </p:nvSpPr>
        <p:spPr bwMode="auto">
          <a:xfrm>
            <a:off x="7667625" y="1501775"/>
            <a:ext cx="955675" cy="561975"/>
          </a:xfrm>
          <a:prstGeom prst="rect">
            <a:avLst/>
          </a:prstGeom>
          <a:solidFill>
            <a:schemeClr val="bg2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90000" rIns="90000" bIns="90000" anchor="ctr"/>
          <a:lstStyle/>
          <a:p>
            <a:pPr eaLnBrk="1" hangingPunct="1">
              <a:spcBef>
                <a:spcPct val="20000"/>
              </a:spcBef>
            </a:pPr>
            <a:endParaRPr lang="en-GB" dirty="0"/>
          </a:p>
        </p:txBody>
      </p:sp>
      <p:sp>
        <p:nvSpPr>
          <p:cNvPr id="22542" name="Rectangle 9"/>
          <p:cNvSpPr>
            <a:spLocks noChangeArrowheads="1"/>
          </p:cNvSpPr>
          <p:nvPr/>
        </p:nvSpPr>
        <p:spPr bwMode="auto">
          <a:xfrm>
            <a:off x="249238" y="2360613"/>
            <a:ext cx="3103562" cy="4102100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90000" rIns="90000" bIns="90000"/>
          <a:lstStyle/>
          <a:p>
            <a:pPr marL="179388" indent="-179388" algn="l" eaLnBrk="1" hangingPunct="1">
              <a:spcBef>
                <a:spcPct val="20000"/>
              </a:spcBef>
              <a:buFontTx/>
              <a:buAutoNum type="arabicPeriod"/>
              <a:tabLst>
                <a:tab pos="88900" algn="l"/>
              </a:tabLst>
            </a:pPr>
            <a:r>
              <a:rPr lang="en-GB" sz="900" u="sng" dirty="0"/>
              <a:t>Training materials</a:t>
            </a:r>
          </a:p>
          <a:p>
            <a:pPr marL="447675" lvl="1" indent="-88900" algn="l" eaLnBrk="1" hangingPunct="1">
              <a:spcBef>
                <a:spcPct val="20000"/>
              </a:spcBef>
              <a:buFontTx/>
              <a:buAutoNum type="arabicPeriod"/>
              <a:tabLst>
                <a:tab pos="88900" algn="l"/>
              </a:tabLst>
            </a:pPr>
            <a:r>
              <a:rPr lang="en-GB" sz="900" dirty="0"/>
              <a:t> Sales Collateral </a:t>
            </a:r>
          </a:p>
          <a:p>
            <a:pPr marL="447675" lvl="1" indent="-88900" algn="l" eaLnBrk="1" hangingPunct="1">
              <a:spcBef>
                <a:spcPct val="20000"/>
              </a:spcBef>
              <a:buFontTx/>
              <a:buAutoNum type="arabicPeriod"/>
              <a:tabLst>
                <a:tab pos="88900" algn="l"/>
              </a:tabLst>
            </a:pPr>
            <a:r>
              <a:rPr lang="en-GB" sz="900" dirty="0"/>
              <a:t> </a:t>
            </a:r>
            <a:r>
              <a:rPr lang="en-GB" sz="900" dirty="0" smtClean="0"/>
              <a:t>training program</a:t>
            </a:r>
            <a:endParaRPr lang="en-GB" sz="900" dirty="0"/>
          </a:p>
          <a:p>
            <a:pPr marL="179388" indent="-179388" algn="l" eaLnBrk="1" hangingPunct="1">
              <a:spcBef>
                <a:spcPct val="20000"/>
              </a:spcBef>
              <a:buFontTx/>
              <a:buAutoNum type="arabicPeriod"/>
              <a:tabLst>
                <a:tab pos="88900" algn="l"/>
              </a:tabLst>
            </a:pPr>
            <a:r>
              <a:rPr lang="en-GB" sz="900" u="sng" dirty="0"/>
              <a:t>Training</a:t>
            </a:r>
          </a:p>
          <a:p>
            <a:pPr marL="447675" lvl="1" indent="-88900" algn="l" eaLnBrk="1" hangingPunct="1">
              <a:spcBef>
                <a:spcPct val="20000"/>
              </a:spcBef>
              <a:buFontTx/>
              <a:buAutoNum type="arabicPeriod"/>
              <a:tabLst>
                <a:tab pos="88900" algn="l"/>
              </a:tabLst>
            </a:pPr>
            <a:r>
              <a:rPr lang="en-GB" sz="900" dirty="0"/>
              <a:t> Training of sales staff on virtual paper as part of sales cycle launch 2011 training</a:t>
            </a:r>
            <a:endParaRPr lang="en-GB" sz="900" u="sng" dirty="0"/>
          </a:p>
          <a:p>
            <a:pPr marL="179388" indent="-179388" algn="l" eaLnBrk="1" hangingPunct="1">
              <a:spcBef>
                <a:spcPct val="20000"/>
              </a:spcBef>
              <a:buFontTx/>
              <a:buAutoNum type="arabicPeriod"/>
              <a:tabLst>
                <a:tab pos="88900" algn="l"/>
              </a:tabLst>
            </a:pPr>
            <a:r>
              <a:rPr lang="en-GB" sz="900" u="sng" dirty="0"/>
              <a:t>Sales materials</a:t>
            </a:r>
          </a:p>
          <a:p>
            <a:pPr marL="447675" lvl="1" indent="-88900" algn="l" eaLnBrk="1" hangingPunct="1">
              <a:spcBef>
                <a:spcPct val="20000"/>
              </a:spcBef>
              <a:buFontTx/>
              <a:buAutoNum type="arabicPeriod"/>
              <a:tabLst>
                <a:tab pos="88900" algn="l"/>
              </a:tabLst>
            </a:pPr>
            <a:r>
              <a:rPr lang="en-GB" sz="900" dirty="0"/>
              <a:t>Sales </a:t>
            </a:r>
            <a:r>
              <a:rPr lang="en-GB" sz="900" dirty="0" smtClean="0"/>
              <a:t>Collateral</a:t>
            </a:r>
          </a:p>
          <a:p>
            <a:pPr marL="447675" lvl="1" indent="-88900" algn="l" eaLnBrk="1" hangingPunct="1">
              <a:spcBef>
                <a:spcPct val="20000"/>
              </a:spcBef>
              <a:buFontTx/>
              <a:buAutoNum type="arabicPeriod"/>
              <a:tabLst>
                <a:tab pos="88900" algn="l"/>
              </a:tabLst>
            </a:pPr>
            <a:r>
              <a:rPr lang="en-GB" sz="900" dirty="0" smtClean="0"/>
              <a:t>Sales automation tools adjusted to enable product</a:t>
            </a:r>
            <a:endParaRPr lang="en-GB" sz="900" dirty="0"/>
          </a:p>
          <a:p>
            <a:pPr marL="179388" indent="-179388" algn="l" eaLnBrk="1" hangingPunct="1">
              <a:spcBef>
                <a:spcPct val="20000"/>
              </a:spcBef>
              <a:buFontTx/>
              <a:buAutoNum type="arabicPeriod"/>
              <a:tabLst>
                <a:tab pos="88900" algn="l"/>
              </a:tabLst>
            </a:pPr>
            <a:r>
              <a:rPr lang="en-GB" sz="900" u="sng" dirty="0" smtClean="0"/>
              <a:t>Price </a:t>
            </a:r>
            <a:r>
              <a:rPr lang="en-GB" sz="900" u="sng" dirty="0"/>
              <a:t>setting</a:t>
            </a:r>
          </a:p>
          <a:p>
            <a:pPr marL="357188" lvl="1" indent="-88900" algn="l" eaLnBrk="1" hangingPunct="1">
              <a:spcBef>
                <a:spcPct val="20000"/>
              </a:spcBef>
              <a:buFontTx/>
              <a:buAutoNum type="arabicPeriod"/>
              <a:tabLst>
                <a:tab pos="179388" algn="l"/>
              </a:tabLst>
            </a:pPr>
            <a:r>
              <a:rPr lang="en-GB" sz="900" dirty="0"/>
              <a:t> </a:t>
            </a:r>
            <a:r>
              <a:rPr lang="en-GB" sz="900" dirty="0" smtClean="0"/>
              <a:t>Fixed price depending on targeting options</a:t>
            </a:r>
          </a:p>
          <a:p>
            <a:pPr marL="357188" lvl="1" indent="-88900" algn="l" eaLnBrk="1" hangingPunct="1">
              <a:spcBef>
                <a:spcPct val="20000"/>
              </a:spcBef>
              <a:buFontTx/>
              <a:buAutoNum type="arabicPeriod"/>
              <a:tabLst>
                <a:tab pos="179388" algn="l"/>
              </a:tabLst>
            </a:pPr>
            <a:r>
              <a:rPr lang="en-GB" sz="900" dirty="0" smtClean="0"/>
              <a:t>Campaign period is flexible, with increasing discounts as period of campaign increases</a:t>
            </a:r>
            <a:endParaRPr lang="en-GB" sz="900" dirty="0"/>
          </a:p>
        </p:txBody>
      </p:sp>
      <p:sp>
        <p:nvSpPr>
          <p:cNvPr id="22543" name="Text Box 12"/>
          <p:cNvSpPr txBox="1">
            <a:spLocks noChangeArrowheads="1"/>
          </p:cNvSpPr>
          <p:nvPr/>
        </p:nvSpPr>
        <p:spPr bwMode="gray">
          <a:xfrm>
            <a:off x="249238" y="2116138"/>
            <a:ext cx="1528762" cy="2444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 lIns="54000" tIns="46791" rIns="54000" bIns="46791">
            <a:spAutoFit/>
          </a:bodyPr>
          <a:lstStyle/>
          <a:p>
            <a:pPr defTabSz="869950"/>
            <a:r>
              <a:rPr lang="en-GB" sz="1000"/>
              <a:t>Business Requirement(s)</a:t>
            </a:r>
          </a:p>
        </p:txBody>
      </p:sp>
      <p:sp>
        <p:nvSpPr>
          <p:cNvPr id="22544" name="Text Box 13"/>
          <p:cNvSpPr txBox="1">
            <a:spLocks noChangeArrowheads="1"/>
          </p:cNvSpPr>
          <p:nvPr/>
        </p:nvSpPr>
        <p:spPr bwMode="gray">
          <a:xfrm>
            <a:off x="6530975" y="2116138"/>
            <a:ext cx="2933700" cy="2444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 lIns="54000" tIns="46791" rIns="54000" bIns="46791">
            <a:spAutoFit/>
          </a:bodyPr>
          <a:lstStyle/>
          <a:p>
            <a:pPr defTabSz="869950"/>
            <a:r>
              <a:rPr lang="en-GB" sz="1000"/>
              <a:t>Resources needed for development / maintenance</a:t>
            </a:r>
          </a:p>
        </p:txBody>
      </p:sp>
      <p:pic>
        <p:nvPicPr>
          <p:cNvPr id="22545" name="Picture 14" descr="toprightbubble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/>
          <a:srcRect t="38242" r="18750"/>
          <a:stretch>
            <a:fillRect/>
          </a:stretch>
        </p:blipFill>
        <p:spPr bwMode="auto">
          <a:xfrm>
            <a:off x="8358188" y="-1588"/>
            <a:ext cx="1547812" cy="8255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46" name="Text Box 15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8462963" y="22225"/>
            <a:ext cx="14255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" rIns="18000" anchor="ctr"/>
          <a:lstStyle/>
          <a:p>
            <a:pPr eaLnBrk="1" hangingPunct="1"/>
            <a:r>
              <a:rPr lang="en-US" sz="1400" b="1">
                <a:solidFill>
                  <a:schemeClr val="bg1"/>
                </a:solidFill>
              </a:rPr>
              <a:t>Impact</a:t>
            </a:r>
            <a:br>
              <a:rPr lang="en-US" sz="1400" b="1">
                <a:solidFill>
                  <a:schemeClr val="bg1"/>
                </a:solidFill>
              </a:rPr>
            </a:br>
            <a:r>
              <a:rPr lang="en-US" sz="1400" b="1">
                <a:solidFill>
                  <a:schemeClr val="bg1"/>
                </a:solidFill>
              </a:rPr>
              <a:t>Analysis</a:t>
            </a:r>
          </a:p>
        </p:txBody>
      </p:sp>
      <p:sp>
        <p:nvSpPr>
          <p:cNvPr id="22547" name="Text Box 139"/>
          <p:cNvSpPr txBox="1">
            <a:spLocks noChangeArrowheads="1"/>
          </p:cNvSpPr>
          <p:nvPr/>
        </p:nvSpPr>
        <p:spPr bwMode="gray">
          <a:xfrm>
            <a:off x="3382963" y="2116138"/>
            <a:ext cx="2427287" cy="2444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 lIns="54000" tIns="46791" rIns="54000" bIns="46791">
            <a:spAutoFit/>
          </a:bodyPr>
          <a:lstStyle/>
          <a:p>
            <a:pPr algn="l" defTabSz="869950"/>
            <a:r>
              <a:rPr lang="en-GB" sz="1000"/>
              <a:t>Assumptions, impact, risks and mitigation</a:t>
            </a:r>
          </a:p>
        </p:txBody>
      </p:sp>
      <p:graphicFrame>
        <p:nvGraphicFramePr>
          <p:cNvPr id="9362" name="Group 146"/>
          <p:cNvGraphicFramePr>
            <a:graphicFrameLocks noGrp="1"/>
          </p:cNvGraphicFramePr>
          <p:nvPr/>
        </p:nvGraphicFramePr>
        <p:xfrm>
          <a:off x="6529388" y="2360613"/>
          <a:ext cx="3098800" cy="4221253"/>
        </p:xfrm>
        <a:graphic>
          <a:graphicData uri="http://schemas.openxmlformats.org/drawingml/2006/table">
            <a:tbl>
              <a:tblPr/>
              <a:tblGrid>
                <a:gridCol w="895350"/>
                <a:gridCol w="550862"/>
                <a:gridCol w="550863"/>
                <a:gridCol w="550862"/>
                <a:gridCol w="550863"/>
              </a:tblGrid>
              <a:tr h="22062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GB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AREA</a:t>
                      </a:r>
                    </a:p>
                  </a:txBody>
                  <a:tcPr marL="54000" marR="54000" marT="46782" marB="46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GB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Design</a:t>
                      </a:r>
                    </a:p>
                  </a:txBody>
                  <a:tcPr marL="54000" marR="54000" marT="46782" marB="46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GB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Build</a:t>
                      </a:r>
                    </a:p>
                  </a:txBody>
                  <a:tcPr marL="54000" marR="54000" marT="46782" marB="46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GB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Test</a:t>
                      </a:r>
                    </a:p>
                  </a:txBody>
                  <a:tcPr marL="54000" marR="54000" marT="46782" marB="46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GB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Maintain</a:t>
                      </a:r>
                    </a:p>
                  </a:txBody>
                  <a:tcPr marL="54000" marR="54000" marT="46782" marB="46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  <a:tr h="2154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GB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Arial" charset="0"/>
                        </a:rPr>
                        <a:t>Sales automation tools</a:t>
                      </a:r>
                    </a:p>
                  </a:txBody>
                  <a:tcPr marL="54000" marR="54000" marT="46782" marB="46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82" marB="46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82" marB="46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82" marB="46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82" marB="46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4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82" marB="46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82" marB="46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82" marB="46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82" marB="46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82" marB="46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4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82" marB="46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82" marB="46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82" marB="46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82" marB="46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82" marB="46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4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82" marB="46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82" marB="46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82" marB="46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82" marB="46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82" marB="46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4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82" marB="46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82" marB="46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82" marB="46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82" marB="46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82" marB="46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4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82" marB="46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82" marB="46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82" marB="46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82" marB="46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82" marB="46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4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82" marB="46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82" marB="46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82" marB="46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82" marB="46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82" marB="46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4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82" marB="46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82" marB="46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82" marB="46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82" marB="46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82" marB="46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4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82" marB="46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82" marB="46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82" marB="46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82" marB="46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82" marB="46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4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GB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Arial" charset="0"/>
                        </a:rPr>
                        <a:t>..</a:t>
                      </a:r>
                    </a:p>
                  </a:txBody>
                  <a:tcPr marL="54000" marR="54000" marT="46782" marB="46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82" marB="46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82" marB="46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82" marB="46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82" marB="46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4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82" marB="46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82" marB="46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82" marB="46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82" marB="46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82" marB="46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4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82" marB="46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82" marB="46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82" marB="46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82" marB="46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82" marB="46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4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82" marB="46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82" marB="46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82" marB="46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82" marB="46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82" marB="46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4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82" marB="46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82" marB="46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82" marB="46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82" marB="46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82" marB="46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4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82" marB="46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82" marB="46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82" marB="46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82" marB="46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82" marB="46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4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82" marB="46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82" marB="46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82" marB="46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82" marB="46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82" marB="46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4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82" marB="46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82" marB="46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82" marB="46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82" marB="46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82" marB="46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4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82" marB="46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82" marB="46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82" marB="46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82" marB="46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82" marB="46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2670" name="Rectangle 9"/>
          <p:cNvSpPr>
            <a:spLocks noChangeArrowheads="1"/>
          </p:cNvSpPr>
          <p:nvPr/>
        </p:nvSpPr>
        <p:spPr bwMode="auto">
          <a:xfrm>
            <a:off x="3359150" y="2347913"/>
            <a:ext cx="3103563" cy="4102100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90000" rIns="90000" bIns="90000"/>
          <a:lstStyle/>
          <a:p>
            <a:pPr marL="88900" indent="-88900" algn="l" eaLnBrk="1" hangingPunct="1">
              <a:spcBef>
                <a:spcPct val="20000"/>
              </a:spcBef>
              <a:buFontTx/>
              <a:buAutoNum type="arabicPeriod"/>
              <a:tabLst>
                <a:tab pos="85725" algn="l"/>
              </a:tabLst>
            </a:pPr>
            <a:r>
              <a:rPr lang="en-GB" sz="900" u="sng" dirty="0"/>
              <a:t>Assumptions</a:t>
            </a:r>
          </a:p>
          <a:p>
            <a:pPr marL="358775" lvl="1" indent="-90488" algn="l" eaLnBrk="1" hangingPunct="1">
              <a:spcBef>
                <a:spcPct val="20000"/>
              </a:spcBef>
              <a:buFontTx/>
              <a:buAutoNum type="arabicPeriod"/>
              <a:tabLst>
                <a:tab pos="85725" algn="l"/>
              </a:tabLst>
            </a:pPr>
            <a:r>
              <a:rPr lang="en-GB" sz="900" dirty="0" smtClean="0"/>
              <a:t>In-App advertising to be launched as part of the September canvass</a:t>
            </a:r>
            <a:endParaRPr lang="en-GB" sz="900" dirty="0"/>
          </a:p>
          <a:p>
            <a:pPr marL="358775" lvl="1" indent="-90488" algn="l" eaLnBrk="1" hangingPunct="1">
              <a:spcBef>
                <a:spcPct val="20000"/>
              </a:spcBef>
              <a:buFontTx/>
              <a:buAutoNum type="arabicPeriod"/>
              <a:tabLst>
                <a:tab pos="85725" algn="l"/>
              </a:tabLst>
            </a:pPr>
            <a:r>
              <a:rPr lang="en-GB" sz="900" dirty="0" smtClean="0"/>
              <a:t>Adjustment of sales automation tools to enable product offering</a:t>
            </a:r>
            <a:endParaRPr lang="en-GB" sz="900" dirty="0"/>
          </a:p>
          <a:p>
            <a:pPr marL="88900" indent="-88900" algn="l" eaLnBrk="1" hangingPunct="1">
              <a:spcBef>
                <a:spcPct val="20000"/>
              </a:spcBef>
              <a:buFontTx/>
              <a:buAutoNum type="arabicPeriod"/>
              <a:tabLst>
                <a:tab pos="85725" algn="l"/>
              </a:tabLst>
            </a:pPr>
            <a:r>
              <a:rPr lang="en-GB" sz="900" u="sng" dirty="0"/>
              <a:t>Impact</a:t>
            </a:r>
          </a:p>
          <a:p>
            <a:pPr marL="358775" lvl="1" indent="-90488" algn="l" eaLnBrk="1" hangingPunct="1">
              <a:spcBef>
                <a:spcPct val="20000"/>
              </a:spcBef>
              <a:buFontTx/>
              <a:buAutoNum type="arabicPeriod"/>
              <a:tabLst>
                <a:tab pos="85725" algn="l"/>
              </a:tabLst>
            </a:pPr>
            <a:r>
              <a:rPr lang="en-GB" sz="900" dirty="0"/>
              <a:t>Development of specific training materials on </a:t>
            </a:r>
            <a:r>
              <a:rPr lang="en-GB" sz="900" dirty="0" smtClean="0"/>
              <a:t>in-app advertising and </a:t>
            </a:r>
            <a:r>
              <a:rPr lang="en-GB" sz="900" dirty="0"/>
              <a:t>training of sales personnel to be aligned with Sales and included in national training calendars </a:t>
            </a:r>
          </a:p>
          <a:p>
            <a:pPr marL="88900" indent="-88900" algn="l" eaLnBrk="1" hangingPunct="1">
              <a:spcBef>
                <a:spcPct val="20000"/>
              </a:spcBef>
              <a:buFontTx/>
              <a:buAutoNum type="arabicPeriod"/>
              <a:tabLst>
                <a:tab pos="85725" algn="l"/>
              </a:tabLst>
            </a:pPr>
            <a:endParaRPr lang="en-GB" sz="900" u="sng" dirty="0" smtClean="0"/>
          </a:p>
          <a:p>
            <a:pPr marL="88900" indent="-88900" algn="l" eaLnBrk="1" hangingPunct="1">
              <a:spcBef>
                <a:spcPct val="20000"/>
              </a:spcBef>
              <a:buFontTx/>
              <a:buAutoNum type="arabicPeriod"/>
              <a:tabLst>
                <a:tab pos="85725" algn="l"/>
              </a:tabLst>
            </a:pPr>
            <a:r>
              <a:rPr lang="en-GB" sz="900" u="sng" dirty="0" smtClean="0"/>
              <a:t>Risk </a:t>
            </a:r>
            <a:r>
              <a:rPr lang="en-GB" sz="900" u="sng" dirty="0"/>
              <a:t>and mitigation</a:t>
            </a:r>
          </a:p>
          <a:p>
            <a:pPr marL="358775" lvl="1" indent="-90488" algn="l" eaLnBrk="1" hangingPunct="1">
              <a:spcBef>
                <a:spcPct val="20000"/>
              </a:spcBef>
              <a:buFontTx/>
              <a:buAutoNum type="arabicPeriod"/>
              <a:tabLst>
                <a:tab pos="85725" algn="l"/>
              </a:tabLst>
            </a:pPr>
            <a:r>
              <a:rPr lang="en-GB" sz="900" dirty="0" smtClean="0">
                <a:solidFill>
                  <a:schemeClr val="tx2"/>
                </a:solidFill>
              </a:rPr>
              <a:t>Plan with Sales</a:t>
            </a:r>
            <a:endParaRPr lang="en-GB" sz="9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40A36D61-3908-4664-91C5-DC6F717D5495}" type="slidenum">
              <a:rPr lang="en-AU" smtClean="0"/>
              <a:pPr/>
              <a:t>32</a:t>
            </a:fld>
            <a:endParaRPr lang="en-AU" smtClean="0"/>
          </a:p>
        </p:txBody>
      </p:sp>
      <p:sp>
        <p:nvSpPr>
          <p:cNvPr id="23555" name="Date Placeholder 2"/>
          <p:cNvSpPr>
            <a:spLocks noGrp="1"/>
          </p:cNvSpPr>
          <p:nvPr>
            <p:ph type="dt" sz="quarter" idx="11"/>
          </p:nvPr>
        </p:nvSpPr>
        <p:spPr>
          <a:noFill/>
        </p:spPr>
        <p:txBody>
          <a:bodyPr/>
          <a:lstStyle/>
          <a:p>
            <a:fld id="{2AC52622-A7A0-4CD5-9DE7-C14E9109F47D}" type="datetime4">
              <a:rPr lang="en-US" smtClean="0"/>
              <a:pPr/>
              <a:t>March 31, 2011</a:t>
            </a:fld>
            <a:endParaRPr lang="en-AU" smtClean="0"/>
          </a:p>
        </p:txBody>
      </p:sp>
      <p:sp>
        <p:nvSpPr>
          <p:cNvPr id="23556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r>
              <a:rPr lang="en-GB"/>
              <a:t>20100126 Introduction to IT-OPS Impact Analysis Process</a:t>
            </a:r>
            <a:endParaRPr lang="en-AU"/>
          </a:p>
        </p:txBody>
      </p:sp>
      <p:sp>
        <p:nvSpPr>
          <p:cNvPr id="23557" name="Slide Number Placeholder 4"/>
          <p:cNvSpPr txBox="1">
            <a:spLocks noGrp="1"/>
          </p:cNvSpPr>
          <p:nvPr/>
        </p:nvSpPr>
        <p:spPr bwMode="auto">
          <a:xfrm>
            <a:off x="196850" y="6477000"/>
            <a:ext cx="468313" cy="265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 eaLnBrk="1" hangingPunct="1"/>
            <a:fld id="{1B1EBCB3-7F41-4D43-AF4C-EB05A2576804}" type="slidenum">
              <a:rPr lang="en-GB" b="1">
                <a:solidFill>
                  <a:schemeClr val="bg1"/>
                </a:solidFill>
                <a:cs typeface="Arial" charset="0"/>
              </a:rPr>
              <a:pPr eaLnBrk="1" hangingPunct="1"/>
              <a:t>32</a:t>
            </a:fld>
            <a:endParaRPr lang="en-GB" b="1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2355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Impact Analysis - </a:t>
            </a:r>
            <a:r>
              <a:rPr lang="en-US" dirty="0" err="1" smtClean="0"/>
              <a:t>Fulfilment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b="1" dirty="0" smtClean="0"/>
              <a:t>In-App Advertising</a:t>
            </a:r>
          </a:p>
        </p:txBody>
      </p:sp>
      <p:sp>
        <p:nvSpPr>
          <p:cNvPr id="23559" name="Rectangle 4"/>
          <p:cNvSpPr>
            <a:spLocks noChangeArrowheads="1"/>
          </p:cNvSpPr>
          <p:nvPr/>
        </p:nvSpPr>
        <p:spPr bwMode="auto">
          <a:xfrm>
            <a:off x="249238" y="1501775"/>
            <a:ext cx="1503362" cy="561975"/>
          </a:xfrm>
          <a:prstGeom prst="rect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36000" tIns="0" rIns="36000" bIns="0" anchor="ctr"/>
          <a:lstStyle/>
          <a:p>
            <a:pPr eaLnBrk="1" hangingPunct="1">
              <a:spcBef>
                <a:spcPct val="50000"/>
              </a:spcBef>
            </a:pPr>
            <a:r>
              <a:rPr lang="en-GB" sz="1400" b="1">
                <a:solidFill>
                  <a:schemeClr val="bg1"/>
                </a:solidFill>
              </a:rPr>
              <a:t>Fulfilment</a:t>
            </a:r>
          </a:p>
        </p:txBody>
      </p:sp>
      <p:sp>
        <p:nvSpPr>
          <p:cNvPr id="23560" name="Rectangle 5"/>
          <p:cNvSpPr>
            <a:spLocks noChangeArrowheads="1"/>
          </p:cNvSpPr>
          <p:nvPr/>
        </p:nvSpPr>
        <p:spPr bwMode="auto">
          <a:xfrm>
            <a:off x="8680450" y="1119188"/>
            <a:ext cx="955675" cy="336550"/>
          </a:xfrm>
          <a:prstGeom prst="rect">
            <a:avLst/>
          </a:prstGeom>
          <a:solidFill>
            <a:srgbClr val="808080"/>
          </a:solidFill>
          <a:ln w="19050" algn="ctr">
            <a:solidFill>
              <a:srgbClr val="808080"/>
            </a:solidFill>
            <a:miter lim="800000"/>
            <a:headEnd/>
            <a:tailEnd/>
          </a:ln>
        </p:spPr>
        <p:txBody>
          <a:bodyPr lIns="36000" tIns="0" rIns="36000" bIns="0" anchor="ctr"/>
          <a:lstStyle/>
          <a:p>
            <a:pPr eaLnBrk="1" hangingPunct="1">
              <a:spcBef>
                <a:spcPct val="50000"/>
              </a:spcBef>
            </a:pPr>
            <a:r>
              <a:rPr lang="en-GB" sz="1400" b="1">
                <a:solidFill>
                  <a:schemeClr val="bg1"/>
                </a:solidFill>
              </a:rPr>
              <a:t>Maintain</a:t>
            </a:r>
          </a:p>
        </p:txBody>
      </p:sp>
      <p:sp>
        <p:nvSpPr>
          <p:cNvPr id="23561" name="Rectangle 9"/>
          <p:cNvSpPr>
            <a:spLocks noChangeArrowheads="1"/>
          </p:cNvSpPr>
          <p:nvPr/>
        </p:nvSpPr>
        <p:spPr bwMode="auto">
          <a:xfrm>
            <a:off x="8680450" y="1500188"/>
            <a:ext cx="955675" cy="561975"/>
          </a:xfrm>
          <a:prstGeom prst="rect">
            <a:avLst/>
          </a:prstGeom>
          <a:solidFill>
            <a:schemeClr val="bg2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90000" rIns="90000" bIns="90000" anchor="ctr"/>
          <a:lstStyle/>
          <a:p>
            <a:pPr eaLnBrk="1" hangingPunct="1">
              <a:spcBef>
                <a:spcPct val="20000"/>
              </a:spcBef>
            </a:pPr>
            <a:endParaRPr lang="en-GB" dirty="0"/>
          </a:p>
        </p:txBody>
      </p:sp>
      <p:sp>
        <p:nvSpPr>
          <p:cNvPr id="23562" name="Rectangle 7"/>
          <p:cNvSpPr>
            <a:spLocks noChangeArrowheads="1"/>
          </p:cNvSpPr>
          <p:nvPr/>
        </p:nvSpPr>
        <p:spPr bwMode="auto">
          <a:xfrm>
            <a:off x="1808163" y="1119188"/>
            <a:ext cx="5803900" cy="336550"/>
          </a:xfrm>
          <a:prstGeom prst="rect">
            <a:avLst/>
          </a:prstGeom>
          <a:solidFill>
            <a:srgbClr val="808080"/>
          </a:solidFill>
          <a:ln w="19050" algn="ctr">
            <a:solidFill>
              <a:srgbClr val="808080"/>
            </a:solidFill>
            <a:miter lim="800000"/>
            <a:headEnd/>
            <a:tailEnd/>
          </a:ln>
        </p:spPr>
        <p:txBody>
          <a:bodyPr lIns="36000" tIns="0" rIns="36000" bIns="0" anchor="ctr"/>
          <a:lstStyle/>
          <a:p>
            <a:pPr algn="l" eaLnBrk="1" hangingPunct="1">
              <a:spcBef>
                <a:spcPct val="50000"/>
              </a:spcBef>
            </a:pPr>
            <a:r>
              <a:rPr lang="en-GB" sz="1400" b="1">
                <a:solidFill>
                  <a:schemeClr val="bg1"/>
                </a:solidFill>
              </a:rPr>
              <a:t>Summary</a:t>
            </a:r>
          </a:p>
        </p:txBody>
      </p:sp>
      <p:sp>
        <p:nvSpPr>
          <p:cNvPr id="23563" name="Rectangle 9"/>
          <p:cNvSpPr>
            <a:spLocks noChangeArrowheads="1"/>
          </p:cNvSpPr>
          <p:nvPr/>
        </p:nvSpPr>
        <p:spPr bwMode="auto">
          <a:xfrm>
            <a:off x="1808163" y="1500188"/>
            <a:ext cx="5803900" cy="561975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90000" rIns="90000" bIns="90000" anchor="ctr"/>
          <a:lstStyle/>
          <a:p>
            <a:pPr algn="l" eaLnBrk="1" hangingPunct="1">
              <a:spcBef>
                <a:spcPct val="20000"/>
              </a:spcBef>
            </a:pPr>
            <a:r>
              <a:rPr lang="en-GB" sz="1000" dirty="0" err="1" smtClean="0"/>
              <a:t>Fulfillment</a:t>
            </a:r>
            <a:r>
              <a:rPr lang="en-GB" sz="1000" dirty="0" smtClean="0"/>
              <a:t> requires developments in the host systems, acquisition of ad serving capabilities, creation of ads, and inventory management tools</a:t>
            </a:r>
            <a:endParaRPr lang="en-GB" sz="1000" dirty="0"/>
          </a:p>
        </p:txBody>
      </p:sp>
      <p:sp>
        <p:nvSpPr>
          <p:cNvPr id="23564" name="Rectangle 9"/>
          <p:cNvSpPr>
            <a:spLocks noChangeArrowheads="1"/>
          </p:cNvSpPr>
          <p:nvPr/>
        </p:nvSpPr>
        <p:spPr bwMode="auto">
          <a:xfrm>
            <a:off x="7667625" y="1120775"/>
            <a:ext cx="955675" cy="336550"/>
          </a:xfrm>
          <a:prstGeom prst="rect">
            <a:avLst/>
          </a:prstGeom>
          <a:solidFill>
            <a:srgbClr val="808080"/>
          </a:solidFill>
          <a:ln w="19050" algn="ctr">
            <a:solidFill>
              <a:srgbClr val="808080"/>
            </a:solidFill>
            <a:miter lim="800000"/>
            <a:headEnd/>
            <a:tailEnd/>
          </a:ln>
        </p:spPr>
        <p:txBody>
          <a:bodyPr lIns="36000" tIns="0" rIns="36000" bIns="0" anchor="ctr"/>
          <a:lstStyle/>
          <a:p>
            <a:pPr eaLnBrk="1" hangingPunct="1">
              <a:spcBef>
                <a:spcPct val="50000"/>
              </a:spcBef>
            </a:pPr>
            <a:r>
              <a:rPr lang="en-GB" sz="1400" b="1">
                <a:solidFill>
                  <a:schemeClr val="bg1"/>
                </a:solidFill>
              </a:rPr>
              <a:t>Develop</a:t>
            </a:r>
          </a:p>
        </p:txBody>
      </p:sp>
      <p:sp>
        <p:nvSpPr>
          <p:cNvPr id="23565" name="Rectangle 9"/>
          <p:cNvSpPr>
            <a:spLocks noChangeArrowheads="1"/>
          </p:cNvSpPr>
          <p:nvPr/>
        </p:nvSpPr>
        <p:spPr bwMode="auto">
          <a:xfrm>
            <a:off x="7667625" y="1501775"/>
            <a:ext cx="955675" cy="561975"/>
          </a:xfrm>
          <a:prstGeom prst="rect">
            <a:avLst/>
          </a:prstGeom>
          <a:solidFill>
            <a:schemeClr val="bg2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90000" rIns="90000" bIns="90000" anchor="ctr"/>
          <a:lstStyle/>
          <a:p>
            <a:pPr eaLnBrk="1" hangingPunct="1">
              <a:spcBef>
                <a:spcPct val="20000"/>
              </a:spcBef>
            </a:pPr>
            <a:endParaRPr lang="en-GB" dirty="0"/>
          </a:p>
        </p:txBody>
      </p:sp>
      <p:sp>
        <p:nvSpPr>
          <p:cNvPr id="23566" name="Text Box 12"/>
          <p:cNvSpPr txBox="1">
            <a:spLocks noChangeArrowheads="1"/>
          </p:cNvSpPr>
          <p:nvPr/>
        </p:nvSpPr>
        <p:spPr bwMode="gray">
          <a:xfrm>
            <a:off x="249238" y="2116138"/>
            <a:ext cx="1528762" cy="2444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 lIns="54000" tIns="46791" rIns="54000" bIns="46791">
            <a:spAutoFit/>
          </a:bodyPr>
          <a:lstStyle/>
          <a:p>
            <a:pPr defTabSz="869950"/>
            <a:r>
              <a:rPr lang="en-GB" sz="1000"/>
              <a:t>Business Requirement(s)</a:t>
            </a:r>
          </a:p>
        </p:txBody>
      </p:sp>
      <p:sp>
        <p:nvSpPr>
          <p:cNvPr id="23567" name="Text Box 13"/>
          <p:cNvSpPr txBox="1">
            <a:spLocks noChangeArrowheads="1"/>
          </p:cNvSpPr>
          <p:nvPr/>
        </p:nvSpPr>
        <p:spPr bwMode="gray">
          <a:xfrm>
            <a:off x="6530975" y="2116138"/>
            <a:ext cx="2933700" cy="2444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 lIns="54000" tIns="46791" rIns="54000" bIns="46791">
            <a:spAutoFit/>
          </a:bodyPr>
          <a:lstStyle/>
          <a:p>
            <a:pPr defTabSz="869950"/>
            <a:r>
              <a:rPr lang="en-GB" sz="1000"/>
              <a:t>Resources needed for development / maintenance</a:t>
            </a:r>
          </a:p>
        </p:txBody>
      </p:sp>
      <p:pic>
        <p:nvPicPr>
          <p:cNvPr id="23568" name="Picture 14" descr="toprightbubble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/>
          <a:srcRect t="38242" r="18750"/>
          <a:stretch>
            <a:fillRect/>
          </a:stretch>
        </p:blipFill>
        <p:spPr bwMode="auto">
          <a:xfrm>
            <a:off x="8358188" y="-1588"/>
            <a:ext cx="1547812" cy="8255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69" name="Text Box 15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8462963" y="22225"/>
            <a:ext cx="14255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" rIns="18000" anchor="ctr"/>
          <a:lstStyle/>
          <a:p>
            <a:pPr eaLnBrk="1" hangingPunct="1"/>
            <a:r>
              <a:rPr lang="en-US" sz="1400" b="1">
                <a:solidFill>
                  <a:schemeClr val="bg1"/>
                </a:solidFill>
              </a:rPr>
              <a:t>Impact</a:t>
            </a:r>
            <a:br>
              <a:rPr lang="en-US" sz="1400" b="1">
                <a:solidFill>
                  <a:schemeClr val="bg1"/>
                </a:solidFill>
              </a:rPr>
            </a:br>
            <a:r>
              <a:rPr lang="en-US" sz="1400" b="1">
                <a:solidFill>
                  <a:schemeClr val="bg1"/>
                </a:solidFill>
              </a:rPr>
              <a:t>Analysis</a:t>
            </a:r>
          </a:p>
        </p:txBody>
      </p:sp>
      <p:graphicFrame>
        <p:nvGraphicFramePr>
          <p:cNvPr id="10387" name="Group 147"/>
          <p:cNvGraphicFramePr>
            <a:graphicFrameLocks noGrp="1"/>
          </p:cNvGraphicFramePr>
          <p:nvPr/>
        </p:nvGraphicFramePr>
        <p:xfrm>
          <a:off x="6529388" y="2360613"/>
          <a:ext cx="3098800" cy="4221415"/>
        </p:xfrm>
        <a:graphic>
          <a:graphicData uri="http://schemas.openxmlformats.org/drawingml/2006/table">
            <a:tbl>
              <a:tblPr/>
              <a:tblGrid>
                <a:gridCol w="895350"/>
                <a:gridCol w="550862"/>
                <a:gridCol w="550863"/>
                <a:gridCol w="550862"/>
                <a:gridCol w="550863"/>
              </a:tblGrid>
              <a:tr h="2206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GB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AREA</a:t>
                      </a:r>
                    </a:p>
                  </a:txBody>
                  <a:tcPr marL="54000" marR="54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GB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Design</a:t>
                      </a:r>
                    </a:p>
                  </a:txBody>
                  <a:tcPr marL="54000" marR="54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GB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Build</a:t>
                      </a:r>
                    </a:p>
                  </a:txBody>
                  <a:tcPr marL="54000" marR="54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GB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Test</a:t>
                      </a:r>
                    </a:p>
                  </a:txBody>
                  <a:tcPr marL="54000" marR="54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GB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Maintain</a:t>
                      </a:r>
                    </a:p>
                  </a:txBody>
                  <a:tcPr marL="54000" marR="54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  <a:tr h="2154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GB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Arial" charset="0"/>
                        </a:rPr>
                        <a:t>Selligent</a:t>
                      </a:r>
                    </a:p>
                  </a:txBody>
                  <a:tcPr marL="54000" marR="54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73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GB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Arial" charset="0"/>
                        </a:rPr>
                        <a:t>Backoffice Fulfilment</a:t>
                      </a:r>
                    </a:p>
                  </a:txBody>
                  <a:tcPr marL="54000" marR="54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4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4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4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4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4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4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4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4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4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4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4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4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4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4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4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4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692" name="Rectangle 9"/>
          <p:cNvSpPr>
            <a:spLocks noChangeArrowheads="1"/>
          </p:cNvSpPr>
          <p:nvPr/>
        </p:nvSpPr>
        <p:spPr bwMode="auto">
          <a:xfrm>
            <a:off x="3382963" y="2360613"/>
            <a:ext cx="3103562" cy="4102100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90000" rIns="90000" bIns="90000"/>
          <a:lstStyle/>
          <a:p>
            <a:pPr marL="88900" indent="-88900" algn="l" eaLnBrk="1" hangingPunct="1">
              <a:spcBef>
                <a:spcPct val="20000"/>
              </a:spcBef>
              <a:buFontTx/>
              <a:buAutoNum type="arabicPeriod"/>
              <a:tabLst>
                <a:tab pos="85725" algn="l"/>
              </a:tabLst>
            </a:pPr>
            <a:r>
              <a:rPr lang="en-GB" sz="900" u="sng" dirty="0"/>
              <a:t>Assumptions</a:t>
            </a:r>
          </a:p>
          <a:p>
            <a:pPr marL="357188" lvl="1" indent="-88900" algn="l" eaLnBrk="1" hangingPunct="1">
              <a:spcBef>
                <a:spcPct val="20000"/>
              </a:spcBef>
              <a:buFontTx/>
              <a:buAutoNum type="arabicPeriod"/>
              <a:tabLst>
                <a:tab pos="85725" algn="l"/>
              </a:tabLst>
            </a:pPr>
            <a:r>
              <a:rPr lang="en-GB" sz="900" dirty="0"/>
              <a:t> </a:t>
            </a:r>
            <a:r>
              <a:rPr lang="en-GB" sz="900" dirty="0" smtClean="0"/>
              <a:t>In-app advertising will go live in </a:t>
            </a:r>
            <a:r>
              <a:rPr lang="en-GB" sz="900" dirty="0" err="1" smtClean="0"/>
              <a:t>september</a:t>
            </a:r>
            <a:endParaRPr lang="en-GB" sz="900" dirty="0"/>
          </a:p>
          <a:p>
            <a:pPr marL="357188" lvl="1" indent="-88900" algn="l" eaLnBrk="1" hangingPunct="1">
              <a:spcBef>
                <a:spcPct val="20000"/>
              </a:spcBef>
              <a:buFontTx/>
              <a:buAutoNum type="arabicPeriod"/>
              <a:tabLst>
                <a:tab pos="85725" algn="l"/>
              </a:tabLst>
            </a:pPr>
            <a:r>
              <a:rPr lang="en-GB" sz="900" dirty="0" smtClean="0"/>
              <a:t>Ad server will be in place to serve banners</a:t>
            </a:r>
            <a:endParaRPr lang="en-GB" sz="900" dirty="0"/>
          </a:p>
          <a:p>
            <a:pPr marL="88900" indent="-88900" algn="l" eaLnBrk="1" hangingPunct="1">
              <a:spcBef>
                <a:spcPct val="20000"/>
              </a:spcBef>
              <a:buFontTx/>
              <a:buAutoNum type="arabicPeriod"/>
              <a:tabLst>
                <a:tab pos="85725" algn="l"/>
              </a:tabLst>
            </a:pPr>
            <a:r>
              <a:rPr lang="en-GB" sz="900" u="sng" dirty="0"/>
              <a:t>Impact</a:t>
            </a:r>
          </a:p>
          <a:p>
            <a:pPr marL="357188" lvl="1" indent="-88900" algn="l" eaLnBrk="1" hangingPunct="1">
              <a:spcBef>
                <a:spcPct val="20000"/>
              </a:spcBef>
              <a:buFontTx/>
              <a:buAutoNum type="arabicPeriod"/>
              <a:tabLst>
                <a:tab pos="85725" algn="l"/>
              </a:tabLst>
            </a:pPr>
            <a:r>
              <a:rPr lang="en-GB" sz="900" dirty="0" smtClean="0"/>
              <a:t>Creation of ads done in Ops</a:t>
            </a:r>
          </a:p>
          <a:p>
            <a:pPr marL="357188" lvl="1" indent="-88900" algn="l" eaLnBrk="1" hangingPunct="1">
              <a:spcBef>
                <a:spcPct val="20000"/>
              </a:spcBef>
              <a:buFontTx/>
              <a:buAutoNum type="arabicPeriod"/>
              <a:tabLst>
                <a:tab pos="85725" algn="l"/>
              </a:tabLst>
            </a:pPr>
            <a:r>
              <a:rPr lang="en-GB" sz="900" dirty="0" smtClean="0"/>
              <a:t>Loading of ads in ad server</a:t>
            </a:r>
          </a:p>
          <a:p>
            <a:pPr marL="357188" lvl="1" indent="-88900" algn="l" eaLnBrk="1" hangingPunct="1">
              <a:spcBef>
                <a:spcPct val="20000"/>
              </a:spcBef>
              <a:buFontTx/>
              <a:buAutoNum type="arabicPeriod"/>
              <a:tabLst>
                <a:tab pos="85725" algn="l"/>
              </a:tabLst>
            </a:pPr>
            <a:r>
              <a:rPr lang="en-GB" sz="900" dirty="0" smtClean="0"/>
              <a:t>Control of available inventory though automated system </a:t>
            </a:r>
          </a:p>
          <a:p>
            <a:pPr marL="88900" indent="-88900" algn="l" eaLnBrk="1" hangingPunct="1">
              <a:spcBef>
                <a:spcPct val="20000"/>
              </a:spcBef>
              <a:buFontTx/>
              <a:buAutoNum type="arabicPeriod"/>
              <a:tabLst>
                <a:tab pos="85725" algn="l"/>
              </a:tabLst>
            </a:pPr>
            <a:r>
              <a:rPr lang="en-GB" sz="900" u="sng" dirty="0" smtClean="0"/>
              <a:t>Risks </a:t>
            </a:r>
            <a:r>
              <a:rPr lang="en-GB" sz="900" u="sng" dirty="0"/>
              <a:t>and mitigation</a:t>
            </a:r>
          </a:p>
          <a:p>
            <a:pPr marL="357188" lvl="1" indent="-88900" algn="l" eaLnBrk="1" hangingPunct="1">
              <a:spcBef>
                <a:spcPct val="20000"/>
              </a:spcBef>
              <a:buFontTx/>
              <a:buAutoNum type="arabicPeriod"/>
              <a:tabLst>
                <a:tab pos="85725" algn="l"/>
              </a:tabLst>
            </a:pPr>
            <a:r>
              <a:rPr lang="en-GB" sz="900" dirty="0"/>
              <a:t>  </a:t>
            </a:r>
            <a:r>
              <a:rPr lang="en-GB" sz="900" dirty="0" smtClean="0"/>
              <a:t>Planning with Ops</a:t>
            </a:r>
            <a:endParaRPr lang="en-GB" sz="900" dirty="0"/>
          </a:p>
          <a:p>
            <a:pPr marL="357188" lvl="1" indent="-88900" algn="l" eaLnBrk="1" hangingPunct="1">
              <a:spcBef>
                <a:spcPct val="20000"/>
              </a:spcBef>
              <a:buFontTx/>
              <a:buAutoNum type="arabicPeriod"/>
              <a:tabLst>
                <a:tab pos="85725" algn="l"/>
              </a:tabLst>
            </a:pPr>
            <a:endParaRPr lang="en-GB" sz="900" dirty="0"/>
          </a:p>
        </p:txBody>
      </p:sp>
      <p:sp>
        <p:nvSpPr>
          <p:cNvPr id="23693" name="Text Box 139"/>
          <p:cNvSpPr txBox="1">
            <a:spLocks noChangeArrowheads="1"/>
          </p:cNvSpPr>
          <p:nvPr/>
        </p:nvSpPr>
        <p:spPr bwMode="gray">
          <a:xfrm>
            <a:off x="3382963" y="2116138"/>
            <a:ext cx="2427287" cy="2444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 lIns="54000" tIns="46791" rIns="54000" bIns="46791">
            <a:spAutoFit/>
          </a:bodyPr>
          <a:lstStyle/>
          <a:p>
            <a:pPr algn="l" defTabSz="869950"/>
            <a:r>
              <a:rPr lang="en-GB" sz="1000"/>
              <a:t>Assumptions, impact, risks and mitigation</a:t>
            </a:r>
          </a:p>
        </p:txBody>
      </p:sp>
      <p:sp>
        <p:nvSpPr>
          <p:cNvPr id="23694" name="Rectangle 9"/>
          <p:cNvSpPr>
            <a:spLocks noChangeArrowheads="1"/>
          </p:cNvSpPr>
          <p:nvPr/>
        </p:nvSpPr>
        <p:spPr bwMode="auto">
          <a:xfrm>
            <a:off x="249238" y="2360613"/>
            <a:ext cx="3103562" cy="4102100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90000" rIns="90000" bIns="90000"/>
          <a:lstStyle/>
          <a:p>
            <a:pPr marL="88900" indent="-88900" algn="l" eaLnBrk="1" hangingPunct="1">
              <a:spcBef>
                <a:spcPct val="20000"/>
              </a:spcBef>
              <a:buFontTx/>
              <a:buAutoNum type="arabicPeriod"/>
              <a:tabLst>
                <a:tab pos="88900" algn="l"/>
              </a:tabLst>
            </a:pPr>
            <a:r>
              <a:rPr lang="en-GB" sz="900" u="sng" dirty="0"/>
              <a:t>Contract loading</a:t>
            </a:r>
          </a:p>
          <a:p>
            <a:pPr marL="357188" lvl="1" indent="-88900" algn="l" eaLnBrk="1" hangingPunct="1">
              <a:spcBef>
                <a:spcPct val="20000"/>
              </a:spcBef>
              <a:buFontTx/>
              <a:buAutoNum type="arabicPeriod"/>
              <a:tabLst>
                <a:tab pos="88900" algn="l"/>
              </a:tabLst>
            </a:pPr>
            <a:r>
              <a:rPr lang="en-GB" sz="900" dirty="0"/>
              <a:t>No specific </a:t>
            </a:r>
            <a:r>
              <a:rPr lang="en-GB" sz="900" dirty="0" smtClean="0"/>
              <a:t>requirements - </a:t>
            </a:r>
            <a:r>
              <a:rPr lang="en-GB" sz="900" dirty="0"/>
              <a:t>contract loading to be done ‘as usual</a:t>
            </a:r>
            <a:r>
              <a:rPr lang="en-GB" sz="900" dirty="0" smtClean="0"/>
              <a:t>’ through existing tools</a:t>
            </a:r>
            <a:endParaRPr lang="en-GB" sz="900" dirty="0"/>
          </a:p>
          <a:p>
            <a:pPr marL="357188" lvl="1" indent="-88900" algn="l" eaLnBrk="1" hangingPunct="1">
              <a:spcBef>
                <a:spcPct val="20000"/>
              </a:spcBef>
              <a:buFontTx/>
              <a:buAutoNum type="arabicPeriod"/>
              <a:tabLst>
                <a:tab pos="88900" algn="l"/>
              </a:tabLst>
            </a:pPr>
            <a:r>
              <a:rPr lang="en-GB" sz="900" dirty="0"/>
              <a:t> </a:t>
            </a:r>
            <a:r>
              <a:rPr lang="en-GB" sz="900" dirty="0" smtClean="0"/>
              <a:t>developments in AS400 and Birds required</a:t>
            </a:r>
            <a:endParaRPr lang="en-GB" sz="900" dirty="0"/>
          </a:p>
          <a:p>
            <a:pPr marL="88900" indent="-88900" algn="l" eaLnBrk="1" hangingPunct="1">
              <a:spcBef>
                <a:spcPct val="20000"/>
              </a:spcBef>
              <a:buFontTx/>
              <a:buAutoNum type="arabicPeriod"/>
              <a:tabLst>
                <a:tab pos="88900" algn="l"/>
              </a:tabLst>
            </a:pPr>
            <a:r>
              <a:rPr lang="en-GB" sz="900" u="sng" dirty="0"/>
              <a:t>Contract confirmation</a:t>
            </a:r>
          </a:p>
          <a:p>
            <a:pPr marL="357188" lvl="1" indent="-88900" algn="l" eaLnBrk="1" hangingPunct="1">
              <a:spcBef>
                <a:spcPct val="20000"/>
              </a:spcBef>
              <a:buFontTx/>
              <a:buAutoNum type="arabicPeriod"/>
              <a:tabLst>
                <a:tab pos="88900" algn="l"/>
              </a:tabLst>
            </a:pPr>
            <a:r>
              <a:rPr lang="en-GB" sz="900" dirty="0"/>
              <a:t>No specific requirements, contract confirmation to be done ‘as usual’</a:t>
            </a:r>
            <a:endParaRPr lang="en-GB" sz="900" u="sng" dirty="0"/>
          </a:p>
          <a:p>
            <a:pPr marL="88900" indent="-88900" algn="l" eaLnBrk="1" hangingPunct="1">
              <a:spcBef>
                <a:spcPct val="20000"/>
              </a:spcBef>
              <a:buFontTx/>
              <a:buAutoNum type="arabicPeriod"/>
              <a:tabLst>
                <a:tab pos="88900" algn="l"/>
              </a:tabLst>
            </a:pPr>
            <a:r>
              <a:rPr lang="en-GB" sz="900" u="sng" dirty="0"/>
              <a:t>Fulfilment / Delivery</a:t>
            </a:r>
          </a:p>
          <a:p>
            <a:pPr marL="357188" lvl="1" indent="-88900" algn="l" eaLnBrk="1" hangingPunct="1">
              <a:spcBef>
                <a:spcPct val="20000"/>
              </a:spcBef>
              <a:buFontTx/>
              <a:buAutoNum type="arabicPeriod"/>
              <a:tabLst>
                <a:tab pos="88900" algn="l"/>
              </a:tabLst>
            </a:pPr>
            <a:r>
              <a:rPr lang="en-GB" sz="900" dirty="0" smtClean="0"/>
              <a:t>Loading of contract in host system</a:t>
            </a:r>
          </a:p>
          <a:p>
            <a:pPr marL="357188" lvl="1" indent="-88900" algn="l" eaLnBrk="1" hangingPunct="1">
              <a:spcBef>
                <a:spcPct val="20000"/>
              </a:spcBef>
              <a:buFontTx/>
              <a:buAutoNum type="arabicPeriod"/>
              <a:tabLst>
                <a:tab pos="88900" algn="l"/>
              </a:tabLst>
            </a:pPr>
            <a:r>
              <a:rPr lang="en-GB" sz="900" dirty="0" smtClean="0"/>
              <a:t>Creation of ads </a:t>
            </a:r>
          </a:p>
          <a:p>
            <a:pPr marL="357188" lvl="1" indent="-88900" algn="l" eaLnBrk="1" hangingPunct="1">
              <a:spcBef>
                <a:spcPct val="20000"/>
              </a:spcBef>
              <a:buFontTx/>
              <a:buAutoNum type="arabicPeriod"/>
              <a:tabLst>
                <a:tab pos="88900" algn="l"/>
              </a:tabLst>
            </a:pPr>
            <a:r>
              <a:rPr lang="en-GB" sz="900" dirty="0" smtClean="0"/>
              <a:t>Loading of ads in ad server with campaign details</a:t>
            </a:r>
            <a:endParaRPr lang="en-GB" sz="900" dirty="0"/>
          </a:p>
          <a:p>
            <a:pPr marL="88900" indent="-88900" algn="l" eaLnBrk="1" hangingPunct="1">
              <a:spcBef>
                <a:spcPct val="20000"/>
              </a:spcBef>
              <a:buFontTx/>
              <a:buAutoNum type="arabicPeriod"/>
              <a:tabLst>
                <a:tab pos="88900" algn="l"/>
              </a:tabLst>
            </a:pPr>
            <a:r>
              <a:rPr lang="en-GB" sz="900" u="sng" dirty="0"/>
              <a:t>Billing and collections</a:t>
            </a:r>
          </a:p>
          <a:p>
            <a:pPr marL="357188" lvl="1" indent="-88900" algn="l" eaLnBrk="1" hangingPunct="1">
              <a:spcBef>
                <a:spcPct val="20000"/>
              </a:spcBef>
              <a:buFontTx/>
              <a:buAutoNum type="arabicPeriod"/>
              <a:tabLst>
                <a:tab pos="88900" algn="l"/>
              </a:tabLst>
            </a:pPr>
            <a:r>
              <a:rPr lang="en-GB" sz="900" dirty="0" smtClean="0"/>
              <a:t>Product is billed separately</a:t>
            </a:r>
            <a:endParaRPr lang="en-GB" sz="900" dirty="0"/>
          </a:p>
          <a:p>
            <a:pPr marL="357188" lvl="1" indent="-88900" algn="l" eaLnBrk="1" hangingPunct="1">
              <a:spcBef>
                <a:spcPct val="20000"/>
              </a:spcBef>
              <a:buFontTx/>
              <a:buAutoNum type="arabicPeriod"/>
              <a:tabLst>
                <a:tab pos="88900" algn="l"/>
              </a:tabLst>
            </a:pPr>
            <a:r>
              <a:rPr lang="en-GB" sz="900" dirty="0"/>
              <a:t> Collections to be done ‘as usual</a:t>
            </a:r>
            <a:r>
              <a:rPr lang="en-GB" sz="900" dirty="0" smtClean="0"/>
              <a:t>’</a:t>
            </a:r>
            <a:endParaRPr lang="en-GB" sz="900" u="sng" dirty="0" smtClean="0"/>
          </a:p>
          <a:p>
            <a:pPr marL="88900" indent="-88900" algn="l" eaLnBrk="1" hangingPunct="1">
              <a:spcBef>
                <a:spcPct val="20000"/>
              </a:spcBef>
              <a:buFontTx/>
              <a:buAutoNum type="arabicPeriod"/>
              <a:tabLst>
                <a:tab pos="88900" algn="l"/>
              </a:tabLst>
            </a:pPr>
            <a:r>
              <a:rPr lang="en-GB" sz="900" u="sng" dirty="0" smtClean="0"/>
              <a:t>Canvass Management</a:t>
            </a:r>
          </a:p>
          <a:p>
            <a:pPr marL="546100" lvl="1" indent="-88900" algn="l" eaLnBrk="1" hangingPunct="1">
              <a:spcBef>
                <a:spcPct val="20000"/>
              </a:spcBef>
              <a:buFontTx/>
              <a:buAutoNum type="arabicPeriod"/>
              <a:tabLst>
                <a:tab pos="88900" algn="l"/>
              </a:tabLst>
            </a:pPr>
            <a:r>
              <a:rPr lang="en-GB" sz="900" dirty="0" smtClean="0"/>
              <a:t>Considering  that item could be sold for periods shorter than 1 year, CO to be renewed needs to be handled differently</a:t>
            </a:r>
            <a:endParaRPr lang="en-GB" sz="900" u="sng" dirty="0" smtClean="0"/>
          </a:p>
          <a:p>
            <a:pPr marL="88900" indent="-88900" algn="l" eaLnBrk="1" hangingPunct="1">
              <a:spcBef>
                <a:spcPct val="20000"/>
              </a:spcBef>
              <a:buFontTx/>
              <a:buAutoNum type="arabicPeriod"/>
              <a:tabLst>
                <a:tab pos="88900" algn="l"/>
              </a:tabLst>
            </a:pPr>
            <a:r>
              <a:rPr lang="en-GB" sz="900" u="sng" dirty="0" smtClean="0"/>
              <a:t>Campaign </a:t>
            </a:r>
            <a:r>
              <a:rPr lang="en-GB" sz="900" u="sng" dirty="0"/>
              <a:t>management</a:t>
            </a:r>
          </a:p>
          <a:p>
            <a:pPr marL="357188" lvl="1" indent="-88900" algn="l" eaLnBrk="1" hangingPunct="1">
              <a:spcBef>
                <a:spcPct val="20000"/>
              </a:spcBef>
              <a:buFontTx/>
              <a:buAutoNum type="arabicPeriod"/>
              <a:tabLst>
                <a:tab pos="88900" algn="l"/>
              </a:tabLst>
            </a:pPr>
            <a:r>
              <a:rPr lang="en-GB" sz="900" dirty="0" smtClean="0"/>
              <a:t>An ad server is required to manage the campaigns and gather additional information about usage</a:t>
            </a:r>
          </a:p>
          <a:p>
            <a:pPr marL="357188" lvl="1" indent="-88900" algn="l" eaLnBrk="1" hangingPunct="1">
              <a:spcBef>
                <a:spcPct val="20000"/>
              </a:spcBef>
              <a:buFontTx/>
              <a:buAutoNum type="arabicPeriod"/>
              <a:tabLst>
                <a:tab pos="88900" algn="l"/>
              </a:tabLst>
            </a:pPr>
            <a:r>
              <a:rPr lang="en-GB" sz="900" dirty="0" smtClean="0"/>
              <a:t>An inventory management tool is required to keep track of existing inventory (in the short term there are 3 fixed slots; in the medium term, inventory is constrained by volume of impressions)</a:t>
            </a:r>
          </a:p>
          <a:p>
            <a:pPr marL="357188" lvl="1" indent="-88900" algn="l" eaLnBrk="1" hangingPunct="1">
              <a:spcBef>
                <a:spcPct val="20000"/>
              </a:spcBef>
              <a:buFontTx/>
              <a:buAutoNum type="arabicPeriod"/>
              <a:tabLst>
                <a:tab pos="88900" algn="l"/>
              </a:tabLst>
            </a:pPr>
            <a:endParaRPr lang="en-GB" sz="900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041BB4DE-C0F1-422B-89BD-088D872D02DD}" type="slidenum">
              <a:rPr lang="en-AU" smtClean="0"/>
              <a:pPr/>
              <a:t>33</a:t>
            </a:fld>
            <a:endParaRPr lang="en-AU" smtClean="0"/>
          </a:p>
        </p:txBody>
      </p:sp>
      <p:sp>
        <p:nvSpPr>
          <p:cNvPr id="24579" name="Date Placeholder 2"/>
          <p:cNvSpPr>
            <a:spLocks noGrp="1"/>
          </p:cNvSpPr>
          <p:nvPr>
            <p:ph type="dt" sz="quarter" idx="11"/>
          </p:nvPr>
        </p:nvSpPr>
        <p:spPr>
          <a:noFill/>
        </p:spPr>
        <p:txBody>
          <a:bodyPr/>
          <a:lstStyle/>
          <a:p>
            <a:fld id="{04E97001-7AA2-4E48-93AA-98C84D8E5A50}" type="datetime4">
              <a:rPr lang="en-US" smtClean="0"/>
              <a:pPr/>
              <a:t>March 31, 2011</a:t>
            </a:fld>
            <a:endParaRPr lang="en-AU" smtClean="0"/>
          </a:p>
        </p:txBody>
      </p:sp>
      <p:sp>
        <p:nvSpPr>
          <p:cNvPr id="24580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r>
              <a:rPr lang="en-GB"/>
              <a:t>20100126 Introduction to IT-OPS Impact Analysis Process</a:t>
            </a:r>
            <a:endParaRPr lang="en-AU"/>
          </a:p>
        </p:txBody>
      </p:sp>
      <p:sp>
        <p:nvSpPr>
          <p:cNvPr id="24581" name="Slide Number Placeholder 4"/>
          <p:cNvSpPr txBox="1">
            <a:spLocks noGrp="1"/>
          </p:cNvSpPr>
          <p:nvPr/>
        </p:nvSpPr>
        <p:spPr bwMode="auto">
          <a:xfrm>
            <a:off x="196850" y="6477000"/>
            <a:ext cx="468313" cy="265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 eaLnBrk="1" hangingPunct="1"/>
            <a:fld id="{C50CF948-9F93-4121-9770-C561755196D4}" type="slidenum">
              <a:rPr lang="en-GB" b="1">
                <a:solidFill>
                  <a:schemeClr val="bg1"/>
                </a:solidFill>
                <a:cs typeface="Arial" charset="0"/>
              </a:rPr>
              <a:pPr eaLnBrk="1" hangingPunct="1"/>
              <a:t>33</a:t>
            </a:fld>
            <a:endParaRPr lang="en-GB" b="1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2458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Impact Analysis - Support</a:t>
            </a:r>
            <a:br>
              <a:rPr lang="en-US" dirty="0" smtClean="0"/>
            </a:br>
            <a:r>
              <a:rPr lang="en-US" dirty="0" smtClean="0"/>
              <a:t>In-App Advertising</a:t>
            </a:r>
            <a:endParaRPr lang="en-US" b="1" dirty="0" smtClean="0"/>
          </a:p>
        </p:txBody>
      </p:sp>
      <p:sp>
        <p:nvSpPr>
          <p:cNvPr id="24583" name="Rectangle 4"/>
          <p:cNvSpPr>
            <a:spLocks noChangeArrowheads="1"/>
          </p:cNvSpPr>
          <p:nvPr/>
        </p:nvSpPr>
        <p:spPr bwMode="auto">
          <a:xfrm>
            <a:off x="249238" y="1501775"/>
            <a:ext cx="1503362" cy="561975"/>
          </a:xfrm>
          <a:prstGeom prst="rect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36000" tIns="0" rIns="36000" bIns="0" anchor="ctr"/>
          <a:lstStyle/>
          <a:p>
            <a:pPr eaLnBrk="1" hangingPunct="1">
              <a:spcBef>
                <a:spcPct val="50000"/>
              </a:spcBef>
            </a:pPr>
            <a:r>
              <a:rPr lang="en-GB" sz="1400" b="1">
                <a:solidFill>
                  <a:schemeClr val="bg1"/>
                </a:solidFill>
              </a:rPr>
              <a:t>Support</a:t>
            </a:r>
          </a:p>
        </p:txBody>
      </p:sp>
      <p:sp>
        <p:nvSpPr>
          <p:cNvPr id="24584" name="Rectangle 5"/>
          <p:cNvSpPr>
            <a:spLocks noChangeArrowheads="1"/>
          </p:cNvSpPr>
          <p:nvPr/>
        </p:nvSpPr>
        <p:spPr bwMode="auto">
          <a:xfrm>
            <a:off x="8680450" y="1119188"/>
            <a:ext cx="955675" cy="336550"/>
          </a:xfrm>
          <a:prstGeom prst="rect">
            <a:avLst/>
          </a:prstGeom>
          <a:solidFill>
            <a:srgbClr val="808080"/>
          </a:solidFill>
          <a:ln w="19050" algn="ctr">
            <a:solidFill>
              <a:srgbClr val="808080"/>
            </a:solidFill>
            <a:miter lim="800000"/>
            <a:headEnd/>
            <a:tailEnd/>
          </a:ln>
        </p:spPr>
        <p:txBody>
          <a:bodyPr lIns="36000" tIns="0" rIns="36000" bIns="0" anchor="ctr"/>
          <a:lstStyle/>
          <a:p>
            <a:pPr eaLnBrk="1" hangingPunct="1">
              <a:spcBef>
                <a:spcPct val="50000"/>
              </a:spcBef>
            </a:pPr>
            <a:r>
              <a:rPr lang="en-GB" sz="1400" b="1">
                <a:solidFill>
                  <a:schemeClr val="bg1"/>
                </a:solidFill>
              </a:rPr>
              <a:t>Maintain</a:t>
            </a:r>
          </a:p>
        </p:txBody>
      </p:sp>
      <p:sp>
        <p:nvSpPr>
          <p:cNvPr id="24585" name="Rectangle 9"/>
          <p:cNvSpPr>
            <a:spLocks noChangeArrowheads="1"/>
          </p:cNvSpPr>
          <p:nvPr/>
        </p:nvSpPr>
        <p:spPr bwMode="auto">
          <a:xfrm>
            <a:off x="8680450" y="1500188"/>
            <a:ext cx="955675" cy="561975"/>
          </a:xfrm>
          <a:prstGeom prst="rect">
            <a:avLst/>
          </a:prstGeom>
          <a:solidFill>
            <a:schemeClr val="bg2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90000" rIns="90000" bIns="90000" anchor="ctr"/>
          <a:lstStyle/>
          <a:p>
            <a:pPr eaLnBrk="1" hangingPunct="1">
              <a:spcBef>
                <a:spcPct val="20000"/>
              </a:spcBef>
            </a:pPr>
            <a:endParaRPr lang="en-GB" dirty="0"/>
          </a:p>
        </p:txBody>
      </p:sp>
      <p:sp>
        <p:nvSpPr>
          <p:cNvPr id="24586" name="Rectangle 7"/>
          <p:cNvSpPr>
            <a:spLocks noChangeArrowheads="1"/>
          </p:cNvSpPr>
          <p:nvPr/>
        </p:nvSpPr>
        <p:spPr bwMode="auto">
          <a:xfrm>
            <a:off x="1808163" y="1119188"/>
            <a:ext cx="5803900" cy="336550"/>
          </a:xfrm>
          <a:prstGeom prst="rect">
            <a:avLst/>
          </a:prstGeom>
          <a:solidFill>
            <a:srgbClr val="808080"/>
          </a:solidFill>
          <a:ln w="19050" algn="ctr">
            <a:solidFill>
              <a:srgbClr val="808080"/>
            </a:solidFill>
            <a:miter lim="800000"/>
            <a:headEnd/>
            <a:tailEnd/>
          </a:ln>
        </p:spPr>
        <p:txBody>
          <a:bodyPr lIns="36000" tIns="0" rIns="36000" bIns="0" anchor="ctr"/>
          <a:lstStyle/>
          <a:p>
            <a:pPr algn="l" eaLnBrk="1" hangingPunct="1">
              <a:spcBef>
                <a:spcPct val="50000"/>
              </a:spcBef>
            </a:pPr>
            <a:r>
              <a:rPr lang="en-GB" sz="1400" b="1">
                <a:solidFill>
                  <a:schemeClr val="bg1"/>
                </a:solidFill>
              </a:rPr>
              <a:t>Summary</a:t>
            </a:r>
          </a:p>
        </p:txBody>
      </p:sp>
      <p:sp>
        <p:nvSpPr>
          <p:cNvPr id="24587" name="Rectangle 9"/>
          <p:cNvSpPr>
            <a:spLocks noChangeArrowheads="1"/>
          </p:cNvSpPr>
          <p:nvPr/>
        </p:nvSpPr>
        <p:spPr bwMode="auto">
          <a:xfrm>
            <a:off x="1808163" y="1500188"/>
            <a:ext cx="5803900" cy="561975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90000" rIns="90000" bIns="90000" anchor="ctr"/>
          <a:lstStyle/>
          <a:p>
            <a:pPr algn="l" eaLnBrk="1" hangingPunct="1">
              <a:spcBef>
                <a:spcPct val="20000"/>
              </a:spcBef>
            </a:pPr>
            <a:r>
              <a:rPr lang="en-GB" sz="1000" dirty="0"/>
              <a:t>Initial training support  (integrated in cycle launch) and support to </a:t>
            </a:r>
            <a:r>
              <a:rPr lang="en-GB" sz="1000" dirty="0" smtClean="0"/>
              <a:t>Ops and Customer Care</a:t>
            </a:r>
            <a:endParaRPr lang="en-GB" sz="1000" dirty="0"/>
          </a:p>
        </p:txBody>
      </p:sp>
      <p:sp>
        <p:nvSpPr>
          <p:cNvPr id="24588" name="Rectangle 9"/>
          <p:cNvSpPr>
            <a:spLocks noChangeArrowheads="1"/>
          </p:cNvSpPr>
          <p:nvPr/>
        </p:nvSpPr>
        <p:spPr bwMode="auto">
          <a:xfrm>
            <a:off x="7667625" y="1120775"/>
            <a:ext cx="955675" cy="336550"/>
          </a:xfrm>
          <a:prstGeom prst="rect">
            <a:avLst/>
          </a:prstGeom>
          <a:solidFill>
            <a:srgbClr val="808080"/>
          </a:solidFill>
          <a:ln w="19050" algn="ctr">
            <a:solidFill>
              <a:srgbClr val="808080"/>
            </a:solidFill>
            <a:miter lim="800000"/>
            <a:headEnd/>
            <a:tailEnd/>
          </a:ln>
        </p:spPr>
        <p:txBody>
          <a:bodyPr lIns="36000" tIns="0" rIns="36000" bIns="0" anchor="ctr"/>
          <a:lstStyle/>
          <a:p>
            <a:pPr eaLnBrk="1" hangingPunct="1">
              <a:spcBef>
                <a:spcPct val="50000"/>
              </a:spcBef>
            </a:pPr>
            <a:r>
              <a:rPr lang="en-GB" sz="1400" b="1">
                <a:solidFill>
                  <a:schemeClr val="bg1"/>
                </a:solidFill>
              </a:rPr>
              <a:t>Develop</a:t>
            </a:r>
          </a:p>
        </p:txBody>
      </p:sp>
      <p:sp>
        <p:nvSpPr>
          <p:cNvPr id="24589" name="Rectangle 9"/>
          <p:cNvSpPr>
            <a:spLocks noChangeArrowheads="1"/>
          </p:cNvSpPr>
          <p:nvPr/>
        </p:nvSpPr>
        <p:spPr bwMode="auto">
          <a:xfrm>
            <a:off x="7667625" y="1501775"/>
            <a:ext cx="955675" cy="561975"/>
          </a:xfrm>
          <a:prstGeom prst="rect">
            <a:avLst/>
          </a:prstGeom>
          <a:solidFill>
            <a:schemeClr val="bg2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90000" rIns="90000" bIns="90000" anchor="ctr"/>
          <a:lstStyle/>
          <a:p>
            <a:pPr eaLnBrk="1" hangingPunct="1">
              <a:spcBef>
                <a:spcPct val="20000"/>
              </a:spcBef>
            </a:pPr>
            <a:r>
              <a:rPr lang="en-GB"/>
              <a:t>..</a:t>
            </a:r>
          </a:p>
        </p:txBody>
      </p:sp>
      <p:sp>
        <p:nvSpPr>
          <p:cNvPr id="24590" name="Text Box 12"/>
          <p:cNvSpPr txBox="1">
            <a:spLocks noChangeArrowheads="1"/>
          </p:cNvSpPr>
          <p:nvPr/>
        </p:nvSpPr>
        <p:spPr bwMode="gray">
          <a:xfrm>
            <a:off x="249238" y="2116138"/>
            <a:ext cx="1528762" cy="2444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 lIns="54000" tIns="46791" rIns="54000" bIns="46791">
            <a:spAutoFit/>
          </a:bodyPr>
          <a:lstStyle/>
          <a:p>
            <a:pPr defTabSz="869950"/>
            <a:r>
              <a:rPr lang="en-GB" sz="1000"/>
              <a:t>Business Requirement(s)</a:t>
            </a:r>
          </a:p>
        </p:txBody>
      </p:sp>
      <p:sp>
        <p:nvSpPr>
          <p:cNvPr id="24591" name="Text Box 13"/>
          <p:cNvSpPr txBox="1">
            <a:spLocks noChangeArrowheads="1"/>
          </p:cNvSpPr>
          <p:nvPr/>
        </p:nvSpPr>
        <p:spPr bwMode="gray">
          <a:xfrm>
            <a:off x="6530975" y="2116138"/>
            <a:ext cx="2933700" cy="2444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 lIns="54000" tIns="46791" rIns="54000" bIns="46791">
            <a:spAutoFit/>
          </a:bodyPr>
          <a:lstStyle/>
          <a:p>
            <a:pPr defTabSz="869950"/>
            <a:r>
              <a:rPr lang="en-GB" sz="1000"/>
              <a:t>Resources needed for development / maintenance</a:t>
            </a:r>
          </a:p>
        </p:txBody>
      </p:sp>
      <p:pic>
        <p:nvPicPr>
          <p:cNvPr id="24592" name="Picture 14" descr="toprightbubble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/>
          <a:srcRect t="38242" r="18750"/>
          <a:stretch>
            <a:fillRect/>
          </a:stretch>
        </p:blipFill>
        <p:spPr bwMode="auto">
          <a:xfrm>
            <a:off x="8358188" y="-1588"/>
            <a:ext cx="1547812" cy="8255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93" name="Text Box 15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8462963" y="22225"/>
            <a:ext cx="14255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" rIns="18000" anchor="ctr"/>
          <a:lstStyle/>
          <a:p>
            <a:pPr eaLnBrk="1" hangingPunct="1"/>
            <a:r>
              <a:rPr lang="en-US" sz="1400" b="1">
                <a:solidFill>
                  <a:schemeClr val="bg1"/>
                </a:solidFill>
              </a:rPr>
              <a:t>Impact</a:t>
            </a:r>
            <a:br>
              <a:rPr lang="en-US" sz="1400" b="1">
                <a:solidFill>
                  <a:schemeClr val="bg1"/>
                </a:solidFill>
              </a:rPr>
            </a:br>
            <a:r>
              <a:rPr lang="en-US" sz="1400" b="1">
                <a:solidFill>
                  <a:schemeClr val="bg1"/>
                </a:solidFill>
              </a:rPr>
              <a:t>Analysis</a:t>
            </a:r>
          </a:p>
        </p:txBody>
      </p:sp>
      <p:graphicFrame>
        <p:nvGraphicFramePr>
          <p:cNvPr id="11410" name="Group 146"/>
          <p:cNvGraphicFramePr>
            <a:graphicFrameLocks noGrp="1"/>
          </p:cNvGraphicFramePr>
          <p:nvPr/>
        </p:nvGraphicFramePr>
        <p:xfrm>
          <a:off x="6529388" y="2360613"/>
          <a:ext cx="3098800" cy="4235445"/>
        </p:xfrm>
        <a:graphic>
          <a:graphicData uri="http://schemas.openxmlformats.org/drawingml/2006/table">
            <a:tbl>
              <a:tblPr/>
              <a:tblGrid>
                <a:gridCol w="895350"/>
                <a:gridCol w="550862"/>
                <a:gridCol w="550863"/>
                <a:gridCol w="550862"/>
                <a:gridCol w="550863"/>
              </a:tblGrid>
              <a:tr h="2207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GB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AREA</a:t>
                      </a:r>
                    </a:p>
                  </a:txBody>
                  <a:tcPr marL="54000" marR="54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GB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Design</a:t>
                      </a:r>
                    </a:p>
                  </a:txBody>
                  <a:tcPr marL="54000" marR="54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GB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Build</a:t>
                      </a:r>
                    </a:p>
                  </a:txBody>
                  <a:tcPr marL="54000" marR="54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GB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Test</a:t>
                      </a:r>
                    </a:p>
                  </a:txBody>
                  <a:tcPr marL="54000" marR="54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GB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Maintain</a:t>
                      </a:r>
                    </a:p>
                  </a:txBody>
                  <a:tcPr marL="54000" marR="54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  <a:tr h="337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GB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Arial" charset="0"/>
                        </a:rPr>
                        <a:t>Back Office 2</a:t>
                      </a:r>
                      <a:r>
                        <a:rPr kumimoji="0" lang="en-GB" sz="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Arial" charset="0"/>
                        </a:rPr>
                        <a:t>nd</a:t>
                      </a:r>
                      <a:r>
                        <a:rPr kumimoji="0" lang="en-GB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Arial" charset="0"/>
                        </a:rPr>
                        <a:t> line support</a:t>
                      </a:r>
                    </a:p>
                  </a:txBody>
                  <a:tcPr marL="54000" marR="54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5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5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5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5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5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5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5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5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5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5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5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5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5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5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5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5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4716" name="Text Box 138"/>
          <p:cNvSpPr txBox="1">
            <a:spLocks noChangeArrowheads="1"/>
          </p:cNvSpPr>
          <p:nvPr/>
        </p:nvSpPr>
        <p:spPr bwMode="gray">
          <a:xfrm>
            <a:off x="3382963" y="2116138"/>
            <a:ext cx="2427287" cy="2444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 lIns="54000" tIns="46791" rIns="54000" bIns="46791">
            <a:spAutoFit/>
          </a:bodyPr>
          <a:lstStyle/>
          <a:p>
            <a:pPr algn="l" defTabSz="869950"/>
            <a:r>
              <a:rPr lang="en-GB" sz="1000"/>
              <a:t>Assumptions, impact, risks and mitigation</a:t>
            </a:r>
          </a:p>
        </p:txBody>
      </p:sp>
      <p:sp>
        <p:nvSpPr>
          <p:cNvPr id="24717" name="Rectangle 9"/>
          <p:cNvSpPr>
            <a:spLocks noChangeArrowheads="1"/>
          </p:cNvSpPr>
          <p:nvPr/>
        </p:nvSpPr>
        <p:spPr bwMode="auto">
          <a:xfrm>
            <a:off x="3392488" y="2335213"/>
            <a:ext cx="3103562" cy="4102100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90000" rIns="90000" bIns="90000"/>
          <a:lstStyle/>
          <a:p>
            <a:pPr marL="88900" indent="-88900" algn="l" eaLnBrk="1" hangingPunct="1">
              <a:spcBef>
                <a:spcPct val="20000"/>
              </a:spcBef>
              <a:buFontTx/>
              <a:buAutoNum type="arabicPeriod"/>
              <a:tabLst>
                <a:tab pos="85725" algn="l"/>
              </a:tabLst>
            </a:pPr>
            <a:r>
              <a:rPr lang="en-GB" sz="900" u="sng" dirty="0">
                <a:solidFill>
                  <a:schemeClr val="tx2"/>
                </a:solidFill>
              </a:rPr>
              <a:t>Assumptions</a:t>
            </a:r>
          </a:p>
          <a:p>
            <a:pPr marL="357188" lvl="1" indent="-88900" algn="l" eaLnBrk="1" hangingPunct="1">
              <a:spcBef>
                <a:spcPct val="20000"/>
              </a:spcBef>
              <a:buFontTx/>
              <a:buAutoNum type="arabicPeriod"/>
              <a:tabLst>
                <a:tab pos="85725" algn="l"/>
              </a:tabLst>
            </a:pPr>
            <a:r>
              <a:rPr lang="en-GB" sz="900" dirty="0" smtClean="0">
                <a:solidFill>
                  <a:schemeClr val="tx2"/>
                </a:solidFill>
              </a:rPr>
              <a:t>Training to customer care and Ops provided by Sales Training</a:t>
            </a:r>
            <a:endParaRPr lang="en-GB" sz="900" dirty="0">
              <a:solidFill>
                <a:schemeClr val="tx2"/>
              </a:solidFill>
            </a:endParaRPr>
          </a:p>
          <a:p>
            <a:pPr marL="88900" indent="-88900" algn="l" eaLnBrk="1" hangingPunct="1">
              <a:spcBef>
                <a:spcPct val="20000"/>
              </a:spcBef>
              <a:buFontTx/>
              <a:buAutoNum type="arabicPeriod"/>
              <a:tabLst>
                <a:tab pos="85725" algn="l"/>
              </a:tabLst>
            </a:pPr>
            <a:r>
              <a:rPr lang="en-GB" sz="900" u="sng" dirty="0">
                <a:solidFill>
                  <a:schemeClr val="tx2"/>
                </a:solidFill>
              </a:rPr>
              <a:t>Impact</a:t>
            </a:r>
          </a:p>
          <a:p>
            <a:pPr marL="357188" lvl="1" indent="-88900" algn="l" eaLnBrk="1" hangingPunct="1">
              <a:spcBef>
                <a:spcPct val="20000"/>
              </a:spcBef>
              <a:buFontTx/>
              <a:buAutoNum type="arabicPeriod"/>
              <a:tabLst>
                <a:tab pos="85725" algn="l"/>
              </a:tabLst>
            </a:pPr>
            <a:r>
              <a:rPr lang="en-GB" sz="900" dirty="0">
                <a:solidFill>
                  <a:schemeClr val="tx2"/>
                </a:solidFill>
              </a:rPr>
              <a:t>Development of training materials and training of support personnel to be aligned with Operations and included in national training calendars </a:t>
            </a:r>
          </a:p>
          <a:p>
            <a:pPr marL="357188" lvl="1" indent="-88900" algn="l" eaLnBrk="1" hangingPunct="1">
              <a:spcBef>
                <a:spcPct val="20000"/>
              </a:spcBef>
              <a:buFontTx/>
              <a:buAutoNum type="arabicPeriod"/>
              <a:tabLst>
                <a:tab pos="85725" algn="l"/>
              </a:tabLst>
            </a:pPr>
            <a:r>
              <a:rPr lang="en-GB" sz="900" dirty="0">
                <a:solidFill>
                  <a:schemeClr val="tx2"/>
                </a:solidFill>
              </a:rPr>
              <a:t>Logging of complaints (by </a:t>
            </a:r>
            <a:r>
              <a:rPr lang="en-GB" sz="900" dirty="0" smtClean="0">
                <a:solidFill>
                  <a:schemeClr val="tx2"/>
                </a:solidFill>
              </a:rPr>
              <a:t>advertisers </a:t>
            </a:r>
            <a:r>
              <a:rPr lang="en-GB" sz="900" dirty="0">
                <a:solidFill>
                  <a:schemeClr val="tx2"/>
                </a:solidFill>
              </a:rPr>
              <a:t>should be enabled in Selligent</a:t>
            </a:r>
          </a:p>
          <a:p>
            <a:pPr marL="88900" indent="-88900" algn="l" eaLnBrk="1" hangingPunct="1">
              <a:spcBef>
                <a:spcPct val="20000"/>
              </a:spcBef>
              <a:buFontTx/>
              <a:buAutoNum type="arabicPeriod"/>
              <a:tabLst>
                <a:tab pos="85725" algn="l"/>
              </a:tabLst>
            </a:pPr>
            <a:r>
              <a:rPr lang="en-GB" sz="900" u="sng" dirty="0">
                <a:solidFill>
                  <a:schemeClr val="tx2"/>
                </a:solidFill>
              </a:rPr>
              <a:t>Risk and mitigation</a:t>
            </a:r>
          </a:p>
          <a:p>
            <a:pPr marL="357188" lvl="1" indent="-88900" algn="l" eaLnBrk="1" hangingPunct="1">
              <a:spcBef>
                <a:spcPct val="20000"/>
              </a:spcBef>
              <a:buFontTx/>
              <a:buAutoNum type="arabicPeriod"/>
              <a:tabLst>
                <a:tab pos="85725" algn="l"/>
              </a:tabLst>
            </a:pPr>
            <a:r>
              <a:rPr lang="en-GB" sz="900" dirty="0">
                <a:solidFill>
                  <a:schemeClr val="tx2"/>
                </a:solidFill>
              </a:rPr>
              <a:t>None</a:t>
            </a:r>
          </a:p>
        </p:txBody>
      </p:sp>
      <p:sp>
        <p:nvSpPr>
          <p:cNvPr id="24718" name="Rectangle 9"/>
          <p:cNvSpPr>
            <a:spLocks noChangeArrowheads="1"/>
          </p:cNvSpPr>
          <p:nvPr/>
        </p:nvSpPr>
        <p:spPr bwMode="auto">
          <a:xfrm>
            <a:off x="249238" y="2360613"/>
            <a:ext cx="3103562" cy="4102100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90000" rIns="90000" bIns="90000"/>
          <a:lstStyle/>
          <a:p>
            <a:pPr marL="88900" indent="-88900" algn="l" eaLnBrk="1" hangingPunct="1">
              <a:spcBef>
                <a:spcPct val="20000"/>
              </a:spcBef>
              <a:buFontTx/>
              <a:buAutoNum type="arabicPeriod"/>
              <a:tabLst>
                <a:tab pos="88900" algn="l"/>
              </a:tabLst>
            </a:pPr>
            <a:r>
              <a:rPr lang="en-GB" sz="900" u="sng" dirty="0"/>
              <a:t>Training materials</a:t>
            </a:r>
          </a:p>
          <a:p>
            <a:pPr marL="357188" lvl="1" indent="-88900" algn="l" eaLnBrk="1" hangingPunct="1">
              <a:spcBef>
                <a:spcPct val="20000"/>
              </a:spcBef>
              <a:buFontTx/>
              <a:buAutoNum type="arabicPeriod"/>
              <a:tabLst>
                <a:tab pos="88900" algn="l"/>
              </a:tabLst>
            </a:pPr>
            <a:r>
              <a:rPr lang="en-GB" sz="900" dirty="0"/>
              <a:t> Sales Collateral</a:t>
            </a:r>
          </a:p>
          <a:p>
            <a:pPr marL="357188" lvl="1" indent="-88900" algn="l" eaLnBrk="1" hangingPunct="1">
              <a:spcBef>
                <a:spcPct val="20000"/>
              </a:spcBef>
              <a:buFontTx/>
              <a:buAutoNum type="arabicPeriod"/>
              <a:tabLst>
                <a:tab pos="88900" algn="l"/>
              </a:tabLst>
            </a:pPr>
            <a:endParaRPr lang="en-GB" sz="900" dirty="0"/>
          </a:p>
          <a:p>
            <a:pPr marL="88900" indent="-88900" algn="l" eaLnBrk="1" hangingPunct="1">
              <a:spcBef>
                <a:spcPct val="20000"/>
              </a:spcBef>
              <a:buFontTx/>
              <a:buAutoNum type="arabicPeriod"/>
              <a:tabLst>
                <a:tab pos="88900" algn="l"/>
              </a:tabLst>
            </a:pPr>
            <a:r>
              <a:rPr lang="en-GB" sz="900" u="sng" dirty="0"/>
              <a:t>Training</a:t>
            </a:r>
          </a:p>
          <a:p>
            <a:pPr marL="357188" lvl="1" indent="-88900" algn="l" eaLnBrk="1" hangingPunct="1">
              <a:spcBef>
                <a:spcPct val="20000"/>
              </a:spcBef>
              <a:buFontTx/>
              <a:buAutoNum type="arabicPeriod"/>
              <a:tabLst>
                <a:tab pos="88900" algn="l"/>
              </a:tabLst>
            </a:pPr>
            <a:r>
              <a:rPr lang="en-GB" sz="900" dirty="0"/>
              <a:t>Training of sales staff </a:t>
            </a:r>
            <a:r>
              <a:rPr lang="en-GB" sz="900" dirty="0" smtClean="0"/>
              <a:t>as </a:t>
            </a:r>
            <a:r>
              <a:rPr lang="en-GB" sz="900" dirty="0"/>
              <a:t>part of </a:t>
            </a:r>
            <a:r>
              <a:rPr lang="en-GB" sz="900" dirty="0" err="1"/>
              <a:t>Truvo</a:t>
            </a:r>
            <a:r>
              <a:rPr lang="en-GB" sz="900" dirty="0"/>
              <a:t> Cycle launch 2011</a:t>
            </a:r>
          </a:p>
          <a:p>
            <a:pPr marL="357188" lvl="1" indent="-88900" algn="l" eaLnBrk="1" hangingPunct="1">
              <a:spcBef>
                <a:spcPct val="20000"/>
              </a:spcBef>
              <a:buFontTx/>
              <a:buAutoNum type="arabicPeriod"/>
              <a:tabLst>
                <a:tab pos="88900" algn="l"/>
              </a:tabLst>
            </a:pPr>
            <a:r>
              <a:rPr lang="en-GB" sz="900" dirty="0"/>
              <a:t> Training of </a:t>
            </a:r>
            <a:r>
              <a:rPr lang="en-GB" sz="900" dirty="0" smtClean="0"/>
              <a:t>Ops and Customer Care</a:t>
            </a:r>
            <a:endParaRPr lang="en-GB" sz="900" u="sng" dirty="0"/>
          </a:p>
          <a:p>
            <a:pPr marL="88900" indent="-88900" algn="l" eaLnBrk="1" hangingPunct="1">
              <a:spcBef>
                <a:spcPct val="20000"/>
              </a:spcBef>
              <a:buFontTx/>
              <a:buAutoNum type="arabicPeriod"/>
              <a:tabLst>
                <a:tab pos="88900" algn="l"/>
              </a:tabLst>
            </a:pPr>
            <a:r>
              <a:rPr lang="en-GB" sz="900" u="sng" dirty="0" smtClean="0"/>
              <a:t>Complaint </a:t>
            </a:r>
            <a:r>
              <a:rPr lang="en-GB" sz="900" u="sng" dirty="0"/>
              <a:t>handling</a:t>
            </a:r>
          </a:p>
          <a:p>
            <a:pPr marL="357188" lvl="1" indent="-88900" algn="l" eaLnBrk="1" hangingPunct="1">
              <a:spcBef>
                <a:spcPct val="20000"/>
              </a:spcBef>
              <a:buFontTx/>
              <a:buAutoNum type="arabicPeriod"/>
              <a:tabLst>
                <a:tab pos="88900" algn="l"/>
              </a:tabLst>
            </a:pPr>
            <a:r>
              <a:rPr lang="en-GB" sz="900" dirty="0"/>
              <a:t>Business as Usual, no additional requirements</a:t>
            </a:r>
          </a:p>
          <a:p>
            <a:pPr marL="88900" indent="-88900" algn="l" eaLnBrk="1" hangingPunct="1">
              <a:spcBef>
                <a:spcPct val="20000"/>
              </a:spcBef>
              <a:buFontTx/>
              <a:buAutoNum type="arabicPeriod"/>
              <a:tabLst>
                <a:tab pos="88900" algn="l"/>
              </a:tabLst>
            </a:pPr>
            <a:r>
              <a:rPr lang="en-GB" sz="900" u="sng" dirty="0"/>
              <a:t>Database management</a:t>
            </a:r>
          </a:p>
          <a:p>
            <a:pPr marL="357188" lvl="1" indent="-88900" algn="l" eaLnBrk="1" hangingPunct="1">
              <a:spcBef>
                <a:spcPct val="20000"/>
              </a:spcBef>
              <a:buFontTx/>
              <a:buAutoNum type="arabicPeriod"/>
              <a:tabLst>
                <a:tab pos="88900" algn="l"/>
              </a:tabLst>
            </a:pPr>
            <a:r>
              <a:rPr lang="en-GB" sz="900" dirty="0"/>
              <a:t>Business as Usual, no additional requirements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771A3B58-1FF9-446C-80EE-2AE12BE0C866}" type="slidenum">
              <a:rPr lang="en-AU" smtClean="0"/>
              <a:pPr/>
              <a:t>34</a:t>
            </a:fld>
            <a:endParaRPr lang="en-AU" smtClean="0"/>
          </a:p>
        </p:txBody>
      </p:sp>
      <p:sp>
        <p:nvSpPr>
          <p:cNvPr id="25603" name="Date Placeholder 2"/>
          <p:cNvSpPr>
            <a:spLocks noGrp="1"/>
          </p:cNvSpPr>
          <p:nvPr>
            <p:ph type="dt" sz="quarter" idx="11"/>
          </p:nvPr>
        </p:nvSpPr>
        <p:spPr>
          <a:noFill/>
        </p:spPr>
        <p:txBody>
          <a:bodyPr/>
          <a:lstStyle/>
          <a:p>
            <a:fld id="{BE70AC9D-290C-4625-9467-A203360AFA4B}" type="datetime4">
              <a:rPr lang="en-US" smtClean="0"/>
              <a:pPr/>
              <a:t>March 31, 2011</a:t>
            </a:fld>
            <a:endParaRPr lang="en-AU" smtClean="0"/>
          </a:p>
        </p:txBody>
      </p:sp>
      <p:sp>
        <p:nvSpPr>
          <p:cNvPr id="25604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r>
              <a:rPr lang="en-GB"/>
              <a:t>20100126 Introduction to IT-OPS Impact Analysis Process</a:t>
            </a:r>
            <a:endParaRPr lang="en-AU"/>
          </a:p>
        </p:txBody>
      </p:sp>
      <p:sp>
        <p:nvSpPr>
          <p:cNvPr id="25605" name="Slide Number Placeholder 4"/>
          <p:cNvSpPr txBox="1">
            <a:spLocks noGrp="1"/>
          </p:cNvSpPr>
          <p:nvPr/>
        </p:nvSpPr>
        <p:spPr bwMode="auto">
          <a:xfrm>
            <a:off x="196850" y="6477000"/>
            <a:ext cx="468313" cy="265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 eaLnBrk="1" hangingPunct="1"/>
            <a:fld id="{8FEB0261-405B-4C84-BB15-744AC453FE02}" type="slidenum">
              <a:rPr lang="en-GB" b="1">
                <a:solidFill>
                  <a:schemeClr val="bg1"/>
                </a:solidFill>
                <a:cs typeface="Arial" charset="0"/>
              </a:rPr>
              <a:pPr eaLnBrk="1" hangingPunct="1"/>
              <a:t>34</a:t>
            </a:fld>
            <a:endParaRPr lang="en-GB" b="1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2560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Impact Analysis - Reporting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b="1" dirty="0" smtClean="0"/>
              <a:t>In-App Advertising</a:t>
            </a:r>
          </a:p>
        </p:txBody>
      </p:sp>
      <p:sp>
        <p:nvSpPr>
          <p:cNvPr id="25607" name="Rectangle 4"/>
          <p:cNvSpPr>
            <a:spLocks noChangeArrowheads="1"/>
          </p:cNvSpPr>
          <p:nvPr/>
        </p:nvSpPr>
        <p:spPr bwMode="auto">
          <a:xfrm>
            <a:off x="249238" y="1501775"/>
            <a:ext cx="1503362" cy="561975"/>
          </a:xfrm>
          <a:prstGeom prst="rect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36000" tIns="0" rIns="36000" bIns="0" anchor="ctr"/>
          <a:lstStyle/>
          <a:p>
            <a:pPr eaLnBrk="1" hangingPunct="1">
              <a:spcBef>
                <a:spcPct val="50000"/>
              </a:spcBef>
            </a:pPr>
            <a:r>
              <a:rPr lang="en-GB" sz="1400" b="1">
                <a:solidFill>
                  <a:schemeClr val="bg1"/>
                </a:solidFill>
              </a:rPr>
              <a:t>Reporting</a:t>
            </a:r>
          </a:p>
        </p:txBody>
      </p:sp>
      <p:sp>
        <p:nvSpPr>
          <p:cNvPr id="25608" name="Rectangle 5"/>
          <p:cNvSpPr>
            <a:spLocks noChangeArrowheads="1"/>
          </p:cNvSpPr>
          <p:nvPr/>
        </p:nvSpPr>
        <p:spPr bwMode="auto">
          <a:xfrm>
            <a:off x="8680450" y="1119188"/>
            <a:ext cx="955675" cy="336550"/>
          </a:xfrm>
          <a:prstGeom prst="rect">
            <a:avLst/>
          </a:prstGeom>
          <a:solidFill>
            <a:srgbClr val="808080"/>
          </a:solidFill>
          <a:ln w="19050" algn="ctr">
            <a:solidFill>
              <a:srgbClr val="808080"/>
            </a:solidFill>
            <a:miter lim="800000"/>
            <a:headEnd/>
            <a:tailEnd/>
          </a:ln>
        </p:spPr>
        <p:txBody>
          <a:bodyPr lIns="36000" tIns="0" rIns="36000" bIns="0" anchor="ctr"/>
          <a:lstStyle/>
          <a:p>
            <a:pPr eaLnBrk="1" hangingPunct="1">
              <a:spcBef>
                <a:spcPct val="50000"/>
              </a:spcBef>
            </a:pPr>
            <a:r>
              <a:rPr lang="en-GB" sz="1400" b="1">
                <a:solidFill>
                  <a:schemeClr val="bg1"/>
                </a:solidFill>
              </a:rPr>
              <a:t>Maintain</a:t>
            </a:r>
          </a:p>
        </p:txBody>
      </p:sp>
      <p:sp>
        <p:nvSpPr>
          <p:cNvPr id="25609" name="Rectangle 9"/>
          <p:cNvSpPr>
            <a:spLocks noChangeArrowheads="1"/>
          </p:cNvSpPr>
          <p:nvPr/>
        </p:nvSpPr>
        <p:spPr bwMode="auto">
          <a:xfrm>
            <a:off x="8680450" y="1500188"/>
            <a:ext cx="955675" cy="561975"/>
          </a:xfrm>
          <a:prstGeom prst="rect">
            <a:avLst/>
          </a:prstGeom>
          <a:solidFill>
            <a:schemeClr val="bg2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90000" rIns="90000" bIns="90000" anchor="ctr"/>
          <a:lstStyle/>
          <a:p>
            <a:pPr eaLnBrk="1" hangingPunct="1">
              <a:spcBef>
                <a:spcPct val="20000"/>
              </a:spcBef>
            </a:pPr>
            <a:r>
              <a:rPr lang="en-GB"/>
              <a:t>..</a:t>
            </a:r>
          </a:p>
        </p:txBody>
      </p:sp>
      <p:sp>
        <p:nvSpPr>
          <p:cNvPr id="25610" name="Rectangle 7"/>
          <p:cNvSpPr>
            <a:spLocks noChangeArrowheads="1"/>
          </p:cNvSpPr>
          <p:nvPr/>
        </p:nvSpPr>
        <p:spPr bwMode="auto">
          <a:xfrm>
            <a:off x="1808163" y="1119188"/>
            <a:ext cx="5803900" cy="336550"/>
          </a:xfrm>
          <a:prstGeom prst="rect">
            <a:avLst/>
          </a:prstGeom>
          <a:solidFill>
            <a:srgbClr val="808080"/>
          </a:solidFill>
          <a:ln w="19050" algn="ctr">
            <a:solidFill>
              <a:srgbClr val="808080"/>
            </a:solidFill>
            <a:miter lim="800000"/>
            <a:headEnd/>
            <a:tailEnd/>
          </a:ln>
        </p:spPr>
        <p:txBody>
          <a:bodyPr lIns="36000" tIns="0" rIns="36000" bIns="0" anchor="ctr"/>
          <a:lstStyle/>
          <a:p>
            <a:pPr algn="l" eaLnBrk="1" hangingPunct="1">
              <a:spcBef>
                <a:spcPct val="50000"/>
              </a:spcBef>
            </a:pPr>
            <a:r>
              <a:rPr lang="en-GB" sz="1400" b="1">
                <a:solidFill>
                  <a:schemeClr val="bg1"/>
                </a:solidFill>
              </a:rPr>
              <a:t>Summary</a:t>
            </a:r>
          </a:p>
        </p:txBody>
      </p:sp>
      <p:sp>
        <p:nvSpPr>
          <p:cNvPr id="25611" name="Rectangle 9"/>
          <p:cNvSpPr>
            <a:spLocks noChangeArrowheads="1"/>
          </p:cNvSpPr>
          <p:nvPr/>
        </p:nvSpPr>
        <p:spPr bwMode="auto">
          <a:xfrm>
            <a:off x="1808163" y="1500188"/>
            <a:ext cx="5803900" cy="561975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90000" rIns="90000" bIns="90000" anchor="ctr"/>
          <a:lstStyle/>
          <a:p>
            <a:pPr algn="l" eaLnBrk="1" hangingPunct="1">
              <a:spcBef>
                <a:spcPct val="20000"/>
              </a:spcBef>
            </a:pPr>
            <a:r>
              <a:rPr lang="en-GB" sz="1000"/>
              <a:t>Both sales as usage statistics need to be tracked into the reporting systems and included in advertisers’ analytics</a:t>
            </a:r>
          </a:p>
        </p:txBody>
      </p:sp>
      <p:sp>
        <p:nvSpPr>
          <p:cNvPr id="25612" name="Rectangle 9"/>
          <p:cNvSpPr>
            <a:spLocks noChangeArrowheads="1"/>
          </p:cNvSpPr>
          <p:nvPr/>
        </p:nvSpPr>
        <p:spPr bwMode="auto">
          <a:xfrm>
            <a:off x="7667625" y="1120775"/>
            <a:ext cx="955675" cy="336550"/>
          </a:xfrm>
          <a:prstGeom prst="rect">
            <a:avLst/>
          </a:prstGeom>
          <a:solidFill>
            <a:srgbClr val="808080"/>
          </a:solidFill>
          <a:ln w="19050" algn="ctr">
            <a:solidFill>
              <a:srgbClr val="808080"/>
            </a:solidFill>
            <a:miter lim="800000"/>
            <a:headEnd/>
            <a:tailEnd/>
          </a:ln>
        </p:spPr>
        <p:txBody>
          <a:bodyPr lIns="36000" tIns="0" rIns="36000" bIns="0" anchor="ctr"/>
          <a:lstStyle/>
          <a:p>
            <a:pPr eaLnBrk="1" hangingPunct="1">
              <a:spcBef>
                <a:spcPct val="50000"/>
              </a:spcBef>
            </a:pPr>
            <a:r>
              <a:rPr lang="en-GB" sz="1400" b="1">
                <a:solidFill>
                  <a:schemeClr val="bg1"/>
                </a:solidFill>
              </a:rPr>
              <a:t>Develop</a:t>
            </a:r>
          </a:p>
        </p:txBody>
      </p:sp>
      <p:sp>
        <p:nvSpPr>
          <p:cNvPr id="25613" name="Rectangle 9"/>
          <p:cNvSpPr>
            <a:spLocks noChangeArrowheads="1"/>
          </p:cNvSpPr>
          <p:nvPr/>
        </p:nvSpPr>
        <p:spPr bwMode="auto">
          <a:xfrm>
            <a:off x="7667625" y="1501775"/>
            <a:ext cx="955675" cy="561975"/>
          </a:xfrm>
          <a:prstGeom prst="rect">
            <a:avLst/>
          </a:prstGeom>
          <a:solidFill>
            <a:schemeClr val="bg2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90000" rIns="90000" bIns="90000" anchor="ctr"/>
          <a:lstStyle/>
          <a:p>
            <a:pPr eaLnBrk="1" hangingPunct="1">
              <a:spcBef>
                <a:spcPct val="20000"/>
              </a:spcBef>
            </a:pPr>
            <a:endParaRPr lang="en-GB" dirty="0"/>
          </a:p>
        </p:txBody>
      </p:sp>
      <p:sp>
        <p:nvSpPr>
          <p:cNvPr id="25614" name="Rectangle 9"/>
          <p:cNvSpPr>
            <a:spLocks noChangeArrowheads="1"/>
          </p:cNvSpPr>
          <p:nvPr/>
        </p:nvSpPr>
        <p:spPr bwMode="auto">
          <a:xfrm>
            <a:off x="249238" y="2360613"/>
            <a:ext cx="3103562" cy="4102100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90000" rIns="90000" bIns="90000"/>
          <a:lstStyle/>
          <a:p>
            <a:pPr marL="88900" indent="-88900" algn="l" eaLnBrk="1" hangingPunct="1">
              <a:spcBef>
                <a:spcPct val="20000"/>
              </a:spcBef>
              <a:buFontTx/>
              <a:buAutoNum type="arabicPeriod"/>
              <a:tabLst>
                <a:tab pos="88900" algn="l"/>
              </a:tabLst>
            </a:pPr>
            <a:r>
              <a:rPr lang="en-GB" sz="900" u="sng" dirty="0"/>
              <a:t>Internal reporting</a:t>
            </a:r>
          </a:p>
          <a:p>
            <a:pPr marL="357188" lvl="1" indent="-88900" algn="l" eaLnBrk="1" hangingPunct="1">
              <a:spcBef>
                <a:spcPct val="20000"/>
              </a:spcBef>
              <a:buFontTx/>
              <a:buAutoNum type="arabicPeriod"/>
              <a:tabLst>
                <a:tab pos="88900" algn="l"/>
              </a:tabLst>
            </a:pPr>
            <a:r>
              <a:rPr lang="en-GB" sz="900" dirty="0"/>
              <a:t>Included in Marketing </a:t>
            </a:r>
            <a:r>
              <a:rPr lang="en-GB" sz="900" dirty="0" err="1"/>
              <a:t>Datawarehouse</a:t>
            </a:r>
            <a:r>
              <a:rPr lang="en-GB" sz="900" dirty="0"/>
              <a:t> for product performance tracking</a:t>
            </a:r>
          </a:p>
          <a:p>
            <a:pPr marL="357188" lvl="1" indent="-88900" algn="l" eaLnBrk="1" hangingPunct="1">
              <a:spcBef>
                <a:spcPct val="20000"/>
              </a:spcBef>
              <a:buFontTx/>
              <a:buAutoNum type="arabicPeriod"/>
              <a:tabLst>
                <a:tab pos="88900" algn="l"/>
              </a:tabLst>
            </a:pPr>
            <a:r>
              <a:rPr lang="en-GB" sz="900" dirty="0"/>
              <a:t>Extended usage statistics via </a:t>
            </a:r>
            <a:r>
              <a:rPr lang="en-GB" sz="900" dirty="0" err="1"/>
              <a:t>Webtrends</a:t>
            </a:r>
            <a:r>
              <a:rPr lang="en-GB" sz="900" dirty="0"/>
              <a:t> tagging</a:t>
            </a:r>
          </a:p>
          <a:p>
            <a:pPr marL="357188" lvl="1" indent="-88900" algn="l" eaLnBrk="1" hangingPunct="1">
              <a:spcBef>
                <a:spcPct val="20000"/>
              </a:spcBef>
              <a:buFontTx/>
              <a:buAutoNum type="arabicPeriod"/>
              <a:tabLst>
                <a:tab pos="88900" algn="l"/>
              </a:tabLst>
            </a:pPr>
            <a:r>
              <a:rPr lang="en-GB" sz="900" dirty="0"/>
              <a:t> </a:t>
            </a:r>
            <a:r>
              <a:rPr lang="en-GB" sz="900" dirty="0" smtClean="0"/>
              <a:t>Extra Reporting available through ad server</a:t>
            </a:r>
            <a:endParaRPr lang="en-GB" sz="900" dirty="0"/>
          </a:p>
          <a:p>
            <a:pPr marL="88900" indent="-88900" algn="l" eaLnBrk="1" hangingPunct="1">
              <a:spcBef>
                <a:spcPct val="20000"/>
              </a:spcBef>
              <a:buFontTx/>
              <a:buAutoNum type="arabicPeriod"/>
              <a:tabLst>
                <a:tab pos="88900" algn="l"/>
              </a:tabLst>
            </a:pPr>
            <a:r>
              <a:rPr lang="en-GB" sz="900" u="sng" dirty="0"/>
              <a:t>External reporting</a:t>
            </a:r>
          </a:p>
          <a:p>
            <a:pPr marL="357188" lvl="1" indent="-88900" algn="l" eaLnBrk="1" hangingPunct="1">
              <a:spcBef>
                <a:spcPct val="20000"/>
              </a:spcBef>
              <a:buFontTx/>
              <a:buAutoNum type="arabicPeriod"/>
              <a:tabLst>
                <a:tab pos="88900" algn="l"/>
              </a:tabLst>
            </a:pPr>
            <a:r>
              <a:rPr lang="en-GB" sz="900" dirty="0"/>
              <a:t>Analytics to be available in </a:t>
            </a:r>
            <a:r>
              <a:rPr lang="en-GB" sz="900" dirty="0" err="1"/>
              <a:t>Truvo</a:t>
            </a:r>
            <a:r>
              <a:rPr lang="en-GB" sz="900" dirty="0"/>
              <a:t> Lounge</a:t>
            </a:r>
          </a:p>
        </p:txBody>
      </p:sp>
      <p:sp>
        <p:nvSpPr>
          <p:cNvPr id="25615" name="Text Box 12"/>
          <p:cNvSpPr txBox="1">
            <a:spLocks noChangeArrowheads="1"/>
          </p:cNvSpPr>
          <p:nvPr/>
        </p:nvSpPr>
        <p:spPr bwMode="gray">
          <a:xfrm>
            <a:off x="249238" y="2116138"/>
            <a:ext cx="1528762" cy="2444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 lIns="54000" tIns="46791" rIns="54000" bIns="46791">
            <a:spAutoFit/>
          </a:bodyPr>
          <a:lstStyle/>
          <a:p>
            <a:pPr defTabSz="869950"/>
            <a:r>
              <a:rPr lang="en-GB" sz="1000"/>
              <a:t>Business Requirement(s)</a:t>
            </a:r>
          </a:p>
        </p:txBody>
      </p:sp>
      <p:sp>
        <p:nvSpPr>
          <p:cNvPr id="25616" name="Text Box 13"/>
          <p:cNvSpPr txBox="1">
            <a:spLocks noChangeArrowheads="1"/>
          </p:cNvSpPr>
          <p:nvPr/>
        </p:nvSpPr>
        <p:spPr bwMode="gray">
          <a:xfrm>
            <a:off x="6530975" y="2116138"/>
            <a:ext cx="2933700" cy="2444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 lIns="54000" tIns="46791" rIns="54000" bIns="46791">
            <a:spAutoFit/>
          </a:bodyPr>
          <a:lstStyle/>
          <a:p>
            <a:pPr defTabSz="869950"/>
            <a:r>
              <a:rPr lang="en-GB" sz="1000"/>
              <a:t>Resources needed for development / maintenance</a:t>
            </a:r>
          </a:p>
        </p:txBody>
      </p:sp>
      <p:pic>
        <p:nvPicPr>
          <p:cNvPr id="25617" name="Picture 14" descr="toprightbubble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/>
          <a:srcRect t="38242" r="18750"/>
          <a:stretch>
            <a:fillRect/>
          </a:stretch>
        </p:blipFill>
        <p:spPr bwMode="auto">
          <a:xfrm>
            <a:off x="8358188" y="-1588"/>
            <a:ext cx="1547812" cy="8255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18" name="Text Box 15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8462963" y="22225"/>
            <a:ext cx="14255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" rIns="18000" anchor="ctr"/>
          <a:lstStyle/>
          <a:p>
            <a:pPr eaLnBrk="1" hangingPunct="1"/>
            <a:r>
              <a:rPr lang="en-US" sz="1400" b="1">
                <a:solidFill>
                  <a:schemeClr val="bg1"/>
                </a:solidFill>
              </a:rPr>
              <a:t>Impact</a:t>
            </a:r>
            <a:br>
              <a:rPr lang="en-US" sz="1400" b="1">
                <a:solidFill>
                  <a:schemeClr val="bg1"/>
                </a:solidFill>
              </a:rPr>
            </a:br>
            <a:r>
              <a:rPr lang="en-US" sz="1400" b="1">
                <a:solidFill>
                  <a:schemeClr val="bg1"/>
                </a:solidFill>
              </a:rPr>
              <a:t>Analysis</a:t>
            </a:r>
          </a:p>
        </p:txBody>
      </p:sp>
      <p:graphicFrame>
        <p:nvGraphicFramePr>
          <p:cNvPr id="12432" name="Group 144"/>
          <p:cNvGraphicFramePr>
            <a:graphicFrameLocks noGrp="1"/>
          </p:cNvGraphicFramePr>
          <p:nvPr/>
        </p:nvGraphicFramePr>
        <p:xfrm>
          <a:off x="6529388" y="2360613"/>
          <a:ext cx="3098800" cy="4099333"/>
        </p:xfrm>
        <a:graphic>
          <a:graphicData uri="http://schemas.openxmlformats.org/drawingml/2006/table">
            <a:tbl>
              <a:tblPr/>
              <a:tblGrid>
                <a:gridCol w="895350"/>
                <a:gridCol w="550862"/>
                <a:gridCol w="550863"/>
                <a:gridCol w="550862"/>
                <a:gridCol w="550863"/>
              </a:tblGrid>
              <a:tr h="22062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GB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AREA</a:t>
                      </a:r>
                    </a:p>
                  </a:txBody>
                  <a:tcPr marL="54000" marR="54000" marT="46782" marB="46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GB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Design</a:t>
                      </a:r>
                    </a:p>
                  </a:txBody>
                  <a:tcPr marL="54000" marR="54000" marT="46782" marB="46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GB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Build</a:t>
                      </a:r>
                    </a:p>
                  </a:txBody>
                  <a:tcPr marL="54000" marR="54000" marT="46782" marB="46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GB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Test</a:t>
                      </a:r>
                    </a:p>
                  </a:txBody>
                  <a:tcPr marL="54000" marR="54000" marT="46782" marB="46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GB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Maintain</a:t>
                      </a:r>
                    </a:p>
                  </a:txBody>
                  <a:tcPr marL="54000" marR="54000" marT="46782" marB="46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  <a:tr h="2154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GB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Arial" charset="0"/>
                        </a:rPr>
                        <a:t>Webtrends</a:t>
                      </a:r>
                    </a:p>
                  </a:txBody>
                  <a:tcPr marL="54000" marR="54000" marT="46782" marB="46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82" marB="46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82" marB="46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82" marB="46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82" marB="46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4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GB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Arial" charset="0"/>
                        </a:rPr>
                        <a:t>DWH</a:t>
                      </a:r>
                    </a:p>
                  </a:txBody>
                  <a:tcPr marL="54000" marR="54000" marT="46782" marB="46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82" marB="46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82" marB="46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82" marB="46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82" marB="46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4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82" marB="46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82" marB="46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82" marB="46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82" marB="46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82" marB="46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4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82" marB="46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82" marB="46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82" marB="46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82" marB="46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82" marB="46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4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82" marB="46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82" marB="46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82" marB="46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82" marB="46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82" marB="46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4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82" marB="46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82" marB="46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82" marB="46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82" marB="46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82" marB="46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4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82" marB="46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82" marB="46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82" marB="46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82" marB="46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82" marB="46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4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82" marB="46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82" marB="46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82" marB="46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82" marB="46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82" marB="46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4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82" marB="46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82" marB="46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82" marB="46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82" marB="46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82" marB="46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4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82" marB="46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82" marB="46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82" marB="46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82" marB="46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82" marB="46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4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82" marB="46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82" marB="46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82" marB="46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82" marB="46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82" marB="46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4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82" marB="46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82" marB="46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82" marB="46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82" marB="46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82" marB="46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4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82" marB="46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82" marB="46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82" marB="46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82" marB="46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82" marB="46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4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82" marB="46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82" marB="46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82" marB="46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82" marB="46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82" marB="46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4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82" marB="46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82" marB="46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82" marB="46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82" marB="46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82" marB="46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4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82" marB="46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82" marB="46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82" marB="46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82" marB="46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82" marB="46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4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82" marB="46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82" marB="46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82" marB="46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82" marB="46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82" marB="46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4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82" marB="46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82" marB="46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82" marB="46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82" marB="46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82" marB="46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5741" name="Rectangle 9"/>
          <p:cNvSpPr>
            <a:spLocks noChangeArrowheads="1"/>
          </p:cNvSpPr>
          <p:nvPr/>
        </p:nvSpPr>
        <p:spPr bwMode="auto">
          <a:xfrm>
            <a:off x="3382963" y="2360613"/>
            <a:ext cx="3103562" cy="4102100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90000" rIns="90000" bIns="90000"/>
          <a:lstStyle/>
          <a:p>
            <a:pPr marL="88900" indent="-88900" algn="l" eaLnBrk="1" hangingPunct="1">
              <a:spcBef>
                <a:spcPct val="20000"/>
              </a:spcBef>
              <a:buFontTx/>
              <a:buAutoNum type="arabicPeriod"/>
              <a:tabLst>
                <a:tab pos="85725" algn="l"/>
              </a:tabLst>
            </a:pPr>
            <a:r>
              <a:rPr lang="en-GB" sz="900" u="sng" dirty="0"/>
              <a:t>Assumptions</a:t>
            </a:r>
          </a:p>
          <a:p>
            <a:pPr marL="357188" lvl="1" indent="-88900" algn="l" eaLnBrk="1" hangingPunct="1">
              <a:spcBef>
                <a:spcPct val="20000"/>
              </a:spcBef>
              <a:buFontTx/>
              <a:buAutoNum type="arabicPeriod"/>
              <a:tabLst>
                <a:tab pos="85725" algn="l"/>
              </a:tabLst>
            </a:pPr>
            <a:r>
              <a:rPr lang="en-GB" sz="900" dirty="0"/>
              <a:t>All relevant </a:t>
            </a:r>
            <a:r>
              <a:rPr lang="en-GB" sz="900" dirty="0" smtClean="0"/>
              <a:t>metrics (impressions and clicks) are </a:t>
            </a:r>
            <a:r>
              <a:rPr lang="en-GB" sz="900" dirty="0"/>
              <a:t>tagged and measured..</a:t>
            </a:r>
          </a:p>
          <a:p>
            <a:pPr marL="88900" indent="-88900" algn="l" eaLnBrk="1" hangingPunct="1">
              <a:spcBef>
                <a:spcPct val="20000"/>
              </a:spcBef>
              <a:buFontTx/>
              <a:buAutoNum type="arabicPeriod"/>
              <a:tabLst>
                <a:tab pos="85725" algn="l"/>
              </a:tabLst>
            </a:pPr>
            <a:r>
              <a:rPr lang="en-GB" sz="900" u="sng" dirty="0" smtClean="0"/>
              <a:t>Impact</a:t>
            </a:r>
            <a:endParaRPr lang="en-GB" sz="900" u="sng" dirty="0"/>
          </a:p>
          <a:p>
            <a:pPr marL="357188" lvl="1" indent="-88900" algn="l" eaLnBrk="1" hangingPunct="1">
              <a:spcBef>
                <a:spcPct val="20000"/>
              </a:spcBef>
              <a:buFontTx/>
              <a:buAutoNum type="arabicPeriod"/>
              <a:tabLst>
                <a:tab pos="85725" algn="l"/>
              </a:tabLst>
            </a:pPr>
            <a:r>
              <a:rPr lang="en-GB" sz="900" dirty="0" err="1"/>
              <a:t>Webtrends</a:t>
            </a:r>
            <a:r>
              <a:rPr lang="en-GB" sz="900" dirty="0"/>
              <a:t> </a:t>
            </a:r>
            <a:r>
              <a:rPr lang="en-GB" sz="900" dirty="0" smtClean="0"/>
              <a:t>Tagging</a:t>
            </a:r>
            <a:endParaRPr lang="en-GB" sz="900" dirty="0"/>
          </a:p>
          <a:p>
            <a:pPr marL="357188" lvl="1" indent="-88900" algn="l" eaLnBrk="1" hangingPunct="1">
              <a:spcBef>
                <a:spcPct val="20000"/>
              </a:spcBef>
              <a:buFontTx/>
              <a:buAutoNum type="arabicPeriod"/>
              <a:tabLst>
                <a:tab pos="85725" algn="l"/>
              </a:tabLst>
            </a:pPr>
            <a:r>
              <a:rPr lang="en-GB" sz="900" dirty="0"/>
              <a:t>Info storage in </a:t>
            </a:r>
            <a:r>
              <a:rPr lang="en-GB" sz="900" dirty="0" err="1"/>
              <a:t>Datawarehouse</a:t>
            </a:r>
            <a:endParaRPr lang="en-GB" sz="900" dirty="0"/>
          </a:p>
          <a:p>
            <a:pPr marL="357188" lvl="1" indent="-88900" algn="l" eaLnBrk="1" hangingPunct="1">
              <a:spcBef>
                <a:spcPct val="20000"/>
              </a:spcBef>
              <a:buFontTx/>
              <a:buAutoNum type="arabicPeriod"/>
              <a:tabLst>
                <a:tab pos="85725" algn="l"/>
              </a:tabLst>
            </a:pPr>
            <a:r>
              <a:rPr lang="en-GB" sz="900" dirty="0" err="1"/>
              <a:t>Truvo</a:t>
            </a:r>
            <a:r>
              <a:rPr lang="en-GB" sz="900" dirty="0"/>
              <a:t> Lounge</a:t>
            </a:r>
          </a:p>
          <a:p>
            <a:pPr marL="88900" indent="-88900" algn="l" eaLnBrk="1" hangingPunct="1">
              <a:spcBef>
                <a:spcPct val="20000"/>
              </a:spcBef>
              <a:buFontTx/>
              <a:buAutoNum type="arabicPeriod"/>
              <a:tabLst>
                <a:tab pos="85725" algn="l"/>
              </a:tabLst>
            </a:pPr>
            <a:r>
              <a:rPr lang="en-GB" sz="900" u="sng" dirty="0"/>
              <a:t>Risks and mitigation</a:t>
            </a:r>
          </a:p>
          <a:p>
            <a:pPr marL="357188" lvl="1" indent="-88900" algn="l" eaLnBrk="1" hangingPunct="1">
              <a:spcBef>
                <a:spcPct val="20000"/>
              </a:spcBef>
              <a:buFontTx/>
              <a:buAutoNum type="arabicPeriod"/>
              <a:tabLst>
                <a:tab pos="85725" algn="l"/>
              </a:tabLst>
            </a:pPr>
            <a:r>
              <a:rPr lang="en-GB" sz="900" dirty="0" smtClean="0"/>
              <a:t>Planning with New Media</a:t>
            </a:r>
            <a:endParaRPr lang="en-GB" sz="900" dirty="0"/>
          </a:p>
        </p:txBody>
      </p:sp>
      <p:sp>
        <p:nvSpPr>
          <p:cNvPr id="25742" name="Text Box 139"/>
          <p:cNvSpPr txBox="1">
            <a:spLocks noChangeArrowheads="1"/>
          </p:cNvSpPr>
          <p:nvPr/>
        </p:nvSpPr>
        <p:spPr bwMode="gray">
          <a:xfrm>
            <a:off x="3382963" y="2116138"/>
            <a:ext cx="2427287" cy="2444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 lIns="54000" tIns="46791" rIns="54000" bIns="46791">
            <a:spAutoFit/>
          </a:bodyPr>
          <a:lstStyle/>
          <a:p>
            <a:pPr algn="l" defTabSz="869950"/>
            <a:r>
              <a:rPr lang="en-GB" sz="1000"/>
              <a:t>Assumptions, impact, risks and mitigation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ECBFBD48-E9EB-4E04-BFE5-0A3AE2903747}" type="slidenum">
              <a:rPr lang="en-AU" smtClean="0"/>
              <a:pPr/>
              <a:t>35</a:t>
            </a:fld>
            <a:endParaRPr lang="en-AU" smtClean="0"/>
          </a:p>
        </p:txBody>
      </p:sp>
      <p:sp>
        <p:nvSpPr>
          <p:cNvPr id="26627" name="Date Placeholder 2"/>
          <p:cNvSpPr>
            <a:spLocks noGrp="1"/>
          </p:cNvSpPr>
          <p:nvPr>
            <p:ph type="dt" sz="quarter" idx="11"/>
          </p:nvPr>
        </p:nvSpPr>
        <p:spPr>
          <a:noFill/>
        </p:spPr>
        <p:txBody>
          <a:bodyPr/>
          <a:lstStyle/>
          <a:p>
            <a:fld id="{5B5862D7-979C-45F0-9081-B1F1B177A3DF}" type="datetime4">
              <a:rPr lang="en-US" smtClean="0"/>
              <a:pPr/>
              <a:t>March 31, 2011</a:t>
            </a:fld>
            <a:endParaRPr lang="en-AU" smtClean="0"/>
          </a:p>
        </p:txBody>
      </p:sp>
      <p:sp>
        <p:nvSpPr>
          <p:cNvPr id="26628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r>
              <a:rPr lang="en-GB"/>
              <a:t>20100126 Introduction to IT-OPS Impact Analysis Process</a:t>
            </a:r>
            <a:endParaRPr lang="en-AU"/>
          </a:p>
        </p:txBody>
      </p:sp>
      <p:sp>
        <p:nvSpPr>
          <p:cNvPr id="26629" name="Slide Number Placeholder 4"/>
          <p:cNvSpPr txBox="1">
            <a:spLocks noGrp="1"/>
          </p:cNvSpPr>
          <p:nvPr/>
        </p:nvSpPr>
        <p:spPr bwMode="auto">
          <a:xfrm>
            <a:off x="196850" y="6477000"/>
            <a:ext cx="468313" cy="265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 eaLnBrk="1" hangingPunct="1"/>
            <a:fld id="{007E4909-E290-4736-9D1E-A9FEBB97F531}" type="slidenum">
              <a:rPr lang="en-GB" b="1">
                <a:solidFill>
                  <a:schemeClr val="bg1"/>
                </a:solidFill>
                <a:cs typeface="Arial" charset="0"/>
              </a:rPr>
              <a:pPr eaLnBrk="1" hangingPunct="1"/>
              <a:t>35</a:t>
            </a:fld>
            <a:endParaRPr lang="en-GB" b="1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2663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Impact Analysis – Summary and recommendations</a:t>
            </a:r>
            <a:br>
              <a:rPr lang="en-US" smtClean="0"/>
            </a:br>
            <a:r>
              <a:rPr lang="en-US" smtClean="0"/>
              <a:t> </a:t>
            </a:r>
            <a:r>
              <a:rPr lang="en-US" b="1" smtClean="0"/>
              <a:t>Virtual Paper</a:t>
            </a:r>
          </a:p>
        </p:txBody>
      </p:sp>
      <p:sp>
        <p:nvSpPr>
          <p:cNvPr id="26631" name="Rectangle 4"/>
          <p:cNvSpPr>
            <a:spLocks noChangeArrowheads="1"/>
          </p:cNvSpPr>
          <p:nvPr/>
        </p:nvSpPr>
        <p:spPr bwMode="auto">
          <a:xfrm>
            <a:off x="249238" y="1501775"/>
            <a:ext cx="1503362" cy="561975"/>
          </a:xfrm>
          <a:prstGeom prst="rect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36000" tIns="0" rIns="36000" bIns="0" anchor="ctr"/>
          <a:lstStyle/>
          <a:p>
            <a:pPr eaLnBrk="1" hangingPunct="1">
              <a:spcBef>
                <a:spcPct val="50000"/>
              </a:spcBef>
            </a:pPr>
            <a:r>
              <a:rPr lang="en-GB" sz="1400" b="1">
                <a:solidFill>
                  <a:schemeClr val="bg1"/>
                </a:solidFill>
              </a:rPr>
              <a:t>Summary</a:t>
            </a:r>
          </a:p>
        </p:txBody>
      </p:sp>
      <p:sp>
        <p:nvSpPr>
          <p:cNvPr id="26632" name="Rectangle 5"/>
          <p:cNvSpPr>
            <a:spLocks noChangeArrowheads="1"/>
          </p:cNvSpPr>
          <p:nvPr/>
        </p:nvSpPr>
        <p:spPr bwMode="auto">
          <a:xfrm>
            <a:off x="8680450" y="1119188"/>
            <a:ext cx="955675" cy="336550"/>
          </a:xfrm>
          <a:prstGeom prst="rect">
            <a:avLst/>
          </a:prstGeom>
          <a:solidFill>
            <a:srgbClr val="808080"/>
          </a:solidFill>
          <a:ln w="19050" algn="ctr">
            <a:solidFill>
              <a:srgbClr val="808080"/>
            </a:solidFill>
            <a:miter lim="800000"/>
            <a:headEnd/>
            <a:tailEnd/>
          </a:ln>
        </p:spPr>
        <p:txBody>
          <a:bodyPr lIns="36000" tIns="0" rIns="36000" bIns="0" anchor="ctr"/>
          <a:lstStyle/>
          <a:p>
            <a:pPr eaLnBrk="1" hangingPunct="1">
              <a:spcBef>
                <a:spcPct val="50000"/>
              </a:spcBef>
            </a:pPr>
            <a:r>
              <a:rPr lang="en-GB" sz="1400" b="1">
                <a:solidFill>
                  <a:schemeClr val="bg1"/>
                </a:solidFill>
              </a:rPr>
              <a:t>Maintain</a:t>
            </a:r>
          </a:p>
        </p:txBody>
      </p:sp>
      <p:sp>
        <p:nvSpPr>
          <p:cNvPr id="26633" name="Rectangle 9"/>
          <p:cNvSpPr>
            <a:spLocks noChangeArrowheads="1"/>
          </p:cNvSpPr>
          <p:nvPr/>
        </p:nvSpPr>
        <p:spPr bwMode="auto">
          <a:xfrm>
            <a:off x="8680450" y="1500188"/>
            <a:ext cx="955675" cy="561975"/>
          </a:xfrm>
          <a:prstGeom prst="rect">
            <a:avLst/>
          </a:prstGeom>
          <a:solidFill>
            <a:schemeClr val="bg2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90000" rIns="90000" bIns="90000" anchor="ctr"/>
          <a:lstStyle/>
          <a:p>
            <a:pPr eaLnBrk="1" hangingPunct="1">
              <a:spcBef>
                <a:spcPct val="20000"/>
              </a:spcBef>
            </a:pPr>
            <a:endParaRPr lang="en-GB" dirty="0"/>
          </a:p>
        </p:txBody>
      </p:sp>
      <p:sp>
        <p:nvSpPr>
          <p:cNvPr id="26634" name="Rectangle 7"/>
          <p:cNvSpPr>
            <a:spLocks noChangeArrowheads="1"/>
          </p:cNvSpPr>
          <p:nvPr/>
        </p:nvSpPr>
        <p:spPr bwMode="auto">
          <a:xfrm>
            <a:off x="1808163" y="1119188"/>
            <a:ext cx="5803900" cy="336550"/>
          </a:xfrm>
          <a:prstGeom prst="rect">
            <a:avLst/>
          </a:prstGeom>
          <a:solidFill>
            <a:srgbClr val="808080"/>
          </a:solidFill>
          <a:ln w="19050" algn="ctr">
            <a:solidFill>
              <a:srgbClr val="808080"/>
            </a:solidFill>
            <a:miter lim="800000"/>
            <a:headEnd/>
            <a:tailEnd/>
          </a:ln>
        </p:spPr>
        <p:txBody>
          <a:bodyPr lIns="36000" tIns="0" rIns="36000" bIns="0" anchor="ctr"/>
          <a:lstStyle/>
          <a:p>
            <a:pPr algn="l" eaLnBrk="1" hangingPunct="1">
              <a:spcBef>
                <a:spcPct val="50000"/>
              </a:spcBef>
            </a:pPr>
            <a:r>
              <a:rPr lang="en-GB" sz="1400" b="1">
                <a:solidFill>
                  <a:schemeClr val="bg1"/>
                </a:solidFill>
              </a:rPr>
              <a:t>Summary</a:t>
            </a:r>
          </a:p>
        </p:txBody>
      </p:sp>
      <p:sp>
        <p:nvSpPr>
          <p:cNvPr id="26635" name="Rectangle 9"/>
          <p:cNvSpPr>
            <a:spLocks noChangeArrowheads="1"/>
          </p:cNvSpPr>
          <p:nvPr/>
        </p:nvSpPr>
        <p:spPr bwMode="auto">
          <a:xfrm>
            <a:off x="1808163" y="1500188"/>
            <a:ext cx="5803900" cy="561975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90000" rIns="90000" bIns="90000" anchor="ctr"/>
          <a:lstStyle/>
          <a:p>
            <a:pPr algn="l" eaLnBrk="1" hangingPunct="1">
              <a:spcBef>
                <a:spcPct val="20000"/>
              </a:spcBef>
            </a:pPr>
            <a:r>
              <a:rPr lang="en-GB" sz="1000"/>
              <a:t>..</a:t>
            </a:r>
          </a:p>
        </p:txBody>
      </p:sp>
      <p:sp>
        <p:nvSpPr>
          <p:cNvPr id="26636" name="Rectangle 9"/>
          <p:cNvSpPr>
            <a:spLocks noChangeArrowheads="1"/>
          </p:cNvSpPr>
          <p:nvPr/>
        </p:nvSpPr>
        <p:spPr bwMode="auto">
          <a:xfrm>
            <a:off x="7667625" y="1120775"/>
            <a:ext cx="955675" cy="336550"/>
          </a:xfrm>
          <a:prstGeom prst="rect">
            <a:avLst/>
          </a:prstGeom>
          <a:solidFill>
            <a:srgbClr val="808080"/>
          </a:solidFill>
          <a:ln w="19050" algn="ctr">
            <a:solidFill>
              <a:srgbClr val="808080"/>
            </a:solidFill>
            <a:miter lim="800000"/>
            <a:headEnd/>
            <a:tailEnd/>
          </a:ln>
        </p:spPr>
        <p:txBody>
          <a:bodyPr lIns="36000" tIns="0" rIns="36000" bIns="0" anchor="ctr"/>
          <a:lstStyle/>
          <a:p>
            <a:pPr eaLnBrk="1" hangingPunct="1">
              <a:spcBef>
                <a:spcPct val="50000"/>
              </a:spcBef>
            </a:pPr>
            <a:r>
              <a:rPr lang="en-GB" sz="1400" b="1">
                <a:solidFill>
                  <a:schemeClr val="bg1"/>
                </a:solidFill>
              </a:rPr>
              <a:t>Develop</a:t>
            </a:r>
          </a:p>
        </p:txBody>
      </p:sp>
      <p:sp>
        <p:nvSpPr>
          <p:cNvPr id="26637" name="Rectangle 9"/>
          <p:cNvSpPr>
            <a:spLocks noChangeArrowheads="1"/>
          </p:cNvSpPr>
          <p:nvPr/>
        </p:nvSpPr>
        <p:spPr bwMode="auto">
          <a:xfrm>
            <a:off x="7667625" y="1501775"/>
            <a:ext cx="955675" cy="561975"/>
          </a:xfrm>
          <a:prstGeom prst="rect">
            <a:avLst/>
          </a:prstGeom>
          <a:solidFill>
            <a:schemeClr val="bg2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90000" rIns="90000" bIns="90000" anchor="ctr"/>
          <a:lstStyle/>
          <a:p>
            <a:pPr eaLnBrk="1" hangingPunct="1">
              <a:spcBef>
                <a:spcPct val="20000"/>
              </a:spcBef>
            </a:pPr>
            <a:endParaRPr lang="en-GB" dirty="0"/>
          </a:p>
        </p:txBody>
      </p:sp>
      <p:sp>
        <p:nvSpPr>
          <p:cNvPr id="26638" name="Text Box 11"/>
          <p:cNvSpPr txBox="1">
            <a:spLocks noChangeArrowheads="1"/>
          </p:cNvSpPr>
          <p:nvPr/>
        </p:nvSpPr>
        <p:spPr bwMode="gray">
          <a:xfrm>
            <a:off x="250825" y="2116138"/>
            <a:ext cx="2933700" cy="2444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 lIns="54000" tIns="46791" rIns="54000" bIns="46791">
            <a:spAutoFit/>
          </a:bodyPr>
          <a:lstStyle/>
          <a:p>
            <a:pPr defTabSz="869950"/>
            <a:r>
              <a:rPr lang="en-GB" sz="1000"/>
              <a:t>Resources needed for development / maintenance</a:t>
            </a:r>
          </a:p>
        </p:txBody>
      </p:sp>
      <p:pic>
        <p:nvPicPr>
          <p:cNvPr id="26639" name="Picture 12" descr="toprightbubble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/>
          <a:srcRect t="38242" r="18750"/>
          <a:stretch>
            <a:fillRect/>
          </a:stretch>
        </p:blipFill>
        <p:spPr bwMode="auto">
          <a:xfrm>
            <a:off x="8358188" y="-1588"/>
            <a:ext cx="1547812" cy="8255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40" name="Text Box 1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8462963" y="22225"/>
            <a:ext cx="14255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" rIns="18000" anchor="ctr"/>
          <a:lstStyle/>
          <a:p>
            <a:pPr eaLnBrk="1" hangingPunct="1"/>
            <a:r>
              <a:rPr lang="en-US" sz="1400" b="1">
                <a:solidFill>
                  <a:schemeClr val="bg1"/>
                </a:solidFill>
              </a:rPr>
              <a:t>Impact</a:t>
            </a:r>
            <a:br>
              <a:rPr lang="en-US" sz="1400" b="1">
                <a:solidFill>
                  <a:schemeClr val="bg1"/>
                </a:solidFill>
              </a:rPr>
            </a:br>
            <a:r>
              <a:rPr lang="en-US" sz="1400" b="1">
                <a:solidFill>
                  <a:schemeClr val="bg1"/>
                </a:solidFill>
              </a:rPr>
              <a:t>Analysis</a:t>
            </a:r>
          </a:p>
        </p:txBody>
      </p:sp>
      <p:graphicFrame>
        <p:nvGraphicFramePr>
          <p:cNvPr id="13567" name="Group 255"/>
          <p:cNvGraphicFramePr>
            <a:graphicFrameLocks noGrp="1"/>
          </p:cNvGraphicFramePr>
          <p:nvPr/>
        </p:nvGraphicFramePr>
        <p:xfrm>
          <a:off x="249238" y="2355850"/>
          <a:ext cx="3098800" cy="3916363"/>
        </p:xfrm>
        <a:graphic>
          <a:graphicData uri="http://schemas.openxmlformats.org/drawingml/2006/table">
            <a:tbl>
              <a:tblPr/>
              <a:tblGrid>
                <a:gridCol w="895350"/>
                <a:gridCol w="550862"/>
                <a:gridCol w="550863"/>
                <a:gridCol w="550862"/>
                <a:gridCol w="550863"/>
              </a:tblGrid>
              <a:tr h="2254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GB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TOTAL</a:t>
                      </a:r>
                    </a:p>
                  </a:txBody>
                  <a:tcPr marL="54000" marR="54000" marT="46791" marB="467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GB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Design</a:t>
                      </a:r>
                    </a:p>
                  </a:txBody>
                  <a:tcPr marL="54000" marR="54000" marT="46791" marB="467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GB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Build</a:t>
                      </a:r>
                    </a:p>
                  </a:txBody>
                  <a:tcPr marL="54000" marR="54000" marT="46791" marB="467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GB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Test</a:t>
                      </a:r>
                    </a:p>
                  </a:txBody>
                  <a:tcPr marL="54000" marR="54000" marT="46791" marB="467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GB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Maintain</a:t>
                      </a:r>
                    </a:p>
                  </a:txBody>
                  <a:tcPr marL="54000" marR="54000" marT="46791" marB="467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  <a:tr h="2155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GB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Arial" charset="0"/>
                        </a:rPr>
                        <a:t>AS400</a:t>
                      </a:r>
                    </a:p>
                  </a:txBody>
                  <a:tcPr marL="54000" marR="54000" marT="46791" marB="467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91" marB="467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91" marB="467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91" marB="467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91" marB="467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5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GB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Arial" charset="0"/>
                        </a:rPr>
                        <a:t>Birds</a:t>
                      </a:r>
                    </a:p>
                  </a:txBody>
                  <a:tcPr marL="54000" marR="54000" marT="46791" marB="467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91" marB="467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91" marB="467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91" marB="467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91" marB="467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5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GB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Arial" charset="0"/>
                        </a:rPr>
                        <a:t>MySites</a:t>
                      </a:r>
                    </a:p>
                  </a:txBody>
                  <a:tcPr marL="54000" marR="54000" marT="46791" marB="467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91" marB="467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91" marB="467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91" marB="467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91" marB="467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5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GB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Arial" charset="0"/>
                        </a:rPr>
                        <a:t>Yellow</a:t>
                      </a:r>
                    </a:p>
                  </a:txBody>
                  <a:tcPr marL="54000" marR="54000" marT="46791" marB="467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91" marB="467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91" marB="467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91" marB="467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91" marB="467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5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GB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Arial" charset="0"/>
                        </a:rPr>
                        <a:t>Truvo Tech</a:t>
                      </a:r>
                    </a:p>
                  </a:txBody>
                  <a:tcPr marL="54000" marR="54000" marT="46791" marB="467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91" marB="467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91" marB="467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91" marB="467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91" marB="467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8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GB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Arial" charset="0"/>
                        </a:rPr>
                        <a:t>Propricing</a:t>
                      </a:r>
                    </a:p>
                  </a:txBody>
                  <a:tcPr marL="54000" marR="54000" marT="46791" marB="467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91" marB="467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91" marB="467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91" marB="467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91" marB="467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5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GB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Arial" charset="0"/>
                        </a:rPr>
                        <a:t>Selligent</a:t>
                      </a:r>
                    </a:p>
                  </a:txBody>
                  <a:tcPr marL="54000" marR="54000" marT="46791" marB="467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91" marB="467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91" marB="467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91" marB="467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91" marB="467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5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GB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Arial" charset="0"/>
                        </a:rPr>
                        <a:t>Backoffice</a:t>
                      </a:r>
                    </a:p>
                  </a:txBody>
                  <a:tcPr marL="54000" marR="54000" marT="46791" marB="467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91" marB="467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91" marB="467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91" marB="467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91" marB="467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5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GB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Arial" charset="0"/>
                        </a:rPr>
                        <a:t>Support</a:t>
                      </a:r>
                    </a:p>
                  </a:txBody>
                  <a:tcPr marL="54000" marR="54000" marT="46791" marB="467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91" marB="467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91" marB="467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91" marB="467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91" marB="467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5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GB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Arial" charset="0"/>
                        </a:rPr>
                        <a:t>Webtrends</a:t>
                      </a:r>
                    </a:p>
                  </a:txBody>
                  <a:tcPr marL="54000" marR="54000" marT="46791" marB="467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91" marB="467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91" marB="467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91" marB="467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91" marB="467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5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GB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Arial" charset="0"/>
                        </a:rPr>
                        <a:t>DWH</a:t>
                      </a:r>
                    </a:p>
                  </a:txBody>
                  <a:tcPr marL="54000" marR="54000" marT="46791" marB="467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91" marB="467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91" marB="467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91" marB="467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91" marB="467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5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91" marB="467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91" marB="467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91" marB="467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91" marB="467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91" marB="467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5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91" marB="467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91" marB="467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91" marB="467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91" marB="467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91" marB="467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5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91" marB="467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91" marB="467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91" marB="467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91" marB="467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91" marB="467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5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91" marB="467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91" marB="467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91" marB="467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91" marB="467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91" marB="467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5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91" marB="467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91" marB="467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91" marB="467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91" marB="467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91" marB="467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5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91" marB="467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91" marB="467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91" marB="467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91" marB="467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54000" marR="54000" marT="46791" marB="467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757" name="Text Box 136"/>
          <p:cNvSpPr txBox="1">
            <a:spLocks noChangeArrowheads="1"/>
          </p:cNvSpPr>
          <p:nvPr/>
        </p:nvSpPr>
        <p:spPr bwMode="gray">
          <a:xfrm>
            <a:off x="3455988" y="2136775"/>
            <a:ext cx="2081212" cy="2444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 lIns="54000" tIns="46791" rIns="54000" bIns="46791">
            <a:spAutoFit/>
          </a:bodyPr>
          <a:lstStyle/>
          <a:p>
            <a:pPr algn="l" defTabSz="869950"/>
            <a:r>
              <a:rPr lang="en-GB" sz="1000"/>
              <a:t>Conclusions and recommendations</a:t>
            </a:r>
          </a:p>
        </p:txBody>
      </p:sp>
      <p:sp>
        <p:nvSpPr>
          <p:cNvPr id="26758" name="Rectangle 9"/>
          <p:cNvSpPr>
            <a:spLocks noChangeArrowheads="1"/>
          </p:cNvSpPr>
          <p:nvPr/>
        </p:nvSpPr>
        <p:spPr bwMode="auto">
          <a:xfrm>
            <a:off x="3455988" y="2360613"/>
            <a:ext cx="6180137" cy="4102100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90000" rIns="90000" bIns="90000"/>
          <a:lstStyle/>
          <a:p>
            <a:pPr marL="88900" indent="-88900" algn="l" eaLnBrk="1" hangingPunct="1">
              <a:spcBef>
                <a:spcPct val="20000"/>
              </a:spcBef>
              <a:buFontTx/>
              <a:buChar char="•"/>
              <a:tabLst>
                <a:tab pos="85725" algn="l"/>
              </a:tabLst>
            </a:pPr>
            <a:r>
              <a:rPr lang="en-GB" sz="1000" u="sng"/>
              <a:t>Conclusion</a:t>
            </a:r>
          </a:p>
          <a:p>
            <a:pPr marL="357188" lvl="1" indent="-88900" algn="l" eaLnBrk="1" hangingPunct="1">
              <a:spcBef>
                <a:spcPct val="20000"/>
              </a:spcBef>
              <a:buFontTx/>
              <a:buChar char="•"/>
              <a:tabLst>
                <a:tab pos="85725" algn="l"/>
              </a:tabLst>
            </a:pPr>
            <a:r>
              <a:rPr lang="en-GB" sz="1000"/>
              <a:t>..</a:t>
            </a:r>
          </a:p>
          <a:p>
            <a:pPr marL="357188" lvl="1" indent="-88900" algn="l" eaLnBrk="1" hangingPunct="1">
              <a:spcBef>
                <a:spcPct val="20000"/>
              </a:spcBef>
              <a:buFontTx/>
              <a:buChar char="•"/>
              <a:tabLst>
                <a:tab pos="85725" algn="l"/>
              </a:tabLst>
            </a:pPr>
            <a:endParaRPr lang="en-GB" sz="1000"/>
          </a:p>
          <a:p>
            <a:pPr marL="88900" indent="-88900" algn="l" eaLnBrk="1" hangingPunct="1">
              <a:spcBef>
                <a:spcPct val="20000"/>
              </a:spcBef>
              <a:buFontTx/>
              <a:buChar char="•"/>
              <a:tabLst>
                <a:tab pos="85725" algn="l"/>
              </a:tabLst>
            </a:pPr>
            <a:r>
              <a:rPr lang="en-GB" sz="1000" u="sng"/>
              <a:t>Recommendations</a:t>
            </a:r>
          </a:p>
          <a:p>
            <a:pPr marL="357188" lvl="1" indent="-88900" algn="l" eaLnBrk="1" hangingPunct="1">
              <a:spcBef>
                <a:spcPct val="20000"/>
              </a:spcBef>
              <a:buFontTx/>
              <a:buChar char="•"/>
              <a:tabLst>
                <a:tab pos="85725" algn="l"/>
              </a:tabLst>
            </a:pPr>
            <a:r>
              <a:rPr lang="en-GB" sz="1000"/>
              <a:t>..</a:t>
            </a:r>
          </a:p>
          <a:p>
            <a:pPr marL="357188" lvl="1" indent="-88900" algn="l" eaLnBrk="1" hangingPunct="1">
              <a:spcBef>
                <a:spcPct val="20000"/>
              </a:spcBef>
              <a:buFontTx/>
              <a:buChar char="•"/>
              <a:tabLst>
                <a:tab pos="85725" algn="l"/>
              </a:tabLst>
            </a:pPr>
            <a:endParaRPr lang="en-GB" sz="1000"/>
          </a:p>
          <a:p>
            <a:pPr marL="88900" indent="-88900" algn="l" eaLnBrk="1" hangingPunct="1">
              <a:spcBef>
                <a:spcPct val="20000"/>
              </a:spcBef>
              <a:buFontTx/>
              <a:buChar char="•"/>
              <a:tabLst>
                <a:tab pos="85725" algn="l"/>
              </a:tabLst>
            </a:pPr>
            <a:r>
              <a:rPr lang="en-GB" sz="1000" u="sng"/>
              <a:t>Earliest possible launch date</a:t>
            </a:r>
          </a:p>
          <a:p>
            <a:pPr marL="357188" lvl="1" indent="-88900" algn="l" eaLnBrk="1" hangingPunct="1">
              <a:spcBef>
                <a:spcPct val="20000"/>
              </a:spcBef>
              <a:buFontTx/>
              <a:buChar char="•"/>
              <a:tabLst>
                <a:tab pos="85725" algn="l"/>
              </a:tabLst>
            </a:pPr>
            <a:r>
              <a:rPr lang="en-GB" sz="1000"/>
              <a:t>..</a:t>
            </a:r>
          </a:p>
          <a:p>
            <a:pPr marL="357188" lvl="1" indent="-88900" algn="l" eaLnBrk="1" hangingPunct="1">
              <a:spcBef>
                <a:spcPct val="20000"/>
              </a:spcBef>
              <a:buFontTx/>
              <a:buChar char="•"/>
              <a:tabLst>
                <a:tab pos="85725" algn="l"/>
              </a:tabLst>
            </a:pPr>
            <a:endParaRPr lang="en-GB" sz="1000"/>
          </a:p>
          <a:p>
            <a:pPr marL="88900" indent="-88900" algn="l" eaLnBrk="1" hangingPunct="1">
              <a:spcBef>
                <a:spcPct val="20000"/>
              </a:spcBef>
              <a:buFontTx/>
              <a:buChar char="•"/>
              <a:tabLst>
                <a:tab pos="85725" algn="l"/>
              </a:tabLst>
            </a:pPr>
            <a:r>
              <a:rPr lang="en-GB" sz="1000" u="sng"/>
              <a:t>Major risks and dependencies</a:t>
            </a:r>
          </a:p>
          <a:p>
            <a:pPr marL="357188" lvl="1" indent="-88900" algn="l" eaLnBrk="1" hangingPunct="1">
              <a:spcBef>
                <a:spcPct val="20000"/>
              </a:spcBef>
              <a:buFontTx/>
              <a:buChar char="•"/>
              <a:tabLst>
                <a:tab pos="85725" algn="l"/>
              </a:tabLst>
            </a:pPr>
            <a:r>
              <a:rPr lang="en-GB" sz="1000"/>
              <a:t>..</a:t>
            </a:r>
          </a:p>
          <a:p>
            <a:pPr marL="357188" lvl="1" indent="-88900" algn="l" eaLnBrk="1" hangingPunct="1">
              <a:spcBef>
                <a:spcPct val="20000"/>
              </a:spcBef>
              <a:buFontTx/>
              <a:buAutoNum type="arabicPeriod"/>
              <a:tabLst>
                <a:tab pos="85725" algn="l"/>
              </a:tabLst>
            </a:pPr>
            <a:endParaRPr lang="en-GB" sz="100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C14CBD47-3A9E-4B44-B9F5-E917168F06E9}" type="slidenum">
              <a:rPr lang="en-AU" smtClean="0"/>
              <a:pPr/>
              <a:t>36</a:t>
            </a:fld>
            <a:endParaRPr lang="en-AU" smtClean="0"/>
          </a:p>
        </p:txBody>
      </p:sp>
      <p:sp>
        <p:nvSpPr>
          <p:cNvPr id="27651" name="Date Placeholder 4"/>
          <p:cNvSpPr>
            <a:spLocks noGrp="1"/>
          </p:cNvSpPr>
          <p:nvPr>
            <p:ph type="dt" sz="quarter" idx="11"/>
          </p:nvPr>
        </p:nvSpPr>
        <p:spPr>
          <a:noFill/>
        </p:spPr>
        <p:txBody>
          <a:bodyPr/>
          <a:lstStyle/>
          <a:p>
            <a:fld id="{791571A4-81DF-4A99-A244-077DE71014AB}" type="datetime4">
              <a:rPr lang="en-US" smtClean="0"/>
              <a:pPr/>
              <a:t>March 31, 2011</a:t>
            </a:fld>
            <a:endParaRPr lang="en-AU" smtClean="0"/>
          </a:p>
        </p:txBody>
      </p:sp>
      <p:sp>
        <p:nvSpPr>
          <p:cNvPr id="27652" name="Footer Placeholder 5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r>
              <a:rPr lang="en-GB"/>
              <a:t>1130 Business Case Template v2.0</a:t>
            </a:r>
            <a:endParaRPr lang="en-AU"/>
          </a:p>
        </p:txBody>
      </p:sp>
      <p:graphicFrame>
        <p:nvGraphicFramePr>
          <p:cNvPr id="27653" name="Rectangle 2" hidden="1"/>
          <p:cNvGraphicFramePr>
            <a:graphicFrameLocks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27653" name="think-cell Slide" r:id="rId6" imgW="0" imgH="0" progId="">
              <p:embed/>
            </p:oleObj>
          </a:graphicData>
        </a:graphic>
      </p:graphicFrame>
      <p:sp>
        <p:nvSpPr>
          <p:cNvPr id="27654" name="Rectangle 3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AU" smtClean="0"/>
              <a:t>Agenda</a:t>
            </a:r>
          </a:p>
        </p:txBody>
      </p:sp>
      <p:graphicFrame>
        <p:nvGraphicFramePr>
          <p:cNvPr id="6376452" name="Group 4"/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236538" y="1125538"/>
          <a:ext cx="9350375" cy="1997408"/>
        </p:xfrm>
        <a:graphic>
          <a:graphicData uri="http://schemas.openxmlformats.org/drawingml/2006/table">
            <a:tbl>
              <a:tblPr/>
              <a:tblGrid>
                <a:gridCol w="9350375"/>
              </a:tblGrid>
              <a:tr h="2852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Sections</a:t>
                      </a:r>
                    </a:p>
                  </a:txBody>
                  <a:tcPr marL="18000" marR="18000" marT="35992" marB="35992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2852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Executive Summary</a:t>
                      </a:r>
                    </a:p>
                  </a:txBody>
                  <a:tcPr marL="18000" marR="18000" marT="35992" marB="35992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52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Value Proposition</a:t>
                      </a:r>
                    </a:p>
                  </a:txBody>
                  <a:tcPr marL="18000" marR="18000" marT="35992" marB="35992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52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Impact Analysis</a:t>
                      </a:r>
                    </a:p>
                  </a:txBody>
                  <a:tcPr marL="18000" marR="18000" marT="35992" marB="35992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52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Financials</a:t>
                      </a:r>
                    </a:p>
                  </a:txBody>
                  <a:tcPr marL="18000" marR="18000" marT="35992" marB="35992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852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Planning and Next Steps</a:t>
                      </a:r>
                    </a:p>
                  </a:txBody>
                  <a:tcPr marL="18000" marR="18000" marT="35992" marB="35992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52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Back-Up</a:t>
                      </a:r>
                    </a:p>
                  </a:txBody>
                  <a:tcPr marL="18000" marR="18000" marT="35992" marB="35992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9FBD0B55-DA88-40D4-922E-EB3F58BA25B8}" type="slidenum">
              <a:rPr lang="en-AU" smtClean="0"/>
              <a:pPr/>
              <a:t>37</a:t>
            </a:fld>
            <a:endParaRPr lang="en-AU" smtClean="0"/>
          </a:p>
        </p:txBody>
      </p:sp>
      <p:sp>
        <p:nvSpPr>
          <p:cNvPr id="28675" name="Date Placeholder 2"/>
          <p:cNvSpPr>
            <a:spLocks noGrp="1"/>
          </p:cNvSpPr>
          <p:nvPr>
            <p:ph type="dt" sz="quarter" idx="11"/>
          </p:nvPr>
        </p:nvSpPr>
        <p:spPr>
          <a:noFill/>
        </p:spPr>
        <p:txBody>
          <a:bodyPr/>
          <a:lstStyle/>
          <a:p>
            <a:fld id="{C697D6E4-8B9D-41E9-8BDF-96D876A132F0}" type="datetime4">
              <a:rPr lang="en-US" smtClean="0"/>
              <a:pPr/>
              <a:t>March 31, 2011</a:t>
            </a:fld>
            <a:endParaRPr lang="en-AU" smtClean="0"/>
          </a:p>
        </p:txBody>
      </p:sp>
      <p:sp>
        <p:nvSpPr>
          <p:cNvPr id="28676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r>
              <a:rPr lang="en-GB"/>
              <a:t>1130 Business Case Template v2.0</a:t>
            </a:r>
            <a:endParaRPr lang="en-AU"/>
          </a:p>
        </p:txBody>
      </p:sp>
      <p:sp>
        <p:nvSpPr>
          <p:cNvPr id="28784" name="Content Placeholder 23"/>
          <p:cNvSpPr txBox="1">
            <a:spLocks/>
          </p:cNvSpPr>
          <p:nvPr/>
        </p:nvSpPr>
        <p:spPr bwMode="auto">
          <a:xfrm>
            <a:off x="6557242" y="980216"/>
            <a:ext cx="3059113" cy="52451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rIns="0"/>
          <a:lstStyle/>
          <a:p>
            <a:pPr marL="287338" indent="-287338" algn="l" eaLnBrk="1" hangingPunct="1">
              <a:spcBef>
                <a:spcPct val="10000"/>
              </a:spcBef>
              <a:buSzPct val="70000"/>
            </a:pPr>
            <a:r>
              <a:rPr lang="en-GB" b="1" dirty="0">
                <a:solidFill>
                  <a:srgbClr val="4D4D4D"/>
                </a:solidFill>
                <a:cs typeface="Arial" charset="0"/>
              </a:rPr>
              <a:t>Penetration Assumptions</a:t>
            </a:r>
          </a:p>
          <a:p>
            <a:pPr marL="287338" indent="-287338" algn="l" eaLnBrk="1" hangingPunct="1">
              <a:spcBef>
                <a:spcPct val="10000"/>
              </a:spcBef>
              <a:buSzPct val="70000"/>
              <a:buFontTx/>
              <a:buBlip>
                <a:blip r:embed="rId8"/>
              </a:buBlip>
            </a:pPr>
            <a:r>
              <a:rPr lang="en-GB" dirty="0">
                <a:solidFill>
                  <a:srgbClr val="4D4D4D"/>
                </a:solidFill>
                <a:cs typeface="Arial" charset="0"/>
              </a:rPr>
              <a:t>Total:</a:t>
            </a:r>
          </a:p>
          <a:p>
            <a:pPr marL="744538" lvl="1" indent="-287338" algn="l" eaLnBrk="1" hangingPunct="1">
              <a:spcBef>
                <a:spcPct val="10000"/>
              </a:spcBef>
              <a:buSzPct val="70000"/>
              <a:buFontTx/>
              <a:buBlip>
                <a:blip r:embed="rId8"/>
              </a:buBlip>
            </a:pPr>
            <a:r>
              <a:rPr lang="en-GB" dirty="0" smtClean="0">
                <a:solidFill>
                  <a:srgbClr val="4D4D4D"/>
                </a:solidFill>
                <a:cs typeface="Arial" charset="0"/>
              </a:rPr>
              <a:t>Home Page: 3 available slots taken</a:t>
            </a:r>
            <a:endParaRPr lang="en-GB" dirty="0">
              <a:solidFill>
                <a:srgbClr val="4D4D4D"/>
              </a:solidFill>
              <a:cs typeface="Arial" charset="0"/>
            </a:endParaRPr>
          </a:p>
          <a:p>
            <a:pPr marL="744538" lvl="1" indent="-287338" algn="l" eaLnBrk="1" hangingPunct="1">
              <a:spcBef>
                <a:spcPct val="10000"/>
              </a:spcBef>
              <a:buSzPct val="70000"/>
              <a:buFontTx/>
              <a:buBlip>
                <a:blip r:embed="rId8"/>
              </a:buBlip>
            </a:pPr>
            <a:r>
              <a:rPr lang="en-GB" dirty="0" smtClean="0">
                <a:solidFill>
                  <a:srgbClr val="4D4D4D"/>
                </a:solidFill>
                <a:cs typeface="Arial" charset="0"/>
              </a:rPr>
              <a:t>Results page (heading national or heading zone): penetration limited by inventory of targeting combinations</a:t>
            </a:r>
            <a:endParaRPr lang="en-GB" dirty="0">
              <a:solidFill>
                <a:srgbClr val="4D4D4D"/>
              </a:solidFill>
              <a:cs typeface="Arial" charset="0"/>
            </a:endParaRPr>
          </a:p>
          <a:p>
            <a:pPr marL="287338" indent="-287338" algn="l" eaLnBrk="1" hangingPunct="1">
              <a:spcBef>
                <a:spcPct val="10000"/>
              </a:spcBef>
              <a:buSzPct val="70000"/>
            </a:pPr>
            <a:endParaRPr lang="en-GB" dirty="0">
              <a:solidFill>
                <a:srgbClr val="4D4D4D"/>
              </a:solidFill>
              <a:cs typeface="Arial" charset="0"/>
            </a:endParaRPr>
          </a:p>
          <a:p>
            <a:pPr marL="287338" indent="-287338" algn="l" eaLnBrk="1" hangingPunct="1">
              <a:spcBef>
                <a:spcPct val="10000"/>
              </a:spcBef>
              <a:buSzPct val="70000"/>
              <a:buFontTx/>
              <a:buBlip>
                <a:blip r:embed="rId8"/>
              </a:buBlip>
            </a:pPr>
            <a:r>
              <a:rPr lang="en-GB" dirty="0">
                <a:solidFill>
                  <a:srgbClr val="4D4D4D"/>
                </a:solidFill>
                <a:cs typeface="Arial" charset="0"/>
              </a:rPr>
              <a:t>Product repartition</a:t>
            </a:r>
            <a:r>
              <a:rPr lang="en-GB" dirty="0" smtClean="0">
                <a:solidFill>
                  <a:srgbClr val="4D4D4D"/>
                </a:solidFill>
                <a:cs typeface="Arial" charset="0"/>
              </a:rPr>
              <a:t>:</a:t>
            </a:r>
          </a:p>
          <a:p>
            <a:pPr marL="744538" lvl="1" indent="-287338" algn="l" eaLnBrk="1" hangingPunct="1">
              <a:spcBef>
                <a:spcPct val="10000"/>
              </a:spcBef>
              <a:buSzPct val="70000"/>
              <a:buFontTx/>
              <a:buBlip>
                <a:blip r:embed="rId8"/>
              </a:buBlip>
            </a:pPr>
            <a:r>
              <a:rPr lang="en-GB" dirty="0" smtClean="0">
                <a:solidFill>
                  <a:srgbClr val="4D4D4D"/>
                </a:solidFill>
                <a:cs typeface="Arial" charset="0"/>
              </a:rPr>
              <a:t>Home Page: inventory limited to 3 slots 	</a:t>
            </a:r>
            <a:endParaRPr lang="en-GB" dirty="0">
              <a:solidFill>
                <a:srgbClr val="4D4D4D"/>
              </a:solidFill>
              <a:cs typeface="Arial" charset="0"/>
            </a:endParaRPr>
          </a:p>
          <a:p>
            <a:pPr marL="744538" lvl="1" indent="-287338" algn="l" eaLnBrk="1" hangingPunct="1">
              <a:spcBef>
                <a:spcPct val="10000"/>
              </a:spcBef>
              <a:buSzPct val="70000"/>
              <a:buFontTx/>
              <a:buBlip>
                <a:blip r:embed="rId8"/>
              </a:buBlip>
            </a:pPr>
            <a:r>
              <a:rPr lang="en-GB" dirty="0" smtClean="0">
                <a:solidFill>
                  <a:srgbClr val="4D4D4D"/>
                </a:solidFill>
                <a:cs typeface="Arial" charset="0"/>
              </a:rPr>
              <a:t>In results page, heading zone will be favoured over heading national (65/ 35)</a:t>
            </a:r>
          </a:p>
          <a:p>
            <a:pPr marL="744538" lvl="1" indent="-287338" algn="l" eaLnBrk="1" hangingPunct="1">
              <a:spcBef>
                <a:spcPct val="10000"/>
              </a:spcBef>
              <a:buSzPct val="70000"/>
              <a:buFontTx/>
              <a:buBlip>
                <a:blip r:embed="rId8"/>
              </a:buBlip>
            </a:pPr>
            <a:r>
              <a:rPr lang="en-GB" dirty="0" smtClean="0">
                <a:solidFill>
                  <a:srgbClr val="4D4D4D"/>
                </a:solidFill>
                <a:cs typeface="Arial" charset="0"/>
              </a:rPr>
              <a:t>Time split – 1 month/ 3 month/ 1 year campaigns: 30/ 30/ 40</a:t>
            </a:r>
          </a:p>
          <a:p>
            <a:pPr marL="287338" indent="-287338" algn="l" eaLnBrk="1" hangingPunct="1">
              <a:spcBef>
                <a:spcPct val="10000"/>
              </a:spcBef>
              <a:buSzPct val="70000"/>
            </a:pPr>
            <a:endParaRPr lang="en-GB" b="1" dirty="0">
              <a:solidFill>
                <a:srgbClr val="4D4D4D"/>
              </a:solidFill>
              <a:cs typeface="Arial" charset="0"/>
            </a:endParaRPr>
          </a:p>
          <a:p>
            <a:pPr marL="287338" indent="-287338" algn="l" eaLnBrk="1" hangingPunct="1">
              <a:spcBef>
                <a:spcPct val="10000"/>
              </a:spcBef>
              <a:buSzPct val="70000"/>
            </a:pPr>
            <a:r>
              <a:rPr lang="en-GB" b="1" dirty="0">
                <a:solidFill>
                  <a:srgbClr val="4D4D4D"/>
                </a:solidFill>
                <a:cs typeface="Arial" charset="0"/>
              </a:rPr>
              <a:t>ARPA Assumptions:</a:t>
            </a:r>
          </a:p>
          <a:p>
            <a:pPr marL="287338" indent="-287338" algn="l" eaLnBrk="1" hangingPunct="1">
              <a:spcBef>
                <a:spcPct val="10000"/>
              </a:spcBef>
              <a:buSzPct val="70000"/>
              <a:buFontTx/>
              <a:buBlip>
                <a:blip r:embed="rId8"/>
              </a:buBlip>
            </a:pPr>
            <a:r>
              <a:rPr lang="en-GB" dirty="0" smtClean="0">
                <a:solidFill>
                  <a:srgbClr val="4D4D4D"/>
                </a:solidFill>
              </a:rPr>
              <a:t>ARPA reflects </a:t>
            </a:r>
            <a:r>
              <a:rPr lang="en-GB" dirty="0" err="1" smtClean="0">
                <a:solidFill>
                  <a:srgbClr val="4D4D4D"/>
                </a:solidFill>
              </a:rPr>
              <a:t>ratecard</a:t>
            </a:r>
            <a:r>
              <a:rPr lang="en-GB" dirty="0" smtClean="0">
                <a:solidFill>
                  <a:srgbClr val="4D4D4D"/>
                </a:solidFill>
              </a:rPr>
              <a:t> applied to assumptions above</a:t>
            </a:r>
            <a:endParaRPr lang="en-GB" dirty="0">
              <a:solidFill>
                <a:srgbClr val="4D4D4D"/>
              </a:solidFill>
            </a:endParaRPr>
          </a:p>
          <a:p>
            <a:pPr marL="287338" indent="-287338" algn="l" eaLnBrk="1" hangingPunct="1">
              <a:spcBef>
                <a:spcPct val="10000"/>
              </a:spcBef>
              <a:buSzPct val="70000"/>
              <a:buFontTx/>
              <a:buBlip>
                <a:blip r:embed="rId8"/>
              </a:buBlip>
            </a:pPr>
            <a:r>
              <a:rPr lang="en-GB" dirty="0">
                <a:solidFill>
                  <a:srgbClr val="4D4D4D"/>
                </a:solidFill>
                <a:cs typeface="Arial" charset="0"/>
              </a:rPr>
              <a:t>Price </a:t>
            </a:r>
            <a:r>
              <a:rPr lang="en-GB" dirty="0" smtClean="0">
                <a:solidFill>
                  <a:srgbClr val="4D4D4D"/>
                </a:solidFill>
                <a:cs typeface="Arial" charset="0"/>
              </a:rPr>
              <a:t>increase of 10% in 2012 and 5% in 2013</a:t>
            </a:r>
          </a:p>
          <a:p>
            <a:pPr marL="287338" indent="-287338" algn="l" eaLnBrk="1" hangingPunct="1">
              <a:spcBef>
                <a:spcPct val="10000"/>
              </a:spcBef>
              <a:buSzPct val="70000"/>
              <a:buFontTx/>
              <a:buBlip>
                <a:blip r:embed="rId8"/>
              </a:buBlip>
            </a:pPr>
            <a:endParaRPr lang="en-GB" dirty="0">
              <a:solidFill>
                <a:srgbClr val="4D4D4D"/>
              </a:solidFill>
              <a:cs typeface="Arial" charset="0"/>
            </a:endParaRPr>
          </a:p>
          <a:p>
            <a:pPr marL="287338" indent="-287338" algn="l" eaLnBrk="1" hangingPunct="1">
              <a:spcBef>
                <a:spcPct val="10000"/>
              </a:spcBef>
              <a:buSzPct val="70000"/>
            </a:pPr>
            <a:r>
              <a:rPr lang="en-GB" b="1" dirty="0">
                <a:solidFill>
                  <a:srgbClr val="4D4D4D"/>
                </a:solidFill>
                <a:cs typeface="Arial" charset="0"/>
              </a:rPr>
              <a:t>Launch Assumptions:</a:t>
            </a:r>
          </a:p>
          <a:p>
            <a:pPr marL="287338" indent="-287338" algn="l" eaLnBrk="1" hangingPunct="1">
              <a:spcBef>
                <a:spcPct val="10000"/>
              </a:spcBef>
              <a:buSzPct val="70000"/>
              <a:buFontTx/>
              <a:buBlip>
                <a:blip r:embed="rId8"/>
              </a:buBlip>
            </a:pPr>
            <a:r>
              <a:rPr lang="en-GB" dirty="0" smtClean="0">
                <a:solidFill>
                  <a:srgbClr val="4D4D4D"/>
                </a:solidFill>
              </a:rPr>
              <a:t>September 1</a:t>
            </a:r>
            <a:endParaRPr lang="en-GB" dirty="0">
              <a:solidFill>
                <a:srgbClr val="4D4D4D"/>
              </a:solidFill>
              <a:cs typeface="Arial" charset="0"/>
            </a:endParaRPr>
          </a:p>
          <a:p>
            <a:pPr marL="287338" indent="-287338" algn="l" eaLnBrk="1" hangingPunct="1">
              <a:spcBef>
                <a:spcPct val="10000"/>
              </a:spcBef>
              <a:buSzPct val="70000"/>
              <a:buFontTx/>
              <a:buBlip>
                <a:blip r:embed="rId8"/>
              </a:buBlip>
            </a:pPr>
            <a:endParaRPr lang="en-GB" dirty="0">
              <a:solidFill>
                <a:srgbClr val="4D4D4D"/>
              </a:solidFill>
              <a:cs typeface="Arial" charset="0"/>
            </a:endParaRPr>
          </a:p>
          <a:p>
            <a:pPr marL="287338" indent="-287338" algn="l" eaLnBrk="1" hangingPunct="1">
              <a:spcBef>
                <a:spcPct val="10000"/>
              </a:spcBef>
              <a:buSzPct val="70000"/>
            </a:pPr>
            <a:endParaRPr lang="en-GB" dirty="0">
              <a:solidFill>
                <a:srgbClr val="4D4D4D"/>
              </a:solidFill>
              <a:cs typeface="Arial" charset="0"/>
            </a:endParaRPr>
          </a:p>
          <a:p>
            <a:pPr marL="287338" indent="-287338" algn="l" eaLnBrk="1" hangingPunct="1">
              <a:spcBef>
                <a:spcPct val="10000"/>
              </a:spcBef>
              <a:buSzPct val="70000"/>
            </a:pPr>
            <a:endParaRPr lang="en-GB" dirty="0">
              <a:solidFill>
                <a:srgbClr val="4D4D4D"/>
              </a:solidFill>
              <a:cs typeface="Arial" charset="0"/>
            </a:endParaRPr>
          </a:p>
        </p:txBody>
      </p:sp>
      <p:sp>
        <p:nvSpPr>
          <p:cNvPr id="28785" name="Rectangle 5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50825" y="88900"/>
            <a:ext cx="8291513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anchor="ctr"/>
          <a:lstStyle/>
          <a:p>
            <a:pPr algn="l" eaLnBrk="1" hangingPunct="1">
              <a:lnSpc>
                <a:spcPct val="90000"/>
              </a:lnSpc>
            </a:pPr>
            <a:r>
              <a:rPr lang="en-GB" sz="2400" b="1" dirty="0" smtClean="0">
                <a:solidFill>
                  <a:schemeClr val="tx2"/>
                </a:solidFill>
              </a:rPr>
              <a:t>In-App Advertising</a:t>
            </a:r>
            <a:r>
              <a:rPr lang="en-GB" sz="2400" b="1" dirty="0">
                <a:solidFill>
                  <a:schemeClr val="tx2"/>
                </a:solidFill>
              </a:rPr>
              <a:t/>
            </a:r>
            <a:br>
              <a:rPr lang="en-GB" sz="2400" b="1" dirty="0">
                <a:solidFill>
                  <a:schemeClr val="tx2"/>
                </a:solidFill>
              </a:rPr>
            </a:br>
            <a:r>
              <a:rPr lang="en-GB" sz="2400" dirty="0">
                <a:solidFill>
                  <a:schemeClr val="tx2"/>
                </a:solidFill>
              </a:rPr>
              <a:t>Detailed forecast, Belgium</a:t>
            </a:r>
            <a:endParaRPr lang="en-AU" sz="2400" dirty="0">
              <a:solidFill>
                <a:schemeClr val="tx2"/>
              </a:solidFill>
            </a:endParaRPr>
          </a:p>
        </p:txBody>
      </p:sp>
      <p:pic>
        <p:nvPicPr>
          <p:cNvPr id="28786" name="Picture 44" descr="toprightbubble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/>
          <a:srcRect t="38245" r="18710"/>
          <a:stretch>
            <a:fillRect/>
          </a:stretch>
        </p:blipFill>
        <p:spPr bwMode="auto">
          <a:xfrm>
            <a:off x="8358188" y="3175"/>
            <a:ext cx="1547812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787" name="Text Box 45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8621713" y="0"/>
            <a:ext cx="1233487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" rIns="18000" anchor="ctr"/>
          <a:lstStyle/>
          <a:p>
            <a:pPr eaLnBrk="1" hangingPunct="1"/>
            <a:r>
              <a:rPr lang="en-US" sz="1600">
                <a:solidFill>
                  <a:schemeClr val="bg1"/>
                </a:solidFill>
              </a:rPr>
              <a:t>Virtual Paper</a:t>
            </a:r>
            <a:endParaRPr lang="en-AU" sz="1600">
              <a:solidFill>
                <a:schemeClr val="bg1"/>
              </a:solidFill>
            </a:endParaRPr>
          </a:p>
        </p:txBody>
      </p:sp>
      <p:pic>
        <p:nvPicPr>
          <p:cNvPr id="28790" name="Picture 44" descr="toprightbubble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/>
          <a:srcRect t="38245" r="18710"/>
          <a:stretch>
            <a:fillRect/>
          </a:stretch>
        </p:blipFill>
        <p:spPr bwMode="auto">
          <a:xfrm>
            <a:off x="8374063" y="3175"/>
            <a:ext cx="1547812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791" name="Text Box 45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8558213" y="0"/>
            <a:ext cx="1312862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" rIns="18000" anchor="ctr"/>
          <a:lstStyle/>
          <a:p>
            <a:r>
              <a:rPr lang="en-AU" sz="1600" dirty="0" smtClean="0">
                <a:solidFill>
                  <a:schemeClr val="bg1"/>
                </a:solidFill>
                <a:cs typeface="Arial" charset="0"/>
              </a:rPr>
              <a:t>In-App Advertising</a:t>
            </a:r>
            <a:endParaRPr lang="en-AU" sz="1600" dirty="0">
              <a:solidFill>
                <a:schemeClr val="bg1"/>
              </a:solidFill>
              <a:cs typeface="Arial" charset="0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460974" y="1014703"/>
          <a:ext cx="5690445" cy="5219835"/>
        </p:xfrm>
        <a:graphic>
          <a:graphicData uri="http://schemas.openxmlformats.org/drawingml/2006/table">
            <a:tbl>
              <a:tblPr/>
              <a:tblGrid>
                <a:gridCol w="2959032"/>
                <a:gridCol w="910471"/>
                <a:gridCol w="910471"/>
                <a:gridCol w="910471"/>
              </a:tblGrid>
              <a:tr h="230711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1" i="0" u="none" strike="noStrike" dirty="0">
                          <a:solidFill>
                            <a:srgbClr val="4D4D4D"/>
                          </a:solidFill>
                          <a:latin typeface="Arial"/>
                        </a:rPr>
                        <a:t>BELGIUM</a:t>
                      </a:r>
                    </a:p>
                  </a:txBody>
                  <a:tcPr marL="6703" marR="6703" marT="6703" marB="0">
                    <a:lnL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b="0" i="0" u="none" strike="noStrike" dirty="0" smtClean="0">
                          <a:solidFill>
                            <a:srgbClr val="4D4D4D"/>
                          </a:solidFill>
                          <a:latin typeface="Arial"/>
                        </a:rPr>
                        <a:t>2011</a:t>
                      </a:r>
                      <a:endParaRPr lang="en-US" sz="1400" b="0" i="0" u="none" strike="noStrike" dirty="0">
                        <a:solidFill>
                          <a:srgbClr val="4D4D4D"/>
                        </a:solidFill>
                        <a:latin typeface="Arial"/>
                      </a:endParaRPr>
                    </a:p>
                  </a:txBody>
                  <a:tcPr marL="6703" marR="6703" marT="6703" marB="0">
                    <a:lnL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b="0" i="0" u="none" strike="noStrike" dirty="0" smtClean="0">
                          <a:solidFill>
                            <a:srgbClr val="4D4D4D"/>
                          </a:solidFill>
                          <a:latin typeface="Arial"/>
                        </a:rPr>
                        <a:t>2012</a:t>
                      </a:r>
                      <a:endParaRPr lang="en-US" sz="1400" b="0" i="0" u="none" strike="noStrike" dirty="0">
                        <a:solidFill>
                          <a:srgbClr val="4D4D4D"/>
                        </a:solidFill>
                        <a:latin typeface="Arial"/>
                      </a:endParaRPr>
                    </a:p>
                  </a:txBody>
                  <a:tcPr marL="6703" marR="6703" marT="6703" marB="0">
                    <a:lnL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b="0" i="0" u="none" strike="noStrike" dirty="0" smtClean="0">
                          <a:solidFill>
                            <a:srgbClr val="4D4D4D"/>
                          </a:solidFill>
                          <a:latin typeface="Arial"/>
                        </a:rPr>
                        <a:t>2013</a:t>
                      </a:r>
                      <a:endParaRPr lang="en-US" sz="1400" b="0" i="0" u="none" strike="noStrike" dirty="0">
                        <a:solidFill>
                          <a:srgbClr val="4D4D4D"/>
                        </a:solidFill>
                        <a:latin typeface="Arial"/>
                      </a:endParaRPr>
                    </a:p>
                  </a:txBody>
                  <a:tcPr marL="6703" marR="6703" marT="6703" marB="0">
                    <a:lnL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711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Addressable market</a:t>
                      </a:r>
                    </a:p>
                  </a:txBody>
                  <a:tcPr marL="6703" marR="6703" marT="6703" marB="0">
                    <a:lnL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A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6703" marR="6703" marT="6703" marB="0">
                    <a:lnL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A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6703" marR="6703" marT="6703" marB="0">
                    <a:lnL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A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6703" marR="6703" marT="6703" marB="0">
                    <a:lnL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A00"/>
                    </a:solidFill>
                  </a:tcPr>
                </a:tc>
              </a:tr>
              <a:tr h="230711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0" i="0" u="none" strike="noStrike">
                          <a:solidFill>
                            <a:srgbClr val="4D4D4D"/>
                          </a:solidFill>
                          <a:latin typeface="Arial"/>
                        </a:rPr>
                        <a:t>Mobile Customers</a:t>
                      </a:r>
                    </a:p>
                  </a:txBody>
                  <a:tcPr marL="6703" marR="6703" marT="6703" marB="0">
                    <a:lnL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b="0" i="0" u="none" strike="noStrike">
                          <a:solidFill>
                            <a:srgbClr val="4D4D4D"/>
                          </a:solidFill>
                          <a:latin typeface="Arial"/>
                        </a:rPr>
                        <a:t>26.339</a:t>
                      </a:r>
                    </a:p>
                  </a:txBody>
                  <a:tcPr marL="6703" marR="6703" marT="6703" marB="0">
                    <a:lnL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b="0" i="0" u="none" strike="noStrike">
                          <a:solidFill>
                            <a:srgbClr val="4D4D4D"/>
                          </a:solidFill>
                          <a:latin typeface="Arial"/>
                        </a:rPr>
                        <a:t>55.800</a:t>
                      </a:r>
                    </a:p>
                  </a:txBody>
                  <a:tcPr marL="6703" marR="6703" marT="6703" marB="0">
                    <a:lnL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b="0" i="0" u="none" strike="noStrike">
                          <a:solidFill>
                            <a:srgbClr val="4D4D4D"/>
                          </a:solidFill>
                          <a:latin typeface="Arial"/>
                        </a:rPr>
                        <a:t>60.450</a:t>
                      </a:r>
                    </a:p>
                  </a:txBody>
                  <a:tcPr marL="6703" marR="6703" marT="6703" marB="0">
                    <a:lnL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182"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6703" marR="6703" marT="6703" marB="0">
                    <a:lnL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6703" marR="6703" marT="6703" marB="0">
                    <a:lnL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6703" marR="6703" marT="6703" marB="0">
                    <a:lnL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6703" marR="6703" marT="6703" marB="0">
                    <a:lnL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711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Home Page</a:t>
                      </a:r>
                    </a:p>
                  </a:txBody>
                  <a:tcPr marL="6703" marR="6703" marT="6703" marB="0">
                    <a:lnL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A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6703" marR="6703" marT="6703" marB="0">
                    <a:lnL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A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6703" marR="6703" marT="6703" marB="0">
                    <a:lnL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A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6703" marR="6703" marT="6703" marB="0">
                    <a:lnL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A00"/>
                    </a:solidFill>
                  </a:tcPr>
                </a:tc>
              </a:tr>
              <a:tr h="453288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0" i="0" u="none" strike="noStrike">
                          <a:solidFill>
                            <a:srgbClr val="4D4D4D"/>
                          </a:solidFill>
                          <a:latin typeface="Arial"/>
                        </a:rPr>
                        <a:t>Expected penetration on addressable market</a:t>
                      </a:r>
                    </a:p>
                  </a:txBody>
                  <a:tcPr marL="6703" marR="6703" marT="6703" marB="0">
                    <a:lnL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b="0" i="0" u="none" strike="noStrike">
                          <a:solidFill>
                            <a:srgbClr val="4D4D4D"/>
                          </a:solidFill>
                          <a:latin typeface="Arial"/>
                        </a:rPr>
                        <a:t>0,01%</a:t>
                      </a:r>
                    </a:p>
                  </a:txBody>
                  <a:tcPr marL="6703" marR="6703" marT="6703" marB="0">
                    <a:lnL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b="0" i="0" u="none" strike="noStrike">
                          <a:solidFill>
                            <a:srgbClr val="4D4D4D"/>
                          </a:solidFill>
                          <a:latin typeface="Arial"/>
                        </a:rPr>
                        <a:t>0,01%</a:t>
                      </a:r>
                    </a:p>
                  </a:txBody>
                  <a:tcPr marL="6703" marR="6703" marT="6703" marB="0">
                    <a:lnL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b="0" i="0" u="none" strike="noStrike">
                          <a:solidFill>
                            <a:srgbClr val="4D4D4D"/>
                          </a:solidFill>
                          <a:latin typeface="Arial"/>
                        </a:rPr>
                        <a:t>0,00%</a:t>
                      </a:r>
                    </a:p>
                  </a:txBody>
                  <a:tcPr marL="6703" marR="6703" marT="6703" marB="0">
                    <a:lnL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711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0" i="0" u="none" strike="noStrike">
                          <a:solidFill>
                            <a:srgbClr val="4D4D4D"/>
                          </a:solidFill>
                          <a:latin typeface="Arial"/>
                        </a:rPr>
                        <a:t>Expected ARPA (€ per year)</a:t>
                      </a:r>
                    </a:p>
                  </a:txBody>
                  <a:tcPr marL="6703" marR="6703" marT="6703" marB="0">
                    <a:lnL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b="0" i="0" u="none" strike="noStrike">
                          <a:solidFill>
                            <a:srgbClr val="4D4D4D"/>
                          </a:solidFill>
                          <a:latin typeface="Arial"/>
                        </a:rPr>
                        <a:t>6.480</a:t>
                      </a:r>
                    </a:p>
                  </a:txBody>
                  <a:tcPr marL="6703" marR="6703" marT="6703" marB="0">
                    <a:lnL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b="0" i="0" u="none" strike="noStrike">
                          <a:solidFill>
                            <a:srgbClr val="4D4D4D"/>
                          </a:solidFill>
                          <a:latin typeface="Arial"/>
                        </a:rPr>
                        <a:t>7.128</a:t>
                      </a:r>
                    </a:p>
                  </a:txBody>
                  <a:tcPr marL="6703" marR="6703" marT="6703" marB="0">
                    <a:lnL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b="0" i="0" u="none" strike="noStrike">
                          <a:solidFill>
                            <a:srgbClr val="4D4D4D"/>
                          </a:solidFill>
                          <a:latin typeface="Arial"/>
                        </a:rPr>
                        <a:t>7.484</a:t>
                      </a:r>
                    </a:p>
                  </a:txBody>
                  <a:tcPr marL="6703" marR="6703" marT="6703" marB="0">
                    <a:lnL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711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1" i="0" u="none" strike="noStrike">
                          <a:solidFill>
                            <a:srgbClr val="4D4D4D"/>
                          </a:solidFill>
                          <a:latin typeface="Arial"/>
                        </a:rPr>
                        <a:t>Total Order Input</a:t>
                      </a:r>
                    </a:p>
                  </a:txBody>
                  <a:tcPr marL="6703" marR="6703" marT="6703" marB="0">
                    <a:lnL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b="1" i="0" u="none" strike="noStrike">
                          <a:solidFill>
                            <a:srgbClr val="4D4D4D"/>
                          </a:solidFill>
                          <a:latin typeface="Arial"/>
                        </a:rPr>
                        <a:t>19.440</a:t>
                      </a:r>
                    </a:p>
                  </a:txBody>
                  <a:tcPr marL="6703" marR="6703" marT="6703" marB="0">
                    <a:lnL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b="1" i="0" u="none" strike="noStrike">
                          <a:solidFill>
                            <a:srgbClr val="4D4D4D"/>
                          </a:solidFill>
                          <a:latin typeface="Arial"/>
                        </a:rPr>
                        <a:t>21.384</a:t>
                      </a:r>
                    </a:p>
                  </a:txBody>
                  <a:tcPr marL="6703" marR="6703" marT="6703" marB="0">
                    <a:lnL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b="1" i="0" u="none" strike="noStrike">
                          <a:solidFill>
                            <a:srgbClr val="4D4D4D"/>
                          </a:solidFill>
                          <a:latin typeface="Arial"/>
                        </a:rPr>
                        <a:t>20.726</a:t>
                      </a:r>
                    </a:p>
                  </a:txBody>
                  <a:tcPr marL="6703" marR="6703" marT="6703" marB="0">
                    <a:lnL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182"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4D4D4D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6703" marR="6703" marT="6703" marB="0">
                    <a:lnL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b="0" i="0" u="none" strike="noStrike">
                          <a:solidFill>
                            <a:srgbClr val="4D4D4D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6703" marR="6703" marT="6703" marB="0">
                    <a:lnL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b="0" i="0" u="none" strike="noStrike">
                          <a:solidFill>
                            <a:srgbClr val="4D4D4D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6703" marR="6703" marT="6703" marB="0">
                    <a:lnL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b="0" i="0" u="none" strike="noStrike">
                          <a:solidFill>
                            <a:srgbClr val="4D4D4D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6703" marR="6703" marT="6703" marB="0">
                    <a:lnL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711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Heading + National</a:t>
                      </a:r>
                    </a:p>
                  </a:txBody>
                  <a:tcPr marL="6703" marR="6703" marT="6703" marB="0">
                    <a:lnL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A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6703" marR="6703" marT="6703" marB="0">
                    <a:lnL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A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6703" marR="6703" marT="6703" marB="0">
                    <a:lnL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A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6703" marR="6703" marT="6703" marB="0">
                    <a:lnL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A00"/>
                    </a:solidFill>
                  </a:tcPr>
                </a:tc>
              </a:tr>
              <a:tr h="453288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0" i="0" u="none" strike="noStrike">
                          <a:solidFill>
                            <a:srgbClr val="4D4D4D"/>
                          </a:solidFill>
                          <a:latin typeface="Arial"/>
                        </a:rPr>
                        <a:t>Expected penetration on addressable market</a:t>
                      </a:r>
                    </a:p>
                  </a:txBody>
                  <a:tcPr marL="6703" marR="6703" marT="6703" marB="0">
                    <a:lnL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b="0" i="0" u="none" strike="noStrike">
                          <a:solidFill>
                            <a:srgbClr val="4D4D4D"/>
                          </a:solidFill>
                          <a:latin typeface="Arial"/>
                        </a:rPr>
                        <a:t>0,35%</a:t>
                      </a:r>
                    </a:p>
                  </a:txBody>
                  <a:tcPr marL="6703" marR="6703" marT="6703" marB="0">
                    <a:lnL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b="0" i="0" u="none" strike="noStrike">
                          <a:solidFill>
                            <a:srgbClr val="4D4D4D"/>
                          </a:solidFill>
                          <a:latin typeface="Arial"/>
                        </a:rPr>
                        <a:t>0,53%</a:t>
                      </a:r>
                    </a:p>
                  </a:txBody>
                  <a:tcPr marL="6703" marR="6703" marT="6703" marB="0">
                    <a:lnL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b="0" i="0" u="none" strike="noStrike">
                          <a:solidFill>
                            <a:srgbClr val="4D4D4D"/>
                          </a:solidFill>
                          <a:latin typeface="Arial"/>
                        </a:rPr>
                        <a:t>0,53%</a:t>
                      </a:r>
                    </a:p>
                  </a:txBody>
                  <a:tcPr marL="6703" marR="6703" marT="6703" marB="0">
                    <a:lnL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711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0" i="0" u="none" strike="noStrike">
                          <a:solidFill>
                            <a:srgbClr val="4D4D4D"/>
                          </a:solidFill>
                          <a:latin typeface="Arial"/>
                        </a:rPr>
                        <a:t>Expected ARPA (€ per year)</a:t>
                      </a:r>
                    </a:p>
                  </a:txBody>
                  <a:tcPr marL="6703" marR="6703" marT="6703" marB="0">
                    <a:lnL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b="0" i="0" u="none" strike="noStrike">
                          <a:solidFill>
                            <a:srgbClr val="4D4D4D"/>
                          </a:solidFill>
                          <a:latin typeface="Arial"/>
                        </a:rPr>
                        <a:t>164</a:t>
                      </a:r>
                    </a:p>
                  </a:txBody>
                  <a:tcPr marL="6703" marR="6703" marT="6703" marB="0">
                    <a:lnL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b="0" i="0" u="none" strike="noStrike">
                          <a:solidFill>
                            <a:srgbClr val="4D4D4D"/>
                          </a:solidFill>
                          <a:latin typeface="Arial"/>
                        </a:rPr>
                        <a:t>214</a:t>
                      </a:r>
                    </a:p>
                  </a:txBody>
                  <a:tcPr marL="6703" marR="6703" marT="6703" marB="0">
                    <a:lnL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b="0" i="0" u="none" strike="noStrike">
                          <a:solidFill>
                            <a:srgbClr val="4D4D4D"/>
                          </a:solidFill>
                          <a:latin typeface="Arial"/>
                        </a:rPr>
                        <a:t>246</a:t>
                      </a:r>
                    </a:p>
                  </a:txBody>
                  <a:tcPr marL="6703" marR="6703" marT="6703" marB="0">
                    <a:lnL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711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1" i="0" u="none" strike="noStrike">
                          <a:solidFill>
                            <a:srgbClr val="4D4D4D"/>
                          </a:solidFill>
                          <a:latin typeface="Arial"/>
                        </a:rPr>
                        <a:t>Total Order Input</a:t>
                      </a:r>
                    </a:p>
                  </a:txBody>
                  <a:tcPr marL="6703" marR="6703" marT="6703" marB="0">
                    <a:lnL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b="1" i="0" u="none" strike="noStrike">
                          <a:solidFill>
                            <a:srgbClr val="4D4D4D"/>
                          </a:solidFill>
                          <a:latin typeface="Arial"/>
                        </a:rPr>
                        <a:t>14.969</a:t>
                      </a:r>
                    </a:p>
                  </a:txBody>
                  <a:tcPr marL="6703" marR="6703" marT="6703" marB="0">
                    <a:lnL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b="1" i="0" u="none" strike="noStrike">
                          <a:solidFill>
                            <a:srgbClr val="4D4D4D"/>
                          </a:solidFill>
                          <a:latin typeface="Arial"/>
                        </a:rPr>
                        <a:t>62.552</a:t>
                      </a:r>
                    </a:p>
                  </a:txBody>
                  <a:tcPr marL="6703" marR="6703" marT="6703" marB="0">
                    <a:lnL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b="1" i="0" u="none" strike="noStrike">
                          <a:solidFill>
                            <a:srgbClr val="4D4D4D"/>
                          </a:solidFill>
                          <a:latin typeface="Arial"/>
                        </a:rPr>
                        <a:t>71.935</a:t>
                      </a:r>
                    </a:p>
                  </a:txBody>
                  <a:tcPr marL="6703" marR="6703" marT="6703" marB="0">
                    <a:lnL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182"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4D4D4D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6703" marR="6703" marT="6703" marB="0">
                    <a:lnL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b="0" i="0" u="none" strike="noStrike">
                          <a:solidFill>
                            <a:srgbClr val="4D4D4D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6703" marR="6703" marT="6703" marB="0">
                    <a:lnL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b="0" i="0" u="none" strike="noStrike">
                          <a:solidFill>
                            <a:srgbClr val="4D4D4D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6703" marR="6703" marT="6703" marB="0">
                    <a:lnL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b="0" i="0" u="none" strike="noStrike">
                          <a:solidFill>
                            <a:srgbClr val="4D4D4D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6703" marR="6703" marT="6703" marB="0">
                    <a:lnL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711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Heading + Zone</a:t>
                      </a:r>
                    </a:p>
                  </a:txBody>
                  <a:tcPr marL="6703" marR="6703" marT="6703" marB="0">
                    <a:lnL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A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6703" marR="6703" marT="6703" marB="0">
                    <a:lnL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A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6703" marR="6703" marT="6703" marB="0">
                    <a:lnL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A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6703" marR="6703" marT="6703" marB="0">
                    <a:lnL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A00"/>
                    </a:solidFill>
                  </a:tcPr>
                </a:tc>
              </a:tr>
              <a:tr h="453288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0" i="0" u="none" strike="noStrike">
                          <a:solidFill>
                            <a:srgbClr val="4D4D4D"/>
                          </a:solidFill>
                          <a:latin typeface="Arial"/>
                        </a:rPr>
                        <a:t>Expected penetration on addressable market</a:t>
                      </a:r>
                    </a:p>
                  </a:txBody>
                  <a:tcPr marL="6703" marR="6703" marT="6703" marB="0">
                    <a:lnL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b="0" i="0" u="none" strike="noStrike">
                          <a:solidFill>
                            <a:srgbClr val="4D4D4D"/>
                          </a:solidFill>
                          <a:latin typeface="Arial"/>
                        </a:rPr>
                        <a:t>0,64%</a:t>
                      </a:r>
                    </a:p>
                  </a:txBody>
                  <a:tcPr marL="6703" marR="6703" marT="6703" marB="0">
                    <a:lnL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b="0" i="0" u="none" strike="noStrike">
                          <a:solidFill>
                            <a:srgbClr val="4D4D4D"/>
                          </a:solidFill>
                          <a:latin typeface="Arial"/>
                        </a:rPr>
                        <a:t>0,98%</a:t>
                      </a:r>
                    </a:p>
                  </a:txBody>
                  <a:tcPr marL="6703" marR="6703" marT="6703" marB="0">
                    <a:lnL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b="0" i="0" u="none" strike="noStrike">
                          <a:solidFill>
                            <a:srgbClr val="4D4D4D"/>
                          </a:solidFill>
                          <a:latin typeface="Arial"/>
                        </a:rPr>
                        <a:t>0,98%</a:t>
                      </a:r>
                    </a:p>
                  </a:txBody>
                  <a:tcPr marL="6703" marR="6703" marT="6703" marB="0">
                    <a:lnL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711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0" i="0" u="none" strike="noStrike">
                          <a:solidFill>
                            <a:srgbClr val="4D4D4D"/>
                          </a:solidFill>
                          <a:latin typeface="Arial"/>
                        </a:rPr>
                        <a:t>Expected ARPA (€ per year)</a:t>
                      </a:r>
                    </a:p>
                  </a:txBody>
                  <a:tcPr marL="6703" marR="6703" marT="6703" marB="0">
                    <a:lnL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b="0" i="0" u="none" strike="noStrike">
                          <a:solidFill>
                            <a:srgbClr val="4D4D4D"/>
                          </a:solidFill>
                          <a:latin typeface="Arial"/>
                        </a:rPr>
                        <a:t>110</a:t>
                      </a:r>
                    </a:p>
                  </a:txBody>
                  <a:tcPr marL="6703" marR="6703" marT="6703" marB="0">
                    <a:lnL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b="0" i="0" u="none" strike="noStrike">
                          <a:solidFill>
                            <a:srgbClr val="4D4D4D"/>
                          </a:solidFill>
                          <a:latin typeface="Arial"/>
                        </a:rPr>
                        <a:t>142</a:t>
                      </a:r>
                    </a:p>
                  </a:txBody>
                  <a:tcPr marL="6703" marR="6703" marT="6703" marB="0">
                    <a:lnL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b="0" i="0" u="none" strike="noStrike">
                          <a:solidFill>
                            <a:srgbClr val="4D4D4D"/>
                          </a:solidFill>
                          <a:latin typeface="Arial"/>
                        </a:rPr>
                        <a:t>164</a:t>
                      </a:r>
                    </a:p>
                  </a:txBody>
                  <a:tcPr marL="6703" marR="6703" marT="6703" marB="0">
                    <a:lnL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711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1" i="0" u="none" strike="noStrike">
                          <a:solidFill>
                            <a:srgbClr val="4D4D4D"/>
                          </a:solidFill>
                          <a:latin typeface="Arial"/>
                        </a:rPr>
                        <a:t>Total Order Input</a:t>
                      </a:r>
                    </a:p>
                  </a:txBody>
                  <a:tcPr marL="6703" marR="6703" marT="6703" marB="0">
                    <a:lnL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b="1" i="0" u="none" strike="noStrike">
                          <a:solidFill>
                            <a:srgbClr val="4D4D4D"/>
                          </a:solidFill>
                          <a:latin typeface="Arial"/>
                        </a:rPr>
                        <a:t>18.533</a:t>
                      </a:r>
                    </a:p>
                  </a:txBody>
                  <a:tcPr marL="6703" marR="6703" marT="6703" marB="0">
                    <a:lnL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b="1" i="0" u="none" strike="noStrike">
                          <a:solidFill>
                            <a:srgbClr val="4D4D4D"/>
                          </a:solidFill>
                          <a:latin typeface="Arial"/>
                        </a:rPr>
                        <a:t>77.446</a:t>
                      </a:r>
                    </a:p>
                  </a:txBody>
                  <a:tcPr marL="6703" marR="6703" marT="6703" marB="0">
                    <a:lnL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b="1" i="0" u="none" strike="noStrike">
                          <a:solidFill>
                            <a:srgbClr val="4D4D4D"/>
                          </a:solidFill>
                          <a:latin typeface="Arial"/>
                        </a:rPr>
                        <a:t>89.062</a:t>
                      </a:r>
                    </a:p>
                  </a:txBody>
                  <a:tcPr marL="6703" marR="6703" marT="6703" marB="0">
                    <a:lnL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182"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4D4D4D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6703" marR="6703" marT="6703" marB="0">
                    <a:lnL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b="0" i="0" u="none" strike="noStrike">
                          <a:solidFill>
                            <a:srgbClr val="4D4D4D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6703" marR="6703" marT="6703" marB="0">
                    <a:lnL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b="0" i="0" u="none" strike="noStrike">
                          <a:solidFill>
                            <a:srgbClr val="4D4D4D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6703" marR="6703" marT="6703" marB="0">
                    <a:lnL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b="0" i="0" u="none" strike="noStrike">
                          <a:solidFill>
                            <a:srgbClr val="4D4D4D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6703" marR="6703" marT="6703" marB="0">
                    <a:lnL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711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1" i="0" u="none" strike="noStrike">
                          <a:solidFill>
                            <a:srgbClr val="616065"/>
                          </a:solidFill>
                          <a:latin typeface="Arial"/>
                        </a:rPr>
                        <a:t>TOTAL ORDER INPUT</a:t>
                      </a:r>
                    </a:p>
                  </a:txBody>
                  <a:tcPr marL="6703" marR="6703" marT="6703" marB="0">
                    <a:lnL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b="1" i="0" u="none" strike="noStrike">
                          <a:solidFill>
                            <a:srgbClr val="616065"/>
                          </a:solidFill>
                          <a:latin typeface="Arial"/>
                        </a:rPr>
                        <a:t>52.942</a:t>
                      </a:r>
                    </a:p>
                  </a:txBody>
                  <a:tcPr marL="6703" marR="6703" marT="6703" marB="0">
                    <a:lnL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b="1" i="0" u="none" strike="noStrike">
                          <a:solidFill>
                            <a:srgbClr val="616065"/>
                          </a:solidFill>
                          <a:latin typeface="Arial"/>
                        </a:rPr>
                        <a:t>161.382</a:t>
                      </a:r>
                    </a:p>
                  </a:txBody>
                  <a:tcPr marL="6703" marR="6703" marT="6703" marB="0">
                    <a:lnL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b="1" i="0" u="none" strike="noStrike" dirty="0">
                          <a:solidFill>
                            <a:srgbClr val="616065"/>
                          </a:solidFill>
                          <a:latin typeface="Arial"/>
                        </a:rPr>
                        <a:t>181.723</a:t>
                      </a:r>
                    </a:p>
                  </a:txBody>
                  <a:tcPr marL="6703" marR="6703" marT="6703" marB="0">
                    <a:lnL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E6AC2541-4A86-4DB5-8D73-1D1CCCEA3837}" type="slidenum">
              <a:rPr lang="en-AU" smtClean="0"/>
              <a:pPr/>
              <a:t>38</a:t>
            </a:fld>
            <a:endParaRPr lang="en-AU" smtClean="0"/>
          </a:p>
        </p:txBody>
      </p:sp>
      <p:sp>
        <p:nvSpPr>
          <p:cNvPr id="29699" name="Date Placeholder 2"/>
          <p:cNvSpPr>
            <a:spLocks noGrp="1"/>
          </p:cNvSpPr>
          <p:nvPr>
            <p:ph type="dt" sz="quarter" idx="11"/>
          </p:nvPr>
        </p:nvSpPr>
        <p:spPr>
          <a:noFill/>
        </p:spPr>
        <p:txBody>
          <a:bodyPr/>
          <a:lstStyle/>
          <a:p>
            <a:fld id="{5055023F-E22F-43ED-8DEB-D34CF0DBBBC4}" type="datetime4">
              <a:rPr lang="en-US" smtClean="0"/>
              <a:pPr/>
              <a:t>March 31, 2011</a:t>
            </a:fld>
            <a:endParaRPr lang="en-AU" smtClean="0"/>
          </a:p>
        </p:txBody>
      </p:sp>
      <p:sp>
        <p:nvSpPr>
          <p:cNvPr id="29700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r>
              <a:rPr lang="en-GB"/>
              <a:t>1130 Business Case Template v2.0</a:t>
            </a:r>
            <a:endParaRPr lang="en-AU"/>
          </a:p>
        </p:txBody>
      </p:sp>
      <p:sp>
        <p:nvSpPr>
          <p:cNvPr id="29701" name="Rectangle 5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50825" y="88900"/>
            <a:ext cx="8291513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anchor="ctr"/>
          <a:lstStyle/>
          <a:p>
            <a:pPr algn="l" eaLnBrk="1" hangingPunct="1">
              <a:lnSpc>
                <a:spcPct val="90000"/>
              </a:lnSpc>
            </a:pPr>
            <a:r>
              <a:rPr lang="en-GB" sz="2400" b="1" dirty="0" smtClean="0">
                <a:solidFill>
                  <a:schemeClr val="tx2"/>
                </a:solidFill>
              </a:rPr>
              <a:t>In-App Advertising</a:t>
            </a:r>
            <a:r>
              <a:rPr lang="en-GB" sz="2400" b="1" dirty="0">
                <a:solidFill>
                  <a:schemeClr val="tx2"/>
                </a:solidFill>
              </a:rPr>
              <a:t/>
            </a:r>
            <a:br>
              <a:rPr lang="en-GB" sz="2400" b="1" dirty="0">
                <a:solidFill>
                  <a:schemeClr val="tx2"/>
                </a:solidFill>
              </a:rPr>
            </a:br>
            <a:r>
              <a:rPr lang="en-GB" sz="2400" dirty="0">
                <a:solidFill>
                  <a:schemeClr val="tx2"/>
                </a:solidFill>
              </a:rPr>
              <a:t>Detailed forecast, Ireland</a:t>
            </a:r>
            <a:endParaRPr lang="en-AU" sz="2400" dirty="0">
              <a:solidFill>
                <a:schemeClr val="tx2"/>
              </a:solidFill>
            </a:endParaRPr>
          </a:p>
        </p:txBody>
      </p:sp>
      <p:pic>
        <p:nvPicPr>
          <p:cNvPr id="29702" name="Picture 44" descr="toprightbubble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/>
          <a:srcRect t="38245" r="18710"/>
          <a:stretch>
            <a:fillRect/>
          </a:stretch>
        </p:blipFill>
        <p:spPr bwMode="auto">
          <a:xfrm>
            <a:off x="8358188" y="3175"/>
            <a:ext cx="1547812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703" name="Text Box 45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8621713" y="0"/>
            <a:ext cx="1233487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" rIns="18000" anchor="ctr"/>
          <a:lstStyle/>
          <a:p>
            <a:pPr eaLnBrk="1" hangingPunct="1"/>
            <a:r>
              <a:rPr lang="en-US" sz="1600">
                <a:solidFill>
                  <a:schemeClr val="bg1"/>
                </a:solidFill>
              </a:rPr>
              <a:t>Virtual Paper</a:t>
            </a:r>
            <a:endParaRPr lang="en-AU" sz="1600">
              <a:solidFill>
                <a:schemeClr val="bg1"/>
              </a:solidFill>
            </a:endParaRPr>
          </a:p>
        </p:txBody>
      </p:sp>
      <p:pic>
        <p:nvPicPr>
          <p:cNvPr id="29814" name="Picture 44" descr="toprightbubble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9"/>
          <a:srcRect t="38245" r="18710"/>
          <a:stretch>
            <a:fillRect/>
          </a:stretch>
        </p:blipFill>
        <p:spPr bwMode="auto">
          <a:xfrm>
            <a:off x="8375650" y="3175"/>
            <a:ext cx="1547813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815" name="Text Box 45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8559800" y="0"/>
            <a:ext cx="1312863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" rIns="18000" anchor="ctr"/>
          <a:lstStyle/>
          <a:p>
            <a:r>
              <a:rPr lang="en-AU" sz="1600" dirty="0" smtClean="0">
                <a:solidFill>
                  <a:schemeClr val="bg1"/>
                </a:solidFill>
                <a:cs typeface="Arial" charset="0"/>
              </a:rPr>
              <a:t>In-App Advertising</a:t>
            </a:r>
            <a:endParaRPr lang="en-AU" sz="1600" dirty="0">
              <a:solidFill>
                <a:schemeClr val="bg1"/>
              </a:solidFill>
              <a:cs typeface="Arial" charset="0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353612" y="968518"/>
          <a:ext cx="5760860" cy="5395336"/>
        </p:xfrm>
        <a:graphic>
          <a:graphicData uri="http://schemas.openxmlformats.org/drawingml/2006/table">
            <a:tbl>
              <a:tblPr/>
              <a:tblGrid>
                <a:gridCol w="2805287"/>
                <a:gridCol w="985191"/>
                <a:gridCol w="985191"/>
                <a:gridCol w="985191"/>
              </a:tblGrid>
              <a:tr h="238468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1" i="0" u="none" strike="noStrike" dirty="0">
                          <a:solidFill>
                            <a:srgbClr val="4D4D4D"/>
                          </a:solidFill>
                          <a:latin typeface="Arial"/>
                        </a:rPr>
                        <a:t>IRELAND</a:t>
                      </a:r>
                    </a:p>
                  </a:txBody>
                  <a:tcPr marL="6703" marR="6703" marT="6703" marB="0">
                    <a:lnL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b="0" i="0" u="none" strike="noStrike" dirty="0" smtClean="0">
                          <a:solidFill>
                            <a:srgbClr val="4D4D4D"/>
                          </a:solidFill>
                          <a:latin typeface="Arial"/>
                        </a:rPr>
                        <a:t>2011</a:t>
                      </a:r>
                      <a:endParaRPr lang="en-US" sz="1400" b="0" i="0" u="none" strike="noStrike" dirty="0">
                        <a:solidFill>
                          <a:srgbClr val="4D4D4D"/>
                        </a:solidFill>
                        <a:latin typeface="Arial"/>
                      </a:endParaRPr>
                    </a:p>
                  </a:txBody>
                  <a:tcPr marL="6703" marR="6703" marT="6703" marB="0">
                    <a:lnL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b="0" i="0" u="none" strike="noStrike" dirty="0" smtClean="0">
                          <a:solidFill>
                            <a:srgbClr val="4D4D4D"/>
                          </a:solidFill>
                          <a:latin typeface="Arial"/>
                        </a:rPr>
                        <a:t>2012</a:t>
                      </a:r>
                      <a:endParaRPr lang="en-US" sz="1400" b="0" i="0" u="none" strike="noStrike" dirty="0">
                        <a:solidFill>
                          <a:srgbClr val="4D4D4D"/>
                        </a:solidFill>
                        <a:latin typeface="Arial"/>
                      </a:endParaRPr>
                    </a:p>
                  </a:txBody>
                  <a:tcPr marL="6703" marR="6703" marT="6703" marB="0">
                    <a:lnL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b="0" i="0" u="none" strike="noStrike" dirty="0" smtClean="0">
                          <a:solidFill>
                            <a:srgbClr val="4D4D4D"/>
                          </a:solidFill>
                          <a:latin typeface="Arial"/>
                        </a:rPr>
                        <a:t>2013</a:t>
                      </a:r>
                      <a:endParaRPr lang="en-US" sz="1400" b="0" i="0" u="none" strike="noStrike" dirty="0">
                        <a:solidFill>
                          <a:srgbClr val="4D4D4D"/>
                        </a:solidFill>
                        <a:latin typeface="Arial"/>
                      </a:endParaRPr>
                    </a:p>
                  </a:txBody>
                  <a:tcPr marL="6703" marR="6703" marT="6703" marB="0">
                    <a:lnL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468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Addressable market</a:t>
                      </a:r>
                    </a:p>
                  </a:txBody>
                  <a:tcPr marL="6703" marR="6703" marT="6703" marB="0">
                    <a:lnL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A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6703" marR="6703" marT="6703" marB="0">
                    <a:lnL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A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6703" marR="6703" marT="6703" marB="0">
                    <a:lnL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A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6703" marR="6703" marT="6703" marB="0">
                    <a:lnL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A00"/>
                    </a:solidFill>
                  </a:tcPr>
                </a:tc>
              </a:tr>
              <a:tr h="238468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0" i="0" u="none" strike="noStrike">
                          <a:solidFill>
                            <a:srgbClr val="4D4D4D"/>
                          </a:solidFill>
                          <a:latin typeface="Arial"/>
                        </a:rPr>
                        <a:t>Mobile Customers</a:t>
                      </a:r>
                    </a:p>
                  </a:txBody>
                  <a:tcPr marL="6703" marR="6703" marT="6703" marB="0">
                    <a:lnL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b="0" i="0" u="none" strike="noStrike">
                          <a:solidFill>
                            <a:srgbClr val="4D4D4D"/>
                          </a:solidFill>
                          <a:latin typeface="Arial"/>
                        </a:rPr>
                        <a:t>5.500</a:t>
                      </a:r>
                    </a:p>
                  </a:txBody>
                  <a:tcPr marL="6703" marR="6703" marT="6703" marB="0">
                    <a:lnL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b="0" i="0" u="none" strike="noStrike">
                          <a:solidFill>
                            <a:srgbClr val="4D4D4D"/>
                          </a:solidFill>
                          <a:latin typeface="Arial"/>
                        </a:rPr>
                        <a:t>8.320</a:t>
                      </a:r>
                    </a:p>
                  </a:txBody>
                  <a:tcPr marL="6703" marR="6703" marT="6703" marB="0">
                    <a:lnL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b="0" i="0" u="none" strike="noStrike">
                          <a:solidFill>
                            <a:srgbClr val="4D4D4D"/>
                          </a:solidFill>
                          <a:latin typeface="Arial"/>
                        </a:rPr>
                        <a:t>8.320</a:t>
                      </a:r>
                    </a:p>
                  </a:txBody>
                  <a:tcPr marL="6703" marR="6703" marT="6703" marB="0">
                    <a:lnL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2417">
                <a:tc>
                  <a:txBody>
                    <a:bodyPr/>
                    <a:lstStyle/>
                    <a:p>
                      <a:pPr algn="r" fontAlgn="t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6703" marR="6703" marT="6703" marB="0">
                    <a:lnL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6703" marR="6703" marT="6703" marB="0">
                    <a:lnL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6703" marR="6703" marT="6703" marB="0">
                    <a:lnL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6703" marR="6703" marT="6703" marB="0">
                    <a:lnL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468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Home Page</a:t>
                      </a:r>
                    </a:p>
                  </a:txBody>
                  <a:tcPr marL="6703" marR="6703" marT="6703" marB="0">
                    <a:lnL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A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6703" marR="6703" marT="6703" marB="0">
                    <a:lnL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A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6703" marR="6703" marT="6703" marB="0">
                    <a:lnL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A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6703" marR="6703" marT="6703" marB="0">
                    <a:lnL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A00"/>
                    </a:solidFill>
                  </a:tcPr>
                </a:tc>
              </a:tr>
              <a:tr h="468528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0" i="0" u="none" strike="noStrike">
                          <a:solidFill>
                            <a:srgbClr val="4D4D4D"/>
                          </a:solidFill>
                          <a:latin typeface="Arial"/>
                        </a:rPr>
                        <a:t>Expected penetration on addressable market</a:t>
                      </a:r>
                    </a:p>
                  </a:txBody>
                  <a:tcPr marL="6703" marR="6703" marT="6703" marB="0">
                    <a:lnL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b="0" i="0" u="none" strike="noStrike">
                          <a:solidFill>
                            <a:srgbClr val="4D4D4D"/>
                          </a:solidFill>
                          <a:latin typeface="Arial"/>
                        </a:rPr>
                        <a:t>0,05%</a:t>
                      </a:r>
                    </a:p>
                  </a:txBody>
                  <a:tcPr marL="6703" marR="6703" marT="6703" marB="0">
                    <a:lnL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b="0" i="0" u="none" strike="noStrike">
                          <a:solidFill>
                            <a:srgbClr val="4D4D4D"/>
                          </a:solidFill>
                          <a:latin typeface="Arial"/>
                        </a:rPr>
                        <a:t>0,04%</a:t>
                      </a:r>
                    </a:p>
                  </a:txBody>
                  <a:tcPr marL="6703" marR="6703" marT="6703" marB="0">
                    <a:lnL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b="0" i="0" u="none" strike="noStrike">
                          <a:solidFill>
                            <a:srgbClr val="4D4D4D"/>
                          </a:solidFill>
                          <a:latin typeface="Arial"/>
                        </a:rPr>
                        <a:t>0,04%</a:t>
                      </a:r>
                    </a:p>
                  </a:txBody>
                  <a:tcPr marL="6703" marR="6703" marT="6703" marB="0">
                    <a:lnL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468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0" i="0" u="none" strike="noStrike">
                          <a:solidFill>
                            <a:srgbClr val="4D4D4D"/>
                          </a:solidFill>
                          <a:latin typeface="Arial"/>
                        </a:rPr>
                        <a:t>Expected ARPA (€ per year)</a:t>
                      </a:r>
                    </a:p>
                  </a:txBody>
                  <a:tcPr marL="6703" marR="6703" marT="6703" marB="0">
                    <a:lnL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b="0" i="0" u="none" strike="noStrike">
                          <a:solidFill>
                            <a:srgbClr val="4D4D4D"/>
                          </a:solidFill>
                          <a:latin typeface="Arial"/>
                        </a:rPr>
                        <a:t>1.425</a:t>
                      </a:r>
                    </a:p>
                  </a:txBody>
                  <a:tcPr marL="6703" marR="6703" marT="6703" marB="0">
                    <a:lnL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b="0" i="0" u="none" strike="noStrike">
                          <a:solidFill>
                            <a:srgbClr val="4D4D4D"/>
                          </a:solidFill>
                          <a:latin typeface="Arial"/>
                        </a:rPr>
                        <a:t>5.940</a:t>
                      </a:r>
                    </a:p>
                  </a:txBody>
                  <a:tcPr marL="6703" marR="6703" marT="6703" marB="0">
                    <a:lnL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b="0" i="0" u="none" strike="noStrike">
                          <a:solidFill>
                            <a:srgbClr val="4D4D4D"/>
                          </a:solidFill>
                          <a:latin typeface="Arial"/>
                        </a:rPr>
                        <a:t>6.237</a:t>
                      </a:r>
                    </a:p>
                  </a:txBody>
                  <a:tcPr marL="6703" marR="6703" marT="6703" marB="0">
                    <a:lnL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468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1" i="0" u="none" strike="noStrike">
                          <a:solidFill>
                            <a:srgbClr val="4D4D4D"/>
                          </a:solidFill>
                          <a:latin typeface="Arial"/>
                        </a:rPr>
                        <a:t>Total Order Input</a:t>
                      </a:r>
                    </a:p>
                  </a:txBody>
                  <a:tcPr marL="6703" marR="6703" marT="6703" marB="0">
                    <a:lnL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b="1" i="0" u="none" strike="noStrike">
                          <a:solidFill>
                            <a:srgbClr val="4D4D4D"/>
                          </a:solidFill>
                          <a:latin typeface="Arial"/>
                        </a:rPr>
                        <a:t>4.275</a:t>
                      </a:r>
                    </a:p>
                  </a:txBody>
                  <a:tcPr marL="6703" marR="6703" marT="6703" marB="0">
                    <a:lnL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b="1" i="0" u="none" strike="noStrike">
                          <a:solidFill>
                            <a:srgbClr val="4D4D4D"/>
                          </a:solidFill>
                          <a:latin typeface="Arial"/>
                        </a:rPr>
                        <a:t>17.820</a:t>
                      </a:r>
                    </a:p>
                  </a:txBody>
                  <a:tcPr marL="6703" marR="6703" marT="6703" marB="0">
                    <a:lnL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b="1" i="0" u="none" strike="noStrike">
                          <a:solidFill>
                            <a:srgbClr val="4D4D4D"/>
                          </a:solidFill>
                          <a:latin typeface="Arial"/>
                        </a:rPr>
                        <a:t>18.711</a:t>
                      </a:r>
                    </a:p>
                  </a:txBody>
                  <a:tcPr marL="6703" marR="6703" marT="6703" marB="0">
                    <a:lnL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2417"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4D4D4D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6703" marR="6703" marT="6703" marB="0">
                    <a:lnL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b="0" i="0" u="none" strike="noStrike">
                          <a:solidFill>
                            <a:srgbClr val="4D4D4D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6703" marR="6703" marT="6703" marB="0">
                    <a:lnL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b="0" i="0" u="none" strike="noStrike">
                          <a:solidFill>
                            <a:srgbClr val="4D4D4D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6703" marR="6703" marT="6703" marB="0">
                    <a:lnL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b="0" i="0" u="none" strike="noStrike">
                          <a:solidFill>
                            <a:srgbClr val="4D4D4D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6703" marR="6703" marT="6703" marB="0">
                    <a:lnL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468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Heading + National</a:t>
                      </a:r>
                    </a:p>
                  </a:txBody>
                  <a:tcPr marL="6703" marR="6703" marT="6703" marB="0">
                    <a:lnL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A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6703" marR="6703" marT="6703" marB="0">
                    <a:lnL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A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6703" marR="6703" marT="6703" marB="0">
                    <a:lnL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A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6703" marR="6703" marT="6703" marB="0">
                    <a:lnL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A00"/>
                    </a:solidFill>
                  </a:tcPr>
                </a:tc>
              </a:tr>
              <a:tr h="468528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0" i="0" u="none" strike="noStrike">
                          <a:solidFill>
                            <a:srgbClr val="4D4D4D"/>
                          </a:solidFill>
                          <a:latin typeface="Arial"/>
                        </a:rPr>
                        <a:t>Expected penetration on addressable market</a:t>
                      </a:r>
                    </a:p>
                  </a:txBody>
                  <a:tcPr marL="6703" marR="6703" marT="6703" marB="0">
                    <a:lnL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b="0" i="0" u="none" strike="noStrike">
                          <a:solidFill>
                            <a:srgbClr val="4D4D4D"/>
                          </a:solidFill>
                          <a:latin typeface="Arial"/>
                        </a:rPr>
                        <a:t>0,33%</a:t>
                      </a:r>
                    </a:p>
                  </a:txBody>
                  <a:tcPr marL="6703" marR="6703" marT="6703" marB="0">
                    <a:lnL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b="0" i="0" u="none" strike="noStrike">
                          <a:solidFill>
                            <a:srgbClr val="4D4D4D"/>
                          </a:solidFill>
                          <a:latin typeface="Arial"/>
                        </a:rPr>
                        <a:t>0,53%</a:t>
                      </a:r>
                    </a:p>
                  </a:txBody>
                  <a:tcPr marL="6703" marR="6703" marT="6703" marB="0">
                    <a:lnL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b="0" i="0" u="none" strike="noStrike">
                          <a:solidFill>
                            <a:srgbClr val="4D4D4D"/>
                          </a:solidFill>
                          <a:latin typeface="Arial"/>
                        </a:rPr>
                        <a:t>0,53%</a:t>
                      </a:r>
                    </a:p>
                  </a:txBody>
                  <a:tcPr marL="6703" marR="6703" marT="6703" marB="0">
                    <a:lnL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468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0" i="0" u="none" strike="noStrike">
                          <a:solidFill>
                            <a:srgbClr val="4D4D4D"/>
                          </a:solidFill>
                          <a:latin typeface="Arial"/>
                        </a:rPr>
                        <a:t>Expected ARPA (€ per year)</a:t>
                      </a:r>
                    </a:p>
                  </a:txBody>
                  <a:tcPr marL="6703" marR="6703" marT="6703" marB="0">
                    <a:lnL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b="0" i="0" u="none" strike="noStrike">
                          <a:solidFill>
                            <a:srgbClr val="4D4D4D"/>
                          </a:solidFill>
                          <a:latin typeface="Arial"/>
                        </a:rPr>
                        <a:t>164</a:t>
                      </a:r>
                    </a:p>
                  </a:txBody>
                  <a:tcPr marL="6703" marR="6703" marT="6703" marB="0">
                    <a:lnL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b="0" i="0" u="none" strike="noStrike">
                          <a:solidFill>
                            <a:srgbClr val="4D4D4D"/>
                          </a:solidFill>
                          <a:latin typeface="Arial"/>
                        </a:rPr>
                        <a:t>214</a:t>
                      </a:r>
                    </a:p>
                  </a:txBody>
                  <a:tcPr marL="6703" marR="6703" marT="6703" marB="0">
                    <a:lnL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b="0" i="0" u="none" strike="noStrike">
                          <a:solidFill>
                            <a:srgbClr val="4D4D4D"/>
                          </a:solidFill>
                          <a:latin typeface="Arial"/>
                        </a:rPr>
                        <a:t>246</a:t>
                      </a:r>
                    </a:p>
                  </a:txBody>
                  <a:tcPr marL="6703" marR="6703" marT="6703" marB="0">
                    <a:lnL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468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1" i="0" u="none" strike="noStrike">
                          <a:solidFill>
                            <a:srgbClr val="4D4D4D"/>
                          </a:solidFill>
                          <a:latin typeface="Arial"/>
                        </a:rPr>
                        <a:t>Total Order Input</a:t>
                      </a:r>
                    </a:p>
                  </a:txBody>
                  <a:tcPr marL="6703" marR="6703" marT="6703" marB="0">
                    <a:lnL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b="1" i="0" u="none" strike="noStrike">
                          <a:solidFill>
                            <a:srgbClr val="4D4D4D"/>
                          </a:solidFill>
                          <a:latin typeface="Arial"/>
                        </a:rPr>
                        <a:t>2.989</a:t>
                      </a:r>
                    </a:p>
                  </a:txBody>
                  <a:tcPr marL="6703" marR="6703" marT="6703" marB="0">
                    <a:lnL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b="1" i="0" u="none" strike="noStrike">
                          <a:solidFill>
                            <a:srgbClr val="4D4D4D"/>
                          </a:solidFill>
                          <a:latin typeface="Arial"/>
                        </a:rPr>
                        <a:t>9.327</a:t>
                      </a:r>
                    </a:p>
                  </a:txBody>
                  <a:tcPr marL="6703" marR="6703" marT="6703" marB="0">
                    <a:lnL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b="1" i="0" u="none" strike="noStrike">
                          <a:solidFill>
                            <a:srgbClr val="4D4D4D"/>
                          </a:solidFill>
                          <a:latin typeface="Arial"/>
                        </a:rPr>
                        <a:t>10.726</a:t>
                      </a:r>
                    </a:p>
                  </a:txBody>
                  <a:tcPr marL="6703" marR="6703" marT="6703" marB="0">
                    <a:lnL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2417"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4D4D4D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6703" marR="6703" marT="6703" marB="0">
                    <a:lnL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b="0" i="0" u="none" strike="noStrike">
                          <a:solidFill>
                            <a:srgbClr val="4D4D4D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6703" marR="6703" marT="6703" marB="0">
                    <a:lnL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b="0" i="0" u="none" strike="noStrike">
                          <a:solidFill>
                            <a:srgbClr val="4D4D4D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6703" marR="6703" marT="6703" marB="0">
                    <a:lnL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b="0" i="0" u="none" strike="noStrike">
                          <a:solidFill>
                            <a:srgbClr val="4D4D4D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6703" marR="6703" marT="6703" marB="0">
                    <a:lnL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468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Heading + Zone</a:t>
                      </a:r>
                    </a:p>
                  </a:txBody>
                  <a:tcPr marL="6703" marR="6703" marT="6703" marB="0">
                    <a:lnL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A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6703" marR="6703" marT="6703" marB="0">
                    <a:lnL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A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6703" marR="6703" marT="6703" marB="0">
                    <a:lnL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A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6703" marR="6703" marT="6703" marB="0">
                    <a:lnL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A00"/>
                    </a:solidFill>
                  </a:tcPr>
                </a:tc>
              </a:tr>
              <a:tr h="468528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0" i="0" u="none" strike="noStrike">
                          <a:solidFill>
                            <a:srgbClr val="4D4D4D"/>
                          </a:solidFill>
                          <a:latin typeface="Arial"/>
                        </a:rPr>
                        <a:t>Expected penetration on addressable market</a:t>
                      </a:r>
                    </a:p>
                  </a:txBody>
                  <a:tcPr marL="6703" marR="6703" marT="6703" marB="0">
                    <a:lnL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b="0" i="0" u="none" strike="noStrike">
                          <a:solidFill>
                            <a:srgbClr val="4D4D4D"/>
                          </a:solidFill>
                          <a:latin typeface="Arial"/>
                        </a:rPr>
                        <a:t>0,61%</a:t>
                      </a:r>
                    </a:p>
                  </a:txBody>
                  <a:tcPr marL="6703" marR="6703" marT="6703" marB="0">
                    <a:lnL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b="0" i="0" u="none" strike="noStrike">
                          <a:solidFill>
                            <a:srgbClr val="4D4D4D"/>
                          </a:solidFill>
                          <a:latin typeface="Arial"/>
                        </a:rPr>
                        <a:t>0,98%</a:t>
                      </a:r>
                    </a:p>
                  </a:txBody>
                  <a:tcPr marL="6703" marR="6703" marT="6703" marB="0">
                    <a:lnL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b="0" i="0" u="none" strike="noStrike">
                          <a:solidFill>
                            <a:srgbClr val="4D4D4D"/>
                          </a:solidFill>
                          <a:latin typeface="Arial"/>
                        </a:rPr>
                        <a:t>0,98%</a:t>
                      </a:r>
                    </a:p>
                  </a:txBody>
                  <a:tcPr marL="6703" marR="6703" marT="6703" marB="0">
                    <a:lnL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468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0" i="0" u="none" strike="noStrike">
                          <a:solidFill>
                            <a:srgbClr val="4D4D4D"/>
                          </a:solidFill>
                          <a:latin typeface="Arial"/>
                        </a:rPr>
                        <a:t>Expected ARPA (€ per year)</a:t>
                      </a:r>
                    </a:p>
                  </a:txBody>
                  <a:tcPr marL="6703" marR="6703" marT="6703" marB="0">
                    <a:lnL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b="0" i="0" u="none" strike="noStrike">
                          <a:solidFill>
                            <a:srgbClr val="4D4D4D"/>
                          </a:solidFill>
                          <a:latin typeface="Arial"/>
                        </a:rPr>
                        <a:t>110</a:t>
                      </a:r>
                    </a:p>
                  </a:txBody>
                  <a:tcPr marL="6703" marR="6703" marT="6703" marB="0">
                    <a:lnL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b="0" i="0" u="none" strike="noStrike">
                          <a:solidFill>
                            <a:srgbClr val="4D4D4D"/>
                          </a:solidFill>
                          <a:latin typeface="Arial"/>
                        </a:rPr>
                        <a:t>142</a:t>
                      </a:r>
                    </a:p>
                  </a:txBody>
                  <a:tcPr marL="6703" marR="6703" marT="6703" marB="0">
                    <a:lnL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b="0" i="0" u="none" strike="noStrike">
                          <a:solidFill>
                            <a:srgbClr val="4D4D4D"/>
                          </a:solidFill>
                          <a:latin typeface="Arial"/>
                        </a:rPr>
                        <a:t>164</a:t>
                      </a:r>
                    </a:p>
                  </a:txBody>
                  <a:tcPr marL="6703" marR="6703" marT="6703" marB="0">
                    <a:lnL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468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1" i="0" u="none" strike="noStrike">
                          <a:solidFill>
                            <a:srgbClr val="4D4D4D"/>
                          </a:solidFill>
                          <a:latin typeface="Arial"/>
                        </a:rPr>
                        <a:t>Total Order Input</a:t>
                      </a:r>
                    </a:p>
                  </a:txBody>
                  <a:tcPr marL="6703" marR="6703" marT="6703" marB="0">
                    <a:lnL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b="1" i="0" u="none" strike="noStrike">
                          <a:solidFill>
                            <a:srgbClr val="4D4D4D"/>
                          </a:solidFill>
                          <a:latin typeface="Arial"/>
                        </a:rPr>
                        <a:t>3.701</a:t>
                      </a:r>
                    </a:p>
                  </a:txBody>
                  <a:tcPr marL="6703" marR="6703" marT="6703" marB="0">
                    <a:lnL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b="1" i="0" u="none" strike="noStrike">
                          <a:solidFill>
                            <a:srgbClr val="4D4D4D"/>
                          </a:solidFill>
                          <a:latin typeface="Arial"/>
                        </a:rPr>
                        <a:t>11.547</a:t>
                      </a:r>
                    </a:p>
                  </a:txBody>
                  <a:tcPr marL="6703" marR="6703" marT="6703" marB="0">
                    <a:lnL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b="1" i="0" u="none" strike="noStrike">
                          <a:solidFill>
                            <a:srgbClr val="4D4D4D"/>
                          </a:solidFill>
                          <a:latin typeface="Arial"/>
                        </a:rPr>
                        <a:t>13.280</a:t>
                      </a:r>
                    </a:p>
                  </a:txBody>
                  <a:tcPr marL="6703" marR="6703" marT="6703" marB="0">
                    <a:lnL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2417"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4D4D4D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6703" marR="6703" marT="6703" marB="0">
                    <a:lnL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b="0" i="0" u="none" strike="noStrike">
                          <a:solidFill>
                            <a:srgbClr val="4D4D4D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6703" marR="6703" marT="6703" marB="0">
                    <a:lnL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b="0" i="0" u="none" strike="noStrike">
                          <a:solidFill>
                            <a:srgbClr val="4D4D4D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6703" marR="6703" marT="6703" marB="0">
                    <a:lnL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b="0" i="0" u="none" strike="noStrike">
                          <a:solidFill>
                            <a:srgbClr val="4D4D4D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6703" marR="6703" marT="6703" marB="0">
                    <a:lnL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468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1" i="0" u="none" strike="noStrike">
                          <a:solidFill>
                            <a:srgbClr val="616065"/>
                          </a:solidFill>
                          <a:latin typeface="Arial"/>
                        </a:rPr>
                        <a:t>TOTAL ORDER INPUT</a:t>
                      </a:r>
                    </a:p>
                  </a:txBody>
                  <a:tcPr marL="6703" marR="6703" marT="6703" marB="0">
                    <a:lnL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b="1" i="0" u="none" strike="noStrike">
                          <a:solidFill>
                            <a:srgbClr val="616065"/>
                          </a:solidFill>
                          <a:latin typeface="Arial"/>
                        </a:rPr>
                        <a:t>10.965</a:t>
                      </a:r>
                    </a:p>
                  </a:txBody>
                  <a:tcPr marL="6703" marR="6703" marT="6703" marB="0">
                    <a:lnL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b="1" i="0" u="none" strike="noStrike">
                          <a:solidFill>
                            <a:srgbClr val="616065"/>
                          </a:solidFill>
                          <a:latin typeface="Arial"/>
                        </a:rPr>
                        <a:t>38.694</a:t>
                      </a:r>
                    </a:p>
                  </a:txBody>
                  <a:tcPr marL="6703" marR="6703" marT="6703" marB="0">
                    <a:lnL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b="1" i="0" u="none" strike="noStrike" dirty="0">
                          <a:solidFill>
                            <a:srgbClr val="616065"/>
                          </a:solidFill>
                          <a:latin typeface="Arial"/>
                        </a:rPr>
                        <a:t>42.716</a:t>
                      </a:r>
                    </a:p>
                  </a:txBody>
                  <a:tcPr marL="6703" marR="6703" marT="6703" marB="0">
                    <a:lnL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</a:tr>
            </a:tbl>
          </a:graphicData>
        </a:graphic>
      </p:graphicFrame>
      <p:sp>
        <p:nvSpPr>
          <p:cNvPr id="16" name="Content Placeholder 23"/>
          <p:cNvSpPr txBox="1">
            <a:spLocks/>
          </p:cNvSpPr>
          <p:nvPr/>
        </p:nvSpPr>
        <p:spPr bwMode="auto">
          <a:xfrm>
            <a:off x="6557242" y="980216"/>
            <a:ext cx="3059113" cy="52451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rIns="0"/>
          <a:lstStyle/>
          <a:p>
            <a:pPr marL="287338" indent="-287338" algn="l" eaLnBrk="1" hangingPunct="1">
              <a:spcBef>
                <a:spcPct val="10000"/>
              </a:spcBef>
              <a:buSzPct val="70000"/>
            </a:pPr>
            <a:r>
              <a:rPr lang="en-GB" b="1" dirty="0">
                <a:solidFill>
                  <a:srgbClr val="4D4D4D"/>
                </a:solidFill>
                <a:cs typeface="Arial" charset="0"/>
              </a:rPr>
              <a:t>Penetration Assumptions</a:t>
            </a:r>
          </a:p>
          <a:p>
            <a:pPr marL="287338" indent="-287338" algn="l" eaLnBrk="1" hangingPunct="1">
              <a:spcBef>
                <a:spcPct val="10000"/>
              </a:spcBef>
              <a:buSzPct val="70000"/>
              <a:buFontTx/>
              <a:buBlip>
                <a:blip r:embed="rId10"/>
              </a:buBlip>
            </a:pPr>
            <a:r>
              <a:rPr lang="en-GB" dirty="0">
                <a:solidFill>
                  <a:srgbClr val="4D4D4D"/>
                </a:solidFill>
                <a:cs typeface="Arial" charset="0"/>
              </a:rPr>
              <a:t>Total:</a:t>
            </a:r>
          </a:p>
          <a:p>
            <a:pPr marL="744538" lvl="1" indent="-287338" algn="l" eaLnBrk="1" hangingPunct="1">
              <a:spcBef>
                <a:spcPct val="10000"/>
              </a:spcBef>
              <a:buSzPct val="70000"/>
              <a:buFontTx/>
              <a:buBlip>
                <a:blip r:embed="rId10"/>
              </a:buBlip>
            </a:pPr>
            <a:r>
              <a:rPr lang="en-GB" dirty="0" smtClean="0">
                <a:solidFill>
                  <a:srgbClr val="4D4D4D"/>
                </a:solidFill>
                <a:cs typeface="Arial" charset="0"/>
              </a:rPr>
              <a:t>Home Page: 3 available slots taken</a:t>
            </a:r>
            <a:endParaRPr lang="en-GB" dirty="0">
              <a:solidFill>
                <a:srgbClr val="4D4D4D"/>
              </a:solidFill>
              <a:cs typeface="Arial" charset="0"/>
            </a:endParaRPr>
          </a:p>
          <a:p>
            <a:pPr marL="744538" lvl="1" indent="-287338" algn="l" eaLnBrk="1" hangingPunct="1">
              <a:spcBef>
                <a:spcPct val="10000"/>
              </a:spcBef>
              <a:buSzPct val="70000"/>
              <a:buFontTx/>
              <a:buBlip>
                <a:blip r:embed="rId10"/>
              </a:buBlip>
            </a:pPr>
            <a:r>
              <a:rPr lang="en-GB" dirty="0" smtClean="0">
                <a:solidFill>
                  <a:srgbClr val="4D4D4D"/>
                </a:solidFill>
                <a:cs typeface="Arial" charset="0"/>
              </a:rPr>
              <a:t>Results page (heading national or heading zone): penetration limited by inventory of targeting combinations</a:t>
            </a:r>
            <a:endParaRPr lang="en-GB" dirty="0">
              <a:solidFill>
                <a:srgbClr val="4D4D4D"/>
              </a:solidFill>
              <a:cs typeface="Arial" charset="0"/>
            </a:endParaRPr>
          </a:p>
          <a:p>
            <a:pPr marL="287338" indent="-287338" algn="l" eaLnBrk="1" hangingPunct="1">
              <a:spcBef>
                <a:spcPct val="10000"/>
              </a:spcBef>
              <a:buSzPct val="70000"/>
            </a:pPr>
            <a:endParaRPr lang="en-GB" dirty="0">
              <a:solidFill>
                <a:srgbClr val="4D4D4D"/>
              </a:solidFill>
              <a:cs typeface="Arial" charset="0"/>
            </a:endParaRPr>
          </a:p>
          <a:p>
            <a:pPr marL="287338" indent="-287338" algn="l" eaLnBrk="1" hangingPunct="1">
              <a:spcBef>
                <a:spcPct val="10000"/>
              </a:spcBef>
              <a:buSzPct val="70000"/>
              <a:buFontTx/>
              <a:buBlip>
                <a:blip r:embed="rId10"/>
              </a:buBlip>
            </a:pPr>
            <a:r>
              <a:rPr lang="en-GB" dirty="0">
                <a:solidFill>
                  <a:srgbClr val="4D4D4D"/>
                </a:solidFill>
                <a:cs typeface="Arial" charset="0"/>
              </a:rPr>
              <a:t>Product repartition</a:t>
            </a:r>
            <a:r>
              <a:rPr lang="en-GB" dirty="0" smtClean="0">
                <a:solidFill>
                  <a:srgbClr val="4D4D4D"/>
                </a:solidFill>
                <a:cs typeface="Arial" charset="0"/>
              </a:rPr>
              <a:t>:</a:t>
            </a:r>
          </a:p>
          <a:p>
            <a:pPr marL="744538" lvl="1" indent="-287338" algn="l" eaLnBrk="1" hangingPunct="1">
              <a:spcBef>
                <a:spcPct val="10000"/>
              </a:spcBef>
              <a:buSzPct val="70000"/>
              <a:buFontTx/>
              <a:buBlip>
                <a:blip r:embed="rId10"/>
              </a:buBlip>
            </a:pPr>
            <a:r>
              <a:rPr lang="en-GB" dirty="0" smtClean="0">
                <a:solidFill>
                  <a:srgbClr val="4D4D4D"/>
                </a:solidFill>
                <a:cs typeface="Arial" charset="0"/>
              </a:rPr>
              <a:t>Home Page: inventory limited to 3 slots 	</a:t>
            </a:r>
            <a:endParaRPr lang="en-GB" dirty="0">
              <a:solidFill>
                <a:srgbClr val="4D4D4D"/>
              </a:solidFill>
              <a:cs typeface="Arial" charset="0"/>
            </a:endParaRPr>
          </a:p>
          <a:p>
            <a:pPr marL="744538" lvl="1" indent="-287338" algn="l" eaLnBrk="1" hangingPunct="1">
              <a:spcBef>
                <a:spcPct val="10000"/>
              </a:spcBef>
              <a:buSzPct val="70000"/>
              <a:buFontTx/>
              <a:buBlip>
                <a:blip r:embed="rId10"/>
              </a:buBlip>
            </a:pPr>
            <a:r>
              <a:rPr lang="en-GB" dirty="0" smtClean="0">
                <a:solidFill>
                  <a:srgbClr val="4D4D4D"/>
                </a:solidFill>
                <a:cs typeface="Arial" charset="0"/>
              </a:rPr>
              <a:t>In results page, heading zone will be favoured over heading national (65/ 35)</a:t>
            </a:r>
          </a:p>
          <a:p>
            <a:pPr marL="744538" lvl="1" indent="-287338" algn="l" eaLnBrk="1" hangingPunct="1">
              <a:spcBef>
                <a:spcPct val="10000"/>
              </a:spcBef>
              <a:buSzPct val="70000"/>
              <a:buFontTx/>
              <a:buBlip>
                <a:blip r:embed="rId10"/>
              </a:buBlip>
            </a:pPr>
            <a:r>
              <a:rPr lang="en-GB" dirty="0" smtClean="0">
                <a:solidFill>
                  <a:srgbClr val="4D4D4D"/>
                </a:solidFill>
                <a:cs typeface="Arial" charset="0"/>
              </a:rPr>
              <a:t>Time split – 1 month/ 3 month/ 1 year campaigns: 30/ 30/ 40</a:t>
            </a:r>
          </a:p>
          <a:p>
            <a:pPr marL="287338" indent="-287338" algn="l" eaLnBrk="1" hangingPunct="1">
              <a:spcBef>
                <a:spcPct val="10000"/>
              </a:spcBef>
              <a:buSzPct val="70000"/>
            </a:pPr>
            <a:endParaRPr lang="en-GB" b="1" dirty="0">
              <a:solidFill>
                <a:srgbClr val="4D4D4D"/>
              </a:solidFill>
              <a:cs typeface="Arial" charset="0"/>
            </a:endParaRPr>
          </a:p>
          <a:p>
            <a:pPr marL="287338" indent="-287338" algn="l" eaLnBrk="1" hangingPunct="1">
              <a:spcBef>
                <a:spcPct val="10000"/>
              </a:spcBef>
              <a:buSzPct val="70000"/>
            </a:pPr>
            <a:r>
              <a:rPr lang="en-GB" b="1" dirty="0">
                <a:solidFill>
                  <a:srgbClr val="4D4D4D"/>
                </a:solidFill>
                <a:cs typeface="Arial" charset="0"/>
              </a:rPr>
              <a:t>ARPA Assumptions:</a:t>
            </a:r>
          </a:p>
          <a:p>
            <a:pPr marL="287338" indent="-287338" algn="l" eaLnBrk="1" hangingPunct="1">
              <a:spcBef>
                <a:spcPct val="10000"/>
              </a:spcBef>
              <a:buSzPct val="70000"/>
              <a:buFontTx/>
              <a:buBlip>
                <a:blip r:embed="rId10"/>
              </a:buBlip>
            </a:pPr>
            <a:r>
              <a:rPr lang="en-GB" dirty="0" smtClean="0">
                <a:solidFill>
                  <a:srgbClr val="4D4D4D"/>
                </a:solidFill>
              </a:rPr>
              <a:t>ARPA reflects </a:t>
            </a:r>
            <a:r>
              <a:rPr lang="en-GB" dirty="0" err="1" smtClean="0">
                <a:solidFill>
                  <a:srgbClr val="4D4D4D"/>
                </a:solidFill>
              </a:rPr>
              <a:t>ratecard</a:t>
            </a:r>
            <a:r>
              <a:rPr lang="en-GB" dirty="0" smtClean="0">
                <a:solidFill>
                  <a:srgbClr val="4D4D4D"/>
                </a:solidFill>
              </a:rPr>
              <a:t> applied to assumptions above</a:t>
            </a:r>
            <a:endParaRPr lang="en-GB" dirty="0">
              <a:solidFill>
                <a:srgbClr val="4D4D4D"/>
              </a:solidFill>
            </a:endParaRPr>
          </a:p>
          <a:p>
            <a:pPr marL="287338" indent="-287338" algn="l" eaLnBrk="1" hangingPunct="1">
              <a:spcBef>
                <a:spcPct val="10000"/>
              </a:spcBef>
              <a:buSzPct val="70000"/>
              <a:buFontTx/>
              <a:buBlip>
                <a:blip r:embed="rId10"/>
              </a:buBlip>
            </a:pPr>
            <a:r>
              <a:rPr lang="en-GB" dirty="0">
                <a:solidFill>
                  <a:srgbClr val="4D4D4D"/>
                </a:solidFill>
                <a:cs typeface="Arial" charset="0"/>
              </a:rPr>
              <a:t>Price </a:t>
            </a:r>
            <a:r>
              <a:rPr lang="en-GB" dirty="0" smtClean="0">
                <a:solidFill>
                  <a:srgbClr val="4D4D4D"/>
                </a:solidFill>
                <a:cs typeface="Arial" charset="0"/>
              </a:rPr>
              <a:t>increase of 10% in 2012 and 5% in 2013</a:t>
            </a:r>
          </a:p>
          <a:p>
            <a:pPr marL="287338" indent="-287338" algn="l" eaLnBrk="1" hangingPunct="1">
              <a:spcBef>
                <a:spcPct val="10000"/>
              </a:spcBef>
              <a:buSzPct val="70000"/>
              <a:buFontTx/>
              <a:buBlip>
                <a:blip r:embed="rId10"/>
              </a:buBlip>
            </a:pPr>
            <a:endParaRPr lang="en-GB" dirty="0">
              <a:solidFill>
                <a:srgbClr val="4D4D4D"/>
              </a:solidFill>
              <a:cs typeface="Arial" charset="0"/>
            </a:endParaRPr>
          </a:p>
          <a:p>
            <a:pPr marL="287338" indent="-287338" algn="l" eaLnBrk="1" hangingPunct="1">
              <a:spcBef>
                <a:spcPct val="10000"/>
              </a:spcBef>
              <a:buSzPct val="70000"/>
            </a:pPr>
            <a:r>
              <a:rPr lang="en-GB" b="1" dirty="0">
                <a:solidFill>
                  <a:srgbClr val="4D4D4D"/>
                </a:solidFill>
                <a:cs typeface="Arial" charset="0"/>
              </a:rPr>
              <a:t>Launch Assumptions:</a:t>
            </a:r>
          </a:p>
          <a:p>
            <a:pPr marL="287338" indent="-287338" algn="l" eaLnBrk="1" hangingPunct="1">
              <a:spcBef>
                <a:spcPct val="10000"/>
              </a:spcBef>
              <a:buSzPct val="70000"/>
              <a:buFontTx/>
              <a:buBlip>
                <a:blip r:embed="rId10"/>
              </a:buBlip>
            </a:pPr>
            <a:r>
              <a:rPr lang="en-GB" dirty="0" smtClean="0">
                <a:solidFill>
                  <a:srgbClr val="4D4D4D"/>
                </a:solidFill>
              </a:rPr>
              <a:t>September 1</a:t>
            </a:r>
            <a:endParaRPr lang="en-GB" dirty="0">
              <a:solidFill>
                <a:srgbClr val="4D4D4D"/>
              </a:solidFill>
              <a:cs typeface="Arial" charset="0"/>
            </a:endParaRPr>
          </a:p>
          <a:p>
            <a:pPr marL="287338" indent="-287338" algn="l" eaLnBrk="1" hangingPunct="1">
              <a:spcBef>
                <a:spcPct val="10000"/>
              </a:spcBef>
              <a:buSzPct val="70000"/>
              <a:buFontTx/>
              <a:buBlip>
                <a:blip r:embed="rId10"/>
              </a:buBlip>
            </a:pPr>
            <a:endParaRPr lang="en-GB" dirty="0">
              <a:solidFill>
                <a:srgbClr val="4D4D4D"/>
              </a:solidFill>
              <a:cs typeface="Arial" charset="0"/>
            </a:endParaRPr>
          </a:p>
          <a:p>
            <a:pPr marL="287338" indent="-287338" algn="l" eaLnBrk="1" hangingPunct="1">
              <a:spcBef>
                <a:spcPct val="10000"/>
              </a:spcBef>
              <a:buSzPct val="70000"/>
            </a:pPr>
            <a:endParaRPr lang="en-GB" dirty="0">
              <a:solidFill>
                <a:srgbClr val="4D4D4D"/>
              </a:solidFill>
              <a:cs typeface="Arial" charset="0"/>
            </a:endParaRPr>
          </a:p>
          <a:p>
            <a:pPr marL="287338" indent="-287338" algn="l" eaLnBrk="1" hangingPunct="1">
              <a:spcBef>
                <a:spcPct val="10000"/>
              </a:spcBef>
              <a:buSzPct val="70000"/>
            </a:pPr>
            <a:endParaRPr lang="en-GB" dirty="0">
              <a:solidFill>
                <a:srgbClr val="4D4D4D"/>
              </a:solidFill>
              <a:cs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4DB0574A-05E7-4211-A5C6-E751C78A2689}" type="slidenum">
              <a:rPr lang="en-AU" smtClean="0"/>
              <a:pPr/>
              <a:t>39</a:t>
            </a:fld>
            <a:endParaRPr lang="en-AU" smtClean="0"/>
          </a:p>
        </p:txBody>
      </p:sp>
      <p:sp>
        <p:nvSpPr>
          <p:cNvPr id="30723" name="Date Placeholder 2"/>
          <p:cNvSpPr>
            <a:spLocks noGrp="1"/>
          </p:cNvSpPr>
          <p:nvPr>
            <p:ph type="dt" sz="quarter" idx="11"/>
          </p:nvPr>
        </p:nvSpPr>
        <p:spPr>
          <a:noFill/>
        </p:spPr>
        <p:txBody>
          <a:bodyPr/>
          <a:lstStyle/>
          <a:p>
            <a:fld id="{1D4A1A52-4913-4079-88D9-71E3AF58F482}" type="datetime4">
              <a:rPr lang="en-US" smtClean="0"/>
              <a:pPr/>
              <a:t>March 31, 2011</a:t>
            </a:fld>
            <a:endParaRPr lang="en-AU" smtClean="0"/>
          </a:p>
        </p:txBody>
      </p:sp>
      <p:sp>
        <p:nvSpPr>
          <p:cNvPr id="30724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r>
              <a:rPr lang="en-GB"/>
              <a:t>1130 Business Case Template v2.0</a:t>
            </a:r>
            <a:endParaRPr lang="en-AU"/>
          </a:p>
        </p:txBody>
      </p:sp>
      <p:sp>
        <p:nvSpPr>
          <p:cNvPr id="30725" name="Rectangle 5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50825" y="88900"/>
            <a:ext cx="8291513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anchor="ctr"/>
          <a:lstStyle/>
          <a:p>
            <a:pPr algn="l" eaLnBrk="1" hangingPunct="1">
              <a:lnSpc>
                <a:spcPct val="90000"/>
              </a:lnSpc>
            </a:pPr>
            <a:r>
              <a:rPr lang="en-GB" sz="2400" b="1" dirty="0" smtClean="0">
                <a:solidFill>
                  <a:schemeClr val="tx2"/>
                </a:solidFill>
              </a:rPr>
              <a:t>In-App Advertising</a:t>
            </a:r>
            <a:r>
              <a:rPr lang="en-GB" sz="2400" b="1" dirty="0">
                <a:solidFill>
                  <a:schemeClr val="tx2"/>
                </a:solidFill>
              </a:rPr>
              <a:t/>
            </a:r>
            <a:br>
              <a:rPr lang="en-GB" sz="2400" b="1" dirty="0">
                <a:solidFill>
                  <a:schemeClr val="tx2"/>
                </a:solidFill>
              </a:rPr>
            </a:br>
            <a:r>
              <a:rPr lang="en-GB" sz="2400" dirty="0">
                <a:solidFill>
                  <a:schemeClr val="tx2"/>
                </a:solidFill>
              </a:rPr>
              <a:t>Detailed forecast, Portugal</a:t>
            </a:r>
            <a:endParaRPr lang="en-AU" sz="2400" dirty="0">
              <a:solidFill>
                <a:schemeClr val="tx2"/>
              </a:solidFill>
            </a:endParaRPr>
          </a:p>
        </p:txBody>
      </p:sp>
      <p:pic>
        <p:nvPicPr>
          <p:cNvPr id="30726" name="Picture 44" descr="toprightbubble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/>
          <a:srcRect t="38245" r="18710"/>
          <a:stretch>
            <a:fillRect/>
          </a:stretch>
        </p:blipFill>
        <p:spPr bwMode="auto">
          <a:xfrm>
            <a:off x="8358188" y="3175"/>
            <a:ext cx="1547812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7" name="Text Box 45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8621713" y="0"/>
            <a:ext cx="1233487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" rIns="18000" anchor="ctr"/>
          <a:lstStyle/>
          <a:p>
            <a:pPr eaLnBrk="1" hangingPunct="1"/>
            <a:r>
              <a:rPr lang="en-US" sz="1600">
                <a:solidFill>
                  <a:schemeClr val="bg1"/>
                </a:solidFill>
              </a:rPr>
              <a:t>Virtual Paper</a:t>
            </a:r>
            <a:endParaRPr lang="en-AU" sz="1600">
              <a:solidFill>
                <a:schemeClr val="bg1"/>
              </a:solidFill>
            </a:endParaRPr>
          </a:p>
        </p:txBody>
      </p:sp>
      <p:pic>
        <p:nvPicPr>
          <p:cNvPr id="30838" name="Picture 44" descr="toprightbubble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9"/>
          <a:srcRect t="38245" r="18710"/>
          <a:stretch>
            <a:fillRect/>
          </a:stretch>
        </p:blipFill>
        <p:spPr bwMode="auto">
          <a:xfrm>
            <a:off x="8375650" y="3175"/>
            <a:ext cx="1547813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839" name="Text Box 45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8559800" y="0"/>
            <a:ext cx="1312863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" rIns="18000" anchor="ctr"/>
          <a:lstStyle/>
          <a:p>
            <a:r>
              <a:rPr lang="en-AU" sz="1600" dirty="0" smtClean="0">
                <a:solidFill>
                  <a:schemeClr val="bg1"/>
                </a:solidFill>
                <a:cs typeface="Arial" charset="0"/>
              </a:rPr>
              <a:t>In-App Advertising</a:t>
            </a:r>
            <a:endParaRPr lang="en-AU" sz="1600" dirty="0">
              <a:solidFill>
                <a:schemeClr val="bg1"/>
              </a:solidFill>
              <a:cs typeface="Arial" charset="0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369087" y="1051645"/>
          <a:ext cx="5717678" cy="5312209"/>
        </p:xfrm>
        <a:graphic>
          <a:graphicData uri="http://schemas.openxmlformats.org/drawingml/2006/table">
            <a:tbl>
              <a:tblPr/>
              <a:tblGrid>
                <a:gridCol w="2925323"/>
                <a:gridCol w="930785"/>
                <a:gridCol w="930785"/>
                <a:gridCol w="930785"/>
              </a:tblGrid>
              <a:tr h="234794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1" i="0" u="none" strike="noStrike" dirty="0">
                          <a:solidFill>
                            <a:srgbClr val="4D4D4D"/>
                          </a:solidFill>
                          <a:latin typeface="Arial"/>
                        </a:rPr>
                        <a:t>PORTUGAL</a:t>
                      </a:r>
                    </a:p>
                  </a:txBody>
                  <a:tcPr marL="6703" marR="6703" marT="6703" marB="0">
                    <a:lnL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b="0" i="0" u="none" strike="noStrike" dirty="0" smtClean="0">
                          <a:solidFill>
                            <a:srgbClr val="4D4D4D"/>
                          </a:solidFill>
                          <a:latin typeface="Arial"/>
                        </a:rPr>
                        <a:t>2011</a:t>
                      </a:r>
                      <a:endParaRPr lang="en-US" sz="1400" b="0" i="0" u="none" strike="noStrike" dirty="0">
                        <a:solidFill>
                          <a:srgbClr val="4D4D4D"/>
                        </a:solidFill>
                        <a:latin typeface="Arial"/>
                      </a:endParaRPr>
                    </a:p>
                  </a:txBody>
                  <a:tcPr marL="6703" marR="6703" marT="6703" marB="0">
                    <a:lnL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b="0" i="0" u="none" strike="noStrike" dirty="0" smtClean="0">
                          <a:solidFill>
                            <a:srgbClr val="4D4D4D"/>
                          </a:solidFill>
                          <a:latin typeface="Arial"/>
                        </a:rPr>
                        <a:t>2012</a:t>
                      </a:r>
                      <a:endParaRPr lang="en-US" sz="1400" b="0" i="0" u="none" strike="noStrike" dirty="0">
                        <a:solidFill>
                          <a:srgbClr val="4D4D4D"/>
                        </a:solidFill>
                        <a:latin typeface="Arial"/>
                      </a:endParaRPr>
                    </a:p>
                  </a:txBody>
                  <a:tcPr marL="6703" marR="6703" marT="6703" marB="0">
                    <a:lnL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b="0" i="0" u="none" strike="noStrike" dirty="0" smtClean="0">
                          <a:solidFill>
                            <a:srgbClr val="4D4D4D"/>
                          </a:solidFill>
                          <a:latin typeface="Arial"/>
                        </a:rPr>
                        <a:t>2013</a:t>
                      </a:r>
                      <a:endParaRPr lang="en-US" sz="1400" b="0" i="0" u="none" strike="noStrike" dirty="0">
                        <a:solidFill>
                          <a:srgbClr val="4D4D4D"/>
                        </a:solidFill>
                        <a:latin typeface="Arial"/>
                      </a:endParaRPr>
                    </a:p>
                  </a:txBody>
                  <a:tcPr marL="6703" marR="6703" marT="6703" marB="0">
                    <a:lnL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794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Addressable market</a:t>
                      </a:r>
                    </a:p>
                  </a:txBody>
                  <a:tcPr marL="6703" marR="6703" marT="6703" marB="0">
                    <a:lnL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A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6703" marR="6703" marT="6703" marB="0">
                    <a:lnL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A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6703" marR="6703" marT="6703" marB="0">
                    <a:lnL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A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6703" marR="6703" marT="6703" marB="0">
                    <a:lnL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A00"/>
                    </a:solidFill>
                  </a:tcPr>
                </a:tc>
              </a:tr>
              <a:tr h="234794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0" i="0" u="none" strike="noStrike">
                          <a:solidFill>
                            <a:srgbClr val="4D4D4D"/>
                          </a:solidFill>
                          <a:latin typeface="Arial"/>
                        </a:rPr>
                        <a:t>Mobile Customers</a:t>
                      </a:r>
                    </a:p>
                  </a:txBody>
                  <a:tcPr marL="6703" marR="6703" marT="6703" marB="0">
                    <a:lnL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b="0" i="0" u="none" strike="noStrike">
                          <a:solidFill>
                            <a:srgbClr val="4D4D4D"/>
                          </a:solidFill>
                          <a:latin typeface="Arial"/>
                        </a:rPr>
                        <a:t>18.567</a:t>
                      </a:r>
                    </a:p>
                  </a:txBody>
                  <a:tcPr marL="6703" marR="6703" marT="6703" marB="0">
                    <a:lnL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b="0" i="0" u="none" strike="noStrike">
                          <a:solidFill>
                            <a:srgbClr val="4D4D4D"/>
                          </a:solidFill>
                          <a:latin typeface="Arial"/>
                        </a:rPr>
                        <a:t>37.800</a:t>
                      </a:r>
                    </a:p>
                  </a:txBody>
                  <a:tcPr marL="6703" marR="6703" marT="6703" marB="0">
                    <a:lnL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b="0" i="0" u="none" strike="noStrike">
                          <a:solidFill>
                            <a:srgbClr val="4D4D4D"/>
                          </a:solidFill>
                          <a:latin typeface="Arial"/>
                        </a:rPr>
                        <a:t>37.170</a:t>
                      </a:r>
                    </a:p>
                  </a:txBody>
                  <a:tcPr marL="6703" marR="6703" marT="6703" marB="0">
                    <a:lnL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990">
                <a:tc>
                  <a:txBody>
                    <a:bodyPr/>
                    <a:lstStyle/>
                    <a:p>
                      <a:pPr algn="r" fontAlgn="t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6703" marR="6703" marT="6703" marB="0">
                    <a:lnL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6703" marR="6703" marT="6703" marB="0">
                    <a:lnL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6703" marR="6703" marT="6703" marB="0">
                    <a:lnL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6703" marR="6703" marT="6703" marB="0">
                    <a:lnL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794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Home Page</a:t>
                      </a:r>
                    </a:p>
                  </a:txBody>
                  <a:tcPr marL="6703" marR="6703" marT="6703" marB="0">
                    <a:lnL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A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6703" marR="6703" marT="6703" marB="0">
                    <a:lnL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A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6703" marR="6703" marT="6703" marB="0">
                    <a:lnL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A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6703" marR="6703" marT="6703" marB="0">
                    <a:lnL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A00"/>
                    </a:solidFill>
                  </a:tcPr>
                </a:tc>
              </a:tr>
              <a:tr h="461309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0" i="0" u="none" strike="noStrike">
                          <a:solidFill>
                            <a:srgbClr val="4D4D4D"/>
                          </a:solidFill>
                          <a:latin typeface="Arial"/>
                        </a:rPr>
                        <a:t>Expected penetration on addressable market</a:t>
                      </a:r>
                    </a:p>
                  </a:txBody>
                  <a:tcPr marL="6703" marR="6703" marT="6703" marB="0">
                    <a:lnL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b="0" i="0" u="none" strike="noStrike">
                          <a:solidFill>
                            <a:srgbClr val="4D4D4D"/>
                          </a:solidFill>
                          <a:latin typeface="Arial"/>
                        </a:rPr>
                        <a:t>0,02%</a:t>
                      </a:r>
                    </a:p>
                  </a:txBody>
                  <a:tcPr marL="6703" marR="6703" marT="6703" marB="0">
                    <a:lnL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b="0" i="0" u="none" strike="noStrike">
                          <a:solidFill>
                            <a:srgbClr val="4D4D4D"/>
                          </a:solidFill>
                          <a:latin typeface="Arial"/>
                        </a:rPr>
                        <a:t>0,01%</a:t>
                      </a:r>
                    </a:p>
                  </a:txBody>
                  <a:tcPr marL="6703" marR="6703" marT="6703" marB="0">
                    <a:lnL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b="0" i="0" u="none" strike="noStrike">
                          <a:solidFill>
                            <a:srgbClr val="4D4D4D"/>
                          </a:solidFill>
                          <a:latin typeface="Arial"/>
                        </a:rPr>
                        <a:t>0,01%</a:t>
                      </a:r>
                    </a:p>
                  </a:txBody>
                  <a:tcPr marL="6703" marR="6703" marT="6703" marB="0">
                    <a:lnL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794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0" i="0" u="none" strike="noStrike">
                          <a:solidFill>
                            <a:srgbClr val="4D4D4D"/>
                          </a:solidFill>
                          <a:latin typeface="Arial"/>
                        </a:rPr>
                        <a:t>Expected ARPA (€ per year)</a:t>
                      </a:r>
                    </a:p>
                  </a:txBody>
                  <a:tcPr marL="6703" marR="6703" marT="6703" marB="0">
                    <a:lnL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b="0" i="0" u="none" strike="noStrike">
                          <a:solidFill>
                            <a:srgbClr val="4D4D4D"/>
                          </a:solidFill>
                          <a:latin typeface="Arial"/>
                        </a:rPr>
                        <a:t>3.240</a:t>
                      </a:r>
                    </a:p>
                  </a:txBody>
                  <a:tcPr marL="6703" marR="6703" marT="6703" marB="0">
                    <a:lnL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b="0" i="0" u="none" strike="noStrike">
                          <a:solidFill>
                            <a:srgbClr val="4D4D4D"/>
                          </a:solidFill>
                          <a:latin typeface="Arial"/>
                        </a:rPr>
                        <a:t>3.564</a:t>
                      </a:r>
                    </a:p>
                  </a:txBody>
                  <a:tcPr marL="6703" marR="6703" marT="6703" marB="0">
                    <a:lnL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b="0" i="0" u="none" strike="noStrike">
                          <a:solidFill>
                            <a:srgbClr val="4D4D4D"/>
                          </a:solidFill>
                          <a:latin typeface="Arial"/>
                        </a:rPr>
                        <a:t>3.742</a:t>
                      </a:r>
                    </a:p>
                  </a:txBody>
                  <a:tcPr marL="6703" marR="6703" marT="6703" marB="0">
                    <a:lnL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794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1" i="0" u="none" strike="noStrike">
                          <a:solidFill>
                            <a:srgbClr val="4D4D4D"/>
                          </a:solidFill>
                          <a:latin typeface="Arial"/>
                        </a:rPr>
                        <a:t>Total Order Input</a:t>
                      </a:r>
                    </a:p>
                  </a:txBody>
                  <a:tcPr marL="6703" marR="6703" marT="6703" marB="0">
                    <a:lnL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b="1" i="0" u="none" strike="noStrike">
                          <a:solidFill>
                            <a:srgbClr val="4D4D4D"/>
                          </a:solidFill>
                          <a:latin typeface="Arial"/>
                        </a:rPr>
                        <a:t>9.720</a:t>
                      </a:r>
                    </a:p>
                  </a:txBody>
                  <a:tcPr marL="6703" marR="6703" marT="6703" marB="0">
                    <a:lnL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b="1" i="0" u="none" strike="noStrike">
                          <a:solidFill>
                            <a:srgbClr val="4D4D4D"/>
                          </a:solidFill>
                          <a:latin typeface="Arial"/>
                        </a:rPr>
                        <a:t>10.692</a:t>
                      </a:r>
                    </a:p>
                  </a:txBody>
                  <a:tcPr marL="6703" marR="6703" marT="6703" marB="0">
                    <a:lnL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b="1" i="0" u="none" strike="noStrike">
                          <a:solidFill>
                            <a:srgbClr val="4D4D4D"/>
                          </a:solidFill>
                          <a:latin typeface="Arial"/>
                        </a:rPr>
                        <a:t>11.417</a:t>
                      </a:r>
                    </a:p>
                  </a:txBody>
                  <a:tcPr marL="6703" marR="6703" marT="6703" marB="0">
                    <a:lnL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990"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4D4D4D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6703" marR="6703" marT="6703" marB="0">
                    <a:lnL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b="0" i="0" u="none" strike="noStrike">
                          <a:solidFill>
                            <a:srgbClr val="4D4D4D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6703" marR="6703" marT="6703" marB="0">
                    <a:lnL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b="0" i="0" u="none" strike="noStrike">
                          <a:solidFill>
                            <a:srgbClr val="4D4D4D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6703" marR="6703" marT="6703" marB="0">
                    <a:lnL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b="0" i="0" u="none" strike="noStrike">
                          <a:solidFill>
                            <a:srgbClr val="4D4D4D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6703" marR="6703" marT="6703" marB="0">
                    <a:lnL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794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Heading + National</a:t>
                      </a:r>
                    </a:p>
                  </a:txBody>
                  <a:tcPr marL="6703" marR="6703" marT="6703" marB="0">
                    <a:lnL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A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6703" marR="6703" marT="6703" marB="0">
                    <a:lnL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A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6703" marR="6703" marT="6703" marB="0">
                    <a:lnL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A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6703" marR="6703" marT="6703" marB="0">
                    <a:lnL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A00"/>
                    </a:solidFill>
                  </a:tcPr>
                </a:tc>
              </a:tr>
              <a:tr h="461309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0" i="0" u="none" strike="noStrike">
                          <a:solidFill>
                            <a:srgbClr val="4D4D4D"/>
                          </a:solidFill>
                          <a:latin typeface="Arial"/>
                        </a:rPr>
                        <a:t>Expected penetration on addressable market</a:t>
                      </a:r>
                    </a:p>
                  </a:txBody>
                  <a:tcPr marL="6703" marR="6703" marT="6703" marB="0">
                    <a:lnL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b="0" i="0" u="none" strike="noStrike">
                          <a:solidFill>
                            <a:srgbClr val="4D4D4D"/>
                          </a:solidFill>
                          <a:latin typeface="Arial"/>
                        </a:rPr>
                        <a:t>0,34%</a:t>
                      </a:r>
                    </a:p>
                  </a:txBody>
                  <a:tcPr marL="6703" marR="6703" marT="6703" marB="0">
                    <a:lnL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b="0" i="0" u="none" strike="noStrike">
                          <a:solidFill>
                            <a:srgbClr val="4D4D4D"/>
                          </a:solidFill>
                          <a:latin typeface="Arial"/>
                        </a:rPr>
                        <a:t>0,53%</a:t>
                      </a:r>
                    </a:p>
                  </a:txBody>
                  <a:tcPr marL="6703" marR="6703" marT="6703" marB="0">
                    <a:lnL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b="0" i="0" u="none" strike="noStrike">
                          <a:solidFill>
                            <a:srgbClr val="4D4D4D"/>
                          </a:solidFill>
                          <a:latin typeface="Arial"/>
                        </a:rPr>
                        <a:t>0,53%</a:t>
                      </a:r>
                    </a:p>
                  </a:txBody>
                  <a:tcPr marL="6703" marR="6703" marT="6703" marB="0">
                    <a:lnL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794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0" i="0" u="none" strike="noStrike">
                          <a:solidFill>
                            <a:srgbClr val="4D4D4D"/>
                          </a:solidFill>
                          <a:latin typeface="Arial"/>
                        </a:rPr>
                        <a:t>Expected ARPA (€ per year)</a:t>
                      </a:r>
                    </a:p>
                  </a:txBody>
                  <a:tcPr marL="6703" marR="6703" marT="6703" marB="0">
                    <a:lnL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b="0" i="0" u="none" strike="noStrike">
                          <a:solidFill>
                            <a:srgbClr val="4D4D4D"/>
                          </a:solidFill>
                          <a:latin typeface="Arial"/>
                        </a:rPr>
                        <a:t>223</a:t>
                      </a:r>
                    </a:p>
                  </a:txBody>
                  <a:tcPr marL="6703" marR="6703" marT="6703" marB="0">
                    <a:lnL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b="0" i="0" u="none" strike="noStrike">
                          <a:solidFill>
                            <a:srgbClr val="4D4D4D"/>
                          </a:solidFill>
                          <a:latin typeface="Arial"/>
                        </a:rPr>
                        <a:t>290</a:t>
                      </a:r>
                    </a:p>
                  </a:txBody>
                  <a:tcPr marL="6703" marR="6703" marT="6703" marB="0">
                    <a:lnL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b="0" i="0" u="none" strike="noStrike">
                          <a:solidFill>
                            <a:srgbClr val="4D4D4D"/>
                          </a:solidFill>
                          <a:latin typeface="Arial"/>
                        </a:rPr>
                        <a:t>333</a:t>
                      </a:r>
                    </a:p>
                  </a:txBody>
                  <a:tcPr marL="6703" marR="6703" marT="6703" marB="0">
                    <a:lnL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794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1" i="0" u="none" strike="noStrike">
                          <a:solidFill>
                            <a:srgbClr val="4D4D4D"/>
                          </a:solidFill>
                          <a:latin typeface="Arial"/>
                        </a:rPr>
                        <a:t>Total Order Input</a:t>
                      </a:r>
                    </a:p>
                  </a:txBody>
                  <a:tcPr marL="6703" marR="6703" marT="6703" marB="0">
                    <a:lnL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b="1" i="0" u="none" strike="noStrike">
                          <a:solidFill>
                            <a:srgbClr val="4D4D4D"/>
                          </a:solidFill>
                          <a:latin typeface="Arial"/>
                        </a:rPr>
                        <a:t>14.261</a:t>
                      </a:r>
                    </a:p>
                  </a:txBody>
                  <a:tcPr marL="6703" marR="6703" marT="6703" marB="0">
                    <a:lnL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b="1" i="0" u="none" strike="noStrike">
                          <a:solidFill>
                            <a:srgbClr val="4D4D4D"/>
                          </a:solidFill>
                          <a:latin typeface="Arial"/>
                        </a:rPr>
                        <a:t>57.544</a:t>
                      </a:r>
                    </a:p>
                  </a:txBody>
                  <a:tcPr marL="6703" marR="6703" marT="6703" marB="0">
                    <a:lnL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b="1" i="0" u="none" strike="noStrike">
                          <a:solidFill>
                            <a:srgbClr val="4D4D4D"/>
                          </a:solidFill>
                          <a:latin typeface="Arial"/>
                        </a:rPr>
                        <a:t>66.175</a:t>
                      </a:r>
                    </a:p>
                  </a:txBody>
                  <a:tcPr marL="6703" marR="6703" marT="6703" marB="0">
                    <a:lnL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990"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4D4D4D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6703" marR="6703" marT="6703" marB="0">
                    <a:lnL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b="0" i="0" u="none" strike="noStrike">
                          <a:solidFill>
                            <a:srgbClr val="4D4D4D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6703" marR="6703" marT="6703" marB="0">
                    <a:lnL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b="0" i="0" u="none" strike="noStrike">
                          <a:solidFill>
                            <a:srgbClr val="4D4D4D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6703" marR="6703" marT="6703" marB="0">
                    <a:lnL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b="0" i="0" u="none" strike="noStrike">
                          <a:solidFill>
                            <a:srgbClr val="4D4D4D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6703" marR="6703" marT="6703" marB="0">
                    <a:lnL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794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Heading + Zone</a:t>
                      </a:r>
                    </a:p>
                  </a:txBody>
                  <a:tcPr marL="6703" marR="6703" marT="6703" marB="0">
                    <a:lnL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A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6703" marR="6703" marT="6703" marB="0">
                    <a:lnL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A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6703" marR="6703" marT="6703" marB="0">
                    <a:lnL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A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6703" marR="6703" marT="6703" marB="0">
                    <a:lnL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A00"/>
                    </a:solidFill>
                  </a:tcPr>
                </a:tc>
              </a:tr>
              <a:tr h="461309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0" i="0" u="none" strike="noStrike">
                          <a:solidFill>
                            <a:srgbClr val="4D4D4D"/>
                          </a:solidFill>
                          <a:latin typeface="Arial"/>
                        </a:rPr>
                        <a:t>Expected penetration on addressable market</a:t>
                      </a:r>
                    </a:p>
                  </a:txBody>
                  <a:tcPr marL="6703" marR="6703" marT="6703" marB="0">
                    <a:lnL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b="0" i="0" u="none" strike="noStrike">
                          <a:solidFill>
                            <a:srgbClr val="4D4D4D"/>
                          </a:solidFill>
                          <a:latin typeface="Arial"/>
                        </a:rPr>
                        <a:t>0,64%</a:t>
                      </a:r>
                    </a:p>
                  </a:txBody>
                  <a:tcPr marL="6703" marR="6703" marT="6703" marB="0">
                    <a:lnL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b="0" i="0" u="none" strike="noStrike">
                          <a:solidFill>
                            <a:srgbClr val="4D4D4D"/>
                          </a:solidFill>
                          <a:latin typeface="Arial"/>
                        </a:rPr>
                        <a:t>0,98%</a:t>
                      </a:r>
                    </a:p>
                  </a:txBody>
                  <a:tcPr marL="6703" marR="6703" marT="6703" marB="0">
                    <a:lnL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b="0" i="0" u="none" strike="noStrike">
                          <a:solidFill>
                            <a:srgbClr val="4D4D4D"/>
                          </a:solidFill>
                          <a:latin typeface="Arial"/>
                        </a:rPr>
                        <a:t>0,98%</a:t>
                      </a:r>
                    </a:p>
                  </a:txBody>
                  <a:tcPr marL="6703" marR="6703" marT="6703" marB="0">
                    <a:lnL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794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0" i="0" u="none" strike="noStrike">
                          <a:solidFill>
                            <a:srgbClr val="4D4D4D"/>
                          </a:solidFill>
                          <a:latin typeface="Arial"/>
                        </a:rPr>
                        <a:t>Expected ARPA (€ per year)</a:t>
                      </a:r>
                    </a:p>
                  </a:txBody>
                  <a:tcPr marL="6703" marR="6703" marT="6703" marB="0">
                    <a:lnL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b="0" i="0" u="none" strike="noStrike">
                          <a:solidFill>
                            <a:srgbClr val="4D4D4D"/>
                          </a:solidFill>
                          <a:latin typeface="Arial"/>
                        </a:rPr>
                        <a:t>110</a:t>
                      </a:r>
                    </a:p>
                  </a:txBody>
                  <a:tcPr marL="6703" marR="6703" marT="6703" marB="0">
                    <a:lnL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b="0" i="0" u="none" strike="noStrike">
                          <a:solidFill>
                            <a:srgbClr val="4D4D4D"/>
                          </a:solidFill>
                          <a:latin typeface="Arial"/>
                        </a:rPr>
                        <a:t>142</a:t>
                      </a:r>
                    </a:p>
                  </a:txBody>
                  <a:tcPr marL="6703" marR="6703" marT="6703" marB="0">
                    <a:lnL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b="0" i="0" u="none" strike="noStrike">
                          <a:solidFill>
                            <a:srgbClr val="4D4D4D"/>
                          </a:solidFill>
                          <a:latin typeface="Arial"/>
                        </a:rPr>
                        <a:t>164</a:t>
                      </a:r>
                    </a:p>
                  </a:txBody>
                  <a:tcPr marL="6703" marR="6703" marT="6703" marB="0">
                    <a:lnL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794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1" i="0" u="none" strike="noStrike">
                          <a:solidFill>
                            <a:srgbClr val="4D4D4D"/>
                          </a:solidFill>
                          <a:latin typeface="Arial"/>
                        </a:rPr>
                        <a:t>Total Order Input</a:t>
                      </a:r>
                    </a:p>
                  </a:txBody>
                  <a:tcPr marL="6703" marR="6703" marT="6703" marB="0">
                    <a:lnL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b="1" i="0" u="none" strike="noStrike">
                          <a:solidFill>
                            <a:srgbClr val="4D4D4D"/>
                          </a:solidFill>
                          <a:latin typeface="Arial"/>
                        </a:rPr>
                        <a:t>13.002</a:t>
                      </a:r>
                    </a:p>
                  </a:txBody>
                  <a:tcPr marL="6703" marR="6703" marT="6703" marB="0">
                    <a:lnL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b="1" i="0" u="none" strike="noStrike">
                          <a:solidFill>
                            <a:srgbClr val="4D4D4D"/>
                          </a:solidFill>
                          <a:latin typeface="Arial"/>
                        </a:rPr>
                        <a:t>52.463</a:t>
                      </a:r>
                    </a:p>
                  </a:txBody>
                  <a:tcPr marL="6703" marR="6703" marT="6703" marB="0">
                    <a:lnL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b="1" i="0" u="none" strike="noStrike">
                          <a:solidFill>
                            <a:srgbClr val="4D4D4D"/>
                          </a:solidFill>
                          <a:latin typeface="Arial"/>
                        </a:rPr>
                        <a:t>60.333</a:t>
                      </a:r>
                    </a:p>
                  </a:txBody>
                  <a:tcPr marL="6703" marR="6703" marT="6703" marB="0">
                    <a:lnL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990"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4D4D4D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6703" marR="6703" marT="6703" marB="0">
                    <a:lnL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b="0" i="0" u="none" strike="noStrike">
                          <a:solidFill>
                            <a:srgbClr val="4D4D4D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6703" marR="6703" marT="6703" marB="0">
                    <a:lnL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b="0" i="0" u="none" strike="noStrike">
                          <a:solidFill>
                            <a:srgbClr val="4D4D4D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6703" marR="6703" marT="6703" marB="0">
                    <a:lnL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b="0" i="0" u="none" strike="noStrike">
                          <a:solidFill>
                            <a:srgbClr val="4D4D4D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6703" marR="6703" marT="6703" marB="0">
                    <a:lnL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794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1" i="0" u="none" strike="noStrike">
                          <a:solidFill>
                            <a:srgbClr val="616065"/>
                          </a:solidFill>
                          <a:latin typeface="Arial"/>
                        </a:rPr>
                        <a:t>TOTAL ORDER INPUT</a:t>
                      </a:r>
                    </a:p>
                  </a:txBody>
                  <a:tcPr marL="6703" marR="6703" marT="6703" marB="0">
                    <a:lnL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b="1" i="0" u="none" strike="noStrike">
                          <a:solidFill>
                            <a:srgbClr val="616065"/>
                          </a:solidFill>
                          <a:latin typeface="Arial"/>
                        </a:rPr>
                        <a:t>36.982</a:t>
                      </a:r>
                    </a:p>
                  </a:txBody>
                  <a:tcPr marL="6703" marR="6703" marT="6703" marB="0">
                    <a:lnL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b="1" i="0" u="none" strike="noStrike">
                          <a:solidFill>
                            <a:srgbClr val="616065"/>
                          </a:solidFill>
                          <a:latin typeface="Arial"/>
                        </a:rPr>
                        <a:t>120.699</a:t>
                      </a:r>
                    </a:p>
                  </a:txBody>
                  <a:tcPr marL="6703" marR="6703" marT="6703" marB="0">
                    <a:lnL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b="1" i="0" u="none" strike="noStrike" dirty="0">
                          <a:solidFill>
                            <a:srgbClr val="616065"/>
                          </a:solidFill>
                          <a:latin typeface="Arial"/>
                        </a:rPr>
                        <a:t>137.925</a:t>
                      </a:r>
                    </a:p>
                  </a:txBody>
                  <a:tcPr marL="6703" marR="6703" marT="6703" marB="0">
                    <a:lnL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</a:tr>
            </a:tbl>
          </a:graphicData>
        </a:graphic>
      </p:graphicFrame>
      <p:sp>
        <p:nvSpPr>
          <p:cNvPr id="15" name="Content Placeholder 23"/>
          <p:cNvSpPr txBox="1">
            <a:spLocks/>
          </p:cNvSpPr>
          <p:nvPr/>
        </p:nvSpPr>
        <p:spPr bwMode="auto">
          <a:xfrm>
            <a:off x="6557242" y="980216"/>
            <a:ext cx="3059113" cy="52451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rIns="0"/>
          <a:lstStyle/>
          <a:p>
            <a:pPr marL="287338" indent="-287338" algn="l" eaLnBrk="1" hangingPunct="1">
              <a:spcBef>
                <a:spcPct val="10000"/>
              </a:spcBef>
              <a:buSzPct val="70000"/>
            </a:pPr>
            <a:r>
              <a:rPr lang="en-GB" b="1" dirty="0">
                <a:solidFill>
                  <a:srgbClr val="4D4D4D"/>
                </a:solidFill>
                <a:cs typeface="Arial" charset="0"/>
              </a:rPr>
              <a:t>Penetration Assumptions</a:t>
            </a:r>
          </a:p>
          <a:p>
            <a:pPr marL="287338" indent="-287338" algn="l" eaLnBrk="1" hangingPunct="1">
              <a:spcBef>
                <a:spcPct val="10000"/>
              </a:spcBef>
              <a:buSzPct val="70000"/>
              <a:buFontTx/>
              <a:buBlip>
                <a:blip r:embed="rId10"/>
              </a:buBlip>
            </a:pPr>
            <a:r>
              <a:rPr lang="en-GB" dirty="0">
                <a:solidFill>
                  <a:srgbClr val="4D4D4D"/>
                </a:solidFill>
                <a:cs typeface="Arial" charset="0"/>
              </a:rPr>
              <a:t>Total:</a:t>
            </a:r>
          </a:p>
          <a:p>
            <a:pPr marL="744538" lvl="1" indent="-287338" algn="l" eaLnBrk="1" hangingPunct="1">
              <a:spcBef>
                <a:spcPct val="10000"/>
              </a:spcBef>
              <a:buSzPct val="70000"/>
              <a:buFontTx/>
              <a:buBlip>
                <a:blip r:embed="rId10"/>
              </a:buBlip>
            </a:pPr>
            <a:r>
              <a:rPr lang="en-GB" dirty="0" smtClean="0">
                <a:solidFill>
                  <a:srgbClr val="4D4D4D"/>
                </a:solidFill>
                <a:cs typeface="Arial" charset="0"/>
              </a:rPr>
              <a:t>Home Page: 3 available slots taken</a:t>
            </a:r>
            <a:endParaRPr lang="en-GB" dirty="0">
              <a:solidFill>
                <a:srgbClr val="4D4D4D"/>
              </a:solidFill>
              <a:cs typeface="Arial" charset="0"/>
            </a:endParaRPr>
          </a:p>
          <a:p>
            <a:pPr marL="744538" lvl="1" indent="-287338" algn="l" eaLnBrk="1" hangingPunct="1">
              <a:spcBef>
                <a:spcPct val="10000"/>
              </a:spcBef>
              <a:buSzPct val="70000"/>
              <a:buFontTx/>
              <a:buBlip>
                <a:blip r:embed="rId10"/>
              </a:buBlip>
            </a:pPr>
            <a:r>
              <a:rPr lang="en-GB" dirty="0" smtClean="0">
                <a:solidFill>
                  <a:srgbClr val="4D4D4D"/>
                </a:solidFill>
                <a:cs typeface="Arial" charset="0"/>
              </a:rPr>
              <a:t>Results page (heading national or heading zone): penetration limited by inventory of targeting combinations</a:t>
            </a:r>
            <a:endParaRPr lang="en-GB" dirty="0">
              <a:solidFill>
                <a:srgbClr val="4D4D4D"/>
              </a:solidFill>
              <a:cs typeface="Arial" charset="0"/>
            </a:endParaRPr>
          </a:p>
          <a:p>
            <a:pPr marL="287338" indent="-287338" algn="l" eaLnBrk="1" hangingPunct="1">
              <a:spcBef>
                <a:spcPct val="10000"/>
              </a:spcBef>
              <a:buSzPct val="70000"/>
            </a:pPr>
            <a:endParaRPr lang="en-GB" dirty="0">
              <a:solidFill>
                <a:srgbClr val="4D4D4D"/>
              </a:solidFill>
              <a:cs typeface="Arial" charset="0"/>
            </a:endParaRPr>
          </a:p>
          <a:p>
            <a:pPr marL="287338" indent="-287338" algn="l" eaLnBrk="1" hangingPunct="1">
              <a:spcBef>
                <a:spcPct val="10000"/>
              </a:spcBef>
              <a:buSzPct val="70000"/>
              <a:buFontTx/>
              <a:buBlip>
                <a:blip r:embed="rId10"/>
              </a:buBlip>
            </a:pPr>
            <a:r>
              <a:rPr lang="en-GB" dirty="0">
                <a:solidFill>
                  <a:srgbClr val="4D4D4D"/>
                </a:solidFill>
                <a:cs typeface="Arial" charset="0"/>
              </a:rPr>
              <a:t>Product repartition</a:t>
            </a:r>
            <a:r>
              <a:rPr lang="en-GB" dirty="0" smtClean="0">
                <a:solidFill>
                  <a:srgbClr val="4D4D4D"/>
                </a:solidFill>
                <a:cs typeface="Arial" charset="0"/>
              </a:rPr>
              <a:t>:</a:t>
            </a:r>
          </a:p>
          <a:p>
            <a:pPr marL="744538" lvl="1" indent="-287338" algn="l" eaLnBrk="1" hangingPunct="1">
              <a:spcBef>
                <a:spcPct val="10000"/>
              </a:spcBef>
              <a:buSzPct val="70000"/>
              <a:buFontTx/>
              <a:buBlip>
                <a:blip r:embed="rId10"/>
              </a:buBlip>
            </a:pPr>
            <a:r>
              <a:rPr lang="en-GB" dirty="0" smtClean="0">
                <a:solidFill>
                  <a:srgbClr val="4D4D4D"/>
                </a:solidFill>
                <a:cs typeface="Arial" charset="0"/>
              </a:rPr>
              <a:t>Home Page: inventory limited to 3 slots 	</a:t>
            </a:r>
            <a:endParaRPr lang="en-GB" dirty="0">
              <a:solidFill>
                <a:srgbClr val="4D4D4D"/>
              </a:solidFill>
              <a:cs typeface="Arial" charset="0"/>
            </a:endParaRPr>
          </a:p>
          <a:p>
            <a:pPr marL="744538" lvl="1" indent="-287338" algn="l" eaLnBrk="1" hangingPunct="1">
              <a:spcBef>
                <a:spcPct val="10000"/>
              </a:spcBef>
              <a:buSzPct val="70000"/>
              <a:buFontTx/>
              <a:buBlip>
                <a:blip r:embed="rId10"/>
              </a:buBlip>
            </a:pPr>
            <a:r>
              <a:rPr lang="en-GB" dirty="0" smtClean="0">
                <a:solidFill>
                  <a:srgbClr val="4D4D4D"/>
                </a:solidFill>
                <a:cs typeface="Arial" charset="0"/>
              </a:rPr>
              <a:t>In results page, heading zone will be favoured over heading national (65/ 35)</a:t>
            </a:r>
          </a:p>
          <a:p>
            <a:pPr marL="744538" lvl="1" indent="-287338" algn="l" eaLnBrk="1" hangingPunct="1">
              <a:spcBef>
                <a:spcPct val="10000"/>
              </a:spcBef>
              <a:buSzPct val="70000"/>
              <a:buFontTx/>
              <a:buBlip>
                <a:blip r:embed="rId10"/>
              </a:buBlip>
            </a:pPr>
            <a:r>
              <a:rPr lang="en-GB" dirty="0" smtClean="0">
                <a:solidFill>
                  <a:srgbClr val="4D4D4D"/>
                </a:solidFill>
                <a:cs typeface="Arial" charset="0"/>
              </a:rPr>
              <a:t>Time split – 1 month/ 3 month/ 1 year campaigns: 10/ 30/ 60</a:t>
            </a:r>
          </a:p>
          <a:p>
            <a:pPr marL="287338" indent="-287338" algn="l" eaLnBrk="1" hangingPunct="1">
              <a:spcBef>
                <a:spcPct val="10000"/>
              </a:spcBef>
              <a:buSzPct val="70000"/>
            </a:pPr>
            <a:endParaRPr lang="en-GB" b="1" dirty="0">
              <a:solidFill>
                <a:srgbClr val="4D4D4D"/>
              </a:solidFill>
              <a:cs typeface="Arial" charset="0"/>
            </a:endParaRPr>
          </a:p>
          <a:p>
            <a:pPr marL="287338" indent="-287338" algn="l" eaLnBrk="1" hangingPunct="1">
              <a:spcBef>
                <a:spcPct val="10000"/>
              </a:spcBef>
              <a:buSzPct val="70000"/>
            </a:pPr>
            <a:r>
              <a:rPr lang="en-GB" b="1" dirty="0">
                <a:solidFill>
                  <a:srgbClr val="4D4D4D"/>
                </a:solidFill>
                <a:cs typeface="Arial" charset="0"/>
              </a:rPr>
              <a:t>ARPA Assumptions:</a:t>
            </a:r>
          </a:p>
          <a:p>
            <a:pPr marL="287338" indent="-287338" algn="l" eaLnBrk="1" hangingPunct="1">
              <a:spcBef>
                <a:spcPct val="10000"/>
              </a:spcBef>
              <a:buSzPct val="70000"/>
              <a:buFontTx/>
              <a:buBlip>
                <a:blip r:embed="rId10"/>
              </a:buBlip>
            </a:pPr>
            <a:r>
              <a:rPr lang="en-GB" dirty="0" smtClean="0">
                <a:solidFill>
                  <a:srgbClr val="4D4D4D"/>
                </a:solidFill>
              </a:rPr>
              <a:t>ARPA reflects </a:t>
            </a:r>
            <a:r>
              <a:rPr lang="en-GB" dirty="0" err="1" smtClean="0">
                <a:solidFill>
                  <a:srgbClr val="4D4D4D"/>
                </a:solidFill>
              </a:rPr>
              <a:t>ratecard</a:t>
            </a:r>
            <a:r>
              <a:rPr lang="en-GB" dirty="0" smtClean="0">
                <a:solidFill>
                  <a:srgbClr val="4D4D4D"/>
                </a:solidFill>
              </a:rPr>
              <a:t> applied to assumptions above</a:t>
            </a:r>
            <a:endParaRPr lang="en-GB" dirty="0">
              <a:solidFill>
                <a:srgbClr val="4D4D4D"/>
              </a:solidFill>
            </a:endParaRPr>
          </a:p>
          <a:p>
            <a:pPr marL="287338" indent="-287338" algn="l" eaLnBrk="1" hangingPunct="1">
              <a:spcBef>
                <a:spcPct val="10000"/>
              </a:spcBef>
              <a:buSzPct val="70000"/>
              <a:buFontTx/>
              <a:buBlip>
                <a:blip r:embed="rId10"/>
              </a:buBlip>
            </a:pPr>
            <a:r>
              <a:rPr lang="en-GB" dirty="0">
                <a:solidFill>
                  <a:srgbClr val="4D4D4D"/>
                </a:solidFill>
                <a:cs typeface="Arial" charset="0"/>
              </a:rPr>
              <a:t>Price </a:t>
            </a:r>
            <a:r>
              <a:rPr lang="en-GB" dirty="0" smtClean="0">
                <a:solidFill>
                  <a:srgbClr val="4D4D4D"/>
                </a:solidFill>
                <a:cs typeface="Arial" charset="0"/>
              </a:rPr>
              <a:t>increase of 10% in 2012 and 5% in 2013</a:t>
            </a:r>
          </a:p>
          <a:p>
            <a:pPr marL="287338" indent="-287338" algn="l" eaLnBrk="1" hangingPunct="1">
              <a:spcBef>
                <a:spcPct val="10000"/>
              </a:spcBef>
              <a:buSzPct val="70000"/>
              <a:buFontTx/>
              <a:buBlip>
                <a:blip r:embed="rId10"/>
              </a:buBlip>
            </a:pPr>
            <a:endParaRPr lang="en-GB" dirty="0">
              <a:solidFill>
                <a:srgbClr val="4D4D4D"/>
              </a:solidFill>
              <a:cs typeface="Arial" charset="0"/>
            </a:endParaRPr>
          </a:p>
          <a:p>
            <a:pPr marL="287338" indent="-287338" algn="l" eaLnBrk="1" hangingPunct="1">
              <a:spcBef>
                <a:spcPct val="10000"/>
              </a:spcBef>
              <a:buSzPct val="70000"/>
            </a:pPr>
            <a:r>
              <a:rPr lang="en-GB" b="1" dirty="0">
                <a:solidFill>
                  <a:srgbClr val="4D4D4D"/>
                </a:solidFill>
                <a:cs typeface="Arial" charset="0"/>
              </a:rPr>
              <a:t>Launch Assumptions:</a:t>
            </a:r>
          </a:p>
          <a:p>
            <a:pPr marL="287338" indent="-287338" algn="l" eaLnBrk="1" hangingPunct="1">
              <a:spcBef>
                <a:spcPct val="10000"/>
              </a:spcBef>
              <a:buSzPct val="70000"/>
              <a:buFontTx/>
              <a:buBlip>
                <a:blip r:embed="rId10"/>
              </a:buBlip>
            </a:pPr>
            <a:r>
              <a:rPr lang="en-GB" dirty="0" smtClean="0">
                <a:solidFill>
                  <a:srgbClr val="4D4D4D"/>
                </a:solidFill>
              </a:rPr>
              <a:t>September 1</a:t>
            </a:r>
            <a:endParaRPr lang="en-GB" dirty="0">
              <a:solidFill>
                <a:srgbClr val="4D4D4D"/>
              </a:solidFill>
              <a:cs typeface="Arial" charset="0"/>
            </a:endParaRPr>
          </a:p>
          <a:p>
            <a:pPr marL="287338" indent="-287338" algn="l" eaLnBrk="1" hangingPunct="1">
              <a:spcBef>
                <a:spcPct val="10000"/>
              </a:spcBef>
              <a:buSzPct val="70000"/>
              <a:buFontTx/>
              <a:buBlip>
                <a:blip r:embed="rId10"/>
              </a:buBlip>
            </a:pPr>
            <a:endParaRPr lang="en-GB" dirty="0">
              <a:solidFill>
                <a:srgbClr val="4D4D4D"/>
              </a:solidFill>
              <a:cs typeface="Arial" charset="0"/>
            </a:endParaRPr>
          </a:p>
          <a:p>
            <a:pPr marL="287338" indent="-287338" algn="l" eaLnBrk="1" hangingPunct="1">
              <a:spcBef>
                <a:spcPct val="10000"/>
              </a:spcBef>
              <a:buSzPct val="70000"/>
            </a:pPr>
            <a:endParaRPr lang="en-GB" dirty="0">
              <a:solidFill>
                <a:srgbClr val="4D4D4D"/>
              </a:solidFill>
              <a:cs typeface="Arial" charset="0"/>
            </a:endParaRPr>
          </a:p>
          <a:p>
            <a:pPr marL="287338" indent="-287338" algn="l" eaLnBrk="1" hangingPunct="1">
              <a:spcBef>
                <a:spcPct val="10000"/>
              </a:spcBef>
              <a:buSzPct val="70000"/>
            </a:pPr>
            <a:endParaRPr lang="en-GB" dirty="0">
              <a:solidFill>
                <a:srgbClr val="4D4D4D"/>
              </a:solidFill>
              <a:cs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2A91827B-0F04-47E2-AA9C-9EA3E386FFA9}" type="slidenum">
              <a:rPr lang="en-AU" smtClean="0"/>
              <a:pPr/>
              <a:t>4</a:t>
            </a:fld>
            <a:endParaRPr lang="en-AU" smtClean="0"/>
          </a:p>
        </p:txBody>
      </p:sp>
      <p:sp>
        <p:nvSpPr>
          <p:cNvPr id="7171" name="Date Placeholder 4"/>
          <p:cNvSpPr>
            <a:spLocks noGrp="1"/>
          </p:cNvSpPr>
          <p:nvPr>
            <p:ph type="dt" sz="quarter" idx="11"/>
          </p:nvPr>
        </p:nvSpPr>
        <p:spPr>
          <a:noFill/>
        </p:spPr>
        <p:txBody>
          <a:bodyPr/>
          <a:lstStyle/>
          <a:p>
            <a:fld id="{FB82E899-099E-426C-BDE4-872231F9C956}" type="datetime4">
              <a:rPr lang="en-US" smtClean="0"/>
              <a:pPr/>
              <a:t>March 31, 2011</a:t>
            </a:fld>
            <a:endParaRPr lang="en-AU" smtClean="0"/>
          </a:p>
        </p:txBody>
      </p:sp>
      <p:sp>
        <p:nvSpPr>
          <p:cNvPr id="7172" name="Footer Placeholder 5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r>
              <a:rPr lang="en-GB"/>
              <a:t>1130 Business Case Template v2.0</a:t>
            </a:r>
            <a:endParaRPr lang="en-AU"/>
          </a:p>
        </p:txBody>
      </p:sp>
      <p:graphicFrame>
        <p:nvGraphicFramePr>
          <p:cNvPr id="7173" name="Rectangle 2" hidden="1"/>
          <p:cNvGraphicFramePr>
            <a:graphicFrameLocks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7173" name="think-cell Slide" r:id="rId6" imgW="0" imgH="0" progId="">
              <p:embed/>
            </p:oleObj>
          </a:graphicData>
        </a:graphic>
      </p:graphicFrame>
      <p:sp>
        <p:nvSpPr>
          <p:cNvPr id="7174" name="Rectangle 3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AU" smtClean="0"/>
              <a:t>Agenda</a:t>
            </a:r>
          </a:p>
        </p:txBody>
      </p:sp>
      <p:graphicFrame>
        <p:nvGraphicFramePr>
          <p:cNvPr id="6351876" name="Group 4"/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236538" y="1125538"/>
          <a:ext cx="9350375" cy="1997408"/>
        </p:xfrm>
        <a:graphic>
          <a:graphicData uri="http://schemas.openxmlformats.org/drawingml/2006/table">
            <a:tbl>
              <a:tblPr/>
              <a:tblGrid>
                <a:gridCol w="9350375"/>
              </a:tblGrid>
              <a:tr h="2852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Sections</a:t>
                      </a:r>
                    </a:p>
                  </a:txBody>
                  <a:tcPr marL="18000" marR="18000" marT="35992" marB="35992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2852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Executive Summary</a:t>
                      </a:r>
                    </a:p>
                  </a:txBody>
                  <a:tcPr marL="18000" marR="18000" marT="35992" marB="35992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52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Value Proposition</a:t>
                      </a:r>
                    </a:p>
                  </a:txBody>
                  <a:tcPr marL="18000" marR="18000" marT="35992" marB="35992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852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Impact Analysis</a:t>
                      </a:r>
                    </a:p>
                  </a:txBody>
                  <a:tcPr marL="18000" marR="18000" marT="35992" marB="35992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52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Financials</a:t>
                      </a:r>
                    </a:p>
                  </a:txBody>
                  <a:tcPr marL="18000" marR="18000" marT="35992" marB="35992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52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Planning and Next Steps</a:t>
                      </a:r>
                    </a:p>
                  </a:txBody>
                  <a:tcPr marL="18000" marR="18000" marT="35992" marB="35992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52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Back-Up</a:t>
                      </a:r>
                    </a:p>
                  </a:txBody>
                  <a:tcPr marL="18000" marR="18000" marT="35992" marB="35992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7E30324E-F909-4E99-9050-05D15E511846}" type="slidenum">
              <a:rPr lang="en-AU" smtClean="0"/>
              <a:pPr/>
              <a:t>40</a:t>
            </a:fld>
            <a:endParaRPr lang="en-AU" smtClean="0"/>
          </a:p>
        </p:txBody>
      </p:sp>
      <p:sp>
        <p:nvSpPr>
          <p:cNvPr id="31747" name="Date Placeholder 2"/>
          <p:cNvSpPr>
            <a:spLocks noGrp="1"/>
          </p:cNvSpPr>
          <p:nvPr>
            <p:ph type="dt" sz="quarter" idx="11"/>
          </p:nvPr>
        </p:nvSpPr>
        <p:spPr>
          <a:noFill/>
        </p:spPr>
        <p:txBody>
          <a:bodyPr/>
          <a:lstStyle/>
          <a:p>
            <a:fld id="{5EC8EE33-6D04-4CAB-AB42-9D8B99B18E3D}" type="datetime4">
              <a:rPr lang="en-US" smtClean="0"/>
              <a:pPr/>
              <a:t>March 31, 2011</a:t>
            </a:fld>
            <a:endParaRPr lang="en-AU" smtClean="0"/>
          </a:p>
        </p:txBody>
      </p:sp>
      <p:sp>
        <p:nvSpPr>
          <p:cNvPr id="31748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r>
              <a:rPr lang="en-GB"/>
              <a:t>1130 Business Case Template v2.0</a:t>
            </a:r>
            <a:endParaRPr lang="en-AU"/>
          </a:p>
        </p:txBody>
      </p:sp>
      <p:sp>
        <p:nvSpPr>
          <p:cNvPr id="31749" name="Rectangle 5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50825" y="88900"/>
            <a:ext cx="8291513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anchor="ctr"/>
          <a:lstStyle/>
          <a:p>
            <a:pPr algn="l" eaLnBrk="1" hangingPunct="1">
              <a:lnSpc>
                <a:spcPct val="90000"/>
              </a:lnSpc>
            </a:pPr>
            <a:r>
              <a:rPr lang="en-GB" sz="2400" b="1" dirty="0" smtClean="0">
                <a:solidFill>
                  <a:schemeClr val="tx2"/>
                </a:solidFill>
              </a:rPr>
              <a:t>In-App Advertising</a:t>
            </a:r>
            <a:r>
              <a:rPr lang="en-GB" sz="2400" b="1" dirty="0">
                <a:solidFill>
                  <a:schemeClr val="tx2"/>
                </a:solidFill>
              </a:rPr>
              <a:t/>
            </a:r>
            <a:br>
              <a:rPr lang="en-GB" sz="2400" b="1" dirty="0">
                <a:solidFill>
                  <a:schemeClr val="tx2"/>
                </a:solidFill>
              </a:rPr>
            </a:br>
            <a:r>
              <a:rPr lang="en-GB" sz="2400" dirty="0">
                <a:solidFill>
                  <a:schemeClr val="tx2"/>
                </a:solidFill>
              </a:rPr>
              <a:t>Detailed forecast, all markets</a:t>
            </a:r>
            <a:endParaRPr lang="en-AU" sz="2400" dirty="0">
              <a:solidFill>
                <a:schemeClr val="tx2"/>
              </a:solidFill>
            </a:endParaRPr>
          </a:p>
        </p:txBody>
      </p:sp>
      <p:pic>
        <p:nvPicPr>
          <p:cNvPr id="31750" name="Picture 44" descr="toprightbubble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/>
          <a:srcRect t="38245" r="18710"/>
          <a:stretch>
            <a:fillRect/>
          </a:stretch>
        </p:blipFill>
        <p:spPr bwMode="auto">
          <a:xfrm>
            <a:off x="8358188" y="3175"/>
            <a:ext cx="1547812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51" name="Text Box 45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8621713" y="0"/>
            <a:ext cx="1233487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" rIns="18000" anchor="ctr"/>
          <a:lstStyle/>
          <a:p>
            <a:r>
              <a:rPr lang="en-AU" sz="1600" dirty="0" smtClean="0">
                <a:solidFill>
                  <a:schemeClr val="bg1"/>
                </a:solidFill>
                <a:cs typeface="Arial" charset="0"/>
              </a:rPr>
              <a:t>In-App Advertising</a:t>
            </a:r>
            <a:endParaRPr lang="en-AU" sz="1600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31860" name="Content Placeholder 23"/>
          <p:cNvSpPr txBox="1">
            <a:spLocks/>
          </p:cNvSpPr>
          <p:nvPr/>
        </p:nvSpPr>
        <p:spPr bwMode="auto">
          <a:xfrm>
            <a:off x="6584950" y="1155700"/>
            <a:ext cx="2498725" cy="52451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rIns="0"/>
          <a:lstStyle/>
          <a:p>
            <a:pPr marL="287338" indent="-287338" algn="l" eaLnBrk="1" hangingPunct="1">
              <a:spcBef>
                <a:spcPct val="10000"/>
              </a:spcBef>
              <a:buSzPct val="70000"/>
            </a:pPr>
            <a:r>
              <a:rPr lang="en-GB" b="1" dirty="0" smtClean="0">
                <a:solidFill>
                  <a:srgbClr val="4D4D4D"/>
                </a:solidFill>
                <a:cs typeface="Arial" charset="0"/>
              </a:rPr>
              <a:t>Assumptions &amp; Comments</a:t>
            </a:r>
            <a:endParaRPr lang="en-GB" b="1" dirty="0">
              <a:solidFill>
                <a:srgbClr val="4D4D4D"/>
              </a:solidFill>
              <a:cs typeface="Arial" charset="0"/>
            </a:endParaRPr>
          </a:p>
          <a:p>
            <a:pPr marL="287338" indent="-287338" algn="l" eaLnBrk="1" hangingPunct="1">
              <a:spcBef>
                <a:spcPct val="10000"/>
              </a:spcBef>
              <a:buSzPct val="70000"/>
              <a:buFontTx/>
              <a:buBlip>
                <a:blip r:embed="rId7"/>
              </a:buBlip>
            </a:pPr>
            <a:r>
              <a:rPr lang="en-GB" dirty="0" smtClean="0">
                <a:solidFill>
                  <a:srgbClr val="4D4D4D"/>
                </a:solidFill>
                <a:cs typeface="Arial" charset="0"/>
              </a:rPr>
              <a:t>Total penetration is limited by available inventory dictated by targeting combinations from pay per inclusion model</a:t>
            </a:r>
          </a:p>
          <a:p>
            <a:pPr marL="287338" indent="-287338" algn="l" eaLnBrk="1" hangingPunct="1">
              <a:spcBef>
                <a:spcPct val="10000"/>
              </a:spcBef>
              <a:buSzPct val="70000"/>
              <a:buFontTx/>
              <a:buBlip>
                <a:blip r:embed="rId7"/>
              </a:buBlip>
            </a:pPr>
            <a:endParaRPr lang="en-GB" dirty="0" smtClean="0">
              <a:solidFill>
                <a:srgbClr val="4D4D4D"/>
              </a:solidFill>
              <a:cs typeface="Arial" charset="0"/>
            </a:endParaRPr>
          </a:p>
          <a:p>
            <a:pPr marL="287338" indent="-287338" algn="l" eaLnBrk="1" hangingPunct="1">
              <a:spcBef>
                <a:spcPct val="10000"/>
              </a:spcBef>
              <a:buSzPct val="70000"/>
              <a:buFontTx/>
              <a:buBlip>
                <a:blip r:embed="rId7"/>
              </a:buBlip>
            </a:pPr>
            <a:r>
              <a:rPr lang="en-GB" dirty="0" smtClean="0">
                <a:solidFill>
                  <a:srgbClr val="4D4D4D"/>
                </a:solidFill>
                <a:cs typeface="Arial" charset="0"/>
              </a:rPr>
              <a:t>Volume is expected to increase though, through increased penetration in Year 2 and enhanced mobile adoption generally speaking</a:t>
            </a:r>
          </a:p>
          <a:p>
            <a:pPr marL="287338" indent="-287338" algn="l" eaLnBrk="1" hangingPunct="1">
              <a:spcBef>
                <a:spcPct val="10000"/>
              </a:spcBef>
              <a:buSzPct val="70000"/>
              <a:buFontTx/>
              <a:buBlip>
                <a:blip r:embed="rId7"/>
              </a:buBlip>
            </a:pPr>
            <a:endParaRPr lang="en-GB" dirty="0" smtClean="0">
              <a:solidFill>
                <a:srgbClr val="4D4D4D"/>
              </a:solidFill>
              <a:cs typeface="Arial" charset="0"/>
            </a:endParaRPr>
          </a:p>
          <a:p>
            <a:pPr marL="287338" indent="-287338" algn="l" eaLnBrk="1" hangingPunct="1">
              <a:spcBef>
                <a:spcPct val="10000"/>
              </a:spcBef>
              <a:buSzPct val="70000"/>
              <a:buFontTx/>
              <a:buBlip>
                <a:blip r:embed="rId7"/>
              </a:buBlip>
            </a:pPr>
            <a:r>
              <a:rPr lang="en-GB" dirty="0" smtClean="0">
                <a:solidFill>
                  <a:srgbClr val="4D4D4D"/>
                </a:solidFill>
                <a:cs typeface="Arial" charset="0"/>
              </a:rPr>
              <a:t>Growth is also enabled through price increases in Year 2 and 3, following expected traffic growth, and corresponding impact on volume of impressions</a:t>
            </a:r>
          </a:p>
          <a:p>
            <a:pPr marL="287338" indent="-287338" algn="l" eaLnBrk="1" hangingPunct="1">
              <a:spcBef>
                <a:spcPct val="10000"/>
              </a:spcBef>
              <a:buSzPct val="70000"/>
            </a:pPr>
            <a:endParaRPr lang="en-GB" dirty="0">
              <a:solidFill>
                <a:srgbClr val="4D4D4D"/>
              </a:solidFill>
              <a:cs typeface="Arial" charset="0"/>
            </a:endParaRPr>
          </a:p>
          <a:p>
            <a:pPr marL="287338" indent="-287338" algn="l" eaLnBrk="1" hangingPunct="1">
              <a:spcBef>
                <a:spcPct val="10000"/>
              </a:spcBef>
              <a:buSzPct val="70000"/>
              <a:buFontTx/>
              <a:buBlip>
                <a:blip r:embed="rId7"/>
              </a:buBlip>
            </a:pPr>
            <a:endParaRPr lang="en-GB" dirty="0">
              <a:solidFill>
                <a:srgbClr val="4D4D4D"/>
              </a:solidFill>
              <a:cs typeface="Arial" charset="0"/>
            </a:endParaRPr>
          </a:p>
          <a:p>
            <a:pPr marL="287338" indent="-287338" algn="l" eaLnBrk="1" hangingPunct="1">
              <a:spcBef>
                <a:spcPct val="10000"/>
              </a:spcBef>
              <a:buSzPct val="70000"/>
            </a:pPr>
            <a:r>
              <a:rPr lang="en-GB" b="1" dirty="0">
                <a:solidFill>
                  <a:srgbClr val="4D4D4D"/>
                </a:solidFill>
                <a:cs typeface="Arial" charset="0"/>
              </a:rPr>
              <a:t>Launch </a:t>
            </a:r>
            <a:r>
              <a:rPr lang="en-GB" b="1" dirty="0" smtClean="0">
                <a:solidFill>
                  <a:srgbClr val="4D4D4D"/>
                </a:solidFill>
                <a:cs typeface="Arial" charset="0"/>
              </a:rPr>
              <a:t>Assumptions:</a:t>
            </a:r>
            <a:endParaRPr lang="en-GB" b="1" dirty="0">
              <a:solidFill>
                <a:srgbClr val="4D4D4D"/>
              </a:solidFill>
              <a:cs typeface="Arial" charset="0"/>
            </a:endParaRPr>
          </a:p>
          <a:p>
            <a:pPr marL="287338" indent="-287338" algn="l" eaLnBrk="1" hangingPunct="1">
              <a:spcBef>
                <a:spcPct val="10000"/>
              </a:spcBef>
              <a:buSzPct val="70000"/>
              <a:buFontTx/>
              <a:buBlip>
                <a:blip r:embed="rId7"/>
              </a:buBlip>
            </a:pPr>
            <a:r>
              <a:rPr lang="en-GB" dirty="0" smtClean="0">
                <a:solidFill>
                  <a:srgbClr val="4D4D4D"/>
                </a:solidFill>
              </a:rPr>
              <a:t>September 1</a:t>
            </a:r>
            <a:endParaRPr lang="en-GB" dirty="0">
              <a:solidFill>
                <a:srgbClr val="4D4D4D"/>
              </a:solidFill>
              <a:cs typeface="Arial" charset="0"/>
            </a:endParaRPr>
          </a:p>
          <a:p>
            <a:pPr marL="287338" indent="-287338" algn="l" eaLnBrk="1" hangingPunct="1">
              <a:spcBef>
                <a:spcPct val="10000"/>
              </a:spcBef>
              <a:buSzPct val="70000"/>
              <a:buFontTx/>
              <a:buBlip>
                <a:blip r:embed="rId7"/>
              </a:buBlip>
            </a:pPr>
            <a:endParaRPr lang="en-GB" dirty="0">
              <a:solidFill>
                <a:srgbClr val="4D4D4D"/>
              </a:solidFill>
              <a:cs typeface="Arial" charset="0"/>
            </a:endParaRPr>
          </a:p>
          <a:p>
            <a:pPr marL="287338" indent="-287338" algn="l" eaLnBrk="1" hangingPunct="1">
              <a:spcBef>
                <a:spcPct val="10000"/>
              </a:spcBef>
              <a:buSzPct val="70000"/>
            </a:pPr>
            <a:endParaRPr lang="en-GB" dirty="0">
              <a:solidFill>
                <a:srgbClr val="4D4D4D"/>
              </a:solidFill>
              <a:cs typeface="Arial" charset="0"/>
            </a:endParaRPr>
          </a:p>
          <a:p>
            <a:pPr marL="287338" indent="-287338" algn="l" eaLnBrk="1" hangingPunct="1">
              <a:spcBef>
                <a:spcPct val="10000"/>
              </a:spcBef>
              <a:buSzPct val="70000"/>
            </a:pPr>
            <a:endParaRPr lang="en-GB" dirty="0">
              <a:solidFill>
                <a:srgbClr val="4D4D4D"/>
              </a:solidFill>
              <a:cs typeface="Arial" charset="0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190881" y="996230"/>
          <a:ext cx="6052900" cy="5349157"/>
        </p:xfrm>
        <a:graphic>
          <a:graphicData uri="http://schemas.openxmlformats.org/drawingml/2006/table">
            <a:tbl>
              <a:tblPr/>
              <a:tblGrid>
                <a:gridCol w="2351488"/>
                <a:gridCol w="1233804"/>
                <a:gridCol w="1233804"/>
                <a:gridCol w="1233804"/>
              </a:tblGrid>
              <a:tr h="236427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1" i="0" u="none" strike="noStrike">
                          <a:solidFill>
                            <a:srgbClr val="4D4D4D"/>
                          </a:solidFill>
                          <a:latin typeface="Arial"/>
                        </a:rPr>
                        <a:t>ALL MARKETS</a:t>
                      </a:r>
                    </a:p>
                  </a:txBody>
                  <a:tcPr marL="6703" marR="6703" marT="6703" marB="0">
                    <a:lnL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b="0" i="0" u="none" strike="noStrike">
                          <a:solidFill>
                            <a:srgbClr val="4D4D4D"/>
                          </a:solidFill>
                          <a:latin typeface="Arial"/>
                        </a:rPr>
                        <a:t>2010</a:t>
                      </a:r>
                    </a:p>
                  </a:txBody>
                  <a:tcPr marL="6703" marR="6703" marT="6703" marB="0">
                    <a:lnL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b="0" i="0" u="none" strike="noStrike">
                          <a:solidFill>
                            <a:srgbClr val="4D4D4D"/>
                          </a:solidFill>
                          <a:latin typeface="Arial"/>
                        </a:rPr>
                        <a:t>2011</a:t>
                      </a:r>
                    </a:p>
                  </a:txBody>
                  <a:tcPr marL="6703" marR="6703" marT="6703" marB="0">
                    <a:lnL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b="0" i="0" u="none" strike="noStrike">
                          <a:solidFill>
                            <a:srgbClr val="4D4D4D"/>
                          </a:solidFill>
                          <a:latin typeface="Arial"/>
                        </a:rPr>
                        <a:t>2012</a:t>
                      </a:r>
                    </a:p>
                  </a:txBody>
                  <a:tcPr marL="6703" marR="6703" marT="6703" marB="0">
                    <a:lnL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6427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Addressable market</a:t>
                      </a:r>
                    </a:p>
                  </a:txBody>
                  <a:tcPr marL="6703" marR="6703" marT="6703" marB="0">
                    <a:lnL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A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6703" marR="6703" marT="6703" marB="0">
                    <a:lnL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A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6703" marR="6703" marT="6703" marB="0">
                    <a:lnL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A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6703" marR="6703" marT="6703" marB="0">
                    <a:lnL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A00"/>
                    </a:solidFill>
                  </a:tcPr>
                </a:tc>
              </a:tr>
              <a:tr h="236427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0" i="0" u="none" strike="noStrike">
                          <a:solidFill>
                            <a:srgbClr val="4D4D4D"/>
                          </a:solidFill>
                          <a:latin typeface="Arial"/>
                        </a:rPr>
                        <a:t>Mobile Customers</a:t>
                      </a:r>
                    </a:p>
                  </a:txBody>
                  <a:tcPr marL="6703" marR="6703" marT="6703" marB="0">
                    <a:lnL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b="0" i="0" u="none" strike="noStrike">
                          <a:solidFill>
                            <a:srgbClr val="4D4D4D"/>
                          </a:solidFill>
                          <a:latin typeface="Arial"/>
                        </a:rPr>
                        <a:t>50.406</a:t>
                      </a:r>
                    </a:p>
                  </a:txBody>
                  <a:tcPr marL="6703" marR="6703" marT="6703" marB="0">
                    <a:lnL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b="0" i="0" u="none" strike="noStrike">
                          <a:solidFill>
                            <a:srgbClr val="4D4D4D"/>
                          </a:solidFill>
                          <a:latin typeface="Arial"/>
                        </a:rPr>
                        <a:t>101.920</a:t>
                      </a:r>
                    </a:p>
                  </a:txBody>
                  <a:tcPr marL="6703" marR="6703" marT="6703" marB="0">
                    <a:lnL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b="0" i="0" u="none" strike="noStrike">
                          <a:solidFill>
                            <a:srgbClr val="4D4D4D"/>
                          </a:solidFill>
                          <a:latin typeface="Arial"/>
                        </a:rPr>
                        <a:t>105.940</a:t>
                      </a:r>
                    </a:p>
                  </a:txBody>
                  <a:tcPr marL="6703" marR="6703" marT="6703" marB="0">
                    <a:lnL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513">
                <a:tc>
                  <a:txBody>
                    <a:bodyPr/>
                    <a:lstStyle/>
                    <a:p>
                      <a:pPr algn="r" fontAlgn="t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6703" marR="6703" marT="6703" marB="0">
                    <a:lnL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6703" marR="6703" marT="6703" marB="0">
                    <a:lnL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6703" marR="6703" marT="6703" marB="0">
                    <a:lnL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6703" marR="6703" marT="6703" marB="0">
                    <a:lnL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6427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Home Page</a:t>
                      </a:r>
                    </a:p>
                  </a:txBody>
                  <a:tcPr marL="6703" marR="6703" marT="6703" marB="0">
                    <a:lnL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A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6703" marR="6703" marT="6703" marB="0">
                    <a:lnL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A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6703" marR="6703" marT="6703" marB="0">
                    <a:lnL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A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6703" marR="6703" marT="6703" marB="0">
                    <a:lnL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A00"/>
                    </a:solidFill>
                  </a:tcPr>
                </a:tc>
              </a:tr>
              <a:tr h="464518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0" i="0" u="none" strike="noStrike">
                          <a:solidFill>
                            <a:srgbClr val="4D4D4D"/>
                          </a:solidFill>
                          <a:latin typeface="Arial"/>
                        </a:rPr>
                        <a:t>Expected penetration on addressable market</a:t>
                      </a:r>
                    </a:p>
                  </a:txBody>
                  <a:tcPr marL="6703" marR="6703" marT="6703" marB="0">
                    <a:lnL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b="0" i="0" u="none" strike="noStrike">
                          <a:solidFill>
                            <a:srgbClr val="4D4D4D"/>
                          </a:solidFill>
                          <a:latin typeface="Arial"/>
                        </a:rPr>
                        <a:t>0,02%</a:t>
                      </a:r>
                    </a:p>
                  </a:txBody>
                  <a:tcPr marL="6703" marR="6703" marT="6703" marB="0">
                    <a:lnL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b="0" i="0" u="none" strike="noStrike">
                          <a:solidFill>
                            <a:srgbClr val="4D4D4D"/>
                          </a:solidFill>
                          <a:latin typeface="Arial"/>
                        </a:rPr>
                        <a:t>0,01%</a:t>
                      </a:r>
                    </a:p>
                  </a:txBody>
                  <a:tcPr marL="6703" marR="6703" marT="6703" marB="0">
                    <a:lnL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b="0" i="0" u="none" strike="noStrike">
                          <a:solidFill>
                            <a:srgbClr val="4D4D4D"/>
                          </a:solidFill>
                          <a:latin typeface="Arial"/>
                        </a:rPr>
                        <a:t>0,01%</a:t>
                      </a:r>
                    </a:p>
                  </a:txBody>
                  <a:tcPr marL="6703" marR="6703" marT="6703" marB="0">
                    <a:lnL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6427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0" i="0" u="none" strike="noStrike">
                          <a:solidFill>
                            <a:srgbClr val="4D4D4D"/>
                          </a:solidFill>
                          <a:latin typeface="Arial"/>
                        </a:rPr>
                        <a:t>Expected ARPA (€ per year)</a:t>
                      </a:r>
                    </a:p>
                  </a:txBody>
                  <a:tcPr marL="6703" marR="6703" marT="6703" marB="0">
                    <a:lnL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b="0" i="0" u="none" strike="noStrike">
                          <a:solidFill>
                            <a:srgbClr val="4D4D4D"/>
                          </a:solidFill>
                          <a:latin typeface="Arial"/>
                        </a:rPr>
                        <a:t>3.715</a:t>
                      </a:r>
                    </a:p>
                  </a:txBody>
                  <a:tcPr marL="6703" marR="6703" marT="6703" marB="0">
                    <a:lnL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b="0" i="0" u="none" strike="noStrike">
                          <a:solidFill>
                            <a:srgbClr val="4D4D4D"/>
                          </a:solidFill>
                          <a:latin typeface="Arial"/>
                        </a:rPr>
                        <a:t>5.544</a:t>
                      </a:r>
                    </a:p>
                  </a:txBody>
                  <a:tcPr marL="6703" marR="6703" marT="6703" marB="0">
                    <a:lnL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b="0" i="0" u="none" strike="noStrike">
                          <a:solidFill>
                            <a:srgbClr val="4D4D4D"/>
                          </a:solidFill>
                          <a:latin typeface="Arial"/>
                        </a:rPr>
                        <a:t>5.650</a:t>
                      </a:r>
                    </a:p>
                  </a:txBody>
                  <a:tcPr marL="6703" marR="6703" marT="6703" marB="0">
                    <a:lnL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6427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1" i="0" u="none" strike="noStrike">
                          <a:solidFill>
                            <a:srgbClr val="4D4D4D"/>
                          </a:solidFill>
                          <a:latin typeface="Arial"/>
                        </a:rPr>
                        <a:t>Total Order Input</a:t>
                      </a:r>
                    </a:p>
                  </a:txBody>
                  <a:tcPr marL="6703" marR="6703" marT="6703" marB="0">
                    <a:lnL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b="0" i="0" u="none" strike="noStrike">
                          <a:solidFill>
                            <a:srgbClr val="4D4D4D"/>
                          </a:solidFill>
                          <a:latin typeface="Arial"/>
                        </a:rPr>
                        <a:t>33.435</a:t>
                      </a:r>
                    </a:p>
                  </a:txBody>
                  <a:tcPr marL="6703" marR="6703" marT="6703" marB="0">
                    <a:lnL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b="0" i="0" u="none" strike="noStrike">
                          <a:solidFill>
                            <a:srgbClr val="4D4D4D"/>
                          </a:solidFill>
                          <a:latin typeface="Arial"/>
                        </a:rPr>
                        <a:t>49.896</a:t>
                      </a:r>
                    </a:p>
                  </a:txBody>
                  <a:tcPr marL="6703" marR="6703" marT="6703" marB="0">
                    <a:lnL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b="0" i="0" u="none" strike="noStrike">
                          <a:solidFill>
                            <a:srgbClr val="4D4D4D"/>
                          </a:solidFill>
                          <a:latin typeface="Arial"/>
                        </a:rPr>
                        <a:t>50.854</a:t>
                      </a:r>
                    </a:p>
                  </a:txBody>
                  <a:tcPr marL="6703" marR="6703" marT="6703" marB="0">
                    <a:lnL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513"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4D4D4D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6703" marR="6703" marT="6703" marB="0">
                    <a:lnL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b="0" i="0" u="none" strike="noStrike">
                          <a:solidFill>
                            <a:srgbClr val="4D4D4D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6703" marR="6703" marT="6703" marB="0">
                    <a:lnL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b="0" i="0" u="none" strike="noStrike">
                          <a:solidFill>
                            <a:srgbClr val="4D4D4D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6703" marR="6703" marT="6703" marB="0">
                    <a:lnL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b="0" i="0" u="none" strike="noStrike">
                          <a:solidFill>
                            <a:srgbClr val="4D4D4D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6703" marR="6703" marT="6703" marB="0">
                    <a:lnL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6427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Heading + National</a:t>
                      </a:r>
                    </a:p>
                  </a:txBody>
                  <a:tcPr marL="6703" marR="6703" marT="6703" marB="0">
                    <a:lnL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A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6703" marR="6703" marT="6703" marB="0">
                    <a:lnL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A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6703" marR="6703" marT="6703" marB="0">
                    <a:lnL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A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6703" marR="6703" marT="6703" marB="0">
                    <a:lnL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A00"/>
                    </a:solidFill>
                  </a:tcPr>
                </a:tc>
              </a:tr>
              <a:tr h="464518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0" i="0" u="none" strike="noStrike">
                          <a:solidFill>
                            <a:srgbClr val="4D4D4D"/>
                          </a:solidFill>
                          <a:latin typeface="Arial"/>
                        </a:rPr>
                        <a:t>Expected penetration on addressable market</a:t>
                      </a:r>
                    </a:p>
                  </a:txBody>
                  <a:tcPr marL="6703" marR="6703" marT="6703" marB="0">
                    <a:lnL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b="0" i="0" u="none" strike="noStrike">
                          <a:solidFill>
                            <a:srgbClr val="4D4D4D"/>
                          </a:solidFill>
                          <a:latin typeface="Arial"/>
                        </a:rPr>
                        <a:t>0,34%</a:t>
                      </a:r>
                    </a:p>
                  </a:txBody>
                  <a:tcPr marL="6703" marR="6703" marT="6703" marB="0">
                    <a:lnL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b="0" i="0" u="none" strike="noStrike">
                          <a:solidFill>
                            <a:srgbClr val="4D4D4D"/>
                          </a:solidFill>
                          <a:latin typeface="Arial"/>
                        </a:rPr>
                        <a:t>0,53%</a:t>
                      </a:r>
                    </a:p>
                  </a:txBody>
                  <a:tcPr marL="6703" marR="6703" marT="6703" marB="0">
                    <a:lnL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b="0" i="0" u="none" strike="noStrike">
                          <a:solidFill>
                            <a:srgbClr val="4D4D4D"/>
                          </a:solidFill>
                          <a:latin typeface="Arial"/>
                        </a:rPr>
                        <a:t>0,53%</a:t>
                      </a:r>
                    </a:p>
                  </a:txBody>
                  <a:tcPr marL="6703" marR="6703" marT="6703" marB="0">
                    <a:lnL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6427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0" i="0" u="none" strike="noStrike">
                          <a:solidFill>
                            <a:srgbClr val="4D4D4D"/>
                          </a:solidFill>
                          <a:latin typeface="Arial"/>
                        </a:rPr>
                        <a:t>Expected ARPA (€ per year)</a:t>
                      </a:r>
                    </a:p>
                  </a:txBody>
                  <a:tcPr marL="6703" marR="6703" marT="6703" marB="0">
                    <a:lnL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b="0" i="0" u="none" strike="noStrike">
                          <a:solidFill>
                            <a:srgbClr val="4D4D4D"/>
                          </a:solidFill>
                          <a:latin typeface="Arial"/>
                        </a:rPr>
                        <a:t>186</a:t>
                      </a:r>
                    </a:p>
                  </a:txBody>
                  <a:tcPr marL="6703" marR="6703" marT="6703" marB="0">
                    <a:lnL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b="0" i="0" u="none" strike="noStrike">
                          <a:solidFill>
                            <a:srgbClr val="4D4D4D"/>
                          </a:solidFill>
                          <a:latin typeface="Arial"/>
                        </a:rPr>
                        <a:t>242</a:t>
                      </a:r>
                    </a:p>
                  </a:txBody>
                  <a:tcPr marL="6703" marR="6703" marT="6703" marB="0">
                    <a:lnL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b="0" i="0" u="none" strike="noStrike">
                          <a:solidFill>
                            <a:srgbClr val="4D4D4D"/>
                          </a:solidFill>
                          <a:latin typeface="Arial"/>
                        </a:rPr>
                        <a:t>268</a:t>
                      </a:r>
                    </a:p>
                  </a:txBody>
                  <a:tcPr marL="6703" marR="6703" marT="6703" marB="0">
                    <a:lnL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6427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1" i="0" u="none" strike="noStrike">
                          <a:solidFill>
                            <a:srgbClr val="4D4D4D"/>
                          </a:solidFill>
                          <a:latin typeface="Arial"/>
                        </a:rPr>
                        <a:t>Total Order Input</a:t>
                      </a:r>
                    </a:p>
                  </a:txBody>
                  <a:tcPr marL="6703" marR="6703" marT="6703" marB="0">
                    <a:lnL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b="0" i="0" u="none" strike="noStrike">
                          <a:solidFill>
                            <a:srgbClr val="4D4D4D"/>
                          </a:solidFill>
                          <a:latin typeface="Arial"/>
                        </a:rPr>
                        <a:t>32.219</a:t>
                      </a:r>
                    </a:p>
                  </a:txBody>
                  <a:tcPr marL="6703" marR="6703" marT="6703" marB="0">
                    <a:lnL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b="0" i="0" u="none" strike="noStrike">
                          <a:solidFill>
                            <a:srgbClr val="4D4D4D"/>
                          </a:solidFill>
                          <a:latin typeface="Arial"/>
                        </a:rPr>
                        <a:t>129.422</a:t>
                      </a:r>
                    </a:p>
                  </a:txBody>
                  <a:tcPr marL="6703" marR="6703" marT="6703" marB="0">
                    <a:lnL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b="0" i="0" u="none" strike="noStrike">
                          <a:solidFill>
                            <a:srgbClr val="4D4D4D"/>
                          </a:solidFill>
                          <a:latin typeface="Arial"/>
                        </a:rPr>
                        <a:t>148.836</a:t>
                      </a:r>
                    </a:p>
                  </a:txBody>
                  <a:tcPr marL="6703" marR="6703" marT="6703" marB="0">
                    <a:lnL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513"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4D4D4D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6703" marR="6703" marT="6703" marB="0">
                    <a:lnL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b="0" i="0" u="none" strike="noStrike">
                          <a:solidFill>
                            <a:srgbClr val="4D4D4D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6703" marR="6703" marT="6703" marB="0">
                    <a:lnL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b="0" i="0" u="none" strike="noStrike">
                          <a:solidFill>
                            <a:srgbClr val="4D4D4D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6703" marR="6703" marT="6703" marB="0">
                    <a:lnL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b="0" i="0" u="none" strike="noStrike">
                          <a:solidFill>
                            <a:srgbClr val="4D4D4D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6703" marR="6703" marT="6703" marB="0">
                    <a:lnL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6427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Heading + Zone</a:t>
                      </a:r>
                    </a:p>
                  </a:txBody>
                  <a:tcPr marL="6703" marR="6703" marT="6703" marB="0">
                    <a:lnL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A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6703" marR="6703" marT="6703" marB="0">
                    <a:lnL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A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6703" marR="6703" marT="6703" marB="0">
                    <a:lnL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A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6703" marR="6703" marT="6703" marB="0">
                    <a:lnL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A00"/>
                    </a:solidFill>
                  </a:tcPr>
                </a:tc>
              </a:tr>
              <a:tr h="464518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0" i="0" u="none" strike="noStrike">
                          <a:solidFill>
                            <a:srgbClr val="4D4D4D"/>
                          </a:solidFill>
                          <a:latin typeface="Arial"/>
                        </a:rPr>
                        <a:t>Expected penetration on addressable market</a:t>
                      </a:r>
                    </a:p>
                  </a:txBody>
                  <a:tcPr marL="6703" marR="6703" marT="6703" marB="0">
                    <a:lnL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b="0" i="0" u="none" strike="noStrike">
                          <a:solidFill>
                            <a:srgbClr val="4D4D4D"/>
                          </a:solidFill>
                          <a:latin typeface="Arial"/>
                        </a:rPr>
                        <a:t>0,64%</a:t>
                      </a:r>
                    </a:p>
                  </a:txBody>
                  <a:tcPr marL="6703" marR="6703" marT="6703" marB="0">
                    <a:lnL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b="0" i="0" u="none" strike="noStrike">
                          <a:solidFill>
                            <a:srgbClr val="4D4D4D"/>
                          </a:solidFill>
                          <a:latin typeface="Arial"/>
                        </a:rPr>
                        <a:t>0,98%</a:t>
                      </a:r>
                    </a:p>
                  </a:txBody>
                  <a:tcPr marL="6703" marR="6703" marT="6703" marB="0">
                    <a:lnL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b="0" i="0" u="none" strike="noStrike">
                          <a:solidFill>
                            <a:srgbClr val="4D4D4D"/>
                          </a:solidFill>
                          <a:latin typeface="Arial"/>
                        </a:rPr>
                        <a:t>0,98%</a:t>
                      </a:r>
                    </a:p>
                  </a:txBody>
                  <a:tcPr marL="6703" marR="6703" marT="6703" marB="0">
                    <a:lnL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6427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0" i="0" u="none" strike="noStrike">
                          <a:solidFill>
                            <a:srgbClr val="4D4D4D"/>
                          </a:solidFill>
                          <a:latin typeface="Arial"/>
                        </a:rPr>
                        <a:t>Expected ARPA (€ per year)</a:t>
                      </a:r>
                    </a:p>
                  </a:txBody>
                  <a:tcPr marL="6703" marR="6703" marT="6703" marB="0">
                    <a:lnL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b="0" i="0" u="none" strike="noStrike">
                          <a:solidFill>
                            <a:srgbClr val="4D4D4D"/>
                          </a:solidFill>
                          <a:latin typeface="Arial"/>
                        </a:rPr>
                        <a:t>110</a:t>
                      </a:r>
                    </a:p>
                  </a:txBody>
                  <a:tcPr marL="6703" marR="6703" marT="6703" marB="0">
                    <a:lnL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b="0" i="0" u="none" strike="noStrike">
                          <a:solidFill>
                            <a:srgbClr val="4D4D4D"/>
                          </a:solidFill>
                          <a:latin typeface="Arial"/>
                        </a:rPr>
                        <a:t>142</a:t>
                      </a:r>
                    </a:p>
                  </a:txBody>
                  <a:tcPr marL="6703" marR="6703" marT="6703" marB="0">
                    <a:lnL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b="0" i="0" u="none" strike="noStrike">
                          <a:solidFill>
                            <a:srgbClr val="4D4D4D"/>
                          </a:solidFill>
                          <a:latin typeface="Arial"/>
                        </a:rPr>
                        <a:t>157</a:t>
                      </a:r>
                    </a:p>
                  </a:txBody>
                  <a:tcPr marL="6703" marR="6703" marT="6703" marB="0">
                    <a:lnL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6427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1" i="0" u="none" strike="noStrike">
                          <a:solidFill>
                            <a:srgbClr val="4D4D4D"/>
                          </a:solidFill>
                          <a:latin typeface="Arial"/>
                        </a:rPr>
                        <a:t>Total Order Input</a:t>
                      </a:r>
                    </a:p>
                  </a:txBody>
                  <a:tcPr marL="6703" marR="6703" marT="6703" marB="0">
                    <a:lnL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b="0" i="0" u="none" strike="noStrike">
                          <a:solidFill>
                            <a:srgbClr val="4D4D4D"/>
                          </a:solidFill>
                          <a:latin typeface="Arial"/>
                        </a:rPr>
                        <a:t>35.236</a:t>
                      </a:r>
                    </a:p>
                  </a:txBody>
                  <a:tcPr marL="6703" marR="6703" marT="6703" marB="0">
                    <a:lnL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b="0" i="0" u="none" strike="noStrike">
                          <a:solidFill>
                            <a:srgbClr val="4D4D4D"/>
                          </a:solidFill>
                          <a:latin typeface="Arial"/>
                        </a:rPr>
                        <a:t>141.456</a:t>
                      </a:r>
                    </a:p>
                  </a:txBody>
                  <a:tcPr marL="6703" marR="6703" marT="6703" marB="0">
                    <a:lnL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b="0" i="0" u="none" strike="noStrike">
                          <a:solidFill>
                            <a:srgbClr val="4D4D4D"/>
                          </a:solidFill>
                          <a:latin typeface="Arial"/>
                        </a:rPr>
                        <a:t>162.674</a:t>
                      </a:r>
                    </a:p>
                  </a:txBody>
                  <a:tcPr marL="6703" marR="6703" marT="6703" marB="0">
                    <a:lnL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513"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4D4D4D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6703" marR="6703" marT="6703" marB="0">
                    <a:lnL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b="0" i="0" u="none" strike="noStrike">
                          <a:solidFill>
                            <a:srgbClr val="4D4D4D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6703" marR="6703" marT="6703" marB="0">
                    <a:lnL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b="0" i="0" u="none" strike="noStrike">
                          <a:solidFill>
                            <a:srgbClr val="4D4D4D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6703" marR="6703" marT="6703" marB="0">
                    <a:lnL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b="0" i="0" u="none" strike="noStrike">
                          <a:solidFill>
                            <a:srgbClr val="4D4D4D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6703" marR="6703" marT="6703" marB="0">
                    <a:lnL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6427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1" i="0" u="none" strike="noStrike">
                          <a:solidFill>
                            <a:srgbClr val="616065"/>
                          </a:solidFill>
                          <a:latin typeface="Arial"/>
                        </a:rPr>
                        <a:t>TOTAL ORDER INPUT</a:t>
                      </a:r>
                    </a:p>
                  </a:txBody>
                  <a:tcPr marL="6703" marR="6703" marT="6703" marB="0">
                    <a:lnL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b="1" i="0" u="none" strike="noStrike">
                          <a:solidFill>
                            <a:srgbClr val="616065"/>
                          </a:solidFill>
                          <a:latin typeface="Arial"/>
                        </a:rPr>
                        <a:t>100.890</a:t>
                      </a:r>
                    </a:p>
                  </a:txBody>
                  <a:tcPr marL="6703" marR="6703" marT="6703" marB="0">
                    <a:lnL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b="1" i="0" u="none" strike="noStrike">
                          <a:solidFill>
                            <a:srgbClr val="616065"/>
                          </a:solidFill>
                          <a:latin typeface="Arial"/>
                        </a:rPr>
                        <a:t>320.775</a:t>
                      </a:r>
                    </a:p>
                  </a:txBody>
                  <a:tcPr marL="6703" marR="6703" marT="6703" marB="0">
                    <a:lnL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b="1" i="0" u="none" strike="noStrike" dirty="0">
                          <a:solidFill>
                            <a:srgbClr val="616065"/>
                          </a:solidFill>
                          <a:latin typeface="Arial"/>
                        </a:rPr>
                        <a:t>362.364</a:t>
                      </a:r>
                    </a:p>
                  </a:txBody>
                  <a:tcPr marL="6703" marR="6703" marT="6703" marB="0">
                    <a:lnL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16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C9A3E54B-EB2D-4735-A0A9-B66BFE96440C}" type="slidenum">
              <a:rPr lang="en-AU" smtClean="0"/>
              <a:pPr/>
              <a:t>41</a:t>
            </a:fld>
            <a:endParaRPr lang="en-AU" smtClean="0"/>
          </a:p>
        </p:txBody>
      </p:sp>
      <p:sp>
        <p:nvSpPr>
          <p:cNvPr id="32771" name="Date Placeholder 4"/>
          <p:cNvSpPr>
            <a:spLocks noGrp="1"/>
          </p:cNvSpPr>
          <p:nvPr>
            <p:ph type="dt" sz="quarter" idx="11"/>
          </p:nvPr>
        </p:nvSpPr>
        <p:spPr>
          <a:noFill/>
        </p:spPr>
        <p:txBody>
          <a:bodyPr/>
          <a:lstStyle/>
          <a:p>
            <a:fld id="{F37002A1-DCF6-4493-822E-4AB32F232144}" type="datetime4">
              <a:rPr lang="en-US" smtClean="0"/>
              <a:pPr/>
              <a:t>March 31, 2011</a:t>
            </a:fld>
            <a:endParaRPr lang="en-AU" smtClean="0"/>
          </a:p>
        </p:txBody>
      </p:sp>
      <p:sp>
        <p:nvSpPr>
          <p:cNvPr id="32772" name="Footer Placeholder 5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r>
              <a:rPr lang="en-GB"/>
              <a:t>1130 Business Case Template v2.0</a:t>
            </a:r>
            <a:endParaRPr lang="en-AU"/>
          </a:p>
        </p:txBody>
      </p:sp>
      <p:sp>
        <p:nvSpPr>
          <p:cNvPr id="32773" name="AutoShape 2"/>
          <p:cNvSpPr>
            <a:spLocks noChangeArrowheads="1"/>
          </p:cNvSpPr>
          <p:nvPr/>
        </p:nvSpPr>
        <p:spPr bwMode="gray">
          <a:xfrm>
            <a:off x="238125" y="1144588"/>
            <a:ext cx="4673600" cy="5310187"/>
          </a:xfrm>
          <a:prstGeom prst="roundRect">
            <a:avLst>
              <a:gd name="adj" fmla="val 1639"/>
            </a:avLst>
          </a:prstGeom>
          <a:solidFill>
            <a:schemeClr val="bg1"/>
          </a:solidFill>
          <a:ln w="12700" algn="ctr">
            <a:solidFill>
              <a:schemeClr val="accent1"/>
            </a:solidFill>
            <a:round/>
            <a:headEnd/>
            <a:tailEnd/>
          </a:ln>
        </p:spPr>
        <p:txBody>
          <a:bodyPr lIns="54000" tIns="46791" rIns="54000" bIns="46791" anchor="ctr"/>
          <a:lstStyle/>
          <a:p>
            <a:endParaRPr lang="en-GB"/>
          </a:p>
        </p:txBody>
      </p:sp>
      <p:graphicFrame>
        <p:nvGraphicFramePr>
          <p:cNvPr id="32774" name="Rectangle 3" hidden="1"/>
          <p:cNvGraphicFramePr>
            <a:graphicFrameLocks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32774" name="think-cell Slide" r:id="rId7" imgW="0" imgH="0" progId="">
              <p:embed/>
            </p:oleObj>
          </a:graphicData>
        </a:graphic>
      </p:graphicFrame>
      <p:sp>
        <p:nvSpPr>
          <p:cNvPr id="32775" name="Rectangle 4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GB" b="1" dirty="0" smtClean="0"/>
              <a:t>In-App Advertising</a:t>
            </a:r>
            <a:br>
              <a:rPr lang="en-GB" b="1" dirty="0" smtClean="0"/>
            </a:br>
            <a:r>
              <a:rPr lang="en-GB" dirty="0" smtClean="0"/>
              <a:t>Revenue forecast</a:t>
            </a:r>
            <a:endParaRPr lang="en-AU" dirty="0" smtClean="0"/>
          </a:p>
        </p:txBody>
      </p:sp>
      <p:pic>
        <p:nvPicPr>
          <p:cNvPr id="32776" name="Picture 44" descr="toprightbubble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/>
          <a:srcRect t="38245" r="18710"/>
          <a:stretch>
            <a:fillRect/>
          </a:stretch>
        </p:blipFill>
        <p:spPr bwMode="auto">
          <a:xfrm>
            <a:off x="8358188" y="3175"/>
            <a:ext cx="1547812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7" name="Text Box 45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8621713" y="0"/>
            <a:ext cx="1233487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" rIns="18000" anchor="ctr"/>
          <a:lstStyle/>
          <a:p>
            <a:r>
              <a:rPr lang="en-AU" sz="1600" dirty="0" smtClean="0">
                <a:solidFill>
                  <a:schemeClr val="bg1"/>
                </a:solidFill>
                <a:cs typeface="Arial" charset="0"/>
              </a:rPr>
              <a:t>In-App Advertising</a:t>
            </a:r>
            <a:endParaRPr lang="en-AU" sz="1600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32778" name="AutoShape 8"/>
          <p:cNvSpPr>
            <a:spLocks noChangeArrowheads="1"/>
          </p:cNvSpPr>
          <p:nvPr/>
        </p:nvSpPr>
        <p:spPr bwMode="gray">
          <a:xfrm>
            <a:off x="238125" y="1123950"/>
            <a:ext cx="4673600" cy="339725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12700" algn="ctr">
            <a:solidFill>
              <a:schemeClr val="accent1"/>
            </a:solidFill>
            <a:round/>
            <a:headEnd/>
            <a:tailEnd/>
          </a:ln>
        </p:spPr>
        <p:txBody>
          <a:bodyPr lIns="54000" tIns="46791" rIns="54000" bIns="46791" anchor="ctr"/>
          <a:lstStyle/>
          <a:p>
            <a:pPr defTabSz="869950"/>
            <a:r>
              <a:rPr lang="en-GB" sz="1400"/>
              <a:t>Incremental revenues, </a:t>
            </a:r>
            <a:r>
              <a:rPr lang="en-GB" sz="1400" b="1"/>
              <a:t>total group</a:t>
            </a:r>
          </a:p>
        </p:txBody>
      </p:sp>
      <p:graphicFrame>
        <p:nvGraphicFramePr>
          <p:cNvPr id="32779" name="Object 15"/>
          <p:cNvGraphicFramePr>
            <a:graphicFrameLocks noGrp="1" noChangeAspect="1"/>
          </p:cNvGraphicFramePr>
          <p:nvPr>
            <p:ph idx="1"/>
          </p:nvPr>
        </p:nvGraphicFramePr>
        <p:xfrm>
          <a:off x="363538" y="1768475"/>
          <a:ext cx="4346575" cy="4346575"/>
        </p:xfrm>
        <a:graphic>
          <a:graphicData uri="http://schemas.openxmlformats.org/presentationml/2006/ole">
            <p:oleObj spid="_x0000_s32779" name="Worksheet" r:id="rId9" imgW="4633296" imgH="4633296" progId="Excel.Sheet.8">
              <p:embed/>
            </p:oleObj>
          </a:graphicData>
        </a:graphic>
      </p:graphicFrame>
      <p:sp>
        <p:nvSpPr>
          <p:cNvPr id="32780" name="AutoShape 2"/>
          <p:cNvSpPr>
            <a:spLocks noChangeArrowheads="1"/>
          </p:cNvSpPr>
          <p:nvPr/>
        </p:nvSpPr>
        <p:spPr bwMode="gray">
          <a:xfrm>
            <a:off x="4975225" y="1139825"/>
            <a:ext cx="4673600" cy="5310188"/>
          </a:xfrm>
          <a:prstGeom prst="roundRect">
            <a:avLst>
              <a:gd name="adj" fmla="val 1639"/>
            </a:avLst>
          </a:prstGeom>
          <a:solidFill>
            <a:schemeClr val="bg1"/>
          </a:solidFill>
          <a:ln w="12700" algn="ctr">
            <a:solidFill>
              <a:schemeClr val="accent1"/>
            </a:solidFill>
            <a:round/>
            <a:headEnd/>
            <a:tailEnd/>
          </a:ln>
        </p:spPr>
        <p:txBody>
          <a:bodyPr lIns="54000" tIns="46791" rIns="54000" bIns="46791" anchor="ctr"/>
          <a:lstStyle/>
          <a:p>
            <a:endParaRPr lang="en-GB"/>
          </a:p>
        </p:txBody>
      </p:sp>
      <p:sp>
        <p:nvSpPr>
          <p:cNvPr id="32781" name="AutoShape 8"/>
          <p:cNvSpPr>
            <a:spLocks noChangeArrowheads="1"/>
          </p:cNvSpPr>
          <p:nvPr/>
        </p:nvSpPr>
        <p:spPr bwMode="gray">
          <a:xfrm>
            <a:off x="4975225" y="1119188"/>
            <a:ext cx="4673600" cy="339725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12700" algn="ctr">
            <a:solidFill>
              <a:schemeClr val="accent1"/>
            </a:solidFill>
            <a:round/>
            <a:headEnd/>
            <a:tailEnd/>
          </a:ln>
        </p:spPr>
        <p:txBody>
          <a:bodyPr lIns="54000" tIns="46791" rIns="54000" bIns="46791" anchor="ctr"/>
          <a:lstStyle/>
          <a:p>
            <a:pPr defTabSz="869950"/>
            <a:r>
              <a:rPr lang="en-GB"/>
              <a:t>Incremental margins (excl. Investments/CSC), </a:t>
            </a:r>
            <a:r>
              <a:rPr lang="en-GB" b="1"/>
              <a:t>total group</a:t>
            </a:r>
          </a:p>
        </p:txBody>
      </p:sp>
      <p:graphicFrame>
        <p:nvGraphicFramePr>
          <p:cNvPr id="32782" name="Object 19"/>
          <p:cNvGraphicFramePr>
            <a:graphicFrameLocks noGrp="1" noChangeAspect="1"/>
          </p:cNvGraphicFramePr>
          <p:nvPr/>
        </p:nvGraphicFramePr>
        <p:xfrm>
          <a:off x="5100638" y="1587500"/>
          <a:ext cx="4557712" cy="4804064"/>
        </p:xfrm>
        <a:graphic>
          <a:graphicData uri="http://schemas.openxmlformats.org/presentationml/2006/ole">
            <p:oleObj spid="_x0000_s32782" name="Worksheet" r:id="rId10" imgW="4558420" imgH="4722142" progId="Excel.Sheet.8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A4990DEE-006E-4588-8723-093E1A52219A}" type="slidenum">
              <a:rPr lang="en-AU" smtClean="0"/>
              <a:pPr/>
              <a:t>42</a:t>
            </a:fld>
            <a:endParaRPr lang="en-AU" smtClean="0"/>
          </a:p>
        </p:txBody>
      </p:sp>
      <p:sp>
        <p:nvSpPr>
          <p:cNvPr id="33795" name="Date Placeholder 4"/>
          <p:cNvSpPr>
            <a:spLocks noGrp="1"/>
          </p:cNvSpPr>
          <p:nvPr>
            <p:ph type="dt" sz="quarter" idx="11"/>
          </p:nvPr>
        </p:nvSpPr>
        <p:spPr>
          <a:noFill/>
        </p:spPr>
        <p:txBody>
          <a:bodyPr/>
          <a:lstStyle/>
          <a:p>
            <a:fld id="{36C8633E-0E5A-4B9A-93E0-C6C570F821DE}" type="datetime4">
              <a:rPr lang="en-US" smtClean="0"/>
              <a:pPr/>
              <a:t>March 31, 2011</a:t>
            </a:fld>
            <a:endParaRPr lang="en-AU" smtClean="0"/>
          </a:p>
        </p:txBody>
      </p:sp>
      <p:sp>
        <p:nvSpPr>
          <p:cNvPr id="33796" name="Footer Placeholder 5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r>
              <a:rPr lang="en-GB"/>
              <a:t>1130 Business Case Template v2.0</a:t>
            </a:r>
            <a:endParaRPr lang="en-AU"/>
          </a:p>
        </p:txBody>
      </p:sp>
      <p:sp>
        <p:nvSpPr>
          <p:cNvPr id="33797" name="AutoShape 2"/>
          <p:cNvSpPr>
            <a:spLocks noChangeArrowheads="1"/>
          </p:cNvSpPr>
          <p:nvPr/>
        </p:nvSpPr>
        <p:spPr bwMode="gray">
          <a:xfrm>
            <a:off x="238125" y="1144588"/>
            <a:ext cx="4673600" cy="5310187"/>
          </a:xfrm>
          <a:prstGeom prst="roundRect">
            <a:avLst>
              <a:gd name="adj" fmla="val 1639"/>
            </a:avLst>
          </a:prstGeom>
          <a:solidFill>
            <a:schemeClr val="bg1"/>
          </a:solidFill>
          <a:ln w="12700" algn="ctr">
            <a:solidFill>
              <a:schemeClr val="accent1"/>
            </a:solidFill>
            <a:round/>
            <a:headEnd/>
            <a:tailEnd/>
          </a:ln>
        </p:spPr>
        <p:txBody>
          <a:bodyPr lIns="54000" tIns="46791" rIns="54000" bIns="46791" anchor="ctr"/>
          <a:lstStyle/>
          <a:p>
            <a:endParaRPr lang="en-GB"/>
          </a:p>
        </p:txBody>
      </p:sp>
      <p:graphicFrame>
        <p:nvGraphicFramePr>
          <p:cNvPr id="33798" name="Rectangle 3" hidden="1"/>
          <p:cNvGraphicFramePr>
            <a:graphicFrameLocks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33798" name="think-cell Slide" r:id="rId14" imgW="0" imgH="0" progId="">
              <p:embed/>
            </p:oleObj>
          </a:graphicData>
        </a:graphic>
      </p:graphicFrame>
      <p:sp>
        <p:nvSpPr>
          <p:cNvPr id="33799" name="Rectangle 4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GB" b="1" dirty="0" smtClean="0"/>
              <a:t>In-App Advertising</a:t>
            </a:r>
            <a:br>
              <a:rPr lang="en-GB" b="1" dirty="0" smtClean="0"/>
            </a:br>
            <a:r>
              <a:rPr lang="en-GB" dirty="0" smtClean="0"/>
              <a:t>Margin and Free Cash Flow forecast</a:t>
            </a:r>
            <a:endParaRPr lang="en-AU" dirty="0" smtClean="0"/>
          </a:p>
        </p:txBody>
      </p:sp>
      <p:pic>
        <p:nvPicPr>
          <p:cNvPr id="33800" name="Picture 44" descr="toprightbubble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5"/>
          <a:srcRect t="38245" r="18710"/>
          <a:stretch>
            <a:fillRect/>
          </a:stretch>
        </p:blipFill>
        <p:spPr bwMode="auto">
          <a:xfrm>
            <a:off x="8358188" y="3175"/>
            <a:ext cx="1547812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801" name="Text Box 45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8621713" y="0"/>
            <a:ext cx="1233487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" rIns="18000" anchor="ctr"/>
          <a:lstStyle/>
          <a:p>
            <a:r>
              <a:rPr lang="en-AU" sz="1600" dirty="0" smtClean="0">
                <a:solidFill>
                  <a:schemeClr val="bg1"/>
                </a:solidFill>
                <a:cs typeface="Arial" charset="0"/>
              </a:rPr>
              <a:t>In-App Advertising</a:t>
            </a:r>
            <a:endParaRPr lang="en-AU" sz="1600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33802" name="AutoShape 8"/>
          <p:cNvSpPr>
            <a:spLocks noChangeArrowheads="1"/>
          </p:cNvSpPr>
          <p:nvPr/>
        </p:nvSpPr>
        <p:spPr bwMode="gray">
          <a:xfrm>
            <a:off x="238125" y="1123950"/>
            <a:ext cx="4673600" cy="339725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12700" algn="ctr">
            <a:solidFill>
              <a:schemeClr val="accent1"/>
            </a:solidFill>
            <a:round/>
            <a:headEnd/>
            <a:tailEnd/>
          </a:ln>
        </p:spPr>
        <p:txBody>
          <a:bodyPr lIns="54000" tIns="46791" rIns="54000" bIns="46791" anchor="ctr"/>
          <a:lstStyle/>
          <a:p>
            <a:pPr defTabSz="869950"/>
            <a:r>
              <a:rPr lang="en-GB" sz="1400"/>
              <a:t>Incremental margin, </a:t>
            </a:r>
            <a:r>
              <a:rPr lang="en-GB" sz="1400" b="1"/>
              <a:t>total group*</a:t>
            </a:r>
          </a:p>
        </p:txBody>
      </p:sp>
      <p:sp>
        <p:nvSpPr>
          <p:cNvPr id="33803" name="AutoShape 9"/>
          <p:cNvSpPr>
            <a:spLocks noChangeArrowheads="1"/>
          </p:cNvSpPr>
          <p:nvPr>
            <p:custDataLst>
              <p:tags r:id="rId5"/>
            </p:custDataLst>
          </p:nvPr>
        </p:nvSpPr>
        <p:spPr bwMode="gray">
          <a:xfrm>
            <a:off x="4997450" y="1123950"/>
            <a:ext cx="4638675" cy="339725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12700" algn="ctr">
            <a:solidFill>
              <a:schemeClr val="accent1"/>
            </a:solidFill>
            <a:round/>
            <a:headEnd/>
            <a:tailEnd/>
          </a:ln>
        </p:spPr>
        <p:txBody>
          <a:bodyPr lIns="54000" tIns="46791" rIns="54000" bIns="46791" anchor="ctr"/>
          <a:lstStyle/>
          <a:p>
            <a:pPr defTabSz="869950"/>
            <a:r>
              <a:rPr lang="en-GB" sz="1400" b="1"/>
              <a:t>Key assumptions</a:t>
            </a:r>
          </a:p>
        </p:txBody>
      </p:sp>
      <p:sp>
        <p:nvSpPr>
          <p:cNvPr id="33804" name="AutoShape 10"/>
          <p:cNvSpPr>
            <a:spLocks noChangeArrowheads="1"/>
          </p:cNvSpPr>
          <p:nvPr>
            <p:custDataLst>
              <p:tags r:id="rId6"/>
            </p:custDataLst>
          </p:nvPr>
        </p:nvSpPr>
        <p:spPr bwMode="gray">
          <a:xfrm>
            <a:off x="5008563" y="1828800"/>
            <a:ext cx="4627562" cy="1309688"/>
          </a:xfrm>
          <a:prstGeom prst="roundRect">
            <a:avLst>
              <a:gd name="adj" fmla="val 3148"/>
            </a:avLst>
          </a:prstGeom>
          <a:solidFill>
            <a:schemeClr val="bg1"/>
          </a:solidFill>
          <a:ln w="12700" algn="ctr">
            <a:solidFill>
              <a:schemeClr val="accent1"/>
            </a:solidFill>
            <a:round/>
            <a:headEnd/>
            <a:tailEnd/>
          </a:ln>
        </p:spPr>
        <p:txBody>
          <a:bodyPr lIns="54000" tIns="46791" rIns="54000" bIns="46791"/>
          <a:lstStyle/>
          <a:p>
            <a:pPr marL="177800" indent="-177800" algn="l" defTabSz="869950"/>
            <a:r>
              <a:rPr lang="en-GB" sz="1100" dirty="0"/>
              <a:t>Key assumptions</a:t>
            </a:r>
          </a:p>
          <a:p>
            <a:pPr marL="177800" indent="-177800" algn="l" defTabSz="869950">
              <a:buFontTx/>
              <a:buChar char="•"/>
            </a:pPr>
            <a:r>
              <a:rPr lang="en-GB" sz="1100" dirty="0" smtClean="0"/>
              <a:t>Ad server set-up: € 20K</a:t>
            </a:r>
          </a:p>
          <a:p>
            <a:pPr marL="177800" indent="-177800" algn="l" defTabSz="869950">
              <a:buFontTx/>
              <a:buChar char="•"/>
            </a:pPr>
            <a:r>
              <a:rPr lang="en-GB" sz="1100" dirty="0" smtClean="0"/>
              <a:t>Inventory management tool: € 20k</a:t>
            </a:r>
            <a:endParaRPr lang="en-GB" sz="1100" dirty="0"/>
          </a:p>
          <a:p>
            <a:pPr marL="177800" indent="-177800" algn="l" defTabSz="869950">
              <a:buFontTx/>
              <a:buChar char="•"/>
            </a:pPr>
            <a:endParaRPr lang="en-GB" sz="1100" dirty="0"/>
          </a:p>
          <a:p>
            <a:pPr marL="177800" indent="-177800" algn="l" defTabSz="869950"/>
            <a:endParaRPr lang="en-GB" sz="1100" dirty="0"/>
          </a:p>
        </p:txBody>
      </p:sp>
      <p:sp>
        <p:nvSpPr>
          <p:cNvPr id="33805" name="AutoShape 11"/>
          <p:cNvSpPr>
            <a:spLocks noChangeArrowheads="1"/>
          </p:cNvSpPr>
          <p:nvPr>
            <p:custDataLst>
              <p:tags r:id="rId7"/>
            </p:custDataLst>
          </p:nvPr>
        </p:nvSpPr>
        <p:spPr bwMode="gray">
          <a:xfrm>
            <a:off x="5008563" y="1506538"/>
            <a:ext cx="4627562" cy="280987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12700" algn="ctr">
            <a:solidFill>
              <a:schemeClr val="accent1"/>
            </a:solidFill>
            <a:round/>
            <a:headEnd/>
            <a:tailEnd/>
          </a:ln>
        </p:spPr>
        <p:txBody>
          <a:bodyPr lIns="54000" tIns="46791" rIns="54000" bIns="46791" anchor="ctr"/>
          <a:lstStyle/>
          <a:p>
            <a:pPr defTabSz="869950"/>
            <a:r>
              <a:rPr lang="en-GB" sz="1400"/>
              <a:t>Product related investment</a:t>
            </a:r>
          </a:p>
        </p:txBody>
      </p:sp>
      <p:sp>
        <p:nvSpPr>
          <p:cNvPr id="33806" name="AutoShape 12"/>
          <p:cNvSpPr>
            <a:spLocks noChangeArrowheads="1"/>
          </p:cNvSpPr>
          <p:nvPr>
            <p:custDataLst>
              <p:tags r:id="rId8"/>
            </p:custDataLst>
          </p:nvPr>
        </p:nvSpPr>
        <p:spPr bwMode="gray">
          <a:xfrm>
            <a:off x="5008563" y="3173413"/>
            <a:ext cx="4627562" cy="280987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12700" algn="ctr">
            <a:solidFill>
              <a:schemeClr val="accent1"/>
            </a:solidFill>
            <a:round/>
            <a:headEnd/>
            <a:tailEnd/>
          </a:ln>
        </p:spPr>
        <p:txBody>
          <a:bodyPr lIns="54000" tIns="46791" rIns="54000" bIns="46791" anchor="ctr"/>
          <a:lstStyle/>
          <a:p>
            <a:pPr defTabSz="869950"/>
            <a:r>
              <a:rPr lang="en-GB" sz="1400"/>
              <a:t>Cost of Goods Sold (COGS)</a:t>
            </a:r>
          </a:p>
        </p:txBody>
      </p:sp>
      <p:sp>
        <p:nvSpPr>
          <p:cNvPr id="33807" name="AutoShape 13"/>
          <p:cNvSpPr>
            <a:spLocks noChangeArrowheads="1"/>
          </p:cNvSpPr>
          <p:nvPr>
            <p:custDataLst>
              <p:tags r:id="rId9"/>
            </p:custDataLst>
          </p:nvPr>
        </p:nvSpPr>
        <p:spPr bwMode="gray">
          <a:xfrm>
            <a:off x="5008563" y="3482975"/>
            <a:ext cx="4627562" cy="1309688"/>
          </a:xfrm>
          <a:prstGeom prst="roundRect">
            <a:avLst>
              <a:gd name="adj" fmla="val 3148"/>
            </a:avLst>
          </a:prstGeom>
          <a:solidFill>
            <a:schemeClr val="bg1"/>
          </a:solidFill>
          <a:ln w="12700" algn="ctr">
            <a:solidFill>
              <a:schemeClr val="accent1"/>
            </a:solidFill>
            <a:round/>
            <a:headEnd/>
            <a:tailEnd/>
          </a:ln>
        </p:spPr>
        <p:txBody>
          <a:bodyPr lIns="54000" tIns="46791" rIns="54000" bIns="46791"/>
          <a:lstStyle/>
          <a:p>
            <a:pPr marL="177800" indent="-177800" algn="l" defTabSz="869950"/>
            <a:r>
              <a:rPr lang="en-GB" sz="1100" dirty="0"/>
              <a:t>Key assumptions</a:t>
            </a:r>
          </a:p>
          <a:p>
            <a:pPr marL="177800" indent="-177800" algn="l" defTabSz="869950">
              <a:buFontTx/>
              <a:buChar char="•"/>
            </a:pPr>
            <a:r>
              <a:rPr lang="en-GB" sz="1100" dirty="0" smtClean="0"/>
              <a:t>Cost of impressions sold: €0,10 CPM house banners</a:t>
            </a:r>
          </a:p>
          <a:p>
            <a:pPr marL="177800" indent="-177800" algn="l" defTabSz="869950">
              <a:buFontTx/>
              <a:buChar char="•"/>
            </a:pPr>
            <a:r>
              <a:rPr lang="en-GB" sz="1100" dirty="0" smtClean="0"/>
              <a:t>Creativity: costs negligible</a:t>
            </a:r>
            <a:endParaRPr lang="en-GB" sz="1100" dirty="0"/>
          </a:p>
        </p:txBody>
      </p:sp>
      <p:sp>
        <p:nvSpPr>
          <p:cNvPr id="33808" name="AutoShape 15"/>
          <p:cNvSpPr>
            <a:spLocks noChangeArrowheads="1"/>
          </p:cNvSpPr>
          <p:nvPr>
            <p:custDataLst>
              <p:tags r:id="rId10"/>
            </p:custDataLst>
          </p:nvPr>
        </p:nvSpPr>
        <p:spPr bwMode="gray">
          <a:xfrm>
            <a:off x="5008563" y="4835525"/>
            <a:ext cx="4627562" cy="280988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12700" algn="ctr">
            <a:solidFill>
              <a:schemeClr val="accent1"/>
            </a:solidFill>
            <a:round/>
            <a:headEnd/>
            <a:tailEnd/>
          </a:ln>
        </p:spPr>
        <p:txBody>
          <a:bodyPr lIns="54000" tIns="46791" rIns="54000" bIns="46791" anchor="ctr"/>
          <a:lstStyle/>
          <a:p>
            <a:pPr defTabSz="869950"/>
            <a:r>
              <a:rPr lang="en-GB" sz="1400"/>
              <a:t>Cost of Sales / Service (COS)</a:t>
            </a:r>
          </a:p>
        </p:txBody>
      </p:sp>
      <p:sp>
        <p:nvSpPr>
          <p:cNvPr id="33809" name="AutoShape 16"/>
          <p:cNvSpPr>
            <a:spLocks noChangeArrowheads="1"/>
          </p:cNvSpPr>
          <p:nvPr>
            <p:custDataLst>
              <p:tags r:id="rId11"/>
            </p:custDataLst>
          </p:nvPr>
        </p:nvSpPr>
        <p:spPr bwMode="gray">
          <a:xfrm>
            <a:off x="5008563" y="5145088"/>
            <a:ext cx="4627562" cy="1309687"/>
          </a:xfrm>
          <a:prstGeom prst="roundRect">
            <a:avLst>
              <a:gd name="adj" fmla="val 3148"/>
            </a:avLst>
          </a:prstGeom>
          <a:solidFill>
            <a:schemeClr val="bg1"/>
          </a:solidFill>
          <a:ln w="12700" algn="ctr">
            <a:solidFill>
              <a:schemeClr val="accent1"/>
            </a:solidFill>
            <a:round/>
            <a:headEnd/>
            <a:tailEnd/>
          </a:ln>
        </p:spPr>
        <p:txBody>
          <a:bodyPr lIns="54000" tIns="46791" rIns="54000" bIns="46791"/>
          <a:lstStyle/>
          <a:p>
            <a:pPr marL="177800" indent="-177800" algn="l" defTabSz="869950"/>
            <a:r>
              <a:rPr lang="en-GB" sz="1100" dirty="0"/>
              <a:t>Key assumptions</a:t>
            </a:r>
          </a:p>
          <a:p>
            <a:pPr marL="177800" indent="-177800" algn="l" defTabSz="869950">
              <a:buFont typeface="Arial" charset="0"/>
              <a:buChar char="•"/>
            </a:pPr>
            <a:r>
              <a:rPr lang="en-GB" sz="1100" dirty="0"/>
              <a:t>Incremental sales commission 8% on OI </a:t>
            </a:r>
          </a:p>
          <a:p>
            <a:pPr marL="177800" indent="-177800" algn="l" defTabSz="869950">
              <a:buFont typeface="Arial" charset="0"/>
              <a:buChar char="•"/>
            </a:pPr>
            <a:endParaRPr lang="en-GB" sz="1100" dirty="0"/>
          </a:p>
        </p:txBody>
      </p:sp>
      <p:sp>
        <p:nvSpPr>
          <p:cNvPr id="20" name="TextBox 19"/>
          <p:cNvSpPr txBox="1"/>
          <p:nvPr/>
        </p:nvSpPr>
        <p:spPr>
          <a:xfrm>
            <a:off x="409575" y="6135688"/>
            <a:ext cx="4175125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defRPr/>
            </a:pPr>
            <a:r>
              <a:rPr lang="nl-BE" sz="1050" i="1" dirty="0"/>
              <a:t>* Excluding cumulated CSC of 131K€</a:t>
            </a:r>
            <a:endParaRPr lang="en-US" sz="1050" i="1" dirty="0"/>
          </a:p>
        </p:txBody>
      </p:sp>
      <p:graphicFrame>
        <p:nvGraphicFramePr>
          <p:cNvPr id="21" name="Chart 20"/>
          <p:cNvGraphicFramePr/>
          <p:nvPr/>
        </p:nvGraphicFramePr>
        <p:xfrm>
          <a:off x="447757" y="1653310"/>
          <a:ext cx="4068825" cy="41471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6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DB8D127D-B250-4C75-8481-60CBB445BDDB}" type="slidenum">
              <a:rPr lang="en-AU" smtClean="0"/>
              <a:pPr/>
              <a:t>43</a:t>
            </a:fld>
            <a:endParaRPr lang="en-AU" smtClean="0"/>
          </a:p>
        </p:txBody>
      </p:sp>
      <p:sp>
        <p:nvSpPr>
          <p:cNvPr id="34819" name="Date Placeholder 4"/>
          <p:cNvSpPr>
            <a:spLocks noGrp="1"/>
          </p:cNvSpPr>
          <p:nvPr>
            <p:ph type="dt" sz="quarter" idx="11"/>
          </p:nvPr>
        </p:nvSpPr>
        <p:spPr>
          <a:noFill/>
        </p:spPr>
        <p:txBody>
          <a:bodyPr/>
          <a:lstStyle/>
          <a:p>
            <a:fld id="{D04D38EB-5702-4C81-9AF0-F6F7815CCFAF}" type="datetime4">
              <a:rPr lang="en-US" smtClean="0"/>
              <a:pPr/>
              <a:t>March 31, 2011</a:t>
            </a:fld>
            <a:endParaRPr lang="en-AU" smtClean="0"/>
          </a:p>
        </p:txBody>
      </p:sp>
      <p:sp>
        <p:nvSpPr>
          <p:cNvPr id="34820" name="Footer Placeholder 5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r>
              <a:rPr lang="en-GB"/>
              <a:t>1130 Business Case Template v2.0</a:t>
            </a:r>
            <a:endParaRPr lang="en-AU"/>
          </a:p>
        </p:txBody>
      </p:sp>
      <p:graphicFrame>
        <p:nvGraphicFramePr>
          <p:cNvPr id="34821" name="Rectangle 2" hidden="1"/>
          <p:cNvGraphicFramePr>
            <a:graphicFrameLocks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34821" name="think-cell Slide" r:id="rId6" imgW="0" imgH="0" progId="">
              <p:embed/>
            </p:oleObj>
          </a:graphicData>
        </a:graphic>
      </p:graphicFrame>
      <p:sp>
        <p:nvSpPr>
          <p:cNvPr id="34822" name="Rectangle 3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AU" smtClean="0"/>
              <a:t>Agenda</a:t>
            </a:r>
          </a:p>
        </p:txBody>
      </p:sp>
      <p:graphicFrame>
        <p:nvGraphicFramePr>
          <p:cNvPr id="6390788" name="Group 4"/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236538" y="1125538"/>
          <a:ext cx="9350375" cy="1997408"/>
        </p:xfrm>
        <a:graphic>
          <a:graphicData uri="http://schemas.openxmlformats.org/drawingml/2006/table">
            <a:tbl>
              <a:tblPr/>
              <a:tblGrid>
                <a:gridCol w="9350375"/>
              </a:tblGrid>
              <a:tr h="2852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Sections</a:t>
                      </a:r>
                    </a:p>
                  </a:txBody>
                  <a:tcPr marL="18000" marR="18000" marT="35992" marB="35992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2852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Executive Summary</a:t>
                      </a:r>
                    </a:p>
                  </a:txBody>
                  <a:tcPr marL="18000" marR="18000" marT="35992" marB="35992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52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Value Proposition</a:t>
                      </a:r>
                    </a:p>
                  </a:txBody>
                  <a:tcPr marL="18000" marR="18000" marT="35992" marB="35992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52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Impact Analysis</a:t>
                      </a:r>
                    </a:p>
                  </a:txBody>
                  <a:tcPr marL="18000" marR="18000" marT="35992" marB="35992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52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Financials</a:t>
                      </a:r>
                    </a:p>
                  </a:txBody>
                  <a:tcPr marL="18000" marR="18000" marT="35992" marB="35992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52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Planning and Next Steps</a:t>
                      </a:r>
                    </a:p>
                  </a:txBody>
                  <a:tcPr marL="18000" marR="18000" marT="35992" marB="35992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852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Back-Up</a:t>
                      </a:r>
                    </a:p>
                  </a:txBody>
                  <a:tcPr marL="18000" marR="18000" marT="35992" marB="35992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E6539C14-03D5-48AE-8205-1585CC01B150}" type="slidenum">
              <a:rPr lang="en-AU" smtClean="0"/>
              <a:pPr/>
              <a:t>44</a:t>
            </a:fld>
            <a:endParaRPr lang="en-AU" smtClean="0"/>
          </a:p>
        </p:txBody>
      </p:sp>
      <p:sp>
        <p:nvSpPr>
          <p:cNvPr id="35843" name="Date Placeholder 4"/>
          <p:cNvSpPr>
            <a:spLocks noGrp="1"/>
          </p:cNvSpPr>
          <p:nvPr>
            <p:ph type="dt" sz="quarter" idx="11"/>
          </p:nvPr>
        </p:nvSpPr>
        <p:spPr>
          <a:noFill/>
        </p:spPr>
        <p:txBody>
          <a:bodyPr/>
          <a:lstStyle/>
          <a:p>
            <a:fld id="{36FD37C2-6373-43F4-BF0D-1A872831E0E6}" type="datetime4">
              <a:rPr lang="en-US" smtClean="0"/>
              <a:pPr/>
              <a:t>March 31, 2011</a:t>
            </a:fld>
            <a:endParaRPr lang="en-AU" smtClean="0"/>
          </a:p>
        </p:txBody>
      </p:sp>
      <p:sp>
        <p:nvSpPr>
          <p:cNvPr id="35844" name="Footer Placeholder 5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r>
              <a:rPr lang="en-GB"/>
              <a:t>1130 Business Case Template v2.0</a:t>
            </a:r>
            <a:endParaRPr lang="en-AU"/>
          </a:p>
        </p:txBody>
      </p:sp>
      <p:graphicFrame>
        <p:nvGraphicFramePr>
          <p:cNvPr id="35845" name="Rectangle 2" hidden="1"/>
          <p:cNvGraphicFramePr>
            <a:graphicFrameLocks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35845" name="think-cell Slide" r:id="rId6" imgW="0" imgH="0" progId="">
              <p:embed/>
            </p:oleObj>
          </a:graphicData>
        </a:graphic>
      </p:graphicFrame>
      <p:graphicFrame>
        <p:nvGraphicFramePr>
          <p:cNvPr id="6392835" name="Group 3"/>
          <p:cNvGraphicFramePr>
            <a:graphicFrameLocks noGrp="1"/>
          </p:cNvGraphicFramePr>
          <p:nvPr>
            <p:ph idx="1"/>
          </p:nvPr>
        </p:nvGraphicFramePr>
        <p:xfrm>
          <a:off x="250825" y="1116013"/>
          <a:ext cx="9385300" cy="4810125"/>
        </p:xfrm>
        <a:graphic>
          <a:graphicData uri="http://schemas.openxmlformats.org/drawingml/2006/table">
            <a:tbl>
              <a:tblPr/>
              <a:tblGrid>
                <a:gridCol w="1555750"/>
                <a:gridCol w="923925"/>
                <a:gridCol w="460375"/>
                <a:gridCol w="460375"/>
                <a:gridCol w="460375"/>
                <a:gridCol w="460375"/>
                <a:gridCol w="460375"/>
                <a:gridCol w="460375"/>
                <a:gridCol w="460375"/>
                <a:gridCol w="460375"/>
                <a:gridCol w="460375"/>
                <a:gridCol w="460375"/>
                <a:gridCol w="460375"/>
                <a:gridCol w="460375"/>
                <a:gridCol w="460375"/>
                <a:gridCol w="460375"/>
                <a:gridCol w="460375"/>
              </a:tblGrid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72000" marB="72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1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72000" marB="72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GB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Arial" charset="0"/>
                        </a:rPr>
                        <a:t>2009</a:t>
                      </a:r>
                    </a:p>
                  </a:txBody>
                  <a:tcPr marL="36000" marR="36000" marT="72000" marB="72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1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GB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Arial" charset="0"/>
                        </a:rPr>
                        <a:t>2010</a:t>
                      </a:r>
                    </a:p>
                  </a:txBody>
                  <a:tcPr marL="36000" marR="36000" marT="72000" marB="72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GB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Arial" charset="0"/>
                        </a:rPr>
                        <a:t>Product / Enabler</a:t>
                      </a:r>
                    </a:p>
                  </a:txBody>
                  <a:tcPr marL="36000" marR="36000" marT="72000" marB="72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GB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Arial" charset="0"/>
                        </a:rPr>
                        <a:t>Owner</a:t>
                      </a:r>
                    </a:p>
                  </a:txBody>
                  <a:tcPr marL="36000" marR="36000" marT="72000" marB="72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GB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Arial" charset="0"/>
                        </a:rPr>
                        <a:t>Nov</a:t>
                      </a:r>
                    </a:p>
                  </a:txBody>
                  <a:tcPr marL="36000" marR="36000" marT="72000" marB="72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GB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Arial" charset="0"/>
                        </a:rPr>
                        <a:t>Dec</a:t>
                      </a:r>
                    </a:p>
                  </a:txBody>
                  <a:tcPr marL="36000" marR="36000" marT="72000" marB="72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GB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Arial" charset="0"/>
                        </a:rPr>
                        <a:t>Jan</a:t>
                      </a:r>
                    </a:p>
                  </a:txBody>
                  <a:tcPr marL="36000" marR="36000" marT="72000" marB="72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GB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Arial" charset="0"/>
                        </a:rPr>
                        <a:t>Feb</a:t>
                      </a:r>
                    </a:p>
                  </a:txBody>
                  <a:tcPr marL="36000" marR="36000" marT="72000" marB="72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GB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Arial" charset="0"/>
                        </a:rPr>
                        <a:t>Mar</a:t>
                      </a:r>
                    </a:p>
                  </a:txBody>
                  <a:tcPr marL="36000" marR="36000" marT="72000" marB="72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GB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Arial" charset="0"/>
                        </a:rPr>
                        <a:t>Apr</a:t>
                      </a:r>
                    </a:p>
                  </a:txBody>
                  <a:tcPr marL="36000" marR="36000" marT="72000" marB="72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GB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Arial" charset="0"/>
                        </a:rPr>
                        <a:t>May</a:t>
                      </a:r>
                    </a:p>
                  </a:txBody>
                  <a:tcPr marL="36000" marR="36000" marT="72000" marB="72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GB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Arial" charset="0"/>
                        </a:rPr>
                        <a:t>Jun</a:t>
                      </a:r>
                    </a:p>
                  </a:txBody>
                  <a:tcPr marL="36000" marR="36000" marT="72000" marB="72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GB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Arial" charset="0"/>
                        </a:rPr>
                        <a:t>Jul</a:t>
                      </a:r>
                    </a:p>
                  </a:txBody>
                  <a:tcPr marL="36000" marR="36000" marT="72000" marB="72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GB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Arial" charset="0"/>
                        </a:rPr>
                        <a:t>Aug</a:t>
                      </a:r>
                    </a:p>
                  </a:txBody>
                  <a:tcPr marL="36000" marR="36000" marT="72000" marB="72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GB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Arial" charset="0"/>
                        </a:rPr>
                        <a:t>Sep</a:t>
                      </a:r>
                    </a:p>
                  </a:txBody>
                  <a:tcPr marL="36000" marR="36000" marT="72000" marB="72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GB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Arial" charset="0"/>
                        </a:rPr>
                        <a:t>Oct</a:t>
                      </a:r>
                    </a:p>
                  </a:txBody>
                  <a:tcPr marL="36000" marR="36000" marT="72000" marB="72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GB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Arial" charset="0"/>
                        </a:rPr>
                        <a:t>Nov</a:t>
                      </a:r>
                    </a:p>
                  </a:txBody>
                  <a:tcPr marL="36000" marR="36000" marT="72000" marB="72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GB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Arial" charset="0"/>
                        </a:rPr>
                        <a:t>Dec</a:t>
                      </a:r>
                    </a:p>
                  </a:txBody>
                  <a:tcPr marL="36000" marR="36000" marT="72000" marB="72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GB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Arial" charset="0"/>
                        </a:rPr>
                        <a:t>Jan</a:t>
                      </a:r>
                    </a:p>
                  </a:txBody>
                  <a:tcPr marL="36000" marR="36000" marT="72000" marB="72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72000" marB="72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72000" marB="72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72000" marB="72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72000" marB="72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72000" marB="72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72000" marB="72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72000" marB="72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72000" marB="72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72000" marB="72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72000" marB="72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72000" marB="72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72000" marB="72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72000" marB="72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72000" marB="72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72000" marB="72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72000" marB="72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72000" marB="72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72000" marB="72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72000" marB="72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72000" marB="72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72000" marB="72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72000" marB="72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72000" marB="72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72000" marB="72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72000" marB="72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72000" marB="72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72000" marB="72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72000" marB="72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72000" marB="72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72000" marB="72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72000" marB="72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72000" marB="72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72000" marB="72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72000" marB="72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72000" marB="72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72000" marB="72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72000" marB="72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72000" marB="72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72000" marB="72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72000" marB="72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72000" marB="72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72000" marB="72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72000" marB="72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72000" marB="72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72000" marB="72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72000" marB="72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72000" marB="72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72000" marB="72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72000" marB="72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72000" marB="72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72000" marB="72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72000" marB="72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72000" marB="72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72000" marB="72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72000" marB="72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72000" marB="72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72000" marB="72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72000" marB="72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72000" marB="72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72000" marB="72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72000" marB="72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72000" marB="72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72000" marB="72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72000" marB="72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72000" marB="72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72000" marB="72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72000" marB="72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72000" marB="72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72000" marB="72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72000" marB="72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72000" marB="72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72000" marB="72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72000" marB="72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72000" marB="72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72000" marB="72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72000" marB="72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72000" marB="72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72000" marB="72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72000" marB="72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72000" marB="72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72000" marB="72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72000" marB="72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72000" marB="72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72000" marB="72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72000" marB="72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72000" marB="72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72000" marB="72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72000" marB="72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72000" marB="72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72000" marB="72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72000" marB="72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72000" marB="72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72000" marB="72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72000" marB="72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72000" marB="72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72000" marB="72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72000" marB="72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72000" marB="72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72000" marB="72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72000" marB="72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72000" marB="72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72000" marB="72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72000" marB="72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72000" marB="72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72000" marB="72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72000" marB="72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72000" marB="72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72000" marB="72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72000" marB="72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72000" marB="72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72000" marB="72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72000" marB="72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72000" marB="72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72000" marB="72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72000" marB="72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72000" marB="72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72000" marB="72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72000" marB="72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72000" marB="72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72000" marB="72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72000" marB="72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72000" marB="72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72000" marB="72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72000" marB="72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72000" marB="72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72000" marB="72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72000" marB="72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72000" marB="72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72000" marB="72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72000" marB="72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72000" marB="72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72000" marB="72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72000" marB="72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72000" marB="72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72000" marB="72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72000" marB="72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72000" marB="72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72000" marB="72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72000" marB="72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72000" marB="72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72000" marB="72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72000" marB="72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72000" marB="72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72000" marB="72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72000" marB="72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72000" marB="72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72000" marB="72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72000" marB="72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72000" marB="72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72000" marB="72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72000" marB="72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72000" marB="72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72000" marB="72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72000" marB="72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72000" marB="72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72000" marB="72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72000" marB="72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72000" marB="72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72000" marB="72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72000" marB="72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72000" marB="72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72000" marB="72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72000" marB="72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72000" marB="72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72000" marB="72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72000" marB="72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72000" marB="72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72000" marB="72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72000" marB="72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72000" marB="72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72000" marB="72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72000" marB="72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72000" marB="72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72000" marB="72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72000" marB="72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72000" marB="72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72000" marB="72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72000" marB="72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72000" marB="72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72000" marB="72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72000" marB="72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72000" marB="72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72000" marB="72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72000" marB="72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72000" marB="72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72000" marB="72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72000" marB="72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72000" marB="72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72000" marB="72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72000" marB="72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72000" marB="72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72000" marB="72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72000" marB="72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72000" marB="72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72000" marB="72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72000" marB="72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72000" marB="72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72000" marB="72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72000" marB="72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72000" marB="72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72000" marB="72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72000" marB="72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72000" marB="72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72000" marB="72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72000" marB="72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72000" marB="72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72000" marB="72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72000" marB="72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72000" marB="72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72000" marB="72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72000" marB="72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72000" marB="72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72000" marB="72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72000" marB="72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72000" marB="72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72000" marB="72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72000" marB="72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72000" marB="72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72000" marB="72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72000" marB="72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72000" marB="72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</a:tbl>
          </a:graphicData>
        </a:graphic>
      </p:graphicFrame>
      <p:sp>
        <p:nvSpPr>
          <p:cNvPr id="36123" name="Rectangle 280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b="1" dirty="0" smtClean="0"/>
              <a:t>In-App Advertising</a:t>
            </a:r>
            <a:br>
              <a:rPr lang="en-GB" b="1" dirty="0" smtClean="0"/>
            </a:br>
            <a:r>
              <a:rPr lang="en-GB" dirty="0" smtClean="0"/>
              <a:t>High level project plan</a:t>
            </a:r>
          </a:p>
        </p:txBody>
      </p:sp>
      <p:sp>
        <p:nvSpPr>
          <p:cNvPr id="36124" name="Rectangle 282"/>
          <p:cNvSpPr>
            <a:spLocks noChangeArrowheads="1"/>
          </p:cNvSpPr>
          <p:nvPr/>
        </p:nvSpPr>
        <p:spPr bwMode="gray">
          <a:xfrm>
            <a:off x="6613525" y="4826000"/>
            <a:ext cx="2978150" cy="1482725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accent1"/>
            </a:solidFill>
            <a:miter lim="800000"/>
            <a:headEnd/>
            <a:tailEnd/>
          </a:ln>
        </p:spPr>
        <p:txBody>
          <a:bodyPr lIns="54000" tIns="46791" rIns="54000" bIns="46791" anchor="ctr"/>
          <a:lstStyle/>
          <a:p>
            <a:pPr defTabSz="869950"/>
            <a:endParaRPr lang="en-GB"/>
          </a:p>
        </p:txBody>
      </p:sp>
      <p:sp>
        <p:nvSpPr>
          <p:cNvPr id="36125" name="Text Box 283"/>
          <p:cNvSpPr txBox="1">
            <a:spLocks noChangeArrowheads="1"/>
          </p:cNvSpPr>
          <p:nvPr/>
        </p:nvSpPr>
        <p:spPr bwMode="gray">
          <a:xfrm>
            <a:off x="6727825" y="4711700"/>
            <a:ext cx="527050" cy="244475"/>
          </a:xfrm>
          <a:prstGeom prst="rect">
            <a:avLst/>
          </a:prstGeom>
          <a:solidFill>
            <a:schemeClr val="bg1"/>
          </a:solidFill>
          <a:ln w="12700" algn="ctr">
            <a:noFill/>
            <a:miter lim="800000"/>
            <a:headEnd/>
            <a:tailEnd/>
          </a:ln>
        </p:spPr>
        <p:txBody>
          <a:bodyPr wrap="none" lIns="54000" tIns="46791" rIns="54000" bIns="46791">
            <a:spAutoFit/>
          </a:bodyPr>
          <a:lstStyle/>
          <a:p>
            <a:pPr defTabSz="869950"/>
            <a:r>
              <a:rPr lang="en-GB" sz="1000"/>
              <a:t>Legend</a:t>
            </a:r>
          </a:p>
        </p:txBody>
      </p:sp>
      <p:sp>
        <p:nvSpPr>
          <p:cNvPr id="36126" name="AutoShape 284"/>
          <p:cNvSpPr>
            <a:spLocks noChangeArrowheads="1"/>
          </p:cNvSpPr>
          <p:nvPr/>
        </p:nvSpPr>
        <p:spPr bwMode="auto">
          <a:xfrm>
            <a:off x="6721475" y="5002213"/>
            <a:ext cx="177800" cy="177800"/>
          </a:xfrm>
          <a:prstGeom prst="diamond">
            <a:avLst/>
          </a:prstGeom>
          <a:solidFill>
            <a:schemeClr val="bg1"/>
          </a:solidFill>
          <a:ln w="12700" algn="ctr">
            <a:solidFill>
              <a:schemeClr val="tx2"/>
            </a:solidFill>
            <a:prstDash val="sysDot"/>
            <a:miter lim="800000"/>
            <a:headEnd/>
            <a:tailEnd/>
          </a:ln>
        </p:spPr>
        <p:txBody>
          <a:bodyPr lIns="90000" tIns="0" rIns="90000" bIns="0" anchor="ctr"/>
          <a:lstStyle/>
          <a:p>
            <a:pPr eaLnBrk="1" hangingPunct="1">
              <a:spcBef>
                <a:spcPct val="50000"/>
              </a:spcBef>
            </a:pPr>
            <a:endParaRPr lang="en-GB" sz="1400"/>
          </a:p>
        </p:txBody>
      </p:sp>
      <p:sp>
        <p:nvSpPr>
          <p:cNvPr id="36127" name="AutoShape 285"/>
          <p:cNvSpPr>
            <a:spLocks noChangeArrowheads="1"/>
          </p:cNvSpPr>
          <p:nvPr/>
        </p:nvSpPr>
        <p:spPr bwMode="auto">
          <a:xfrm>
            <a:off x="6696075" y="5216525"/>
            <a:ext cx="228600" cy="228600"/>
          </a:xfrm>
          <a:prstGeom prst="diamond">
            <a:avLst/>
          </a:prstGeom>
          <a:solidFill>
            <a:schemeClr val="tx1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eaLnBrk="1" hangingPunct="1">
              <a:spcBef>
                <a:spcPct val="50000"/>
              </a:spcBef>
            </a:pPr>
            <a:r>
              <a:rPr lang="en-GB" sz="8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6128" name="AutoShape 286"/>
          <p:cNvSpPr>
            <a:spLocks noChangeArrowheads="1"/>
          </p:cNvSpPr>
          <p:nvPr/>
        </p:nvSpPr>
        <p:spPr bwMode="auto">
          <a:xfrm>
            <a:off x="6696075" y="5481638"/>
            <a:ext cx="228600" cy="228600"/>
          </a:xfrm>
          <a:prstGeom prst="diamond">
            <a:avLst/>
          </a:prstGeom>
          <a:solidFill>
            <a:schemeClr val="tx1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eaLnBrk="1" hangingPunct="1">
              <a:spcBef>
                <a:spcPct val="50000"/>
              </a:spcBef>
            </a:pPr>
            <a:r>
              <a:rPr lang="en-GB" sz="8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6129" name="AutoShape 287"/>
          <p:cNvSpPr>
            <a:spLocks noChangeArrowheads="1"/>
          </p:cNvSpPr>
          <p:nvPr/>
        </p:nvSpPr>
        <p:spPr bwMode="auto">
          <a:xfrm>
            <a:off x="6696075" y="5746750"/>
            <a:ext cx="228600" cy="228600"/>
          </a:xfrm>
          <a:prstGeom prst="diamond">
            <a:avLst/>
          </a:prstGeom>
          <a:solidFill>
            <a:schemeClr val="tx1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eaLnBrk="1" hangingPunct="1">
              <a:spcBef>
                <a:spcPct val="50000"/>
              </a:spcBef>
            </a:pPr>
            <a:r>
              <a:rPr lang="en-GB" sz="8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6130" name="AutoShape 288"/>
          <p:cNvSpPr>
            <a:spLocks noChangeArrowheads="1"/>
          </p:cNvSpPr>
          <p:nvPr/>
        </p:nvSpPr>
        <p:spPr bwMode="auto">
          <a:xfrm>
            <a:off x="6696075" y="6011863"/>
            <a:ext cx="228600" cy="228600"/>
          </a:xfrm>
          <a:prstGeom prst="diamond">
            <a:avLst/>
          </a:prstGeom>
          <a:solidFill>
            <a:schemeClr val="accent1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eaLnBrk="1" hangingPunct="1">
              <a:spcBef>
                <a:spcPct val="50000"/>
              </a:spcBef>
            </a:pPr>
            <a:r>
              <a:rPr lang="en-GB" sz="800" b="1"/>
              <a:t>L</a:t>
            </a:r>
          </a:p>
        </p:txBody>
      </p:sp>
      <p:sp>
        <p:nvSpPr>
          <p:cNvPr id="36131" name="Text Box 289"/>
          <p:cNvSpPr txBox="1">
            <a:spLocks noChangeArrowheads="1"/>
          </p:cNvSpPr>
          <p:nvPr/>
        </p:nvSpPr>
        <p:spPr bwMode="gray">
          <a:xfrm>
            <a:off x="6962775" y="4968875"/>
            <a:ext cx="2520950" cy="2444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 lIns="54000" tIns="46791" rIns="54000" bIns="46791">
            <a:spAutoFit/>
          </a:bodyPr>
          <a:lstStyle/>
          <a:p>
            <a:pPr algn="l" defTabSz="869950"/>
            <a:r>
              <a:rPr lang="en-GB" sz="1000" b="1"/>
              <a:t>GC</a:t>
            </a:r>
            <a:r>
              <a:rPr lang="en-GB" sz="1000"/>
              <a:t>: Approval to start concept development</a:t>
            </a:r>
          </a:p>
        </p:txBody>
      </p:sp>
      <p:sp>
        <p:nvSpPr>
          <p:cNvPr id="36132" name="Text Box 290"/>
          <p:cNvSpPr txBox="1">
            <a:spLocks noChangeArrowheads="1"/>
          </p:cNvSpPr>
          <p:nvPr/>
        </p:nvSpPr>
        <p:spPr bwMode="gray">
          <a:xfrm>
            <a:off x="6962775" y="5227638"/>
            <a:ext cx="2509838" cy="2444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 lIns="54000" tIns="46791" rIns="54000" bIns="46791">
            <a:spAutoFit/>
          </a:bodyPr>
          <a:lstStyle/>
          <a:p>
            <a:pPr algn="l" defTabSz="869950"/>
            <a:r>
              <a:rPr lang="en-GB" sz="1000" b="1"/>
              <a:t>TLT</a:t>
            </a:r>
            <a:r>
              <a:rPr lang="en-GB" sz="1000"/>
              <a:t>: TG1, approval to start Business Case</a:t>
            </a:r>
          </a:p>
        </p:txBody>
      </p:sp>
      <p:sp>
        <p:nvSpPr>
          <p:cNvPr id="36133" name="Text Box 291"/>
          <p:cNvSpPr txBox="1">
            <a:spLocks noChangeArrowheads="1"/>
          </p:cNvSpPr>
          <p:nvPr/>
        </p:nvSpPr>
        <p:spPr bwMode="gray">
          <a:xfrm>
            <a:off x="6962775" y="5486400"/>
            <a:ext cx="2524125" cy="2444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 lIns="54000" tIns="46791" rIns="54000" bIns="46791">
            <a:spAutoFit/>
          </a:bodyPr>
          <a:lstStyle/>
          <a:p>
            <a:pPr algn="l" defTabSz="869950"/>
            <a:r>
              <a:rPr lang="en-GB" sz="1000" b="1"/>
              <a:t>TLT</a:t>
            </a:r>
            <a:r>
              <a:rPr lang="en-GB" sz="1000"/>
              <a:t>: TG2, approval to start implementation</a:t>
            </a:r>
          </a:p>
        </p:txBody>
      </p:sp>
      <p:sp>
        <p:nvSpPr>
          <p:cNvPr id="36134" name="Text Box 292"/>
          <p:cNvSpPr txBox="1">
            <a:spLocks noChangeArrowheads="1"/>
          </p:cNvSpPr>
          <p:nvPr/>
        </p:nvSpPr>
        <p:spPr bwMode="gray">
          <a:xfrm>
            <a:off x="6962775" y="5745163"/>
            <a:ext cx="2484438" cy="2444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 lIns="54000" tIns="46791" rIns="54000" bIns="46791">
            <a:spAutoFit/>
          </a:bodyPr>
          <a:lstStyle/>
          <a:p>
            <a:pPr algn="l" defTabSz="869950"/>
            <a:r>
              <a:rPr lang="en-GB" sz="1000" b="1"/>
              <a:t>TLT</a:t>
            </a:r>
            <a:r>
              <a:rPr lang="en-GB" sz="1000"/>
              <a:t>: TG3, approval for commercial launch</a:t>
            </a:r>
          </a:p>
        </p:txBody>
      </p:sp>
      <p:sp>
        <p:nvSpPr>
          <p:cNvPr id="36135" name="Text Box 293"/>
          <p:cNvSpPr txBox="1">
            <a:spLocks noChangeArrowheads="1"/>
          </p:cNvSpPr>
          <p:nvPr/>
        </p:nvSpPr>
        <p:spPr bwMode="gray">
          <a:xfrm>
            <a:off x="6962775" y="6005513"/>
            <a:ext cx="1192213" cy="2444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 lIns="54000" tIns="46791" rIns="54000" bIns="46791">
            <a:spAutoFit/>
          </a:bodyPr>
          <a:lstStyle/>
          <a:p>
            <a:pPr algn="l" defTabSz="869950"/>
            <a:r>
              <a:rPr lang="en-GB" sz="1000"/>
              <a:t>Commercial launch</a:t>
            </a:r>
          </a:p>
        </p:txBody>
      </p:sp>
      <p:sp>
        <p:nvSpPr>
          <p:cNvPr id="36136" name="Rectangle 295"/>
          <p:cNvSpPr>
            <a:spLocks noChangeArrowheads="1"/>
          </p:cNvSpPr>
          <p:nvPr/>
        </p:nvSpPr>
        <p:spPr bwMode="gray">
          <a:xfrm>
            <a:off x="306388" y="3433763"/>
            <a:ext cx="1485900" cy="1841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l" eaLnBrk="1" hangingPunct="1">
              <a:spcBef>
                <a:spcPct val="50000"/>
              </a:spcBef>
            </a:pPr>
            <a:r>
              <a:rPr lang="en-GB" sz="900">
                <a:cs typeface="Arial" charset="0"/>
              </a:rPr>
              <a:t>[other activities]</a:t>
            </a:r>
          </a:p>
        </p:txBody>
      </p:sp>
      <p:sp>
        <p:nvSpPr>
          <p:cNvPr id="36137" name="Rectangle 296"/>
          <p:cNvSpPr>
            <a:spLocks noChangeArrowheads="1"/>
          </p:cNvSpPr>
          <p:nvPr/>
        </p:nvSpPr>
        <p:spPr bwMode="gray">
          <a:xfrm>
            <a:off x="1844675" y="3433763"/>
            <a:ext cx="844550" cy="1841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l" eaLnBrk="1" hangingPunct="1">
              <a:spcBef>
                <a:spcPct val="50000"/>
              </a:spcBef>
            </a:pPr>
            <a:r>
              <a:rPr lang="en-GB" sz="900">
                <a:cs typeface="Arial" charset="0"/>
              </a:rPr>
              <a:t>[name owner]</a:t>
            </a:r>
          </a:p>
        </p:txBody>
      </p:sp>
      <p:sp>
        <p:nvSpPr>
          <p:cNvPr id="36138" name="Rectangle 298"/>
          <p:cNvSpPr>
            <a:spLocks noChangeArrowheads="1"/>
          </p:cNvSpPr>
          <p:nvPr/>
        </p:nvSpPr>
        <p:spPr bwMode="gray">
          <a:xfrm>
            <a:off x="3927475" y="2443163"/>
            <a:ext cx="1162050" cy="215900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80808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eaLnBrk="1" hangingPunct="1">
              <a:spcBef>
                <a:spcPct val="50000"/>
              </a:spcBef>
            </a:pPr>
            <a:r>
              <a:rPr lang="en-GB" sz="700" b="1">
                <a:cs typeface="Arial" charset="0"/>
              </a:rPr>
              <a:t>BC</a:t>
            </a:r>
          </a:p>
        </p:txBody>
      </p:sp>
      <p:sp>
        <p:nvSpPr>
          <p:cNvPr id="36139" name="AutoShape 299"/>
          <p:cNvSpPr>
            <a:spLocks noChangeArrowheads="1"/>
          </p:cNvSpPr>
          <p:nvPr/>
        </p:nvSpPr>
        <p:spPr bwMode="auto">
          <a:xfrm>
            <a:off x="4975225" y="2447925"/>
            <a:ext cx="228600" cy="228600"/>
          </a:xfrm>
          <a:prstGeom prst="diamond">
            <a:avLst/>
          </a:prstGeom>
          <a:solidFill>
            <a:schemeClr val="tx1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eaLnBrk="1" hangingPunct="1">
              <a:spcBef>
                <a:spcPct val="50000"/>
              </a:spcBef>
            </a:pPr>
            <a:r>
              <a:rPr lang="en-GB" sz="8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6140" name="Rectangle 300"/>
          <p:cNvSpPr>
            <a:spLocks noChangeArrowheads="1"/>
          </p:cNvSpPr>
          <p:nvPr/>
        </p:nvSpPr>
        <p:spPr bwMode="gray">
          <a:xfrm>
            <a:off x="306388" y="2470150"/>
            <a:ext cx="1485900" cy="1841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l" eaLnBrk="1" hangingPunct="1">
              <a:spcBef>
                <a:spcPct val="50000"/>
              </a:spcBef>
            </a:pPr>
            <a:r>
              <a:rPr lang="en-GB" sz="900">
                <a:cs typeface="Arial" charset="0"/>
              </a:rPr>
              <a:t>Business Case</a:t>
            </a:r>
          </a:p>
        </p:txBody>
      </p:sp>
      <p:sp>
        <p:nvSpPr>
          <p:cNvPr id="36141" name="Rectangle 301"/>
          <p:cNvSpPr>
            <a:spLocks noChangeArrowheads="1"/>
          </p:cNvSpPr>
          <p:nvPr/>
        </p:nvSpPr>
        <p:spPr bwMode="gray">
          <a:xfrm>
            <a:off x="1844675" y="2470150"/>
            <a:ext cx="844550" cy="1841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l" eaLnBrk="1" hangingPunct="1">
              <a:spcBef>
                <a:spcPct val="50000"/>
              </a:spcBef>
            </a:pPr>
            <a:r>
              <a:rPr lang="en-GB" sz="900">
                <a:cs typeface="Arial" charset="0"/>
              </a:rPr>
              <a:t>[Name PM]</a:t>
            </a:r>
          </a:p>
        </p:txBody>
      </p:sp>
      <p:sp>
        <p:nvSpPr>
          <p:cNvPr id="36142" name="Rectangle 303"/>
          <p:cNvSpPr>
            <a:spLocks noChangeArrowheads="1"/>
          </p:cNvSpPr>
          <p:nvPr/>
        </p:nvSpPr>
        <p:spPr bwMode="gray">
          <a:xfrm>
            <a:off x="306388" y="2151063"/>
            <a:ext cx="1485900" cy="1841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l" eaLnBrk="1" hangingPunct="1">
              <a:spcBef>
                <a:spcPct val="50000"/>
              </a:spcBef>
            </a:pPr>
            <a:r>
              <a:rPr lang="en-GB" sz="900">
                <a:cs typeface="Arial" charset="0"/>
              </a:rPr>
              <a:t>Concept Development</a:t>
            </a:r>
          </a:p>
        </p:txBody>
      </p:sp>
      <p:sp>
        <p:nvSpPr>
          <p:cNvPr id="36143" name="Rectangle 304"/>
          <p:cNvSpPr>
            <a:spLocks noChangeArrowheads="1"/>
          </p:cNvSpPr>
          <p:nvPr/>
        </p:nvSpPr>
        <p:spPr bwMode="gray">
          <a:xfrm>
            <a:off x="1844675" y="2151063"/>
            <a:ext cx="844550" cy="1841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l" eaLnBrk="1" hangingPunct="1">
              <a:spcBef>
                <a:spcPct val="50000"/>
              </a:spcBef>
            </a:pPr>
            <a:r>
              <a:rPr lang="en-GB" sz="900">
                <a:cs typeface="Arial" charset="0"/>
              </a:rPr>
              <a:t>[Name PM]</a:t>
            </a:r>
          </a:p>
        </p:txBody>
      </p:sp>
      <p:sp>
        <p:nvSpPr>
          <p:cNvPr id="36144" name="Rectangle 305"/>
          <p:cNvSpPr>
            <a:spLocks noChangeArrowheads="1"/>
          </p:cNvSpPr>
          <p:nvPr/>
        </p:nvSpPr>
        <p:spPr bwMode="gray">
          <a:xfrm>
            <a:off x="3278188" y="2125663"/>
            <a:ext cx="593725" cy="234950"/>
          </a:xfrm>
          <a:prstGeom prst="rect">
            <a:avLst/>
          </a:prstGeom>
          <a:solidFill>
            <a:srgbClr val="FFCC00"/>
          </a:solidFill>
          <a:ln w="12700" algn="ctr">
            <a:solidFill>
              <a:srgbClr val="80808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eaLnBrk="1" hangingPunct="1">
              <a:spcBef>
                <a:spcPct val="50000"/>
              </a:spcBef>
            </a:pPr>
            <a:r>
              <a:rPr lang="en-GB" sz="700">
                <a:cs typeface="Arial" charset="0"/>
              </a:rPr>
              <a:t>Concept </a:t>
            </a:r>
          </a:p>
        </p:txBody>
      </p:sp>
      <p:sp>
        <p:nvSpPr>
          <p:cNvPr id="36145" name="AutoShape 306"/>
          <p:cNvSpPr>
            <a:spLocks noChangeArrowheads="1"/>
          </p:cNvSpPr>
          <p:nvPr/>
        </p:nvSpPr>
        <p:spPr bwMode="auto">
          <a:xfrm>
            <a:off x="3783013" y="2128838"/>
            <a:ext cx="228600" cy="228600"/>
          </a:xfrm>
          <a:prstGeom prst="diamond">
            <a:avLst/>
          </a:prstGeom>
          <a:solidFill>
            <a:schemeClr val="tx1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eaLnBrk="1" hangingPunct="1">
              <a:spcBef>
                <a:spcPct val="50000"/>
              </a:spcBef>
            </a:pPr>
            <a:r>
              <a:rPr lang="en-GB" sz="8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6146" name="Rectangle 308"/>
          <p:cNvSpPr>
            <a:spLocks noChangeArrowheads="1"/>
          </p:cNvSpPr>
          <p:nvPr/>
        </p:nvSpPr>
        <p:spPr bwMode="gray">
          <a:xfrm>
            <a:off x="306388" y="2786063"/>
            <a:ext cx="1485900" cy="1841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l" eaLnBrk="1" hangingPunct="1">
              <a:spcBef>
                <a:spcPct val="50000"/>
              </a:spcBef>
            </a:pPr>
            <a:r>
              <a:rPr lang="en-GB" sz="900">
                <a:cs typeface="Arial" charset="0"/>
              </a:rPr>
              <a:t>Implementation</a:t>
            </a:r>
          </a:p>
        </p:txBody>
      </p:sp>
      <p:sp>
        <p:nvSpPr>
          <p:cNvPr id="36147" name="Rectangle 309"/>
          <p:cNvSpPr>
            <a:spLocks noChangeArrowheads="1"/>
          </p:cNvSpPr>
          <p:nvPr/>
        </p:nvSpPr>
        <p:spPr bwMode="gray">
          <a:xfrm>
            <a:off x="1844675" y="2786063"/>
            <a:ext cx="844550" cy="1841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l" eaLnBrk="1" hangingPunct="1">
              <a:spcBef>
                <a:spcPct val="50000"/>
              </a:spcBef>
            </a:pPr>
            <a:r>
              <a:rPr lang="en-GB" sz="900">
                <a:cs typeface="Arial" charset="0"/>
              </a:rPr>
              <a:t>[Name PM]</a:t>
            </a:r>
          </a:p>
        </p:txBody>
      </p:sp>
      <p:sp>
        <p:nvSpPr>
          <p:cNvPr id="36148" name="Rectangle 310"/>
          <p:cNvSpPr>
            <a:spLocks noChangeArrowheads="1"/>
          </p:cNvSpPr>
          <p:nvPr/>
        </p:nvSpPr>
        <p:spPr bwMode="gray">
          <a:xfrm>
            <a:off x="5137150" y="2760663"/>
            <a:ext cx="1712913" cy="234950"/>
          </a:xfrm>
          <a:prstGeom prst="rect">
            <a:avLst/>
          </a:prstGeom>
          <a:solidFill>
            <a:schemeClr val="tx1"/>
          </a:solidFill>
          <a:ln w="12700" algn="ctr">
            <a:solidFill>
              <a:schemeClr val="accent1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eaLnBrk="1" hangingPunct="1">
              <a:spcBef>
                <a:spcPct val="50000"/>
              </a:spcBef>
            </a:pPr>
            <a:r>
              <a:rPr lang="en-GB" sz="700" b="1">
                <a:solidFill>
                  <a:schemeClr val="bg1"/>
                </a:solidFill>
                <a:cs typeface="Arial" charset="0"/>
              </a:rPr>
              <a:t>Implementation</a:t>
            </a:r>
          </a:p>
        </p:txBody>
      </p:sp>
      <p:sp>
        <p:nvSpPr>
          <p:cNvPr id="36149" name="AutoShape 311"/>
          <p:cNvSpPr>
            <a:spLocks noChangeArrowheads="1"/>
          </p:cNvSpPr>
          <p:nvPr/>
        </p:nvSpPr>
        <p:spPr bwMode="auto">
          <a:xfrm>
            <a:off x="6777038" y="2763838"/>
            <a:ext cx="228600" cy="228600"/>
          </a:xfrm>
          <a:prstGeom prst="diamond">
            <a:avLst/>
          </a:prstGeom>
          <a:solidFill>
            <a:schemeClr val="tx1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eaLnBrk="1" hangingPunct="1">
              <a:spcBef>
                <a:spcPct val="50000"/>
              </a:spcBef>
            </a:pPr>
            <a:r>
              <a:rPr lang="en-GB" sz="8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6150" name="Rectangle 313"/>
          <p:cNvSpPr>
            <a:spLocks noChangeArrowheads="1"/>
          </p:cNvSpPr>
          <p:nvPr/>
        </p:nvSpPr>
        <p:spPr bwMode="gray">
          <a:xfrm>
            <a:off x="306388" y="3111500"/>
            <a:ext cx="1485900" cy="1841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l" eaLnBrk="1" hangingPunct="1">
              <a:spcBef>
                <a:spcPct val="50000"/>
              </a:spcBef>
            </a:pPr>
            <a:r>
              <a:rPr lang="en-GB" sz="900">
                <a:cs typeface="Arial" charset="0"/>
              </a:rPr>
              <a:t>Commercial Launch</a:t>
            </a:r>
          </a:p>
        </p:txBody>
      </p:sp>
      <p:sp>
        <p:nvSpPr>
          <p:cNvPr id="36151" name="Rectangle 314"/>
          <p:cNvSpPr>
            <a:spLocks noChangeArrowheads="1"/>
          </p:cNvSpPr>
          <p:nvPr/>
        </p:nvSpPr>
        <p:spPr bwMode="gray">
          <a:xfrm>
            <a:off x="1844675" y="3111500"/>
            <a:ext cx="844550" cy="1841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l" eaLnBrk="1" hangingPunct="1">
              <a:spcBef>
                <a:spcPct val="50000"/>
              </a:spcBef>
            </a:pPr>
            <a:r>
              <a:rPr lang="en-GB" sz="900">
                <a:cs typeface="Arial" charset="0"/>
              </a:rPr>
              <a:t>[Name PM]</a:t>
            </a:r>
          </a:p>
        </p:txBody>
      </p:sp>
      <p:sp>
        <p:nvSpPr>
          <p:cNvPr id="18744" name="AutoShape 315"/>
          <p:cNvSpPr>
            <a:spLocks noChangeArrowheads="1"/>
          </p:cNvSpPr>
          <p:nvPr/>
        </p:nvSpPr>
        <p:spPr bwMode="auto">
          <a:xfrm>
            <a:off x="6750050" y="3089275"/>
            <a:ext cx="228600" cy="228600"/>
          </a:xfrm>
          <a:prstGeom prst="diamond">
            <a:avLst/>
          </a:prstGeom>
          <a:solidFill>
            <a:schemeClr val="accent6">
              <a:lumMod val="75000"/>
            </a:schemeClr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eaLnBrk="1" hangingPunct="1">
              <a:spcBef>
                <a:spcPct val="50000"/>
              </a:spcBef>
              <a:defRPr/>
            </a:pPr>
            <a:r>
              <a:rPr lang="en-GB" sz="600" b="1" dirty="0"/>
              <a:t>L</a:t>
            </a:r>
            <a:r>
              <a:rPr lang="en-GB" sz="800" b="1" dirty="0"/>
              <a:t> </a:t>
            </a:r>
            <a:r>
              <a:rPr lang="en-GB" sz="600" b="1" dirty="0"/>
              <a:t>BE</a:t>
            </a:r>
            <a:endParaRPr lang="en-GB" sz="800" b="1" dirty="0"/>
          </a:p>
        </p:txBody>
      </p:sp>
      <p:sp>
        <p:nvSpPr>
          <p:cNvPr id="36153" name="Rectangle 317"/>
          <p:cNvSpPr>
            <a:spLocks noChangeArrowheads="1"/>
          </p:cNvSpPr>
          <p:nvPr/>
        </p:nvSpPr>
        <p:spPr bwMode="gray">
          <a:xfrm>
            <a:off x="306388" y="1824038"/>
            <a:ext cx="1485900" cy="1841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l" eaLnBrk="1" hangingPunct="1">
              <a:spcBef>
                <a:spcPct val="50000"/>
              </a:spcBef>
            </a:pPr>
            <a:r>
              <a:rPr lang="en-GB" sz="900">
                <a:cs typeface="Arial" charset="0"/>
              </a:rPr>
              <a:t>Idea Generation</a:t>
            </a:r>
          </a:p>
        </p:txBody>
      </p:sp>
      <p:sp>
        <p:nvSpPr>
          <p:cNvPr id="36154" name="Rectangle 318"/>
          <p:cNvSpPr>
            <a:spLocks noChangeArrowheads="1"/>
          </p:cNvSpPr>
          <p:nvPr/>
        </p:nvSpPr>
        <p:spPr bwMode="gray">
          <a:xfrm>
            <a:off x="1844675" y="1824038"/>
            <a:ext cx="844550" cy="1841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l" eaLnBrk="1" hangingPunct="1">
              <a:spcBef>
                <a:spcPct val="50000"/>
              </a:spcBef>
            </a:pPr>
            <a:r>
              <a:rPr lang="en-GB" sz="900">
                <a:cs typeface="Arial" charset="0"/>
              </a:rPr>
              <a:t>[Name PM]</a:t>
            </a:r>
          </a:p>
        </p:txBody>
      </p:sp>
      <p:sp>
        <p:nvSpPr>
          <p:cNvPr id="36155" name="Rectangle 319"/>
          <p:cNvSpPr>
            <a:spLocks noChangeArrowheads="1"/>
          </p:cNvSpPr>
          <p:nvPr/>
        </p:nvSpPr>
        <p:spPr bwMode="gray">
          <a:xfrm>
            <a:off x="2719388" y="1798638"/>
            <a:ext cx="525462" cy="234950"/>
          </a:xfrm>
          <a:prstGeom prst="rect">
            <a:avLst/>
          </a:prstGeom>
          <a:solidFill>
            <a:srgbClr val="FFCC00"/>
          </a:solidFill>
          <a:ln w="12700" algn="ctr">
            <a:solidFill>
              <a:srgbClr val="80808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eaLnBrk="1" hangingPunct="1">
              <a:spcBef>
                <a:spcPct val="50000"/>
              </a:spcBef>
            </a:pPr>
            <a:r>
              <a:rPr lang="en-GB" sz="700">
                <a:cs typeface="Arial" charset="0"/>
              </a:rPr>
              <a:t>Idea</a:t>
            </a:r>
          </a:p>
        </p:txBody>
      </p:sp>
      <p:sp>
        <p:nvSpPr>
          <p:cNvPr id="36156" name="AutoShape 320"/>
          <p:cNvSpPr>
            <a:spLocks noChangeArrowheads="1"/>
          </p:cNvSpPr>
          <p:nvPr/>
        </p:nvSpPr>
        <p:spPr bwMode="auto">
          <a:xfrm>
            <a:off x="3184525" y="1827213"/>
            <a:ext cx="177800" cy="177800"/>
          </a:xfrm>
          <a:prstGeom prst="diamond">
            <a:avLst/>
          </a:prstGeom>
          <a:solidFill>
            <a:schemeClr val="bg1"/>
          </a:solidFill>
          <a:ln w="12700" algn="ctr">
            <a:solidFill>
              <a:schemeClr val="tx2"/>
            </a:solidFill>
            <a:prstDash val="sysDot"/>
            <a:miter lim="800000"/>
            <a:headEnd/>
            <a:tailEnd/>
          </a:ln>
        </p:spPr>
        <p:txBody>
          <a:bodyPr lIns="90000" tIns="0" rIns="90000" bIns="0" anchor="ctr"/>
          <a:lstStyle/>
          <a:p>
            <a:pPr eaLnBrk="1" hangingPunct="1">
              <a:spcBef>
                <a:spcPct val="50000"/>
              </a:spcBef>
            </a:pPr>
            <a:endParaRPr lang="en-GB" sz="1400"/>
          </a:p>
        </p:txBody>
      </p:sp>
      <p:sp>
        <p:nvSpPr>
          <p:cNvPr id="36157" name="Freeform 321"/>
          <p:cNvSpPr>
            <a:spLocks/>
          </p:cNvSpPr>
          <p:nvPr/>
        </p:nvSpPr>
        <p:spPr bwMode="auto">
          <a:xfrm>
            <a:off x="3213100" y="1797050"/>
            <a:ext cx="180975" cy="171450"/>
          </a:xfrm>
          <a:custGeom>
            <a:avLst/>
            <a:gdLst>
              <a:gd name="T0" fmla="*/ 2147483647 w 2969"/>
              <a:gd name="T1" fmla="*/ 2147483647 h 2904"/>
              <a:gd name="T2" fmla="*/ 2147483647 w 2969"/>
              <a:gd name="T3" fmla="*/ 2147483647 h 2904"/>
              <a:gd name="T4" fmla="*/ 2147483647 w 2969"/>
              <a:gd name="T5" fmla="*/ 2147483647 h 2904"/>
              <a:gd name="T6" fmla="*/ 2147483647 w 2969"/>
              <a:gd name="T7" fmla="*/ 2147483647 h 2904"/>
              <a:gd name="T8" fmla="*/ 2147483647 w 2969"/>
              <a:gd name="T9" fmla="*/ 2147483647 h 2904"/>
              <a:gd name="T10" fmla="*/ 2147483647 w 2969"/>
              <a:gd name="T11" fmla="*/ 2147483647 h 2904"/>
              <a:gd name="T12" fmla="*/ 2147483647 w 2969"/>
              <a:gd name="T13" fmla="*/ 2147483647 h 2904"/>
              <a:gd name="T14" fmla="*/ 2147483647 w 2969"/>
              <a:gd name="T15" fmla="*/ 2147483647 h 2904"/>
              <a:gd name="T16" fmla="*/ 2147483647 w 2969"/>
              <a:gd name="T17" fmla="*/ 0 h 2904"/>
              <a:gd name="T18" fmla="*/ 2147483647 w 2969"/>
              <a:gd name="T19" fmla="*/ 2147483647 h 2904"/>
              <a:gd name="T20" fmla="*/ 2147483647 w 2969"/>
              <a:gd name="T21" fmla="*/ 2147483647 h 2904"/>
              <a:gd name="T22" fmla="*/ 2147483647 w 2969"/>
              <a:gd name="T23" fmla="*/ 2147483647 h 2904"/>
              <a:gd name="T24" fmla="*/ 2147483647 w 2969"/>
              <a:gd name="T25" fmla="*/ 2147483647 h 2904"/>
              <a:gd name="T26" fmla="*/ 2147483647 w 2969"/>
              <a:gd name="T27" fmla="*/ 2147483647 h 2904"/>
              <a:gd name="T28" fmla="*/ 2147483647 w 2969"/>
              <a:gd name="T29" fmla="*/ 2147483647 h 2904"/>
              <a:gd name="T30" fmla="*/ 2147483647 w 2969"/>
              <a:gd name="T31" fmla="*/ 2147483647 h 2904"/>
              <a:gd name="T32" fmla="*/ 2147483647 w 2969"/>
              <a:gd name="T33" fmla="*/ 2147483647 h 2904"/>
              <a:gd name="T34" fmla="*/ 2147483647 w 2969"/>
              <a:gd name="T35" fmla="*/ 2147483647 h 2904"/>
              <a:gd name="T36" fmla="*/ 2147483647 w 2969"/>
              <a:gd name="T37" fmla="*/ 2147483647 h 2904"/>
              <a:gd name="T38" fmla="*/ 2147483647 w 2969"/>
              <a:gd name="T39" fmla="*/ 2147483647 h 2904"/>
              <a:gd name="T40" fmla="*/ 2147483647 w 2969"/>
              <a:gd name="T41" fmla="*/ 2147483647 h 2904"/>
              <a:gd name="T42" fmla="*/ 2147483647 w 2969"/>
              <a:gd name="T43" fmla="*/ 2147483647 h 2904"/>
              <a:gd name="T44" fmla="*/ 2147483647 w 2969"/>
              <a:gd name="T45" fmla="*/ 2147483647 h 2904"/>
              <a:gd name="T46" fmla="*/ 2147483647 w 2969"/>
              <a:gd name="T47" fmla="*/ 2147483647 h 2904"/>
              <a:gd name="T48" fmla="*/ 2147483647 w 2969"/>
              <a:gd name="T49" fmla="*/ 2147483647 h 2904"/>
              <a:gd name="T50" fmla="*/ 0 w 2969"/>
              <a:gd name="T51" fmla="*/ 2147483647 h 2904"/>
              <a:gd name="T52" fmla="*/ 2147483647 w 2969"/>
              <a:gd name="T53" fmla="*/ 2147483647 h 2904"/>
              <a:gd name="T54" fmla="*/ 2147483647 w 2969"/>
              <a:gd name="T55" fmla="*/ 2147483647 h 2904"/>
              <a:gd name="T56" fmla="*/ 2147483647 w 2969"/>
              <a:gd name="T57" fmla="*/ 2147483647 h 2904"/>
              <a:gd name="T58" fmla="*/ 2147483647 w 2969"/>
              <a:gd name="T59" fmla="*/ 2147483647 h 2904"/>
              <a:gd name="T60" fmla="*/ 2147483647 w 2969"/>
              <a:gd name="T61" fmla="*/ 2147483647 h 2904"/>
              <a:gd name="T62" fmla="*/ 2147483647 w 2969"/>
              <a:gd name="T63" fmla="*/ 2147483647 h 2904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2969"/>
              <a:gd name="T97" fmla="*/ 0 h 2904"/>
              <a:gd name="T98" fmla="*/ 2969 w 2969"/>
              <a:gd name="T99" fmla="*/ 2904 h 2904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>
              <a:path w="2969" h="2904">
                <a:moveTo>
                  <a:pt x="913" y="2317"/>
                </a:moveTo>
                <a:lnTo>
                  <a:pt x="1126" y="1893"/>
                </a:lnTo>
                <a:lnTo>
                  <a:pt x="1338" y="1485"/>
                </a:lnTo>
                <a:lnTo>
                  <a:pt x="1582" y="1093"/>
                </a:lnTo>
                <a:lnTo>
                  <a:pt x="1843" y="718"/>
                </a:lnTo>
                <a:lnTo>
                  <a:pt x="1958" y="554"/>
                </a:lnTo>
                <a:lnTo>
                  <a:pt x="2072" y="424"/>
                </a:lnTo>
                <a:lnTo>
                  <a:pt x="2170" y="310"/>
                </a:lnTo>
                <a:lnTo>
                  <a:pt x="2235" y="228"/>
                </a:lnTo>
                <a:lnTo>
                  <a:pt x="2300" y="163"/>
                </a:lnTo>
                <a:lnTo>
                  <a:pt x="2366" y="114"/>
                </a:lnTo>
                <a:lnTo>
                  <a:pt x="2431" y="65"/>
                </a:lnTo>
                <a:lnTo>
                  <a:pt x="2464" y="65"/>
                </a:lnTo>
                <a:lnTo>
                  <a:pt x="2513" y="49"/>
                </a:lnTo>
                <a:lnTo>
                  <a:pt x="2594" y="32"/>
                </a:lnTo>
                <a:lnTo>
                  <a:pt x="2676" y="16"/>
                </a:lnTo>
                <a:lnTo>
                  <a:pt x="2823" y="0"/>
                </a:lnTo>
                <a:lnTo>
                  <a:pt x="2920" y="0"/>
                </a:lnTo>
                <a:lnTo>
                  <a:pt x="2953" y="16"/>
                </a:lnTo>
                <a:lnTo>
                  <a:pt x="2969" y="32"/>
                </a:lnTo>
                <a:lnTo>
                  <a:pt x="2969" y="49"/>
                </a:lnTo>
                <a:lnTo>
                  <a:pt x="2953" y="65"/>
                </a:lnTo>
                <a:lnTo>
                  <a:pt x="2920" y="98"/>
                </a:lnTo>
                <a:lnTo>
                  <a:pt x="2855" y="146"/>
                </a:lnTo>
                <a:lnTo>
                  <a:pt x="2659" y="342"/>
                </a:lnTo>
                <a:lnTo>
                  <a:pt x="2464" y="571"/>
                </a:lnTo>
                <a:lnTo>
                  <a:pt x="2251" y="832"/>
                </a:lnTo>
                <a:lnTo>
                  <a:pt x="2039" y="1142"/>
                </a:lnTo>
                <a:lnTo>
                  <a:pt x="1827" y="1468"/>
                </a:lnTo>
                <a:lnTo>
                  <a:pt x="1631" y="1795"/>
                </a:lnTo>
                <a:lnTo>
                  <a:pt x="1452" y="2137"/>
                </a:lnTo>
                <a:lnTo>
                  <a:pt x="1289" y="2496"/>
                </a:lnTo>
                <a:lnTo>
                  <a:pt x="1240" y="2627"/>
                </a:lnTo>
                <a:lnTo>
                  <a:pt x="1191" y="2725"/>
                </a:lnTo>
                <a:lnTo>
                  <a:pt x="1158" y="2806"/>
                </a:lnTo>
                <a:lnTo>
                  <a:pt x="1126" y="2839"/>
                </a:lnTo>
                <a:lnTo>
                  <a:pt x="1093" y="2872"/>
                </a:lnTo>
                <a:lnTo>
                  <a:pt x="1044" y="2888"/>
                </a:lnTo>
                <a:lnTo>
                  <a:pt x="962" y="2904"/>
                </a:lnTo>
                <a:lnTo>
                  <a:pt x="848" y="2904"/>
                </a:lnTo>
                <a:lnTo>
                  <a:pt x="767" y="2904"/>
                </a:lnTo>
                <a:lnTo>
                  <a:pt x="701" y="2888"/>
                </a:lnTo>
                <a:lnTo>
                  <a:pt x="669" y="2888"/>
                </a:lnTo>
                <a:lnTo>
                  <a:pt x="636" y="2872"/>
                </a:lnTo>
                <a:lnTo>
                  <a:pt x="587" y="2806"/>
                </a:lnTo>
                <a:lnTo>
                  <a:pt x="554" y="2758"/>
                </a:lnTo>
                <a:lnTo>
                  <a:pt x="505" y="2692"/>
                </a:lnTo>
                <a:lnTo>
                  <a:pt x="326" y="2447"/>
                </a:lnTo>
                <a:lnTo>
                  <a:pt x="114" y="2203"/>
                </a:lnTo>
                <a:lnTo>
                  <a:pt x="65" y="2154"/>
                </a:lnTo>
                <a:lnTo>
                  <a:pt x="32" y="2105"/>
                </a:lnTo>
                <a:lnTo>
                  <a:pt x="0" y="2039"/>
                </a:lnTo>
                <a:lnTo>
                  <a:pt x="16" y="2007"/>
                </a:lnTo>
                <a:lnTo>
                  <a:pt x="32" y="1958"/>
                </a:lnTo>
                <a:lnTo>
                  <a:pt x="114" y="1876"/>
                </a:lnTo>
                <a:lnTo>
                  <a:pt x="228" y="1811"/>
                </a:lnTo>
                <a:lnTo>
                  <a:pt x="326" y="1795"/>
                </a:lnTo>
                <a:lnTo>
                  <a:pt x="440" y="1827"/>
                </a:lnTo>
                <a:lnTo>
                  <a:pt x="505" y="1860"/>
                </a:lnTo>
                <a:lnTo>
                  <a:pt x="571" y="1909"/>
                </a:lnTo>
                <a:lnTo>
                  <a:pt x="652" y="1974"/>
                </a:lnTo>
                <a:lnTo>
                  <a:pt x="734" y="2056"/>
                </a:lnTo>
                <a:lnTo>
                  <a:pt x="815" y="2170"/>
                </a:lnTo>
                <a:lnTo>
                  <a:pt x="913" y="2317"/>
                </a:lnTo>
                <a:close/>
              </a:path>
            </a:pathLst>
          </a:custGeom>
          <a:solidFill>
            <a:srgbClr val="66FF33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158" name="Rectangle 323"/>
          <p:cNvSpPr>
            <a:spLocks noChangeArrowheads="1"/>
          </p:cNvSpPr>
          <p:nvPr/>
        </p:nvSpPr>
        <p:spPr bwMode="gray">
          <a:xfrm>
            <a:off x="306388" y="3752850"/>
            <a:ext cx="1485900" cy="1841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l" eaLnBrk="1" hangingPunct="1">
              <a:spcBef>
                <a:spcPct val="50000"/>
              </a:spcBef>
            </a:pPr>
            <a:r>
              <a:rPr lang="en-GB" sz="900">
                <a:cs typeface="Arial" charset="0"/>
              </a:rPr>
              <a:t>[other activities]</a:t>
            </a:r>
          </a:p>
        </p:txBody>
      </p:sp>
      <p:sp>
        <p:nvSpPr>
          <p:cNvPr id="36159" name="Rectangle 324"/>
          <p:cNvSpPr>
            <a:spLocks noChangeArrowheads="1"/>
          </p:cNvSpPr>
          <p:nvPr/>
        </p:nvSpPr>
        <p:spPr bwMode="gray">
          <a:xfrm>
            <a:off x="1844675" y="3752850"/>
            <a:ext cx="844550" cy="1841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l" eaLnBrk="1" hangingPunct="1">
              <a:spcBef>
                <a:spcPct val="50000"/>
              </a:spcBef>
            </a:pPr>
            <a:r>
              <a:rPr lang="en-GB" sz="900">
                <a:cs typeface="Arial" charset="0"/>
              </a:rPr>
              <a:t>[name owner]</a:t>
            </a:r>
          </a:p>
        </p:txBody>
      </p:sp>
      <p:sp>
        <p:nvSpPr>
          <p:cNvPr id="36160" name="Rectangle 326"/>
          <p:cNvSpPr>
            <a:spLocks noChangeArrowheads="1"/>
          </p:cNvSpPr>
          <p:nvPr/>
        </p:nvSpPr>
        <p:spPr bwMode="gray">
          <a:xfrm>
            <a:off x="306388" y="4071938"/>
            <a:ext cx="1485900" cy="1841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l" eaLnBrk="1" hangingPunct="1">
              <a:spcBef>
                <a:spcPct val="50000"/>
              </a:spcBef>
            </a:pPr>
            <a:r>
              <a:rPr lang="en-GB" sz="900">
                <a:cs typeface="Arial" charset="0"/>
              </a:rPr>
              <a:t>[other activities]</a:t>
            </a:r>
          </a:p>
        </p:txBody>
      </p:sp>
      <p:sp>
        <p:nvSpPr>
          <p:cNvPr id="36161" name="Rectangle 327"/>
          <p:cNvSpPr>
            <a:spLocks noChangeArrowheads="1"/>
          </p:cNvSpPr>
          <p:nvPr/>
        </p:nvSpPr>
        <p:spPr bwMode="gray">
          <a:xfrm>
            <a:off x="1844675" y="4071938"/>
            <a:ext cx="844550" cy="1841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l" eaLnBrk="1" hangingPunct="1">
              <a:spcBef>
                <a:spcPct val="50000"/>
              </a:spcBef>
            </a:pPr>
            <a:r>
              <a:rPr lang="en-GB" sz="900">
                <a:cs typeface="Arial" charset="0"/>
              </a:rPr>
              <a:t>[name owner]</a:t>
            </a:r>
          </a:p>
        </p:txBody>
      </p:sp>
      <p:sp>
        <p:nvSpPr>
          <p:cNvPr id="36162" name="Rectangle 329"/>
          <p:cNvSpPr>
            <a:spLocks noChangeArrowheads="1"/>
          </p:cNvSpPr>
          <p:nvPr/>
        </p:nvSpPr>
        <p:spPr bwMode="gray">
          <a:xfrm>
            <a:off x="306388" y="4391025"/>
            <a:ext cx="1485900" cy="1841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l" eaLnBrk="1" hangingPunct="1">
              <a:spcBef>
                <a:spcPct val="50000"/>
              </a:spcBef>
            </a:pPr>
            <a:r>
              <a:rPr lang="en-GB" sz="900">
                <a:cs typeface="Arial" charset="0"/>
              </a:rPr>
              <a:t>[other activities]</a:t>
            </a:r>
          </a:p>
        </p:txBody>
      </p:sp>
      <p:sp>
        <p:nvSpPr>
          <p:cNvPr id="36163" name="Rectangle 330"/>
          <p:cNvSpPr>
            <a:spLocks noChangeArrowheads="1"/>
          </p:cNvSpPr>
          <p:nvPr/>
        </p:nvSpPr>
        <p:spPr bwMode="gray">
          <a:xfrm>
            <a:off x="1844675" y="4391025"/>
            <a:ext cx="844550" cy="1841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l" eaLnBrk="1" hangingPunct="1">
              <a:spcBef>
                <a:spcPct val="50000"/>
              </a:spcBef>
            </a:pPr>
            <a:r>
              <a:rPr lang="en-GB" sz="900">
                <a:cs typeface="Arial" charset="0"/>
              </a:rPr>
              <a:t>[name owner]</a:t>
            </a:r>
          </a:p>
        </p:txBody>
      </p:sp>
      <p:sp>
        <p:nvSpPr>
          <p:cNvPr id="36164" name="Rectangle 332"/>
          <p:cNvSpPr>
            <a:spLocks noChangeArrowheads="1"/>
          </p:cNvSpPr>
          <p:nvPr/>
        </p:nvSpPr>
        <p:spPr bwMode="gray">
          <a:xfrm>
            <a:off x="306388" y="4711700"/>
            <a:ext cx="1485900" cy="1841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l" eaLnBrk="1" hangingPunct="1">
              <a:spcBef>
                <a:spcPct val="50000"/>
              </a:spcBef>
            </a:pPr>
            <a:r>
              <a:rPr lang="en-GB" sz="900">
                <a:cs typeface="Arial" charset="0"/>
              </a:rPr>
              <a:t>[other activities]</a:t>
            </a:r>
          </a:p>
        </p:txBody>
      </p:sp>
      <p:sp>
        <p:nvSpPr>
          <p:cNvPr id="36165" name="Rectangle 333"/>
          <p:cNvSpPr>
            <a:spLocks noChangeArrowheads="1"/>
          </p:cNvSpPr>
          <p:nvPr/>
        </p:nvSpPr>
        <p:spPr bwMode="gray">
          <a:xfrm>
            <a:off x="1844675" y="4711700"/>
            <a:ext cx="844550" cy="1841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l" eaLnBrk="1" hangingPunct="1">
              <a:spcBef>
                <a:spcPct val="50000"/>
              </a:spcBef>
            </a:pPr>
            <a:r>
              <a:rPr lang="en-GB" sz="900">
                <a:cs typeface="Arial" charset="0"/>
              </a:rPr>
              <a:t>[name owner]</a:t>
            </a:r>
          </a:p>
        </p:txBody>
      </p:sp>
      <p:sp>
        <p:nvSpPr>
          <p:cNvPr id="36166" name="Rectangle 335"/>
          <p:cNvSpPr>
            <a:spLocks noChangeArrowheads="1"/>
          </p:cNvSpPr>
          <p:nvPr/>
        </p:nvSpPr>
        <p:spPr bwMode="gray">
          <a:xfrm>
            <a:off x="306388" y="5030788"/>
            <a:ext cx="1485900" cy="1841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l" eaLnBrk="1" hangingPunct="1">
              <a:spcBef>
                <a:spcPct val="50000"/>
              </a:spcBef>
            </a:pPr>
            <a:r>
              <a:rPr lang="en-GB" sz="900">
                <a:cs typeface="Arial" charset="0"/>
              </a:rPr>
              <a:t>[other activities]</a:t>
            </a:r>
          </a:p>
        </p:txBody>
      </p:sp>
      <p:sp>
        <p:nvSpPr>
          <p:cNvPr id="36167" name="Rectangle 336"/>
          <p:cNvSpPr>
            <a:spLocks noChangeArrowheads="1"/>
          </p:cNvSpPr>
          <p:nvPr/>
        </p:nvSpPr>
        <p:spPr bwMode="gray">
          <a:xfrm>
            <a:off x="1844675" y="5030788"/>
            <a:ext cx="844550" cy="1841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l" eaLnBrk="1" hangingPunct="1">
              <a:spcBef>
                <a:spcPct val="50000"/>
              </a:spcBef>
            </a:pPr>
            <a:r>
              <a:rPr lang="en-GB" sz="900">
                <a:cs typeface="Arial" charset="0"/>
              </a:rPr>
              <a:t>[name owner]</a:t>
            </a:r>
          </a:p>
        </p:txBody>
      </p:sp>
      <p:sp>
        <p:nvSpPr>
          <p:cNvPr id="36168" name="Rectangle 338"/>
          <p:cNvSpPr>
            <a:spLocks noChangeArrowheads="1"/>
          </p:cNvSpPr>
          <p:nvPr/>
        </p:nvSpPr>
        <p:spPr bwMode="gray">
          <a:xfrm>
            <a:off x="306388" y="5349875"/>
            <a:ext cx="1485900" cy="1841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l" eaLnBrk="1" hangingPunct="1">
              <a:spcBef>
                <a:spcPct val="50000"/>
              </a:spcBef>
            </a:pPr>
            <a:r>
              <a:rPr lang="en-GB" sz="900">
                <a:cs typeface="Arial" charset="0"/>
              </a:rPr>
              <a:t>[other activities]</a:t>
            </a:r>
          </a:p>
        </p:txBody>
      </p:sp>
      <p:sp>
        <p:nvSpPr>
          <p:cNvPr id="36169" name="Rectangle 339"/>
          <p:cNvSpPr>
            <a:spLocks noChangeArrowheads="1"/>
          </p:cNvSpPr>
          <p:nvPr/>
        </p:nvSpPr>
        <p:spPr bwMode="gray">
          <a:xfrm>
            <a:off x="1844675" y="5349875"/>
            <a:ext cx="844550" cy="1841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l" eaLnBrk="1" hangingPunct="1">
              <a:spcBef>
                <a:spcPct val="50000"/>
              </a:spcBef>
            </a:pPr>
            <a:r>
              <a:rPr lang="en-GB" sz="900">
                <a:cs typeface="Arial" charset="0"/>
              </a:rPr>
              <a:t>[name owner]</a:t>
            </a:r>
          </a:p>
        </p:txBody>
      </p:sp>
      <p:sp>
        <p:nvSpPr>
          <p:cNvPr id="36170" name="Rectangle 341"/>
          <p:cNvSpPr>
            <a:spLocks noChangeArrowheads="1"/>
          </p:cNvSpPr>
          <p:nvPr/>
        </p:nvSpPr>
        <p:spPr bwMode="gray">
          <a:xfrm>
            <a:off x="306388" y="5670550"/>
            <a:ext cx="1485900" cy="1841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l" eaLnBrk="1" hangingPunct="1">
              <a:spcBef>
                <a:spcPct val="50000"/>
              </a:spcBef>
            </a:pPr>
            <a:r>
              <a:rPr lang="en-GB" sz="900">
                <a:cs typeface="Arial" charset="0"/>
              </a:rPr>
              <a:t>[other activities]</a:t>
            </a:r>
          </a:p>
        </p:txBody>
      </p:sp>
      <p:sp>
        <p:nvSpPr>
          <p:cNvPr id="36171" name="Rectangle 342"/>
          <p:cNvSpPr>
            <a:spLocks noChangeArrowheads="1"/>
          </p:cNvSpPr>
          <p:nvPr/>
        </p:nvSpPr>
        <p:spPr bwMode="gray">
          <a:xfrm>
            <a:off x="1844675" y="5670550"/>
            <a:ext cx="844550" cy="1841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l" eaLnBrk="1" hangingPunct="1">
              <a:spcBef>
                <a:spcPct val="50000"/>
              </a:spcBef>
            </a:pPr>
            <a:r>
              <a:rPr lang="en-GB" sz="900">
                <a:cs typeface="Arial" charset="0"/>
              </a:rPr>
              <a:t>[name owner]</a:t>
            </a:r>
          </a:p>
        </p:txBody>
      </p:sp>
      <p:sp>
        <p:nvSpPr>
          <p:cNvPr id="36172" name="Line 344"/>
          <p:cNvSpPr>
            <a:spLocks noChangeShapeType="1"/>
          </p:cNvSpPr>
          <p:nvPr/>
        </p:nvSpPr>
        <p:spPr bwMode="auto">
          <a:xfrm>
            <a:off x="5043488" y="1181100"/>
            <a:ext cx="0" cy="500856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lIns="90000" tIns="0" rIns="90000" bIns="0" anchor="ctr"/>
          <a:lstStyle/>
          <a:p>
            <a:endParaRPr lang="en-US"/>
          </a:p>
        </p:txBody>
      </p:sp>
      <p:sp>
        <p:nvSpPr>
          <p:cNvPr id="36173" name="AutoShape 345"/>
          <p:cNvSpPr>
            <a:spLocks noChangeArrowheads="1"/>
          </p:cNvSpPr>
          <p:nvPr/>
        </p:nvSpPr>
        <p:spPr bwMode="auto">
          <a:xfrm>
            <a:off x="4835525" y="6000750"/>
            <a:ext cx="536575" cy="244475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12700" algn="ctr">
            <a:solidFill>
              <a:srgbClr val="FF0000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eaLnBrk="1" hangingPunct="1">
              <a:spcBef>
                <a:spcPct val="50000"/>
              </a:spcBef>
            </a:pPr>
            <a:r>
              <a:rPr lang="en-GB" sz="1000" b="1">
                <a:solidFill>
                  <a:schemeClr val="bg1"/>
                </a:solidFill>
              </a:rPr>
              <a:t>today</a:t>
            </a:r>
          </a:p>
        </p:txBody>
      </p:sp>
      <p:pic>
        <p:nvPicPr>
          <p:cNvPr id="36174" name="Picture 44" descr="toprightbubble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/>
          <a:srcRect t="38245" r="18710"/>
          <a:stretch>
            <a:fillRect/>
          </a:stretch>
        </p:blipFill>
        <p:spPr bwMode="auto">
          <a:xfrm>
            <a:off x="8358188" y="3175"/>
            <a:ext cx="1547812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175" name="Text Box 45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8621713" y="0"/>
            <a:ext cx="1233487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" rIns="18000" anchor="ctr"/>
          <a:lstStyle/>
          <a:p>
            <a:r>
              <a:rPr lang="en-AU" sz="1600" dirty="0" smtClean="0">
                <a:solidFill>
                  <a:schemeClr val="bg1"/>
                </a:solidFill>
                <a:cs typeface="Arial" charset="0"/>
              </a:rPr>
              <a:t>In-App Advertising</a:t>
            </a:r>
            <a:endParaRPr lang="en-AU" sz="1600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36176" name="AutoShape 315"/>
          <p:cNvSpPr>
            <a:spLocks noChangeArrowheads="1"/>
          </p:cNvSpPr>
          <p:nvPr/>
        </p:nvSpPr>
        <p:spPr bwMode="auto">
          <a:xfrm>
            <a:off x="7683500" y="3109913"/>
            <a:ext cx="228600" cy="228600"/>
          </a:xfrm>
          <a:prstGeom prst="diamond">
            <a:avLst/>
          </a:prstGeom>
          <a:solidFill>
            <a:schemeClr val="accent1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eaLnBrk="1" hangingPunct="1">
              <a:spcBef>
                <a:spcPct val="50000"/>
              </a:spcBef>
            </a:pPr>
            <a:r>
              <a:rPr lang="en-GB" sz="800" b="1"/>
              <a:t>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9F97FA8C-B322-4D50-9E3A-430334F166CA}" type="slidenum">
              <a:rPr lang="en-AU" smtClean="0"/>
              <a:pPr/>
              <a:t>45</a:t>
            </a:fld>
            <a:endParaRPr lang="en-AU" smtClean="0"/>
          </a:p>
        </p:txBody>
      </p:sp>
      <p:sp>
        <p:nvSpPr>
          <p:cNvPr id="36867" name="Date Placeholder 4"/>
          <p:cNvSpPr>
            <a:spLocks noGrp="1"/>
          </p:cNvSpPr>
          <p:nvPr>
            <p:ph type="dt" sz="quarter" idx="11"/>
          </p:nvPr>
        </p:nvSpPr>
        <p:spPr>
          <a:noFill/>
        </p:spPr>
        <p:txBody>
          <a:bodyPr/>
          <a:lstStyle/>
          <a:p>
            <a:fld id="{C466407E-CF02-4319-BBCA-3E93A6A2B2F2}" type="datetime4">
              <a:rPr lang="en-US" smtClean="0"/>
              <a:pPr/>
              <a:t>March 31, 2011</a:t>
            </a:fld>
            <a:endParaRPr lang="en-AU" smtClean="0"/>
          </a:p>
        </p:txBody>
      </p:sp>
      <p:sp>
        <p:nvSpPr>
          <p:cNvPr id="36868" name="Footer Placeholder 5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r>
              <a:rPr lang="en-GB"/>
              <a:t>1130 Business Case Template v2.0</a:t>
            </a:r>
            <a:endParaRPr lang="en-AU"/>
          </a:p>
        </p:txBody>
      </p:sp>
      <p:graphicFrame>
        <p:nvGraphicFramePr>
          <p:cNvPr id="36869" name="Rectangle 2" hidden="1"/>
          <p:cNvGraphicFramePr>
            <a:graphicFrameLocks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36869" name="think-cell Slide" r:id="rId7" imgW="0" imgH="0" progId="">
              <p:embed/>
            </p:oleObj>
          </a:graphicData>
        </a:graphic>
      </p:graphicFrame>
      <p:pic>
        <p:nvPicPr>
          <p:cNvPr id="36870" name="Picture 44" descr="toprightbubble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/>
          <a:srcRect t="38245" r="18710"/>
          <a:stretch>
            <a:fillRect/>
          </a:stretch>
        </p:blipFill>
        <p:spPr bwMode="auto">
          <a:xfrm>
            <a:off x="8358188" y="3175"/>
            <a:ext cx="1547812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71" name="Text Box 45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8621713" y="0"/>
            <a:ext cx="1233487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" rIns="18000" anchor="ctr"/>
          <a:lstStyle/>
          <a:p>
            <a:r>
              <a:rPr lang="en-AU" sz="1600" dirty="0" smtClean="0">
                <a:solidFill>
                  <a:schemeClr val="bg1"/>
                </a:solidFill>
                <a:cs typeface="Arial" charset="0"/>
              </a:rPr>
              <a:t>In-App Advertising</a:t>
            </a:r>
            <a:endParaRPr lang="en-AU" sz="1600" dirty="0">
              <a:solidFill>
                <a:schemeClr val="bg1"/>
              </a:solidFill>
              <a:cs typeface="Arial" charset="0"/>
            </a:endParaRPr>
          </a:p>
        </p:txBody>
      </p:sp>
      <p:graphicFrame>
        <p:nvGraphicFramePr>
          <p:cNvPr id="6394886" name="Group 6"/>
          <p:cNvGraphicFramePr>
            <a:graphicFrameLocks noGrp="1"/>
          </p:cNvGraphicFramePr>
          <p:nvPr>
            <p:custDataLst>
              <p:tags r:id="rId4"/>
            </p:custDataLst>
          </p:nvPr>
        </p:nvGraphicFramePr>
        <p:xfrm>
          <a:off x="238125" y="1133475"/>
          <a:ext cx="9398000" cy="4096048"/>
        </p:xfrm>
        <a:graphic>
          <a:graphicData uri="http://schemas.openxmlformats.org/drawingml/2006/table">
            <a:tbl>
              <a:tblPr/>
              <a:tblGrid>
                <a:gridCol w="2763838"/>
                <a:gridCol w="2451100"/>
                <a:gridCol w="717550"/>
                <a:gridCol w="3465512"/>
              </a:tblGrid>
              <a:tr h="2555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Role</a:t>
                      </a:r>
                    </a:p>
                  </a:txBody>
                  <a:tcPr marL="18000" marR="18000" marT="35997" marB="35997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Name</a:t>
                      </a:r>
                      <a:endParaRPr kumimoji="0" lang="en-GB" sz="1200" b="0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18000" marR="18000" marT="35997" marB="35997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Available</a:t>
                      </a:r>
                      <a:endParaRPr kumimoji="0" lang="en-GB" sz="1200" b="0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18000" marR="18000" marT="35997" marB="35997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Comments</a:t>
                      </a:r>
                      <a:endParaRPr kumimoji="0" lang="en-GB" sz="1200" b="0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18000" marR="18000" marT="35997" marB="35997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27429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Product Manager</a:t>
                      </a:r>
                      <a:endParaRPr kumimoji="0" lang="en-GB" sz="1200" b="0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18000" marR="18000" marT="35997" marB="35997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Gert Van Steen</a:t>
                      </a:r>
                      <a:endParaRPr kumimoji="0" lang="en-GB" sz="1200" b="0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18000" marR="18000" marT="35997" marB="35997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Arial" charset="0"/>
                          <a:sym typeface="Wingdings 2" pitchFamily="18" charset="2"/>
                        </a:rPr>
                        <a:t>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50%</a:t>
                      </a:r>
                    </a:p>
                  </a:txBody>
                  <a:tcPr marL="18000" marR="18000" marT="35997" marB="35997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29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Project Manager / TPM</a:t>
                      </a:r>
                      <a:endParaRPr kumimoji="0" lang="en-GB" sz="1200" b="0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18000" marR="18000" marT="35997" marB="35997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18000" marR="18000" marT="35997" marB="35997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Arial" charset="0"/>
                          <a:sym typeface="Wingdings 2" pitchFamily="18" charset="2"/>
                        </a:rPr>
                        <a:t>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18000" marR="18000" marT="35997" marB="35997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29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Operations</a:t>
                      </a:r>
                      <a:endParaRPr kumimoji="0" lang="en-GB" sz="1200" b="0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18000" marR="18000" marT="35997" marB="35997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name]</a:t>
                      </a:r>
                    </a:p>
                  </a:txBody>
                  <a:tcPr marL="18000" marR="18000" marT="35997" marB="35997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Arial" charset="0"/>
                          <a:sym typeface="Wingdings 2" pitchFamily="18" charset="2"/>
                        </a:rPr>
                        <a:t>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See impact analysis</a:t>
                      </a:r>
                    </a:p>
                  </a:txBody>
                  <a:tcPr marL="18000" marR="18000" marT="35997" marB="35997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29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IT / AS400</a:t>
                      </a:r>
                      <a:endParaRPr kumimoji="0" lang="en-GB" sz="1200" b="0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18000" marR="18000" marT="35997" marB="35997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[name]</a:t>
                      </a:r>
                    </a:p>
                  </a:txBody>
                  <a:tcPr marL="18000" marR="18000" marT="35997" marB="35997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Arial" charset="0"/>
                          <a:sym typeface="Wingdings 2" pitchFamily="18" charset="2"/>
                        </a:rPr>
                        <a:t>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See impact analysis</a:t>
                      </a:r>
                    </a:p>
                  </a:txBody>
                  <a:tcPr marL="18000" marR="18000" marT="35997" marB="35997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29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IT / Selligent, SCM</a:t>
                      </a:r>
                      <a:endParaRPr kumimoji="0" lang="en-GB" sz="1200" b="0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18000" marR="18000" marT="35997" marB="35997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[name]</a:t>
                      </a:r>
                    </a:p>
                  </a:txBody>
                  <a:tcPr marL="18000" marR="18000" marT="35997" marB="35997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Arial" charset="0"/>
                          <a:sym typeface="Wingdings 2" pitchFamily="18" charset="2"/>
                        </a:rPr>
                        <a:t>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See impact analysis</a:t>
                      </a:r>
                    </a:p>
                  </a:txBody>
                  <a:tcPr marL="18000" marR="18000" marT="35997" marB="35997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29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IT / Truvo Lounge, reporting</a:t>
                      </a:r>
                      <a:endParaRPr kumimoji="0" lang="en-GB" sz="1200" b="0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18000" marR="18000" marT="35997" marB="35997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[name]</a:t>
                      </a:r>
                    </a:p>
                  </a:txBody>
                  <a:tcPr marL="18000" marR="18000" marT="35997" marB="35997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Arial" charset="0"/>
                          <a:sym typeface="Wingdings 2" pitchFamily="18" charset="2"/>
                        </a:rPr>
                        <a:t>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See impact analysis</a:t>
                      </a:r>
                    </a:p>
                  </a:txBody>
                  <a:tcPr marL="18000" marR="18000" marT="35997" marB="35997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29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New Media / Yellow</a:t>
                      </a:r>
                      <a:endParaRPr kumimoji="0" lang="en-GB" sz="1200" b="0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18000" marR="18000" marT="35997" marB="35997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[name]</a:t>
                      </a:r>
                    </a:p>
                  </a:txBody>
                  <a:tcPr marL="18000" marR="18000" marT="35997" marB="35997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Arial" charset="0"/>
                          <a:sym typeface="Wingdings 2" pitchFamily="18" charset="2"/>
                        </a:rPr>
                        <a:t>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See impact analysis</a:t>
                      </a:r>
                    </a:p>
                  </a:txBody>
                  <a:tcPr marL="18000" marR="18000" marT="35997" marB="35997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29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New Media / MySite</a:t>
                      </a:r>
                      <a:endParaRPr kumimoji="0" lang="en-GB" sz="1200" b="0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18000" marR="18000" marT="35997" marB="35997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[name]</a:t>
                      </a:r>
                    </a:p>
                  </a:txBody>
                  <a:tcPr marL="18000" marR="18000" marT="35997" marB="35997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Arial" charset="0"/>
                          <a:sym typeface="Wingdings 2" pitchFamily="18" charset="2"/>
                        </a:rPr>
                        <a:t>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See impact analysis</a:t>
                      </a:r>
                    </a:p>
                  </a:txBody>
                  <a:tcPr marL="18000" marR="18000" marT="35997" marB="35997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29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18000" marR="18000" marT="35997" marB="35997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18000" marR="18000" marT="35997" marB="35997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  <a:sym typeface="Wingdings 2" pitchFamily="18" charset="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18000" marR="18000" marT="35997" marB="35997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18000" marR="18000" marT="35997" marB="35997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18000" marR="18000" marT="35997" marB="35997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  <a:sym typeface="Wingdings 2" pitchFamily="18" charset="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18000" marR="18000" marT="35997" marB="35997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18000" marR="18000" marT="35997" marB="35997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18000" marR="18000" marT="35997" marB="35997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  <a:sym typeface="Wingdings 2" pitchFamily="18" charset="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18000" marR="18000" marT="35997" marB="35997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18000" marR="18000" marT="35997" marB="35997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18000" marR="18000" marT="35997" marB="35997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  <a:sym typeface="Wingdings 2" pitchFamily="18" charset="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18000" marR="18000" marT="35997" marB="35997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18000" marR="18000" marT="35997" marB="35997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18000" marR="18000" marT="35997" marB="35997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  <a:sym typeface="Wingdings 2" pitchFamily="18" charset="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18000" marR="18000" marT="35997" marB="35997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18000" marR="18000" marT="35997" marB="35997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18000" marR="18000" marT="35997" marB="35997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  <a:sym typeface="Wingdings 2" pitchFamily="18" charset="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18000" marR="18000" marT="35997" marB="35997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6949" name="Rectangle 83"/>
          <p:cNvSpPr>
            <a:spLocks noChangeArrowheads="1"/>
          </p:cNvSpPr>
          <p:nvPr/>
        </p:nvSpPr>
        <p:spPr bwMode="auto">
          <a:xfrm>
            <a:off x="2606675" y="6083300"/>
            <a:ext cx="5400675" cy="63976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accent1"/>
            </a:solidFill>
            <a:miter lim="800000"/>
            <a:headEnd/>
            <a:tailEnd/>
          </a:ln>
        </p:spPr>
        <p:txBody>
          <a:bodyPr lIns="90000" tIns="0" rIns="90000" bIns="0" anchor="ctr"/>
          <a:lstStyle/>
          <a:p>
            <a:pPr eaLnBrk="1" hangingPunct="1">
              <a:spcBef>
                <a:spcPct val="50000"/>
              </a:spcBef>
            </a:pPr>
            <a:endParaRPr lang="en-GB" sz="1400"/>
          </a:p>
        </p:txBody>
      </p:sp>
      <p:sp>
        <p:nvSpPr>
          <p:cNvPr id="36950" name="Rectangle 84"/>
          <p:cNvSpPr>
            <a:spLocks noChangeArrowheads="1"/>
          </p:cNvSpPr>
          <p:nvPr/>
        </p:nvSpPr>
        <p:spPr bwMode="auto">
          <a:xfrm>
            <a:off x="3125788" y="6172200"/>
            <a:ext cx="1276350" cy="5445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0000" tIns="0" rIns="90000" bIns="0" anchor="ctr"/>
          <a:lstStyle/>
          <a:p>
            <a:pPr algn="l" eaLnBrk="1" hangingPunct="1">
              <a:spcBef>
                <a:spcPct val="50000"/>
              </a:spcBef>
            </a:pPr>
            <a:r>
              <a:rPr lang="en-GB" sz="1000">
                <a:solidFill>
                  <a:srgbClr val="000000"/>
                </a:solidFill>
              </a:rPr>
              <a:t>Available</a:t>
            </a:r>
          </a:p>
        </p:txBody>
      </p:sp>
      <p:sp>
        <p:nvSpPr>
          <p:cNvPr id="36951" name="Text Box 85"/>
          <p:cNvSpPr txBox="1">
            <a:spLocks noChangeArrowheads="1"/>
          </p:cNvSpPr>
          <p:nvPr/>
        </p:nvSpPr>
        <p:spPr bwMode="auto">
          <a:xfrm>
            <a:off x="2641600" y="5997575"/>
            <a:ext cx="600075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wrap="none" lIns="90000" tIns="0" rIns="9000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GB" sz="1000"/>
              <a:t>Legend</a:t>
            </a:r>
          </a:p>
        </p:txBody>
      </p:sp>
      <p:sp>
        <p:nvSpPr>
          <p:cNvPr id="36952" name="Rectangle 86"/>
          <p:cNvSpPr>
            <a:spLocks noChangeArrowheads="1"/>
          </p:cNvSpPr>
          <p:nvPr/>
        </p:nvSpPr>
        <p:spPr bwMode="auto">
          <a:xfrm>
            <a:off x="4681538" y="6172200"/>
            <a:ext cx="1389062" cy="5445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0000" tIns="0" rIns="90000" bIns="0" anchor="ctr"/>
          <a:lstStyle/>
          <a:p>
            <a:pPr algn="l" eaLnBrk="1" hangingPunct="1">
              <a:spcBef>
                <a:spcPct val="50000"/>
              </a:spcBef>
            </a:pPr>
            <a:r>
              <a:rPr lang="en-GB" sz="1000">
                <a:solidFill>
                  <a:srgbClr val="000000"/>
                </a:solidFill>
              </a:rPr>
              <a:t>Not available </a:t>
            </a:r>
          </a:p>
        </p:txBody>
      </p:sp>
      <p:sp>
        <p:nvSpPr>
          <p:cNvPr id="36953" name="Text Box 87"/>
          <p:cNvSpPr txBox="1">
            <a:spLocks noChangeArrowheads="1"/>
          </p:cNvSpPr>
          <p:nvPr/>
        </p:nvSpPr>
        <p:spPr bwMode="gray">
          <a:xfrm>
            <a:off x="2795588" y="6216650"/>
            <a:ext cx="379412" cy="457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 lIns="54000" tIns="46791" rIns="54000" bIns="46791">
            <a:spAutoFit/>
          </a:bodyPr>
          <a:lstStyle/>
          <a:p>
            <a:pPr defTabSz="869950"/>
            <a:r>
              <a:rPr lang="en-GB" sz="2400">
                <a:solidFill>
                  <a:srgbClr val="4D4D4D"/>
                </a:solidFill>
                <a:sym typeface="Wingdings 2" pitchFamily="18" charset="2"/>
              </a:rPr>
              <a:t></a:t>
            </a:r>
          </a:p>
        </p:txBody>
      </p:sp>
      <p:sp>
        <p:nvSpPr>
          <p:cNvPr id="36954" name="Text Box 88"/>
          <p:cNvSpPr txBox="1">
            <a:spLocks noChangeArrowheads="1"/>
          </p:cNvSpPr>
          <p:nvPr/>
        </p:nvSpPr>
        <p:spPr bwMode="gray">
          <a:xfrm>
            <a:off x="4357688" y="6216650"/>
            <a:ext cx="379412" cy="457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 lIns="54000" tIns="46791" rIns="54000" bIns="46791">
            <a:spAutoFit/>
          </a:bodyPr>
          <a:lstStyle/>
          <a:p>
            <a:pPr defTabSz="869950"/>
            <a:r>
              <a:rPr lang="en-GB" sz="2400">
                <a:solidFill>
                  <a:srgbClr val="FF0000"/>
                </a:solidFill>
                <a:sym typeface="Wingdings 2" pitchFamily="18" charset="2"/>
              </a:rPr>
              <a:t></a:t>
            </a:r>
          </a:p>
        </p:txBody>
      </p:sp>
      <p:sp>
        <p:nvSpPr>
          <p:cNvPr id="36955" name="Text Box 89"/>
          <p:cNvSpPr txBox="1">
            <a:spLocks noChangeArrowheads="1"/>
          </p:cNvSpPr>
          <p:nvPr/>
        </p:nvSpPr>
        <p:spPr bwMode="gray">
          <a:xfrm>
            <a:off x="5840413" y="6216650"/>
            <a:ext cx="379412" cy="457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 lIns="54000" tIns="46791" rIns="54000" bIns="46791">
            <a:spAutoFit/>
          </a:bodyPr>
          <a:lstStyle/>
          <a:p>
            <a:pPr defTabSz="869950"/>
            <a:r>
              <a:rPr lang="en-GB" sz="2400">
                <a:solidFill>
                  <a:schemeClr val="tx2"/>
                </a:solidFill>
                <a:sym typeface="Wingdings 2" pitchFamily="18" charset="2"/>
              </a:rPr>
              <a:t></a:t>
            </a:r>
          </a:p>
        </p:txBody>
      </p:sp>
      <p:sp>
        <p:nvSpPr>
          <p:cNvPr id="36956" name="Rectangle 90"/>
          <p:cNvSpPr>
            <a:spLocks noChangeArrowheads="1"/>
          </p:cNvSpPr>
          <p:nvPr/>
        </p:nvSpPr>
        <p:spPr bwMode="auto">
          <a:xfrm>
            <a:off x="6153150" y="6173788"/>
            <a:ext cx="1389063" cy="5445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0000" tIns="0" rIns="90000" bIns="0" anchor="ctr"/>
          <a:lstStyle/>
          <a:p>
            <a:pPr algn="l" eaLnBrk="1" hangingPunct="1">
              <a:spcBef>
                <a:spcPct val="50000"/>
              </a:spcBef>
            </a:pPr>
            <a:r>
              <a:rPr lang="en-GB" sz="1000">
                <a:solidFill>
                  <a:srgbClr val="000000"/>
                </a:solidFill>
              </a:rPr>
              <a:t>Check not</a:t>
            </a:r>
            <a:br>
              <a:rPr lang="en-GB" sz="1000">
                <a:solidFill>
                  <a:srgbClr val="000000"/>
                </a:solidFill>
              </a:rPr>
            </a:br>
            <a:r>
              <a:rPr lang="en-GB" sz="1000">
                <a:solidFill>
                  <a:srgbClr val="000000"/>
                </a:solidFill>
              </a:rPr>
              <a:t>performed yet</a:t>
            </a:r>
          </a:p>
        </p:txBody>
      </p:sp>
      <p:sp>
        <p:nvSpPr>
          <p:cNvPr id="36957" name="Rectangle 91"/>
          <p:cNvSpPr>
            <a:spLocks noGrp="1" noChangeArrowheads="1"/>
          </p:cNvSpPr>
          <p:nvPr>
            <p:ph type="title"/>
            <p:custDataLst>
              <p:tags r:id="rId5"/>
            </p:custDataLst>
          </p:nvPr>
        </p:nvSpPr>
        <p:spPr>
          <a:xfrm>
            <a:off x="250825" y="88900"/>
            <a:ext cx="8805863" cy="792163"/>
          </a:xfrm>
        </p:spPr>
        <p:txBody>
          <a:bodyPr/>
          <a:lstStyle/>
          <a:p>
            <a:pPr eaLnBrk="1" hangingPunct="1"/>
            <a:r>
              <a:rPr lang="en-GB" b="1" smtClean="0"/>
              <a:t>Virtual Paper</a:t>
            </a:r>
            <a:br>
              <a:rPr lang="en-GB" b="1" smtClean="0"/>
            </a:br>
            <a:r>
              <a:rPr lang="en-GB" smtClean="0"/>
              <a:t>Resources needed for implementation</a:t>
            </a:r>
            <a:endParaRPr lang="en-AU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DCBF6BA6-3AAE-4BDD-B77E-2EE1BCEE1F33}" type="slidenum">
              <a:rPr lang="en-AU" smtClean="0"/>
              <a:pPr/>
              <a:t>46</a:t>
            </a:fld>
            <a:endParaRPr lang="en-AU" smtClean="0"/>
          </a:p>
        </p:txBody>
      </p:sp>
      <p:sp>
        <p:nvSpPr>
          <p:cNvPr id="37891" name="Date Placeholder 4"/>
          <p:cNvSpPr>
            <a:spLocks noGrp="1"/>
          </p:cNvSpPr>
          <p:nvPr>
            <p:ph type="dt" sz="quarter" idx="11"/>
          </p:nvPr>
        </p:nvSpPr>
        <p:spPr>
          <a:noFill/>
        </p:spPr>
        <p:txBody>
          <a:bodyPr/>
          <a:lstStyle/>
          <a:p>
            <a:fld id="{8064D64A-AC2B-41BB-85DB-73ABF26184B0}" type="datetime4">
              <a:rPr lang="en-US" smtClean="0"/>
              <a:pPr/>
              <a:t>March 31, 2011</a:t>
            </a:fld>
            <a:endParaRPr lang="en-AU" smtClean="0"/>
          </a:p>
        </p:txBody>
      </p:sp>
      <p:sp>
        <p:nvSpPr>
          <p:cNvPr id="37892" name="Footer Placeholder 5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r>
              <a:rPr lang="en-GB"/>
              <a:t>1130 Business Case Template v2.0</a:t>
            </a:r>
            <a:endParaRPr lang="en-AU"/>
          </a:p>
        </p:txBody>
      </p:sp>
      <p:graphicFrame>
        <p:nvGraphicFramePr>
          <p:cNvPr id="37893" name="Rectangle 2" hidden="1"/>
          <p:cNvGraphicFramePr>
            <a:graphicFrameLocks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37893" name="think-cell Slide" r:id="rId7" imgW="0" imgH="0" progId="">
              <p:embed/>
            </p:oleObj>
          </a:graphicData>
        </a:graphic>
      </p:graphicFrame>
      <p:sp>
        <p:nvSpPr>
          <p:cNvPr id="37894" name="Rectangle 3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250825" y="88900"/>
            <a:ext cx="9069388" cy="792163"/>
          </a:xfrm>
        </p:spPr>
        <p:txBody>
          <a:bodyPr/>
          <a:lstStyle/>
          <a:p>
            <a:pPr eaLnBrk="1" hangingPunct="1"/>
            <a:r>
              <a:rPr lang="en-GB" b="1" smtClean="0"/>
              <a:t>Virtual Paper</a:t>
            </a:r>
            <a:br>
              <a:rPr lang="en-GB" b="1" smtClean="0"/>
            </a:br>
            <a:r>
              <a:rPr lang="en-GB" smtClean="0"/>
              <a:t>Resources needed for Go-To-Market</a:t>
            </a:r>
            <a:endParaRPr lang="en-AU" smtClean="0"/>
          </a:p>
        </p:txBody>
      </p:sp>
      <p:pic>
        <p:nvPicPr>
          <p:cNvPr id="37895" name="Picture 44" descr="toprightbubble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/>
          <a:srcRect t="38245" r="18710"/>
          <a:stretch>
            <a:fillRect/>
          </a:stretch>
        </p:blipFill>
        <p:spPr bwMode="auto">
          <a:xfrm>
            <a:off x="8358188" y="3175"/>
            <a:ext cx="1547812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896" name="Text Box 45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8621713" y="0"/>
            <a:ext cx="1233487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" rIns="18000" anchor="ctr"/>
          <a:lstStyle/>
          <a:p>
            <a:r>
              <a:rPr lang="en-AU" sz="1600" dirty="0" smtClean="0">
                <a:solidFill>
                  <a:schemeClr val="bg1"/>
                </a:solidFill>
                <a:cs typeface="Arial" charset="0"/>
              </a:rPr>
              <a:t>In-App Advertising</a:t>
            </a:r>
            <a:endParaRPr lang="en-AU" sz="1600" dirty="0">
              <a:solidFill>
                <a:schemeClr val="bg1"/>
              </a:solidFill>
              <a:cs typeface="Arial" charset="0"/>
            </a:endParaRPr>
          </a:p>
        </p:txBody>
      </p:sp>
      <p:graphicFrame>
        <p:nvGraphicFramePr>
          <p:cNvPr id="6395911" name="Group 7"/>
          <p:cNvGraphicFramePr>
            <a:graphicFrameLocks noGrp="1"/>
          </p:cNvGraphicFramePr>
          <p:nvPr>
            <p:custDataLst>
              <p:tags r:id="rId5"/>
            </p:custDataLst>
          </p:nvPr>
        </p:nvGraphicFramePr>
        <p:xfrm>
          <a:off x="238125" y="1133475"/>
          <a:ext cx="9398000" cy="3004370"/>
        </p:xfrm>
        <a:graphic>
          <a:graphicData uri="http://schemas.openxmlformats.org/drawingml/2006/table">
            <a:tbl>
              <a:tblPr/>
              <a:tblGrid>
                <a:gridCol w="2763838"/>
                <a:gridCol w="2451100"/>
                <a:gridCol w="717550"/>
                <a:gridCol w="3465512"/>
              </a:tblGrid>
              <a:tr h="2556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Role</a:t>
                      </a:r>
                    </a:p>
                  </a:txBody>
                  <a:tcPr marL="18000" marR="18000" marT="36006" marB="36006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Name</a:t>
                      </a:r>
                      <a:endParaRPr kumimoji="0" lang="en-GB" sz="1200" b="0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18000" marR="18000" marT="36006" marB="36006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Available</a:t>
                      </a:r>
                      <a:endParaRPr kumimoji="0" lang="en-GB" sz="1200" b="0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18000" marR="18000" marT="36006" marB="36006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Comments</a:t>
                      </a:r>
                      <a:endParaRPr kumimoji="0" lang="en-GB" sz="1200" b="0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18000" marR="18000" marT="36006" marB="36006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2743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Product Manager</a:t>
                      </a:r>
                      <a:endParaRPr kumimoji="0" lang="en-GB" sz="1200" b="0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18000" marR="18000" marT="36006" marB="36006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Gert Van Steen</a:t>
                      </a:r>
                      <a:endParaRPr kumimoji="0" lang="en-GB" sz="1200" b="0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18000" marR="18000" marT="36006" marB="36006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Arial" charset="0"/>
                          <a:sym typeface="Wingdings 2" pitchFamily="18" charset="2"/>
                        </a:rPr>
                        <a:t>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30%</a:t>
                      </a:r>
                    </a:p>
                  </a:txBody>
                  <a:tcPr marL="18000" marR="18000" marT="36006" marB="36006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3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Sales representative Belgium</a:t>
                      </a:r>
                      <a:endParaRPr kumimoji="0" lang="en-GB" sz="1200" b="0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18000" marR="18000" marT="36006" marB="36006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Katrijn Steenbeke</a:t>
                      </a:r>
                    </a:p>
                  </a:txBody>
                  <a:tcPr marL="18000" marR="18000" marT="36006" marB="36006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Arial" charset="0"/>
                          <a:sym typeface="Wingdings 2" pitchFamily="18" charset="2"/>
                        </a:rPr>
                        <a:t>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X%, from a/a/a to b/b/b</a:t>
                      </a:r>
                    </a:p>
                  </a:txBody>
                  <a:tcPr marL="18000" marR="18000" marT="36006" marB="36006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3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Sales representative Ireland</a:t>
                      </a:r>
                      <a:endParaRPr kumimoji="0" lang="en-GB" sz="1200" b="0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18000" marR="18000" marT="36006" marB="36006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TBC</a:t>
                      </a:r>
                    </a:p>
                  </a:txBody>
                  <a:tcPr marL="18000" marR="18000" marT="36006" marB="36006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Arial" charset="0"/>
                          <a:sym typeface="Wingdings 2" pitchFamily="18" charset="2"/>
                        </a:rPr>
                        <a:t>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X%, from a/a/a to b/b/b</a:t>
                      </a:r>
                    </a:p>
                  </a:txBody>
                  <a:tcPr marL="18000" marR="18000" marT="36006" marB="36006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Sales representative Portugal</a:t>
                      </a:r>
                      <a:endParaRPr kumimoji="0" lang="en-GB" sz="1200" b="0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18000" marR="18000" marT="36006" marB="36006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TBC</a:t>
                      </a:r>
                    </a:p>
                  </a:txBody>
                  <a:tcPr marL="18000" marR="18000" marT="36006" marB="36006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Arial" charset="0"/>
                          <a:sym typeface="Wingdings 2" pitchFamily="18" charset="2"/>
                        </a:rPr>
                        <a:t>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X%, from a/a/a to b/b/b</a:t>
                      </a:r>
                    </a:p>
                  </a:txBody>
                  <a:tcPr marL="18000" marR="18000" marT="36006" marB="36006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18000" marR="18000" marT="36006" marB="36006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18000" marR="18000" marT="36006" marB="36006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  <a:sym typeface="Wingdings 2" pitchFamily="18" charset="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18000" marR="18000" marT="36006" marB="36006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18000" marR="18000" marT="36006" marB="36006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18000" marR="18000" marT="36006" marB="36006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  <a:sym typeface="Wingdings 2" pitchFamily="18" charset="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18000" marR="18000" marT="36006" marB="36006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18000" marR="18000" marT="36006" marB="36006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18000" marR="18000" marT="36006" marB="36006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  <a:sym typeface="Wingdings 2" pitchFamily="18" charset="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18000" marR="18000" marT="36006" marB="36006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4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18000" marR="18000" marT="36006" marB="36006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18000" marR="18000" marT="36006" marB="36006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  <a:sym typeface="Wingdings 2" pitchFamily="18" charset="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18000" marR="18000" marT="36006" marB="36006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18000" marR="18000" marT="36006" marB="36006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18000" marR="18000" marT="36006" marB="36006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  <a:sym typeface="Wingdings 2" pitchFamily="18" charset="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18000" marR="18000" marT="36006" marB="36006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</a:endParaRPr>
                    </a:p>
                  </a:txBody>
                  <a:tcPr marL="18000" marR="18000" marT="36006" marB="36006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18000" marR="18000" marT="36006" marB="36006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GB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Arial" charset="0"/>
                        <a:sym typeface="Wingdings 2" pitchFamily="18" charset="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18000" marR="18000" marT="36006" marB="36006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7969" name="Rectangle 79"/>
          <p:cNvSpPr>
            <a:spLocks noChangeArrowheads="1"/>
          </p:cNvSpPr>
          <p:nvPr/>
        </p:nvSpPr>
        <p:spPr bwMode="auto">
          <a:xfrm>
            <a:off x="2606675" y="6083300"/>
            <a:ext cx="5400675" cy="63976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accent1"/>
            </a:solidFill>
            <a:miter lim="800000"/>
            <a:headEnd/>
            <a:tailEnd/>
          </a:ln>
        </p:spPr>
        <p:txBody>
          <a:bodyPr lIns="90000" tIns="0" rIns="90000" bIns="0" anchor="ctr"/>
          <a:lstStyle/>
          <a:p>
            <a:pPr eaLnBrk="1" hangingPunct="1">
              <a:spcBef>
                <a:spcPct val="50000"/>
              </a:spcBef>
            </a:pPr>
            <a:endParaRPr lang="en-GB" sz="1400"/>
          </a:p>
        </p:txBody>
      </p:sp>
      <p:sp>
        <p:nvSpPr>
          <p:cNvPr id="37970" name="Rectangle 80"/>
          <p:cNvSpPr>
            <a:spLocks noChangeArrowheads="1"/>
          </p:cNvSpPr>
          <p:nvPr/>
        </p:nvSpPr>
        <p:spPr bwMode="auto">
          <a:xfrm>
            <a:off x="3125788" y="6172200"/>
            <a:ext cx="1276350" cy="5445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0000" tIns="0" rIns="90000" bIns="0" anchor="ctr"/>
          <a:lstStyle/>
          <a:p>
            <a:pPr algn="l" eaLnBrk="1" hangingPunct="1">
              <a:spcBef>
                <a:spcPct val="50000"/>
              </a:spcBef>
            </a:pPr>
            <a:r>
              <a:rPr lang="en-GB" sz="1000">
                <a:solidFill>
                  <a:srgbClr val="000000"/>
                </a:solidFill>
              </a:rPr>
              <a:t>Available</a:t>
            </a:r>
          </a:p>
        </p:txBody>
      </p:sp>
      <p:sp>
        <p:nvSpPr>
          <p:cNvPr id="37971" name="Text Box 81"/>
          <p:cNvSpPr txBox="1">
            <a:spLocks noChangeArrowheads="1"/>
          </p:cNvSpPr>
          <p:nvPr/>
        </p:nvSpPr>
        <p:spPr bwMode="auto">
          <a:xfrm>
            <a:off x="2641600" y="5997575"/>
            <a:ext cx="600075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wrap="none" lIns="90000" tIns="0" rIns="9000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GB" sz="1000"/>
              <a:t>Legend</a:t>
            </a:r>
          </a:p>
        </p:txBody>
      </p:sp>
      <p:sp>
        <p:nvSpPr>
          <p:cNvPr id="37972" name="Rectangle 82"/>
          <p:cNvSpPr>
            <a:spLocks noChangeArrowheads="1"/>
          </p:cNvSpPr>
          <p:nvPr/>
        </p:nvSpPr>
        <p:spPr bwMode="auto">
          <a:xfrm>
            <a:off x="4681538" y="6172200"/>
            <a:ext cx="1389062" cy="5445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0000" tIns="0" rIns="90000" bIns="0" anchor="ctr"/>
          <a:lstStyle/>
          <a:p>
            <a:pPr algn="l" eaLnBrk="1" hangingPunct="1">
              <a:spcBef>
                <a:spcPct val="50000"/>
              </a:spcBef>
            </a:pPr>
            <a:r>
              <a:rPr lang="en-GB" sz="1000">
                <a:solidFill>
                  <a:srgbClr val="000000"/>
                </a:solidFill>
              </a:rPr>
              <a:t>Not available </a:t>
            </a:r>
          </a:p>
        </p:txBody>
      </p:sp>
      <p:sp>
        <p:nvSpPr>
          <p:cNvPr id="37973" name="Text Box 83"/>
          <p:cNvSpPr txBox="1">
            <a:spLocks noChangeArrowheads="1"/>
          </p:cNvSpPr>
          <p:nvPr/>
        </p:nvSpPr>
        <p:spPr bwMode="gray">
          <a:xfrm>
            <a:off x="2795588" y="6216650"/>
            <a:ext cx="379412" cy="457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 lIns="54000" tIns="46791" rIns="54000" bIns="46791">
            <a:spAutoFit/>
          </a:bodyPr>
          <a:lstStyle/>
          <a:p>
            <a:pPr defTabSz="869950"/>
            <a:r>
              <a:rPr lang="en-GB" sz="2400">
                <a:solidFill>
                  <a:srgbClr val="4D4D4D"/>
                </a:solidFill>
                <a:sym typeface="Wingdings 2" pitchFamily="18" charset="2"/>
              </a:rPr>
              <a:t></a:t>
            </a:r>
          </a:p>
        </p:txBody>
      </p:sp>
      <p:sp>
        <p:nvSpPr>
          <p:cNvPr id="37974" name="Text Box 84"/>
          <p:cNvSpPr txBox="1">
            <a:spLocks noChangeArrowheads="1"/>
          </p:cNvSpPr>
          <p:nvPr/>
        </p:nvSpPr>
        <p:spPr bwMode="gray">
          <a:xfrm>
            <a:off x="4357688" y="6216650"/>
            <a:ext cx="379412" cy="457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 lIns="54000" tIns="46791" rIns="54000" bIns="46791">
            <a:spAutoFit/>
          </a:bodyPr>
          <a:lstStyle/>
          <a:p>
            <a:pPr defTabSz="869950"/>
            <a:r>
              <a:rPr lang="en-GB" sz="2400">
                <a:solidFill>
                  <a:srgbClr val="FF0000"/>
                </a:solidFill>
                <a:sym typeface="Wingdings 2" pitchFamily="18" charset="2"/>
              </a:rPr>
              <a:t></a:t>
            </a:r>
          </a:p>
        </p:txBody>
      </p:sp>
      <p:sp>
        <p:nvSpPr>
          <p:cNvPr id="37975" name="Text Box 85"/>
          <p:cNvSpPr txBox="1">
            <a:spLocks noChangeArrowheads="1"/>
          </p:cNvSpPr>
          <p:nvPr/>
        </p:nvSpPr>
        <p:spPr bwMode="gray">
          <a:xfrm>
            <a:off x="5840413" y="6216650"/>
            <a:ext cx="379412" cy="457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 lIns="54000" tIns="46791" rIns="54000" bIns="46791">
            <a:spAutoFit/>
          </a:bodyPr>
          <a:lstStyle/>
          <a:p>
            <a:pPr defTabSz="869950"/>
            <a:r>
              <a:rPr lang="en-GB" sz="2400">
                <a:solidFill>
                  <a:schemeClr val="tx2"/>
                </a:solidFill>
                <a:sym typeface="Wingdings 2" pitchFamily="18" charset="2"/>
              </a:rPr>
              <a:t></a:t>
            </a:r>
          </a:p>
        </p:txBody>
      </p:sp>
      <p:sp>
        <p:nvSpPr>
          <p:cNvPr id="37976" name="Rectangle 86"/>
          <p:cNvSpPr>
            <a:spLocks noChangeArrowheads="1"/>
          </p:cNvSpPr>
          <p:nvPr/>
        </p:nvSpPr>
        <p:spPr bwMode="auto">
          <a:xfrm>
            <a:off x="6153150" y="6173788"/>
            <a:ext cx="1389063" cy="5445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0000" tIns="0" rIns="90000" bIns="0" anchor="ctr"/>
          <a:lstStyle/>
          <a:p>
            <a:pPr algn="l" eaLnBrk="1" hangingPunct="1">
              <a:spcBef>
                <a:spcPct val="50000"/>
              </a:spcBef>
            </a:pPr>
            <a:r>
              <a:rPr lang="en-GB" sz="1000">
                <a:solidFill>
                  <a:srgbClr val="000000"/>
                </a:solidFill>
              </a:rPr>
              <a:t>Check not</a:t>
            </a:r>
            <a:br>
              <a:rPr lang="en-GB" sz="1000">
                <a:solidFill>
                  <a:srgbClr val="000000"/>
                </a:solidFill>
              </a:rPr>
            </a:br>
            <a:r>
              <a:rPr lang="en-GB" sz="1000">
                <a:solidFill>
                  <a:srgbClr val="000000"/>
                </a:solidFill>
              </a:rPr>
              <a:t>performed yet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056E1578-B17E-4DE8-AFBF-A21E09F120F8}" type="slidenum">
              <a:rPr lang="en-AU" smtClean="0"/>
              <a:pPr/>
              <a:t>47</a:t>
            </a:fld>
            <a:endParaRPr lang="en-AU" smtClean="0"/>
          </a:p>
        </p:txBody>
      </p:sp>
      <p:sp>
        <p:nvSpPr>
          <p:cNvPr id="38915" name="Date Placeholder 4"/>
          <p:cNvSpPr>
            <a:spLocks noGrp="1"/>
          </p:cNvSpPr>
          <p:nvPr>
            <p:ph type="dt" sz="quarter" idx="11"/>
          </p:nvPr>
        </p:nvSpPr>
        <p:spPr>
          <a:noFill/>
        </p:spPr>
        <p:txBody>
          <a:bodyPr/>
          <a:lstStyle/>
          <a:p>
            <a:fld id="{8B7AFF03-08BD-4B2B-BC28-3763129BA1AA}" type="datetime4">
              <a:rPr lang="en-US" smtClean="0"/>
              <a:pPr/>
              <a:t>March 31, 2011</a:t>
            </a:fld>
            <a:endParaRPr lang="en-AU" smtClean="0"/>
          </a:p>
        </p:txBody>
      </p:sp>
      <p:sp>
        <p:nvSpPr>
          <p:cNvPr id="38916" name="Footer Placeholder 5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r>
              <a:rPr lang="en-GB"/>
              <a:t>1130 Business Case Template v2.0</a:t>
            </a:r>
            <a:endParaRPr lang="en-AU"/>
          </a:p>
        </p:txBody>
      </p:sp>
      <p:graphicFrame>
        <p:nvGraphicFramePr>
          <p:cNvPr id="38917" name="Rectangle 2" hidden="1"/>
          <p:cNvGraphicFramePr>
            <a:graphicFrameLocks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38917" name="think-cell Slide" r:id="rId6" imgW="0" imgH="0" progId="">
              <p:embed/>
            </p:oleObj>
          </a:graphicData>
        </a:graphic>
      </p:graphicFrame>
      <p:sp>
        <p:nvSpPr>
          <p:cNvPr id="38918" name="Rectangle 3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AU" smtClean="0"/>
              <a:t>Agenda</a:t>
            </a:r>
          </a:p>
        </p:txBody>
      </p:sp>
      <p:graphicFrame>
        <p:nvGraphicFramePr>
          <p:cNvPr id="6396932" name="Group 4"/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236538" y="1125538"/>
          <a:ext cx="9350375" cy="1997408"/>
        </p:xfrm>
        <a:graphic>
          <a:graphicData uri="http://schemas.openxmlformats.org/drawingml/2006/table">
            <a:tbl>
              <a:tblPr/>
              <a:tblGrid>
                <a:gridCol w="9350375"/>
              </a:tblGrid>
              <a:tr h="2852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Sections</a:t>
                      </a:r>
                    </a:p>
                  </a:txBody>
                  <a:tcPr marL="18000" marR="18000" marT="35992" marB="35992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2852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Executive Summary</a:t>
                      </a:r>
                    </a:p>
                  </a:txBody>
                  <a:tcPr marL="18000" marR="18000" marT="35992" marB="35992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52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Value Proposition</a:t>
                      </a:r>
                    </a:p>
                  </a:txBody>
                  <a:tcPr marL="18000" marR="18000" marT="35992" marB="35992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52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Impact Analysis</a:t>
                      </a:r>
                    </a:p>
                  </a:txBody>
                  <a:tcPr marL="18000" marR="18000" marT="35992" marB="35992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52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Financials</a:t>
                      </a:r>
                    </a:p>
                  </a:txBody>
                  <a:tcPr marL="18000" marR="18000" marT="35992" marB="35992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52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Planning and Next Steps</a:t>
                      </a:r>
                    </a:p>
                  </a:txBody>
                  <a:tcPr marL="18000" marR="18000" marT="35992" marB="35992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52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Back-Up</a:t>
                      </a:r>
                    </a:p>
                  </a:txBody>
                  <a:tcPr marL="18000" marR="18000" marT="35992" marB="35992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BE" dirty="0" smtClean="0"/>
              <a:t>Display Advertising in Mobile</a:t>
            </a:r>
            <a:endParaRPr lang="en-US" dirty="0" smtClean="0"/>
          </a:p>
        </p:txBody>
      </p:sp>
      <p:sp>
        <p:nvSpPr>
          <p:cNvPr id="819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A48F2DE0-7724-4964-861B-E9A98BE6C403}" type="slidenum">
              <a:rPr lang="en-AU" smtClean="0"/>
              <a:pPr/>
              <a:t>5</a:t>
            </a:fld>
            <a:endParaRPr lang="en-AU" smtClean="0"/>
          </a:p>
        </p:txBody>
      </p:sp>
      <p:sp>
        <p:nvSpPr>
          <p:cNvPr id="8196" name="Date Placeholder 4"/>
          <p:cNvSpPr>
            <a:spLocks noGrp="1"/>
          </p:cNvSpPr>
          <p:nvPr>
            <p:ph type="dt" sz="quarter" idx="11"/>
          </p:nvPr>
        </p:nvSpPr>
        <p:spPr>
          <a:noFill/>
        </p:spPr>
        <p:txBody>
          <a:bodyPr/>
          <a:lstStyle/>
          <a:p>
            <a:fld id="{66D4B22D-CAD0-4DAC-92F2-50B66E042E2C}" type="datetime4">
              <a:rPr lang="en-US" smtClean="0"/>
              <a:pPr/>
              <a:t>March 31, 2011</a:t>
            </a:fld>
            <a:endParaRPr lang="en-AU" smtClean="0"/>
          </a:p>
        </p:txBody>
      </p:sp>
      <p:sp>
        <p:nvSpPr>
          <p:cNvPr id="8197" name="Footer Placeholder 5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r>
              <a:rPr lang="en-GB"/>
              <a:t>1130 Business Case Template v2.0</a:t>
            </a:r>
            <a:endParaRPr lang="en-AU"/>
          </a:p>
        </p:txBody>
      </p:sp>
      <p:pic>
        <p:nvPicPr>
          <p:cNvPr id="8202" name="Picture 44" descr="toprightbubble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/>
          <a:srcRect t="38245" r="18710"/>
          <a:stretch>
            <a:fillRect/>
          </a:stretch>
        </p:blipFill>
        <p:spPr bwMode="auto">
          <a:xfrm>
            <a:off x="8358188" y="3175"/>
            <a:ext cx="1547812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203" name="Text Box 45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8621713" y="0"/>
            <a:ext cx="1233487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" rIns="18000" anchor="ctr"/>
          <a:lstStyle/>
          <a:p>
            <a:pPr eaLnBrk="1" hangingPunct="1"/>
            <a:r>
              <a:rPr lang="en-US" sz="1600" dirty="0" smtClean="0">
                <a:solidFill>
                  <a:schemeClr val="bg1"/>
                </a:solidFill>
                <a:cs typeface="Arial" charset="0"/>
              </a:rPr>
              <a:t>In App Advertising</a:t>
            </a:r>
            <a:endParaRPr lang="en-AU" sz="1600" dirty="0">
              <a:solidFill>
                <a:schemeClr val="bg1"/>
              </a:solidFill>
              <a:cs typeface="Arial" charset="0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93013" y="1196752"/>
            <a:ext cx="2402923" cy="52442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89216" y="1195540"/>
            <a:ext cx="2379128" cy="53098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Rounded Rectangle 11"/>
          <p:cNvSpPr/>
          <p:nvPr/>
        </p:nvSpPr>
        <p:spPr bwMode="auto">
          <a:xfrm>
            <a:off x="1485000" y="3573016"/>
            <a:ext cx="2618947" cy="936104"/>
          </a:xfrm>
          <a:prstGeom prst="round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287338" marR="0" indent="-287338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80000"/>
              </a:spcAft>
              <a:buClrTx/>
              <a:buSzPct val="70000"/>
              <a:buFontTx/>
              <a:buBlip>
                <a:blip r:embed="rId7"/>
              </a:buBlip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rgbClr val="4D4D4D"/>
              </a:solidFill>
              <a:effectLst/>
              <a:latin typeface="Arial" charset="0"/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5169306" y="1988840"/>
            <a:ext cx="2618947" cy="936104"/>
          </a:xfrm>
          <a:prstGeom prst="round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287338" marR="0" indent="-287338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80000"/>
              </a:spcAft>
              <a:buClrTx/>
              <a:buSzPct val="70000"/>
              <a:buFontTx/>
              <a:buBlip>
                <a:blip r:embed="rId7"/>
              </a:buBlip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rgbClr val="4D4D4D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71031CF5-1B73-4C24-BE97-63A699D6B344}" type="slidenum">
              <a:rPr lang="en-AU" smtClean="0"/>
              <a:pPr/>
              <a:t>6</a:t>
            </a:fld>
            <a:endParaRPr lang="en-AU" smtClean="0"/>
          </a:p>
        </p:txBody>
      </p:sp>
      <p:sp>
        <p:nvSpPr>
          <p:cNvPr id="9219" name="Date Placeholder 4"/>
          <p:cNvSpPr>
            <a:spLocks noGrp="1"/>
          </p:cNvSpPr>
          <p:nvPr>
            <p:ph type="dt" sz="quarter" idx="11"/>
          </p:nvPr>
        </p:nvSpPr>
        <p:spPr>
          <a:noFill/>
        </p:spPr>
        <p:txBody>
          <a:bodyPr/>
          <a:lstStyle/>
          <a:p>
            <a:fld id="{79159BE4-E54C-4AD7-93CD-E083A8907360}" type="datetime4">
              <a:rPr lang="en-US" smtClean="0"/>
              <a:pPr/>
              <a:t>March 31, 2011</a:t>
            </a:fld>
            <a:endParaRPr lang="en-AU" smtClean="0"/>
          </a:p>
        </p:txBody>
      </p:sp>
      <p:sp>
        <p:nvSpPr>
          <p:cNvPr id="9220" name="Footer Placeholder 5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r>
              <a:rPr lang="en-GB"/>
              <a:t>20100107 Draft BC - Virtual Paper</a:t>
            </a:r>
            <a:endParaRPr lang="en-AU"/>
          </a:p>
        </p:txBody>
      </p:sp>
      <p:sp>
        <p:nvSpPr>
          <p:cNvPr id="9221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50825" y="88900"/>
            <a:ext cx="8291513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anchor="ctr"/>
          <a:lstStyle/>
          <a:p>
            <a:pPr algn="l" eaLnBrk="1" hangingPunct="1">
              <a:lnSpc>
                <a:spcPct val="90000"/>
              </a:lnSpc>
            </a:pPr>
            <a:r>
              <a:rPr lang="en-GB" sz="2400" b="1" dirty="0" smtClean="0">
                <a:solidFill>
                  <a:schemeClr val="tx2"/>
                </a:solidFill>
              </a:rPr>
              <a:t>In-App Advertising</a:t>
            </a:r>
            <a:r>
              <a:rPr lang="en-GB" sz="2400" b="1" dirty="0">
                <a:solidFill>
                  <a:schemeClr val="tx2"/>
                </a:solidFill>
              </a:rPr>
              <a:t/>
            </a:r>
            <a:br>
              <a:rPr lang="en-GB" sz="2400" b="1" dirty="0">
                <a:solidFill>
                  <a:schemeClr val="tx2"/>
                </a:solidFill>
              </a:rPr>
            </a:br>
            <a:r>
              <a:rPr lang="en-GB" sz="2400" dirty="0">
                <a:solidFill>
                  <a:schemeClr val="tx2"/>
                </a:solidFill>
              </a:rPr>
              <a:t>Value Proposition</a:t>
            </a:r>
            <a:endParaRPr lang="en-AU" sz="2400" dirty="0">
              <a:solidFill>
                <a:schemeClr val="tx2"/>
              </a:solidFill>
            </a:endParaRPr>
          </a:p>
        </p:txBody>
      </p:sp>
      <p:pic>
        <p:nvPicPr>
          <p:cNvPr id="9222" name="Picture 44" descr="toprightbubble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25"/>
          <a:srcRect t="38245" r="18710"/>
          <a:stretch>
            <a:fillRect/>
          </a:stretch>
        </p:blipFill>
        <p:spPr bwMode="auto">
          <a:xfrm>
            <a:off x="8358188" y="3175"/>
            <a:ext cx="1547812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3" name="Text Box 45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8621713" y="0"/>
            <a:ext cx="1233487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" rIns="18000" anchor="ctr"/>
          <a:lstStyle/>
          <a:p>
            <a:r>
              <a:rPr lang="en-AU" sz="1600" dirty="0" smtClean="0">
                <a:solidFill>
                  <a:schemeClr val="bg1"/>
                </a:solidFill>
                <a:cs typeface="Arial" charset="0"/>
              </a:rPr>
              <a:t>In-App Advertising</a:t>
            </a:r>
            <a:endParaRPr lang="en-AU" sz="1600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9224" name="AutoShape 7"/>
          <p:cNvSpPr>
            <a:spLocks noChangeArrowheads="1"/>
          </p:cNvSpPr>
          <p:nvPr>
            <p:custDataLst>
              <p:tags r:id="rId4"/>
            </p:custDataLst>
          </p:nvPr>
        </p:nvSpPr>
        <p:spPr bwMode="gray">
          <a:xfrm>
            <a:off x="249238" y="828687"/>
            <a:ext cx="4610100" cy="339725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12700" algn="ctr">
            <a:solidFill>
              <a:schemeClr val="accent1"/>
            </a:solidFill>
            <a:round/>
            <a:headEnd/>
            <a:tailEnd/>
          </a:ln>
        </p:spPr>
        <p:txBody>
          <a:bodyPr lIns="54000" tIns="46791" rIns="54000" bIns="46791" anchor="ctr"/>
          <a:lstStyle/>
          <a:p>
            <a:pPr defTabSz="869950"/>
            <a:r>
              <a:rPr lang="en-GB" sz="1400" b="1">
                <a:cs typeface="Arial" charset="0"/>
              </a:rPr>
              <a:t>Detailed description of concept</a:t>
            </a:r>
          </a:p>
        </p:txBody>
      </p:sp>
      <p:sp>
        <p:nvSpPr>
          <p:cNvPr id="9225" name="AutoShape 8"/>
          <p:cNvSpPr>
            <a:spLocks noChangeArrowheads="1"/>
          </p:cNvSpPr>
          <p:nvPr>
            <p:custDataLst>
              <p:tags r:id="rId5"/>
            </p:custDataLst>
          </p:nvPr>
        </p:nvSpPr>
        <p:spPr bwMode="gray">
          <a:xfrm>
            <a:off x="5008563" y="1123962"/>
            <a:ext cx="4627562" cy="1704975"/>
          </a:xfrm>
          <a:prstGeom prst="roundRect">
            <a:avLst>
              <a:gd name="adj" fmla="val 3148"/>
            </a:avLst>
          </a:prstGeom>
          <a:solidFill>
            <a:schemeClr val="bg1"/>
          </a:solidFill>
          <a:ln w="12700" algn="ctr">
            <a:solidFill>
              <a:schemeClr val="accent1"/>
            </a:solidFill>
            <a:round/>
            <a:headEnd/>
            <a:tailEnd/>
          </a:ln>
        </p:spPr>
        <p:txBody>
          <a:bodyPr lIns="54000" tIns="46791" rIns="54000" bIns="46791"/>
          <a:lstStyle/>
          <a:p>
            <a:pPr marL="177800" indent="-177800" algn="l" defTabSz="869950"/>
            <a:r>
              <a:rPr lang="en-GB" dirty="0">
                <a:cs typeface="Arial" charset="0"/>
              </a:rPr>
              <a:t>Key discriminators:</a:t>
            </a:r>
          </a:p>
          <a:p>
            <a:pPr algn="l">
              <a:buFont typeface="Arial" pitchFamily="34" charset="0"/>
              <a:buChar char="•"/>
            </a:pPr>
            <a:r>
              <a:rPr lang="nl-BE" dirty="0" smtClean="0">
                <a:cs typeface="Arial" charset="0"/>
              </a:rPr>
              <a:t>Brand awareness</a:t>
            </a:r>
            <a:endParaRPr lang="nl-BE" dirty="0">
              <a:cs typeface="Arial" charset="0"/>
            </a:endParaRPr>
          </a:p>
          <a:p>
            <a:pPr algn="l">
              <a:buFont typeface="Arial" pitchFamily="34" charset="0"/>
              <a:buChar char="•"/>
            </a:pPr>
            <a:r>
              <a:rPr lang="nl-BE" dirty="0">
                <a:cs typeface="Arial" charset="0"/>
              </a:rPr>
              <a:t>Possibility to target campaigns </a:t>
            </a:r>
            <a:r>
              <a:rPr lang="nl-BE" dirty="0" smtClean="0">
                <a:cs typeface="Arial" charset="0"/>
              </a:rPr>
              <a:t>with higher efficiency</a:t>
            </a:r>
            <a:endParaRPr lang="nl-BE" dirty="0">
              <a:cs typeface="Arial" charset="0"/>
            </a:endParaRPr>
          </a:p>
          <a:p>
            <a:pPr marL="177800" indent="-177800" algn="l" defTabSz="869950">
              <a:buFontTx/>
              <a:buChar char="•"/>
            </a:pPr>
            <a:endParaRPr lang="en-GB" dirty="0">
              <a:cs typeface="Arial" charset="0"/>
            </a:endParaRPr>
          </a:p>
          <a:p>
            <a:pPr marL="177800" indent="-177800" algn="l" defTabSz="869950"/>
            <a:r>
              <a:rPr lang="en-GB" dirty="0">
                <a:cs typeface="Arial" charset="0"/>
              </a:rPr>
              <a:t>Supporting features:</a:t>
            </a:r>
          </a:p>
          <a:p>
            <a:pPr marL="177800" indent="-177800" algn="l" defTabSz="869950">
              <a:buFontTx/>
              <a:buChar char="•"/>
            </a:pPr>
            <a:r>
              <a:rPr lang="en-GB" dirty="0" smtClean="0">
                <a:cs typeface="Arial" charset="0"/>
              </a:rPr>
              <a:t>Display ads served contextually</a:t>
            </a:r>
            <a:endParaRPr lang="en-GB" dirty="0">
              <a:cs typeface="Arial" charset="0"/>
            </a:endParaRPr>
          </a:p>
        </p:txBody>
      </p:sp>
      <p:sp>
        <p:nvSpPr>
          <p:cNvPr id="9226" name="AutoShape 9"/>
          <p:cNvSpPr>
            <a:spLocks noChangeArrowheads="1"/>
          </p:cNvSpPr>
          <p:nvPr>
            <p:custDataLst>
              <p:tags r:id="rId6"/>
            </p:custDataLst>
          </p:nvPr>
        </p:nvSpPr>
        <p:spPr bwMode="gray">
          <a:xfrm>
            <a:off x="5008563" y="812812"/>
            <a:ext cx="4627562" cy="280988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12700" algn="ctr">
            <a:solidFill>
              <a:schemeClr val="accent1"/>
            </a:solidFill>
            <a:round/>
            <a:headEnd/>
            <a:tailEnd/>
          </a:ln>
        </p:spPr>
        <p:txBody>
          <a:bodyPr lIns="54000" tIns="46791" rIns="54000" bIns="46791" anchor="ctr"/>
          <a:lstStyle/>
          <a:p>
            <a:pPr defTabSz="869950"/>
            <a:r>
              <a:rPr lang="en-GB" sz="1400">
                <a:cs typeface="Arial" charset="0"/>
              </a:rPr>
              <a:t>Benefits for advertisers</a:t>
            </a:r>
          </a:p>
        </p:txBody>
      </p:sp>
      <p:sp>
        <p:nvSpPr>
          <p:cNvPr id="9227" name="AutoShape 10"/>
          <p:cNvSpPr>
            <a:spLocks noChangeArrowheads="1"/>
          </p:cNvSpPr>
          <p:nvPr>
            <p:custDataLst>
              <p:tags r:id="rId7"/>
            </p:custDataLst>
          </p:nvPr>
        </p:nvSpPr>
        <p:spPr bwMode="gray">
          <a:xfrm>
            <a:off x="5008563" y="5124450"/>
            <a:ext cx="4627562" cy="1347788"/>
          </a:xfrm>
          <a:prstGeom prst="roundRect">
            <a:avLst>
              <a:gd name="adj" fmla="val 3148"/>
            </a:avLst>
          </a:prstGeom>
          <a:solidFill>
            <a:schemeClr val="bg1"/>
          </a:solidFill>
          <a:ln w="12700" algn="ctr">
            <a:solidFill>
              <a:schemeClr val="accent1"/>
            </a:solidFill>
            <a:round/>
            <a:headEnd/>
            <a:tailEnd/>
          </a:ln>
        </p:spPr>
        <p:txBody>
          <a:bodyPr lIns="54000" tIns="46791" rIns="54000" bIns="46791"/>
          <a:lstStyle/>
          <a:p>
            <a:pPr marL="177800" indent="-177800" algn="l" defTabSz="869950"/>
            <a:r>
              <a:rPr lang="en-GB" dirty="0">
                <a:cs typeface="Arial" charset="0"/>
              </a:rPr>
              <a:t>Key discriminators:</a:t>
            </a:r>
          </a:p>
          <a:p>
            <a:pPr marL="177800" indent="-177800" algn="l" defTabSz="869950">
              <a:buFontTx/>
              <a:buChar char="•"/>
            </a:pPr>
            <a:r>
              <a:rPr lang="en-GB" dirty="0" smtClean="0">
                <a:cs typeface="Arial" charset="0"/>
              </a:rPr>
              <a:t>Additional revenue stream </a:t>
            </a:r>
          </a:p>
          <a:p>
            <a:pPr marL="177800" indent="-177800" algn="l" defTabSz="869950">
              <a:buFontTx/>
              <a:buChar char="•"/>
            </a:pPr>
            <a:r>
              <a:rPr lang="en-GB" dirty="0" smtClean="0">
                <a:cs typeface="Arial" charset="0"/>
              </a:rPr>
              <a:t>Portfolio diversification</a:t>
            </a:r>
          </a:p>
          <a:p>
            <a:pPr marL="177800" indent="-177800" algn="l" defTabSz="869950">
              <a:buFontTx/>
              <a:buChar char="•"/>
            </a:pPr>
            <a:r>
              <a:rPr lang="en-GB" dirty="0" smtClean="0">
                <a:cs typeface="Arial" charset="0"/>
              </a:rPr>
              <a:t>Step into emerging market with high potential</a:t>
            </a:r>
            <a:endParaRPr lang="en-GB" dirty="0">
              <a:cs typeface="Arial" charset="0"/>
            </a:endParaRPr>
          </a:p>
          <a:p>
            <a:pPr marL="177800" indent="-177800" algn="l" defTabSz="869950">
              <a:buFontTx/>
              <a:buChar char="•"/>
            </a:pPr>
            <a:endParaRPr lang="en-GB" dirty="0">
              <a:cs typeface="Arial" charset="0"/>
            </a:endParaRPr>
          </a:p>
        </p:txBody>
      </p:sp>
      <p:sp>
        <p:nvSpPr>
          <p:cNvPr id="9228" name="AutoShape 11"/>
          <p:cNvSpPr>
            <a:spLocks noChangeArrowheads="1"/>
          </p:cNvSpPr>
          <p:nvPr>
            <p:custDataLst>
              <p:tags r:id="rId8"/>
            </p:custDataLst>
          </p:nvPr>
        </p:nvSpPr>
        <p:spPr bwMode="gray">
          <a:xfrm>
            <a:off x="5008563" y="4832350"/>
            <a:ext cx="4627562" cy="280988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12700" algn="ctr">
            <a:solidFill>
              <a:schemeClr val="accent1"/>
            </a:solidFill>
            <a:round/>
            <a:headEnd/>
            <a:tailEnd/>
          </a:ln>
        </p:spPr>
        <p:txBody>
          <a:bodyPr lIns="54000" tIns="46791" rIns="54000" bIns="46791" anchor="ctr"/>
          <a:lstStyle/>
          <a:p>
            <a:pPr defTabSz="869950"/>
            <a:r>
              <a:rPr lang="en-GB" sz="1400" dirty="0">
                <a:cs typeface="Arial" charset="0"/>
              </a:rPr>
              <a:t>Benefits for </a:t>
            </a:r>
            <a:r>
              <a:rPr lang="en-GB" sz="1400" dirty="0" err="1" smtClean="0">
                <a:cs typeface="Arial" charset="0"/>
              </a:rPr>
              <a:t>Truvo</a:t>
            </a:r>
            <a:r>
              <a:rPr lang="en-GB" sz="1400" dirty="0" smtClean="0">
                <a:cs typeface="Arial" charset="0"/>
              </a:rPr>
              <a:t> </a:t>
            </a:r>
            <a:endParaRPr lang="en-GB" sz="1400" dirty="0">
              <a:cs typeface="Arial" charset="0"/>
            </a:endParaRPr>
          </a:p>
        </p:txBody>
      </p:sp>
      <p:sp>
        <p:nvSpPr>
          <p:cNvPr id="6268940" name="AutoShape 12"/>
          <p:cNvSpPr>
            <a:spLocks noChangeArrowheads="1"/>
          </p:cNvSpPr>
          <p:nvPr>
            <p:custDataLst>
              <p:tags r:id="rId9"/>
            </p:custDataLst>
          </p:nvPr>
        </p:nvSpPr>
        <p:spPr bwMode="gray">
          <a:xfrm>
            <a:off x="249238" y="1520837"/>
            <a:ext cx="4616450" cy="3125054"/>
          </a:xfrm>
          <a:prstGeom prst="roundRect">
            <a:avLst>
              <a:gd name="adj" fmla="val 3148"/>
            </a:avLst>
          </a:prstGeom>
          <a:solidFill>
            <a:schemeClr val="bg1"/>
          </a:solidFill>
          <a:ln w="12700" algn="ctr">
            <a:solidFill>
              <a:schemeClr val="accent1"/>
            </a:solidFill>
            <a:round/>
            <a:headEnd/>
            <a:tailEnd/>
          </a:ln>
          <a:effectLst/>
        </p:spPr>
        <p:txBody>
          <a:bodyPr lIns="54000" tIns="46791" rIns="54000" bIns="46791"/>
          <a:lstStyle/>
          <a:p>
            <a:pPr algn="l" eaLnBrk="1" hangingPunct="1">
              <a:buFont typeface="Arial" pitchFamily="34" charset="0"/>
              <a:buChar char="•"/>
              <a:defRPr/>
            </a:pPr>
            <a:r>
              <a:rPr lang="nl-BE" sz="1100" dirty="0"/>
              <a:t>Key product USP:</a:t>
            </a:r>
          </a:p>
          <a:p>
            <a:pPr lvl="1" algn="l" eaLnBrk="1" hangingPunct="1">
              <a:buFont typeface="Arial" pitchFamily="34" charset="0"/>
              <a:buChar char="•"/>
              <a:defRPr/>
            </a:pPr>
            <a:r>
              <a:rPr lang="nl-BE" sz="1050" dirty="0" smtClean="0"/>
              <a:t>Display advertising in an growing platform such as mobile, with targeting possibilities to address specific consumer segments</a:t>
            </a:r>
            <a:endParaRPr lang="nl-BE" sz="1050" dirty="0"/>
          </a:p>
          <a:p>
            <a:pPr algn="l" eaLnBrk="1" hangingPunct="1">
              <a:buFont typeface="Arial" pitchFamily="34" charset="0"/>
              <a:buChar char="•"/>
              <a:defRPr/>
            </a:pPr>
            <a:r>
              <a:rPr lang="nl-BE" sz="1100" dirty="0"/>
              <a:t>Target customers:</a:t>
            </a:r>
          </a:p>
          <a:p>
            <a:pPr lvl="1" algn="l" eaLnBrk="1" hangingPunct="1">
              <a:buFont typeface="Arial" pitchFamily="34" charset="0"/>
              <a:buChar char="•"/>
              <a:defRPr/>
            </a:pPr>
            <a:r>
              <a:rPr lang="nl-BE" sz="1050" dirty="0" smtClean="0"/>
              <a:t>Existing </a:t>
            </a:r>
            <a:r>
              <a:rPr lang="nl-BE" sz="1050" dirty="0"/>
              <a:t>and new customers</a:t>
            </a:r>
          </a:p>
          <a:p>
            <a:pPr algn="l" eaLnBrk="1" hangingPunct="1">
              <a:buFont typeface="Arial" pitchFamily="34" charset="0"/>
              <a:buChar char="•"/>
              <a:defRPr/>
            </a:pPr>
            <a:r>
              <a:rPr lang="nl-BE" sz="1100" dirty="0"/>
              <a:t> Product availability:</a:t>
            </a:r>
          </a:p>
          <a:p>
            <a:pPr lvl="1" algn="l" eaLnBrk="1" hangingPunct="1">
              <a:buFont typeface="Arial" pitchFamily="34" charset="0"/>
              <a:buChar char="•"/>
              <a:defRPr/>
            </a:pPr>
            <a:r>
              <a:rPr lang="nl-BE" sz="1050" dirty="0"/>
              <a:t>Launch as </a:t>
            </a:r>
            <a:r>
              <a:rPr lang="nl-BE" sz="1050" dirty="0" smtClean="0"/>
              <a:t>a stand alone item in mobile</a:t>
            </a:r>
            <a:endParaRPr lang="nl-BE" sz="1050" dirty="0"/>
          </a:p>
          <a:p>
            <a:pPr algn="l" eaLnBrk="1" hangingPunct="1">
              <a:buFont typeface="Arial" pitchFamily="34" charset="0"/>
              <a:buChar char="•"/>
              <a:defRPr/>
            </a:pPr>
            <a:r>
              <a:rPr lang="nl-BE" sz="1100" dirty="0"/>
              <a:t>Product specifications:</a:t>
            </a:r>
          </a:p>
          <a:p>
            <a:pPr lvl="1" algn="l" eaLnBrk="1" hangingPunct="1">
              <a:buFont typeface="Arial" pitchFamily="34" charset="0"/>
              <a:buChar char="•"/>
              <a:defRPr/>
            </a:pPr>
            <a:r>
              <a:rPr lang="nl-BE" sz="1050" dirty="0" smtClean="0"/>
              <a:t>Banner served in mobile (both mdot and iphone, ipad and android aps)</a:t>
            </a:r>
          </a:p>
          <a:p>
            <a:pPr lvl="1" algn="l" eaLnBrk="1" hangingPunct="1">
              <a:buFont typeface="Arial" pitchFamily="34" charset="0"/>
              <a:buChar char="•"/>
              <a:defRPr/>
            </a:pPr>
            <a:r>
              <a:rPr lang="nl-BE" sz="1050" dirty="0" smtClean="0"/>
              <a:t>Banner placements (168 x 28) in Home Page and search results page</a:t>
            </a:r>
          </a:p>
          <a:p>
            <a:pPr lvl="1" algn="l" eaLnBrk="1" hangingPunct="1">
              <a:buFont typeface="Arial" pitchFamily="34" charset="0"/>
              <a:buChar char="•"/>
              <a:defRPr/>
            </a:pPr>
            <a:r>
              <a:rPr lang="nl-BE" sz="1050" dirty="0" smtClean="0"/>
              <a:t>Banner will link to: customer’s mobile website, my site, detail page or click to call</a:t>
            </a:r>
          </a:p>
          <a:p>
            <a:pPr lvl="1" algn="l" eaLnBrk="1" hangingPunct="1">
              <a:buFont typeface="Arial" pitchFamily="34" charset="0"/>
              <a:buChar char="•"/>
              <a:defRPr/>
            </a:pPr>
            <a:r>
              <a:rPr lang="nl-BE" sz="1050" dirty="0" smtClean="0"/>
              <a:t>Sold in a pay per inclusion model, with targeting by context (Home Page or heading) and geography</a:t>
            </a:r>
          </a:p>
          <a:p>
            <a:pPr lvl="1" algn="l" eaLnBrk="1" hangingPunct="1">
              <a:buFont typeface="Arial" pitchFamily="34" charset="0"/>
              <a:buChar char="•"/>
              <a:defRPr/>
            </a:pPr>
            <a:r>
              <a:rPr lang="nl-BE" sz="1050" dirty="0" smtClean="0"/>
              <a:t>There is a limit of three ads per combination of contextual + geography targeting – each ad will get 33% of impressions, in case the full inventory is taken</a:t>
            </a:r>
            <a:endParaRPr lang="nl-BE" sz="1050" dirty="0"/>
          </a:p>
        </p:txBody>
      </p:sp>
      <p:sp>
        <p:nvSpPr>
          <p:cNvPr id="9230" name="AutoShape 13"/>
          <p:cNvSpPr>
            <a:spLocks noChangeArrowheads="1"/>
          </p:cNvSpPr>
          <p:nvPr>
            <p:custDataLst>
              <p:tags r:id="rId10"/>
            </p:custDataLst>
          </p:nvPr>
        </p:nvSpPr>
        <p:spPr bwMode="gray">
          <a:xfrm>
            <a:off x="249238" y="1201750"/>
            <a:ext cx="4616450" cy="280987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12700" algn="ctr">
            <a:solidFill>
              <a:schemeClr val="accent1"/>
            </a:solidFill>
            <a:round/>
            <a:headEnd/>
            <a:tailEnd/>
          </a:ln>
        </p:spPr>
        <p:txBody>
          <a:bodyPr lIns="54000" tIns="46791" rIns="54000" bIns="46791" anchor="ctr"/>
          <a:lstStyle/>
          <a:p>
            <a:pPr defTabSz="869950"/>
            <a:r>
              <a:rPr lang="en-GB" sz="1400">
                <a:cs typeface="Arial" charset="0"/>
              </a:rPr>
              <a:t>Offering (key features)</a:t>
            </a:r>
          </a:p>
        </p:txBody>
      </p:sp>
      <p:sp>
        <p:nvSpPr>
          <p:cNvPr id="9231" name="AutoShape 74"/>
          <p:cNvSpPr>
            <a:spLocks noChangeArrowheads="1"/>
          </p:cNvSpPr>
          <p:nvPr>
            <p:custDataLst>
              <p:tags r:id="rId11"/>
            </p:custDataLst>
          </p:nvPr>
        </p:nvSpPr>
        <p:spPr bwMode="gray">
          <a:xfrm>
            <a:off x="249238" y="4686300"/>
            <a:ext cx="3154362" cy="339725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12700" algn="ctr">
            <a:solidFill>
              <a:schemeClr val="accent1"/>
            </a:solidFill>
            <a:round/>
            <a:headEnd/>
            <a:tailEnd/>
          </a:ln>
        </p:spPr>
        <p:txBody>
          <a:bodyPr lIns="54000" tIns="46791" rIns="54000" bIns="46791" anchor="ctr"/>
          <a:lstStyle/>
          <a:p>
            <a:pPr defTabSz="869950"/>
            <a:r>
              <a:rPr lang="en-GB" sz="1400" b="1">
                <a:cs typeface="Arial" charset="0"/>
              </a:rPr>
              <a:t>Suggested commercial launch</a:t>
            </a:r>
          </a:p>
        </p:txBody>
      </p:sp>
      <p:sp>
        <p:nvSpPr>
          <p:cNvPr id="9232" name="AutoShape 75"/>
          <p:cNvSpPr>
            <a:spLocks noChangeArrowheads="1"/>
          </p:cNvSpPr>
          <p:nvPr>
            <p:custDataLst>
              <p:tags r:id="rId12"/>
            </p:custDataLst>
          </p:nvPr>
        </p:nvSpPr>
        <p:spPr bwMode="gray">
          <a:xfrm>
            <a:off x="3451225" y="4686300"/>
            <a:ext cx="1425575" cy="339725"/>
          </a:xfrm>
          <a:prstGeom prst="roundRect">
            <a:avLst>
              <a:gd name="adj" fmla="val 13083"/>
            </a:avLst>
          </a:prstGeom>
          <a:solidFill>
            <a:schemeClr val="bg1"/>
          </a:solidFill>
          <a:ln w="12700" algn="ctr">
            <a:solidFill>
              <a:schemeClr val="accent1"/>
            </a:solidFill>
            <a:round/>
            <a:headEnd/>
            <a:tailEnd/>
          </a:ln>
        </p:spPr>
        <p:txBody>
          <a:bodyPr lIns="54000" tIns="46791" rIns="54000" bIns="46791" anchor="ctr"/>
          <a:lstStyle/>
          <a:p>
            <a:pPr marL="177800" indent="-177800" defTabSz="869950"/>
            <a:r>
              <a:rPr lang="en-GB" sz="1300" dirty="0" smtClean="0">
                <a:cs typeface="Arial" charset="0"/>
              </a:rPr>
              <a:t>September 2011</a:t>
            </a:r>
            <a:endParaRPr lang="en-GB" sz="1300" dirty="0">
              <a:cs typeface="Arial" charset="0"/>
            </a:endParaRPr>
          </a:p>
        </p:txBody>
      </p:sp>
      <p:sp>
        <p:nvSpPr>
          <p:cNvPr id="9233" name="AutoShape 76"/>
          <p:cNvSpPr>
            <a:spLocks noChangeArrowheads="1"/>
          </p:cNvSpPr>
          <p:nvPr>
            <p:custDataLst>
              <p:tags r:id="rId13"/>
            </p:custDataLst>
          </p:nvPr>
        </p:nvSpPr>
        <p:spPr bwMode="gray">
          <a:xfrm>
            <a:off x="5008563" y="2855925"/>
            <a:ext cx="4627562" cy="280987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12700" algn="ctr">
            <a:solidFill>
              <a:schemeClr val="accent1"/>
            </a:solidFill>
            <a:round/>
            <a:headEnd/>
            <a:tailEnd/>
          </a:ln>
        </p:spPr>
        <p:txBody>
          <a:bodyPr lIns="54000" tIns="46791" rIns="54000" bIns="46791" anchor="ctr"/>
          <a:lstStyle/>
          <a:p>
            <a:pPr defTabSz="869950"/>
            <a:r>
              <a:rPr lang="en-GB" sz="1400" dirty="0">
                <a:cs typeface="Arial" charset="0"/>
              </a:rPr>
              <a:t>Benefits for </a:t>
            </a:r>
            <a:r>
              <a:rPr lang="en-GB" sz="1400" dirty="0" smtClean="0">
                <a:cs typeface="Arial" charset="0"/>
              </a:rPr>
              <a:t>end-user</a:t>
            </a:r>
            <a:endParaRPr lang="en-GB" sz="1400" dirty="0">
              <a:cs typeface="Arial" charset="0"/>
            </a:endParaRPr>
          </a:p>
        </p:txBody>
      </p:sp>
      <p:sp>
        <p:nvSpPr>
          <p:cNvPr id="9234" name="AutoShape 77"/>
          <p:cNvSpPr>
            <a:spLocks noChangeArrowheads="1"/>
          </p:cNvSpPr>
          <p:nvPr>
            <p:custDataLst>
              <p:tags r:id="rId14"/>
            </p:custDataLst>
          </p:nvPr>
        </p:nvSpPr>
        <p:spPr bwMode="gray">
          <a:xfrm>
            <a:off x="5008563" y="3165487"/>
            <a:ext cx="4627562" cy="1572768"/>
          </a:xfrm>
          <a:prstGeom prst="roundRect">
            <a:avLst>
              <a:gd name="adj" fmla="val 3148"/>
            </a:avLst>
          </a:prstGeom>
          <a:solidFill>
            <a:schemeClr val="bg1"/>
          </a:solidFill>
          <a:ln w="12700" algn="ctr">
            <a:solidFill>
              <a:schemeClr val="accent1"/>
            </a:solidFill>
            <a:round/>
            <a:headEnd/>
            <a:tailEnd/>
          </a:ln>
        </p:spPr>
        <p:txBody>
          <a:bodyPr lIns="54000" tIns="46791" rIns="54000" bIns="46791"/>
          <a:lstStyle/>
          <a:p>
            <a:pPr marL="177800" indent="-177800" algn="l" defTabSz="869950"/>
            <a:r>
              <a:rPr lang="en-GB" dirty="0">
                <a:cs typeface="Arial" charset="0"/>
              </a:rPr>
              <a:t>Key discriminators:</a:t>
            </a:r>
          </a:p>
          <a:p>
            <a:pPr algn="l">
              <a:buFont typeface="Arial" pitchFamily="34" charset="0"/>
              <a:buChar char="•"/>
            </a:pPr>
            <a:r>
              <a:rPr lang="nl-BE" dirty="0" smtClean="0">
                <a:cs typeface="Arial" charset="0"/>
              </a:rPr>
              <a:t>Relevant </a:t>
            </a:r>
            <a:r>
              <a:rPr lang="nl-BE" dirty="0">
                <a:cs typeface="Arial" charset="0"/>
              </a:rPr>
              <a:t>banner </a:t>
            </a:r>
            <a:r>
              <a:rPr lang="nl-BE" dirty="0" smtClean="0">
                <a:cs typeface="Arial" charset="0"/>
              </a:rPr>
              <a:t>campaigns, served contextually</a:t>
            </a:r>
            <a:endParaRPr lang="nl-BE" dirty="0">
              <a:cs typeface="Arial" charset="0"/>
            </a:endParaRPr>
          </a:p>
          <a:p>
            <a:pPr algn="l">
              <a:buFont typeface="Arial" pitchFamily="34" charset="0"/>
              <a:buChar char="•"/>
            </a:pPr>
            <a:r>
              <a:rPr lang="nl-BE" dirty="0">
                <a:cs typeface="Arial" charset="0"/>
              </a:rPr>
              <a:t>Inspirational / guiding </a:t>
            </a:r>
          </a:p>
          <a:p>
            <a:pPr marL="177800" indent="-177800" algn="l" defTabSz="869950">
              <a:buFontTx/>
              <a:buChar char="•"/>
            </a:pPr>
            <a:endParaRPr lang="en-GB" dirty="0">
              <a:cs typeface="Arial" charset="0"/>
            </a:endParaRPr>
          </a:p>
          <a:p>
            <a:pPr marL="177800" indent="-177800" algn="l" defTabSz="869950"/>
            <a:r>
              <a:rPr lang="en-GB" dirty="0">
                <a:cs typeface="Arial" charset="0"/>
              </a:rPr>
              <a:t>Supporting features:</a:t>
            </a:r>
          </a:p>
          <a:p>
            <a:pPr marL="177800" indent="-177800" algn="l" defTabSz="869950">
              <a:buFontTx/>
              <a:buChar char="•"/>
            </a:pPr>
            <a:r>
              <a:rPr lang="en-GB" dirty="0" smtClean="0">
                <a:cs typeface="Arial" charset="0"/>
              </a:rPr>
              <a:t>Display ads served contextually</a:t>
            </a:r>
            <a:endParaRPr lang="en-GB" dirty="0">
              <a:cs typeface="Arial" charset="0"/>
            </a:endParaRPr>
          </a:p>
        </p:txBody>
      </p:sp>
      <p:sp>
        <p:nvSpPr>
          <p:cNvPr id="9235" name="AutoShape 78"/>
          <p:cNvSpPr>
            <a:spLocks noChangeArrowheads="1"/>
          </p:cNvSpPr>
          <p:nvPr>
            <p:custDataLst>
              <p:tags r:id="rId15"/>
            </p:custDataLst>
          </p:nvPr>
        </p:nvSpPr>
        <p:spPr bwMode="gray">
          <a:xfrm>
            <a:off x="1366838" y="5211763"/>
            <a:ext cx="1249362" cy="1236662"/>
          </a:xfrm>
          <a:prstGeom prst="roundRect">
            <a:avLst>
              <a:gd name="adj" fmla="val 3148"/>
            </a:avLst>
          </a:prstGeom>
          <a:solidFill>
            <a:schemeClr val="bg1"/>
          </a:solidFill>
          <a:ln w="12700" algn="ctr">
            <a:solidFill>
              <a:schemeClr val="accent1"/>
            </a:solidFill>
            <a:round/>
            <a:headEnd/>
            <a:tailEnd/>
          </a:ln>
        </p:spPr>
        <p:txBody>
          <a:bodyPr lIns="54000" tIns="46791" rIns="54000" bIns="46791"/>
          <a:lstStyle/>
          <a:p>
            <a:pPr algn="l" defTabSz="869950"/>
            <a:endParaRPr lang="en-GB">
              <a:cs typeface="Arial" charset="0"/>
            </a:endParaRPr>
          </a:p>
        </p:txBody>
      </p:sp>
      <p:sp>
        <p:nvSpPr>
          <p:cNvPr id="9236" name="AutoShape 79"/>
          <p:cNvSpPr>
            <a:spLocks noChangeArrowheads="1"/>
          </p:cNvSpPr>
          <p:nvPr>
            <p:custDataLst>
              <p:tags r:id="rId16"/>
            </p:custDataLst>
          </p:nvPr>
        </p:nvSpPr>
        <p:spPr bwMode="gray">
          <a:xfrm>
            <a:off x="3779838" y="5211763"/>
            <a:ext cx="1060450" cy="1236662"/>
          </a:xfrm>
          <a:prstGeom prst="roundRect">
            <a:avLst>
              <a:gd name="adj" fmla="val 3148"/>
            </a:avLst>
          </a:prstGeom>
          <a:solidFill>
            <a:schemeClr val="bg1"/>
          </a:solidFill>
          <a:ln w="12700" algn="ctr">
            <a:solidFill>
              <a:schemeClr val="accent1"/>
            </a:solidFill>
            <a:round/>
            <a:headEnd/>
            <a:tailEnd/>
          </a:ln>
        </p:spPr>
        <p:txBody>
          <a:bodyPr lIns="54000" tIns="46791" rIns="54000" bIns="46791"/>
          <a:lstStyle/>
          <a:p>
            <a:pPr algn="l" defTabSz="869950"/>
            <a:endParaRPr lang="en-GB">
              <a:cs typeface="Arial" charset="0"/>
            </a:endParaRPr>
          </a:p>
        </p:txBody>
      </p:sp>
      <p:grpSp>
        <p:nvGrpSpPr>
          <p:cNvPr id="9237" name="Group 92"/>
          <p:cNvGrpSpPr>
            <a:grpSpLocks/>
          </p:cNvGrpSpPr>
          <p:nvPr/>
        </p:nvGrpSpPr>
        <p:grpSpPr bwMode="auto">
          <a:xfrm>
            <a:off x="1430338" y="5387975"/>
            <a:ext cx="1173162" cy="222250"/>
            <a:chOff x="901" y="3163"/>
            <a:chExt cx="739" cy="140"/>
          </a:xfrm>
        </p:grpSpPr>
        <p:sp>
          <p:nvSpPr>
            <p:cNvPr id="9303" name="Rectangle 93"/>
            <p:cNvSpPr>
              <a:spLocks noChangeArrowheads="1"/>
            </p:cNvSpPr>
            <p:nvPr/>
          </p:nvSpPr>
          <p:spPr bwMode="auto">
            <a:xfrm>
              <a:off x="1012" y="3163"/>
              <a:ext cx="628" cy="14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90000" tIns="0" rIns="90000" bIns="0" anchor="ctr"/>
            <a:lstStyle/>
            <a:p>
              <a:pPr algn="l" eaLnBrk="1" hangingPunct="1">
                <a:spcBef>
                  <a:spcPct val="50000"/>
                </a:spcBef>
              </a:pPr>
              <a:r>
                <a:rPr lang="en-GB" sz="900">
                  <a:cs typeface="Arial" charset="0"/>
                </a:rPr>
                <a:t>Drives short term revenues</a:t>
              </a:r>
            </a:p>
          </p:txBody>
        </p:sp>
        <p:sp>
          <p:nvSpPr>
            <p:cNvPr id="9304" name="Rectangle 94"/>
            <p:cNvSpPr>
              <a:spLocks noChangeArrowheads="1"/>
            </p:cNvSpPr>
            <p:nvPr/>
          </p:nvSpPr>
          <p:spPr bwMode="auto">
            <a:xfrm>
              <a:off x="901" y="3187"/>
              <a:ext cx="91" cy="91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0" rIns="90000" bIns="0" anchor="ctr"/>
            <a:lstStyle/>
            <a:p>
              <a:endParaRPr lang="en-GB">
                <a:cs typeface="Arial" charset="0"/>
              </a:endParaRPr>
            </a:p>
          </p:txBody>
        </p:sp>
      </p:grpSp>
      <p:grpSp>
        <p:nvGrpSpPr>
          <p:cNvPr id="9238" name="Group 95"/>
          <p:cNvGrpSpPr>
            <a:grpSpLocks/>
          </p:cNvGrpSpPr>
          <p:nvPr/>
        </p:nvGrpSpPr>
        <p:grpSpPr bwMode="auto">
          <a:xfrm>
            <a:off x="1430338" y="5649913"/>
            <a:ext cx="1173162" cy="222250"/>
            <a:chOff x="901" y="3398"/>
            <a:chExt cx="739" cy="140"/>
          </a:xfrm>
        </p:grpSpPr>
        <p:sp>
          <p:nvSpPr>
            <p:cNvPr id="9301" name="Rectangle 96"/>
            <p:cNvSpPr>
              <a:spLocks noChangeArrowheads="1"/>
            </p:cNvSpPr>
            <p:nvPr/>
          </p:nvSpPr>
          <p:spPr bwMode="auto">
            <a:xfrm>
              <a:off x="1012" y="3398"/>
              <a:ext cx="628" cy="14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90000" tIns="0" rIns="90000" bIns="0" anchor="ctr"/>
            <a:lstStyle/>
            <a:p>
              <a:pPr algn="l" eaLnBrk="1" hangingPunct="1">
                <a:spcBef>
                  <a:spcPct val="50000"/>
                </a:spcBef>
              </a:pPr>
              <a:r>
                <a:rPr lang="en-GB" sz="900">
                  <a:cs typeface="Arial" charset="0"/>
                </a:rPr>
                <a:t>Grows usage</a:t>
              </a:r>
            </a:p>
          </p:txBody>
        </p:sp>
        <p:sp>
          <p:nvSpPr>
            <p:cNvPr id="9302" name="Rectangle 97"/>
            <p:cNvSpPr>
              <a:spLocks noChangeArrowheads="1"/>
            </p:cNvSpPr>
            <p:nvPr/>
          </p:nvSpPr>
          <p:spPr bwMode="auto">
            <a:xfrm>
              <a:off x="901" y="3422"/>
              <a:ext cx="91" cy="91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0" rIns="90000" bIns="0" anchor="ctr"/>
            <a:lstStyle/>
            <a:p>
              <a:endParaRPr lang="en-GB">
                <a:cs typeface="Arial" charset="0"/>
              </a:endParaRPr>
            </a:p>
          </p:txBody>
        </p:sp>
      </p:grpSp>
      <p:grpSp>
        <p:nvGrpSpPr>
          <p:cNvPr id="9239" name="Group 98"/>
          <p:cNvGrpSpPr>
            <a:grpSpLocks/>
          </p:cNvGrpSpPr>
          <p:nvPr/>
        </p:nvGrpSpPr>
        <p:grpSpPr bwMode="auto">
          <a:xfrm>
            <a:off x="1430338" y="5911850"/>
            <a:ext cx="1173162" cy="222250"/>
            <a:chOff x="901" y="3634"/>
            <a:chExt cx="739" cy="140"/>
          </a:xfrm>
        </p:grpSpPr>
        <p:sp>
          <p:nvSpPr>
            <p:cNvPr id="9299" name="Rectangle 99"/>
            <p:cNvSpPr>
              <a:spLocks noChangeArrowheads="1"/>
            </p:cNvSpPr>
            <p:nvPr/>
          </p:nvSpPr>
          <p:spPr bwMode="auto">
            <a:xfrm>
              <a:off x="1012" y="3634"/>
              <a:ext cx="628" cy="14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90000" tIns="0" rIns="90000" bIns="0" anchor="ctr"/>
            <a:lstStyle/>
            <a:p>
              <a:pPr algn="l" eaLnBrk="1" hangingPunct="1">
                <a:spcBef>
                  <a:spcPct val="50000"/>
                </a:spcBef>
              </a:pPr>
              <a:r>
                <a:rPr lang="en-GB" sz="900">
                  <a:cs typeface="Arial" charset="0"/>
                </a:rPr>
                <a:t>Exciting, fun and innovative</a:t>
              </a:r>
            </a:p>
          </p:txBody>
        </p:sp>
        <p:sp>
          <p:nvSpPr>
            <p:cNvPr id="9300" name="Rectangle 100"/>
            <p:cNvSpPr>
              <a:spLocks noChangeArrowheads="1"/>
            </p:cNvSpPr>
            <p:nvPr/>
          </p:nvSpPr>
          <p:spPr bwMode="auto">
            <a:xfrm>
              <a:off x="901" y="3658"/>
              <a:ext cx="91" cy="91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0" rIns="90000" bIns="0" anchor="ctr"/>
            <a:lstStyle/>
            <a:p>
              <a:endParaRPr lang="en-GB">
                <a:cs typeface="Arial" charset="0"/>
              </a:endParaRPr>
            </a:p>
          </p:txBody>
        </p:sp>
      </p:grpSp>
      <p:grpSp>
        <p:nvGrpSpPr>
          <p:cNvPr id="9240" name="Group 101"/>
          <p:cNvGrpSpPr>
            <a:grpSpLocks/>
          </p:cNvGrpSpPr>
          <p:nvPr/>
        </p:nvGrpSpPr>
        <p:grpSpPr bwMode="auto">
          <a:xfrm>
            <a:off x="1430338" y="6173788"/>
            <a:ext cx="1173162" cy="222250"/>
            <a:chOff x="901" y="3870"/>
            <a:chExt cx="739" cy="140"/>
          </a:xfrm>
        </p:grpSpPr>
        <p:sp>
          <p:nvSpPr>
            <p:cNvPr id="9297" name="Rectangle 102"/>
            <p:cNvSpPr>
              <a:spLocks noChangeArrowheads="1"/>
            </p:cNvSpPr>
            <p:nvPr/>
          </p:nvSpPr>
          <p:spPr bwMode="auto">
            <a:xfrm>
              <a:off x="1012" y="3870"/>
              <a:ext cx="628" cy="14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90000" tIns="0" rIns="90000" bIns="0" anchor="ctr"/>
            <a:lstStyle/>
            <a:p>
              <a:pPr algn="l" eaLnBrk="1" hangingPunct="1">
                <a:spcBef>
                  <a:spcPct val="50000"/>
                </a:spcBef>
              </a:pPr>
              <a:r>
                <a:rPr lang="en-GB" sz="900">
                  <a:cs typeface="Arial" charset="0"/>
                </a:rPr>
                <a:t>Enabling platform</a:t>
              </a:r>
            </a:p>
          </p:txBody>
        </p:sp>
        <p:sp>
          <p:nvSpPr>
            <p:cNvPr id="9298" name="Rectangle 103"/>
            <p:cNvSpPr>
              <a:spLocks noChangeArrowheads="1"/>
            </p:cNvSpPr>
            <p:nvPr/>
          </p:nvSpPr>
          <p:spPr bwMode="auto">
            <a:xfrm>
              <a:off x="901" y="3894"/>
              <a:ext cx="91" cy="91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0" rIns="90000" bIns="0" anchor="ctr"/>
            <a:lstStyle/>
            <a:p>
              <a:endParaRPr lang="en-GB">
                <a:cs typeface="Arial" charset="0"/>
              </a:endParaRPr>
            </a:p>
          </p:txBody>
        </p:sp>
      </p:grpSp>
      <p:sp>
        <p:nvSpPr>
          <p:cNvPr id="9241" name="AutoShape 104"/>
          <p:cNvSpPr>
            <a:spLocks noChangeArrowheads="1"/>
          </p:cNvSpPr>
          <p:nvPr>
            <p:custDataLst>
              <p:tags r:id="rId17"/>
            </p:custDataLst>
          </p:nvPr>
        </p:nvSpPr>
        <p:spPr bwMode="gray">
          <a:xfrm>
            <a:off x="249238" y="5211763"/>
            <a:ext cx="1071562" cy="1236662"/>
          </a:xfrm>
          <a:prstGeom prst="roundRect">
            <a:avLst>
              <a:gd name="adj" fmla="val 3148"/>
            </a:avLst>
          </a:prstGeom>
          <a:solidFill>
            <a:schemeClr val="bg1"/>
          </a:solidFill>
          <a:ln w="12700" algn="ctr">
            <a:solidFill>
              <a:schemeClr val="accent1"/>
            </a:solidFill>
            <a:round/>
            <a:headEnd/>
            <a:tailEnd/>
          </a:ln>
        </p:spPr>
        <p:txBody>
          <a:bodyPr lIns="54000" tIns="46791" rIns="54000" bIns="46791"/>
          <a:lstStyle/>
          <a:p>
            <a:pPr algn="l" defTabSz="869950"/>
            <a:endParaRPr lang="en-GB">
              <a:cs typeface="Arial" charset="0"/>
            </a:endParaRPr>
          </a:p>
        </p:txBody>
      </p:sp>
      <p:grpSp>
        <p:nvGrpSpPr>
          <p:cNvPr id="9242" name="Group 105"/>
          <p:cNvGrpSpPr>
            <a:grpSpLocks/>
          </p:cNvGrpSpPr>
          <p:nvPr/>
        </p:nvGrpSpPr>
        <p:grpSpPr bwMode="auto">
          <a:xfrm>
            <a:off x="312738" y="5387975"/>
            <a:ext cx="1173162" cy="222250"/>
            <a:chOff x="197" y="3163"/>
            <a:chExt cx="739" cy="140"/>
          </a:xfrm>
        </p:grpSpPr>
        <p:sp>
          <p:nvSpPr>
            <p:cNvPr id="9295" name="Rectangle 106"/>
            <p:cNvSpPr>
              <a:spLocks noChangeArrowheads="1"/>
            </p:cNvSpPr>
            <p:nvPr/>
          </p:nvSpPr>
          <p:spPr bwMode="auto">
            <a:xfrm>
              <a:off x="308" y="3163"/>
              <a:ext cx="628" cy="14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90000" tIns="0" rIns="90000" bIns="0" anchor="ctr"/>
            <a:lstStyle/>
            <a:p>
              <a:pPr algn="l" eaLnBrk="1" hangingPunct="1">
                <a:spcBef>
                  <a:spcPct val="50000"/>
                </a:spcBef>
              </a:pPr>
              <a:r>
                <a:rPr lang="en-GB" sz="900">
                  <a:cs typeface="Arial" charset="0"/>
                </a:rPr>
                <a:t>Print</a:t>
              </a:r>
            </a:p>
          </p:txBody>
        </p:sp>
        <p:sp>
          <p:nvSpPr>
            <p:cNvPr id="9296" name="Rectangle 107"/>
            <p:cNvSpPr>
              <a:spLocks noChangeArrowheads="1"/>
            </p:cNvSpPr>
            <p:nvPr/>
          </p:nvSpPr>
          <p:spPr bwMode="auto">
            <a:xfrm>
              <a:off x="197" y="3187"/>
              <a:ext cx="91" cy="91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0" rIns="90000" bIns="0" anchor="ctr"/>
            <a:lstStyle/>
            <a:p>
              <a:endParaRPr lang="en-GB">
                <a:cs typeface="Arial" charset="0"/>
              </a:endParaRPr>
            </a:p>
          </p:txBody>
        </p:sp>
      </p:grpSp>
      <p:grpSp>
        <p:nvGrpSpPr>
          <p:cNvPr id="9243" name="Group 108"/>
          <p:cNvGrpSpPr>
            <a:grpSpLocks/>
          </p:cNvGrpSpPr>
          <p:nvPr/>
        </p:nvGrpSpPr>
        <p:grpSpPr bwMode="auto">
          <a:xfrm>
            <a:off x="312738" y="5649913"/>
            <a:ext cx="1173162" cy="222250"/>
            <a:chOff x="197" y="3398"/>
            <a:chExt cx="739" cy="140"/>
          </a:xfrm>
        </p:grpSpPr>
        <p:sp>
          <p:nvSpPr>
            <p:cNvPr id="9293" name="Rectangle 109"/>
            <p:cNvSpPr>
              <a:spLocks noChangeArrowheads="1"/>
            </p:cNvSpPr>
            <p:nvPr/>
          </p:nvSpPr>
          <p:spPr bwMode="auto">
            <a:xfrm>
              <a:off x="308" y="3398"/>
              <a:ext cx="628" cy="14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90000" tIns="0" rIns="90000" bIns="0" anchor="ctr"/>
            <a:lstStyle/>
            <a:p>
              <a:pPr algn="l" eaLnBrk="1" hangingPunct="1">
                <a:spcBef>
                  <a:spcPct val="50000"/>
                </a:spcBef>
              </a:pPr>
              <a:r>
                <a:rPr lang="en-GB" sz="900">
                  <a:cs typeface="Arial" charset="0"/>
                </a:rPr>
                <a:t>Online (directory)</a:t>
              </a:r>
            </a:p>
          </p:txBody>
        </p:sp>
        <p:sp>
          <p:nvSpPr>
            <p:cNvPr id="9294" name="Rectangle 110"/>
            <p:cNvSpPr>
              <a:spLocks noChangeArrowheads="1"/>
            </p:cNvSpPr>
            <p:nvPr/>
          </p:nvSpPr>
          <p:spPr bwMode="auto">
            <a:xfrm>
              <a:off x="197" y="3422"/>
              <a:ext cx="91" cy="91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0" rIns="90000" bIns="0" anchor="ctr"/>
            <a:lstStyle/>
            <a:p>
              <a:endParaRPr lang="en-GB">
                <a:cs typeface="Arial" charset="0"/>
              </a:endParaRPr>
            </a:p>
          </p:txBody>
        </p:sp>
      </p:grpSp>
      <p:grpSp>
        <p:nvGrpSpPr>
          <p:cNvPr id="9244" name="Group 111"/>
          <p:cNvGrpSpPr>
            <a:grpSpLocks/>
          </p:cNvGrpSpPr>
          <p:nvPr/>
        </p:nvGrpSpPr>
        <p:grpSpPr bwMode="auto">
          <a:xfrm>
            <a:off x="312738" y="5911850"/>
            <a:ext cx="1173162" cy="222250"/>
            <a:chOff x="197" y="3634"/>
            <a:chExt cx="739" cy="140"/>
          </a:xfrm>
        </p:grpSpPr>
        <p:sp>
          <p:nvSpPr>
            <p:cNvPr id="9291" name="Rectangle 112"/>
            <p:cNvSpPr>
              <a:spLocks noChangeArrowheads="1"/>
            </p:cNvSpPr>
            <p:nvPr/>
          </p:nvSpPr>
          <p:spPr bwMode="auto">
            <a:xfrm>
              <a:off x="308" y="3634"/>
              <a:ext cx="628" cy="14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90000" tIns="0" rIns="90000" bIns="0" anchor="ctr"/>
            <a:lstStyle/>
            <a:p>
              <a:pPr algn="l" eaLnBrk="1" hangingPunct="1">
                <a:spcBef>
                  <a:spcPct val="50000"/>
                </a:spcBef>
              </a:pPr>
              <a:r>
                <a:rPr lang="en-GB" sz="900">
                  <a:cs typeface="Arial" charset="0"/>
                </a:rPr>
                <a:t>Online (non- directory)</a:t>
              </a:r>
            </a:p>
          </p:txBody>
        </p:sp>
        <p:sp>
          <p:nvSpPr>
            <p:cNvPr id="9292" name="Rectangle 113"/>
            <p:cNvSpPr>
              <a:spLocks noChangeArrowheads="1"/>
            </p:cNvSpPr>
            <p:nvPr/>
          </p:nvSpPr>
          <p:spPr bwMode="auto">
            <a:xfrm>
              <a:off x="197" y="3658"/>
              <a:ext cx="91" cy="91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0" rIns="90000" bIns="0" anchor="ctr"/>
            <a:lstStyle/>
            <a:p>
              <a:endParaRPr lang="en-GB">
                <a:cs typeface="Arial" charset="0"/>
              </a:endParaRPr>
            </a:p>
          </p:txBody>
        </p:sp>
      </p:grpSp>
      <p:grpSp>
        <p:nvGrpSpPr>
          <p:cNvPr id="9245" name="Group 114"/>
          <p:cNvGrpSpPr>
            <a:grpSpLocks/>
          </p:cNvGrpSpPr>
          <p:nvPr/>
        </p:nvGrpSpPr>
        <p:grpSpPr bwMode="auto">
          <a:xfrm>
            <a:off x="312738" y="6173788"/>
            <a:ext cx="1173162" cy="222250"/>
            <a:chOff x="197" y="3870"/>
            <a:chExt cx="739" cy="140"/>
          </a:xfrm>
        </p:grpSpPr>
        <p:sp>
          <p:nvSpPr>
            <p:cNvPr id="9289" name="Rectangle 115"/>
            <p:cNvSpPr>
              <a:spLocks noChangeArrowheads="1"/>
            </p:cNvSpPr>
            <p:nvPr/>
          </p:nvSpPr>
          <p:spPr bwMode="auto">
            <a:xfrm>
              <a:off x="308" y="3870"/>
              <a:ext cx="628" cy="14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90000" tIns="0" rIns="90000" bIns="0" anchor="ctr"/>
            <a:lstStyle/>
            <a:p>
              <a:pPr algn="l" eaLnBrk="1" hangingPunct="1">
                <a:spcBef>
                  <a:spcPct val="50000"/>
                </a:spcBef>
              </a:pPr>
              <a:r>
                <a:rPr lang="en-GB" sz="900" dirty="0" smtClean="0">
                  <a:cs typeface="Arial" charset="0"/>
                </a:rPr>
                <a:t>Mobile</a:t>
              </a:r>
              <a:endParaRPr lang="en-GB" sz="900" dirty="0">
                <a:cs typeface="Arial" charset="0"/>
              </a:endParaRPr>
            </a:p>
          </p:txBody>
        </p:sp>
        <p:sp>
          <p:nvSpPr>
            <p:cNvPr id="9290" name="Rectangle 116"/>
            <p:cNvSpPr>
              <a:spLocks noChangeArrowheads="1"/>
            </p:cNvSpPr>
            <p:nvPr/>
          </p:nvSpPr>
          <p:spPr bwMode="auto">
            <a:xfrm>
              <a:off x="197" y="3894"/>
              <a:ext cx="91" cy="91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0" rIns="90000" bIns="0" anchor="ctr"/>
            <a:lstStyle/>
            <a:p>
              <a:endParaRPr lang="en-GB">
                <a:cs typeface="Arial" charset="0"/>
              </a:endParaRPr>
            </a:p>
          </p:txBody>
        </p:sp>
      </p:grpSp>
      <p:sp>
        <p:nvSpPr>
          <p:cNvPr id="9246" name="AutoShape 117"/>
          <p:cNvSpPr>
            <a:spLocks noChangeArrowheads="1"/>
          </p:cNvSpPr>
          <p:nvPr>
            <p:custDataLst>
              <p:tags r:id="rId18"/>
            </p:custDataLst>
          </p:nvPr>
        </p:nvSpPr>
        <p:spPr bwMode="gray">
          <a:xfrm>
            <a:off x="2667000" y="5210175"/>
            <a:ext cx="1060450" cy="1236663"/>
          </a:xfrm>
          <a:prstGeom prst="roundRect">
            <a:avLst>
              <a:gd name="adj" fmla="val 3148"/>
            </a:avLst>
          </a:prstGeom>
          <a:solidFill>
            <a:schemeClr val="bg1"/>
          </a:solidFill>
          <a:ln w="12700" algn="ctr">
            <a:solidFill>
              <a:schemeClr val="accent1"/>
            </a:solidFill>
            <a:round/>
            <a:headEnd/>
            <a:tailEnd/>
          </a:ln>
        </p:spPr>
        <p:txBody>
          <a:bodyPr lIns="54000" tIns="46791" rIns="54000" bIns="46791"/>
          <a:lstStyle/>
          <a:p>
            <a:pPr algn="l" defTabSz="869950"/>
            <a:endParaRPr lang="en-GB">
              <a:cs typeface="Arial" charset="0"/>
            </a:endParaRPr>
          </a:p>
        </p:txBody>
      </p:sp>
      <p:grpSp>
        <p:nvGrpSpPr>
          <p:cNvPr id="9247" name="Group 118"/>
          <p:cNvGrpSpPr>
            <a:grpSpLocks/>
          </p:cNvGrpSpPr>
          <p:nvPr/>
        </p:nvGrpSpPr>
        <p:grpSpPr bwMode="auto">
          <a:xfrm>
            <a:off x="2741613" y="5387975"/>
            <a:ext cx="1074737" cy="222250"/>
            <a:chOff x="1735" y="3142"/>
            <a:chExt cx="677" cy="140"/>
          </a:xfrm>
        </p:grpSpPr>
        <p:sp>
          <p:nvSpPr>
            <p:cNvPr id="9287" name="Rectangle 119"/>
            <p:cNvSpPr>
              <a:spLocks noChangeArrowheads="1"/>
            </p:cNvSpPr>
            <p:nvPr/>
          </p:nvSpPr>
          <p:spPr bwMode="auto">
            <a:xfrm>
              <a:off x="1735" y="3166"/>
              <a:ext cx="91" cy="91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0" rIns="90000" bIns="0" anchor="ctr"/>
            <a:lstStyle/>
            <a:p>
              <a:endParaRPr lang="en-GB">
                <a:cs typeface="Arial" charset="0"/>
              </a:endParaRPr>
            </a:p>
          </p:txBody>
        </p:sp>
        <p:sp>
          <p:nvSpPr>
            <p:cNvPr id="9288" name="Rectangle 120"/>
            <p:cNvSpPr>
              <a:spLocks noChangeArrowheads="1"/>
            </p:cNvSpPr>
            <p:nvPr/>
          </p:nvSpPr>
          <p:spPr bwMode="auto">
            <a:xfrm>
              <a:off x="1854" y="3142"/>
              <a:ext cx="558" cy="14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90000" tIns="0" rIns="90000" bIns="0" anchor="ctr"/>
            <a:lstStyle/>
            <a:p>
              <a:pPr algn="l" eaLnBrk="1" hangingPunct="1">
                <a:spcBef>
                  <a:spcPct val="50000"/>
                </a:spcBef>
              </a:pPr>
              <a:r>
                <a:rPr lang="en-GB" sz="1000">
                  <a:cs typeface="Arial" charset="0"/>
                </a:rPr>
                <a:t>Print</a:t>
              </a:r>
            </a:p>
          </p:txBody>
        </p:sp>
      </p:grpSp>
      <p:grpSp>
        <p:nvGrpSpPr>
          <p:cNvPr id="9248" name="Group 121"/>
          <p:cNvGrpSpPr>
            <a:grpSpLocks/>
          </p:cNvGrpSpPr>
          <p:nvPr/>
        </p:nvGrpSpPr>
        <p:grpSpPr bwMode="auto">
          <a:xfrm>
            <a:off x="2741613" y="5584825"/>
            <a:ext cx="1074737" cy="222250"/>
            <a:chOff x="1735" y="3338"/>
            <a:chExt cx="677" cy="140"/>
          </a:xfrm>
        </p:grpSpPr>
        <p:sp>
          <p:nvSpPr>
            <p:cNvPr id="9285" name="Rectangle 122"/>
            <p:cNvSpPr>
              <a:spLocks noChangeArrowheads="1"/>
            </p:cNvSpPr>
            <p:nvPr/>
          </p:nvSpPr>
          <p:spPr bwMode="auto">
            <a:xfrm>
              <a:off x="1735" y="3362"/>
              <a:ext cx="91" cy="91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0" rIns="90000" bIns="0" anchor="ctr"/>
            <a:lstStyle/>
            <a:p>
              <a:endParaRPr lang="en-GB">
                <a:cs typeface="Arial" charset="0"/>
              </a:endParaRPr>
            </a:p>
          </p:txBody>
        </p:sp>
        <p:sp>
          <p:nvSpPr>
            <p:cNvPr id="9286" name="Rectangle 123"/>
            <p:cNvSpPr>
              <a:spLocks noChangeArrowheads="1"/>
            </p:cNvSpPr>
            <p:nvPr/>
          </p:nvSpPr>
          <p:spPr bwMode="auto">
            <a:xfrm>
              <a:off x="1854" y="3338"/>
              <a:ext cx="558" cy="14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90000" tIns="0" rIns="90000" bIns="0" anchor="ctr"/>
            <a:lstStyle/>
            <a:p>
              <a:pPr algn="l" eaLnBrk="1" hangingPunct="1">
                <a:spcBef>
                  <a:spcPct val="50000"/>
                </a:spcBef>
              </a:pPr>
              <a:r>
                <a:rPr lang="en-GB" sz="1000">
                  <a:cs typeface="Arial" charset="0"/>
                </a:rPr>
                <a:t>Web</a:t>
              </a:r>
            </a:p>
          </p:txBody>
        </p:sp>
      </p:grpSp>
      <p:grpSp>
        <p:nvGrpSpPr>
          <p:cNvPr id="9249" name="Group 124"/>
          <p:cNvGrpSpPr>
            <a:grpSpLocks/>
          </p:cNvGrpSpPr>
          <p:nvPr/>
        </p:nvGrpSpPr>
        <p:grpSpPr bwMode="auto">
          <a:xfrm>
            <a:off x="2741613" y="6173788"/>
            <a:ext cx="1074737" cy="222250"/>
            <a:chOff x="1735" y="3869"/>
            <a:chExt cx="677" cy="140"/>
          </a:xfrm>
        </p:grpSpPr>
        <p:sp>
          <p:nvSpPr>
            <p:cNvPr id="9283" name="Rectangle 125"/>
            <p:cNvSpPr>
              <a:spLocks noChangeArrowheads="1"/>
            </p:cNvSpPr>
            <p:nvPr/>
          </p:nvSpPr>
          <p:spPr bwMode="auto">
            <a:xfrm>
              <a:off x="1735" y="3893"/>
              <a:ext cx="91" cy="91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0" rIns="90000" bIns="0" anchor="ctr"/>
            <a:lstStyle/>
            <a:p>
              <a:endParaRPr lang="en-GB">
                <a:cs typeface="Arial" charset="0"/>
              </a:endParaRPr>
            </a:p>
          </p:txBody>
        </p:sp>
        <p:sp>
          <p:nvSpPr>
            <p:cNvPr id="9284" name="Rectangle 126"/>
            <p:cNvSpPr>
              <a:spLocks noChangeArrowheads="1"/>
            </p:cNvSpPr>
            <p:nvPr/>
          </p:nvSpPr>
          <p:spPr bwMode="auto">
            <a:xfrm>
              <a:off x="1854" y="3869"/>
              <a:ext cx="558" cy="14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90000" tIns="0" rIns="90000" bIns="0" anchor="ctr"/>
            <a:lstStyle/>
            <a:p>
              <a:pPr algn="l" eaLnBrk="1" hangingPunct="1">
                <a:spcBef>
                  <a:spcPct val="50000"/>
                </a:spcBef>
              </a:pPr>
              <a:r>
                <a:rPr lang="en-GB" sz="1000">
                  <a:cs typeface="Arial" charset="0"/>
                </a:rPr>
                <a:t>GPS</a:t>
              </a:r>
            </a:p>
          </p:txBody>
        </p:sp>
      </p:grpSp>
      <p:grpSp>
        <p:nvGrpSpPr>
          <p:cNvPr id="9250" name="Group 127"/>
          <p:cNvGrpSpPr>
            <a:grpSpLocks/>
          </p:cNvGrpSpPr>
          <p:nvPr/>
        </p:nvGrpSpPr>
        <p:grpSpPr bwMode="auto">
          <a:xfrm>
            <a:off x="2741613" y="5978525"/>
            <a:ext cx="1074737" cy="222250"/>
            <a:chOff x="1735" y="3692"/>
            <a:chExt cx="677" cy="140"/>
          </a:xfrm>
        </p:grpSpPr>
        <p:sp>
          <p:nvSpPr>
            <p:cNvPr id="9281" name="Rectangle 128"/>
            <p:cNvSpPr>
              <a:spLocks noChangeArrowheads="1"/>
            </p:cNvSpPr>
            <p:nvPr/>
          </p:nvSpPr>
          <p:spPr bwMode="auto">
            <a:xfrm>
              <a:off x="1735" y="3716"/>
              <a:ext cx="91" cy="91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0" rIns="90000" bIns="0" anchor="ctr"/>
            <a:lstStyle/>
            <a:p>
              <a:endParaRPr lang="en-GB">
                <a:cs typeface="Arial" charset="0"/>
              </a:endParaRPr>
            </a:p>
          </p:txBody>
        </p:sp>
        <p:sp>
          <p:nvSpPr>
            <p:cNvPr id="9282" name="Rectangle 129"/>
            <p:cNvSpPr>
              <a:spLocks noChangeArrowheads="1"/>
            </p:cNvSpPr>
            <p:nvPr/>
          </p:nvSpPr>
          <p:spPr bwMode="auto">
            <a:xfrm>
              <a:off x="1854" y="3692"/>
              <a:ext cx="558" cy="14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90000" tIns="0" rIns="90000" bIns="0" anchor="ctr"/>
            <a:lstStyle/>
            <a:p>
              <a:pPr algn="l" eaLnBrk="1" hangingPunct="1">
                <a:spcBef>
                  <a:spcPct val="50000"/>
                </a:spcBef>
              </a:pPr>
              <a:r>
                <a:rPr lang="en-GB" sz="1000">
                  <a:cs typeface="Arial" charset="0"/>
                </a:rPr>
                <a:t>Mobile</a:t>
              </a:r>
            </a:p>
          </p:txBody>
        </p:sp>
      </p:grpSp>
      <p:grpSp>
        <p:nvGrpSpPr>
          <p:cNvPr id="9251" name="Group 130"/>
          <p:cNvGrpSpPr>
            <a:grpSpLocks/>
          </p:cNvGrpSpPr>
          <p:nvPr/>
        </p:nvGrpSpPr>
        <p:grpSpPr bwMode="auto">
          <a:xfrm>
            <a:off x="2741613" y="5781675"/>
            <a:ext cx="1074737" cy="222250"/>
            <a:chOff x="1735" y="3515"/>
            <a:chExt cx="677" cy="140"/>
          </a:xfrm>
        </p:grpSpPr>
        <p:sp>
          <p:nvSpPr>
            <p:cNvPr id="9279" name="Rectangle 131"/>
            <p:cNvSpPr>
              <a:spLocks noChangeArrowheads="1"/>
            </p:cNvSpPr>
            <p:nvPr/>
          </p:nvSpPr>
          <p:spPr bwMode="auto">
            <a:xfrm>
              <a:off x="1735" y="3539"/>
              <a:ext cx="91" cy="91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0" rIns="90000" bIns="0" anchor="ctr"/>
            <a:lstStyle/>
            <a:p>
              <a:endParaRPr lang="en-GB">
                <a:cs typeface="Arial" charset="0"/>
              </a:endParaRPr>
            </a:p>
          </p:txBody>
        </p:sp>
        <p:sp>
          <p:nvSpPr>
            <p:cNvPr id="9280" name="Rectangle 132"/>
            <p:cNvSpPr>
              <a:spLocks noChangeArrowheads="1"/>
            </p:cNvSpPr>
            <p:nvPr/>
          </p:nvSpPr>
          <p:spPr bwMode="auto">
            <a:xfrm>
              <a:off x="1854" y="3515"/>
              <a:ext cx="558" cy="14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90000" tIns="0" rIns="90000" bIns="0" anchor="ctr"/>
            <a:lstStyle/>
            <a:p>
              <a:pPr algn="l" eaLnBrk="1" hangingPunct="1">
                <a:spcBef>
                  <a:spcPct val="50000"/>
                </a:spcBef>
              </a:pPr>
              <a:r>
                <a:rPr lang="en-GB" sz="1000">
                  <a:cs typeface="Arial" charset="0"/>
                </a:rPr>
                <a:t>TV</a:t>
              </a:r>
            </a:p>
          </p:txBody>
        </p:sp>
      </p:grpSp>
      <p:sp>
        <p:nvSpPr>
          <p:cNvPr id="9252" name="AutoShape 133"/>
          <p:cNvSpPr>
            <a:spLocks noChangeArrowheads="1"/>
          </p:cNvSpPr>
          <p:nvPr>
            <p:custDataLst>
              <p:tags r:id="rId19"/>
            </p:custDataLst>
          </p:nvPr>
        </p:nvSpPr>
        <p:spPr bwMode="gray">
          <a:xfrm>
            <a:off x="1366838" y="5078413"/>
            <a:ext cx="1249362" cy="247650"/>
          </a:xfrm>
          <a:prstGeom prst="roundRect">
            <a:avLst>
              <a:gd name="adj" fmla="val 16667"/>
            </a:avLst>
          </a:prstGeom>
          <a:solidFill>
            <a:srgbClr val="EDEDEB"/>
          </a:solidFill>
          <a:ln w="12700" algn="ctr">
            <a:solidFill>
              <a:schemeClr val="accent1"/>
            </a:solidFill>
            <a:round/>
            <a:headEnd/>
            <a:tailEnd/>
          </a:ln>
        </p:spPr>
        <p:txBody>
          <a:bodyPr lIns="54000" tIns="46791" rIns="54000" bIns="46791" anchor="ctr"/>
          <a:lstStyle/>
          <a:p>
            <a:pPr defTabSz="869950"/>
            <a:r>
              <a:rPr lang="en-GB" sz="1000">
                <a:cs typeface="Arial" charset="0"/>
              </a:rPr>
              <a:t>Strategic drivers</a:t>
            </a:r>
          </a:p>
        </p:txBody>
      </p:sp>
      <p:sp>
        <p:nvSpPr>
          <p:cNvPr id="9253" name="AutoShape 134"/>
          <p:cNvSpPr>
            <a:spLocks noChangeArrowheads="1"/>
          </p:cNvSpPr>
          <p:nvPr>
            <p:custDataLst>
              <p:tags r:id="rId20"/>
            </p:custDataLst>
          </p:nvPr>
        </p:nvSpPr>
        <p:spPr bwMode="gray">
          <a:xfrm>
            <a:off x="249238" y="5078413"/>
            <a:ext cx="1071562" cy="247650"/>
          </a:xfrm>
          <a:prstGeom prst="roundRect">
            <a:avLst>
              <a:gd name="adj" fmla="val 16667"/>
            </a:avLst>
          </a:prstGeom>
          <a:solidFill>
            <a:srgbClr val="EDEDEB"/>
          </a:solidFill>
          <a:ln w="12700" algn="ctr">
            <a:solidFill>
              <a:schemeClr val="accent1"/>
            </a:solidFill>
            <a:round/>
            <a:headEnd/>
            <a:tailEnd/>
          </a:ln>
        </p:spPr>
        <p:txBody>
          <a:bodyPr lIns="54000" tIns="46791" rIns="54000" bIns="46791" anchor="ctr"/>
          <a:lstStyle/>
          <a:p>
            <a:pPr defTabSz="869950"/>
            <a:r>
              <a:rPr lang="en-GB" sz="1000">
                <a:cs typeface="Arial" charset="0"/>
              </a:rPr>
              <a:t>Bucket</a:t>
            </a:r>
          </a:p>
        </p:txBody>
      </p:sp>
      <p:sp>
        <p:nvSpPr>
          <p:cNvPr id="9254" name="AutoShape 135"/>
          <p:cNvSpPr>
            <a:spLocks noChangeArrowheads="1"/>
          </p:cNvSpPr>
          <p:nvPr>
            <p:custDataLst>
              <p:tags r:id="rId21"/>
            </p:custDataLst>
          </p:nvPr>
        </p:nvSpPr>
        <p:spPr bwMode="gray">
          <a:xfrm>
            <a:off x="3779838" y="5078413"/>
            <a:ext cx="1060450" cy="247650"/>
          </a:xfrm>
          <a:prstGeom prst="roundRect">
            <a:avLst>
              <a:gd name="adj" fmla="val 16667"/>
            </a:avLst>
          </a:prstGeom>
          <a:solidFill>
            <a:srgbClr val="EDEDEB"/>
          </a:solidFill>
          <a:ln w="12700" algn="ctr">
            <a:solidFill>
              <a:schemeClr val="accent1"/>
            </a:solidFill>
            <a:round/>
            <a:headEnd/>
            <a:tailEnd/>
          </a:ln>
        </p:spPr>
        <p:txBody>
          <a:bodyPr lIns="54000" tIns="46791" rIns="54000" bIns="46791" anchor="ctr"/>
          <a:lstStyle/>
          <a:p>
            <a:pPr defTabSz="869950"/>
            <a:r>
              <a:rPr lang="en-GB" sz="1000">
                <a:cs typeface="Arial" charset="0"/>
              </a:rPr>
              <a:t>Markets</a:t>
            </a:r>
          </a:p>
        </p:txBody>
      </p:sp>
      <p:sp>
        <p:nvSpPr>
          <p:cNvPr id="9255" name="AutoShape 136"/>
          <p:cNvSpPr>
            <a:spLocks noChangeArrowheads="1"/>
          </p:cNvSpPr>
          <p:nvPr>
            <p:custDataLst>
              <p:tags r:id="rId22"/>
            </p:custDataLst>
          </p:nvPr>
        </p:nvSpPr>
        <p:spPr bwMode="gray">
          <a:xfrm>
            <a:off x="2667000" y="5076825"/>
            <a:ext cx="1060450" cy="247650"/>
          </a:xfrm>
          <a:prstGeom prst="roundRect">
            <a:avLst>
              <a:gd name="adj" fmla="val 16667"/>
            </a:avLst>
          </a:prstGeom>
          <a:solidFill>
            <a:srgbClr val="EDEDEB"/>
          </a:solidFill>
          <a:ln w="12700" algn="ctr">
            <a:solidFill>
              <a:schemeClr val="accent1"/>
            </a:solidFill>
            <a:round/>
            <a:headEnd/>
            <a:tailEnd/>
          </a:ln>
        </p:spPr>
        <p:txBody>
          <a:bodyPr lIns="54000" tIns="46791" rIns="54000" bIns="46791" anchor="ctr"/>
          <a:lstStyle/>
          <a:p>
            <a:pPr defTabSz="869950"/>
            <a:r>
              <a:rPr lang="en-GB" sz="1000">
                <a:cs typeface="Arial" charset="0"/>
              </a:rPr>
              <a:t>Platform(s)</a:t>
            </a:r>
          </a:p>
        </p:txBody>
      </p:sp>
      <p:sp>
        <p:nvSpPr>
          <p:cNvPr id="9256" name="Freeform 137"/>
          <p:cNvSpPr>
            <a:spLocks/>
          </p:cNvSpPr>
          <p:nvPr/>
        </p:nvSpPr>
        <p:spPr bwMode="auto">
          <a:xfrm>
            <a:off x="3890963" y="5349875"/>
            <a:ext cx="200025" cy="188913"/>
          </a:xfrm>
          <a:custGeom>
            <a:avLst/>
            <a:gdLst>
              <a:gd name="T0" fmla="*/ 2147483647 w 2969"/>
              <a:gd name="T1" fmla="*/ 2147483647 h 2904"/>
              <a:gd name="T2" fmla="*/ 2147483647 w 2969"/>
              <a:gd name="T3" fmla="*/ 2147483647 h 2904"/>
              <a:gd name="T4" fmla="*/ 2147483647 w 2969"/>
              <a:gd name="T5" fmla="*/ 2147483647 h 2904"/>
              <a:gd name="T6" fmla="*/ 2147483647 w 2969"/>
              <a:gd name="T7" fmla="*/ 2147483647 h 2904"/>
              <a:gd name="T8" fmla="*/ 2147483647 w 2969"/>
              <a:gd name="T9" fmla="*/ 2147483647 h 2904"/>
              <a:gd name="T10" fmla="*/ 2147483647 w 2969"/>
              <a:gd name="T11" fmla="*/ 2147483647 h 2904"/>
              <a:gd name="T12" fmla="*/ 2147483647 w 2969"/>
              <a:gd name="T13" fmla="*/ 2147483647 h 2904"/>
              <a:gd name="T14" fmla="*/ 2147483647 w 2969"/>
              <a:gd name="T15" fmla="*/ 2147483647 h 2904"/>
              <a:gd name="T16" fmla="*/ 2147483647 w 2969"/>
              <a:gd name="T17" fmla="*/ 0 h 2904"/>
              <a:gd name="T18" fmla="*/ 2147483647 w 2969"/>
              <a:gd name="T19" fmla="*/ 2147483647 h 2904"/>
              <a:gd name="T20" fmla="*/ 2147483647 w 2969"/>
              <a:gd name="T21" fmla="*/ 2147483647 h 2904"/>
              <a:gd name="T22" fmla="*/ 2147483647 w 2969"/>
              <a:gd name="T23" fmla="*/ 2147483647 h 2904"/>
              <a:gd name="T24" fmla="*/ 2147483647 w 2969"/>
              <a:gd name="T25" fmla="*/ 2147483647 h 2904"/>
              <a:gd name="T26" fmla="*/ 2147483647 w 2969"/>
              <a:gd name="T27" fmla="*/ 2147483647 h 2904"/>
              <a:gd name="T28" fmla="*/ 2147483647 w 2969"/>
              <a:gd name="T29" fmla="*/ 2147483647 h 2904"/>
              <a:gd name="T30" fmla="*/ 2147483647 w 2969"/>
              <a:gd name="T31" fmla="*/ 2147483647 h 2904"/>
              <a:gd name="T32" fmla="*/ 2147483647 w 2969"/>
              <a:gd name="T33" fmla="*/ 2147483647 h 2904"/>
              <a:gd name="T34" fmla="*/ 2147483647 w 2969"/>
              <a:gd name="T35" fmla="*/ 2147483647 h 2904"/>
              <a:gd name="T36" fmla="*/ 2147483647 w 2969"/>
              <a:gd name="T37" fmla="*/ 2147483647 h 2904"/>
              <a:gd name="T38" fmla="*/ 2147483647 w 2969"/>
              <a:gd name="T39" fmla="*/ 2147483647 h 2904"/>
              <a:gd name="T40" fmla="*/ 2147483647 w 2969"/>
              <a:gd name="T41" fmla="*/ 2147483647 h 2904"/>
              <a:gd name="T42" fmla="*/ 2147483647 w 2969"/>
              <a:gd name="T43" fmla="*/ 2147483647 h 2904"/>
              <a:gd name="T44" fmla="*/ 2147483647 w 2969"/>
              <a:gd name="T45" fmla="*/ 2147483647 h 2904"/>
              <a:gd name="T46" fmla="*/ 2147483647 w 2969"/>
              <a:gd name="T47" fmla="*/ 2147483647 h 2904"/>
              <a:gd name="T48" fmla="*/ 2147483647 w 2969"/>
              <a:gd name="T49" fmla="*/ 2147483647 h 2904"/>
              <a:gd name="T50" fmla="*/ 0 w 2969"/>
              <a:gd name="T51" fmla="*/ 2147483647 h 2904"/>
              <a:gd name="T52" fmla="*/ 2147483647 w 2969"/>
              <a:gd name="T53" fmla="*/ 2147483647 h 2904"/>
              <a:gd name="T54" fmla="*/ 2147483647 w 2969"/>
              <a:gd name="T55" fmla="*/ 2147483647 h 2904"/>
              <a:gd name="T56" fmla="*/ 2147483647 w 2969"/>
              <a:gd name="T57" fmla="*/ 2147483647 h 2904"/>
              <a:gd name="T58" fmla="*/ 2147483647 w 2969"/>
              <a:gd name="T59" fmla="*/ 2147483647 h 2904"/>
              <a:gd name="T60" fmla="*/ 2147483647 w 2969"/>
              <a:gd name="T61" fmla="*/ 2147483647 h 2904"/>
              <a:gd name="T62" fmla="*/ 2147483647 w 2969"/>
              <a:gd name="T63" fmla="*/ 2147483647 h 2904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2969"/>
              <a:gd name="T97" fmla="*/ 0 h 2904"/>
              <a:gd name="T98" fmla="*/ 2969 w 2969"/>
              <a:gd name="T99" fmla="*/ 2904 h 2904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>
              <a:path w="2969" h="2904">
                <a:moveTo>
                  <a:pt x="913" y="2317"/>
                </a:moveTo>
                <a:lnTo>
                  <a:pt x="1126" y="1893"/>
                </a:lnTo>
                <a:lnTo>
                  <a:pt x="1338" y="1485"/>
                </a:lnTo>
                <a:lnTo>
                  <a:pt x="1582" y="1093"/>
                </a:lnTo>
                <a:lnTo>
                  <a:pt x="1843" y="718"/>
                </a:lnTo>
                <a:lnTo>
                  <a:pt x="1958" y="554"/>
                </a:lnTo>
                <a:lnTo>
                  <a:pt x="2072" y="424"/>
                </a:lnTo>
                <a:lnTo>
                  <a:pt x="2170" y="310"/>
                </a:lnTo>
                <a:lnTo>
                  <a:pt x="2235" y="228"/>
                </a:lnTo>
                <a:lnTo>
                  <a:pt x="2300" y="163"/>
                </a:lnTo>
                <a:lnTo>
                  <a:pt x="2366" y="114"/>
                </a:lnTo>
                <a:lnTo>
                  <a:pt x="2431" y="65"/>
                </a:lnTo>
                <a:lnTo>
                  <a:pt x="2464" y="65"/>
                </a:lnTo>
                <a:lnTo>
                  <a:pt x="2513" y="49"/>
                </a:lnTo>
                <a:lnTo>
                  <a:pt x="2594" y="32"/>
                </a:lnTo>
                <a:lnTo>
                  <a:pt x="2676" y="16"/>
                </a:lnTo>
                <a:lnTo>
                  <a:pt x="2823" y="0"/>
                </a:lnTo>
                <a:lnTo>
                  <a:pt x="2920" y="0"/>
                </a:lnTo>
                <a:lnTo>
                  <a:pt x="2953" y="16"/>
                </a:lnTo>
                <a:lnTo>
                  <a:pt x="2969" y="32"/>
                </a:lnTo>
                <a:lnTo>
                  <a:pt x="2969" y="49"/>
                </a:lnTo>
                <a:lnTo>
                  <a:pt x="2953" y="65"/>
                </a:lnTo>
                <a:lnTo>
                  <a:pt x="2920" y="98"/>
                </a:lnTo>
                <a:lnTo>
                  <a:pt x="2855" y="146"/>
                </a:lnTo>
                <a:lnTo>
                  <a:pt x="2659" y="342"/>
                </a:lnTo>
                <a:lnTo>
                  <a:pt x="2464" y="571"/>
                </a:lnTo>
                <a:lnTo>
                  <a:pt x="2251" y="832"/>
                </a:lnTo>
                <a:lnTo>
                  <a:pt x="2039" y="1142"/>
                </a:lnTo>
                <a:lnTo>
                  <a:pt x="1827" y="1468"/>
                </a:lnTo>
                <a:lnTo>
                  <a:pt x="1631" y="1795"/>
                </a:lnTo>
                <a:lnTo>
                  <a:pt x="1452" y="2137"/>
                </a:lnTo>
                <a:lnTo>
                  <a:pt x="1289" y="2496"/>
                </a:lnTo>
                <a:lnTo>
                  <a:pt x="1240" y="2627"/>
                </a:lnTo>
                <a:lnTo>
                  <a:pt x="1191" y="2725"/>
                </a:lnTo>
                <a:lnTo>
                  <a:pt x="1158" y="2806"/>
                </a:lnTo>
                <a:lnTo>
                  <a:pt x="1126" y="2839"/>
                </a:lnTo>
                <a:lnTo>
                  <a:pt x="1093" y="2872"/>
                </a:lnTo>
                <a:lnTo>
                  <a:pt x="1044" y="2888"/>
                </a:lnTo>
                <a:lnTo>
                  <a:pt x="962" y="2904"/>
                </a:lnTo>
                <a:lnTo>
                  <a:pt x="848" y="2904"/>
                </a:lnTo>
                <a:lnTo>
                  <a:pt x="767" y="2904"/>
                </a:lnTo>
                <a:lnTo>
                  <a:pt x="701" y="2888"/>
                </a:lnTo>
                <a:lnTo>
                  <a:pt x="669" y="2888"/>
                </a:lnTo>
                <a:lnTo>
                  <a:pt x="636" y="2872"/>
                </a:lnTo>
                <a:lnTo>
                  <a:pt x="587" y="2806"/>
                </a:lnTo>
                <a:lnTo>
                  <a:pt x="554" y="2758"/>
                </a:lnTo>
                <a:lnTo>
                  <a:pt x="505" y="2692"/>
                </a:lnTo>
                <a:lnTo>
                  <a:pt x="326" y="2447"/>
                </a:lnTo>
                <a:lnTo>
                  <a:pt x="114" y="2203"/>
                </a:lnTo>
                <a:lnTo>
                  <a:pt x="65" y="2154"/>
                </a:lnTo>
                <a:lnTo>
                  <a:pt x="32" y="2105"/>
                </a:lnTo>
                <a:lnTo>
                  <a:pt x="0" y="2039"/>
                </a:lnTo>
                <a:lnTo>
                  <a:pt x="16" y="2007"/>
                </a:lnTo>
                <a:lnTo>
                  <a:pt x="32" y="1958"/>
                </a:lnTo>
                <a:lnTo>
                  <a:pt x="114" y="1876"/>
                </a:lnTo>
                <a:lnTo>
                  <a:pt x="228" y="1811"/>
                </a:lnTo>
                <a:lnTo>
                  <a:pt x="326" y="1795"/>
                </a:lnTo>
                <a:lnTo>
                  <a:pt x="440" y="1827"/>
                </a:lnTo>
                <a:lnTo>
                  <a:pt x="505" y="1860"/>
                </a:lnTo>
                <a:lnTo>
                  <a:pt x="571" y="1909"/>
                </a:lnTo>
                <a:lnTo>
                  <a:pt x="652" y="1974"/>
                </a:lnTo>
                <a:lnTo>
                  <a:pt x="734" y="2056"/>
                </a:lnTo>
                <a:lnTo>
                  <a:pt x="815" y="2170"/>
                </a:lnTo>
                <a:lnTo>
                  <a:pt x="913" y="2317"/>
                </a:lnTo>
                <a:close/>
              </a:path>
            </a:pathLst>
          </a:cu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57" name="Freeform 138"/>
          <p:cNvSpPr>
            <a:spLocks/>
          </p:cNvSpPr>
          <p:nvPr/>
        </p:nvSpPr>
        <p:spPr bwMode="auto">
          <a:xfrm>
            <a:off x="3890963" y="5618163"/>
            <a:ext cx="200025" cy="188912"/>
          </a:xfrm>
          <a:custGeom>
            <a:avLst/>
            <a:gdLst>
              <a:gd name="T0" fmla="*/ 2147483647 w 2969"/>
              <a:gd name="T1" fmla="*/ 2147483647 h 2904"/>
              <a:gd name="T2" fmla="*/ 2147483647 w 2969"/>
              <a:gd name="T3" fmla="*/ 2147483647 h 2904"/>
              <a:gd name="T4" fmla="*/ 2147483647 w 2969"/>
              <a:gd name="T5" fmla="*/ 2147483647 h 2904"/>
              <a:gd name="T6" fmla="*/ 2147483647 w 2969"/>
              <a:gd name="T7" fmla="*/ 2147483647 h 2904"/>
              <a:gd name="T8" fmla="*/ 2147483647 w 2969"/>
              <a:gd name="T9" fmla="*/ 2147483647 h 2904"/>
              <a:gd name="T10" fmla="*/ 2147483647 w 2969"/>
              <a:gd name="T11" fmla="*/ 2147483647 h 2904"/>
              <a:gd name="T12" fmla="*/ 2147483647 w 2969"/>
              <a:gd name="T13" fmla="*/ 2147483647 h 2904"/>
              <a:gd name="T14" fmla="*/ 2147483647 w 2969"/>
              <a:gd name="T15" fmla="*/ 2147483647 h 2904"/>
              <a:gd name="T16" fmla="*/ 2147483647 w 2969"/>
              <a:gd name="T17" fmla="*/ 0 h 2904"/>
              <a:gd name="T18" fmla="*/ 2147483647 w 2969"/>
              <a:gd name="T19" fmla="*/ 2147483647 h 2904"/>
              <a:gd name="T20" fmla="*/ 2147483647 w 2969"/>
              <a:gd name="T21" fmla="*/ 2147483647 h 2904"/>
              <a:gd name="T22" fmla="*/ 2147483647 w 2969"/>
              <a:gd name="T23" fmla="*/ 2147483647 h 2904"/>
              <a:gd name="T24" fmla="*/ 2147483647 w 2969"/>
              <a:gd name="T25" fmla="*/ 2147483647 h 2904"/>
              <a:gd name="T26" fmla="*/ 2147483647 w 2969"/>
              <a:gd name="T27" fmla="*/ 2147483647 h 2904"/>
              <a:gd name="T28" fmla="*/ 2147483647 w 2969"/>
              <a:gd name="T29" fmla="*/ 2147483647 h 2904"/>
              <a:gd name="T30" fmla="*/ 2147483647 w 2969"/>
              <a:gd name="T31" fmla="*/ 2147483647 h 2904"/>
              <a:gd name="T32" fmla="*/ 2147483647 w 2969"/>
              <a:gd name="T33" fmla="*/ 2147483647 h 2904"/>
              <a:gd name="T34" fmla="*/ 2147483647 w 2969"/>
              <a:gd name="T35" fmla="*/ 2147483647 h 2904"/>
              <a:gd name="T36" fmla="*/ 2147483647 w 2969"/>
              <a:gd name="T37" fmla="*/ 2147483647 h 2904"/>
              <a:gd name="T38" fmla="*/ 2147483647 w 2969"/>
              <a:gd name="T39" fmla="*/ 2147483647 h 2904"/>
              <a:gd name="T40" fmla="*/ 2147483647 w 2969"/>
              <a:gd name="T41" fmla="*/ 2147483647 h 2904"/>
              <a:gd name="T42" fmla="*/ 2147483647 w 2969"/>
              <a:gd name="T43" fmla="*/ 2147483647 h 2904"/>
              <a:gd name="T44" fmla="*/ 2147483647 w 2969"/>
              <a:gd name="T45" fmla="*/ 2147483647 h 2904"/>
              <a:gd name="T46" fmla="*/ 2147483647 w 2969"/>
              <a:gd name="T47" fmla="*/ 2147483647 h 2904"/>
              <a:gd name="T48" fmla="*/ 2147483647 w 2969"/>
              <a:gd name="T49" fmla="*/ 2147483647 h 2904"/>
              <a:gd name="T50" fmla="*/ 0 w 2969"/>
              <a:gd name="T51" fmla="*/ 2147483647 h 2904"/>
              <a:gd name="T52" fmla="*/ 2147483647 w 2969"/>
              <a:gd name="T53" fmla="*/ 2147483647 h 2904"/>
              <a:gd name="T54" fmla="*/ 2147483647 w 2969"/>
              <a:gd name="T55" fmla="*/ 2147483647 h 2904"/>
              <a:gd name="T56" fmla="*/ 2147483647 w 2969"/>
              <a:gd name="T57" fmla="*/ 2147483647 h 2904"/>
              <a:gd name="T58" fmla="*/ 2147483647 w 2969"/>
              <a:gd name="T59" fmla="*/ 2147483647 h 2904"/>
              <a:gd name="T60" fmla="*/ 2147483647 w 2969"/>
              <a:gd name="T61" fmla="*/ 2147483647 h 2904"/>
              <a:gd name="T62" fmla="*/ 2147483647 w 2969"/>
              <a:gd name="T63" fmla="*/ 2147483647 h 2904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2969"/>
              <a:gd name="T97" fmla="*/ 0 h 2904"/>
              <a:gd name="T98" fmla="*/ 2969 w 2969"/>
              <a:gd name="T99" fmla="*/ 2904 h 2904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>
              <a:path w="2969" h="2904">
                <a:moveTo>
                  <a:pt x="913" y="2317"/>
                </a:moveTo>
                <a:lnTo>
                  <a:pt x="1126" y="1893"/>
                </a:lnTo>
                <a:lnTo>
                  <a:pt x="1338" y="1485"/>
                </a:lnTo>
                <a:lnTo>
                  <a:pt x="1582" y="1093"/>
                </a:lnTo>
                <a:lnTo>
                  <a:pt x="1843" y="718"/>
                </a:lnTo>
                <a:lnTo>
                  <a:pt x="1958" y="554"/>
                </a:lnTo>
                <a:lnTo>
                  <a:pt x="2072" y="424"/>
                </a:lnTo>
                <a:lnTo>
                  <a:pt x="2170" y="310"/>
                </a:lnTo>
                <a:lnTo>
                  <a:pt x="2235" y="228"/>
                </a:lnTo>
                <a:lnTo>
                  <a:pt x="2300" y="163"/>
                </a:lnTo>
                <a:lnTo>
                  <a:pt x="2366" y="114"/>
                </a:lnTo>
                <a:lnTo>
                  <a:pt x="2431" y="65"/>
                </a:lnTo>
                <a:lnTo>
                  <a:pt x="2464" y="65"/>
                </a:lnTo>
                <a:lnTo>
                  <a:pt x="2513" y="49"/>
                </a:lnTo>
                <a:lnTo>
                  <a:pt x="2594" y="32"/>
                </a:lnTo>
                <a:lnTo>
                  <a:pt x="2676" y="16"/>
                </a:lnTo>
                <a:lnTo>
                  <a:pt x="2823" y="0"/>
                </a:lnTo>
                <a:lnTo>
                  <a:pt x="2920" y="0"/>
                </a:lnTo>
                <a:lnTo>
                  <a:pt x="2953" y="16"/>
                </a:lnTo>
                <a:lnTo>
                  <a:pt x="2969" y="32"/>
                </a:lnTo>
                <a:lnTo>
                  <a:pt x="2969" y="49"/>
                </a:lnTo>
                <a:lnTo>
                  <a:pt x="2953" y="65"/>
                </a:lnTo>
                <a:lnTo>
                  <a:pt x="2920" y="98"/>
                </a:lnTo>
                <a:lnTo>
                  <a:pt x="2855" y="146"/>
                </a:lnTo>
                <a:lnTo>
                  <a:pt x="2659" y="342"/>
                </a:lnTo>
                <a:lnTo>
                  <a:pt x="2464" y="571"/>
                </a:lnTo>
                <a:lnTo>
                  <a:pt x="2251" y="832"/>
                </a:lnTo>
                <a:lnTo>
                  <a:pt x="2039" y="1142"/>
                </a:lnTo>
                <a:lnTo>
                  <a:pt x="1827" y="1468"/>
                </a:lnTo>
                <a:lnTo>
                  <a:pt x="1631" y="1795"/>
                </a:lnTo>
                <a:lnTo>
                  <a:pt x="1452" y="2137"/>
                </a:lnTo>
                <a:lnTo>
                  <a:pt x="1289" y="2496"/>
                </a:lnTo>
                <a:lnTo>
                  <a:pt x="1240" y="2627"/>
                </a:lnTo>
                <a:lnTo>
                  <a:pt x="1191" y="2725"/>
                </a:lnTo>
                <a:lnTo>
                  <a:pt x="1158" y="2806"/>
                </a:lnTo>
                <a:lnTo>
                  <a:pt x="1126" y="2839"/>
                </a:lnTo>
                <a:lnTo>
                  <a:pt x="1093" y="2872"/>
                </a:lnTo>
                <a:lnTo>
                  <a:pt x="1044" y="2888"/>
                </a:lnTo>
                <a:lnTo>
                  <a:pt x="962" y="2904"/>
                </a:lnTo>
                <a:lnTo>
                  <a:pt x="848" y="2904"/>
                </a:lnTo>
                <a:lnTo>
                  <a:pt x="767" y="2904"/>
                </a:lnTo>
                <a:lnTo>
                  <a:pt x="701" y="2888"/>
                </a:lnTo>
                <a:lnTo>
                  <a:pt x="669" y="2888"/>
                </a:lnTo>
                <a:lnTo>
                  <a:pt x="636" y="2872"/>
                </a:lnTo>
                <a:lnTo>
                  <a:pt x="587" y="2806"/>
                </a:lnTo>
                <a:lnTo>
                  <a:pt x="554" y="2758"/>
                </a:lnTo>
                <a:lnTo>
                  <a:pt x="505" y="2692"/>
                </a:lnTo>
                <a:lnTo>
                  <a:pt x="326" y="2447"/>
                </a:lnTo>
                <a:lnTo>
                  <a:pt x="114" y="2203"/>
                </a:lnTo>
                <a:lnTo>
                  <a:pt x="65" y="2154"/>
                </a:lnTo>
                <a:lnTo>
                  <a:pt x="32" y="2105"/>
                </a:lnTo>
                <a:lnTo>
                  <a:pt x="0" y="2039"/>
                </a:lnTo>
                <a:lnTo>
                  <a:pt x="16" y="2007"/>
                </a:lnTo>
                <a:lnTo>
                  <a:pt x="32" y="1958"/>
                </a:lnTo>
                <a:lnTo>
                  <a:pt x="114" y="1876"/>
                </a:lnTo>
                <a:lnTo>
                  <a:pt x="228" y="1811"/>
                </a:lnTo>
                <a:lnTo>
                  <a:pt x="326" y="1795"/>
                </a:lnTo>
                <a:lnTo>
                  <a:pt x="440" y="1827"/>
                </a:lnTo>
                <a:lnTo>
                  <a:pt x="505" y="1860"/>
                </a:lnTo>
                <a:lnTo>
                  <a:pt x="571" y="1909"/>
                </a:lnTo>
                <a:lnTo>
                  <a:pt x="652" y="1974"/>
                </a:lnTo>
                <a:lnTo>
                  <a:pt x="734" y="2056"/>
                </a:lnTo>
                <a:lnTo>
                  <a:pt x="815" y="2170"/>
                </a:lnTo>
                <a:lnTo>
                  <a:pt x="913" y="2317"/>
                </a:lnTo>
                <a:close/>
              </a:path>
            </a:pathLst>
          </a:cu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58" name="Freeform 139"/>
          <p:cNvSpPr>
            <a:spLocks/>
          </p:cNvSpPr>
          <p:nvPr/>
        </p:nvSpPr>
        <p:spPr bwMode="auto">
          <a:xfrm>
            <a:off x="3890963" y="5873750"/>
            <a:ext cx="200025" cy="188913"/>
          </a:xfrm>
          <a:custGeom>
            <a:avLst/>
            <a:gdLst>
              <a:gd name="T0" fmla="*/ 2147483647 w 2969"/>
              <a:gd name="T1" fmla="*/ 2147483647 h 2904"/>
              <a:gd name="T2" fmla="*/ 2147483647 w 2969"/>
              <a:gd name="T3" fmla="*/ 2147483647 h 2904"/>
              <a:gd name="T4" fmla="*/ 2147483647 w 2969"/>
              <a:gd name="T5" fmla="*/ 2147483647 h 2904"/>
              <a:gd name="T6" fmla="*/ 2147483647 w 2969"/>
              <a:gd name="T7" fmla="*/ 2147483647 h 2904"/>
              <a:gd name="T8" fmla="*/ 2147483647 w 2969"/>
              <a:gd name="T9" fmla="*/ 2147483647 h 2904"/>
              <a:gd name="T10" fmla="*/ 2147483647 w 2969"/>
              <a:gd name="T11" fmla="*/ 2147483647 h 2904"/>
              <a:gd name="T12" fmla="*/ 2147483647 w 2969"/>
              <a:gd name="T13" fmla="*/ 2147483647 h 2904"/>
              <a:gd name="T14" fmla="*/ 2147483647 w 2969"/>
              <a:gd name="T15" fmla="*/ 2147483647 h 2904"/>
              <a:gd name="T16" fmla="*/ 2147483647 w 2969"/>
              <a:gd name="T17" fmla="*/ 0 h 2904"/>
              <a:gd name="T18" fmla="*/ 2147483647 w 2969"/>
              <a:gd name="T19" fmla="*/ 2147483647 h 2904"/>
              <a:gd name="T20" fmla="*/ 2147483647 w 2969"/>
              <a:gd name="T21" fmla="*/ 2147483647 h 2904"/>
              <a:gd name="T22" fmla="*/ 2147483647 w 2969"/>
              <a:gd name="T23" fmla="*/ 2147483647 h 2904"/>
              <a:gd name="T24" fmla="*/ 2147483647 w 2969"/>
              <a:gd name="T25" fmla="*/ 2147483647 h 2904"/>
              <a:gd name="T26" fmla="*/ 2147483647 w 2969"/>
              <a:gd name="T27" fmla="*/ 2147483647 h 2904"/>
              <a:gd name="T28" fmla="*/ 2147483647 w 2969"/>
              <a:gd name="T29" fmla="*/ 2147483647 h 2904"/>
              <a:gd name="T30" fmla="*/ 2147483647 w 2969"/>
              <a:gd name="T31" fmla="*/ 2147483647 h 2904"/>
              <a:gd name="T32" fmla="*/ 2147483647 w 2969"/>
              <a:gd name="T33" fmla="*/ 2147483647 h 2904"/>
              <a:gd name="T34" fmla="*/ 2147483647 w 2969"/>
              <a:gd name="T35" fmla="*/ 2147483647 h 2904"/>
              <a:gd name="T36" fmla="*/ 2147483647 w 2969"/>
              <a:gd name="T37" fmla="*/ 2147483647 h 2904"/>
              <a:gd name="T38" fmla="*/ 2147483647 w 2969"/>
              <a:gd name="T39" fmla="*/ 2147483647 h 2904"/>
              <a:gd name="T40" fmla="*/ 2147483647 w 2969"/>
              <a:gd name="T41" fmla="*/ 2147483647 h 2904"/>
              <a:gd name="T42" fmla="*/ 2147483647 w 2969"/>
              <a:gd name="T43" fmla="*/ 2147483647 h 2904"/>
              <a:gd name="T44" fmla="*/ 2147483647 w 2969"/>
              <a:gd name="T45" fmla="*/ 2147483647 h 2904"/>
              <a:gd name="T46" fmla="*/ 2147483647 w 2969"/>
              <a:gd name="T47" fmla="*/ 2147483647 h 2904"/>
              <a:gd name="T48" fmla="*/ 2147483647 w 2969"/>
              <a:gd name="T49" fmla="*/ 2147483647 h 2904"/>
              <a:gd name="T50" fmla="*/ 0 w 2969"/>
              <a:gd name="T51" fmla="*/ 2147483647 h 2904"/>
              <a:gd name="T52" fmla="*/ 2147483647 w 2969"/>
              <a:gd name="T53" fmla="*/ 2147483647 h 2904"/>
              <a:gd name="T54" fmla="*/ 2147483647 w 2969"/>
              <a:gd name="T55" fmla="*/ 2147483647 h 2904"/>
              <a:gd name="T56" fmla="*/ 2147483647 w 2969"/>
              <a:gd name="T57" fmla="*/ 2147483647 h 2904"/>
              <a:gd name="T58" fmla="*/ 2147483647 w 2969"/>
              <a:gd name="T59" fmla="*/ 2147483647 h 2904"/>
              <a:gd name="T60" fmla="*/ 2147483647 w 2969"/>
              <a:gd name="T61" fmla="*/ 2147483647 h 2904"/>
              <a:gd name="T62" fmla="*/ 2147483647 w 2969"/>
              <a:gd name="T63" fmla="*/ 2147483647 h 2904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2969"/>
              <a:gd name="T97" fmla="*/ 0 h 2904"/>
              <a:gd name="T98" fmla="*/ 2969 w 2969"/>
              <a:gd name="T99" fmla="*/ 2904 h 2904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>
              <a:path w="2969" h="2904">
                <a:moveTo>
                  <a:pt x="913" y="2317"/>
                </a:moveTo>
                <a:lnTo>
                  <a:pt x="1126" y="1893"/>
                </a:lnTo>
                <a:lnTo>
                  <a:pt x="1338" y="1485"/>
                </a:lnTo>
                <a:lnTo>
                  <a:pt x="1582" y="1093"/>
                </a:lnTo>
                <a:lnTo>
                  <a:pt x="1843" y="718"/>
                </a:lnTo>
                <a:lnTo>
                  <a:pt x="1958" y="554"/>
                </a:lnTo>
                <a:lnTo>
                  <a:pt x="2072" y="424"/>
                </a:lnTo>
                <a:lnTo>
                  <a:pt x="2170" y="310"/>
                </a:lnTo>
                <a:lnTo>
                  <a:pt x="2235" y="228"/>
                </a:lnTo>
                <a:lnTo>
                  <a:pt x="2300" y="163"/>
                </a:lnTo>
                <a:lnTo>
                  <a:pt x="2366" y="114"/>
                </a:lnTo>
                <a:lnTo>
                  <a:pt x="2431" y="65"/>
                </a:lnTo>
                <a:lnTo>
                  <a:pt x="2464" y="65"/>
                </a:lnTo>
                <a:lnTo>
                  <a:pt x="2513" y="49"/>
                </a:lnTo>
                <a:lnTo>
                  <a:pt x="2594" y="32"/>
                </a:lnTo>
                <a:lnTo>
                  <a:pt x="2676" y="16"/>
                </a:lnTo>
                <a:lnTo>
                  <a:pt x="2823" y="0"/>
                </a:lnTo>
                <a:lnTo>
                  <a:pt x="2920" y="0"/>
                </a:lnTo>
                <a:lnTo>
                  <a:pt x="2953" y="16"/>
                </a:lnTo>
                <a:lnTo>
                  <a:pt x="2969" y="32"/>
                </a:lnTo>
                <a:lnTo>
                  <a:pt x="2969" y="49"/>
                </a:lnTo>
                <a:lnTo>
                  <a:pt x="2953" y="65"/>
                </a:lnTo>
                <a:lnTo>
                  <a:pt x="2920" y="98"/>
                </a:lnTo>
                <a:lnTo>
                  <a:pt x="2855" y="146"/>
                </a:lnTo>
                <a:lnTo>
                  <a:pt x="2659" y="342"/>
                </a:lnTo>
                <a:lnTo>
                  <a:pt x="2464" y="571"/>
                </a:lnTo>
                <a:lnTo>
                  <a:pt x="2251" y="832"/>
                </a:lnTo>
                <a:lnTo>
                  <a:pt x="2039" y="1142"/>
                </a:lnTo>
                <a:lnTo>
                  <a:pt x="1827" y="1468"/>
                </a:lnTo>
                <a:lnTo>
                  <a:pt x="1631" y="1795"/>
                </a:lnTo>
                <a:lnTo>
                  <a:pt x="1452" y="2137"/>
                </a:lnTo>
                <a:lnTo>
                  <a:pt x="1289" y="2496"/>
                </a:lnTo>
                <a:lnTo>
                  <a:pt x="1240" y="2627"/>
                </a:lnTo>
                <a:lnTo>
                  <a:pt x="1191" y="2725"/>
                </a:lnTo>
                <a:lnTo>
                  <a:pt x="1158" y="2806"/>
                </a:lnTo>
                <a:lnTo>
                  <a:pt x="1126" y="2839"/>
                </a:lnTo>
                <a:lnTo>
                  <a:pt x="1093" y="2872"/>
                </a:lnTo>
                <a:lnTo>
                  <a:pt x="1044" y="2888"/>
                </a:lnTo>
                <a:lnTo>
                  <a:pt x="962" y="2904"/>
                </a:lnTo>
                <a:lnTo>
                  <a:pt x="848" y="2904"/>
                </a:lnTo>
                <a:lnTo>
                  <a:pt x="767" y="2904"/>
                </a:lnTo>
                <a:lnTo>
                  <a:pt x="701" y="2888"/>
                </a:lnTo>
                <a:lnTo>
                  <a:pt x="669" y="2888"/>
                </a:lnTo>
                <a:lnTo>
                  <a:pt x="636" y="2872"/>
                </a:lnTo>
                <a:lnTo>
                  <a:pt x="587" y="2806"/>
                </a:lnTo>
                <a:lnTo>
                  <a:pt x="554" y="2758"/>
                </a:lnTo>
                <a:lnTo>
                  <a:pt x="505" y="2692"/>
                </a:lnTo>
                <a:lnTo>
                  <a:pt x="326" y="2447"/>
                </a:lnTo>
                <a:lnTo>
                  <a:pt x="114" y="2203"/>
                </a:lnTo>
                <a:lnTo>
                  <a:pt x="65" y="2154"/>
                </a:lnTo>
                <a:lnTo>
                  <a:pt x="32" y="2105"/>
                </a:lnTo>
                <a:lnTo>
                  <a:pt x="0" y="2039"/>
                </a:lnTo>
                <a:lnTo>
                  <a:pt x="16" y="2007"/>
                </a:lnTo>
                <a:lnTo>
                  <a:pt x="32" y="1958"/>
                </a:lnTo>
                <a:lnTo>
                  <a:pt x="114" y="1876"/>
                </a:lnTo>
                <a:lnTo>
                  <a:pt x="228" y="1811"/>
                </a:lnTo>
                <a:lnTo>
                  <a:pt x="326" y="1795"/>
                </a:lnTo>
                <a:lnTo>
                  <a:pt x="440" y="1827"/>
                </a:lnTo>
                <a:lnTo>
                  <a:pt x="505" y="1860"/>
                </a:lnTo>
                <a:lnTo>
                  <a:pt x="571" y="1909"/>
                </a:lnTo>
                <a:lnTo>
                  <a:pt x="652" y="1974"/>
                </a:lnTo>
                <a:lnTo>
                  <a:pt x="734" y="2056"/>
                </a:lnTo>
                <a:lnTo>
                  <a:pt x="815" y="2170"/>
                </a:lnTo>
                <a:lnTo>
                  <a:pt x="913" y="2317"/>
                </a:lnTo>
                <a:close/>
              </a:path>
            </a:pathLst>
          </a:cu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59" name="Freeform 140"/>
          <p:cNvSpPr>
            <a:spLocks/>
          </p:cNvSpPr>
          <p:nvPr/>
        </p:nvSpPr>
        <p:spPr bwMode="auto">
          <a:xfrm>
            <a:off x="344488" y="5616575"/>
            <a:ext cx="200025" cy="188913"/>
          </a:xfrm>
          <a:custGeom>
            <a:avLst/>
            <a:gdLst>
              <a:gd name="T0" fmla="*/ 2147483647 w 2969"/>
              <a:gd name="T1" fmla="*/ 2147483647 h 2904"/>
              <a:gd name="T2" fmla="*/ 2147483647 w 2969"/>
              <a:gd name="T3" fmla="*/ 2147483647 h 2904"/>
              <a:gd name="T4" fmla="*/ 2147483647 w 2969"/>
              <a:gd name="T5" fmla="*/ 2147483647 h 2904"/>
              <a:gd name="T6" fmla="*/ 2147483647 w 2969"/>
              <a:gd name="T7" fmla="*/ 2147483647 h 2904"/>
              <a:gd name="T8" fmla="*/ 2147483647 w 2969"/>
              <a:gd name="T9" fmla="*/ 2147483647 h 2904"/>
              <a:gd name="T10" fmla="*/ 2147483647 w 2969"/>
              <a:gd name="T11" fmla="*/ 2147483647 h 2904"/>
              <a:gd name="T12" fmla="*/ 2147483647 w 2969"/>
              <a:gd name="T13" fmla="*/ 2147483647 h 2904"/>
              <a:gd name="T14" fmla="*/ 2147483647 w 2969"/>
              <a:gd name="T15" fmla="*/ 2147483647 h 2904"/>
              <a:gd name="T16" fmla="*/ 2147483647 w 2969"/>
              <a:gd name="T17" fmla="*/ 0 h 2904"/>
              <a:gd name="T18" fmla="*/ 2147483647 w 2969"/>
              <a:gd name="T19" fmla="*/ 2147483647 h 2904"/>
              <a:gd name="T20" fmla="*/ 2147483647 w 2969"/>
              <a:gd name="T21" fmla="*/ 2147483647 h 2904"/>
              <a:gd name="T22" fmla="*/ 2147483647 w 2969"/>
              <a:gd name="T23" fmla="*/ 2147483647 h 2904"/>
              <a:gd name="T24" fmla="*/ 2147483647 w 2969"/>
              <a:gd name="T25" fmla="*/ 2147483647 h 2904"/>
              <a:gd name="T26" fmla="*/ 2147483647 w 2969"/>
              <a:gd name="T27" fmla="*/ 2147483647 h 2904"/>
              <a:gd name="T28" fmla="*/ 2147483647 w 2969"/>
              <a:gd name="T29" fmla="*/ 2147483647 h 2904"/>
              <a:gd name="T30" fmla="*/ 2147483647 w 2969"/>
              <a:gd name="T31" fmla="*/ 2147483647 h 2904"/>
              <a:gd name="T32" fmla="*/ 2147483647 w 2969"/>
              <a:gd name="T33" fmla="*/ 2147483647 h 2904"/>
              <a:gd name="T34" fmla="*/ 2147483647 w 2969"/>
              <a:gd name="T35" fmla="*/ 2147483647 h 2904"/>
              <a:gd name="T36" fmla="*/ 2147483647 w 2969"/>
              <a:gd name="T37" fmla="*/ 2147483647 h 2904"/>
              <a:gd name="T38" fmla="*/ 2147483647 w 2969"/>
              <a:gd name="T39" fmla="*/ 2147483647 h 2904"/>
              <a:gd name="T40" fmla="*/ 2147483647 w 2969"/>
              <a:gd name="T41" fmla="*/ 2147483647 h 2904"/>
              <a:gd name="T42" fmla="*/ 2147483647 w 2969"/>
              <a:gd name="T43" fmla="*/ 2147483647 h 2904"/>
              <a:gd name="T44" fmla="*/ 2147483647 w 2969"/>
              <a:gd name="T45" fmla="*/ 2147483647 h 2904"/>
              <a:gd name="T46" fmla="*/ 2147483647 w 2969"/>
              <a:gd name="T47" fmla="*/ 2147483647 h 2904"/>
              <a:gd name="T48" fmla="*/ 2147483647 w 2969"/>
              <a:gd name="T49" fmla="*/ 2147483647 h 2904"/>
              <a:gd name="T50" fmla="*/ 0 w 2969"/>
              <a:gd name="T51" fmla="*/ 2147483647 h 2904"/>
              <a:gd name="T52" fmla="*/ 2147483647 w 2969"/>
              <a:gd name="T53" fmla="*/ 2147483647 h 2904"/>
              <a:gd name="T54" fmla="*/ 2147483647 w 2969"/>
              <a:gd name="T55" fmla="*/ 2147483647 h 2904"/>
              <a:gd name="T56" fmla="*/ 2147483647 w 2969"/>
              <a:gd name="T57" fmla="*/ 2147483647 h 2904"/>
              <a:gd name="T58" fmla="*/ 2147483647 w 2969"/>
              <a:gd name="T59" fmla="*/ 2147483647 h 2904"/>
              <a:gd name="T60" fmla="*/ 2147483647 w 2969"/>
              <a:gd name="T61" fmla="*/ 2147483647 h 2904"/>
              <a:gd name="T62" fmla="*/ 2147483647 w 2969"/>
              <a:gd name="T63" fmla="*/ 2147483647 h 2904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2969"/>
              <a:gd name="T97" fmla="*/ 0 h 2904"/>
              <a:gd name="T98" fmla="*/ 2969 w 2969"/>
              <a:gd name="T99" fmla="*/ 2904 h 2904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>
              <a:path w="2969" h="2904">
                <a:moveTo>
                  <a:pt x="913" y="2317"/>
                </a:moveTo>
                <a:lnTo>
                  <a:pt x="1126" y="1893"/>
                </a:lnTo>
                <a:lnTo>
                  <a:pt x="1338" y="1485"/>
                </a:lnTo>
                <a:lnTo>
                  <a:pt x="1582" y="1093"/>
                </a:lnTo>
                <a:lnTo>
                  <a:pt x="1843" y="718"/>
                </a:lnTo>
                <a:lnTo>
                  <a:pt x="1958" y="554"/>
                </a:lnTo>
                <a:lnTo>
                  <a:pt x="2072" y="424"/>
                </a:lnTo>
                <a:lnTo>
                  <a:pt x="2170" y="310"/>
                </a:lnTo>
                <a:lnTo>
                  <a:pt x="2235" y="228"/>
                </a:lnTo>
                <a:lnTo>
                  <a:pt x="2300" y="163"/>
                </a:lnTo>
                <a:lnTo>
                  <a:pt x="2366" y="114"/>
                </a:lnTo>
                <a:lnTo>
                  <a:pt x="2431" y="65"/>
                </a:lnTo>
                <a:lnTo>
                  <a:pt x="2464" y="65"/>
                </a:lnTo>
                <a:lnTo>
                  <a:pt x="2513" y="49"/>
                </a:lnTo>
                <a:lnTo>
                  <a:pt x="2594" y="32"/>
                </a:lnTo>
                <a:lnTo>
                  <a:pt x="2676" y="16"/>
                </a:lnTo>
                <a:lnTo>
                  <a:pt x="2823" y="0"/>
                </a:lnTo>
                <a:lnTo>
                  <a:pt x="2920" y="0"/>
                </a:lnTo>
                <a:lnTo>
                  <a:pt x="2953" y="16"/>
                </a:lnTo>
                <a:lnTo>
                  <a:pt x="2969" y="32"/>
                </a:lnTo>
                <a:lnTo>
                  <a:pt x="2969" y="49"/>
                </a:lnTo>
                <a:lnTo>
                  <a:pt x="2953" y="65"/>
                </a:lnTo>
                <a:lnTo>
                  <a:pt x="2920" y="98"/>
                </a:lnTo>
                <a:lnTo>
                  <a:pt x="2855" y="146"/>
                </a:lnTo>
                <a:lnTo>
                  <a:pt x="2659" y="342"/>
                </a:lnTo>
                <a:lnTo>
                  <a:pt x="2464" y="571"/>
                </a:lnTo>
                <a:lnTo>
                  <a:pt x="2251" y="832"/>
                </a:lnTo>
                <a:lnTo>
                  <a:pt x="2039" y="1142"/>
                </a:lnTo>
                <a:lnTo>
                  <a:pt x="1827" y="1468"/>
                </a:lnTo>
                <a:lnTo>
                  <a:pt x="1631" y="1795"/>
                </a:lnTo>
                <a:lnTo>
                  <a:pt x="1452" y="2137"/>
                </a:lnTo>
                <a:lnTo>
                  <a:pt x="1289" y="2496"/>
                </a:lnTo>
                <a:lnTo>
                  <a:pt x="1240" y="2627"/>
                </a:lnTo>
                <a:lnTo>
                  <a:pt x="1191" y="2725"/>
                </a:lnTo>
                <a:lnTo>
                  <a:pt x="1158" y="2806"/>
                </a:lnTo>
                <a:lnTo>
                  <a:pt x="1126" y="2839"/>
                </a:lnTo>
                <a:lnTo>
                  <a:pt x="1093" y="2872"/>
                </a:lnTo>
                <a:lnTo>
                  <a:pt x="1044" y="2888"/>
                </a:lnTo>
                <a:lnTo>
                  <a:pt x="962" y="2904"/>
                </a:lnTo>
                <a:lnTo>
                  <a:pt x="848" y="2904"/>
                </a:lnTo>
                <a:lnTo>
                  <a:pt x="767" y="2904"/>
                </a:lnTo>
                <a:lnTo>
                  <a:pt x="701" y="2888"/>
                </a:lnTo>
                <a:lnTo>
                  <a:pt x="669" y="2888"/>
                </a:lnTo>
                <a:lnTo>
                  <a:pt x="636" y="2872"/>
                </a:lnTo>
                <a:lnTo>
                  <a:pt x="587" y="2806"/>
                </a:lnTo>
                <a:lnTo>
                  <a:pt x="554" y="2758"/>
                </a:lnTo>
                <a:lnTo>
                  <a:pt x="505" y="2692"/>
                </a:lnTo>
                <a:lnTo>
                  <a:pt x="326" y="2447"/>
                </a:lnTo>
                <a:lnTo>
                  <a:pt x="114" y="2203"/>
                </a:lnTo>
                <a:lnTo>
                  <a:pt x="65" y="2154"/>
                </a:lnTo>
                <a:lnTo>
                  <a:pt x="32" y="2105"/>
                </a:lnTo>
                <a:lnTo>
                  <a:pt x="0" y="2039"/>
                </a:lnTo>
                <a:lnTo>
                  <a:pt x="16" y="2007"/>
                </a:lnTo>
                <a:lnTo>
                  <a:pt x="32" y="1958"/>
                </a:lnTo>
                <a:lnTo>
                  <a:pt x="114" y="1876"/>
                </a:lnTo>
                <a:lnTo>
                  <a:pt x="228" y="1811"/>
                </a:lnTo>
                <a:lnTo>
                  <a:pt x="326" y="1795"/>
                </a:lnTo>
                <a:lnTo>
                  <a:pt x="440" y="1827"/>
                </a:lnTo>
                <a:lnTo>
                  <a:pt x="505" y="1860"/>
                </a:lnTo>
                <a:lnTo>
                  <a:pt x="571" y="1909"/>
                </a:lnTo>
                <a:lnTo>
                  <a:pt x="652" y="1974"/>
                </a:lnTo>
                <a:lnTo>
                  <a:pt x="734" y="2056"/>
                </a:lnTo>
                <a:lnTo>
                  <a:pt x="815" y="2170"/>
                </a:lnTo>
                <a:lnTo>
                  <a:pt x="913" y="2317"/>
                </a:lnTo>
                <a:close/>
              </a:path>
            </a:pathLst>
          </a:cu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60" name="Freeform 142"/>
          <p:cNvSpPr>
            <a:spLocks/>
          </p:cNvSpPr>
          <p:nvPr/>
        </p:nvSpPr>
        <p:spPr bwMode="auto">
          <a:xfrm>
            <a:off x="1460500" y="5341938"/>
            <a:ext cx="200025" cy="188912"/>
          </a:xfrm>
          <a:custGeom>
            <a:avLst/>
            <a:gdLst>
              <a:gd name="T0" fmla="*/ 2147483647 w 2969"/>
              <a:gd name="T1" fmla="*/ 2147483647 h 2904"/>
              <a:gd name="T2" fmla="*/ 2147483647 w 2969"/>
              <a:gd name="T3" fmla="*/ 2147483647 h 2904"/>
              <a:gd name="T4" fmla="*/ 2147483647 w 2969"/>
              <a:gd name="T5" fmla="*/ 2147483647 h 2904"/>
              <a:gd name="T6" fmla="*/ 2147483647 w 2969"/>
              <a:gd name="T7" fmla="*/ 2147483647 h 2904"/>
              <a:gd name="T8" fmla="*/ 2147483647 w 2969"/>
              <a:gd name="T9" fmla="*/ 2147483647 h 2904"/>
              <a:gd name="T10" fmla="*/ 2147483647 w 2969"/>
              <a:gd name="T11" fmla="*/ 2147483647 h 2904"/>
              <a:gd name="T12" fmla="*/ 2147483647 w 2969"/>
              <a:gd name="T13" fmla="*/ 2147483647 h 2904"/>
              <a:gd name="T14" fmla="*/ 2147483647 w 2969"/>
              <a:gd name="T15" fmla="*/ 2147483647 h 2904"/>
              <a:gd name="T16" fmla="*/ 2147483647 w 2969"/>
              <a:gd name="T17" fmla="*/ 0 h 2904"/>
              <a:gd name="T18" fmla="*/ 2147483647 w 2969"/>
              <a:gd name="T19" fmla="*/ 2147483647 h 2904"/>
              <a:gd name="T20" fmla="*/ 2147483647 w 2969"/>
              <a:gd name="T21" fmla="*/ 2147483647 h 2904"/>
              <a:gd name="T22" fmla="*/ 2147483647 w 2969"/>
              <a:gd name="T23" fmla="*/ 2147483647 h 2904"/>
              <a:gd name="T24" fmla="*/ 2147483647 w 2969"/>
              <a:gd name="T25" fmla="*/ 2147483647 h 2904"/>
              <a:gd name="T26" fmla="*/ 2147483647 w 2969"/>
              <a:gd name="T27" fmla="*/ 2147483647 h 2904"/>
              <a:gd name="T28" fmla="*/ 2147483647 w 2969"/>
              <a:gd name="T29" fmla="*/ 2147483647 h 2904"/>
              <a:gd name="T30" fmla="*/ 2147483647 w 2969"/>
              <a:gd name="T31" fmla="*/ 2147483647 h 2904"/>
              <a:gd name="T32" fmla="*/ 2147483647 w 2969"/>
              <a:gd name="T33" fmla="*/ 2147483647 h 2904"/>
              <a:gd name="T34" fmla="*/ 2147483647 w 2969"/>
              <a:gd name="T35" fmla="*/ 2147483647 h 2904"/>
              <a:gd name="T36" fmla="*/ 2147483647 w 2969"/>
              <a:gd name="T37" fmla="*/ 2147483647 h 2904"/>
              <a:gd name="T38" fmla="*/ 2147483647 w 2969"/>
              <a:gd name="T39" fmla="*/ 2147483647 h 2904"/>
              <a:gd name="T40" fmla="*/ 2147483647 w 2969"/>
              <a:gd name="T41" fmla="*/ 2147483647 h 2904"/>
              <a:gd name="T42" fmla="*/ 2147483647 w 2969"/>
              <a:gd name="T43" fmla="*/ 2147483647 h 2904"/>
              <a:gd name="T44" fmla="*/ 2147483647 w 2969"/>
              <a:gd name="T45" fmla="*/ 2147483647 h 2904"/>
              <a:gd name="T46" fmla="*/ 2147483647 w 2969"/>
              <a:gd name="T47" fmla="*/ 2147483647 h 2904"/>
              <a:gd name="T48" fmla="*/ 2147483647 w 2969"/>
              <a:gd name="T49" fmla="*/ 2147483647 h 2904"/>
              <a:gd name="T50" fmla="*/ 0 w 2969"/>
              <a:gd name="T51" fmla="*/ 2147483647 h 2904"/>
              <a:gd name="T52" fmla="*/ 2147483647 w 2969"/>
              <a:gd name="T53" fmla="*/ 2147483647 h 2904"/>
              <a:gd name="T54" fmla="*/ 2147483647 w 2969"/>
              <a:gd name="T55" fmla="*/ 2147483647 h 2904"/>
              <a:gd name="T56" fmla="*/ 2147483647 w 2969"/>
              <a:gd name="T57" fmla="*/ 2147483647 h 2904"/>
              <a:gd name="T58" fmla="*/ 2147483647 w 2969"/>
              <a:gd name="T59" fmla="*/ 2147483647 h 2904"/>
              <a:gd name="T60" fmla="*/ 2147483647 w 2969"/>
              <a:gd name="T61" fmla="*/ 2147483647 h 2904"/>
              <a:gd name="T62" fmla="*/ 2147483647 w 2969"/>
              <a:gd name="T63" fmla="*/ 2147483647 h 2904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2969"/>
              <a:gd name="T97" fmla="*/ 0 h 2904"/>
              <a:gd name="T98" fmla="*/ 2969 w 2969"/>
              <a:gd name="T99" fmla="*/ 2904 h 2904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>
              <a:path w="2969" h="2904">
                <a:moveTo>
                  <a:pt x="913" y="2317"/>
                </a:moveTo>
                <a:lnTo>
                  <a:pt x="1126" y="1893"/>
                </a:lnTo>
                <a:lnTo>
                  <a:pt x="1338" y="1485"/>
                </a:lnTo>
                <a:lnTo>
                  <a:pt x="1582" y="1093"/>
                </a:lnTo>
                <a:lnTo>
                  <a:pt x="1843" y="718"/>
                </a:lnTo>
                <a:lnTo>
                  <a:pt x="1958" y="554"/>
                </a:lnTo>
                <a:lnTo>
                  <a:pt x="2072" y="424"/>
                </a:lnTo>
                <a:lnTo>
                  <a:pt x="2170" y="310"/>
                </a:lnTo>
                <a:lnTo>
                  <a:pt x="2235" y="228"/>
                </a:lnTo>
                <a:lnTo>
                  <a:pt x="2300" y="163"/>
                </a:lnTo>
                <a:lnTo>
                  <a:pt x="2366" y="114"/>
                </a:lnTo>
                <a:lnTo>
                  <a:pt x="2431" y="65"/>
                </a:lnTo>
                <a:lnTo>
                  <a:pt x="2464" y="65"/>
                </a:lnTo>
                <a:lnTo>
                  <a:pt x="2513" y="49"/>
                </a:lnTo>
                <a:lnTo>
                  <a:pt x="2594" y="32"/>
                </a:lnTo>
                <a:lnTo>
                  <a:pt x="2676" y="16"/>
                </a:lnTo>
                <a:lnTo>
                  <a:pt x="2823" y="0"/>
                </a:lnTo>
                <a:lnTo>
                  <a:pt x="2920" y="0"/>
                </a:lnTo>
                <a:lnTo>
                  <a:pt x="2953" y="16"/>
                </a:lnTo>
                <a:lnTo>
                  <a:pt x="2969" y="32"/>
                </a:lnTo>
                <a:lnTo>
                  <a:pt x="2969" y="49"/>
                </a:lnTo>
                <a:lnTo>
                  <a:pt x="2953" y="65"/>
                </a:lnTo>
                <a:lnTo>
                  <a:pt x="2920" y="98"/>
                </a:lnTo>
                <a:lnTo>
                  <a:pt x="2855" y="146"/>
                </a:lnTo>
                <a:lnTo>
                  <a:pt x="2659" y="342"/>
                </a:lnTo>
                <a:lnTo>
                  <a:pt x="2464" y="571"/>
                </a:lnTo>
                <a:lnTo>
                  <a:pt x="2251" y="832"/>
                </a:lnTo>
                <a:lnTo>
                  <a:pt x="2039" y="1142"/>
                </a:lnTo>
                <a:lnTo>
                  <a:pt x="1827" y="1468"/>
                </a:lnTo>
                <a:lnTo>
                  <a:pt x="1631" y="1795"/>
                </a:lnTo>
                <a:lnTo>
                  <a:pt x="1452" y="2137"/>
                </a:lnTo>
                <a:lnTo>
                  <a:pt x="1289" y="2496"/>
                </a:lnTo>
                <a:lnTo>
                  <a:pt x="1240" y="2627"/>
                </a:lnTo>
                <a:lnTo>
                  <a:pt x="1191" y="2725"/>
                </a:lnTo>
                <a:lnTo>
                  <a:pt x="1158" y="2806"/>
                </a:lnTo>
                <a:lnTo>
                  <a:pt x="1126" y="2839"/>
                </a:lnTo>
                <a:lnTo>
                  <a:pt x="1093" y="2872"/>
                </a:lnTo>
                <a:lnTo>
                  <a:pt x="1044" y="2888"/>
                </a:lnTo>
                <a:lnTo>
                  <a:pt x="962" y="2904"/>
                </a:lnTo>
                <a:lnTo>
                  <a:pt x="848" y="2904"/>
                </a:lnTo>
                <a:lnTo>
                  <a:pt x="767" y="2904"/>
                </a:lnTo>
                <a:lnTo>
                  <a:pt x="701" y="2888"/>
                </a:lnTo>
                <a:lnTo>
                  <a:pt x="669" y="2888"/>
                </a:lnTo>
                <a:lnTo>
                  <a:pt x="636" y="2872"/>
                </a:lnTo>
                <a:lnTo>
                  <a:pt x="587" y="2806"/>
                </a:lnTo>
                <a:lnTo>
                  <a:pt x="554" y="2758"/>
                </a:lnTo>
                <a:lnTo>
                  <a:pt x="505" y="2692"/>
                </a:lnTo>
                <a:lnTo>
                  <a:pt x="326" y="2447"/>
                </a:lnTo>
                <a:lnTo>
                  <a:pt x="114" y="2203"/>
                </a:lnTo>
                <a:lnTo>
                  <a:pt x="65" y="2154"/>
                </a:lnTo>
                <a:lnTo>
                  <a:pt x="32" y="2105"/>
                </a:lnTo>
                <a:lnTo>
                  <a:pt x="0" y="2039"/>
                </a:lnTo>
                <a:lnTo>
                  <a:pt x="16" y="2007"/>
                </a:lnTo>
                <a:lnTo>
                  <a:pt x="32" y="1958"/>
                </a:lnTo>
                <a:lnTo>
                  <a:pt x="114" y="1876"/>
                </a:lnTo>
                <a:lnTo>
                  <a:pt x="228" y="1811"/>
                </a:lnTo>
                <a:lnTo>
                  <a:pt x="326" y="1795"/>
                </a:lnTo>
                <a:lnTo>
                  <a:pt x="440" y="1827"/>
                </a:lnTo>
                <a:lnTo>
                  <a:pt x="505" y="1860"/>
                </a:lnTo>
                <a:lnTo>
                  <a:pt x="571" y="1909"/>
                </a:lnTo>
                <a:lnTo>
                  <a:pt x="652" y="1974"/>
                </a:lnTo>
                <a:lnTo>
                  <a:pt x="734" y="2056"/>
                </a:lnTo>
                <a:lnTo>
                  <a:pt x="815" y="2170"/>
                </a:lnTo>
                <a:lnTo>
                  <a:pt x="913" y="2317"/>
                </a:lnTo>
                <a:close/>
              </a:path>
            </a:pathLst>
          </a:cu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61" name="Freeform 143"/>
          <p:cNvSpPr>
            <a:spLocks/>
          </p:cNvSpPr>
          <p:nvPr/>
        </p:nvSpPr>
        <p:spPr bwMode="auto">
          <a:xfrm>
            <a:off x="1457325" y="5616575"/>
            <a:ext cx="200025" cy="188913"/>
          </a:xfrm>
          <a:custGeom>
            <a:avLst/>
            <a:gdLst>
              <a:gd name="T0" fmla="*/ 2147483647 w 2969"/>
              <a:gd name="T1" fmla="*/ 2147483647 h 2904"/>
              <a:gd name="T2" fmla="*/ 2147483647 w 2969"/>
              <a:gd name="T3" fmla="*/ 2147483647 h 2904"/>
              <a:gd name="T4" fmla="*/ 2147483647 w 2969"/>
              <a:gd name="T5" fmla="*/ 2147483647 h 2904"/>
              <a:gd name="T6" fmla="*/ 2147483647 w 2969"/>
              <a:gd name="T7" fmla="*/ 2147483647 h 2904"/>
              <a:gd name="T8" fmla="*/ 2147483647 w 2969"/>
              <a:gd name="T9" fmla="*/ 2147483647 h 2904"/>
              <a:gd name="T10" fmla="*/ 2147483647 w 2969"/>
              <a:gd name="T11" fmla="*/ 2147483647 h 2904"/>
              <a:gd name="T12" fmla="*/ 2147483647 w 2969"/>
              <a:gd name="T13" fmla="*/ 2147483647 h 2904"/>
              <a:gd name="T14" fmla="*/ 2147483647 w 2969"/>
              <a:gd name="T15" fmla="*/ 2147483647 h 2904"/>
              <a:gd name="T16" fmla="*/ 2147483647 w 2969"/>
              <a:gd name="T17" fmla="*/ 0 h 2904"/>
              <a:gd name="T18" fmla="*/ 2147483647 w 2969"/>
              <a:gd name="T19" fmla="*/ 2147483647 h 2904"/>
              <a:gd name="T20" fmla="*/ 2147483647 w 2969"/>
              <a:gd name="T21" fmla="*/ 2147483647 h 2904"/>
              <a:gd name="T22" fmla="*/ 2147483647 w 2969"/>
              <a:gd name="T23" fmla="*/ 2147483647 h 2904"/>
              <a:gd name="T24" fmla="*/ 2147483647 w 2969"/>
              <a:gd name="T25" fmla="*/ 2147483647 h 2904"/>
              <a:gd name="T26" fmla="*/ 2147483647 w 2969"/>
              <a:gd name="T27" fmla="*/ 2147483647 h 2904"/>
              <a:gd name="T28" fmla="*/ 2147483647 w 2969"/>
              <a:gd name="T29" fmla="*/ 2147483647 h 2904"/>
              <a:gd name="T30" fmla="*/ 2147483647 w 2969"/>
              <a:gd name="T31" fmla="*/ 2147483647 h 2904"/>
              <a:gd name="T32" fmla="*/ 2147483647 w 2969"/>
              <a:gd name="T33" fmla="*/ 2147483647 h 2904"/>
              <a:gd name="T34" fmla="*/ 2147483647 w 2969"/>
              <a:gd name="T35" fmla="*/ 2147483647 h 2904"/>
              <a:gd name="T36" fmla="*/ 2147483647 w 2969"/>
              <a:gd name="T37" fmla="*/ 2147483647 h 2904"/>
              <a:gd name="T38" fmla="*/ 2147483647 w 2969"/>
              <a:gd name="T39" fmla="*/ 2147483647 h 2904"/>
              <a:gd name="T40" fmla="*/ 2147483647 w 2969"/>
              <a:gd name="T41" fmla="*/ 2147483647 h 2904"/>
              <a:gd name="T42" fmla="*/ 2147483647 w 2969"/>
              <a:gd name="T43" fmla="*/ 2147483647 h 2904"/>
              <a:gd name="T44" fmla="*/ 2147483647 w 2969"/>
              <a:gd name="T45" fmla="*/ 2147483647 h 2904"/>
              <a:gd name="T46" fmla="*/ 2147483647 w 2969"/>
              <a:gd name="T47" fmla="*/ 2147483647 h 2904"/>
              <a:gd name="T48" fmla="*/ 2147483647 w 2969"/>
              <a:gd name="T49" fmla="*/ 2147483647 h 2904"/>
              <a:gd name="T50" fmla="*/ 0 w 2969"/>
              <a:gd name="T51" fmla="*/ 2147483647 h 2904"/>
              <a:gd name="T52" fmla="*/ 2147483647 w 2969"/>
              <a:gd name="T53" fmla="*/ 2147483647 h 2904"/>
              <a:gd name="T54" fmla="*/ 2147483647 w 2969"/>
              <a:gd name="T55" fmla="*/ 2147483647 h 2904"/>
              <a:gd name="T56" fmla="*/ 2147483647 w 2969"/>
              <a:gd name="T57" fmla="*/ 2147483647 h 2904"/>
              <a:gd name="T58" fmla="*/ 2147483647 w 2969"/>
              <a:gd name="T59" fmla="*/ 2147483647 h 2904"/>
              <a:gd name="T60" fmla="*/ 2147483647 w 2969"/>
              <a:gd name="T61" fmla="*/ 2147483647 h 2904"/>
              <a:gd name="T62" fmla="*/ 2147483647 w 2969"/>
              <a:gd name="T63" fmla="*/ 2147483647 h 2904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2969"/>
              <a:gd name="T97" fmla="*/ 0 h 2904"/>
              <a:gd name="T98" fmla="*/ 2969 w 2969"/>
              <a:gd name="T99" fmla="*/ 2904 h 2904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>
              <a:path w="2969" h="2904">
                <a:moveTo>
                  <a:pt x="913" y="2317"/>
                </a:moveTo>
                <a:lnTo>
                  <a:pt x="1126" y="1893"/>
                </a:lnTo>
                <a:lnTo>
                  <a:pt x="1338" y="1485"/>
                </a:lnTo>
                <a:lnTo>
                  <a:pt x="1582" y="1093"/>
                </a:lnTo>
                <a:lnTo>
                  <a:pt x="1843" y="718"/>
                </a:lnTo>
                <a:lnTo>
                  <a:pt x="1958" y="554"/>
                </a:lnTo>
                <a:lnTo>
                  <a:pt x="2072" y="424"/>
                </a:lnTo>
                <a:lnTo>
                  <a:pt x="2170" y="310"/>
                </a:lnTo>
                <a:lnTo>
                  <a:pt x="2235" y="228"/>
                </a:lnTo>
                <a:lnTo>
                  <a:pt x="2300" y="163"/>
                </a:lnTo>
                <a:lnTo>
                  <a:pt x="2366" y="114"/>
                </a:lnTo>
                <a:lnTo>
                  <a:pt x="2431" y="65"/>
                </a:lnTo>
                <a:lnTo>
                  <a:pt x="2464" y="65"/>
                </a:lnTo>
                <a:lnTo>
                  <a:pt x="2513" y="49"/>
                </a:lnTo>
                <a:lnTo>
                  <a:pt x="2594" y="32"/>
                </a:lnTo>
                <a:lnTo>
                  <a:pt x="2676" y="16"/>
                </a:lnTo>
                <a:lnTo>
                  <a:pt x="2823" y="0"/>
                </a:lnTo>
                <a:lnTo>
                  <a:pt x="2920" y="0"/>
                </a:lnTo>
                <a:lnTo>
                  <a:pt x="2953" y="16"/>
                </a:lnTo>
                <a:lnTo>
                  <a:pt x="2969" y="32"/>
                </a:lnTo>
                <a:lnTo>
                  <a:pt x="2969" y="49"/>
                </a:lnTo>
                <a:lnTo>
                  <a:pt x="2953" y="65"/>
                </a:lnTo>
                <a:lnTo>
                  <a:pt x="2920" y="98"/>
                </a:lnTo>
                <a:lnTo>
                  <a:pt x="2855" y="146"/>
                </a:lnTo>
                <a:lnTo>
                  <a:pt x="2659" y="342"/>
                </a:lnTo>
                <a:lnTo>
                  <a:pt x="2464" y="571"/>
                </a:lnTo>
                <a:lnTo>
                  <a:pt x="2251" y="832"/>
                </a:lnTo>
                <a:lnTo>
                  <a:pt x="2039" y="1142"/>
                </a:lnTo>
                <a:lnTo>
                  <a:pt x="1827" y="1468"/>
                </a:lnTo>
                <a:lnTo>
                  <a:pt x="1631" y="1795"/>
                </a:lnTo>
                <a:lnTo>
                  <a:pt x="1452" y="2137"/>
                </a:lnTo>
                <a:lnTo>
                  <a:pt x="1289" y="2496"/>
                </a:lnTo>
                <a:lnTo>
                  <a:pt x="1240" y="2627"/>
                </a:lnTo>
                <a:lnTo>
                  <a:pt x="1191" y="2725"/>
                </a:lnTo>
                <a:lnTo>
                  <a:pt x="1158" y="2806"/>
                </a:lnTo>
                <a:lnTo>
                  <a:pt x="1126" y="2839"/>
                </a:lnTo>
                <a:lnTo>
                  <a:pt x="1093" y="2872"/>
                </a:lnTo>
                <a:lnTo>
                  <a:pt x="1044" y="2888"/>
                </a:lnTo>
                <a:lnTo>
                  <a:pt x="962" y="2904"/>
                </a:lnTo>
                <a:lnTo>
                  <a:pt x="848" y="2904"/>
                </a:lnTo>
                <a:lnTo>
                  <a:pt x="767" y="2904"/>
                </a:lnTo>
                <a:lnTo>
                  <a:pt x="701" y="2888"/>
                </a:lnTo>
                <a:lnTo>
                  <a:pt x="669" y="2888"/>
                </a:lnTo>
                <a:lnTo>
                  <a:pt x="636" y="2872"/>
                </a:lnTo>
                <a:lnTo>
                  <a:pt x="587" y="2806"/>
                </a:lnTo>
                <a:lnTo>
                  <a:pt x="554" y="2758"/>
                </a:lnTo>
                <a:lnTo>
                  <a:pt x="505" y="2692"/>
                </a:lnTo>
                <a:lnTo>
                  <a:pt x="326" y="2447"/>
                </a:lnTo>
                <a:lnTo>
                  <a:pt x="114" y="2203"/>
                </a:lnTo>
                <a:lnTo>
                  <a:pt x="65" y="2154"/>
                </a:lnTo>
                <a:lnTo>
                  <a:pt x="32" y="2105"/>
                </a:lnTo>
                <a:lnTo>
                  <a:pt x="0" y="2039"/>
                </a:lnTo>
                <a:lnTo>
                  <a:pt x="16" y="2007"/>
                </a:lnTo>
                <a:lnTo>
                  <a:pt x="32" y="1958"/>
                </a:lnTo>
                <a:lnTo>
                  <a:pt x="114" y="1876"/>
                </a:lnTo>
                <a:lnTo>
                  <a:pt x="228" y="1811"/>
                </a:lnTo>
                <a:lnTo>
                  <a:pt x="326" y="1795"/>
                </a:lnTo>
                <a:lnTo>
                  <a:pt x="440" y="1827"/>
                </a:lnTo>
                <a:lnTo>
                  <a:pt x="505" y="1860"/>
                </a:lnTo>
                <a:lnTo>
                  <a:pt x="571" y="1909"/>
                </a:lnTo>
                <a:lnTo>
                  <a:pt x="652" y="1974"/>
                </a:lnTo>
                <a:lnTo>
                  <a:pt x="734" y="2056"/>
                </a:lnTo>
                <a:lnTo>
                  <a:pt x="815" y="2170"/>
                </a:lnTo>
                <a:lnTo>
                  <a:pt x="913" y="2317"/>
                </a:lnTo>
                <a:close/>
              </a:path>
            </a:pathLst>
          </a:cu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9263" name="Group 80"/>
          <p:cNvGrpSpPr>
            <a:grpSpLocks/>
          </p:cNvGrpSpPr>
          <p:nvPr/>
        </p:nvGrpSpPr>
        <p:grpSpPr bwMode="auto">
          <a:xfrm>
            <a:off x="3868738" y="5403850"/>
            <a:ext cx="1074737" cy="222250"/>
            <a:chOff x="2436" y="3163"/>
            <a:chExt cx="677" cy="140"/>
          </a:xfrm>
        </p:grpSpPr>
        <p:sp>
          <p:nvSpPr>
            <p:cNvPr id="9277" name="Rectangle 81"/>
            <p:cNvSpPr>
              <a:spLocks noChangeArrowheads="1"/>
            </p:cNvSpPr>
            <p:nvPr/>
          </p:nvSpPr>
          <p:spPr bwMode="auto">
            <a:xfrm>
              <a:off x="2436" y="3187"/>
              <a:ext cx="91" cy="91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0" rIns="90000" bIns="0" anchor="ctr"/>
            <a:lstStyle/>
            <a:p>
              <a:endParaRPr lang="en-GB">
                <a:cs typeface="Arial" charset="0"/>
              </a:endParaRPr>
            </a:p>
          </p:txBody>
        </p:sp>
        <p:sp>
          <p:nvSpPr>
            <p:cNvPr id="9278" name="Rectangle 82"/>
            <p:cNvSpPr>
              <a:spLocks noChangeArrowheads="1"/>
            </p:cNvSpPr>
            <p:nvPr/>
          </p:nvSpPr>
          <p:spPr bwMode="auto">
            <a:xfrm>
              <a:off x="2555" y="3163"/>
              <a:ext cx="558" cy="14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90000" tIns="0" rIns="90000" bIns="0" anchor="ctr"/>
            <a:lstStyle/>
            <a:p>
              <a:pPr algn="l" eaLnBrk="1" hangingPunct="1">
                <a:spcBef>
                  <a:spcPct val="50000"/>
                </a:spcBef>
              </a:pPr>
              <a:r>
                <a:rPr lang="en-GB" sz="1000">
                  <a:cs typeface="Arial" charset="0"/>
                </a:rPr>
                <a:t>Belgium</a:t>
              </a:r>
            </a:p>
          </p:txBody>
        </p:sp>
      </p:grpSp>
      <p:grpSp>
        <p:nvGrpSpPr>
          <p:cNvPr id="9264" name="Group 83"/>
          <p:cNvGrpSpPr>
            <a:grpSpLocks/>
          </p:cNvGrpSpPr>
          <p:nvPr/>
        </p:nvGrpSpPr>
        <p:grpSpPr bwMode="auto">
          <a:xfrm>
            <a:off x="3868738" y="5665788"/>
            <a:ext cx="1074737" cy="222250"/>
            <a:chOff x="2436" y="3372"/>
            <a:chExt cx="677" cy="140"/>
          </a:xfrm>
        </p:grpSpPr>
        <p:sp>
          <p:nvSpPr>
            <p:cNvPr id="9275" name="Rectangle 84"/>
            <p:cNvSpPr>
              <a:spLocks noChangeArrowheads="1"/>
            </p:cNvSpPr>
            <p:nvPr/>
          </p:nvSpPr>
          <p:spPr bwMode="auto">
            <a:xfrm>
              <a:off x="2436" y="3396"/>
              <a:ext cx="91" cy="91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0" rIns="90000" bIns="0" anchor="ctr"/>
            <a:lstStyle/>
            <a:p>
              <a:endParaRPr lang="en-GB">
                <a:cs typeface="Arial" charset="0"/>
              </a:endParaRPr>
            </a:p>
          </p:txBody>
        </p:sp>
        <p:sp>
          <p:nvSpPr>
            <p:cNvPr id="9276" name="Rectangle 85"/>
            <p:cNvSpPr>
              <a:spLocks noChangeArrowheads="1"/>
            </p:cNvSpPr>
            <p:nvPr/>
          </p:nvSpPr>
          <p:spPr bwMode="auto">
            <a:xfrm>
              <a:off x="2555" y="3372"/>
              <a:ext cx="558" cy="14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90000" tIns="0" rIns="90000" bIns="0" anchor="ctr"/>
            <a:lstStyle/>
            <a:p>
              <a:pPr algn="l" eaLnBrk="1" hangingPunct="1">
                <a:spcBef>
                  <a:spcPct val="50000"/>
                </a:spcBef>
              </a:pPr>
              <a:r>
                <a:rPr lang="en-GB" sz="1000">
                  <a:cs typeface="Arial" charset="0"/>
                </a:rPr>
                <a:t>Ireland</a:t>
              </a:r>
            </a:p>
          </p:txBody>
        </p:sp>
      </p:grpSp>
      <p:grpSp>
        <p:nvGrpSpPr>
          <p:cNvPr id="9266" name="Group 89"/>
          <p:cNvGrpSpPr>
            <a:grpSpLocks/>
          </p:cNvGrpSpPr>
          <p:nvPr/>
        </p:nvGrpSpPr>
        <p:grpSpPr bwMode="auto">
          <a:xfrm>
            <a:off x="3868738" y="5927725"/>
            <a:ext cx="1074737" cy="222250"/>
            <a:chOff x="2436" y="3531"/>
            <a:chExt cx="677" cy="140"/>
          </a:xfrm>
        </p:grpSpPr>
        <p:sp>
          <p:nvSpPr>
            <p:cNvPr id="9271" name="Rectangle 90"/>
            <p:cNvSpPr>
              <a:spLocks noChangeArrowheads="1"/>
            </p:cNvSpPr>
            <p:nvPr/>
          </p:nvSpPr>
          <p:spPr bwMode="auto">
            <a:xfrm>
              <a:off x="2436" y="3555"/>
              <a:ext cx="91" cy="91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0" rIns="90000" bIns="0" anchor="ctr"/>
            <a:lstStyle/>
            <a:p>
              <a:endParaRPr lang="en-GB">
                <a:cs typeface="Arial" charset="0"/>
              </a:endParaRPr>
            </a:p>
          </p:txBody>
        </p:sp>
        <p:sp>
          <p:nvSpPr>
            <p:cNvPr id="9272" name="Rectangle 91"/>
            <p:cNvSpPr>
              <a:spLocks noChangeArrowheads="1"/>
            </p:cNvSpPr>
            <p:nvPr/>
          </p:nvSpPr>
          <p:spPr bwMode="auto">
            <a:xfrm>
              <a:off x="2555" y="3531"/>
              <a:ext cx="558" cy="14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90000" tIns="0" rIns="90000" bIns="0" anchor="ctr"/>
            <a:lstStyle/>
            <a:p>
              <a:pPr algn="l" eaLnBrk="1" hangingPunct="1">
                <a:spcBef>
                  <a:spcPct val="50000"/>
                </a:spcBef>
              </a:pPr>
              <a:r>
                <a:rPr lang="en-GB" sz="1000">
                  <a:cs typeface="Arial" charset="0"/>
                </a:rPr>
                <a:t>Portugal</a:t>
              </a:r>
            </a:p>
          </p:txBody>
        </p:sp>
      </p:grpSp>
      <p:sp>
        <p:nvSpPr>
          <p:cNvPr id="9267" name="Freeform 137"/>
          <p:cNvSpPr>
            <a:spLocks/>
          </p:cNvSpPr>
          <p:nvPr/>
        </p:nvSpPr>
        <p:spPr bwMode="auto">
          <a:xfrm>
            <a:off x="3892550" y="5365750"/>
            <a:ext cx="200025" cy="188913"/>
          </a:xfrm>
          <a:custGeom>
            <a:avLst/>
            <a:gdLst>
              <a:gd name="T0" fmla="*/ 2147483647 w 2969"/>
              <a:gd name="T1" fmla="*/ 2147483647 h 2904"/>
              <a:gd name="T2" fmla="*/ 2147483647 w 2969"/>
              <a:gd name="T3" fmla="*/ 2147483647 h 2904"/>
              <a:gd name="T4" fmla="*/ 2147483647 w 2969"/>
              <a:gd name="T5" fmla="*/ 2147483647 h 2904"/>
              <a:gd name="T6" fmla="*/ 2147483647 w 2969"/>
              <a:gd name="T7" fmla="*/ 2147483647 h 2904"/>
              <a:gd name="T8" fmla="*/ 2147483647 w 2969"/>
              <a:gd name="T9" fmla="*/ 2147483647 h 2904"/>
              <a:gd name="T10" fmla="*/ 2147483647 w 2969"/>
              <a:gd name="T11" fmla="*/ 2147483647 h 2904"/>
              <a:gd name="T12" fmla="*/ 2147483647 w 2969"/>
              <a:gd name="T13" fmla="*/ 2147483647 h 2904"/>
              <a:gd name="T14" fmla="*/ 2147483647 w 2969"/>
              <a:gd name="T15" fmla="*/ 2147483647 h 2904"/>
              <a:gd name="T16" fmla="*/ 2147483647 w 2969"/>
              <a:gd name="T17" fmla="*/ 0 h 2904"/>
              <a:gd name="T18" fmla="*/ 2147483647 w 2969"/>
              <a:gd name="T19" fmla="*/ 2147483647 h 2904"/>
              <a:gd name="T20" fmla="*/ 2147483647 w 2969"/>
              <a:gd name="T21" fmla="*/ 2147483647 h 2904"/>
              <a:gd name="T22" fmla="*/ 2147483647 w 2969"/>
              <a:gd name="T23" fmla="*/ 2147483647 h 2904"/>
              <a:gd name="T24" fmla="*/ 2147483647 w 2969"/>
              <a:gd name="T25" fmla="*/ 2147483647 h 2904"/>
              <a:gd name="T26" fmla="*/ 2147483647 w 2969"/>
              <a:gd name="T27" fmla="*/ 2147483647 h 2904"/>
              <a:gd name="T28" fmla="*/ 2147483647 w 2969"/>
              <a:gd name="T29" fmla="*/ 2147483647 h 2904"/>
              <a:gd name="T30" fmla="*/ 2147483647 w 2969"/>
              <a:gd name="T31" fmla="*/ 2147483647 h 2904"/>
              <a:gd name="T32" fmla="*/ 2147483647 w 2969"/>
              <a:gd name="T33" fmla="*/ 2147483647 h 2904"/>
              <a:gd name="T34" fmla="*/ 2147483647 w 2969"/>
              <a:gd name="T35" fmla="*/ 2147483647 h 2904"/>
              <a:gd name="T36" fmla="*/ 2147483647 w 2969"/>
              <a:gd name="T37" fmla="*/ 2147483647 h 2904"/>
              <a:gd name="T38" fmla="*/ 2147483647 w 2969"/>
              <a:gd name="T39" fmla="*/ 2147483647 h 2904"/>
              <a:gd name="T40" fmla="*/ 2147483647 w 2969"/>
              <a:gd name="T41" fmla="*/ 2147483647 h 2904"/>
              <a:gd name="T42" fmla="*/ 2147483647 w 2969"/>
              <a:gd name="T43" fmla="*/ 2147483647 h 2904"/>
              <a:gd name="T44" fmla="*/ 2147483647 w 2969"/>
              <a:gd name="T45" fmla="*/ 2147483647 h 2904"/>
              <a:gd name="T46" fmla="*/ 2147483647 w 2969"/>
              <a:gd name="T47" fmla="*/ 2147483647 h 2904"/>
              <a:gd name="T48" fmla="*/ 2147483647 w 2969"/>
              <a:gd name="T49" fmla="*/ 2147483647 h 2904"/>
              <a:gd name="T50" fmla="*/ 0 w 2969"/>
              <a:gd name="T51" fmla="*/ 2147483647 h 2904"/>
              <a:gd name="T52" fmla="*/ 2147483647 w 2969"/>
              <a:gd name="T53" fmla="*/ 2147483647 h 2904"/>
              <a:gd name="T54" fmla="*/ 2147483647 w 2969"/>
              <a:gd name="T55" fmla="*/ 2147483647 h 2904"/>
              <a:gd name="T56" fmla="*/ 2147483647 w 2969"/>
              <a:gd name="T57" fmla="*/ 2147483647 h 2904"/>
              <a:gd name="T58" fmla="*/ 2147483647 w 2969"/>
              <a:gd name="T59" fmla="*/ 2147483647 h 2904"/>
              <a:gd name="T60" fmla="*/ 2147483647 w 2969"/>
              <a:gd name="T61" fmla="*/ 2147483647 h 2904"/>
              <a:gd name="T62" fmla="*/ 2147483647 w 2969"/>
              <a:gd name="T63" fmla="*/ 2147483647 h 2904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2969"/>
              <a:gd name="T97" fmla="*/ 0 h 2904"/>
              <a:gd name="T98" fmla="*/ 2969 w 2969"/>
              <a:gd name="T99" fmla="*/ 2904 h 2904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>
              <a:path w="2969" h="2904">
                <a:moveTo>
                  <a:pt x="913" y="2317"/>
                </a:moveTo>
                <a:lnTo>
                  <a:pt x="1126" y="1893"/>
                </a:lnTo>
                <a:lnTo>
                  <a:pt x="1338" y="1485"/>
                </a:lnTo>
                <a:lnTo>
                  <a:pt x="1582" y="1093"/>
                </a:lnTo>
                <a:lnTo>
                  <a:pt x="1843" y="718"/>
                </a:lnTo>
                <a:lnTo>
                  <a:pt x="1958" y="554"/>
                </a:lnTo>
                <a:lnTo>
                  <a:pt x="2072" y="424"/>
                </a:lnTo>
                <a:lnTo>
                  <a:pt x="2170" y="310"/>
                </a:lnTo>
                <a:lnTo>
                  <a:pt x="2235" y="228"/>
                </a:lnTo>
                <a:lnTo>
                  <a:pt x="2300" y="163"/>
                </a:lnTo>
                <a:lnTo>
                  <a:pt x="2366" y="114"/>
                </a:lnTo>
                <a:lnTo>
                  <a:pt x="2431" y="65"/>
                </a:lnTo>
                <a:lnTo>
                  <a:pt x="2464" y="65"/>
                </a:lnTo>
                <a:lnTo>
                  <a:pt x="2513" y="49"/>
                </a:lnTo>
                <a:lnTo>
                  <a:pt x="2594" y="32"/>
                </a:lnTo>
                <a:lnTo>
                  <a:pt x="2676" y="16"/>
                </a:lnTo>
                <a:lnTo>
                  <a:pt x="2823" y="0"/>
                </a:lnTo>
                <a:lnTo>
                  <a:pt x="2920" y="0"/>
                </a:lnTo>
                <a:lnTo>
                  <a:pt x="2953" y="16"/>
                </a:lnTo>
                <a:lnTo>
                  <a:pt x="2969" y="32"/>
                </a:lnTo>
                <a:lnTo>
                  <a:pt x="2969" y="49"/>
                </a:lnTo>
                <a:lnTo>
                  <a:pt x="2953" y="65"/>
                </a:lnTo>
                <a:lnTo>
                  <a:pt x="2920" y="98"/>
                </a:lnTo>
                <a:lnTo>
                  <a:pt x="2855" y="146"/>
                </a:lnTo>
                <a:lnTo>
                  <a:pt x="2659" y="342"/>
                </a:lnTo>
                <a:lnTo>
                  <a:pt x="2464" y="571"/>
                </a:lnTo>
                <a:lnTo>
                  <a:pt x="2251" y="832"/>
                </a:lnTo>
                <a:lnTo>
                  <a:pt x="2039" y="1142"/>
                </a:lnTo>
                <a:lnTo>
                  <a:pt x="1827" y="1468"/>
                </a:lnTo>
                <a:lnTo>
                  <a:pt x="1631" y="1795"/>
                </a:lnTo>
                <a:lnTo>
                  <a:pt x="1452" y="2137"/>
                </a:lnTo>
                <a:lnTo>
                  <a:pt x="1289" y="2496"/>
                </a:lnTo>
                <a:lnTo>
                  <a:pt x="1240" y="2627"/>
                </a:lnTo>
                <a:lnTo>
                  <a:pt x="1191" y="2725"/>
                </a:lnTo>
                <a:lnTo>
                  <a:pt x="1158" y="2806"/>
                </a:lnTo>
                <a:lnTo>
                  <a:pt x="1126" y="2839"/>
                </a:lnTo>
                <a:lnTo>
                  <a:pt x="1093" y="2872"/>
                </a:lnTo>
                <a:lnTo>
                  <a:pt x="1044" y="2888"/>
                </a:lnTo>
                <a:lnTo>
                  <a:pt x="962" y="2904"/>
                </a:lnTo>
                <a:lnTo>
                  <a:pt x="848" y="2904"/>
                </a:lnTo>
                <a:lnTo>
                  <a:pt x="767" y="2904"/>
                </a:lnTo>
                <a:lnTo>
                  <a:pt x="701" y="2888"/>
                </a:lnTo>
                <a:lnTo>
                  <a:pt x="669" y="2888"/>
                </a:lnTo>
                <a:lnTo>
                  <a:pt x="636" y="2872"/>
                </a:lnTo>
                <a:lnTo>
                  <a:pt x="587" y="2806"/>
                </a:lnTo>
                <a:lnTo>
                  <a:pt x="554" y="2758"/>
                </a:lnTo>
                <a:lnTo>
                  <a:pt x="505" y="2692"/>
                </a:lnTo>
                <a:lnTo>
                  <a:pt x="326" y="2447"/>
                </a:lnTo>
                <a:lnTo>
                  <a:pt x="114" y="2203"/>
                </a:lnTo>
                <a:lnTo>
                  <a:pt x="65" y="2154"/>
                </a:lnTo>
                <a:lnTo>
                  <a:pt x="32" y="2105"/>
                </a:lnTo>
                <a:lnTo>
                  <a:pt x="0" y="2039"/>
                </a:lnTo>
                <a:lnTo>
                  <a:pt x="16" y="2007"/>
                </a:lnTo>
                <a:lnTo>
                  <a:pt x="32" y="1958"/>
                </a:lnTo>
                <a:lnTo>
                  <a:pt x="114" y="1876"/>
                </a:lnTo>
                <a:lnTo>
                  <a:pt x="228" y="1811"/>
                </a:lnTo>
                <a:lnTo>
                  <a:pt x="326" y="1795"/>
                </a:lnTo>
                <a:lnTo>
                  <a:pt x="440" y="1827"/>
                </a:lnTo>
                <a:lnTo>
                  <a:pt x="505" y="1860"/>
                </a:lnTo>
                <a:lnTo>
                  <a:pt x="571" y="1909"/>
                </a:lnTo>
                <a:lnTo>
                  <a:pt x="652" y="1974"/>
                </a:lnTo>
                <a:lnTo>
                  <a:pt x="734" y="2056"/>
                </a:lnTo>
                <a:lnTo>
                  <a:pt x="815" y="2170"/>
                </a:lnTo>
                <a:lnTo>
                  <a:pt x="913" y="2317"/>
                </a:lnTo>
                <a:close/>
              </a:path>
            </a:pathLst>
          </a:cu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68" name="Freeform 138"/>
          <p:cNvSpPr>
            <a:spLocks/>
          </p:cNvSpPr>
          <p:nvPr/>
        </p:nvSpPr>
        <p:spPr bwMode="auto">
          <a:xfrm>
            <a:off x="3892550" y="5634038"/>
            <a:ext cx="200025" cy="188912"/>
          </a:xfrm>
          <a:custGeom>
            <a:avLst/>
            <a:gdLst>
              <a:gd name="T0" fmla="*/ 2147483647 w 2969"/>
              <a:gd name="T1" fmla="*/ 2147483647 h 2904"/>
              <a:gd name="T2" fmla="*/ 2147483647 w 2969"/>
              <a:gd name="T3" fmla="*/ 2147483647 h 2904"/>
              <a:gd name="T4" fmla="*/ 2147483647 w 2969"/>
              <a:gd name="T5" fmla="*/ 2147483647 h 2904"/>
              <a:gd name="T6" fmla="*/ 2147483647 w 2969"/>
              <a:gd name="T7" fmla="*/ 2147483647 h 2904"/>
              <a:gd name="T8" fmla="*/ 2147483647 w 2969"/>
              <a:gd name="T9" fmla="*/ 2147483647 h 2904"/>
              <a:gd name="T10" fmla="*/ 2147483647 w 2969"/>
              <a:gd name="T11" fmla="*/ 2147483647 h 2904"/>
              <a:gd name="T12" fmla="*/ 2147483647 w 2969"/>
              <a:gd name="T13" fmla="*/ 2147483647 h 2904"/>
              <a:gd name="T14" fmla="*/ 2147483647 w 2969"/>
              <a:gd name="T15" fmla="*/ 2147483647 h 2904"/>
              <a:gd name="T16" fmla="*/ 2147483647 w 2969"/>
              <a:gd name="T17" fmla="*/ 0 h 2904"/>
              <a:gd name="T18" fmla="*/ 2147483647 w 2969"/>
              <a:gd name="T19" fmla="*/ 2147483647 h 2904"/>
              <a:gd name="T20" fmla="*/ 2147483647 w 2969"/>
              <a:gd name="T21" fmla="*/ 2147483647 h 2904"/>
              <a:gd name="T22" fmla="*/ 2147483647 w 2969"/>
              <a:gd name="T23" fmla="*/ 2147483647 h 2904"/>
              <a:gd name="T24" fmla="*/ 2147483647 w 2969"/>
              <a:gd name="T25" fmla="*/ 2147483647 h 2904"/>
              <a:gd name="T26" fmla="*/ 2147483647 w 2969"/>
              <a:gd name="T27" fmla="*/ 2147483647 h 2904"/>
              <a:gd name="T28" fmla="*/ 2147483647 w 2969"/>
              <a:gd name="T29" fmla="*/ 2147483647 h 2904"/>
              <a:gd name="T30" fmla="*/ 2147483647 w 2969"/>
              <a:gd name="T31" fmla="*/ 2147483647 h 2904"/>
              <a:gd name="T32" fmla="*/ 2147483647 w 2969"/>
              <a:gd name="T33" fmla="*/ 2147483647 h 2904"/>
              <a:gd name="T34" fmla="*/ 2147483647 w 2969"/>
              <a:gd name="T35" fmla="*/ 2147483647 h 2904"/>
              <a:gd name="T36" fmla="*/ 2147483647 w 2969"/>
              <a:gd name="T37" fmla="*/ 2147483647 h 2904"/>
              <a:gd name="T38" fmla="*/ 2147483647 w 2969"/>
              <a:gd name="T39" fmla="*/ 2147483647 h 2904"/>
              <a:gd name="T40" fmla="*/ 2147483647 w 2969"/>
              <a:gd name="T41" fmla="*/ 2147483647 h 2904"/>
              <a:gd name="T42" fmla="*/ 2147483647 w 2969"/>
              <a:gd name="T43" fmla="*/ 2147483647 h 2904"/>
              <a:gd name="T44" fmla="*/ 2147483647 w 2969"/>
              <a:gd name="T45" fmla="*/ 2147483647 h 2904"/>
              <a:gd name="T46" fmla="*/ 2147483647 w 2969"/>
              <a:gd name="T47" fmla="*/ 2147483647 h 2904"/>
              <a:gd name="T48" fmla="*/ 2147483647 w 2969"/>
              <a:gd name="T49" fmla="*/ 2147483647 h 2904"/>
              <a:gd name="T50" fmla="*/ 0 w 2969"/>
              <a:gd name="T51" fmla="*/ 2147483647 h 2904"/>
              <a:gd name="T52" fmla="*/ 2147483647 w 2969"/>
              <a:gd name="T53" fmla="*/ 2147483647 h 2904"/>
              <a:gd name="T54" fmla="*/ 2147483647 w 2969"/>
              <a:gd name="T55" fmla="*/ 2147483647 h 2904"/>
              <a:gd name="T56" fmla="*/ 2147483647 w 2969"/>
              <a:gd name="T57" fmla="*/ 2147483647 h 2904"/>
              <a:gd name="T58" fmla="*/ 2147483647 w 2969"/>
              <a:gd name="T59" fmla="*/ 2147483647 h 2904"/>
              <a:gd name="T60" fmla="*/ 2147483647 w 2969"/>
              <a:gd name="T61" fmla="*/ 2147483647 h 2904"/>
              <a:gd name="T62" fmla="*/ 2147483647 w 2969"/>
              <a:gd name="T63" fmla="*/ 2147483647 h 2904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2969"/>
              <a:gd name="T97" fmla="*/ 0 h 2904"/>
              <a:gd name="T98" fmla="*/ 2969 w 2969"/>
              <a:gd name="T99" fmla="*/ 2904 h 2904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>
              <a:path w="2969" h="2904">
                <a:moveTo>
                  <a:pt x="913" y="2317"/>
                </a:moveTo>
                <a:lnTo>
                  <a:pt x="1126" y="1893"/>
                </a:lnTo>
                <a:lnTo>
                  <a:pt x="1338" y="1485"/>
                </a:lnTo>
                <a:lnTo>
                  <a:pt x="1582" y="1093"/>
                </a:lnTo>
                <a:lnTo>
                  <a:pt x="1843" y="718"/>
                </a:lnTo>
                <a:lnTo>
                  <a:pt x="1958" y="554"/>
                </a:lnTo>
                <a:lnTo>
                  <a:pt x="2072" y="424"/>
                </a:lnTo>
                <a:lnTo>
                  <a:pt x="2170" y="310"/>
                </a:lnTo>
                <a:lnTo>
                  <a:pt x="2235" y="228"/>
                </a:lnTo>
                <a:lnTo>
                  <a:pt x="2300" y="163"/>
                </a:lnTo>
                <a:lnTo>
                  <a:pt x="2366" y="114"/>
                </a:lnTo>
                <a:lnTo>
                  <a:pt x="2431" y="65"/>
                </a:lnTo>
                <a:lnTo>
                  <a:pt x="2464" y="65"/>
                </a:lnTo>
                <a:lnTo>
                  <a:pt x="2513" y="49"/>
                </a:lnTo>
                <a:lnTo>
                  <a:pt x="2594" y="32"/>
                </a:lnTo>
                <a:lnTo>
                  <a:pt x="2676" y="16"/>
                </a:lnTo>
                <a:lnTo>
                  <a:pt x="2823" y="0"/>
                </a:lnTo>
                <a:lnTo>
                  <a:pt x="2920" y="0"/>
                </a:lnTo>
                <a:lnTo>
                  <a:pt x="2953" y="16"/>
                </a:lnTo>
                <a:lnTo>
                  <a:pt x="2969" y="32"/>
                </a:lnTo>
                <a:lnTo>
                  <a:pt x="2969" y="49"/>
                </a:lnTo>
                <a:lnTo>
                  <a:pt x="2953" y="65"/>
                </a:lnTo>
                <a:lnTo>
                  <a:pt x="2920" y="98"/>
                </a:lnTo>
                <a:lnTo>
                  <a:pt x="2855" y="146"/>
                </a:lnTo>
                <a:lnTo>
                  <a:pt x="2659" y="342"/>
                </a:lnTo>
                <a:lnTo>
                  <a:pt x="2464" y="571"/>
                </a:lnTo>
                <a:lnTo>
                  <a:pt x="2251" y="832"/>
                </a:lnTo>
                <a:lnTo>
                  <a:pt x="2039" y="1142"/>
                </a:lnTo>
                <a:lnTo>
                  <a:pt x="1827" y="1468"/>
                </a:lnTo>
                <a:lnTo>
                  <a:pt x="1631" y="1795"/>
                </a:lnTo>
                <a:lnTo>
                  <a:pt x="1452" y="2137"/>
                </a:lnTo>
                <a:lnTo>
                  <a:pt x="1289" y="2496"/>
                </a:lnTo>
                <a:lnTo>
                  <a:pt x="1240" y="2627"/>
                </a:lnTo>
                <a:lnTo>
                  <a:pt x="1191" y="2725"/>
                </a:lnTo>
                <a:lnTo>
                  <a:pt x="1158" y="2806"/>
                </a:lnTo>
                <a:lnTo>
                  <a:pt x="1126" y="2839"/>
                </a:lnTo>
                <a:lnTo>
                  <a:pt x="1093" y="2872"/>
                </a:lnTo>
                <a:lnTo>
                  <a:pt x="1044" y="2888"/>
                </a:lnTo>
                <a:lnTo>
                  <a:pt x="962" y="2904"/>
                </a:lnTo>
                <a:lnTo>
                  <a:pt x="848" y="2904"/>
                </a:lnTo>
                <a:lnTo>
                  <a:pt x="767" y="2904"/>
                </a:lnTo>
                <a:lnTo>
                  <a:pt x="701" y="2888"/>
                </a:lnTo>
                <a:lnTo>
                  <a:pt x="669" y="2888"/>
                </a:lnTo>
                <a:lnTo>
                  <a:pt x="636" y="2872"/>
                </a:lnTo>
                <a:lnTo>
                  <a:pt x="587" y="2806"/>
                </a:lnTo>
                <a:lnTo>
                  <a:pt x="554" y="2758"/>
                </a:lnTo>
                <a:lnTo>
                  <a:pt x="505" y="2692"/>
                </a:lnTo>
                <a:lnTo>
                  <a:pt x="326" y="2447"/>
                </a:lnTo>
                <a:lnTo>
                  <a:pt x="114" y="2203"/>
                </a:lnTo>
                <a:lnTo>
                  <a:pt x="65" y="2154"/>
                </a:lnTo>
                <a:lnTo>
                  <a:pt x="32" y="2105"/>
                </a:lnTo>
                <a:lnTo>
                  <a:pt x="0" y="2039"/>
                </a:lnTo>
                <a:lnTo>
                  <a:pt x="16" y="2007"/>
                </a:lnTo>
                <a:lnTo>
                  <a:pt x="32" y="1958"/>
                </a:lnTo>
                <a:lnTo>
                  <a:pt x="114" y="1876"/>
                </a:lnTo>
                <a:lnTo>
                  <a:pt x="228" y="1811"/>
                </a:lnTo>
                <a:lnTo>
                  <a:pt x="326" y="1795"/>
                </a:lnTo>
                <a:lnTo>
                  <a:pt x="440" y="1827"/>
                </a:lnTo>
                <a:lnTo>
                  <a:pt x="505" y="1860"/>
                </a:lnTo>
                <a:lnTo>
                  <a:pt x="571" y="1909"/>
                </a:lnTo>
                <a:lnTo>
                  <a:pt x="652" y="1974"/>
                </a:lnTo>
                <a:lnTo>
                  <a:pt x="734" y="2056"/>
                </a:lnTo>
                <a:lnTo>
                  <a:pt x="815" y="2170"/>
                </a:lnTo>
                <a:lnTo>
                  <a:pt x="913" y="2317"/>
                </a:lnTo>
                <a:close/>
              </a:path>
            </a:pathLst>
          </a:cu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69" name="Freeform 139"/>
          <p:cNvSpPr>
            <a:spLocks/>
          </p:cNvSpPr>
          <p:nvPr/>
        </p:nvSpPr>
        <p:spPr bwMode="auto">
          <a:xfrm>
            <a:off x="3892550" y="5889625"/>
            <a:ext cx="200025" cy="188913"/>
          </a:xfrm>
          <a:custGeom>
            <a:avLst/>
            <a:gdLst>
              <a:gd name="T0" fmla="*/ 2147483647 w 2969"/>
              <a:gd name="T1" fmla="*/ 2147483647 h 2904"/>
              <a:gd name="T2" fmla="*/ 2147483647 w 2969"/>
              <a:gd name="T3" fmla="*/ 2147483647 h 2904"/>
              <a:gd name="T4" fmla="*/ 2147483647 w 2969"/>
              <a:gd name="T5" fmla="*/ 2147483647 h 2904"/>
              <a:gd name="T6" fmla="*/ 2147483647 w 2969"/>
              <a:gd name="T7" fmla="*/ 2147483647 h 2904"/>
              <a:gd name="T8" fmla="*/ 2147483647 w 2969"/>
              <a:gd name="T9" fmla="*/ 2147483647 h 2904"/>
              <a:gd name="T10" fmla="*/ 2147483647 w 2969"/>
              <a:gd name="T11" fmla="*/ 2147483647 h 2904"/>
              <a:gd name="T12" fmla="*/ 2147483647 w 2969"/>
              <a:gd name="T13" fmla="*/ 2147483647 h 2904"/>
              <a:gd name="T14" fmla="*/ 2147483647 w 2969"/>
              <a:gd name="T15" fmla="*/ 2147483647 h 2904"/>
              <a:gd name="T16" fmla="*/ 2147483647 w 2969"/>
              <a:gd name="T17" fmla="*/ 0 h 2904"/>
              <a:gd name="T18" fmla="*/ 2147483647 w 2969"/>
              <a:gd name="T19" fmla="*/ 2147483647 h 2904"/>
              <a:gd name="T20" fmla="*/ 2147483647 w 2969"/>
              <a:gd name="T21" fmla="*/ 2147483647 h 2904"/>
              <a:gd name="T22" fmla="*/ 2147483647 w 2969"/>
              <a:gd name="T23" fmla="*/ 2147483647 h 2904"/>
              <a:gd name="T24" fmla="*/ 2147483647 w 2969"/>
              <a:gd name="T25" fmla="*/ 2147483647 h 2904"/>
              <a:gd name="T26" fmla="*/ 2147483647 w 2969"/>
              <a:gd name="T27" fmla="*/ 2147483647 h 2904"/>
              <a:gd name="T28" fmla="*/ 2147483647 w 2969"/>
              <a:gd name="T29" fmla="*/ 2147483647 h 2904"/>
              <a:gd name="T30" fmla="*/ 2147483647 w 2969"/>
              <a:gd name="T31" fmla="*/ 2147483647 h 2904"/>
              <a:gd name="T32" fmla="*/ 2147483647 w 2969"/>
              <a:gd name="T33" fmla="*/ 2147483647 h 2904"/>
              <a:gd name="T34" fmla="*/ 2147483647 w 2969"/>
              <a:gd name="T35" fmla="*/ 2147483647 h 2904"/>
              <a:gd name="T36" fmla="*/ 2147483647 w 2969"/>
              <a:gd name="T37" fmla="*/ 2147483647 h 2904"/>
              <a:gd name="T38" fmla="*/ 2147483647 w 2969"/>
              <a:gd name="T39" fmla="*/ 2147483647 h 2904"/>
              <a:gd name="T40" fmla="*/ 2147483647 w 2969"/>
              <a:gd name="T41" fmla="*/ 2147483647 h 2904"/>
              <a:gd name="T42" fmla="*/ 2147483647 w 2969"/>
              <a:gd name="T43" fmla="*/ 2147483647 h 2904"/>
              <a:gd name="T44" fmla="*/ 2147483647 w 2969"/>
              <a:gd name="T45" fmla="*/ 2147483647 h 2904"/>
              <a:gd name="T46" fmla="*/ 2147483647 w 2969"/>
              <a:gd name="T47" fmla="*/ 2147483647 h 2904"/>
              <a:gd name="T48" fmla="*/ 2147483647 w 2969"/>
              <a:gd name="T49" fmla="*/ 2147483647 h 2904"/>
              <a:gd name="T50" fmla="*/ 0 w 2969"/>
              <a:gd name="T51" fmla="*/ 2147483647 h 2904"/>
              <a:gd name="T52" fmla="*/ 2147483647 w 2969"/>
              <a:gd name="T53" fmla="*/ 2147483647 h 2904"/>
              <a:gd name="T54" fmla="*/ 2147483647 w 2969"/>
              <a:gd name="T55" fmla="*/ 2147483647 h 2904"/>
              <a:gd name="T56" fmla="*/ 2147483647 w 2969"/>
              <a:gd name="T57" fmla="*/ 2147483647 h 2904"/>
              <a:gd name="T58" fmla="*/ 2147483647 w 2969"/>
              <a:gd name="T59" fmla="*/ 2147483647 h 2904"/>
              <a:gd name="T60" fmla="*/ 2147483647 w 2969"/>
              <a:gd name="T61" fmla="*/ 2147483647 h 2904"/>
              <a:gd name="T62" fmla="*/ 2147483647 w 2969"/>
              <a:gd name="T63" fmla="*/ 2147483647 h 2904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2969"/>
              <a:gd name="T97" fmla="*/ 0 h 2904"/>
              <a:gd name="T98" fmla="*/ 2969 w 2969"/>
              <a:gd name="T99" fmla="*/ 2904 h 2904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>
              <a:path w="2969" h="2904">
                <a:moveTo>
                  <a:pt x="913" y="2317"/>
                </a:moveTo>
                <a:lnTo>
                  <a:pt x="1126" y="1893"/>
                </a:lnTo>
                <a:lnTo>
                  <a:pt x="1338" y="1485"/>
                </a:lnTo>
                <a:lnTo>
                  <a:pt x="1582" y="1093"/>
                </a:lnTo>
                <a:lnTo>
                  <a:pt x="1843" y="718"/>
                </a:lnTo>
                <a:lnTo>
                  <a:pt x="1958" y="554"/>
                </a:lnTo>
                <a:lnTo>
                  <a:pt x="2072" y="424"/>
                </a:lnTo>
                <a:lnTo>
                  <a:pt x="2170" y="310"/>
                </a:lnTo>
                <a:lnTo>
                  <a:pt x="2235" y="228"/>
                </a:lnTo>
                <a:lnTo>
                  <a:pt x="2300" y="163"/>
                </a:lnTo>
                <a:lnTo>
                  <a:pt x="2366" y="114"/>
                </a:lnTo>
                <a:lnTo>
                  <a:pt x="2431" y="65"/>
                </a:lnTo>
                <a:lnTo>
                  <a:pt x="2464" y="65"/>
                </a:lnTo>
                <a:lnTo>
                  <a:pt x="2513" y="49"/>
                </a:lnTo>
                <a:lnTo>
                  <a:pt x="2594" y="32"/>
                </a:lnTo>
                <a:lnTo>
                  <a:pt x="2676" y="16"/>
                </a:lnTo>
                <a:lnTo>
                  <a:pt x="2823" y="0"/>
                </a:lnTo>
                <a:lnTo>
                  <a:pt x="2920" y="0"/>
                </a:lnTo>
                <a:lnTo>
                  <a:pt x="2953" y="16"/>
                </a:lnTo>
                <a:lnTo>
                  <a:pt x="2969" y="32"/>
                </a:lnTo>
                <a:lnTo>
                  <a:pt x="2969" y="49"/>
                </a:lnTo>
                <a:lnTo>
                  <a:pt x="2953" y="65"/>
                </a:lnTo>
                <a:lnTo>
                  <a:pt x="2920" y="98"/>
                </a:lnTo>
                <a:lnTo>
                  <a:pt x="2855" y="146"/>
                </a:lnTo>
                <a:lnTo>
                  <a:pt x="2659" y="342"/>
                </a:lnTo>
                <a:lnTo>
                  <a:pt x="2464" y="571"/>
                </a:lnTo>
                <a:lnTo>
                  <a:pt x="2251" y="832"/>
                </a:lnTo>
                <a:lnTo>
                  <a:pt x="2039" y="1142"/>
                </a:lnTo>
                <a:lnTo>
                  <a:pt x="1827" y="1468"/>
                </a:lnTo>
                <a:lnTo>
                  <a:pt x="1631" y="1795"/>
                </a:lnTo>
                <a:lnTo>
                  <a:pt x="1452" y="2137"/>
                </a:lnTo>
                <a:lnTo>
                  <a:pt x="1289" y="2496"/>
                </a:lnTo>
                <a:lnTo>
                  <a:pt x="1240" y="2627"/>
                </a:lnTo>
                <a:lnTo>
                  <a:pt x="1191" y="2725"/>
                </a:lnTo>
                <a:lnTo>
                  <a:pt x="1158" y="2806"/>
                </a:lnTo>
                <a:lnTo>
                  <a:pt x="1126" y="2839"/>
                </a:lnTo>
                <a:lnTo>
                  <a:pt x="1093" y="2872"/>
                </a:lnTo>
                <a:lnTo>
                  <a:pt x="1044" y="2888"/>
                </a:lnTo>
                <a:lnTo>
                  <a:pt x="962" y="2904"/>
                </a:lnTo>
                <a:lnTo>
                  <a:pt x="848" y="2904"/>
                </a:lnTo>
                <a:lnTo>
                  <a:pt x="767" y="2904"/>
                </a:lnTo>
                <a:lnTo>
                  <a:pt x="701" y="2888"/>
                </a:lnTo>
                <a:lnTo>
                  <a:pt x="669" y="2888"/>
                </a:lnTo>
                <a:lnTo>
                  <a:pt x="636" y="2872"/>
                </a:lnTo>
                <a:lnTo>
                  <a:pt x="587" y="2806"/>
                </a:lnTo>
                <a:lnTo>
                  <a:pt x="554" y="2758"/>
                </a:lnTo>
                <a:lnTo>
                  <a:pt x="505" y="2692"/>
                </a:lnTo>
                <a:lnTo>
                  <a:pt x="326" y="2447"/>
                </a:lnTo>
                <a:lnTo>
                  <a:pt x="114" y="2203"/>
                </a:lnTo>
                <a:lnTo>
                  <a:pt x="65" y="2154"/>
                </a:lnTo>
                <a:lnTo>
                  <a:pt x="32" y="2105"/>
                </a:lnTo>
                <a:lnTo>
                  <a:pt x="0" y="2039"/>
                </a:lnTo>
                <a:lnTo>
                  <a:pt x="16" y="2007"/>
                </a:lnTo>
                <a:lnTo>
                  <a:pt x="32" y="1958"/>
                </a:lnTo>
                <a:lnTo>
                  <a:pt x="114" y="1876"/>
                </a:lnTo>
                <a:lnTo>
                  <a:pt x="228" y="1811"/>
                </a:lnTo>
                <a:lnTo>
                  <a:pt x="326" y="1795"/>
                </a:lnTo>
                <a:lnTo>
                  <a:pt x="440" y="1827"/>
                </a:lnTo>
                <a:lnTo>
                  <a:pt x="505" y="1860"/>
                </a:lnTo>
                <a:lnTo>
                  <a:pt x="571" y="1909"/>
                </a:lnTo>
                <a:lnTo>
                  <a:pt x="652" y="1974"/>
                </a:lnTo>
                <a:lnTo>
                  <a:pt x="734" y="2056"/>
                </a:lnTo>
                <a:lnTo>
                  <a:pt x="815" y="2170"/>
                </a:lnTo>
                <a:lnTo>
                  <a:pt x="913" y="2317"/>
                </a:lnTo>
                <a:close/>
              </a:path>
            </a:pathLst>
          </a:cu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70" name="Freeform 143"/>
          <p:cNvSpPr>
            <a:spLocks/>
          </p:cNvSpPr>
          <p:nvPr/>
        </p:nvSpPr>
        <p:spPr bwMode="auto">
          <a:xfrm>
            <a:off x="1458913" y="5878513"/>
            <a:ext cx="200025" cy="188912"/>
          </a:xfrm>
          <a:custGeom>
            <a:avLst/>
            <a:gdLst>
              <a:gd name="T0" fmla="*/ 2147483647 w 2969"/>
              <a:gd name="T1" fmla="*/ 2147483647 h 2904"/>
              <a:gd name="T2" fmla="*/ 2147483647 w 2969"/>
              <a:gd name="T3" fmla="*/ 2147483647 h 2904"/>
              <a:gd name="T4" fmla="*/ 2147483647 w 2969"/>
              <a:gd name="T5" fmla="*/ 2147483647 h 2904"/>
              <a:gd name="T6" fmla="*/ 2147483647 w 2969"/>
              <a:gd name="T7" fmla="*/ 2147483647 h 2904"/>
              <a:gd name="T8" fmla="*/ 2147483647 w 2969"/>
              <a:gd name="T9" fmla="*/ 2147483647 h 2904"/>
              <a:gd name="T10" fmla="*/ 2147483647 w 2969"/>
              <a:gd name="T11" fmla="*/ 2147483647 h 2904"/>
              <a:gd name="T12" fmla="*/ 2147483647 w 2969"/>
              <a:gd name="T13" fmla="*/ 2147483647 h 2904"/>
              <a:gd name="T14" fmla="*/ 2147483647 w 2969"/>
              <a:gd name="T15" fmla="*/ 2147483647 h 2904"/>
              <a:gd name="T16" fmla="*/ 2147483647 w 2969"/>
              <a:gd name="T17" fmla="*/ 0 h 2904"/>
              <a:gd name="T18" fmla="*/ 2147483647 w 2969"/>
              <a:gd name="T19" fmla="*/ 2147483647 h 2904"/>
              <a:gd name="T20" fmla="*/ 2147483647 w 2969"/>
              <a:gd name="T21" fmla="*/ 2147483647 h 2904"/>
              <a:gd name="T22" fmla="*/ 2147483647 w 2969"/>
              <a:gd name="T23" fmla="*/ 2147483647 h 2904"/>
              <a:gd name="T24" fmla="*/ 2147483647 w 2969"/>
              <a:gd name="T25" fmla="*/ 2147483647 h 2904"/>
              <a:gd name="T26" fmla="*/ 2147483647 w 2969"/>
              <a:gd name="T27" fmla="*/ 2147483647 h 2904"/>
              <a:gd name="T28" fmla="*/ 2147483647 w 2969"/>
              <a:gd name="T29" fmla="*/ 2147483647 h 2904"/>
              <a:gd name="T30" fmla="*/ 2147483647 w 2969"/>
              <a:gd name="T31" fmla="*/ 2147483647 h 2904"/>
              <a:gd name="T32" fmla="*/ 2147483647 w 2969"/>
              <a:gd name="T33" fmla="*/ 2147483647 h 2904"/>
              <a:gd name="T34" fmla="*/ 2147483647 w 2969"/>
              <a:gd name="T35" fmla="*/ 2147483647 h 2904"/>
              <a:gd name="T36" fmla="*/ 2147483647 w 2969"/>
              <a:gd name="T37" fmla="*/ 2147483647 h 2904"/>
              <a:gd name="T38" fmla="*/ 2147483647 w 2969"/>
              <a:gd name="T39" fmla="*/ 2147483647 h 2904"/>
              <a:gd name="T40" fmla="*/ 2147483647 w 2969"/>
              <a:gd name="T41" fmla="*/ 2147483647 h 2904"/>
              <a:gd name="T42" fmla="*/ 2147483647 w 2969"/>
              <a:gd name="T43" fmla="*/ 2147483647 h 2904"/>
              <a:gd name="T44" fmla="*/ 2147483647 w 2969"/>
              <a:gd name="T45" fmla="*/ 2147483647 h 2904"/>
              <a:gd name="T46" fmla="*/ 2147483647 w 2969"/>
              <a:gd name="T47" fmla="*/ 2147483647 h 2904"/>
              <a:gd name="T48" fmla="*/ 2147483647 w 2969"/>
              <a:gd name="T49" fmla="*/ 2147483647 h 2904"/>
              <a:gd name="T50" fmla="*/ 0 w 2969"/>
              <a:gd name="T51" fmla="*/ 2147483647 h 2904"/>
              <a:gd name="T52" fmla="*/ 2147483647 w 2969"/>
              <a:gd name="T53" fmla="*/ 2147483647 h 2904"/>
              <a:gd name="T54" fmla="*/ 2147483647 w 2969"/>
              <a:gd name="T55" fmla="*/ 2147483647 h 2904"/>
              <a:gd name="T56" fmla="*/ 2147483647 w 2969"/>
              <a:gd name="T57" fmla="*/ 2147483647 h 2904"/>
              <a:gd name="T58" fmla="*/ 2147483647 w 2969"/>
              <a:gd name="T59" fmla="*/ 2147483647 h 2904"/>
              <a:gd name="T60" fmla="*/ 2147483647 w 2969"/>
              <a:gd name="T61" fmla="*/ 2147483647 h 2904"/>
              <a:gd name="T62" fmla="*/ 2147483647 w 2969"/>
              <a:gd name="T63" fmla="*/ 2147483647 h 2904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2969"/>
              <a:gd name="T97" fmla="*/ 0 h 2904"/>
              <a:gd name="T98" fmla="*/ 2969 w 2969"/>
              <a:gd name="T99" fmla="*/ 2904 h 2904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>
              <a:path w="2969" h="2904">
                <a:moveTo>
                  <a:pt x="913" y="2317"/>
                </a:moveTo>
                <a:lnTo>
                  <a:pt x="1126" y="1893"/>
                </a:lnTo>
                <a:lnTo>
                  <a:pt x="1338" y="1485"/>
                </a:lnTo>
                <a:lnTo>
                  <a:pt x="1582" y="1093"/>
                </a:lnTo>
                <a:lnTo>
                  <a:pt x="1843" y="718"/>
                </a:lnTo>
                <a:lnTo>
                  <a:pt x="1958" y="554"/>
                </a:lnTo>
                <a:lnTo>
                  <a:pt x="2072" y="424"/>
                </a:lnTo>
                <a:lnTo>
                  <a:pt x="2170" y="310"/>
                </a:lnTo>
                <a:lnTo>
                  <a:pt x="2235" y="228"/>
                </a:lnTo>
                <a:lnTo>
                  <a:pt x="2300" y="163"/>
                </a:lnTo>
                <a:lnTo>
                  <a:pt x="2366" y="114"/>
                </a:lnTo>
                <a:lnTo>
                  <a:pt x="2431" y="65"/>
                </a:lnTo>
                <a:lnTo>
                  <a:pt x="2464" y="65"/>
                </a:lnTo>
                <a:lnTo>
                  <a:pt x="2513" y="49"/>
                </a:lnTo>
                <a:lnTo>
                  <a:pt x="2594" y="32"/>
                </a:lnTo>
                <a:lnTo>
                  <a:pt x="2676" y="16"/>
                </a:lnTo>
                <a:lnTo>
                  <a:pt x="2823" y="0"/>
                </a:lnTo>
                <a:lnTo>
                  <a:pt x="2920" y="0"/>
                </a:lnTo>
                <a:lnTo>
                  <a:pt x="2953" y="16"/>
                </a:lnTo>
                <a:lnTo>
                  <a:pt x="2969" y="32"/>
                </a:lnTo>
                <a:lnTo>
                  <a:pt x="2969" y="49"/>
                </a:lnTo>
                <a:lnTo>
                  <a:pt x="2953" y="65"/>
                </a:lnTo>
                <a:lnTo>
                  <a:pt x="2920" y="98"/>
                </a:lnTo>
                <a:lnTo>
                  <a:pt x="2855" y="146"/>
                </a:lnTo>
                <a:lnTo>
                  <a:pt x="2659" y="342"/>
                </a:lnTo>
                <a:lnTo>
                  <a:pt x="2464" y="571"/>
                </a:lnTo>
                <a:lnTo>
                  <a:pt x="2251" y="832"/>
                </a:lnTo>
                <a:lnTo>
                  <a:pt x="2039" y="1142"/>
                </a:lnTo>
                <a:lnTo>
                  <a:pt x="1827" y="1468"/>
                </a:lnTo>
                <a:lnTo>
                  <a:pt x="1631" y="1795"/>
                </a:lnTo>
                <a:lnTo>
                  <a:pt x="1452" y="2137"/>
                </a:lnTo>
                <a:lnTo>
                  <a:pt x="1289" y="2496"/>
                </a:lnTo>
                <a:lnTo>
                  <a:pt x="1240" y="2627"/>
                </a:lnTo>
                <a:lnTo>
                  <a:pt x="1191" y="2725"/>
                </a:lnTo>
                <a:lnTo>
                  <a:pt x="1158" y="2806"/>
                </a:lnTo>
                <a:lnTo>
                  <a:pt x="1126" y="2839"/>
                </a:lnTo>
                <a:lnTo>
                  <a:pt x="1093" y="2872"/>
                </a:lnTo>
                <a:lnTo>
                  <a:pt x="1044" y="2888"/>
                </a:lnTo>
                <a:lnTo>
                  <a:pt x="962" y="2904"/>
                </a:lnTo>
                <a:lnTo>
                  <a:pt x="848" y="2904"/>
                </a:lnTo>
                <a:lnTo>
                  <a:pt x="767" y="2904"/>
                </a:lnTo>
                <a:lnTo>
                  <a:pt x="701" y="2888"/>
                </a:lnTo>
                <a:lnTo>
                  <a:pt x="669" y="2888"/>
                </a:lnTo>
                <a:lnTo>
                  <a:pt x="636" y="2872"/>
                </a:lnTo>
                <a:lnTo>
                  <a:pt x="587" y="2806"/>
                </a:lnTo>
                <a:lnTo>
                  <a:pt x="554" y="2758"/>
                </a:lnTo>
                <a:lnTo>
                  <a:pt x="505" y="2692"/>
                </a:lnTo>
                <a:lnTo>
                  <a:pt x="326" y="2447"/>
                </a:lnTo>
                <a:lnTo>
                  <a:pt x="114" y="2203"/>
                </a:lnTo>
                <a:lnTo>
                  <a:pt x="65" y="2154"/>
                </a:lnTo>
                <a:lnTo>
                  <a:pt x="32" y="2105"/>
                </a:lnTo>
                <a:lnTo>
                  <a:pt x="0" y="2039"/>
                </a:lnTo>
                <a:lnTo>
                  <a:pt x="16" y="2007"/>
                </a:lnTo>
                <a:lnTo>
                  <a:pt x="32" y="1958"/>
                </a:lnTo>
                <a:lnTo>
                  <a:pt x="114" y="1876"/>
                </a:lnTo>
                <a:lnTo>
                  <a:pt x="228" y="1811"/>
                </a:lnTo>
                <a:lnTo>
                  <a:pt x="326" y="1795"/>
                </a:lnTo>
                <a:lnTo>
                  <a:pt x="440" y="1827"/>
                </a:lnTo>
                <a:lnTo>
                  <a:pt x="505" y="1860"/>
                </a:lnTo>
                <a:lnTo>
                  <a:pt x="571" y="1909"/>
                </a:lnTo>
                <a:lnTo>
                  <a:pt x="652" y="1974"/>
                </a:lnTo>
                <a:lnTo>
                  <a:pt x="734" y="2056"/>
                </a:lnTo>
                <a:lnTo>
                  <a:pt x="815" y="2170"/>
                </a:lnTo>
                <a:lnTo>
                  <a:pt x="913" y="2317"/>
                </a:lnTo>
                <a:close/>
              </a:path>
            </a:pathLst>
          </a:cu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9" name="Freeform 140"/>
          <p:cNvSpPr>
            <a:spLocks/>
          </p:cNvSpPr>
          <p:nvPr/>
        </p:nvSpPr>
        <p:spPr bwMode="auto">
          <a:xfrm>
            <a:off x="339876" y="6147651"/>
            <a:ext cx="200025" cy="188913"/>
          </a:xfrm>
          <a:custGeom>
            <a:avLst/>
            <a:gdLst>
              <a:gd name="T0" fmla="*/ 2147483647 w 2969"/>
              <a:gd name="T1" fmla="*/ 2147483647 h 2904"/>
              <a:gd name="T2" fmla="*/ 2147483647 w 2969"/>
              <a:gd name="T3" fmla="*/ 2147483647 h 2904"/>
              <a:gd name="T4" fmla="*/ 2147483647 w 2969"/>
              <a:gd name="T5" fmla="*/ 2147483647 h 2904"/>
              <a:gd name="T6" fmla="*/ 2147483647 w 2969"/>
              <a:gd name="T7" fmla="*/ 2147483647 h 2904"/>
              <a:gd name="T8" fmla="*/ 2147483647 w 2969"/>
              <a:gd name="T9" fmla="*/ 2147483647 h 2904"/>
              <a:gd name="T10" fmla="*/ 2147483647 w 2969"/>
              <a:gd name="T11" fmla="*/ 2147483647 h 2904"/>
              <a:gd name="T12" fmla="*/ 2147483647 w 2969"/>
              <a:gd name="T13" fmla="*/ 2147483647 h 2904"/>
              <a:gd name="T14" fmla="*/ 2147483647 w 2969"/>
              <a:gd name="T15" fmla="*/ 2147483647 h 2904"/>
              <a:gd name="T16" fmla="*/ 2147483647 w 2969"/>
              <a:gd name="T17" fmla="*/ 0 h 2904"/>
              <a:gd name="T18" fmla="*/ 2147483647 w 2969"/>
              <a:gd name="T19" fmla="*/ 2147483647 h 2904"/>
              <a:gd name="T20" fmla="*/ 2147483647 w 2969"/>
              <a:gd name="T21" fmla="*/ 2147483647 h 2904"/>
              <a:gd name="T22" fmla="*/ 2147483647 w 2969"/>
              <a:gd name="T23" fmla="*/ 2147483647 h 2904"/>
              <a:gd name="T24" fmla="*/ 2147483647 w 2969"/>
              <a:gd name="T25" fmla="*/ 2147483647 h 2904"/>
              <a:gd name="T26" fmla="*/ 2147483647 w 2969"/>
              <a:gd name="T27" fmla="*/ 2147483647 h 2904"/>
              <a:gd name="T28" fmla="*/ 2147483647 w 2969"/>
              <a:gd name="T29" fmla="*/ 2147483647 h 2904"/>
              <a:gd name="T30" fmla="*/ 2147483647 w 2969"/>
              <a:gd name="T31" fmla="*/ 2147483647 h 2904"/>
              <a:gd name="T32" fmla="*/ 2147483647 w 2969"/>
              <a:gd name="T33" fmla="*/ 2147483647 h 2904"/>
              <a:gd name="T34" fmla="*/ 2147483647 w 2969"/>
              <a:gd name="T35" fmla="*/ 2147483647 h 2904"/>
              <a:gd name="T36" fmla="*/ 2147483647 w 2969"/>
              <a:gd name="T37" fmla="*/ 2147483647 h 2904"/>
              <a:gd name="T38" fmla="*/ 2147483647 w 2969"/>
              <a:gd name="T39" fmla="*/ 2147483647 h 2904"/>
              <a:gd name="T40" fmla="*/ 2147483647 w 2969"/>
              <a:gd name="T41" fmla="*/ 2147483647 h 2904"/>
              <a:gd name="T42" fmla="*/ 2147483647 w 2969"/>
              <a:gd name="T43" fmla="*/ 2147483647 h 2904"/>
              <a:gd name="T44" fmla="*/ 2147483647 w 2969"/>
              <a:gd name="T45" fmla="*/ 2147483647 h 2904"/>
              <a:gd name="T46" fmla="*/ 2147483647 w 2969"/>
              <a:gd name="T47" fmla="*/ 2147483647 h 2904"/>
              <a:gd name="T48" fmla="*/ 2147483647 w 2969"/>
              <a:gd name="T49" fmla="*/ 2147483647 h 2904"/>
              <a:gd name="T50" fmla="*/ 0 w 2969"/>
              <a:gd name="T51" fmla="*/ 2147483647 h 2904"/>
              <a:gd name="T52" fmla="*/ 2147483647 w 2969"/>
              <a:gd name="T53" fmla="*/ 2147483647 h 2904"/>
              <a:gd name="T54" fmla="*/ 2147483647 w 2969"/>
              <a:gd name="T55" fmla="*/ 2147483647 h 2904"/>
              <a:gd name="T56" fmla="*/ 2147483647 w 2969"/>
              <a:gd name="T57" fmla="*/ 2147483647 h 2904"/>
              <a:gd name="T58" fmla="*/ 2147483647 w 2969"/>
              <a:gd name="T59" fmla="*/ 2147483647 h 2904"/>
              <a:gd name="T60" fmla="*/ 2147483647 w 2969"/>
              <a:gd name="T61" fmla="*/ 2147483647 h 2904"/>
              <a:gd name="T62" fmla="*/ 2147483647 w 2969"/>
              <a:gd name="T63" fmla="*/ 2147483647 h 2904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2969"/>
              <a:gd name="T97" fmla="*/ 0 h 2904"/>
              <a:gd name="T98" fmla="*/ 2969 w 2969"/>
              <a:gd name="T99" fmla="*/ 2904 h 2904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>
              <a:path w="2969" h="2904">
                <a:moveTo>
                  <a:pt x="913" y="2317"/>
                </a:moveTo>
                <a:lnTo>
                  <a:pt x="1126" y="1893"/>
                </a:lnTo>
                <a:lnTo>
                  <a:pt x="1338" y="1485"/>
                </a:lnTo>
                <a:lnTo>
                  <a:pt x="1582" y="1093"/>
                </a:lnTo>
                <a:lnTo>
                  <a:pt x="1843" y="718"/>
                </a:lnTo>
                <a:lnTo>
                  <a:pt x="1958" y="554"/>
                </a:lnTo>
                <a:lnTo>
                  <a:pt x="2072" y="424"/>
                </a:lnTo>
                <a:lnTo>
                  <a:pt x="2170" y="310"/>
                </a:lnTo>
                <a:lnTo>
                  <a:pt x="2235" y="228"/>
                </a:lnTo>
                <a:lnTo>
                  <a:pt x="2300" y="163"/>
                </a:lnTo>
                <a:lnTo>
                  <a:pt x="2366" y="114"/>
                </a:lnTo>
                <a:lnTo>
                  <a:pt x="2431" y="65"/>
                </a:lnTo>
                <a:lnTo>
                  <a:pt x="2464" y="65"/>
                </a:lnTo>
                <a:lnTo>
                  <a:pt x="2513" y="49"/>
                </a:lnTo>
                <a:lnTo>
                  <a:pt x="2594" y="32"/>
                </a:lnTo>
                <a:lnTo>
                  <a:pt x="2676" y="16"/>
                </a:lnTo>
                <a:lnTo>
                  <a:pt x="2823" y="0"/>
                </a:lnTo>
                <a:lnTo>
                  <a:pt x="2920" y="0"/>
                </a:lnTo>
                <a:lnTo>
                  <a:pt x="2953" y="16"/>
                </a:lnTo>
                <a:lnTo>
                  <a:pt x="2969" y="32"/>
                </a:lnTo>
                <a:lnTo>
                  <a:pt x="2969" y="49"/>
                </a:lnTo>
                <a:lnTo>
                  <a:pt x="2953" y="65"/>
                </a:lnTo>
                <a:lnTo>
                  <a:pt x="2920" y="98"/>
                </a:lnTo>
                <a:lnTo>
                  <a:pt x="2855" y="146"/>
                </a:lnTo>
                <a:lnTo>
                  <a:pt x="2659" y="342"/>
                </a:lnTo>
                <a:lnTo>
                  <a:pt x="2464" y="571"/>
                </a:lnTo>
                <a:lnTo>
                  <a:pt x="2251" y="832"/>
                </a:lnTo>
                <a:lnTo>
                  <a:pt x="2039" y="1142"/>
                </a:lnTo>
                <a:lnTo>
                  <a:pt x="1827" y="1468"/>
                </a:lnTo>
                <a:lnTo>
                  <a:pt x="1631" y="1795"/>
                </a:lnTo>
                <a:lnTo>
                  <a:pt x="1452" y="2137"/>
                </a:lnTo>
                <a:lnTo>
                  <a:pt x="1289" y="2496"/>
                </a:lnTo>
                <a:lnTo>
                  <a:pt x="1240" y="2627"/>
                </a:lnTo>
                <a:lnTo>
                  <a:pt x="1191" y="2725"/>
                </a:lnTo>
                <a:lnTo>
                  <a:pt x="1158" y="2806"/>
                </a:lnTo>
                <a:lnTo>
                  <a:pt x="1126" y="2839"/>
                </a:lnTo>
                <a:lnTo>
                  <a:pt x="1093" y="2872"/>
                </a:lnTo>
                <a:lnTo>
                  <a:pt x="1044" y="2888"/>
                </a:lnTo>
                <a:lnTo>
                  <a:pt x="962" y="2904"/>
                </a:lnTo>
                <a:lnTo>
                  <a:pt x="848" y="2904"/>
                </a:lnTo>
                <a:lnTo>
                  <a:pt x="767" y="2904"/>
                </a:lnTo>
                <a:lnTo>
                  <a:pt x="701" y="2888"/>
                </a:lnTo>
                <a:lnTo>
                  <a:pt x="669" y="2888"/>
                </a:lnTo>
                <a:lnTo>
                  <a:pt x="636" y="2872"/>
                </a:lnTo>
                <a:lnTo>
                  <a:pt x="587" y="2806"/>
                </a:lnTo>
                <a:lnTo>
                  <a:pt x="554" y="2758"/>
                </a:lnTo>
                <a:lnTo>
                  <a:pt x="505" y="2692"/>
                </a:lnTo>
                <a:lnTo>
                  <a:pt x="326" y="2447"/>
                </a:lnTo>
                <a:lnTo>
                  <a:pt x="114" y="2203"/>
                </a:lnTo>
                <a:lnTo>
                  <a:pt x="65" y="2154"/>
                </a:lnTo>
                <a:lnTo>
                  <a:pt x="32" y="2105"/>
                </a:lnTo>
                <a:lnTo>
                  <a:pt x="0" y="2039"/>
                </a:lnTo>
                <a:lnTo>
                  <a:pt x="16" y="2007"/>
                </a:lnTo>
                <a:lnTo>
                  <a:pt x="32" y="1958"/>
                </a:lnTo>
                <a:lnTo>
                  <a:pt x="114" y="1876"/>
                </a:lnTo>
                <a:lnTo>
                  <a:pt x="228" y="1811"/>
                </a:lnTo>
                <a:lnTo>
                  <a:pt x="326" y="1795"/>
                </a:lnTo>
                <a:lnTo>
                  <a:pt x="440" y="1827"/>
                </a:lnTo>
                <a:lnTo>
                  <a:pt x="505" y="1860"/>
                </a:lnTo>
                <a:lnTo>
                  <a:pt x="571" y="1909"/>
                </a:lnTo>
                <a:lnTo>
                  <a:pt x="652" y="1974"/>
                </a:lnTo>
                <a:lnTo>
                  <a:pt x="734" y="2056"/>
                </a:lnTo>
                <a:lnTo>
                  <a:pt x="815" y="2170"/>
                </a:lnTo>
                <a:lnTo>
                  <a:pt x="913" y="2317"/>
                </a:lnTo>
                <a:close/>
              </a:path>
            </a:pathLst>
          </a:cu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" name="Freeform 144"/>
          <p:cNvSpPr>
            <a:spLocks/>
          </p:cNvSpPr>
          <p:nvPr/>
        </p:nvSpPr>
        <p:spPr bwMode="auto">
          <a:xfrm>
            <a:off x="2763988" y="5946910"/>
            <a:ext cx="200025" cy="188912"/>
          </a:xfrm>
          <a:custGeom>
            <a:avLst/>
            <a:gdLst>
              <a:gd name="T0" fmla="*/ 2147483647 w 2969"/>
              <a:gd name="T1" fmla="*/ 2147483647 h 2904"/>
              <a:gd name="T2" fmla="*/ 2147483647 w 2969"/>
              <a:gd name="T3" fmla="*/ 2147483647 h 2904"/>
              <a:gd name="T4" fmla="*/ 2147483647 w 2969"/>
              <a:gd name="T5" fmla="*/ 2147483647 h 2904"/>
              <a:gd name="T6" fmla="*/ 2147483647 w 2969"/>
              <a:gd name="T7" fmla="*/ 2147483647 h 2904"/>
              <a:gd name="T8" fmla="*/ 2147483647 w 2969"/>
              <a:gd name="T9" fmla="*/ 2147483647 h 2904"/>
              <a:gd name="T10" fmla="*/ 2147483647 w 2969"/>
              <a:gd name="T11" fmla="*/ 2147483647 h 2904"/>
              <a:gd name="T12" fmla="*/ 2147483647 w 2969"/>
              <a:gd name="T13" fmla="*/ 2147483647 h 2904"/>
              <a:gd name="T14" fmla="*/ 2147483647 w 2969"/>
              <a:gd name="T15" fmla="*/ 2147483647 h 2904"/>
              <a:gd name="T16" fmla="*/ 2147483647 w 2969"/>
              <a:gd name="T17" fmla="*/ 0 h 2904"/>
              <a:gd name="T18" fmla="*/ 2147483647 w 2969"/>
              <a:gd name="T19" fmla="*/ 2147483647 h 2904"/>
              <a:gd name="T20" fmla="*/ 2147483647 w 2969"/>
              <a:gd name="T21" fmla="*/ 2147483647 h 2904"/>
              <a:gd name="T22" fmla="*/ 2147483647 w 2969"/>
              <a:gd name="T23" fmla="*/ 2147483647 h 2904"/>
              <a:gd name="T24" fmla="*/ 2147483647 w 2969"/>
              <a:gd name="T25" fmla="*/ 2147483647 h 2904"/>
              <a:gd name="T26" fmla="*/ 2147483647 w 2969"/>
              <a:gd name="T27" fmla="*/ 2147483647 h 2904"/>
              <a:gd name="T28" fmla="*/ 2147483647 w 2969"/>
              <a:gd name="T29" fmla="*/ 2147483647 h 2904"/>
              <a:gd name="T30" fmla="*/ 2147483647 w 2969"/>
              <a:gd name="T31" fmla="*/ 2147483647 h 2904"/>
              <a:gd name="T32" fmla="*/ 2147483647 w 2969"/>
              <a:gd name="T33" fmla="*/ 2147483647 h 2904"/>
              <a:gd name="T34" fmla="*/ 2147483647 w 2969"/>
              <a:gd name="T35" fmla="*/ 2147483647 h 2904"/>
              <a:gd name="T36" fmla="*/ 2147483647 w 2969"/>
              <a:gd name="T37" fmla="*/ 2147483647 h 2904"/>
              <a:gd name="T38" fmla="*/ 2147483647 w 2969"/>
              <a:gd name="T39" fmla="*/ 2147483647 h 2904"/>
              <a:gd name="T40" fmla="*/ 2147483647 w 2969"/>
              <a:gd name="T41" fmla="*/ 2147483647 h 2904"/>
              <a:gd name="T42" fmla="*/ 2147483647 w 2969"/>
              <a:gd name="T43" fmla="*/ 2147483647 h 2904"/>
              <a:gd name="T44" fmla="*/ 2147483647 w 2969"/>
              <a:gd name="T45" fmla="*/ 2147483647 h 2904"/>
              <a:gd name="T46" fmla="*/ 2147483647 w 2969"/>
              <a:gd name="T47" fmla="*/ 2147483647 h 2904"/>
              <a:gd name="T48" fmla="*/ 2147483647 w 2969"/>
              <a:gd name="T49" fmla="*/ 2147483647 h 2904"/>
              <a:gd name="T50" fmla="*/ 0 w 2969"/>
              <a:gd name="T51" fmla="*/ 2147483647 h 2904"/>
              <a:gd name="T52" fmla="*/ 2147483647 w 2969"/>
              <a:gd name="T53" fmla="*/ 2147483647 h 2904"/>
              <a:gd name="T54" fmla="*/ 2147483647 w 2969"/>
              <a:gd name="T55" fmla="*/ 2147483647 h 2904"/>
              <a:gd name="T56" fmla="*/ 2147483647 w 2969"/>
              <a:gd name="T57" fmla="*/ 2147483647 h 2904"/>
              <a:gd name="T58" fmla="*/ 2147483647 w 2969"/>
              <a:gd name="T59" fmla="*/ 2147483647 h 2904"/>
              <a:gd name="T60" fmla="*/ 2147483647 w 2969"/>
              <a:gd name="T61" fmla="*/ 2147483647 h 2904"/>
              <a:gd name="T62" fmla="*/ 2147483647 w 2969"/>
              <a:gd name="T63" fmla="*/ 2147483647 h 2904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2969"/>
              <a:gd name="T97" fmla="*/ 0 h 2904"/>
              <a:gd name="T98" fmla="*/ 2969 w 2969"/>
              <a:gd name="T99" fmla="*/ 2904 h 2904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>
              <a:path w="2969" h="2904">
                <a:moveTo>
                  <a:pt x="913" y="2317"/>
                </a:moveTo>
                <a:lnTo>
                  <a:pt x="1126" y="1893"/>
                </a:lnTo>
                <a:lnTo>
                  <a:pt x="1338" y="1485"/>
                </a:lnTo>
                <a:lnTo>
                  <a:pt x="1582" y="1093"/>
                </a:lnTo>
                <a:lnTo>
                  <a:pt x="1843" y="718"/>
                </a:lnTo>
                <a:lnTo>
                  <a:pt x="1958" y="554"/>
                </a:lnTo>
                <a:lnTo>
                  <a:pt x="2072" y="424"/>
                </a:lnTo>
                <a:lnTo>
                  <a:pt x="2170" y="310"/>
                </a:lnTo>
                <a:lnTo>
                  <a:pt x="2235" y="228"/>
                </a:lnTo>
                <a:lnTo>
                  <a:pt x="2300" y="163"/>
                </a:lnTo>
                <a:lnTo>
                  <a:pt x="2366" y="114"/>
                </a:lnTo>
                <a:lnTo>
                  <a:pt x="2431" y="65"/>
                </a:lnTo>
                <a:lnTo>
                  <a:pt x="2464" y="65"/>
                </a:lnTo>
                <a:lnTo>
                  <a:pt x="2513" y="49"/>
                </a:lnTo>
                <a:lnTo>
                  <a:pt x="2594" y="32"/>
                </a:lnTo>
                <a:lnTo>
                  <a:pt x="2676" y="16"/>
                </a:lnTo>
                <a:lnTo>
                  <a:pt x="2823" y="0"/>
                </a:lnTo>
                <a:lnTo>
                  <a:pt x="2920" y="0"/>
                </a:lnTo>
                <a:lnTo>
                  <a:pt x="2953" y="16"/>
                </a:lnTo>
                <a:lnTo>
                  <a:pt x="2969" y="32"/>
                </a:lnTo>
                <a:lnTo>
                  <a:pt x="2969" y="49"/>
                </a:lnTo>
                <a:lnTo>
                  <a:pt x="2953" y="65"/>
                </a:lnTo>
                <a:lnTo>
                  <a:pt x="2920" y="98"/>
                </a:lnTo>
                <a:lnTo>
                  <a:pt x="2855" y="146"/>
                </a:lnTo>
                <a:lnTo>
                  <a:pt x="2659" y="342"/>
                </a:lnTo>
                <a:lnTo>
                  <a:pt x="2464" y="571"/>
                </a:lnTo>
                <a:lnTo>
                  <a:pt x="2251" y="832"/>
                </a:lnTo>
                <a:lnTo>
                  <a:pt x="2039" y="1142"/>
                </a:lnTo>
                <a:lnTo>
                  <a:pt x="1827" y="1468"/>
                </a:lnTo>
                <a:lnTo>
                  <a:pt x="1631" y="1795"/>
                </a:lnTo>
                <a:lnTo>
                  <a:pt x="1452" y="2137"/>
                </a:lnTo>
                <a:lnTo>
                  <a:pt x="1289" y="2496"/>
                </a:lnTo>
                <a:lnTo>
                  <a:pt x="1240" y="2627"/>
                </a:lnTo>
                <a:lnTo>
                  <a:pt x="1191" y="2725"/>
                </a:lnTo>
                <a:lnTo>
                  <a:pt x="1158" y="2806"/>
                </a:lnTo>
                <a:lnTo>
                  <a:pt x="1126" y="2839"/>
                </a:lnTo>
                <a:lnTo>
                  <a:pt x="1093" y="2872"/>
                </a:lnTo>
                <a:lnTo>
                  <a:pt x="1044" y="2888"/>
                </a:lnTo>
                <a:lnTo>
                  <a:pt x="962" y="2904"/>
                </a:lnTo>
                <a:lnTo>
                  <a:pt x="848" y="2904"/>
                </a:lnTo>
                <a:lnTo>
                  <a:pt x="767" y="2904"/>
                </a:lnTo>
                <a:lnTo>
                  <a:pt x="701" y="2888"/>
                </a:lnTo>
                <a:lnTo>
                  <a:pt x="669" y="2888"/>
                </a:lnTo>
                <a:lnTo>
                  <a:pt x="636" y="2872"/>
                </a:lnTo>
                <a:lnTo>
                  <a:pt x="587" y="2806"/>
                </a:lnTo>
                <a:lnTo>
                  <a:pt x="554" y="2758"/>
                </a:lnTo>
                <a:lnTo>
                  <a:pt x="505" y="2692"/>
                </a:lnTo>
                <a:lnTo>
                  <a:pt x="326" y="2447"/>
                </a:lnTo>
                <a:lnTo>
                  <a:pt x="114" y="2203"/>
                </a:lnTo>
                <a:lnTo>
                  <a:pt x="65" y="2154"/>
                </a:lnTo>
                <a:lnTo>
                  <a:pt x="32" y="2105"/>
                </a:lnTo>
                <a:lnTo>
                  <a:pt x="0" y="2039"/>
                </a:lnTo>
                <a:lnTo>
                  <a:pt x="16" y="2007"/>
                </a:lnTo>
                <a:lnTo>
                  <a:pt x="32" y="1958"/>
                </a:lnTo>
                <a:lnTo>
                  <a:pt x="114" y="1876"/>
                </a:lnTo>
                <a:lnTo>
                  <a:pt x="228" y="1811"/>
                </a:lnTo>
                <a:lnTo>
                  <a:pt x="326" y="1795"/>
                </a:lnTo>
                <a:lnTo>
                  <a:pt x="440" y="1827"/>
                </a:lnTo>
                <a:lnTo>
                  <a:pt x="505" y="1860"/>
                </a:lnTo>
                <a:lnTo>
                  <a:pt x="571" y="1909"/>
                </a:lnTo>
                <a:lnTo>
                  <a:pt x="652" y="1974"/>
                </a:lnTo>
                <a:lnTo>
                  <a:pt x="734" y="2056"/>
                </a:lnTo>
                <a:lnTo>
                  <a:pt x="815" y="2170"/>
                </a:lnTo>
                <a:lnTo>
                  <a:pt x="913" y="2317"/>
                </a:lnTo>
                <a:close/>
              </a:path>
            </a:pathLst>
          </a:cu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Product – what it is (Yellow)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50826" y="2369816"/>
            <a:ext cx="4156114" cy="4029820"/>
          </a:xfrm>
        </p:spPr>
        <p:txBody>
          <a:bodyPr/>
          <a:lstStyle/>
          <a:p>
            <a:r>
              <a:rPr lang="nl-BE" sz="1600" dirty="0" smtClean="0"/>
              <a:t>Banners are a stand-alone item (not bundled), sold on a pay per inclusion logic:</a:t>
            </a:r>
          </a:p>
          <a:p>
            <a:pPr lvl="1"/>
            <a:r>
              <a:rPr lang="nl-BE" sz="1400" dirty="0" smtClean="0"/>
              <a:t>There are three available slots for each targeting option </a:t>
            </a:r>
          </a:p>
          <a:p>
            <a:pPr lvl="2"/>
            <a:r>
              <a:rPr lang="nl-BE" sz="1100" dirty="0" smtClean="0"/>
              <a:t>Home Page</a:t>
            </a:r>
          </a:p>
          <a:p>
            <a:pPr lvl="2"/>
            <a:r>
              <a:rPr lang="nl-BE" sz="1100" dirty="0" smtClean="0"/>
              <a:t># Headings</a:t>
            </a:r>
          </a:p>
          <a:p>
            <a:pPr lvl="2"/>
            <a:r>
              <a:rPr lang="nl-BE" sz="1100" dirty="0" smtClean="0"/>
              <a:t># Headings </a:t>
            </a:r>
            <a:r>
              <a:rPr lang="nl-BE" sz="1100" dirty="0"/>
              <a:t>+ </a:t>
            </a:r>
            <a:r>
              <a:rPr lang="nl-BE" sz="1100" dirty="0" smtClean="0"/>
              <a:t># Geographies</a:t>
            </a:r>
          </a:p>
          <a:p>
            <a:pPr lvl="1"/>
            <a:r>
              <a:rPr lang="nl-BE" sz="1400" dirty="0" smtClean="0"/>
              <a:t>Banners will rotate to take same proportion of visibility/ views</a:t>
            </a:r>
          </a:p>
          <a:p>
            <a:pPr lvl="2"/>
            <a:r>
              <a:rPr lang="nl-BE" sz="1100" dirty="0" smtClean="0"/>
              <a:t>1 banner </a:t>
            </a:r>
            <a:r>
              <a:rPr lang="nl-BE" sz="1100" dirty="0" smtClean="0">
                <a:sym typeface="Wingdings" pitchFamily="2" charset="2"/>
              </a:rPr>
              <a:t> 100% views</a:t>
            </a:r>
          </a:p>
          <a:p>
            <a:pPr lvl="2"/>
            <a:r>
              <a:rPr lang="nl-BE" sz="1100" dirty="0" smtClean="0">
                <a:sym typeface="Wingdings" pitchFamily="2" charset="2"/>
              </a:rPr>
              <a:t>2 banners  each banner will take 50% views</a:t>
            </a:r>
          </a:p>
          <a:p>
            <a:pPr lvl="2"/>
            <a:r>
              <a:rPr lang="nl-BE" sz="1100" dirty="0" smtClean="0">
                <a:sym typeface="Wingdings" pitchFamily="2" charset="2"/>
              </a:rPr>
              <a:t>3 banners  </a:t>
            </a:r>
            <a:r>
              <a:rPr lang="nl-BE" sz="1100" dirty="0">
                <a:sym typeface="Wingdings" pitchFamily="2" charset="2"/>
              </a:rPr>
              <a:t>each banner will take </a:t>
            </a:r>
            <a:r>
              <a:rPr lang="nl-BE" sz="1100" dirty="0" smtClean="0">
                <a:sym typeface="Wingdings" pitchFamily="2" charset="2"/>
              </a:rPr>
              <a:t>33% views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085489639"/>
              </p:ext>
            </p:extLst>
          </p:nvPr>
        </p:nvGraphicFramePr>
        <p:xfrm>
          <a:off x="350489" y="692696"/>
          <a:ext cx="9283032" cy="14376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716191"/>
                <a:gridCol w="2925325"/>
                <a:gridCol w="1365152"/>
                <a:gridCol w="3276364"/>
              </a:tblGrid>
              <a:tr h="370840">
                <a:tc>
                  <a:txBody>
                    <a:bodyPr/>
                    <a:lstStyle/>
                    <a:p>
                      <a:r>
                        <a:rPr lang="nl-BE" dirty="0" smtClean="0"/>
                        <a:t>Placement</a:t>
                      </a:r>
                      <a:endParaRPr lang="en-US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Targeting</a:t>
                      </a:r>
                      <a:endParaRPr lang="en-US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Format</a:t>
                      </a:r>
                      <a:endParaRPr lang="en-US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Link to</a:t>
                      </a:r>
                      <a:endParaRPr lang="en-US" dirty="0"/>
                    </a:p>
                  </a:txBody>
                  <a:tcPr marL="99060" marR="9906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BE" sz="1600" dirty="0" smtClean="0"/>
                        <a:t>Home Page</a:t>
                      </a:r>
                      <a:endParaRPr lang="en-US" sz="1600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nl-BE" sz="1600" dirty="0" smtClean="0"/>
                        <a:t>Home Page</a:t>
                      </a:r>
                      <a:endParaRPr lang="en-US" sz="1600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nl-BE" sz="1600" dirty="0" smtClean="0"/>
                        <a:t>168</a:t>
                      </a:r>
                      <a:r>
                        <a:rPr lang="nl-BE" sz="1600" baseline="0" dirty="0" smtClean="0"/>
                        <a:t> x 28</a:t>
                      </a:r>
                      <a:endParaRPr lang="en-US" sz="1600" dirty="0"/>
                    </a:p>
                  </a:txBody>
                  <a:tcPr marL="99060" marR="99060"/>
                </a:tc>
                <a:tc rowSpan="2"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nl-BE" sz="1600" dirty="0" smtClean="0"/>
                        <a:t>Landing Page</a:t>
                      </a:r>
                      <a:r>
                        <a:rPr lang="nl-BE" sz="1600" baseline="0" dirty="0" smtClean="0"/>
                        <a:t> (Yellow)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nl-BE" sz="1600" baseline="0" dirty="0" smtClean="0"/>
                        <a:t>My Site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nl-BE" sz="1600" baseline="0" dirty="0" smtClean="0"/>
                        <a:t>Customer’s mobile website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nl-BE" sz="1600" baseline="0" dirty="0" smtClean="0"/>
                        <a:t>Click to call </a:t>
                      </a:r>
                      <a:endParaRPr lang="en-US" sz="1600" dirty="0"/>
                    </a:p>
                  </a:txBody>
                  <a:tcPr marL="99060" marR="99060" anchor="ctr" anchorCtr="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BE" sz="1600" dirty="0" smtClean="0"/>
                        <a:t>Results Page</a:t>
                      </a:r>
                      <a:endParaRPr lang="en-US" sz="1600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nl-BE" sz="1600" baseline="0" dirty="0" smtClean="0"/>
                        <a:t>Heading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nl-BE" sz="1600" baseline="0" dirty="0" smtClean="0"/>
                        <a:t>Heading + Geography</a:t>
                      </a:r>
                      <a:endParaRPr lang="en-US" sz="1600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nl-BE" sz="1600" dirty="0" smtClean="0"/>
                        <a:t>168</a:t>
                      </a:r>
                      <a:r>
                        <a:rPr lang="nl-BE" sz="1600" baseline="0" dirty="0" smtClean="0"/>
                        <a:t> x 28</a:t>
                      </a:r>
                      <a:endParaRPr lang="en-US" sz="1600" dirty="0"/>
                    </a:p>
                  </a:txBody>
                  <a:tcPr marL="99060" marR="99060"/>
                </a:tc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 bwMode="auto">
          <a:xfrm>
            <a:off x="4931346" y="2370948"/>
            <a:ext cx="4546157" cy="1080120"/>
          </a:xfrm>
          <a:prstGeom prst="roundRect">
            <a:avLst>
              <a:gd name="adj" fmla="val 5996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287338" marR="0" indent="-287338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80000"/>
              </a:spcAft>
              <a:buClrTx/>
              <a:buSzPct val="70000"/>
              <a:buFontTx/>
              <a:buBlip>
                <a:blip r:embed="rId2"/>
              </a:buBlip>
              <a:tabLst/>
            </a:pPr>
            <a:r>
              <a:rPr kumimoji="0" lang="nl-BE" sz="1400" b="0" i="0" u="none" strike="noStrike" cap="none" normalizeH="0" baseline="0" dirty="0" smtClean="0">
                <a:ln>
                  <a:noFill/>
                </a:ln>
                <a:solidFill>
                  <a:srgbClr val="4D4D4D"/>
                </a:solidFill>
                <a:effectLst/>
                <a:latin typeface="Arial" charset="0"/>
              </a:rPr>
              <a:t>Business model is based on a pay per inclusion as a starting point</a:t>
            </a:r>
            <a:endParaRPr lang="nl-BE" sz="1400" dirty="0">
              <a:solidFill>
                <a:srgbClr val="4D4D4D"/>
              </a:solidFill>
              <a:latin typeface="Arial" charset="0"/>
            </a:endParaRPr>
          </a:p>
          <a:p>
            <a:pPr marL="287338" marR="0" indent="-287338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80000"/>
              </a:spcAft>
              <a:buClrTx/>
              <a:buSzPct val="70000"/>
              <a:buFontTx/>
              <a:buBlip>
                <a:blip r:embed="rId2"/>
              </a:buBlip>
              <a:tabLst/>
            </a:pPr>
            <a:r>
              <a:rPr kumimoji="0" lang="nl-BE" sz="1400" b="0" i="0" u="none" strike="noStrike" cap="none" normalizeH="0" baseline="0" dirty="0" smtClean="0">
                <a:ln>
                  <a:noFill/>
                </a:ln>
                <a:solidFill>
                  <a:srgbClr val="4D4D4D"/>
                </a:solidFill>
                <a:effectLst/>
                <a:latin typeface="Arial" charset="0"/>
              </a:rPr>
              <a:t>As mobile</a:t>
            </a:r>
            <a:r>
              <a:rPr kumimoji="0" lang="nl-BE" sz="1400" b="0" i="0" u="none" strike="noStrike" cap="none" normalizeH="0" dirty="0" smtClean="0">
                <a:ln>
                  <a:noFill/>
                </a:ln>
                <a:solidFill>
                  <a:srgbClr val="4D4D4D"/>
                </a:solidFill>
                <a:effectLst/>
                <a:latin typeface="Arial" charset="0"/>
              </a:rPr>
              <a:t> traffic goes up, inventory monetization might develop towards a CPM logic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4D4D4D"/>
              </a:solidFill>
              <a:effectLst/>
              <a:latin typeface="Arial" charset="0"/>
            </a:endParaRPr>
          </a:p>
        </p:txBody>
      </p:sp>
      <p:sp>
        <p:nvSpPr>
          <p:cNvPr id="6" name="Content Placeholder 3"/>
          <p:cNvSpPr txBox="1">
            <a:spLocks/>
          </p:cNvSpPr>
          <p:nvPr/>
        </p:nvSpPr>
        <p:spPr bwMode="auto">
          <a:xfrm>
            <a:off x="4931345" y="3861048"/>
            <a:ext cx="4702175" cy="2312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87338" indent="-287338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SzPct val="70000"/>
              <a:buBlip>
                <a:blip r:embed="rId3"/>
              </a:buBlip>
              <a:defRPr sz="2200">
                <a:solidFill>
                  <a:srgbClr val="4D4D4D"/>
                </a:solidFill>
                <a:latin typeface="+mn-lt"/>
                <a:ea typeface="Geneva" charset="-128"/>
                <a:cs typeface="Geneva" charset="-128"/>
              </a:defRPr>
            </a:lvl1pPr>
            <a:lvl2pPr marL="592138" indent="-303213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SzPct val="70000"/>
              <a:buBlip>
                <a:blip r:embed="rId4"/>
              </a:buBlip>
              <a:defRPr sz="1900">
                <a:solidFill>
                  <a:srgbClr val="4D4D4D"/>
                </a:solidFill>
                <a:latin typeface="+mn-lt"/>
                <a:ea typeface="ヒラギノ角ゴ Pro W3" pitchFamily="-109" charset="-128"/>
                <a:cs typeface="ヒラギノ角ゴ Pro W3" pitchFamily="-109" charset="-128"/>
              </a:defRPr>
            </a:lvl2pPr>
            <a:lvl3pPr marL="871538" indent="-277813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SzPct val="70000"/>
              <a:buBlip>
                <a:blip r:embed="rId5"/>
              </a:buBlip>
              <a:defRPr sz="1600">
                <a:solidFill>
                  <a:schemeClr val="tx2"/>
                </a:solidFill>
                <a:latin typeface="+mn-lt"/>
                <a:ea typeface="ヒラギノ角ゴ Pro W3" pitchFamily="-109" charset="-128"/>
                <a:cs typeface="ＭＳ Ｐゴシック" pitchFamily="-110" charset="-128"/>
              </a:defRPr>
            </a:lvl3pPr>
            <a:lvl4pPr marL="1143000" indent="-269875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SzPct val="60000"/>
              <a:buBlip>
                <a:blip r:embed="rId3"/>
              </a:buBlip>
              <a:defRPr sz="1600">
                <a:solidFill>
                  <a:schemeClr val="tx2"/>
                </a:solidFill>
                <a:latin typeface="+mn-lt"/>
                <a:ea typeface="ヒラギノ角ゴ Pro W3" pitchFamily="-109" charset="-128"/>
                <a:cs typeface="ＭＳ Ｐゴシック" pitchFamily="-109" charset="-128"/>
              </a:defRPr>
            </a:lvl4pPr>
            <a:lvl5pPr marL="1409700" indent="-265113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SzPct val="60000"/>
              <a:buBlip>
                <a:blip r:embed="rId5"/>
              </a:buBlip>
              <a:defRPr sz="1600">
                <a:solidFill>
                  <a:schemeClr val="tx2"/>
                </a:solidFill>
                <a:latin typeface="+mn-lt"/>
                <a:ea typeface="ヒラギノ角ゴ Pro W3" pitchFamily="-109" charset="-128"/>
                <a:cs typeface="ヒラギノ角ゴ Pro W3" pitchFamily="-109" charset="-128"/>
              </a:defRPr>
            </a:lvl5pPr>
            <a:lvl6pPr marL="1866900" indent="-265113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SzPct val="60000"/>
              <a:buBlip>
                <a:blip r:embed="rId6"/>
              </a:buBlip>
              <a:defRPr sz="1600">
                <a:solidFill>
                  <a:schemeClr val="tx2"/>
                </a:solidFill>
                <a:latin typeface="+mn-lt"/>
              </a:defRPr>
            </a:lvl6pPr>
            <a:lvl7pPr marL="2324100" indent="-265113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SzPct val="60000"/>
              <a:buBlip>
                <a:blip r:embed="rId6"/>
              </a:buBlip>
              <a:defRPr sz="1600">
                <a:solidFill>
                  <a:schemeClr val="tx2"/>
                </a:solidFill>
                <a:latin typeface="+mn-lt"/>
              </a:defRPr>
            </a:lvl7pPr>
            <a:lvl8pPr marL="2781300" indent="-265113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SzPct val="60000"/>
              <a:buBlip>
                <a:blip r:embed="rId6"/>
              </a:buBlip>
              <a:defRPr sz="1600">
                <a:solidFill>
                  <a:schemeClr val="tx2"/>
                </a:solidFill>
                <a:latin typeface="+mn-lt"/>
              </a:defRPr>
            </a:lvl8pPr>
            <a:lvl9pPr marL="3238500" indent="-265113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SzPct val="60000"/>
              <a:buBlip>
                <a:blip r:embed="rId6"/>
              </a:buBlip>
              <a:defRPr sz="1600">
                <a:solidFill>
                  <a:schemeClr val="tx2"/>
                </a:solidFill>
                <a:latin typeface="+mn-lt"/>
              </a:defRPr>
            </a:lvl9pPr>
          </a:lstStyle>
          <a:p>
            <a:r>
              <a:rPr lang="nl-BE" sz="1700" dirty="0" smtClean="0">
                <a:sym typeface="Wingdings" pitchFamily="2" charset="2"/>
              </a:rPr>
              <a:t>Timing</a:t>
            </a:r>
          </a:p>
          <a:p>
            <a:pPr lvl="1"/>
            <a:r>
              <a:rPr lang="nl-BE" sz="1400" dirty="0" smtClean="0">
                <a:sym typeface="Wingdings" pitchFamily="2" charset="2"/>
              </a:rPr>
              <a:t>The period of campaign is flexible</a:t>
            </a:r>
          </a:p>
          <a:p>
            <a:pPr lvl="1"/>
            <a:r>
              <a:rPr lang="nl-BE" sz="1400" dirty="0" smtClean="0">
                <a:sym typeface="Wingdings" pitchFamily="2" charset="2"/>
              </a:rPr>
              <a:t>Prices per inclusion are monthly to enable:</a:t>
            </a:r>
          </a:p>
          <a:p>
            <a:pPr lvl="2"/>
            <a:r>
              <a:rPr lang="nl-BE" sz="1100" dirty="0" smtClean="0">
                <a:sym typeface="Wingdings" pitchFamily="2" charset="2"/>
              </a:rPr>
              <a:t>Monthly campaigns</a:t>
            </a:r>
          </a:p>
          <a:p>
            <a:pPr lvl="2"/>
            <a:r>
              <a:rPr lang="nl-BE" sz="1100" dirty="0" smtClean="0">
                <a:sym typeface="Wingdings" pitchFamily="2" charset="2"/>
              </a:rPr>
              <a:t>Campaigns covering multiple months (3 month or 1 year)</a:t>
            </a:r>
          </a:p>
          <a:p>
            <a:pPr lvl="2"/>
            <a:endParaRPr lang="nl-BE" sz="1100" dirty="0">
              <a:sym typeface="Wingdings" pitchFamily="2" charset="2"/>
            </a:endParaRPr>
          </a:p>
          <a:p>
            <a:r>
              <a:rPr lang="nl-BE" sz="1700" dirty="0" smtClean="0">
                <a:sym typeface="Wingdings" pitchFamily="2" charset="2"/>
              </a:rPr>
              <a:t>Scope</a:t>
            </a:r>
          </a:p>
          <a:p>
            <a:pPr lvl="1"/>
            <a:r>
              <a:rPr lang="nl-BE" sz="1000" dirty="0" smtClean="0">
                <a:sym typeface="Wingdings" pitchFamily="2" charset="2"/>
              </a:rPr>
              <a:t>The campaigns will be displayed in all Ymobile platforms ‘Mdot</a:t>
            </a:r>
            <a:r>
              <a:rPr lang="nl-BE" sz="1000" dirty="0">
                <a:sym typeface="Wingdings" pitchFamily="2" charset="2"/>
              </a:rPr>
              <a:t> </a:t>
            </a:r>
            <a:r>
              <a:rPr lang="nl-BE" sz="1000" dirty="0" smtClean="0">
                <a:sym typeface="Wingdings" pitchFamily="2" charset="2"/>
              </a:rPr>
              <a:t>/ Iphone</a:t>
            </a:r>
            <a:r>
              <a:rPr lang="nl-BE" sz="1000" dirty="0">
                <a:sym typeface="Wingdings" pitchFamily="2" charset="2"/>
              </a:rPr>
              <a:t> </a:t>
            </a:r>
            <a:r>
              <a:rPr lang="nl-BE" sz="1000" dirty="0" smtClean="0">
                <a:sym typeface="Wingdings" pitchFamily="2" charset="2"/>
              </a:rPr>
              <a:t>/ Ipad</a:t>
            </a:r>
            <a:r>
              <a:rPr lang="nl-BE" sz="1000" dirty="0">
                <a:sym typeface="Wingdings" pitchFamily="2" charset="2"/>
              </a:rPr>
              <a:t> </a:t>
            </a:r>
            <a:r>
              <a:rPr lang="nl-BE" sz="1000" dirty="0" smtClean="0">
                <a:sym typeface="Wingdings" pitchFamily="2" charset="2"/>
              </a:rPr>
              <a:t>/ Android </a:t>
            </a:r>
            <a:endParaRPr lang="nl-BE" sz="1000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63393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Product – what it is (White)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72480" y="2645494"/>
            <a:ext cx="4446494" cy="3087762"/>
          </a:xfrm>
        </p:spPr>
        <p:txBody>
          <a:bodyPr/>
          <a:lstStyle/>
          <a:p>
            <a:r>
              <a:rPr lang="nl-BE" sz="1600" dirty="0" smtClean="0"/>
              <a:t>Banners are a stand-alone item (not bundled), sold on a pay per inclusion logic:</a:t>
            </a:r>
          </a:p>
          <a:p>
            <a:pPr lvl="1"/>
            <a:r>
              <a:rPr lang="nl-BE" sz="1400" dirty="0" smtClean="0"/>
              <a:t>There are three available slots for each targeting option </a:t>
            </a:r>
          </a:p>
          <a:p>
            <a:pPr lvl="2"/>
            <a:r>
              <a:rPr lang="nl-BE" sz="1100" dirty="0" smtClean="0"/>
              <a:t>Home Page</a:t>
            </a:r>
          </a:p>
          <a:p>
            <a:pPr lvl="2"/>
            <a:r>
              <a:rPr lang="nl-BE" sz="1100" dirty="0" smtClean="0"/>
              <a:t>Result Page</a:t>
            </a:r>
          </a:p>
          <a:p>
            <a:pPr marL="593725" lvl="2" indent="0">
              <a:buNone/>
            </a:pPr>
            <a:endParaRPr lang="nl-BE" sz="1100" dirty="0" smtClean="0"/>
          </a:p>
          <a:p>
            <a:pPr lvl="1"/>
            <a:r>
              <a:rPr lang="nl-BE" sz="1400" dirty="0" smtClean="0"/>
              <a:t>Banners will rotate to take same proportion of visibility/ views</a:t>
            </a:r>
          </a:p>
          <a:p>
            <a:pPr lvl="2"/>
            <a:r>
              <a:rPr lang="nl-BE" sz="1100" dirty="0" smtClean="0"/>
              <a:t>1 banner </a:t>
            </a:r>
            <a:r>
              <a:rPr lang="nl-BE" sz="1100" dirty="0" smtClean="0">
                <a:sym typeface="Wingdings" pitchFamily="2" charset="2"/>
              </a:rPr>
              <a:t> 100% views</a:t>
            </a:r>
          </a:p>
          <a:p>
            <a:pPr lvl="2"/>
            <a:r>
              <a:rPr lang="nl-BE" sz="1100" dirty="0" smtClean="0">
                <a:sym typeface="Wingdings" pitchFamily="2" charset="2"/>
              </a:rPr>
              <a:t>2 banners  each banner will take 50% views</a:t>
            </a:r>
          </a:p>
          <a:p>
            <a:pPr lvl="2"/>
            <a:r>
              <a:rPr lang="nl-BE" sz="1100" dirty="0" smtClean="0">
                <a:sym typeface="Wingdings" pitchFamily="2" charset="2"/>
              </a:rPr>
              <a:t>3 banners  </a:t>
            </a:r>
            <a:r>
              <a:rPr lang="nl-BE" sz="1100" dirty="0">
                <a:sym typeface="Wingdings" pitchFamily="2" charset="2"/>
              </a:rPr>
              <a:t>each banner will take </a:t>
            </a:r>
            <a:r>
              <a:rPr lang="nl-BE" sz="1100" dirty="0" smtClean="0">
                <a:sym typeface="Wingdings" pitchFamily="2" charset="2"/>
              </a:rPr>
              <a:t>33% views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22269008"/>
              </p:ext>
            </p:extLst>
          </p:nvPr>
        </p:nvGraphicFramePr>
        <p:xfrm>
          <a:off x="350489" y="692696"/>
          <a:ext cx="9283032" cy="156464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16191"/>
                <a:gridCol w="2925325"/>
                <a:gridCol w="1365152"/>
                <a:gridCol w="3276364"/>
              </a:tblGrid>
              <a:tr h="370840">
                <a:tc>
                  <a:txBody>
                    <a:bodyPr/>
                    <a:lstStyle/>
                    <a:p>
                      <a:r>
                        <a:rPr lang="nl-BE" dirty="0" smtClean="0"/>
                        <a:t>Placement</a:t>
                      </a:r>
                      <a:endParaRPr lang="en-US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Targeting</a:t>
                      </a:r>
                      <a:endParaRPr lang="en-US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Format</a:t>
                      </a:r>
                      <a:endParaRPr lang="en-US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Link to</a:t>
                      </a:r>
                      <a:endParaRPr lang="en-US" dirty="0"/>
                    </a:p>
                  </a:txBody>
                  <a:tcPr marL="99060" marR="9906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BE" sz="1600" dirty="0" smtClean="0"/>
                        <a:t>Home Page</a:t>
                      </a:r>
                      <a:endParaRPr lang="en-US" sz="1600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nl-BE" sz="1600" dirty="0" smtClean="0"/>
                        <a:t>Home Page</a:t>
                      </a:r>
                      <a:endParaRPr lang="en-US" sz="1600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nl-BE" sz="1600" dirty="0" smtClean="0"/>
                        <a:t>168</a:t>
                      </a:r>
                      <a:r>
                        <a:rPr lang="nl-BE" sz="1600" baseline="0" dirty="0" smtClean="0"/>
                        <a:t> x 28</a:t>
                      </a:r>
                      <a:endParaRPr lang="en-US" sz="1600" dirty="0"/>
                    </a:p>
                  </a:txBody>
                  <a:tcPr marL="99060" marR="99060"/>
                </a:tc>
                <a:tc rowSpan="2"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nl-BE" sz="1600" dirty="0" smtClean="0"/>
                        <a:t>Landing Page</a:t>
                      </a:r>
                      <a:r>
                        <a:rPr lang="nl-BE" sz="1600" baseline="0" dirty="0" smtClean="0"/>
                        <a:t> (Yellow)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nl-BE" sz="1600" baseline="0" dirty="0" smtClean="0"/>
                        <a:t>My Site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nl-BE" sz="1600" baseline="0" dirty="0" smtClean="0"/>
                        <a:t>Customer’s mobile website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nl-BE" sz="1600" baseline="0" dirty="0" smtClean="0"/>
                        <a:t>Click to call </a:t>
                      </a:r>
                      <a:endParaRPr lang="en-US" sz="1600" dirty="0"/>
                    </a:p>
                  </a:txBody>
                  <a:tcPr marL="99060" marR="99060" anchor="ctr" anchorCtr="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BE" sz="1600" dirty="0" smtClean="0"/>
                        <a:t>Results Page</a:t>
                      </a:r>
                      <a:endParaRPr lang="en-US" sz="1600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nl-BE" sz="1600" baseline="0" dirty="0" smtClean="0"/>
                        <a:t>Geography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nl-BE" sz="1600" baseline="0" dirty="0" smtClean="0"/>
                        <a:t>Zone (BE), District(PT) or County (IE)</a:t>
                      </a:r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nl-BE" sz="1600" dirty="0" smtClean="0"/>
                        <a:t>168</a:t>
                      </a:r>
                      <a:r>
                        <a:rPr lang="nl-BE" sz="1600" baseline="0" dirty="0" smtClean="0"/>
                        <a:t> x 28</a:t>
                      </a:r>
                      <a:endParaRPr lang="en-US" sz="1600" dirty="0"/>
                    </a:p>
                  </a:txBody>
                  <a:tcPr marL="99060" marR="99060"/>
                </a:tc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 bwMode="auto">
          <a:xfrm>
            <a:off x="394459" y="5661248"/>
            <a:ext cx="4546157" cy="1080120"/>
          </a:xfrm>
          <a:prstGeom prst="roundRect">
            <a:avLst>
              <a:gd name="adj" fmla="val 5996"/>
            </a:avLst>
          </a:prstGeom>
          <a:ln>
            <a:solidFill>
              <a:schemeClr val="accent1">
                <a:lumMod val="40000"/>
                <a:lumOff val="6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287338" marR="0" indent="-287338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80000"/>
              </a:spcAft>
              <a:buClrTx/>
              <a:buSzPct val="70000"/>
              <a:buFontTx/>
              <a:buBlip>
                <a:blip r:embed="rId2"/>
              </a:buBlip>
              <a:tabLst/>
            </a:pPr>
            <a:r>
              <a:rPr kumimoji="0" lang="nl-BE" sz="1400" b="0" i="0" u="none" strike="noStrike" cap="none" normalizeH="0" baseline="0" dirty="0" smtClean="0">
                <a:ln>
                  <a:noFill/>
                </a:ln>
                <a:solidFill>
                  <a:srgbClr val="4D4D4D"/>
                </a:solidFill>
                <a:effectLst/>
                <a:latin typeface="Arial" charset="0"/>
              </a:rPr>
              <a:t>Business model is based on a pay per inclusion as a starting point</a:t>
            </a:r>
            <a:endParaRPr lang="nl-BE" sz="1400" dirty="0">
              <a:solidFill>
                <a:srgbClr val="4D4D4D"/>
              </a:solidFill>
              <a:latin typeface="Arial" charset="0"/>
            </a:endParaRPr>
          </a:p>
          <a:p>
            <a:pPr marL="287338" marR="0" indent="-287338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80000"/>
              </a:spcAft>
              <a:buClrTx/>
              <a:buSzPct val="70000"/>
              <a:buFontTx/>
              <a:buBlip>
                <a:blip r:embed="rId2"/>
              </a:buBlip>
              <a:tabLst/>
            </a:pPr>
            <a:r>
              <a:rPr kumimoji="0" lang="nl-BE" sz="1400" b="0" i="0" u="none" strike="noStrike" cap="none" normalizeH="0" baseline="0" dirty="0" smtClean="0">
                <a:ln>
                  <a:noFill/>
                </a:ln>
                <a:solidFill>
                  <a:srgbClr val="4D4D4D"/>
                </a:solidFill>
                <a:effectLst/>
                <a:latin typeface="Arial" charset="0"/>
              </a:rPr>
              <a:t>As mobile</a:t>
            </a:r>
            <a:r>
              <a:rPr kumimoji="0" lang="nl-BE" sz="1400" b="0" i="0" u="none" strike="noStrike" cap="none" normalizeH="0" dirty="0" smtClean="0">
                <a:ln>
                  <a:noFill/>
                </a:ln>
                <a:solidFill>
                  <a:srgbClr val="4D4D4D"/>
                </a:solidFill>
                <a:effectLst/>
                <a:latin typeface="Arial" charset="0"/>
              </a:rPr>
              <a:t> traffic goes up, inventory monetization might develop towards a CPM logic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4D4D4D"/>
              </a:solidFill>
              <a:effectLst/>
              <a:latin typeface="Arial" charset="0"/>
            </a:endParaRPr>
          </a:p>
        </p:txBody>
      </p:sp>
      <p:sp>
        <p:nvSpPr>
          <p:cNvPr id="6" name="Content Placeholder 3"/>
          <p:cNvSpPr txBox="1">
            <a:spLocks/>
          </p:cNvSpPr>
          <p:nvPr/>
        </p:nvSpPr>
        <p:spPr bwMode="auto">
          <a:xfrm>
            <a:off x="4940616" y="2636912"/>
            <a:ext cx="4702175" cy="2312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87338" indent="-287338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SzPct val="70000"/>
              <a:buBlip>
                <a:blip r:embed="rId3"/>
              </a:buBlip>
              <a:defRPr sz="2200">
                <a:solidFill>
                  <a:srgbClr val="4D4D4D"/>
                </a:solidFill>
                <a:latin typeface="+mn-lt"/>
                <a:ea typeface="Geneva" charset="-128"/>
                <a:cs typeface="Geneva" charset="-128"/>
              </a:defRPr>
            </a:lvl1pPr>
            <a:lvl2pPr marL="592138" indent="-303213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SzPct val="70000"/>
              <a:buBlip>
                <a:blip r:embed="rId4"/>
              </a:buBlip>
              <a:defRPr sz="1900">
                <a:solidFill>
                  <a:srgbClr val="4D4D4D"/>
                </a:solidFill>
                <a:latin typeface="+mn-lt"/>
                <a:ea typeface="ヒラギノ角ゴ Pro W3" pitchFamily="-109" charset="-128"/>
                <a:cs typeface="ヒラギノ角ゴ Pro W3" pitchFamily="-109" charset="-128"/>
              </a:defRPr>
            </a:lvl2pPr>
            <a:lvl3pPr marL="871538" indent="-277813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SzPct val="70000"/>
              <a:buBlip>
                <a:blip r:embed="rId5"/>
              </a:buBlip>
              <a:defRPr sz="1600">
                <a:solidFill>
                  <a:schemeClr val="tx2"/>
                </a:solidFill>
                <a:latin typeface="+mn-lt"/>
                <a:ea typeface="ヒラギノ角ゴ Pro W3" pitchFamily="-109" charset="-128"/>
                <a:cs typeface="ＭＳ Ｐゴシック" pitchFamily="-110" charset="-128"/>
              </a:defRPr>
            </a:lvl3pPr>
            <a:lvl4pPr marL="1143000" indent="-269875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SzPct val="60000"/>
              <a:buBlip>
                <a:blip r:embed="rId3"/>
              </a:buBlip>
              <a:defRPr sz="1600">
                <a:solidFill>
                  <a:schemeClr val="tx2"/>
                </a:solidFill>
                <a:latin typeface="+mn-lt"/>
                <a:ea typeface="ヒラギノ角ゴ Pro W3" pitchFamily="-109" charset="-128"/>
                <a:cs typeface="ＭＳ Ｐゴシック" pitchFamily="-109" charset="-128"/>
              </a:defRPr>
            </a:lvl4pPr>
            <a:lvl5pPr marL="1409700" indent="-265113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SzPct val="60000"/>
              <a:buBlip>
                <a:blip r:embed="rId5"/>
              </a:buBlip>
              <a:defRPr sz="1600">
                <a:solidFill>
                  <a:schemeClr val="tx2"/>
                </a:solidFill>
                <a:latin typeface="+mn-lt"/>
                <a:ea typeface="ヒラギノ角ゴ Pro W3" pitchFamily="-109" charset="-128"/>
                <a:cs typeface="ヒラギノ角ゴ Pro W3" pitchFamily="-109" charset="-128"/>
              </a:defRPr>
            </a:lvl5pPr>
            <a:lvl6pPr marL="1866900" indent="-265113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SzPct val="60000"/>
              <a:buBlip>
                <a:blip r:embed="rId6"/>
              </a:buBlip>
              <a:defRPr sz="1600">
                <a:solidFill>
                  <a:schemeClr val="tx2"/>
                </a:solidFill>
                <a:latin typeface="+mn-lt"/>
              </a:defRPr>
            </a:lvl6pPr>
            <a:lvl7pPr marL="2324100" indent="-265113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SzPct val="60000"/>
              <a:buBlip>
                <a:blip r:embed="rId6"/>
              </a:buBlip>
              <a:defRPr sz="1600">
                <a:solidFill>
                  <a:schemeClr val="tx2"/>
                </a:solidFill>
                <a:latin typeface="+mn-lt"/>
              </a:defRPr>
            </a:lvl7pPr>
            <a:lvl8pPr marL="2781300" indent="-265113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SzPct val="60000"/>
              <a:buBlip>
                <a:blip r:embed="rId6"/>
              </a:buBlip>
              <a:defRPr sz="1600">
                <a:solidFill>
                  <a:schemeClr val="tx2"/>
                </a:solidFill>
                <a:latin typeface="+mn-lt"/>
              </a:defRPr>
            </a:lvl8pPr>
            <a:lvl9pPr marL="3238500" indent="-265113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SzPct val="60000"/>
              <a:buBlip>
                <a:blip r:embed="rId6"/>
              </a:buBlip>
              <a:defRPr sz="1600">
                <a:solidFill>
                  <a:schemeClr val="tx2"/>
                </a:solidFill>
                <a:latin typeface="+mn-lt"/>
              </a:defRPr>
            </a:lvl9pPr>
          </a:lstStyle>
          <a:p>
            <a:r>
              <a:rPr lang="nl-BE" sz="1700" dirty="0" smtClean="0">
                <a:sym typeface="Wingdings" pitchFamily="2" charset="2"/>
              </a:rPr>
              <a:t>Timing</a:t>
            </a:r>
          </a:p>
          <a:p>
            <a:pPr lvl="1"/>
            <a:r>
              <a:rPr lang="nl-BE" sz="1400" dirty="0" smtClean="0">
                <a:sym typeface="Wingdings" pitchFamily="2" charset="2"/>
              </a:rPr>
              <a:t>The period of campaign is flexible</a:t>
            </a:r>
          </a:p>
          <a:p>
            <a:pPr lvl="1"/>
            <a:r>
              <a:rPr lang="nl-BE" sz="1400" dirty="0" smtClean="0">
                <a:sym typeface="Wingdings" pitchFamily="2" charset="2"/>
              </a:rPr>
              <a:t>Prices per inclusion are monthly to enable:</a:t>
            </a:r>
          </a:p>
          <a:p>
            <a:pPr lvl="2"/>
            <a:r>
              <a:rPr lang="nl-BE" sz="1100" dirty="0" smtClean="0">
                <a:sym typeface="Wingdings" pitchFamily="2" charset="2"/>
              </a:rPr>
              <a:t>Monthly </a:t>
            </a:r>
            <a:r>
              <a:rPr lang="nl-BE" sz="1100" dirty="0">
                <a:sym typeface="Wingdings" pitchFamily="2" charset="2"/>
              </a:rPr>
              <a:t>campaigns</a:t>
            </a:r>
          </a:p>
          <a:p>
            <a:pPr lvl="2"/>
            <a:r>
              <a:rPr lang="nl-BE" sz="1100" dirty="0">
                <a:sym typeface="Wingdings" pitchFamily="2" charset="2"/>
              </a:rPr>
              <a:t>Campaigns covering multiple months </a:t>
            </a:r>
          </a:p>
          <a:p>
            <a:pPr lvl="2"/>
            <a:endParaRPr lang="nl-BE" sz="1100" dirty="0">
              <a:sym typeface="Wingdings" pitchFamily="2" charset="2"/>
            </a:endParaRPr>
          </a:p>
          <a:p>
            <a:r>
              <a:rPr lang="nl-BE" sz="1700" dirty="0" smtClean="0">
                <a:sym typeface="Wingdings" pitchFamily="2" charset="2"/>
              </a:rPr>
              <a:t>Scope</a:t>
            </a:r>
          </a:p>
          <a:p>
            <a:pPr lvl="1"/>
            <a:r>
              <a:rPr lang="nl-BE" sz="1400" dirty="0" smtClean="0">
                <a:sym typeface="Wingdings" pitchFamily="2" charset="2"/>
              </a:rPr>
              <a:t>The campaigns will be displayed in all Wmobile platforms</a:t>
            </a:r>
          </a:p>
          <a:p>
            <a:pPr lvl="2"/>
            <a:r>
              <a:rPr lang="nl-BE" sz="1100" dirty="0" smtClean="0">
                <a:sym typeface="Wingdings" pitchFamily="2" charset="2"/>
              </a:rPr>
              <a:t>Mdot</a:t>
            </a:r>
          </a:p>
          <a:p>
            <a:pPr lvl="2"/>
            <a:r>
              <a:rPr lang="nl-BE" sz="1100" dirty="0" smtClean="0">
                <a:sym typeface="Wingdings" pitchFamily="2" charset="2"/>
              </a:rPr>
              <a:t>Iphone</a:t>
            </a:r>
          </a:p>
          <a:p>
            <a:pPr lvl="2"/>
            <a:r>
              <a:rPr lang="nl-BE" sz="1100" dirty="0" smtClean="0">
                <a:sym typeface="Wingdings" pitchFamily="2" charset="2"/>
              </a:rPr>
              <a:t>Ipad</a:t>
            </a:r>
          </a:p>
          <a:p>
            <a:pPr lvl="2"/>
            <a:r>
              <a:rPr lang="nl-BE" sz="1100" dirty="0" smtClean="0">
                <a:sym typeface="Wingdings" pitchFamily="2" charset="2"/>
              </a:rPr>
              <a:t>Android </a:t>
            </a:r>
            <a:endParaRPr lang="nl-BE" sz="1100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80720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Placement</a:t>
            </a:r>
            <a:endParaRPr lang="en-US" dirty="0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25764" y="1196752"/>
            <a:ext cx="2603167" cy="52442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29984" y="1195541"/>
            <a:ext cx="2577389" cy="53098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263010" y="6093296"/>
            <a:ext cx="9941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Home Page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241452" y="6093296"/>
            <a:ext cx="10967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Results Page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1608750" y="3573016"/>
            <a:ext cx="2837193" cy="936104"/>
          </a:xfrm>
          <a:prstGeom prst="round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287338" marR="0" indent="-287338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80000"/>
              </a:spcAft>
              <a:buClrTx/>
              <a:buSzPct val="70000"/>
              <a:buFontTx/>
              <a:buBlip>
                <a:blip r:embed="rId4"/>
              </a:buBlip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rgbClr val="4D4D4D"/>
              </a:solidFill>
              <a:effectLst/>
              <a:latin typeface="Arial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5600082" y="1988840"/>
            <a:ext cx="2837193" cy="936104"/>
          </a:xfrm>
          <a:prstGeom prst="round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287338" marR="0" indent="-287338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80000"/>
              </a:spcAft>
              <a:buClrTx/>
              <a:buSzPct val="70000"/>
              <a:buFontTx/>
              <a:buBlip>
                <a:blip r:embed="rId4"/>
              </a:buBlip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rgbClr val="4D4D4D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65917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&gt;&lt;version val=&quot;17241&quot;/&gt;&lt;partner val=&quot;530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eweekdayFirstOfWeek val=&quot;2&quot;/&gt;&lt;m_mruColor&gt;&lt;m_vecMRU length=&quot;8&quot;&gt;&lt;elem&gt;&lt;m_ppcolschidx val=&quot;0&quot;/&gt;&lt;m_rgb r=&quot;ed&quot; g=&quot;76&quot; b=&quot;19&quot;/&gt;&lt;/elem&gt;&lt;elem&gt;&lt;m_ppcolschidx val=&quot;0&quot;/&gt;&lt;m_rgb r=&quot;b4&quot; g=&quot;76&quot; b=&quot;af&quot;/&gt;&lt;/elem&gt;&lt;elem&gt;&lt;m_ppcolschidx val=&quot;0&quot;/&gt;&lt;m_rgb r=&quot;5f&quot; g=&quot;c4&quot; b=&quot;f0&quot;/&gt;&lt;/elem&gt;&lt;elem&gt;&lt;m_ppcolschidx val=&quot;0&quot;/&gt;&lt;m_rgb r=&quot;bd&quot; g=&quot;d1&quot; b=&quot;3f&quot;/&gt;&lt;/elem&gt;&lt;elem&gt;&lt;m_ppcolschidx val=&quot;0&quot;/&gt;&lt;m_rgb r=&quot;0&quot; g=&quot;66&quot; b=&quot;ff&quot;/&gt;&lt;/elem&gt;&lt;elem&gt;&lt;m_ppcolschidx val=&quot;0&quot;/&gt;&lt;m_rgb r=&quot;ff&quot; g=&quot;cc&quot; b=&quot;0&quot;/&gt;&lt;/elem&gt;&lt;elem&gt;&lt;m_ppcolschidx val=&quot;0&quot;/&gt;&lt;m_rgb r=&quot;0&quot; g=&quot;80&quot; b=&quot;0&quot;/&gt;&lt;/elem&gt;&lt;elem&gt;&lt;m_ppcolschidx val=&quot;0&quot;/&gt;&lt;m_rgb r=&quot;80&quot; g=&quot;0&quot; b=&quot;0&quot;/&gt;&lt;/elem&gt;&lt;/m_vecMRU&gt;&lt;/m_mruColor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&gt;&lt;m_chDecimalSymbol&gt;.&lt;/m_chDecimalSymbol&gt;&lt;m_nGroupingDigits val=&quot;3&quot;/&gt;&lt;m_chGroupingSymbol&gt;,&lt;/m_chGroupingSymbol&gt;&lt;/m_precDefault&gt;&lt;/CDefaultPrec&gt;&lt;/root&gt;"/>
  <p:tag name="OFFICE" val="Brussels"/>
  <p:tag name="THINKCELLUNDODONOTDELETE" val="265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T.mG0N.xEiTChiac87tYA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rQKZAKHgUicooBeEtY7kA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wbupJDLQkSWz.EqG63olQ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7H8IY_ReEKONrlbvf_hNg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d5bvrDR70az0.qAGzsMgw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7H8IY_ReEKONrlbvf_hNg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d5bvrDR70az0.qAGzsMgw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7H8IY_ReEKONrlbvf_hNg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d5bvrDR70az0.qAGzsMgw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7H8IY_ReEKONrlbvf_hNg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d5bvrDR70az0.qAGzsMgw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ArQ8buOokm0ifwQaCTfFA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7H8IY_ReEKONrlbvf_hNg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d5bvrDR70az0.qAGzsMgw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7H8IY_ReEKONrlbvf_hNg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d5bvrDR70az0.qAGzsMgw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rQKZAKHgUicooBeEtY7kA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wbupJDLQkSWz.EqG63olQ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rQKZAKHgUicooBeEtY7kA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7H8IY_ReEKONrlbvf_hNg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d5bvrDR70az0.qAGzsMgw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7H8IY_ReEKONrlbvf_hN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Sx.V5oVHU6OxQVyoL6bzw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d5bvrDR70az0.qAGzsMgw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rQKZAKHgUicooBeEtY7kA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7H8IY_ReEKONrlbvf_hNg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d5bvrDR70az0.qAGzsMgw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7H8IY_ReEKONrlbvf_hNg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d5bvrDR70az0.qAGzsMgw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rQKZAKHgUicooBeEtY7kA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7H8IY_ReEKONrlbvf_hNg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d5bvrDR70az0.qAGzsMgw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7H8IY_ReEKONrlbvf_hNg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ARncaL_wU2iYM2VizBuug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d5bvrDR70az0.qAGzsMgw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rQKZAKHgUicooBeEtY7kA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7H8IY_ReEKONrlbvf_hNg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d5bvrDR70az0.qAGzsMgw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rQKZAKHgUicooBeEtY7kA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7H8IY_ReEKONrlbvf_hNg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d5bvrDR70az0.qAGzsMgw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rQKZAKHgUicooBeEtY7kA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7H8IY_ReEKONrlbvf_hNg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d5bvrDR70az0.qAGzsMgw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2ikI346xUCNtYnqejpNUA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lacNtDYS0yC9f0BksdNwQ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lacNtDYS0yC9f0BksdNwQ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lacNtDYS0yC9f0BksdNwQ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lacNtDYS0yC9f0BksdNwQ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lacNtDYS0yC9f0BksdNwQ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lacNtDYS0yC9f0BksdNwQ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lacNtDYS0yC9f0BksdNwQ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rQKZAKHgUicooBeEtY7kA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wbupJDLQkSWz.EqG63olQ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7H8IY_ReEKONrlbvf_hNg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Sx.V5oVHU6OxQVyoL6bzw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d5bvrDR70az0.qAGzsMgw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7H8IY_ReEKONrlbvf_hNg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d5bvrDR70az0.qAGzsMgw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wbupJDLQkSWz.EqG63olQ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9BKKeYz8EyK8pqMb3xJzA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9BKKeYz8EyK8pqMb3xJzA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7H8IY_ReEKONrlbvf_hNg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d5bvrDR70az0.qAGzsMgw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wbupJDLQkSWz.EqG63olQ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rQKZAKHgUicooBeEtY7kA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ARncaL_wU2iYM2VizBuug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wbupJDLQkSWz.EqG63ol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2ikI346xUCNtYnqejpNUA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Sx.V5oVHU6OxQVyoL6bzw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ARncaL_wU2iYM2VizBuu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QyStqs9VECnAopGw5Hidw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2ikI346xUCNtYnqejpNUA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Sx.V5oVHU6OxQVyoL6bzw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ARncaL_wU2iYM2VizBuug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2ikI346xUCNtYnqejpNUA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Sx.V5oVHU6OxQVyoL6bzw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ARncaL_wU2iYM2VizBuug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2ikI346xUCNtYnqejpNUA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Sx.V5oVHU6OxQVyoL6bzw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ARncaL_wU2iYM2VizBuug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2ikI346xUCNtYnqejpNU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Sx.V5oVHU6OxQVyoL6bzw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Sx.V5oVHU6OxQVyoL6bzw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ARncaL_wU2iYM2VizBuug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2ikI346xUCNtYnqejpNUA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Sx.V5oVHU6OxQVyoL6bzw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ARncaL_wU2iYM2VizBuug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2ikI346xUCNtYnqejpNUA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Sx.V5oVHU6OxQVyoL6bzw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ARncaL_wU2iYM2VizBuug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2ikI346xUCNtYnqejpNUA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Sx.V5oVHU6OxQVyoL6bz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LeXHJ6iIUSw8IOU.uB5uw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ARncaL_wU2iYM2VizBuug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2ikI346xUCNtYnqejpNUA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Sx.V5oVHU6OxQVyoL6bzw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ARncaL_wU2iYM2VizBuug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2ikI346xUCNtYnqejpNUA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Sx.V5oVHU6OxQVyoL6bzw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ARncaL_wU2iYM2VizBuug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2ikI346xUCNtYnqejpNUA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gaiFzEiVkemLaRZFPvJ4w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3qzPaRVZEa8RXGSwimrh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a99AwDxM0yCrL.8KYWvoA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rQKZAKHgUicooBeEtY7kA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wbupJDLQkSWz.EqG63olQ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rQKZAKHgUicooBeEtY7kA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7H8IY_ReEKONrlbvf_hNg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d5bvrDR70az0.qAGzsMgw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rQKZAKHgUicooBeEtY7kA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wbupJDLQkSWz.EqG63olQ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7H8IY_ReEKONrlbvf_hNg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d5bvrDR70az0.qAGzsMgw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9BKKeYz8EyK8pqMb3xJz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B5xcRDOLk2QJi_exlazbw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7H8IY_ReEKONrlbvf_hNg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d5bvrDR70az0.qAGzsMgw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lacNtDYS0yC9f0BksdNwQ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lacNtDYS0yC9f0BksdNwQ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lacNtDYS0yC9f0BksdNwQ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lacNtDYS0yC9f0BksdNwQ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lacNtDYS0yC9f0BksdNwQ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lacNtDYS0yC9f0BksdNwQ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lacNtDYS0yC9f0BksdNwQ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lacNtDYS0yC9f0BksdNw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ARncaL_wU2iYM2VizBuug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lacNtDYS0yC9f0BksdNwQ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lacNtDYS0yC9f0BksdNwQ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lacNtDYS0yC9f0BksdNwQ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lacNtDYS0yC9f0BksdNwQ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lacNtDYS0yC9f0BksdNwQ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lacNtDYS0yC9f0BksdNwQ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lacNtDYS0yC9f0BksdNwQ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lacNtDYS0yC9f0BksdNwQ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lacNtDYS0yC9f0BksdNwQ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lacNtDYS0yC9f0BksdNw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2ikI346xUCNtYnqejpNUA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lacNtDYS0yC9f0BksdNwQ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9BKKeYz8EyK8pqMb3xJzA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7H8IY_ReEKONrlbvf_hNg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d5bvrDR70az0.qAGzsMgw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lacNtDYS0yC9f0BksdNwQ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lacNtDYS0yC9f0BksdNwQ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lacNtDYS0yC9f0BksdNwQ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lacNtDYS0yC9f0BksdNwQ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lacNtDYS0yC9f0BksdNwQ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lacNtDYS0yC9f0BksdNwQ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OT9xm7zu0eg.czzM5AvhA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lacNtDYS0yC9f0BksdNwQ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lacNtDYS0yC9f0BksdNwQ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lacNtDYS0yC9f0BksdNwQ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lacNtDYS0yC9f0BksdNwQ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9BKKeYz8EyK8pqMb3xJzA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7H8IY_ReEKONrlbvf_hNg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d5bvrDR70az0.qAGzsMgw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9BKKeYz8EyK8pqMb3xJzA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7H8IY_ReEKONrlbvf_hNg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d5bvrDR70az0.qAGzsMgw"/>
</p:tagLst>
</file>

<file path=ppt/theme/theme1.xml><?xml version="1.0" encoding="utf-8"?>
<a:theme xmlns:a="http://schemas.openxmlformats.org/drawingml/2006/main" name="Truvo_internal_A4_template_PC">
  <a:themeElements>
    <a:clrScheme name="Truvo_internal_A4_template_PC 1">
      <a:dk1>
        <a:srgbClr val="616065"/>
      </a:dk1>
      <a:lt1>
        <a:srgbClr val="FFFFFF"/>
      </a:lt1>
      <a:dk2>
        <a:srgbClr val="000000"/>
      </a:dk2>
      <a:lt2>
        <a:srgbClr val="DCDCD8"/>
      </a:lt2>
      <a:accent1>
        <a:srgbClr val="F6AA00"/>
      </a:accent1>
      <a:accent2>
        <a:srgbClr val="5FC4F0"/>
      </a:accent2>
      <a:accent3>
        <a:srgbClr val="FFFFFF"/>
      </a:accent3>
      <a:accent4>
        <a:srgbClr val="525155"/>
      </a:accent4>
      <a:accent5>
        <a:srgbClr val="FAD2AA"/>
      </a:accent5>
      <a:accent6>
        <a:srgbClr val="55B1D9"/>
      </a:accent6>
      <a:hlink>
        <a:srgbClr val="ED7619"/>
      </a:hlink>
      <a:folHlink>
        <a:srgbClr val="BDD13F"/>
      </a:folHlink>
    </a:clrScheme>
    <a:fontScheme name="Truvo_internal_A4_template_P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54000" tIns="46791" rIns="54000" bIns="46791" numCol="1" anchor="ctr" anchorCtr="0" compatLnSpc="1">
        <a:prstTxWarp prst="textNoShape">
          <a:avLst/>
        </a:prstTxWarp>
      </a:bodyPr>
      <a:lstStyle>
        <a:defPPr marL="0" marR="0" indent="0" algn="ctr" defTabSz="86995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54000" tIns="46791" rIns="54000" bIns="46791" numCol="1" anchor="ctr" anchorCtr="0" compatLnSpc="1">
        <a:prstTxWarp prst="textNoShape">
          <a:avLst/>
        </a:prstTxWarp>
      </a:bodyPr>
      <a:lstStyle>
        <a:defPPr marL="0" marR="0" indent="0" algn="ctr" defTabSz="86995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ruvo_internal_A4_template_PC 1">
        <a:dk1>
          <a:srgbClr val="616065"/>
        </a:dk1>
        <a:lt1>
          <a:srgbClr val="FFFFFF"/>
        </a:lt1>
        <a:dk2>
          <a:srgbClr val="000000"/>
        </a:dk2>
        <a:lt2>
          <a:srgbClr val="DCDCD8"/>
        </a:lt2>
        <a:accent1>
          <a:srgbClr val="F6AA00"/>
        </a:accent1>
        <a:accent2>
          <a:srgbClr val="5FC4F0"/>
        </a:accent2>
        <a:accent3>
          <a:srgbClr val="FFFFFF"/>
        </a:accent3>
        <a:accent4>
          <a:srgbClr val="525155"/>
        </a:accent4>
        <a:accent5>
          <a:srgbClr val="FAD2AA"/>
        </a:accent5>
        <a:accent6>
          <a:srgbClr val="55B1D9"/>
        </a:accent6>
        <a:hlink>
          <a:srgbClr val="ED7619"/>
        </a:hlink>
        <a:folHlink>
          <a:srgbClr val="BDD13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uvo_internal_A4_template_PC 2">
        <a:dk1>
          <a:srgbClr val="616065"/>
        </a:dk1>
        <a:lt1>
          <a:srgbClr val="FFFFFF"/>
        </a:lt1>
        <a:dk2>
          <a:srgbClr val="000000"/>
        </a:dk2>
        <a:lt2>
          <a:srgbClr val="808080"/>
        </a:lt2>
        <a:accent1>
          <a:srgbClr val="0066FF"/>
        </a:accent1>
        <a:accent2>
          <a:srgbClr val="FFCC00"/>
        </a:accent2>
        <a:accent3>
          <a:srgbClr val="FFFFFF"/>
        </a:accent3>
        <a:accent4>
          <a:srgbClr val="525155"/>
        </a:accent4>
        <a:accent5>
          <a:srgbClr val="AAB8FF"/>
        </a:accent5>
        <a:accent6>
          <a:srgbClr val="E7B900"/>
        </a:accent6>
        <a:hlink>
          <a:srgbClr val="0080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616065"/>
      </a:dk1>
      <a:lt1>
        <a:srgbClr val="FFFFFF"/>
      </a:lt1>
      <a:dk2>
        <a:srgbClr val="000000"/>
      </a:dk2>
      <a:lt2>
        <a:srgbClr val="DCDCD8"/>
      </a:lt2>
      <a:accent1>
        <a:srgbClr val="F6AA00"/>
      </a:accent1>
      <a:accent2>
        <a:srgbClr val="5FC4F0"/>
      </a:accent2>
      <a:accent3>
        <a:srgbClr val="FFFFFF"/>
      </a:accent3>
      <a:accent4>
        <a:srgbClr val="525155"/>
      </a:accent4>
      <a:accent5>
        <a:srgbClr val="FAD2AA"/>
      </a:accent5>
      <a:accent6>
        <a:srgbClr val="55B1D9"/>
      </a:accent6>
      <a:hlink>
        <a:srgbClr val="ED7619"/>
      </a:hlink>
      <a:folHlink>
        <a:srgbClr val="BDD13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616065"/>
      </a:dk1>
      <a:lt1>
        <a:srgbClr val="FFFFFF"/>
      </a:lt1>
      <a:dk2>
        <a:srgbClr val="000000"/>
      </a:dk2>
      <a:lt2>
        <a:srgbClr val="DCDCD8"/>
      </a:lt2>
      <a:accent1>
        <a:srgbClr val="F6AA00"/>
      </a:accent1>
      <a:accent2>
        <a:srgbClr val="5FC4F0"/>
      </a:accent2>
      <a:accent3>
        <a:srgbClr val="FFFFFF"/>
      </a:accent3>
      <a:accent4>
        <a:srgbClr val="525155"/>
      </a:accent4>
      <a:accent5>
        <a:srgbClr val="FAD2AA"/>
      </a:accent5>
      <a:accent6>
        <a:srgbClr val="55B1D9"/>
      </a:accent6>
      <a:hlink>
        <a:srgbClr val="ED7619"/>
      </a:hlink>
      <a:folHlink>
        <a:srgbClr val="BDD13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Truvo_internal_A4_template_PC</Template>
  <TotalTime>2314</TotalTime>
  <Words>4668</Words>
  <Application>Microsoft Office PowerPoint</Application>
  <PresentationFormat>A4 Paper (210x297 mm)</PresentationFormat>
  <Paragraphs>1566</Paragraphs>
  <Slides>47</Slides>
  <Notes>25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47</vt:i4>
      </vt:variant>
    </vt:vector>
  </HeadingPairs>
  <TitlesOfParts>
    <vt:vector size="50" baseType="lpstr">
      <vt:lpstr>Truvo_internal_A4_template_PC</vt:lpstr>
      <vt:lpstr>think-cell Slide</vt:lpstr>
      <vt:lpstr>Worksheet</vt:lpstr>
      <vt:lpstr>Business Case Approval In-App Advertising</vt:lpstr>
      <vt:lpstr>Agenda</vt:lpstr>
      <vt:lpstr>In-App Advertising Executive summary</vt:lpstr>
      <vt:lpstr>Agenda</vt:lpstr>
      <vt:lpstr>Display Advertising in Mobile</vt:lpstr>
      <vt:lpstr>Slide 6</vt:lpstr>
      <vt:lpstr>Product – what it is (Yellow)</vt:lpstr>
      <vt:lpstr>Product – what it is (White)</vt:lpstr>
      <vt:lpstr>Placement</vt:lpstr>
      <vt:lpstr>Product – Format (Product specs)</vt:lpstr>
      <vt:lpstr>Product – Destination (Product specs)</vt:lpstr>
      <vt:lpstr>Product – Targeting (Product specs)</vt:lpstr>
      <vt:lpstr>Product – Targeting (Product specs)</vt:lpstr>
      <vt:lpstr>Product – Targeting (Product specs)</vt:lpstr>
      <vt:lpstr>Slide 15</vt:lpstr>
      <vt:lpstr>Product – what it is (Product specs)</vt:lpstr>
      <vt:lpstr>Product – what it is (Product specs)</vt:lpstr>
      <vt:lpstr>Product – what it is (Product specs)</vt:lpstr>
      <vt:lpstr>Product – what it is (Product specs)</vt:lpstr>
      <vt:lpstr>Traffic &amp; Business models</vt:lpstr>
      <vt:lpstr>Pricing – Yellow  </vt:lpstr>
      <vt:lpstr>Pricing - White </vt:lpstr>
      <vt:lpstr>Pricing – Yellow  </vt:lpstr>
      <vt:lpstr>Pricing - White </vt:lpstr>
      <vt:lpstr>Pricing – Yellow  </vt:lpstr>
      <vt:lpstr>Slide 26</vt:lpstr>
      <vt:lpstr>Slide 27</vt:lpstr>
      <vt:lpstr>Slide 28</vt:lpstr>
      <vt:lpstr>Agenda</vt:lpstr>
      <vt:lpstr>Impact Analysis - Product Definition In-App Advertising</vt:lpstr>
      <vt:lpstr>Impact Analysis - Sales  In-App Advertising</vt:lpstr>
      <vt:lpstr>Impact Analysis - Fulfilment  In-App Advertising</vt:lpstr>
      <vt:lpstr>Impact Analysis - Support In-App Advertising</vt:lpstr>
      <vt:lpstr>Impact Analysis - Reporting  In-App Advertising</vt:lpstr>
      <vt:lpstr>Impact Analysis – Summary and recommendations  Virtual Paper</vt:lpstr>
      <vt:lpstr>Agenda</vt:lpstr>
      <vt:lpstr>Slide 37</vt:lpstr>
      <vt:lpstr>Slide 38</vt:lpstr>
      <vt:lpstr>Slide 39</vt:lpstr>
      <vt:lpstr>Slide 40</vt:lpstr>
      <vt:lpstr>In-App Advertising Revenue forecast</vt:lpstr>
      <vt:lpstr>In-App Advertising Margin and Free Cash Flow forecast</vt:lpstr>
      <vt:lpstr>Agenda</vt:lpstr>
      <vt:lpstr>In-App Advertising High level project plan</vt:lpstr>
      <vt:lpstr>Virtual Paper Resources needed for implementation</vt:lpstr>
      <vt:lpstr>Virtual Paper Resources needed for Go-To-Market</vt:lpstr>
      <vt:lpstr>Agenda</vt:lpstr>
    </vt:vector>
  </TitlesOfParts>
  <Manager> </Manager>
  <Company> </Company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subject> </dc:subject>
  <dc:creator> </dc:creator>
  <cp:keywords> </cp:keywords>
  <dc:description> </dc:description>
  <cp:lastModifiedBy>Marco Gonçalves</cp:lastModifiedBy>
  <cp:revision>132</cp:revision>
  <dcterms:created xsi:type="dcterms:W3CDTF">2010-02-15T21:06:36Z</dcterms:created>
  <dcterms:modified xsi:type="dcterms:W3CDTF">2011-03-31T19:24:17Z</dcterms:modified>
  <cp:category> 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umberOfSlides">
    <vt:i4>39</vt:i4>
  </property>
  <property fmtid="{D5CDD505-2E9C-101B-9397-08002B2CF9AE}" pid="3" name="RevisionCount">
    <vt:i4>174</vt:i4>
  </property>
</Properties>
</file>