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8" r:id="rId23"/>
    <p:sldId id="289" r:id="rId24"/>
    <p:sldId id="290" r:id="rId25"/>
    <p:sldId id="291" r:id="rId26"/>
    <p:sldId id="293" r:id="rId27"/>
    <p:sldId id="294" r:id="rId28"/>
    <p:sldId id="295" r:id="rId29"/>
    <p:sldId id="296" r:id="rId30"/>
    <p:sldId id="297" r:id="rId31"/>
    <p:sldId id="299" r:id="rId32"/>
    <p:sldId id="300" r:id="rId33"/>
    <p:sldId id="301" r:id="rId34"/>
    <p:sldId id="298" r:id="rId35"/>
    <p:sldId id="258" r:id="rId36"/>
    <p:sldId id="259" r:id="rId37"/>
    <p:sldId id="260" r:id="rId38"/>
    <p:sldId id="261" r:id="rId39"/>
    <p:sldId id="262" r:id="rId40"/>
    <p:sldId id="263" r:id="rId41"/>
    <p:sldId id="264" r:id="rId42"/>
    <p:sldId id="265" r:id="rId43"/>
    <p:sldId id="266" r:id="rId44"/>
    <p:sldId id="26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9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77591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5083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0BE4A-FDEA-499E-98EA-87369069C26D}"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188928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0BE4A-FDEA-499E-98EA-87369069C26D}"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108A7D-AFCD-4B99-BFF3-8033F2ACD9F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3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0BE4A-FDEA-499E-98EA-87369069C26D}"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292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0BE4A-FDEA-499E-98EA-87369069C26D}"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54211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0BE4A-FDEA-499E-98EA-87369069C26D}"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87556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40BE4A-FDEA-499E-98EA-87369069C26D}" type="datetimeFigureOut">
              <a:rPr lang="en-IN" smtClean="0"/>
              <a:t>19-05-2025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367537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40BE4A-FDEA-499E-98EA-87369069C26D}" type="datetimeFigureOut">
              <a:rPr lang="en-IN" smtClean="0"/>
              <a:t>19-05-2025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108A7D-AFCD-4B99-BFF3-8033F2ACD9FF}" type="slidenum">
              <a:rPr lang="en-IN" smtClean="0"/>
              <a:t>‹#›</a:t>
            </a:fld>
            <a:endParaRPr lang="en-IN"/>
          </a:p>
        </p:txBody>
      </p:sp>
    </p:spTree>
    <p:extLst>
      <p:ext uri="{BB962C8B-B14F-4D97-AF65-F5344CB8AC3E}">
        <p14:creationId xmlns:p14="http://schemas.microsoft.com/office/powerpoint/2010/main" val="113498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0BE4A-FDEA-499E-98EA-87369069C26D}"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108A7D-AFCD-4B99-BFF3-8033F2ACD9FF}" type="slidenum">
              <a:rPr lang="en-IN" smtClean="0"/>
              <a:t>‹#›</a:t>
            </a:fld>
            <a:endParaRPr lang="en-IN"/>
          </a:p>
        </p:txBody>
      </p:sp>
    </p:spTree>
    <p:extLst>
      <p:ext uri="{BB962C8B-B14F-4D97-AF65-F5344CB8AC3E}">
        <p14:creationId xmlns:p14="http://schemas.microsoft.com/office/powerpoint/2010/main" val="294160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40BE4A-FDEA-499E-98EA-87369069C26D}" type="datetimeFigureOut">
              <a:rPr lang="en-IN" smtClean="0"/>
              <a:t>19-05-2025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108A7D-AFCD-4B99-BFF3-8033F2ACD9F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683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kyatnightmagazine.com/space-science/neutron-sta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olman%E2%80%93Oppenheimer%E2%80%93Volkoff_equation?utm_source=chatgpt.com" TargetMode="External"/><Relationship Id="rId2" Type="http://schemas.openxmlformats.org/officeDocument/2006/relationships/hyperlink" Target="https://link.springer.com/referenceworkentry/10.1007/978-3-319-20794-0_54-1" TargetMode="External"/><Relationship Id="rId1" Type="http://schemas.openxmlformats.org/officeDocument/2006/relationships/slideLayout" Target="../slideLayouts/slideLayout2.xml"/><Relationship Id="rId4" Type="http://schemas.openxmlformats.org/officeDocument/2006/relationships/hyperlink" Target="https://arxiv.org/abs/1205.6871?utm_source=chatgpt.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abs/1302.2914?utm_source=chatgpt.com" TargetMode="External"/><Relationship Id="rId2" Type="http://schemas.openxmlformats.org/officeDocument/2006/relationships/hyperlink" Target="https://ui.adsabs.harvard.edu/abs/1991PhR...203....1B/abstrac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apers.cool/arxiv/2409.1492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rxiv.org/abs/2409.14923?utm_source=chatgp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mbridge.org/core/books/abs/pulsar-astronomy/1-the-discovery-of-pulsars/FA9A870E5502846849675D0B5728CA5B?utm_source=chatgpt.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FE87-6615-A730-7322-3076E1C9A854}"/>
              </a:ext>
            </a:extLst>
          </p:cNvPr>
          <p:cNvSpPr>
            <a:spLocks noGrp="1"/>
          </p:cNvSpPr>
          <p:nvPr>
            <p:ph type="ctrTitle"/>
          </p:nvPr>
        </p:nvSpPr>
        <p:spPr>
          <a:xfrm>
            <a:off x="1524000" y="1122363"/>
            <a:ext cx="9144000" cy="1655762"/>
          </a:xfrm>
        </p:spPr>
        <p:txBody>
          <a:bodyPr>
            <a:normAutofit/>
          </a:bodyPr>
          <a:lstStyle/>
          <a:p>
            <a:r>
              <a:rPr lang="en-IN" u="sng" dirty="0">
                <a:latin typeface="Arial" panose="020B0604020202020204" pitchFamily="34" charset="0"/>
                <a:cs typeface="Arial" panose="020B0604020202020204" pitchFamily="34" charset="0"/>
              </a:rPr>
              <a:t>Initial presentation </a:t>
            </a:r>
          </a:p>
        </p:txBody>
      </p:sp>
      <p:sp>
        <p:nvSpPr>
          <p:cNvPr id="3" name="Subtitle 2">
            <a:extLst>
              <a:ext uri="{FF2B5EF4-FFF2-40B4-BE49-F238E27FC236}">
                <a16:creationId xmlns:a16="http://schemas.microsoft.com/office/drawing/2014/main" id="{D288EF15-D540-2983-7D0A-BF81181E5415}"/>
              </a:ext>
            </a:extLst>
          </p:cNvPr>
          <p:cNvSpPr>
            <a:spLocks noGrp="1"/>
          </p:cNvSpPr>
          <p:nvPr>
            <p:ph type="subTitle" idx="1"/>
          </p:nvPr>
        </p:nvSpPr>
        <p:spPr/>
        <p:txBody>
          <a:bodyPr/>
          <a:lstStyle/>
          <a:p>
            <a:r>
              <a:rPr lang="en-IN" dirty="0"/>
              <a:t>Sem 4 Thesis</a:t>
            </a:r>
          </a:p>
          <a:p>
            <a:r>
              <a:rPr lang="en-IN" dirty="0"/>
              <a:t>PPM of a Neutron star: Unveiling hot spot geometry</a:t>
            </a:r>
          </a:p>
        </p:txBody>
      </p:sp>
    </p:spTree>
    <p:extLst>
      <p:ext uri="{BB962C8B-B14F-4D97-AF65-F5344CB8AC3E}">
        <p14:creationId xmlns:p14="http://schemas.microsoft.com/office/powerpoint/2010/main" val="3117620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6E76-1688-AB8E-BF16-900B1D49FF3F}"/>
              </a:ext>
            </a:extLst>
          </p:cNvPr>
          <p:cNvSpPr>
            <a:spLocks noGrp="1"/>
          </p:cNvSpPr>
          <p:nvPr>
            <p:ph type="title"/>
          </p:nvPr>
        </p:nvSpPr>
        <p:spPr>
          <a:xfrm>
            <a:off x="1097280" y="565608"/>
            <a:ext cx="10058400" cy="1171752"/>
          </a:xfrm>
        </p:spPr>
        <p:txBody>
          <a:bodyPr>
            <a:normAutofit fontScale="90000"/>
          </a:bodyPr>
          <a:lstStyle/>
          <a:p>
            <a:r>
              <a:rPr lang="en-US" b="1" dirty="0"/>
              <a:t>Equation of State in Neutron Stars</a:t>
            </a:r>
            <a:br>
              <a:rPr lang="en-US" b="1" dirty="0"/>
            </a:br>
            <a:endParaRPr lang="en-IN" dirty="0"/>
          </a:p>
        </p:txBody>
      </p:sp>
      <p:sp>
        <p:nvSpPr>
          <p:cNvPr id="3" name="Content Placeholder 2">
            <a:extLst>
              <a:ext uri="{FF2B5EF4-FFF2-40B4-BE49-F238E27FC236}">
                <a16:creationId xmlns:a16="http://schemas.microsoft.com/office/drawing/2014/main" id="{08283D1D-4AC7-DCF3-185F-9F78AACCAD3D}"/>
              </a:ext>
            </a:extLst>
          </p:cNvPr>
          <p:cNvSpPr>
            <a:spLocks noGrp="1"/>
          </p:cNvSpPr>
          <p:nvPr>
            <p:ph idx="1"/>
          </p:nvPr>
        </p:nvSpPr>
        <p:spPr/>
        <p:txBody>
          <a:bodyPr/>
          <a:lstStyle/>
          <a:p>
            <a:r>
              <a:rPr lang="en-US" dirty="0"/>
              <a:t>Neutron stars are remnants of massive stars that have undergone supernova explosions. They are incredibly dense, with masses about 1.4 times that of the Sun compressed into a radius of approximately 10 kilometers. The </a:t>
            </a:r>
            <a:r>
              <a:rPr lang="en-US" dirty="0" err="1"/>
              <a:t>EoS</a:t>
            </a:r>
            <a:r>
              <a:rPr lang="en-US" dirty="0"/>
              <a:t> for neutron star matter must account for:</a:t>
            </a:r>
          </a:p>
          <a:p>
            <a:r>
              <a:rPr lang="en-US" b="1" dirty="0"/>
              <a:t>Degenerate Fermions</a:t>
            </a:r>
            <a:r>
              <a:rPr lang="en-US" dirty="0"/>
              <a:t>: Neutrons, protons, and electrons are packed densely, and their quantum mechanical properties significantly influence the </a:t>
            </a:r>
            <a:r>
              <a:rPr lang="en-US" dirty="0" err="1"/>
              <a:t>EoS</a:t>
            </a:r>
            <a:r>
              <a:rPr lang="en-US" dirty="0"/>
              <a:t>.</a:t>
            </a:r>
          </a:p>
          <a:p>
            <a:r>
              <a:rPr lang="en-US" b="1" dirty="0"/>
              <a:t>Strong Nuclear Forces</a:t>
            </a:r>
            <a:r>
              <a:rPr lang="en-US" dirty="0"/>
              <a:t>: Interactions between nucleons (neutrons and protons) are governed by the strong nuclear force, which becomes significant at high densities.</a:t>
            </a:r>
          </a:p>
          <a:p>
            <a:r>
              <a:rPr lang="en-US" b="1" dirty="0"/>
              <a:t>Relativistic Effects</a:t>
            </a:r>
            <a:r>
              <a:rPr lang="en-US" dirty="0"/>
              <a:t>: At such high densities, general relativity must be considered to describe the gravitational behavior accurately.</a:t>
            </a:r>
          </a:p>
          <a:p>
            <a:endParaRPr lang="en-US" dirty="0"/>
          </a:p>
          <a:p>
            <a:endParaRPr lang="en-IN" dirty="0"/>
          </a:p>
        </p:txBody>
      </p:sp>
    </p:spTree>
    <p:extLst>
      <p:ext uri="{BB962C8B-B14F-4D97-AF65-F5344CB8AC3E}">
        <p14:creationId xmlns:p14="http://schemas.microsoft.com/office/powerpoint/2010/main" val="88159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876-8EE0-96F8-9D22-6B49330C51B3}"/>
              </a:ext>
            </a:extLst>
          </p:cNvPr>
          <p:cNvSpPr>
            <a:spLocks noGrp="1"/>
          </p:cNvSpPr>
          <p:nvPr>
            <p:ph type="title"/>
          </p:nvPr>
        </p:nvSpPr>
        <p:spPr/>
        <p:txBody>
          <a:bodyPr>
            <a:normAutofit/>
          </a:bodyPr>
          <a:lstStyle/>
          <a:p>
            <a:r>
              <a:rPr lang="en-US" sz="4400" b="1" dirty="0"/>
              <a:t>Qualitative Description of Neutron Star </a:t>
            </a:r>
            <a:r>
              <a:rPr lang="en-US" sz="4400" b="1" dirty="0" err="1"/>
              <a:t>EoS</a:t>
            </a:r>
            <a:endParaRPr lang="en-IN" sz="4400" b="1" dirty="0"/>
          </a:p>
        </p:txBody>
      </p:sp>
      <p:sp>
        <p:nvSpPr>
          <p:cNvPr id="4" name="Rectangle 1">
            <a:extLst>
              <a:ext uri="{FF2B5EF4-FFF2-40B4-BE49-F238E27FC236}">
                <a16:creationId xmlns:a16="http://schemas.microsoft.com/office/drawing/2014/main" id="{983B528E-38DE-A25F-D6D5-BF8B9FA6BEB4}"/>
              </a:ext>
            </a:extLst>
          </p:cNvPr>
          <p:cNvSpPr>
            <a:spLocks noGrp="1" noChangeArrowheads="1"/>
          </p:cNvSpPr>
          <p:nvPr>
            <p:ph idx="1"/>
          </p:nvPr>
        </p:nvSpPr>
        <p:spPr bwMode="auto">
          <a:xfrm>
            <a:off x="358220" y="1964590"/>
            <a:ext cx="6400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Crust</a:t>
            </a:r>
            <a:r>
              <a:rPr kumimoji="0" lang="en-US" altLang="en-US" b="0" i="0" u="none" strike="noStrike" cap="none" normalizeH="0" baseline="0" dirty="0">
                <a:ln>
                  <a:noFill/>
                </a:ln>
                <a:solidFill>
                  <a:schemeClr val="tx1"/>
                </a:solidFill>
                <a:effectLst/>
                <a:latin typeface="Arial" panose="020B0604020202020204" pitchFamily="34" charset="0"/>
              </a:rPr>
              <a:t>: Composed of nuclei and electrons, the pressure is primarily due to electron degeneracy.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Crust</a:t>
            </a:r>
            <a:r>
              <a:rPr kumimoji="0" lang="en-US" altLang="en-US" b="0" i="0" u="none" strike="noStrike" cap="none" normalizeH="0" baseline="0" dirty="0">
                <a:ln>
                  <a:noFill/>
                </a:ln>
                <a:solidFill>
                  <a:schemeClr val="tx1"/>
                </a:solidFill>
                <a:effectLst/>
                <a:latin typeface="Arial" panose="020B0604020202020204" pitchFamily="34" charset="0"/>
              </a:rPr>
              <a:t>: Features a lattice of nuclei immersed in a sea of neutrons and electrons.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Outer Core</a:t>
            </a:r>
            <a:r>
              <a:rPr kumimoji="0" lang="en-US" altLang="en-US" b="0" i="0" u="none" strike="noStrike" cap="none" normalizeH="0" baseline="0" dirty="0">
                <a:ln>
                  <a:noFill/>
                </a:ln>
                <a:solidFill>
                  <a:schemeClr val="tx1"/>
                </a:solidFill>
                <a:effectLst/>
                <a:latin typeface="Arial" panose="020B0604020202020204" pitchFamily="34" charset="0"/>
              </a:rPr>
              <a:t>: Consists mainly of neutrons, with a small fraction of protons, electrons, and muons.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Inner Core</a:t>
            </a:r>
            <a:r>
              <a:rPr kumimoji="0" lang="en-US" altLang="en-US" b="0" i="0" u="none" strike="noStrike" cap="none" normalizeH="0" baseline="0" dirty="0">
                <a:ln>
                  <a:noFill/>
                </a:ln>
                <a:solidFill>
                  <a:schemeClr val="tx1"/>
                </a:solidFill>
                <a:effectLst/>
                <a:latin typeface="Arial" panose="020B0604020202020204" pitchFamily="34" charset="0"/>
              </a:rPr>
              <a:t>: The composition is uncertain; possibilities include hyperons, meson </a:t>
            </a:r>
            <a:r>
              <a:rPr kumimoji="0" lang="en-US" altLang="en-US" b="0" i="0" u="none" strike="noStrike" cap="none" normalizeH="0" baseline="0" dirty="0" err="1">
                <a:ln>
                  <a:noFill/>
                </a:ln>
                <a:solidFill>
                  <a:schemeClr val="tx1"/>
                </a:solidFill>
                <a:effectLst/>
                <a:latin typeface="Arial" panose="020B0604020202020204" pitchFamily="34" charset="0"/>
              </a:rPr>
              <a:t>condensates,or</a:t>
            </a:r>
            <a:r>
              <a:rPr kumimoji="0" lang="en-US" altLang="en-US" b="0" i="0" u="none" strike="noStrike" cap="none" normalizeH="0" baseline="0" dirty="0">
                <a:ln>
                  <a:noFill/>
                </a:ln>
                <a:solidFill>
                  <a:schemeClr val="tx1"/>
                </a:solidFill>
                <a:effectLst/>
                <a:latin typeface="Arial" panose="020B0604020202020204" pitchFamily="34" charset="0"/>
              </a:rPr>
              <a:t> deconfined quark matter.</a:t>
            </a:r>
          </a:p>
        </p:txBody>
      </p:sp>
      <p:pic>
        <p:nvPicPr>
          <p:cNvPr id="7" name="Picture 6">
            <a:extLst>
              <a:ext uri="{FF2B5EF4-FFF2-40B4-BE49-F238E27FC236}">
                <a16:creationId xmlns:a16="http://schemas.microsoft.com/office/drawing/2014/main" id="{26B16138-E6A4-1FB9-56B8-968F65A0E02B}"/>
              </a:ext>
            </a:extLst>
          </p:cNvPr>
          <p:cNvPicPr>
            <a:picLocks noChangeAspect="1"/>
          </p:cNvPicPr>
          <p:nvPr/>
        </p:nvPicPr>
        <p:blipFill>
          <a:blip r:embed="rId2"/>
          <a:stretch>
            <a:fillRect/>
          </a:stretch>
        </p:blipFill>
        <p:spPr>
          <a:xfrm>
            <a:off x="6759020" y="1737361"/>
            <a:ext cx="5297862" cy="4088404"/>
          </a:xfrm>
          <a:prstGeom prst="rect">
            <a:avLst/>
          </a:prstGeom>
        </p:spPr>
      </p:pic>
      <p:sp>
        <p:nvSpPr>
          <p:cNvPr id="8" name="TextBox 7">
            <a:extLst>
              <a:ext uri="{FF2B5EF4-FFF2-40B4-BE49-F238E27FC236}">
                <a16:creationId xmlns:a16="http://schemas.microsoft.com/office/drawing/2014/main" id="{573282AB-3C96-CEBE-87A6-143D9C931FD5}"/>
              </a:ext>
            </a:extLst>
          </p:cNvPr>
          <p:cNvSpPr txBox="1"/>
          <p:nvPr/>
        </p:nvSpPr>
        <p:spPr>
          <a:xfrm>
            <a:off x="7164371" y="5750242"/>
            <a:ext cx="5835191" cy="923330"/>
          </a:xfrm>
          <a:prstGeom prst="rect">
            <a:avLst/>
          </a:prstGeom>
          <a:noFill/>
        </p:spPr>
        <p:txBody>
          <a:bodyPr wrap="square" rtlCol="0">
            <a:spAutoFit/>
          </a:bodyPr>
          <a:lstStyle/>
          <a:p>
            <a:r>
              <a:rPr kumimoji="0" lang="en-US" altLang="en-US" b="0" i="0" u="none" strike="noStrike" cap="none" normalizeH="0" baseline="0" dirty="0">
                <a:ln>
                  <a:noFill/>
                </a:ln>
                <a:solidFill>
                  <a:schemeClr val="tx1"/>
                </a:solidFill>
                <a:effectLst/>
                <a:latin typeface="Arial" panose="020B0604020202020204" pitchFamily="34" charset="0"/>
                <a:hlinkClick r:id="rId3"/>
              </a:rPr>
              <a:t>https://www.skyatnightmagazine.com/space-science/neutron-star</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9448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D688-64A4-8C85-4B24-5651E180DAA1}"/>
              </a:ext>
            </a:extLst>
          </p:cNvPr>
          <p:cNvSpPr>
            <a:spLocks noGrp="1"/>
          </p:cNvSpPr>
          <p:nvPr>
            <p:ph type="title"/>
          </p:nvPr>
        </p:nvSpPr>
        <p:spPr>
          <a:xfrm>
            <a:off x="1097280" y="286603"/>
            <a:ext cx="10058400" cy="702303"/>
          </a:xfrm>
        </p:spPr>
        <p:txBody>
          <a:bodyPr>
            <a:normAutofit/>
          </a:bodyPr>
          <a:lstStyle/>
          <a:p>
            <a:r>
              <a:rPr lang="en-IN" sz="4400" b="1" dirty="0"/>
              <a:t>Quantitative Models of Neutron Star </a:t>
            </a:r>
            <a:r>
              <a:rPr lang="en-IN" sz="4400" b="1" dirty="0" err="1"/>
              <a:t>EoS</a:t>
            </a:r>
            <a:endParaRPr lang="en-IN" sz="4400" b="1" dirty="0"/>
          </a:p>
        </p:txBody>
      </p:sp>
      <p:sp>
        <p:nvSpPr>
          <p:cNvPr id="3" name="Content Placeholder 2">
            <a:extLst>
              <a:ext uri="{FF2B5EF4-FFF2-40B4-BE49-F238E27FC236}">
                <a16:creationId xmlns:a16="http://schemas.microsoft.com/office/drawing/2014/main" id="{29A6D7C9-E489-C6F7-6E92-813EB63B8347}"/>
              </a:ext>
            </a:extLst>
          </p:cNvPr>
          <p:cNvSpPr>
            <a:spLocks noGrp="1"/>
          </p:cNvSpPr>
          <p:nvPr>
            <p:ph idx="1"/>
          </p:nvPr>
        </p:nvSpPr>
        <p:spPr>
          <a:xfrm>
            <a:off x="707009" y="1131216"/>
            <a:ext cx="10812545" cy="4737878"/>
          </a:xfrm>
        </p:spPr>
        <p:txBody>
          <a:bodyPr>
            <a:normAutofit/>
          </a:bodyPr>
          <a:lstStyle/>
          <a:p>
            <a:pPr>
              <a:buNone/>
            </a:pPr>
            <a:r>
              <a:rPr lang="en-US" b="1" dirty="0"/>
              <a:t>a. Non-Relativistic Potential Models</a:t>
            </a:r>
          </a:p>
          <a:p>
            <a:r>
              <a:rPr lang="en-US" dirty="0"/>
              <a:t>These models use nucleon-nucleon interactions derived from experimental data to calculate the </a:t>
            </a:r>
            <a:r>
              <a:rPr lang="en-US" dirty="0" err="1"/>
              <a:t>EoS</a:t>
            </a:r>
            <a:r>
              <a:rPr lang="en-US" dirty="0"/>
              <a:t>. These models are effective at lower densities but may not capture all relevant physics at higher densities.</a:t>
            </a:r>
          </a:p>
          <a:p>
            <a:pPr>
              <a:buNone/>
            </a:pPr>
            <a:r>
              <a:rPr lang="en-US" b="1" dirty="0"/>
              <a:t>b. Relativistic Mean Field (RMF) Models</a:t>
            </a:r>
          </a:p>
          <a:p>
            <a:pPr>
              <a:buNone/>
            </a:pPr>
            <a:r>
              <a:rPr lang="en-US" dirty="0"/>
              <a:t>RMF models incorporate relativistic effects by treating nucleons as Dirac particles interacting via meson exchange. These models can be calibrated to reproduce nuclear matter properties and extended to higher densities relevant for neutron stars.</a:t>
            </a:r>
          </a:p>
          <a:p>
            <a:pPr>
              <a:buNone/>
            </a:pPr>
            <a:r>
              <a:rPr lang="en-US" b="1" dirty="0"/>
              <a:t>c. Quark Matter Models</a:t>
            </a:r>
          </a:p>
          <a:p>
            <a:r>
              <a:rPr lang="en-US" dirty="0"/>
              <a:t>At extremely high densities, nucleons may dissolve into their constituent quarks, leading to deconfined quark matter. Models like the Nambu–Jona-</a:t>
            </a:r>
            <a:r>
              <a:rPr lang="en-US" dirty="0" err="1"/>
              <a:t>Lasinio</a:t>
            </a:r>
            <a:r>
              <a:rPr lang="en-US" dirty="0"/>
              <a:t> (NJL) model are used to describe this phase. The transition from hadronic to quark matter can significantly affect the </a:t>
            </a:r>
            <a:r>
              <a:rPr lang="en-US" dirty="0" err="1"/>
              <a:t>EoS</a:t>
            </a:r>
            <a:r>
              <a:rPr lang="en-US" dirty="0"/>
              <a:t> and, consequently, neutron star properties.</a:t>
            </a:r>
          </a:p>
          <a:p>
            <a:endParaRPr lang="en-IN" dirty="0"/>
          </a:p>
        </p:txBody>
      </p:sp>
    </p:spTree>
    <p:extLst>
      <p:ext uri="{BB962C8B-B14F-4D97-AF65-F5344CB8AC3E}">
        <p14:creationId xmlns:p14="http://schemas.microsoft.com/office/powerpoint/2010/main" val="159674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728D-FBE3-AE3C-661D-38A7155ABE14}"/>
              </a:ext>
            </a:extLst>
          </p:cNvPr>
          <p:cNvSpPr>
            <a:spLocks noGrp="1"/>
          </p:cNvSpPr>
          <p:nvPr>
            <p:ph type="title"/>
          </p:nvPr>
        </p:nvSpPr>
        <p:spPr/>
        <p:txBody>
          <a:bodyPr>
            <a:normAutofit/>
          </a:bodyPr>
          <a:lstStyle/>
          <a:p>
            <a:r>
              <a:rPr lang="en-US" sz="4400" b="1" dirty="0"/>
              <a:t>Observational Constraints on the </a:t>
            </a:r>
            <a:r>
              <a:rPr lang="en-US" sz="4400" b="1" dirty="0" err="1"/>
              <a:t>EoS</a:t>
            </a:r>
            <a:endParaRPr lang="en-IN" sz="4400" b="1" dirty="0"/>
          </a:p>
        </p:txBody>
      </p:sp>
      <p:sp>
        <p:nvSpPr>
          <p:cNvPr id="4" name="Rectangle 1">
            <a:extLst>
              <a:ext uri="{FF2B5EF4-FFF2-40B4-BE49-F238E27FC236}">
                <a16:creationId xmlns:a16="http://schemas.microsoft.com/office/drawing/2014/main" id="{461502E4-85AC-497B-C682-594072A08037}"/>
              </a:ext>
            </a:extLst>
          </p:cNvPr>
          <p:cNvSpPr>
            <a:spLocks noGrp="1" noChangeArrowheads="1"/>
          </p:cNvSpPr>
          <p:nvPr>
            <p:ph idx="1"/>
          </p:nvPr>
        </p:nvSpPr>
        <p:spPr bwMode="auto">
          <a:xfrm>
            <a:off x="1097280" y="2564754"/>
            <a:ext cx="104385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Mass Measurements</a:t>
            </a:r>
            <a:r>
              <a:rPr kumimoji="0" lang="en-US" altLang="en-US" sz="1800" b="0" i="0" u="none" strike="noStrike" cap="none" normalizeH="0" baseline="0" dirty="0">
                <a:ln>
                  <a:noFill/>
                </a:ln>
                <a:solidFill>
                  <a:schemeClr val="tx1"/>
                </a:solidFill>
                <a:effectLst/>
                <a:latin typeface="Arial" panose="020B0604020202020204" pitchFamily="34" charset="0"/>
              </a:rPr>
              <a:t>: Precise measurements of neutron star masses, especially those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exceeding 2 solar masses, set lower limits on the stiffness of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Radius Measurements</a:t>
            </a:r>
            <a:r>
              <a:rPr kumimoji="0" lang="en-US" altLang="en-US" sz="1800" b="0" i="0" u="none" strike="noStrike" cap="none" normalizeH="0" baseline="0" dirty="0">
                <a:ln>
                  <a:noFill/>
                </a:ln>
                <a:solidFill>
                  <a:schemeClr val="tx1"/>
                </a:solidFill>
                <a:effectLst/>
                <a:latin typeface="Arial" panose="020B0604020202020204" pitchFamily="34" charset="0"/>
              </a:rPr>
              <a:t>: Radius estimates from X-ray observations help constrain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 by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limiting the possible mass-radius relationships.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Gravitational Waves</a:t>
            </a:r>
            <a:r>
              <a:rPr kumimoji="0" lang="en-US" altLang="en-US" sz="1800" b="0" i="0" u="none" strike="noStrike" cap="none" normalizeH="0" baseline="0" dirty="0">
                <a:ln>
                  <a:noFill/>
                </a:ln>
                <a:solidFill>
                  <a:schemeClr val="tx1"/>
                </a:solidFill>
                <a:effectLst/>
                <a:latin typeface="Arial" panose="020B0604020202020204" pitchFamily="34" charset="0"/>
              </a:rPr>
              <a:t>: Events like GW170817, a binary neutron star merger, provide information 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tidal deformability of neutron stars, which is sensitive to the </a:t>
            </a:r>
            <a:r>
              <a:rPr kumimoji="0" lang="en-US" altLang="en-US" sz="1800" b="0" i="0" u="none" strike="noStrike" cap="none" normalizeH="0" baseline="0" dirty="0" err="1">
                <a:ln>
                  <a:noFill/>
                </a:ln>
                <a:solidFill>
                  <a:schemeClr val="tx1"/>
                </a:solidFill>
                <a:effectLst/>
                <a:latin typeface="Arial" panose="020B0604020202020204" pitchFamily="34" charset="0"/>
              </a:rPr>
              <a:t>EoS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262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B57B-5E99-C912-3356-9EFD80341DFB}"/>
              </a:ext>
            </a:extLst>
          </p:cNvPr>
          <p:cNvSpPr>
            <a:spLocks noGrp="1"/>
          </p:cNvSpPr>
          <p:nvPr>
            <p:ph type="title"/>
          </p:nvPr>
        </p:nvSpPr>
        <p:spPr/>
        <p:txBody>
          <a:bodyPr>
            <a:normAutofit/>
          </a:bodyPr>
          <a:lstStyle/>
          <a:p>
            <a:r>
              <a:rPr lang="en-US" sz="4400" b="1" dirty="0"/>
              <a:t>Advantages of Determining the </a:t>
            </a:r>
            <a:r>
              <a:rPr lang="en-US" sz="4400" b="1" dirty="0" err="1"/>
              <a:t>EoS</a:t>
            </a:r>
            <a:r>
              <a:rPr lang="en-US" sz="4400" b="1" dirty="0"/>
              <a:t> for Pulsars</a:t>
            </a:r>
            <a:endParaRPr lang="en-IN" sz="4400" b="1" dirty="0"/>
          </a:p>
        </p:txBody>
      </p:sp>
      <p:sp>
        <p:nvSpPr>
          <p:cNvPr id="3" name="Content Placeholder 2">
            <a:extLst>
              <a:ext uri="{FF2B5EF4-FFF2-40B4-BE49-F238E27FC236}">
                <a16:creationId xmlns:a16="http://schemas.microsoft.com/office/drawing/2014/main" id="{D7A3559C-94F3-996D-69AD-90C86996D422}"/>
              </a:ext>
            </a:extLst>
          </p:cNvPr>
          <p:cNvSpPr>
            <a:spLocks noGrp="1"/>
          </p:cNvSpPr>
          <p:nvPr>
            <p:ph idx="1"/>
          </p:nvPr>
        </p:nvSpPr>
        <p:spPr/>
        <p:txBody>
          <a:bodyPr/>
          <a:lstStyle/>
          <a:p>
            <a:pPr>
              <a:buNone/>
            </a:pPr>
            <a:endParaRPr lang="en-US" dirty="0"/>
          </a:p>
          <a:p>
            <a:pPr>
              <a:buNone/>
            </a:pPr>
            <a:r>
              <a:rPr lang="en-US" dirty="0"/>
              <a:t>Pulsars are rotating neutron stars emitting beams of electromagnetic radiation. Understanding their </a:t>
            </a:r>
            <a:r>
              <a:rPr lang="en-US" dirty="0" err="1"/>
              <a:t>EoS</a:t>
            </a:r>
            <a:r>
              <a:rPr lang="en-US" dirty="0"/>
              <a:t> offers several benefits:</a:t>
            </a:r>
          </a:p>
          <a:p>
            <a:pPr marL="0" indent="0">
              <a:buNone/>
            </a:pPr>
            <a:r>
              <a:rPr lang="en-US" b="1" dirty="0"/>
              <a:t>Testing Fundamental Physics</a:t>
            </a:r>
            <a:r>
              <a:rPr lang="en-US" dirty="0"/>
              <a:t>: Precise timing of pulsars allows tests of general relativity and alternative theories of gravity.</a:t>
            </a:r>
          </a:p>
          <a:p>
            <a:pPr marL="0" indent="0">
              <a:buNone/>
            </a:pPr>
            <a:r>
              <a:rPr lang="en-US" b="1" dirty="0"/>
              <a:t>Understanding Dense Matter</a:t>
            </a:r>
            <a:r>
              <a:rPr lang="en-US" dirty="0"/>
              <a:t>: The </a:t>
            </a:r>
            <a:r>
              <a:rPr lang="en-US" dirty="0" err="1"/>
              <a:t>EoS</a:t>
            </a:r>
            <a:r>
              <a:rPr lang="en-US" dirty="0"/>
              <a:t> provides insights into the behavior of matter at densities beyond those achievable in laboratories.</a:t>
            </a:r>
          </a:p>
          <a:p>
            <a:pPr marL="0" indent="0">
              <a:buNone/>
            </a:pPr>
            <a:r>
              <a:rPr lang="en-US" b="1" dirty="0"/>
              <a:t>Astrophysical Applications</a:t>
            </a:r>
            <a:r>
              <a:rPr lang="en-US" dirty="0"/>
              <a:t>: Knowledge of the </a:t>
            </a:r>
            <a:r>
              <a:rPr lang="en-US" dirty="0" err="1"/>
              <a:t>EoS</a:t>
            </a:r>
            <a:r>
              <a:rPr lang="en-US" dirty="0"/>
              <a:t> aids in modeling supernovae, neutron star mergers, and the evolution of compact binaries.</a:t>
            </a:r>
          </a:p>
          <a:p>
            <a:endParaRPr lang="en-IN" dirty="0"/>
          </a:p>
        </p:txBody>
      </p:sp>
    </p:spTree>
    <p:extLst>
      <p:ext uri="{BB962C8B-B14F-4D97-AF65-F5344CB8AC3E}">
        <p14:creationId xmlns:p14="http://schemas.microsoft.com/office/powerpoint/2010/main" val="1360164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F3D-96D9-629F-AE3E-61E785A4B1B0}"/>
              </a:ext>
            </a:extLst>
          </p:cNvPr>
          <p:cNvSpPr>
            <a:spLocks noGrp="1"/>
          </p:cNvSpPr>
          <p:nvPr>
            <p:ph type="title"/>
          </p:nvPr>
        </p:nvSpPr>
        <p:spPr/>
        <p:txBody>
          <a:bodyPr/>
          <a:lstStyle/>
          <a:p>
            <a:r>
              <a:rPr lang="en-US" b="1" dirty="0"/>
              <a:t>References:</a:t>
            </a:r>
            <a:br>
              <a:rPr lang="en-US" dirty="0"/>
            </a:br>
            <a:endParaRPr lang="en-IN" dirty="0"/>
          </a:p>
        </p:txBody>
      </p:sp>
      <p:sp>
        <p:nvSpPr>
          <p:cNvPr id="3" name="Content Placeholder 2">
            <a:extLst>
              <a:ext uri="{FF2B5EF4-FFF2-40B4-BE49-F238E27FC236}">
                <a16:creationId xmlns:a16="http://schemas.microsoft.com/office/drawing/2014/main" id="{DA982D47-B42D-CDB0-ED79-FDDD6B795A1C}"/>
              </a:ext>
            </a:extLst>
          </p:cNvPr>
          <p:cNvSpPr>
            <a:spLocks noGrp="1"/>
          </p:cNvSpPr>
          <p:nvPr>
            <p:ph idx="1"/>
          </p:nvPr>
        </p:nvSpPr>
        <p:spPr/>
        <p:txBody>
          <a:bodyPr/>
          <a:lstStyle/>
          <a:p>
            <a:pPr marL="0" indent="0">
              <a:buNone/>
            </a:pPr>
            <a:r>
              <a:rPr lang="en-US" dirty="0"/>
              <a:t>1. Lattimer, J. M., &amp; Prakash, M. (2004). The physics of neutron stars. </a:t>
            </a:r>
            <a:r>
              <a:rPr lang="en-US" i="1" dirty="0"/>
              <a:t>Science</a:t>
            </a:r>
            <a:r>
              <a:rPr lang="en-US" dirty="0"/>
              <a:t>, 304(5670), 536-542.</a:t>
            </a:r>
          </a:p>
          <a:p>
            <a:pPr marL="0" indent="0">
              <a:buNone/>
            </a:pPr>
            <a:r>
              <a:rPr lang="en-US" dirty="0">
                <a:hlinkClick r:id="rId2"/>
              </a:rPr>
              <a:t>https://link.springer.com/referenceworkentry/10.1007/978-3-319-20794-0_54-1</a:t>
            </a:r>
            <a:endParaRPr lang="en-US" dirty="0"/>
          </a:p>
          <a:p>
            <a:pPr marL="0" indent="0">
              <a:buNone/>
            </a:pPr>
            <a:r>
              <a:rPr lang="en-IN" dirty="0"/>
              <a:t>2. Oppenheimer, J. R., &amp; Volkoff, G. M. (1939). On Massive Neutron Cores. </a:t>
            </a:r>
            <a:r>
              <a:rPr lang="en-IN" i="1" dirty="0"/>
              <a:t>Physical Review</a:t>
            </a:r>
            <a:r>
              <a:rPr lang="en-IN" dirty="0"/>
              <a:t>, 55(4), 374-381.</a:t>
            </a:r>
          </a:p>
          <a:p>
            <a:pPr marL="0" indent="0">
              <a:buNone/>
            </a:pPr>
            <a:r>
              <a:rPr lang="en-US" dirty="0">
                <a:hlinkClick r:id="rId3"/>
              </a:rPr>
              <a:t>https://en.wikipedia.org/wiki/Tolman%E2%80%93Oppenheimer%E2%80%93Volkoff_equation</a:t>
            </a:r>
            <a:endParaRPr lang="en-US" dirty="0"/>
          </a:p>
          <a:p>
            <a:pPr marL="0" indent="0">
              <a:buNone/>
            </a:pPr>
            <a:r>
              <a:rPr lang="en-IN" dirty="0"/>
              <a:t>3. </a:t>
            </a:r>
            <a:r>
              <a:rPr lang="en-US" dirty="0"/>
              <a:t>Steiner, A. W., Lattimer, J. M., &amp; Brown, E. F. (2010). The Equation of State from Observed Masses and Radii of Neutron Stars. </a:t>
            </a:r>
            <a:r>
              <a:rPr lang="en-US" i="1" dirty="0"/>
              <a:t>The Astrophysical Journal</a:t>
            </a:r>
            <a:r>
              <a:rPr lang="en-US" dirty="0"/>
              <a:t>, 722(1), 33-54.</a:t>
            </a:r>
          </a:p>
          <a:p>
            <a:pPr marL="0" indent="0">
              <a:buNone/>
            </a:pPr>
            <a:r>
              <a:rPr lang="en-IN" dirty="0">
                <a:hlinkClick r:id="rId4"/>
              </a:rPr>
              <a:t>https://arxiv.org/abs/1205.6871</a:t>
            </a:r>
            <a:endParaRPr lang="en-IN" dirty="0"/>
          </a:p>
        </p:txBody>
      </p:sp>
    </p:spTree>
    <p:extLst>
      <p:ext uri="{BB962C8B-B14F-4D97-AF65-F5344CB8AC3E}">
        <p14:creationId xmlns:p14="http://schemas.microsoft.com/office/powerpoint/2010/main" val="61167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AEB7-FE31-F1B0-A259-82620C83E2A3}"/>
              </a:ext>
            </a:extLst>
          </p:cNvPr>
          <p:cNvSpPr>
            <a:spLocks noGrp="1"/>
          </p:cNvSpPr>
          <p:nvPr>
            <p:ph type="title"/>
          </p:nvPr>
        </p:nvSpPr>
        <p:spPr/>
        <p:txBody>
          <a:bodyPr/>
          <a:lstStyle/>
          <a:p>
            <a:r>
              <a:rPr lang="en-IN" b="1" dirty="0"/>
              <a:t>Different types of pulsars</a:t>
            </a:r>
          </a:p>
        </p:txBody>
      </p:sp>
      <p:sp>
        <p:nvSpPr>
          <p:cNvPr id="3" name="Content Placeholder 2">
            <a:extLst>
              <a:ext uri="{FF2B5EF4-FFF2-40B4-BE49-F238E27FC236}">
                <a16:creationId xmlns:a16="http://schemas.microsoft.com/office/drawing/2014/main" id="{AB671B35-6BCF-766D-00AD-A912D4B38873}"/>
              </a:ext>
            </a:extLst>
          </p:cNvPr>
          <p:cNvSpPr>
            <a:spLocks noGrp="1"/>
          </p:cNvSpPr>
          <p:nvPr>
            <p:ph idx="1"/>
          </p:nvPr>
        </p:nvSpPr>
        <p:spPr/>
        <p:txBody>
          <a:bodyPr/>
          <a:lstStyle/>
          <a:p>
            <a:pPr>
              <a:buNone/>
            </a:pPr>
            <a:r>
              <a:rPr lang="en-US" b="1" dirty="0"/>
              <a:t>1. Radio Pulsars</a:t>
            </a:r>
          </a:p>
          <a:p>
            <a:pPr>
              <a:buNone/>
            </a:pPr>
            <a:r>
              <a:rPr lang="en-US" b="1" dirty="0"/>
              <a:t>Properties:</a:t>
            </a:r>
            <a:endParaRPr lang="en-US" dirty="0"/>
          </a:p>
          <a:p>
            <a:pPr marL="0" indent="0">
              <a:buNone/>
            </a:pPr>
            <a:r>
              <a:rPr lang="en-US" dirty="0"/>
              <a:t>Emit regular pulses of radio waves detectable from Earth.</a:t>
            </a:r>
          </a:p>
          <a:p>
            <a:pPr marL="0" indent="0">
              <a:buNone/>
            </a:pPr>
            <a:r>
              <a:rPr lang="en-US" dirty="0"/>
              <a:t>Periods typically range from </a:t>
            </a:r>
            <a:r>
              <a:rPr lang="en-US" b="1" dirty="0"/>
              <a:t>milliseconds to a few seconds</a:t>
            </a:r>
            <a:r>
              <a:rPr lang="en-US" dirty="0"/>
              <a:t>.</a:t>
            </a:r>
          </a:p>
          <a:p>
            <a:pPr marL="0" indent="0">
              <a:buNone/>
            </a:pPr>
            <a:r>
              <a:rPr lang="en-US" dirty="0"/>
              <a:t>Pulse profile is stable over long time scales.</a:t>
            </a:r>
          </a:p>
          <a:p>
            <a:pPr marL="0" indent="0">
              <a:buNone/>
            </a:pPr>
            <a:r>
              <a:rPr lang="en-US" dirty="0"/>
              <a:t>Energy is primarily lost through magnetic dipole radiation and particle winds.</a:t>
            </a:r>
          </a:p>
          <a:p>
            <a:pPr marL="0" indent="0">
              <a:buNone/>
            </a:pPr>
            <a:r>
              <a:rPr lang="en-US" b="1" dirty="0"/>
              <a:t>Examples:</a:t>
            </a:r>
            <a:r>
              <a:rPr lang="en-US" dirty="0"/>
              <a:t> PSR B0329+54, PSR B1919+21 (the first discovered pulsar by Jocelyn Bell Burnell and Antony Hewish in 1967).</a:t>
            </a:r>
          </a:p>
          <a:p>
            <a:endParaRPr lang="en-IN" dirty="0"/>
          </a:p>
        </p:txBody>
      </p:sp>
    </p:spTree>
    <p:extLst>
      <p:ext uri="{BB962C8B-B14F-4D97-AF65-F5344CB8AC3E}">
        <p14:creationId xmlns:p14="http://schemas.microsoft.com/office/powerpoint/2010/main" val="412414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BBADD-A7C4-AFD2-3F4C-316CC53328F8}"/>
              </a:ext>
            </a:extLst>
          </p:cNvPr>
          <p:cNvSpPr>
            <a:spLocks noGrp="1"/>
          </p:cNvSpPr>
          <p:nvPr>
            <p:ph idx="1"/>
          </p:nvPr>
        </p:nvSpPr>
        <p:spPr>
          <a:xfrm>
            <a:off x="1097280" y="1168924"/>
            <a:ext cx="10058400" cy="4700170"/>
          </a:xfrm>
        </p:spPr>
        <p:txBody>
          <a:bodyPr/>
          <a:lstStyle/>
          <a:p>
            <a:pPr>
              <a:buNone/>
            </a:pPr>
            <a:r>
              <a:rPr lang="en-US" b="1" dirty="0"/>
              <a:t>2. Millisecond Pulsars (MSPs)</a:t>
            </a:r>
          </a:p>
          <a:p>
            <a:pPr>
              <a:buNone/>
            </a:pPr>
            <a:r>
              <a:rPr lang="en-US" b="1" dirty="0"/>
              <a:t>Properties:</a:t>
            </a:r>
            <a:endParaRPr lang="en-US" dirty="0"/>
          </a:p>
          <a:p>
            <a:pPr marL="0" indent="0">
              <a:buNone/>
            </a:pPr>
            <a:r>
              <a:rPr lang="en-US" dirty="0"/>
              <a:t>Very short spin periods: </a:t>
            </a:r>
            <a:r>
              <a:rPr lang="en-US" b="1" dirty="0"/>
              <a:t>1–10 milliseconds</a:t>
            </a:r>
            <a:r>
              <a:rPr lang="en-US" dirty="0"/>
              <a:t>.</a:t>
            </a:r>
          </a:p>
          <a:p>
            <a:pPr marL="0" indent="0">
              <a:buNone/>
            </a:pPr>
            <a:r>
              <a:rPr lang="en-US" dirty="0"/>
              <a:t>Extremely stable rotators – used as cosmic clocks.</a:t>
            </a:r>
          </a:p>
          <a:p>
            <a:pPr marL="0" indent="0">
              <a:buNone/>
            </a:pPr>
            <a:r>
              <a:rPr lang="en-US" dirty="0"/>
              <a:t>Thought to be "recycled" by accretion of matter from a binary companion (spin-up mechanism).</a:t>
            </a:r>
          </a:p>
          <a:p>
            <a:pPr marL="0" indent="0">
              <a:buNone/>
            </a:pPr>
            <a:r>
              <a:rPr lang="en-US" dirty="0"/>
              <a:t>Weak magnetic fields (~10^8 Gauss).</a:t>
            </a:r>
          </a:p>
          <a:p>
            <a:pPr marL="0" indent="0">
              <a:buNone/>
            </a:pPr>
            <a:r>
              <a:rPr lang="en-US" b="1" dirty="0"/>
              <a:t>Examples:</a:t>
            </a:r>
            <a:r>
              <a:rPr lang="en-US" dirty="0"/>
              <a:t> PSR B1937+21 (first discovered MSP), </a:t>
            </a:r>
            <a:r>
              <a:rPr lang="en-IN" sz="1800" b="1" i="0" u="none" strike="noStrike" dirty="0">
                <a:solidFill>
                  <a:srgbClr val="000000"/>
                </a:solidFill>
                <a:effectLst/>
                <a:latin typeface="Arial" panose="020B0604020202020204" pitchFamily="34" charset="0"/>
              </a:rPr>
              <a:t>PSR J1231−1411.</a:t>
            </a:r>
            <a:endParaRPr lang="en-US" dirty="0"/>
          </a:p>
          <a:p>
            <a:endParaRPr lang="en-IN" dirty="0"/>
          </a:p>
        </p:txBody>
      </p:sp>
    </p:spTree>
    <p:extLst>
      <p:ext uri="{BB962C8B-B14F-4D97-AF65-F5344CB8AC3E}">
        <p14:creationId xmlns:p14="http://schemas.microsoft.com/office/powerpoint/2010/main" val="246556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246A-5F41-6BB2-1BAD-CC3B09C662CB}"/>
              </a:ext>
            </a:extLst>
          </p:cNvPr>
          <p:cNvSpPr>
            <a:spLocks noGrp="1"/>
          </p:cNvSpPr>
          <p:nvPr>
            <p:ph idx="1"/>
          </p:nvPr>
        </p:nvSpPr>
        <p:spPr>
          <a:xfrm>
            <a:off x="1097280" y="1093509"/>
            <a:ext cx="10058400" cy="4775585"/>
          </a:xfrm>
        </p:spPr>
        <p:txBody>
          <a:bodyPr/>
          <a:lstStyle/>
          <a:p>
            <a:pPr>
              <a:buNone/>
            </a:pPr>
            <a:r>
              <a:rPr lang="en-IN" dirty="0"/>
              <a:t>3. </a:t>
            </a:r>
            <a:r>
              <a:rPr lang="en-US" b="1" dirty="0"/>
              <a:t>X-ray Pulsars</a:t>
            </a:r>
          </a:p>
          <a:p>
            <a:pPr>
              <a:buNone/>
            </a:pPr>
            <a:r>
              <a:rPr lang="en-US" b="1" dirty="0"/>
              <a:t>Properties:</a:t>
            </a:r>
            <a:endParaRPr lang="en-US" dirty="0"/>
          </a:p>
          <a:p>
            <a:pPr>
              <a:buFont typeface="Arial" panose="020B0604020202020204" pitchFamily="34" charset="0"/>
              <a:buChar char="•"/>
            </a:pPr>
            <a:r>
              <a:rPr lang="en-US" dirty="0"/>
              <a:t>Detected in X-rays, typically due to </a:t>
            </a:r>
            <a:r>
              <a:rPr lang="en-US" b="1" dirty="0"/>
              <a:t>accretion of matter</a:t>
            </a:r>
            <a:r>
              <a:rPr lang="en-US" dirty="0"/>
              <a:t> from a binary companion.</a:t>
            </a:r>
          </a:p>
          <a:p>
            <a:pPr>
              <a:buFont typeface="Arial" panose="020B0604020202020204" pitchFamily="34" charset="0"/>
              <a:buChar char="•"/>
            </a:pPr>
            <a:r>
              <a:rPr lang="en-US" dirty="0"/>
              <a:t>Often found in </a:t>
            </a:r>
            <a:r>
              <a:rPr lang="en-US" b="1" dirty="0"/>
              <a:t>X-ray binary systems</a:t>
            </a:r>
            <a:r>
              <a:rPr lang="en-US" dirty="0"/>
              <a:t>.</a:t>
            </a:r>
          </a:p>
          <a:p>
            <a:pPr>
              <a:buFont typeface="Arial" panose="020B0604020202020204" pitchFamily="34" charset="0"/>
              <a:buChar char="•"/>
            </a:pPr>
            <a:r>
              <a:rPr lang="en-US" dirty="0"/>
              <a:t>Radiation is generated by hotspots on the magnetic poles due to accreted matter.</a:t>
            </a:r>
          </a:p>
          <a:p>
            <a:pPr>
              <a:buFont typeface="Arial" panose="020B0604020202020204" pitchFamily="34" charset="0"/>
              <a:buChar char="•"/>
            </a:pPr>
            <a:r>
              <a:rPr lang="en-US" dirty="0"/>
              <a:t>Can show irregular timing due to changes in accretion rates.</a:t>
            </a:r>
          </a:p>
          <a:p>
            <a:pPr>
              <a:buNone/>
            </a:pPr>
            <a:r>
              <a:rPr lang="en-US" b="1" dirty="0"/>
              <a:t>Types:</a:t>
            </a:r>
            <a:endParaRPr lang="en-US" dirty="0"/>
          </a:p>
          <a:p>
            <a:pPr>
              <a:buFont typeface="Arial" panose="020B0604020202020204" pitchFamily="34" charset="0"/>
              <a:buChar char="•"/>
            </a:pPr>
            <a:r>
              <a:rPr lang="en-US" b="1" dirty="0"/>
              <a:t>Accretion-powered X-ray pulsars</a:t>
            </a:r>
            <a:r>
              <a:rPr lang="en-US" dirty="0"/>
              <a:t>: Powered by matter falling from companion stars.</a:t>
            </a:r>
          </a:p>
          <a:p>
            <a:pPr>
              <a:buFont typeface="Arial" panose="020B0604020202020204" pitchFamily="34" charset="0"/>
              <a:buChar char="•"/>
            </a:pPr>
            <a:r>
              <a:rPr lang="en-US" b="1" dirty="0"/>
              <a:t>Rotation-powered X-ray pulsars</a:t>
            </a:r>
            <a:r>
              <a:rPr lang="en-US" dirty="0"/>
              <a:t>: Similar to radio pulsars but visible in X-rays.</a:t>
            </a:r>
          </a:p>
          <a:p>
            <a:r>
              <a:rPr lang="en-US" b="1" dirty="0"/>
              <a:t>Examples:</a:t>
            </a:r>
            <a:r>
              <a:rPr lang="en-US" dirty="0"/>
              <a:t> Her X-1, Vela X-1.</a:t>
            </a:r>
          </a:p>
          <a:p>
            <a:endParaRPr lang="en-IN" dirty="0"/>
          </a:p>
        </p:txBody>
      </p:sp>
    </p:spTree>
    <p:extLst>
      <p:ext uri="{BB962C8B-B14F-4D97-AF65-F5344CB8AC3E}">
        <p14:creationId xmlns:p14="http://schemas.microsoft.com/office/powerpoint/2010/main" val="98011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0CBC7-EE53-7791-CCE6-5997C5DF906E}"/>
              </a:ext>
            </a:extLst>
          </p:cNvPr>
          <p:cNvSpPr>
            <a:spLocks noGrp="1"/>
          </p:cNvSpPr>
          <p:nvPr>
            <p:ph idx="1"/>
          </p:nvPr>
        </p:nvSpPr>
        <p:spPr>
          <a:xfrm>
            <a:off x="1097280" y="339365"/>
            <a:ext cx="10058400" cy="6023728"/>
          </a:xfrm>
        </p:spPr>
        <p:txBody>
          <a:bodyPr>
            <a:normAutofit/>
          </a:bodyPr>
          <a:lstStyle/>
          <a:p>
            <a:pPr>
              <a:buNone/>
            </a:pPr>
            <a:r>
              <a:rPr lang="en-IN" b="1" dirty="0"/>
              <a:t>4. Gamma-ray Pulsars</a:t>
            </a:r>
          </a:p>
          <a:p>
            <a:pPr>
              <a:buNone/>
            </a:pPr>
            <a:r>
              <a:rPr lang="en-IN" b="1" dirty="0"/>
              <a:t>Properties:</a:t>
            </a:r>
            <a:endParaRPr lang="en-IN" dirty="0"/>
          </a:p>
          <a:p>
            <a:pPr>
              <a:buFont typeface="Arial" panose="020B0604020202020204" pitchFamily="34" charset="0"/>
              <a:buChar char="•"/>
            </a:pPr>
            <a:r>
              <a:rPr lang="en-IN" dirty="0"/>
              <a:t>Emit pulsed gamma-ray radiation.</a:t>
            </a:r>
          </a:p>
          <a:p>
            <a:pPr>
              <a:buFont typeface="Arial" panose="020B0604020202020204" pitchFamily="34" charset="0"/>
              <a:buChar char="•"/>
            </a:pPr>
            <a:r>
              <a:rPr lang="en-IN" dirty="0"/>
              <a:t>Often also detectable in radio or X-ray wavelengths.</a:t>
            </a:r>
          </a:p>
          <a:p>
            <a:pPr>
              <a:buFont typeface="Arial" panose="020B0604020202020204" pitchFamily="34" charset="0"/>
              <a:buChar char="•"/>
            </a:pPr>
            <a:r>
              <a:rPr lang="en-IN" dirty="0"/>
              <a:t>More energetic than typical radio pulsars.</a:t>
            </a:r>
          </a:p>
          <a:p>
            <a:pPr>
              <a:buFont typeface="Arial" panose="020B0604020202020204" pitchFamily="34" charset="0"/>
              <a:buChar char="•"/>
            </a:pPr>
            <a:r>
              <a:rPr lang="en-IN" dirty="0"/>
              <a:t>Spin-down is rapid due to strong magnetic dipole radiation.</a:t>
            </a:r>
          </a:p>
          <a:p>
            <a:r>
              <a:rPr lang="en-IN" b="1" dirty="0"/>
              <a:t>Examples:</a:t>
            </a:r>
            <a:r>
              <a:rPr lang="en-IN" dirty="0"/>
              <a:t> </a:t>
            </a:r>
            <a:r>
              <a:rPr lang="en-IN" dirty="0" err="1"/>
              <a:t>Geminga</a:t>
            </a:r>
            <a:r>
              <a:rPr lang="en-IN" dirty="0"/>
              <a:t> (not detected in radio), PSR J1836+5925.</a:t>
            </a:r>
          </a:p>
          <a:p>
            <a:endParaRPr lang="en-IN" dirty="0"/>
          </a:p>
          <a:p>
            <a:endParaRPr lang="en-IN" dirty="0"/>
          </a:p>
        </p:txBody>
      </p:sp>
    </p:spTree>
    <p:extLst>
      <p:ext uri="{BB962C8B-B14F-4D97-AF65-F5344CB8AC3E}">
        <p14:creationId xmlns:p14="http://schemas.microsoft.com/office/powerpoint/2010/main" val="27869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1B42-D40C-3D39-70FE-8BA672F0A5A8}"/>
              </a:ext>
            </a:extLst>
          </p:cNvPr>
          <p:cNvSpPr>
            <a:spLocks noGrp="1"/>
          </p:cNvSpPr>
          <p:nvPr>
            <p:ph type="title"/>
          </p:nvPr>
        </p:nvSpPr>
        <p:spPr/>
        <p:txBody>
          <a:bodyPr/>
          <a:lstStyle/>
          <a:p>
            <a:r>
              <a:rPr lang="en-IN" dirty="0"/>
              <a:t>General procedure</a:t>
            </a:r>
          </a:p>
        </p:txBody>
      </p:sp>
      <p:sp>
        <p:nvSpPr>
          <p:cNvPr id="3" name="Content Placeholder 2">
            <a:extLst>
              <a:ext uri="{FF2B5EF4-FFF2-40B4-BE49-F238E27FC236}">
                <a16:creationId xmlns:a16="http://schemas.microsoft.com/office/drawing/2014/main" id="{E8E996D0-B729-8F52-2F9A-A96083A8094C}"/>
              </a:ext>
            </a:extLst>
          </p:cNvPr>
          <p:cNvSpPr>
            <a:spLocks noGrp="1"/>
          </p:cNvSpPr>
          <p:nvPr>
            <p:ph idx="1"/>
          </p:nvPr>
        </p:nvSpPr>
        <p:spPr/>
        <p:txBody>
          <a:bodyPr/>
          <a:lstStyle/>
          <a:p>
            <a:r>
              <a:rPr lang="en-IN" dirty="0"/>
              <a:t>Selection of a Neutron star.</a:t>
            </a:r>
          </a:p>
          <a:p>
            <a:r>
              <a:rPr lang="en-IN" dirty="0"/>
              <a:t>Appropriate data from NICER using </a:t>
            </a:r>
            <a:r>
              <a:rPr lang="en-IN" dirty="0" err="1"/>
              <a:t>HEASoft</a:t>
            </a:r>
            <a:r>
              <a:rPr lang="en-IN" dirty="0"/>
              <a:t> and CALDB</a:t>
            </a:r>
          </a:p>
          <a:p>
            <a:r>
              <a:rPr lang="en-IN" dirty="0"/>
              <a:t>Filtering of data</a:t>
            </a:r>
          </a:p>
          <a:p>
            <a:r>
              <a:rPr lang="en-IN" dirty="0"/>
              <a:t>Using X-PSI to model and find the radius and mass of the pulsar</a:t>
            </a:r>
          </a:p>
          <a:p>
            <a:endParaRPr lang="en-IN" dirty="0"/>
          </a:p>
        </p:txBody>
      </p:sp>
    </p:spTree>
    <p:extLst>
      <p:ext uri="{BB962C8B-B14F-4D97-AF65-F5344CB8AC3E}">
        <p14:creationId xmlns:p14="http://schemas.microsoft.com/office/powerpoint/2010/main" val="285466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3084-E6A4-F3E3-861D-F37E5BC9256F}"/>
              </a:ext>
            </a:extLst>
          </p:cNvPr>
          <p:cNvSpPr>
            <a:spLocks noGrp="1"/>
          </p:cNvSpPr>
          <p:nvPr>
            <p:ph type="title"/>
          </p:nvPr>
        </p:nvSpPr>
        <p:spPr>
          <a:xfrm>
            <a:off x="974731" y="367222"/>
            <a:ext cx="10058400" cy="1450757"/>
          </a:xfrm>
        </p:spPr>
        <p:txBody>
          <a:bodyPr/>
          <a:lstStyle/>
          <a:p>
            <a:r>
              <a:rPr lang="en-US" b="1" dirty="0"/>
              <a:t>Active Galactic Nucleus (AGN)</a:t>
            </a:r>
            <a:endParaRPr lang="en-IN" dirty="0"/>
          </a:p>
        </p:txBody>
      </p:sp>
      <p:sp>
        <p:nvSpPr>
          <p:cNvPr id="3" name="Content Placeholder 2">
            <a:extLst>
              <a:ext uri="{FF2B5EF4-FFF2-40B4-BE49-F238E27FC236}">
                <a16:creationId xmlns:a16="http://schemas.microsoft.com/office/drawing/2014/main" id="{A77D1E65-5D99-58A5-755B-4C9E461F7708}"/>
              </a:ext>
            </a:extLst>
          </p:cNvPr>
          <p:cNvSpPr>
            <a:spLocks noGrp="1"/>
          </p:cNvSpPr>
          <p:nvPr>
            <p:ph idx="1"/>
          </p:nvPr>
        </p:nvSpPr>
        <p:spPr>
          <a:xfrm>
            <a:off x="546756" y="1923068"/>
            <a:ext cx="6052008" cy="3946026"/>
          </a:xfrm>
        </p:spPr>
        <p:txBody>
          <a:bodyPr/>
          <a:lstStyle/>
          <a:p>
            <a:r>
              <a:rPr lang="en-US" dirty="0"/>
              <a:t>An </a:t>
            </a:r>
            <a:r>
              <a:rPr lang="en-US" b="1" dirty="0"/>
              <a:t>Active Galactic Nucleus (AGN)</a:t>
            </a:r>
            <a:r>
              <a:rPr lang="en-US" dirty="0"/>
              <a:t> is a compact region at the center of a galaxy that emits an extraordinary amount of energy across the electromagnetic spectrum. This emission is not attributed to the stars, dust, or gas in the galaxy but is believed to result from accretion of matter onto a supermassive black hole (SMBH) at the galaxy's core. AGN are among the most luminous and energetic phenomena in the universe, and their study has been pivotal in understanding galaxy evolution and high-energy astrophysical processes.</a:t>
            </a:r>
          </a:p>
          <a:p>
            <a:endParaRPr lang="en-IN" dirty="0"/>
          </a:p>
        </p:txBody>
      </p:sp>
      <p:pic>
        <p:nvPicPr>
          <p:cNvPr id="5" name="Picture 4">
            <a:extLst>
              <a:ext uri="{FF2B5EF4-FFF2-40B4-BE49-F238E27FC236}">
                <a16:creationId xmlns:a16="http://schemas.microsoft.com/office/drawing/2014/main" id="{59AC95DA-99B6-13D8-32F5-2EA39A273FF9}"/>
              </a:ext>
            </a:extLst>
          </p:cNvPr>
          <p:cNvPicPr>
            <a:picLocks noChangeAspect="1"/>
          </p:cNvPicPr>
          <p:nvPr/>
        </p:nvPicPr>
        <p:blipFill>
          <a:blip r:embed="rId2"/>
          <a:stretch>
            <a:fillRect/>
          </a:stretch>
        </p:blipFill>
        <p:spPr>
          <a:xfrm>
            <a:off x="7456602" y="1923068"/>
            <a:ext cx="4007273" cy="3867690"/>
          </a:xfrm>
          <a:prstGeom prst="rect">
            <a:avLst/>
          </a:prstGeom>
        </p:spPr>
      </p:pic>
    </p:spTree>
    <p:extLst>
      <p:ext uri="{BB962C8B-B14F-4D97-AF65-F5344CB8AC3E}">
        <p14:creationId xmlns:p14="http://schemas.microsoft.com/office/powerpoint/2010/main" val="338195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92BE9-5391-EB6A-7599-6710E2F7C852}"/>
              </a:ext>
            </a:extLst>
          </p:cNvPr>
          <p:cNvSpPr>
            <a:spLocks noGrp="1"/>
          </p:cNvSpPr>
          <p:nvPr>
            <p:ph idx="1"/>
          </p:nvPr>
        </p:nvSpPr>
        <p:spPr>
          <a:xfrm>
            <a:off x="603315" y="377072"/>
            <a:ext cx="10935093" cy="5492022"/>
          </a:xfrm>
        </p:spPr>
        <p:txBody>
          <a:bodyPr>
            <a:normAutofit fontScale="92500" lnSpcReduction="10000"/>
          </a:bodyPr>
          <a:lstStyle/>
          <a:p>
            <a:pPr>
              <a:buNone/>
            </a:pPr>
            <a:r>
              <a:rPr lang="en-US" b="1" dirty="0"/>
              <a:t>Accretion onto Supermassive Black Holes</a:t>
            </a:r>
          </a:p>
          <a:p>
            <a:pPr>
              <a:buNone/>
            </a:pPr>
            <a:r>
              <a:rPr lang="en-US" dirty="0"/>
              <a:t> At the heart of an AGN lies a SMBH with masses ranging from 10^6 to 10^10 solar masses. Matter from the surrounding galaxy is drawn towards the SMBH, forming an accretion disk. As matter spirals inwards, gravitational potential energy is converted into kinetic energy and then into thermal energy, emitting radiation across the electromagnetic spectrum. This process is highly efficient, with up to 10% of the accreted mass-energy converted into radiation.</a:t>
            </a:r>
          </a:p>
          <a:p>
            <a:pPr>
              <a:buNone/>
            </a:pPr>
            <a:r>
              <a:rPr lang="en-US" b="1" dirty="0"/>
              <a:t>Emission Regions</a:t>
            </a:r>
          </a:p>
          <a:p>
            <a:pPr>
              <a:buNone/>
            </a:pPr>
            <a:r>
              <a:rPr lang="en-US" dirty="0"/>
              <a:t>The AGN structure comprises several distinct regions:</a:t>
            </a:r>
          </a:p>
          <a:p>
            <a:pPr>
              <a:buFont typeface="Arial" panose="020B0604020202020204" pitchFamily="34" charset="0"/>
              <a:buChar char="•"/>
            </a:pPr>
            <a:r>
              <a:rPr lang="en-US" b="1" dirty="0"/>
              <a:t>Accretion Disk</a:t>
            </a:r>
            <a:r>
              <a:rPr lang="en-US" dirty="0"/>
              <a:t>: A geometrically thin, optically thick disk emitting primarily in the optical to ultraviolet range.</a:t>
            </a:r>
          </a:p>
          <a:p>
            <a:pPr>
              <a:buFont typeface="Arial" panose="020B0604020202020204" pitchFamily="34" charset="0"/>
              <a:buChar char="•"/>
            </a:pPr>
            <a:r>
              <a:rPr lang="en-US" b="1" dirty="0"/>
              <a:t>Broad-Line Region (BLR)</a:t>
            </a:r>
            <a:r>
              <a:rPr lang="en-US" dirty="0"/>
              <a:t>: Located just outside the accretion disk, this region contains high-velocity gas clouds that produce broad emission lines due to Doppler broadening.</a:t>
            </a:r>
          </a:p>
          <a:p>
            <a:pPr>
              <a:buFont typeface="Arial" panose="020B0604020202020204" pitchFamily="34" charset="0"/>
              <a:buChar char="•"/>
            </a:pPr>
            <a:r>
              <a:rPr lang="en-US" b="1" dirty="0"/>
              <a:t>Narrow-Line Region (NLR)</a:t>
            </a:r>
            <a:r>
              <a:rPr lang="en-US" dirty="0"/>
              <a:t>: Situated further out, this region contains lower-velocity gas clouds, resulting in narrower emission lines.</a:t>
            </a:r>
          </a:p>
          <a:p>
            <a:pPr>
              <a:buFont typeface="Arial" panose="020B0604020202020204" pitchFamily="34" charset="0"/>
              <a:buChar char="•"/>
            </a:pPr>
            <a:r>
              <a:rPr lang="en-US" b="1" dirty="0"/>
              <a:t>Dusty Torus</a:t>
            </a:r>
            <a:r>
              <a:rPr lang="en-US" dirty="0"/>
              <a:t>: A doughnut-shaped structure of dust and gas that can obscure the central regions, depending on the observer's line of sight.</a:t>
            </a:r>
          </a:p>
          <a:p>
            <a:pPr>
              <a:buFont typeface="Arial" panose="020B0604020202020204" pitchFamily="34" charset="0"/>
              <a:buChar char="•"/>
            </a:pPr>
            <a:r>
              <a:rPr lang="en-US" b="1" dirty="0"/>
              <a:t>Relativistic Jets</a:t>
            </a:r>
            <a:r>
              <a:rPr lang="en-US" dirty="0"/>
              <a:t>: In some AGN, collimated jets of relativistic particles are ejected perpendicular to the accretion disk, emitting synchrotron radiation observable in radio to gamma-ray wavelengths.</a:t>
            </a:r>
          </a:p>
          <a:p>
            <a:endParaRPr lang="en-IN" dirty="0"/>
          </a:p>
        </p:txBody>
      </p:sp>
    </p:spTree>
    <p:extLst>
      <p:ext uri="{BB962C8B-B14F-4D97-AF65-F5344CB8AC3E}">
        <p14:creationId xmlns:p14="http://schemas.microsoft.com/office/powerpoint/2010/main" val="1969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2BCC-C2FE-D6DF-D621-1F8963A4830C}"/>
              </a:ext>
            </a:extLst>
          </p:cNvPr>
          <p:cNvSpPr>
            <a:spLocks noGrp="1"/>
          </p:cNvSpPr>
          <p:nvPr>
            <p:ph type="title"/>
          </p:nvPr>
        </p:nvSpPr>
        <p:spPr/>
        <p:txBody>
          <a:bodyPr>
            <a:normAutofit/>
          </a:bodyPr>
          <a:lstStyle/>
          <a:p>
            <a:r>
              <a:rPr lang="en-US" sz="4400" b="1" dirty="0"/>
              <a:t>Evolution of star into a pulsar</a:t>
            </a:r>
            <a:endParaRPr lang="en-IN" sz="4400" b="1" dirty="0"/>
          </a:p>
        </p:txBody>
      </p:sp>
      <p:sp>
        <p:nvSpPr>
          <p:cNvPr id="3" name="Content Placeholder 2">
            <a:extLst>
              <a:ext uri="{FF2B5EF4-FFF2-40B4-BE49-F238E27FC236}">
                <a16:creationId xmlns:a16="http://schemas.microsoft.com/office/drawing/2014/main" id="{E4528B3E-77A6-5A6B-9E0C-AB170F87FA3D}"/>
              </a:ext>
            </a:extLst>
          </p:cNvPr>
          <p:cNvSpPr>
            <a:spLocks noGrp="1"/>
          </p:cNvSpPr>
          <p:nvPr>
            <p:ph idx="1"/>
          </p:nvPr>
        </p:nvSpPr>
        <p:spPr/>
        <p:txBody>
          <a:bodyPr/>
          <a:lstStyle/>
          <a:p>
            <a:pPr>
              <a:buNone/>
            </a:pPr>
            <a:r>
              <a:rPr lang="en-US" b="1" dirty="0"/>
              <a:t>1. Birth of a Massive Star</a:t>
            </a:r>
          </a:p>
          <a:p>
            <a:pPr>
              <a:buFont typeface="Arial" panose="020B0604020202020204" pitchFamily="34" charset="0"/>
              <a:buChar char="•"/>
            </a:pPr>
            <a:r>
              <a:rPr lang="en-US" b="1" dirty="0"/>
              <a:t>Initial Mass</a:t>
            </a:r>
            <a:r>
              <a:rPr lang="en-US" dirty="0"/>
              <a:t>: The star must be massive — typically </a:t>
            </a:r>
            <a:r>
              <a:rPr lang="en-US" b="1" dirty="0"/>
              <a:t>8 to 25 times the mass of the Sun</a:t>
            </a:r>
            <a:r>
              <a:rPr lang="en-US" dirty="0"/>
              <a:t> (M☉) — to eventually form a neutron star or pulsar.</a:t>
            </a:r>
          </a:p>
          <a:p>
            <a:pPr>
              <a:buFont typeface="Arial" panose="020B0604020202020204" pitchFamily="34" charset="0"/>
              <a:buChar char="•"/>
            </a:pPr>
            <a:r>
              <a:rPr lang="en-US" b="1" dirty="0"/>
              <a:t>Nuclear Fusion</a:t>
            </a:r>
            <a:r>
              <a:rPr lang="en-US" dirty="0"/>
              <a:t>: The star spends most of its life fusing hydrogen into helium in its core, producing radiation pressure that balances gravity.</a:t>
            </a:r>
          </a:p>
          <a:p>
            <a:pPr>
              <a:buFont typeface="Arial" panose="020B0604020202020204" pitchFamily="34" charset="0"/>
              <a:buChar char="•"/>
            </a:pPr>
            <a:r>
              <a:rPr lang="en-US" b="1" dirty="0"/>
              <a:t>Main Sequence</a:t>
            </a:r>
            <a:r>
              <a:rPr lang="en-US" dirty="0"/>
              <a:t>: This phase lasts millions of years, depending on the star’s mass. More massive stars burn fuel more quickly.</a:t>
            </a:r>
          </a:p>
          <a:p>
            <a:endParaRPr lang="en-IN" dirty="0"/>
          </a:p>
        </p:txBody>
      </p:sp>
    </p:spTree>
    <p:extLst>
      <p:ext uri="{BB962C8B-B14F-4D97-AF65-F5344CB8AC3E}">
        <p14:creationId xmlns:p14="http://schemas.microsoft.com/office/powerpoint/2010/main" val="229249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084BC-E6B7-8BC1-BCB2-884727EC6D22}"/>
              </a:ext>
            </a:extLst>
          </p:cNvPr>
          <p:cNvSpPr>
            <a:spLocks noGrp="1"/>
          </p:cNvSpPr>
          <p:nvPr>
            <p:ph idx="1"/>
          </p:nvPr>
        </p:nvSpPr>
        <p:spPr>
          <a:xfrm>
            <a:off x="1097280" y="603315"/>
            <a:ext cx="10058400" cy="5265779"/>
          </a:xfrm>
        </p:spPr>
        <p:txBody>
          <a:bodyPr>
            <a:normAutofit/>
          </a:bodyPr>
          <a:lstStyle/>
          <a:p>
            <a:pPr>
              <a:buNone/>
            </a:pPr>
            <a:r>
              <a:rPr lang="en-US" b="1" dirty="0"/>
              <a:t>2. Red Supergiant Phase</a:t>
            </a:r>
          </a:p>
          <a:p>
            <a:pPr>
              <a:buFont typeface="Arial" panose="020B0604020202020204" pitchFamily="34" charset="0"/>
              <a:buChar char="•"/>
            </a:pPr>
            <a:r>
              <a:rPr lang="en-US" b="1" dirty="0"/>
              <a:t>Fuel Exhaustion</a:t>
            </a:r>
            <a:r>
              <a:rPr lang="en-US" dirty="0"/>
              <a:t>: When hydrogen is depleted, the star begins fusing helium, then progressively heavier elements like carbon, oxygen, silicon, etc., until </a:t>
            </a:r>
            <a:r>
              <a:rPr lang="en-US" b="1" dirty="0"/>
              <a:t>iron (Fe)</a:t>
            </a:r>
            <a:r>
              <a:rPr lang="en-US" dirty="0"/>
              <a:t> builds up in the core.</a:t>
            </a:r>
          </a:p>
          <a:p>
            <a:pPr>
              <a:buFont typeface="Arial" panose="020B0604020202020204" pitchFamily="34" charset="0"/>
              <a:buChar char="•"/>
            </a:pPr>
            <a:r>
              <a:rPr lang="en-US" b="1" dirty="0"/>
              <a:t>Formation of an Iron Core</a:t>
            </a:r>
            <a:r>
              <a:rPr lang="en-US" dirty="0"/>
              <a:t>: Iron cannot undergo fusion to release energy (endothermic reaction), so the core becomes inert, growing increasingly massive.</a:t>
            </a:r>
          </a:p>
          <a:p>
            <a:pPr>
              <a:buNone/>
            </a:pPr>
            <a:r>
              <a:rPr lang="en-IN" b="1" dirty="0"/>
              <a:t>3. Core Collapse</a:t>
            </a:r>
          </a:p>
          <a:p>
            <a:pPr>
              <a:buFont typeface="Arial" panose="020B0604020202020204" pitchFamily="34" charset="0"/>
              <a:buChar char="•"/>
            </a:pPr>
            <a:r>
              <a:rPr lang="en-IN" b="1" dirty="0"/>
              <a:t>Chandrasekhar Limit</a:t>
            </a:r>
            <a:r>
              <a:rPr lang="en-IN" dirty="0"/>
              <a:t>: When the iron core exceeds about </a:t>
            </a:r>
            <a:r>
              <a:rPr lang="en-IN" b="1" dirty="0"/>
              <a:t>1.4 M☉</a:t>
            </a:r>
            <a:r>
              <a:rPr lang="en-IN" dirty="0"/>
              <a:t>, it can no longer support itself against gravity through electron degeneracy pressure.</a:t>
            </a:r>
          </a:p>
          <a:p>
            <a:pPr>
              <a:buFont typeface="Arial" panose="020B0604020202020204" pitchFamily="34" charset="0"/>
              <a:buChar char="•"/>
            </a:pPr>
            <a:r>
              <a:rPr lang="en-IN" b="1" dirty="0"/>
              <a:t>Electron Capture</a:t>
            </a:r>
            <a:r>
              <a:rPr lang="en-IN" dirty="0"/>
              <a:t>: Electrons and protons combine via inverse beta decay:</a:t>
            </a:r>
          </a:p>
          <a:p>
            <a:pPr marL="0" indent="0">
              <a:buNone/>
            </a:pPr>
            <a:endParaRPr lang="en-IN" dirty="0"/>
          </a:p>
          <a:p>
            <a:pPr>
              <a:buFont typeface="Arial" panose="020B0604020202020204" pitchFamily="34" charset="0"/>
              <a:buChar char="•"/>
            </a:pPr>
            <a:r>
              <a:rPr lang="en-IN" dirty="0"/>
              <a:t>This creates neutrons and releases a huge burst of </a:t>
            </a:r>
            <a:r>
              <a:rPr lang="en-IN" b="1" dirty="0"/>
              <a:t>neutrinos</a:t>
            </a:r>
            <a:r>
              <a:rPr lang="en-IN" dirty="0"/>
              <a:t>.</a:t>
            </a:r>
          </a:p>
          <a:p>
            <a:pPr>
              <a:buFont typeface="Arial" panose="020B0604020202020204" pitchFamily="34" charset="0"/>
              <a:buChar char="•"/>
            </a:pPr>
            <a:r>
              <a:rPr lang="en-IN" b="1" dirty="0"/>
              <a:t>Collapse to Nuclear Density</a:t>
            </a:r>
            <a:r>
              <a:rPr lang="en-IN" dirty="0"/>
              <a:t>: The core collapses in milliseconds to a density of about 10^14-10^15 g/cm^3— similar to atomic nuclei.</a:t>
            </a:r>
          </a:p>
          <a:p>
            <a:endParaRPr lang="en-IN" dirty="0"/>
          </a:p>
        </p:txBody>
      </p:sp>
      <p:pic>
        <p:nvPicPr>
          <p:cNvPr id="5" name="Picture 4">
            <a:extLst>
              <a:ext uri="{FF2B5EF4-FFF2-40B4-BE49-F238E27FC236}">
                <a16:creationId xmlns:a16="http://schemas.microsoft.com/office/drawing/2014/main" id="{15DB2DA1-FCFF-4A57-D721-B0E1F32B856C}"/>
              </a:ext>
            </a:extLst>
          </p:cNvPr>
          <p:cNvPicPr>
            <a:picLocks noChangeAspect="1"/>
          </p:cNvPicPr>
          <p:nvPr/>
        </p:nvPicPr>
        <p:blipFill>
          <a:blip r:embed="rId2"/>
          <a:stretch>
            <a:fillRect/>
          </a:stretch>
        </p:blipFill>
        <p:spPr>
          <a:xfrm>
            <a:off x="4527340" y="4034093"/>
            <a:ext cx="2534004" cy="562053"/>
          </a:xfrm>
          <a:prstGeom prst="rect">
            <a:avLst/>
          </a:prstGeom>
        </p:spPr>
      </p:pic>
    </p:spTree>
    <p:extLst>
      <p:ext uri="{BB962C8B-B14F-4D97-AF65-F5344CB8AC3E}">
        <p14:creationId xmlns:p14="http://schemas.microsoft.com/office/powerpoint/2010/main" val="294381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30AC8-ECE4-CE0F-027E-0E3F0B0580D4}"/>
              </a:ext>
            </a:extLst>
          </p:cNvPr>
          <p:cNvSpPr>
            <a:spLocks noGrp="1"/>
          </p:cNvSpPr>
          <p:nvPr>
            <p:ph idx="1"/>
          </p:nvPr>
        </p:nvSpPr>
        <p:spPr>
          <a:xfrm>
            <a:off x="367645" y="311085"/>
            <a:ext cx="11321591" cy="5891752"/>
          </a:xfrm>
        </p:spPr>
        <p:txBody>
          <a:bodyPr>
            <a:normAutofit fontScale="92500" lnSpcReduction="10000"/>
          </a:bodyPr>
          <a:lstStyle/>
          <a:p>
            <a:pPr>
              <a:buNone/>
            </a:pPr>
            <a:endParaRPr lang="en-US" b="1" dirty="0"/>
          </a:p>
          <a:p>
            <a:pPr>
              <a:buNone/>
            </a:pPr>
            <a:r>
              <a:rPr lang="en-US" sz="2200" b="1" dirty="0"/>
              <a:t>4. Supernova Explosion (Type II)</a:t>
            </a:r>
          </a:p>
          <a:p>
            <a:pPr>
              <a:buFont typeface="Arial" panose="020B0604020202020204" pitchFamily="34" charset="0"/>
              <a:buChar char="•"/>
            </a:pPr>
            <a:r>
              <a:rPr lang="en-US" b="1" dirty="0"/>
              <a:t>Rebound Shock</a:t>
            </a:r>
            <a:r>
              <a:rPr lang="en-US" dirty="0"/>
              <a:t>: The inner core collapse halts at nuclear density due to </a:t>
            </a:r>
            <a:r>
              <a:rPr lang="en-US" b="1" dirty="0"/>
              <a:t>neutron degeneracy pressure</a:t>
            </a:r>
            <a:r>
              <a:rPr lang="en-US" dirty="0"/>
              <a:t>, causing the infalling outer layers to bounce off the core.</a:t>
            </a:r>
          </a:p>
          <a:p>
            <a:pPr>
              <a:buFont typeface="Arial" panose="020B0604020202020204" pitchFamily="34" charset="0"/>
              <a:buChar char="•"/>
            </a:pPr>
            <a:r>
              <a:rPr lang="en-US" b="1" dirty="0"/>
              <a:t>Shockwave and Neutrinos</a:t>
            </a:r>
            <a:r>
              <a:rPr lang="en-US" dirty="0"/>
              <a:t>: The rebound, aided by neutrino heating, creates an outward shockwave, expelling the outer layers in a </a:t>
            </a:r>
            <a:r>
              <a:rPr lang="en-US" b="1" dirty="0"/>
              <a:t>supernova explosion</a:t>
            </a:r>
            <a:r>
              <a:rPr lang="en-US" dirty="0"/>
              <a:t>.</a:t>
            </a:r>
          </a:p>
          <a:p>
            <a:pPr>
              <a:buFont typeface="Arial" panose="020B0604020202020204" pitchFamily="34" charset="0"/>
              <a:buChar char="•"/>
            </a:pPr>
            <a:r>
              <a:rPr lang="en-US" b="1" dirty="0"/>
              <a:t>Resulting Object</a:t>
            </a:r>
            <a:r>
              <a:rPr lang="en-US" dirty="0"/>
              <a:t>: The remaining object is a </a:t>
            </a:r>
            <a:r>
              <a:rPr lang="en-US" b="1" dirty="0"/>
              <a:t>neutron star</a:t>
            </a:r>
            <a:r>
              <a:rPr lang="en-US" dirty="0"/>
              <a:t> — typically about </a:t>
            </a:r>
            <a:r>
              <a:rPr lang="en-US" b="1" dirty="0"/>
              <a:t>1.4–2.0 M☉</a:t>
            </a:r>
            <a:r>
              <a:rPr lang="en-US" dirty="0"/>
              <a:t>, with a radius of ~10–12 km.</a:t>
            </a:r>
          </a:p>
          <a:p>
            <a:pPr>
              <a:buNone/>
            </a:pPr>
            <a:r>
              <a:rPr lang="en-US" sz="2200" b="1" dirty="0"/>
              <a:t>5. Formation of a Pulsar</a:t>
            </a:r>
          </a:p>
          <a:p>
            <a:pPr>
              <a:buFont typeface="Arial" panose="020B0604020202020204" pitchFamily="34" charset="0"/>
              <a:buChar char="•"/>
            </a:pPr>
            <a:r>
              <a:rPr lang="en-US" b="1" dirty="0"/>
              <a:t>Rapid Rotation</a:t>
            </a:r>
            <a:r>
              <a:rPr lang="en-US" dirty="0"/>
              <a:t>: Due to conservation of angular momentum, the collapsing core spins extremely fast — often </a:t>
            </a:r>
            <a:r>
              <a:rPr lang="en-US" b="1" dirty="0"/>
              <a:t>tens to hundreds of times per second</a:t>
            </a:r>
            <a:r>
              <a:rPr lang="en-US" dirty="0"/>
              <a:t>.</a:t>
            </a:r>
          </a:p>
          <a:p>
            <a:pPr>
              <a:buFont typeface="Arial" panose="020B0604020202020204" pitchFamily="34" charset="0"/>
              <a:buChar char="•"/>
            </a:pPr>
            <a:r>
              <a:rPr lang="en-US" b="1" dirty="0"/>
              <a:t>Intense Magnetic Fields</a:t>
            </a:r>
            <a:r>
              <a:rPr lang="en-US" dirty="0"/>
              <a:t>: The magnetic field is conserved and compressed, increasing to </a:t>
            </a:r>
            <a:r>
              <a:rPr lang="en-US" b="1" dirty="0"/>
              <a:t>10^8 to 10^15 Gauss</a:t>
            </a:r>
            <a:r>
              <a:rPr lang="en-US" dirty="0"/>
              <a:t>.</a:t>
            </a:r>
          </a:p>
          <a:p>
            <a:pPr>
              <a:buFont typeface="Arial" panose="020B0604020202020204" pitchFamily="34" charset="0"/>
              <a:buChar char="•"/>
            </a:pPr>
            <a:r>
              <a:rPr lang="en-US" b="1" dirty="0"/>
              <a:t>Misalignment of Axes</a:t>
            </a:r>
            <a:r>
              <a:rPr lang="en-US" dirty="0"/>
              <a:t>: The magnetic axis is not aligned with the rotation axis. The strong magnetic field channels particles into beams that radiate from the magnetic poles.</a:t>
            </a:r>
          </a:p>
          <a:p>
            <a:pPr>
              <a:buFont typeface="Arial" panose="020B0604020202020204" pitchFamily="34" charset="0"/>
              <a:buChar char="•"/>
            </a:pPr>
            <a:r>
              <a:rPr lang="en-US" b="1" dirty="0"/>
              <a:t>Lighthouse Effect</a:t>
            </a:r>
            <a:r>
              <a:rPr lang="en-US" dirty="0"/>
              <a:t>: As the star spins, these beams sweep across space. If Earth lies in the path of the beam, we observe </a:t>
            </a:r>
            <a:r>
              <a:rPr lang="en-US" b="1" dirty="0"/>
              <a:t>regular pulses of radiation</a:t>
            </a:r>
            <a:r>
              <a:rPr lang="en-US" dirty="0"/>
              <a:t> — a </a:t>
            </a:r>
            <a:r>
              <a:rPr lang="en-US" b="1" dirty="0"/>
              <a:t>pulsar</a:t>
            </a:r>
            <a:r>
              <a:rPr lang="en-US" dirty="0"/>
              <a:t>.</a:t>
            </a:r>
          </a:p>
          <a:p>
            <a:endParaRPr lang="en-IN" dirty="0"/>
          </a:p>
        </p:txBody>
      </p:sp>
    </p:spTree>
    <p:extLst>
      <p:ext uri="{BB962C8B-B14F-4D97-AF65-F5344CB8AC3E}">
        <p14:creationId xmlns:p14="http://schemas.microsoft.com/office/powerpoint/2010/main" val="353326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D361-5819-9B42-A606-A1B6C68A1786}"/>
              </a:ext>
            </a:extLst>
          </p:cNvPr>
          <p:cNvSpPr>
            <a:spLocks noGrp="1"/>
          </p:cNvSpPr>
          <p:nvPr>
            <p:ph type="title"/>
          </p:nvPr>
        </p:nvSpPr>
        <p:spPr>
          <a:xfrm>
            <a:off x="1097280" y="688157"/>
            <a:ext cx="10058400" cy="1049203"/>
          </a:xfrm>
        </p:spPr>
        <p:txBody>
          <a:bodyPr>
            <a:normAutofit fontScale="90000"/>
          </a:bodyPr>
          <a:lstStyle/>
          <a:p>
            <a:r>
              <a:rPr lang="en-US" b="1" dirty="0"/>
              <a:t>End Stages &amp; Lifespan of Pulsars</a:t>
            </a:r>
            <a:br>
              <a:rPr lang="en-US" b="1" dirty="0"/>
            </a:br>
            <a:endParaRPr lang="en-IN" dirty="0"/>
          </a:p>
        </p:txBody>
      </p:sp>
      <p:sp>
        <p:nvSpPr>
          <p:cNvPr id="3" name="Content Placeholder 2">
            <a:extLst>
              <a:ext uri="{FF2B5EF4-FFF2-40B4-BE49-F238E27FC236}">
                <a16:creationId xmlns:a16="http://schemas.microsoft.com/office/drawing/2014/main" id="{1657E23F-90B3-2436-233E-FE104A923B51}"/>
              </a:ext>
            </a:extLst>
          </p:cNvPr>
          <p:cNvSpPr>
            <a:spLocks noGrp="1"/>
          </p:cNvSpPr>
          <p:nvPr>
            <p:ph idx="1"/>
          </p:nvPr>
        </p:nvSpPr>
        <p:spPr/>
        <p:txBody>
          <a:bodyPr/>
          <a:lstStyle/>
          <a:p>
            <a:pPr>
              <a:buFont typeface="Arial" panose="020B0604020202020204" pitchFamily="34" charset="0"/>
              <a:buChar char="•"/>
            </a:pPr>
            <a:r>
              <a:rPr lang="en-US" b="1" dirty="0"/>
              <a:t>Spin-down</a:t>
            </a:r>
            <a:r>
              <a:rPr lang="en-US" dirty="0"/>
              <a:t>: Over time, pulsars lose rotational energy via electromagnetic radiation and particle winds, causing them to slow down.</a:t>
            </a:r>
          </a:p>
          <a:p>
            <a:pPr>
              <a:buFont typeface="Arial" panose="020B0604020202020204" pitchFamily="34" charset="0"/>
              <a:buChar char="•"/>
            </a:pPr>
            <a:r>
              <a:rPr lang="en-US" b="1" dirty="0"/>
              <a:t>Death Line</a:t>
            </a:r>
            <a:r>
              <a:rPr lang="en-US" dirty="0"/>
              <a:t>: When the pulsar slows enough, it stops emitting visible pulses. It becomes a </a:t>
            </a:r>
            <a:r>
              <a:rPr lang="en-US" b="1" dirty="0"/>
              <a:t>"dead" neutron star</a:t>
            </a:r>
            <a:r>
              <a:rPr lang="en-US" dirty="0"/>
              <a:t>.</a:t>
            </a:r>
          </a:p>
          <a:p>
            <a:pPr>
              <a:buFont typeface="Arial" panose="020B0604020202020204" pitchFamily="34" charset="0"/>
              <a:buChar char="•"/>
            </a:pPr>
            <a:r>
              <a:rPr lang="en-US" b="1" dirty="0"/>
              <a:t>Millisecond Pulsars</a:t>
            </a:r>
            <a:r>
              <a:rPr lang="en-US" dirty="0"/>
              <a:t>: Some old pulsars can be "spun up" again by accreting matter from a binary companion, becoming </a:t>
            </a:r>
            <a:r>
              <a:rPr lang="en-US" b="1" dirty="0"/>
              <a:t>millisecond pulsars</a:t>
            </a:r>
            <a:r>
              <a:rPr lang="en-US" dirty="0"/>
              <a:t>.</a:t>
            </a:r>
          </a:p>
          <a:p>
            <a:endParaRPr lang="en-IN" dirty="0"/>
          </a:p>
        </p:txBody>
      </p:sp>
    </p:spTree>
    <p:extLst>
      <p:ext uri="{BB962C8B-B14F-4D97-AF65-F5344CB8AC3E}">
        <p14:creationId xmlns:p14="http://schemas.microsoft.com/office/powerpoint/2010/main" val="3222627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A65A-AAD2-B72B-DDEB-D6DA9FEC9D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3CF04D-E119-C23A-3E8A-4C69A7BB1E68}"/>
              </a:ext>
            </a:extLst>
          </p:cNvPr>
          <p:cNvSpPr>
            <a:spLocks noGrp="1"/>
          </p:cNvSpPr>
          <p:nvPr>
            <p:ph idx="1"/>
          </p:nvPr>
        </p:nvSpPr>
        <p:spPr/>
        <p:txBody>
          <a:bodyPr/>
          <a:lstStyle/>
          <a:p>
            <a:r>
              <a:rPr lang="en-US" dirty="0"/>
              <a:t>Bhattacharya, D., &amp; van den Heuvel, E. P. J. (1991). Formation and evolution of binary and millisecond radio pulsars. </a:t>
            </a:r>
            <a:r>
              <a:rPr lang="en-US" i="1" dirty="0"/>
              <a:t>Physics Reports</a:t>
            </a:r>
            <a:r>
              <a:rPr lang="en-US" dirty="0"/>
              <a:t>, 203(1), 1–124</a:t>
            </a:r>
            <a:br>
              <a:rPr lang="en-US" dirty="0"/>
            </a:br>
            <a:r>
              <a:rPr lang="en-US" dirty="0">
                <a:hlinkClick r:id="rId2"/>
              </a:rPr>
              <a:t>https://ui.adsabs.harvard.edu/abs/1991PhR...203....1B/abstract</a:t>
            </a:r>
            <a:endParaRPr lang="en-US" dirty="0"/>
          </a:p>
          <a:p>
            <a:endParaRPr lang="en-US" dirty="0"/>
          </a:p>
          <a:p>
            <a:r>
              <a:rPr lang="en-IN" dirty="0"/>
              <a:t>Ferdman, R. D., et al. (2013). The double pulsar: evidence for neutron star formation without an iron core-collapse supernova. </a:t>
            </a:r>
            <a:r>
              <a:rPr lang="en-IN" i="1" dirty="0" err="1"/>
              <a:t>arXiv</a:t>
            </a:r>
            <a:r>
              <a:rPr lang="en-IN" i="1" dirty="0"/>
              <a:t> preprint arXiv:1302.2914</a:t>
            </a:r>
            <a:r>
              <a:rPr lang="en-IN" dirty="0"/>
              <a:t>.</a:t>
            </a:r>
            <a:endParaRPr lang="en-US" dirty="0"/>
          </a:p>
          <a:p>
            <a:r>
              <a:rPr lang="en-IN" dirty="0">
                <a:hlinkClick r:id="rId3"/>
              </a:rPr>
              <a:t>https://arxiv.org/abs/1302.2914</a:t>
            </a:r>
            <a:endParaRPr lang="en-IN" dirty="0"/>
          </a:p>
        </p:txBody>
      </p:sp>
    </p:spTree>
    <p:extLst>
      <p:ext uri="{BB962C8B-B14F-4D97-AF65-F5344CB8AC3E}">
        <p14:creationId xmlns:p14="http://schemas.microsoft.com/office/powerpoint/2010/main" val="2855073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2F23-C730-F345-879A-8D8A859658AC}"/>
              </a:ext>
            </a:extLst>
          </p:cNvPr>
          <p:cNvSpPr>
            <a:spLocks noGrp="1"/>
          </p:cNvSpPr>
          <p:nvPr>
            <p:ph type="title"/>
          </p:nvPr>
        </p:nvSpPr>
        <p:spPr>
          <a:xfrm>
            <a:off x="1097280" y="286603"/>
            <a:ext cx="10058400" cy="863467"/>
          </a:xfrm>
        </p:spPr>
        <p:txBody>
          <a:bodyPr/>
          <a:lstStyle/>
          <a:p>
            <a:r>
              <a:rPr lang="en-IN" b="1" dirty="0"/>
              <a:t>NICER</a:t>
            </a:r>
          </a:p>
        </p:txBody>
      </p:sp>
      <p:sp>
        <p:nvSpPr>
          <p:cNvPr id="3" name="Content Placeholder 2">
            <a:extLst>
              <a:ext uri="{FF2B5EF4-FFF2-40B4-BE49-F238E27FC236}">
                <a16:creationId xmlns:a16="http://schemas.microsoft.com/office/drawing/2014/main" id="{081E592B-677F-2413-6CB3-A19167B48FF9}"/>
              </a:ext>
            </a:extLst>
          </p:cNvPr>
          <p:cNvSpPr>
            <a:spLocks noGrp="1"/>
          </p:cNvSpPr>
          <p:nvPr>
            <p:ph idx="1"/>
          </p:nvPr>
        </p:nvSpPr>
        <p:spPr>
          <a:xfrm>
            <a:off x="301658" y="1150070"/>
            <a:ext cx="11538408" cy="4719024"/>
          </a:xfrm>
        </p:spPr>
        <p:txBody>
          <a:bodyPr>
            <a:normAutofit/>
          </a:bodyPr>
          <a:lstStyle/>
          <a:p>
            <a:r>
              <a:rPr lang="en-US" dirty="0"/>
              <a:t>The Neutron star Interior Composition </a:t>
            </a:r>
            <a:r>
              <a:rPr lang="en-US" dirty="0" err="1"/>
              <a:t>ExploreR</a:t>
            </a:r>
            <a:r>
              <a:rPr lang="en-US" dirty="0"/>
              <a:t> (NICER) is an NASA experiment placed on the International Space Station (ISS).</a:t>
            </a:r>
          </a:p>
          <a:p>
            <a:r>
              <a:rPr lang="en-US" dirty="0"/>
              <a:t>NICER observe the sky in the X-ray band (0.2-12 keV) with large collective area and fine time resolution. It was launched on a SpaceX Falcon 9 rocket on June 3, 2017, and commenced operations on June 14. The mission was approved for 18 months of operations that was extended in March 2019 and is still operating.</a:t>
            </a:r>
          </a:p>
          <a:p>
            <a:r>
              <a:rPr lang="en-US" dirty="0"/>
              <a:t>Mission Characteristics-</a:t>
            </a:r>
          </a:p>
          <a:p>
            <a:r>
              <a:rPr lang="en-US" dirty="0"/>
              <a:t>Energy Range : 0.2–12 keV</a:t>
            </a:r>
          </a:p>
          <a:p>
            <a:r>
              <a:rPr lang="en-US" dirty="0"/>
              <a:t>Special Features : Concentrator optics with high </a:t>
            </a:r>
            <a:r>
              <a:rPr lang="en-US" dirty="0" err="1"/>
              <a:t>temporaral</a:t>
            </a:r>
            <a:r>
              <a:rPr lang="en-US" dirty="0"/>
              <a:t> and moderate spectral resolution.</a:t>
            </a:r>
          </a:p>
          <a:p>
            <a:r>
              <a:rPr lang="en-US" dirty="0"/>
              <a:t>Payload :   </a:t>
            </a:r>
          </a:p>
          <a:p>
            <a:r>
              <a:rPr lang="en-US" dirty="0"/>
              <a:t> X-ray Timing </a:t>
            </a:r>
            <a:r>
              <a:rPr lang="en-US" dirty="0" err="1"/>
              <a:t>Instrumen</a:t>
            </a:r>
            <a:r>
              <a:rPr lang="en-US" dirty="0"/>
              <a:t> (XTI) consists of 56 concentrator optics, providing a 5 arcmin non-imaging field of view onto a matching set of silicon drift detectors (SSDs).        Energy range; 0.2- 12 keV        Energy Resolution : 85 eV at 1 keV; 137 eV at 6 keV        Effective area : &gt;2000 cm2 at 1.5 keV        Time resolution : 300ns </a:t>
            </a:r>
            <a:endParaRPr lang="en-IN" dirty="0"/>
          </a:p>
        </p:txBody>
      </p:sp>
    </p:spTree>
    <p:extLst>
      <p:ext uri="{BB962C8B-B14F-4D97-AF65-F5344CB8AC3E}">
        <p14:creationId xmlns:p14="http://schemas.microsoft.com/office/powerpoint/2010/main" val="360853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D31-AF6C-7E0B-0974-181E38F3801D}"/>
              </a:ext>
            </a:extLst>
          </p:cNvPr>
          <p:cNvSpPr>
            <a:spLocks noGrp="1"/>
          </p:cNvSpPr>
          <p:nvPr>
            <p:ph type="title"/>
          </p:nvPr>
        </p:nvSpPr>
        <p:spPr>
          <a:xfrm>
            <a:off x="1097280" y="286603"/>
            <a:ext cx="10058400" cy="976589"/>
          </a:xfrm>
        </p:spPr>
        <p:txBody>
          <a:bodyPr/>
          <a:lstStyle/>
          <a:p>
            <a:r>
              <a:rPr lang="en-IN" b="1" dirty="0"/>
              <a:t>PSR J1231−1411</a:t>
            </a:r>
          </a:p>
        </p:txBody>
      </p:sp>
      <p:sp>
        <p:nvSpPr>
          <p:cNvPr id="3" name="Content Placeholder 2">
            <a:extLst>
              <a:ext uri="{FF2B5EF4-FFF2-40B4-BE49-F238E27FC236}">
                <a16:creationId xmlns:a16="http://schemas.microsoft.com/office/drawing/2014/main" id="{B4562451-D94E-9778-C63F-C5AEE09CAABF}"/>
              </a:ext>
            </a:extLst>
          </p:cNvPr>
          <p:cNvSpPr>
            <a:spLocks noGrp="1"/>
          </p:cNvSpPr>
          <p:nvPr>
            <p:ph idx="1"/>
          </p:nvPr>
        </p:nvSpPr>
        <p:spPr/>
        <p:txBody>
          <a:bodyPr/>
          <a:lstStyle/>
          <a:p>
            <a:r>
              <a:rPr lang="en-US" b="1" dirty="0"/>
              <a:t>PSR J1231−1411</a:t>
            </a:r>
            <a:r>
              <a:rPr lang="en-US" dirty="0"/>
              <a:t> is a nearby millisecond pulsar (MSP) that has garnered significant attention in astrophysical research due to its unique properties and the insights it offers into neutron star structure and behavior. Discovered through gamma-ray observations by the Fermi Large Area Telescope (LAT) and subsequently identified in radio frequencies, this pulsar has become a focal point for studies utilizing X-ray observations, particularly with the Neutron Star Interior Composition Explorer (NICER).</a:t>
            </a:r>
          </a:p>
          <a:p>
            <a:r>
              <a:rPr lang="en-IN" dirty="0">
                <a:hlinkClick r:id="rId2"/>
              </a:rPr>
              <a:t>https://papers.cool/arxiv/2409.14923</a:t>
            </a:r>
            <a:br>
              <a:rPr lang="en-IN" dirty="0"/>
            </a:br>
            <a:endParaRPr lang="en-IN" dirty="0"/>
          </a:p>
        </p:txBody>
      </p:sp>
    </p:spTree>
    <p:extLst>
      <p:ext uri="{BB962C8B-B14F-4D97-AF65-F5344CB8AC3E}">
        <p14:creationId xmlns:p14="http://schemas.microsoft.com/office/powerpoint/2010/main" val="1933124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BB15-545D-102A-3F52-F4110BE02283}"/>
              </a:ext>
            </a:extLst>
          </p:cNvPr>
          <p:cNvSpPr>
            <a:spLocks noGrp="1"/>
          </p:cNvSpPr>
          <p:nvPr>
            <p:ph type="title"/>
          </p:nvPr>
        </p:nvSpPr>
        <p:spPr>
          <a:xfrm>
            <a:off x="1097280" y="988906"/>
            <a:ext cx="10058400" cy="748454"/>
          </a:xfrm>
        </p:spPr>
        <p:txBody>
          <a:bodyPr>
            <a:normAutofit fontScale="90000"/>
          </a:bodyPr>
          <a:lstStyle/>
          <a:p>
            <a:r>
              <a:rPr lang="en-US" sz="4400" b="1" dirty="0"/>
              <a:t>Fundamental Properties</a:t>
            </a:r>
            <a:br>
              <a:rPr lang="en-US" b="1" dirty="0"/>
            </a:br>
            <a:endParaRPr lang="en-IN" dirty="0"/>
          </a:p>
        </p:txBody>
      </p:sp>
      <p:sp>
        <p:nvSpPr>
          <p:cNvPr id="3" name="Content Placeholder 2">
            <a:extLst>
              <a:ext uri="{FF2B5EF4-FFF2-40B4-BE49-F238E27FC236}">
                <a16:creationId xmlns:a16="http://schemas.microsoft.com/office/drawing/2014/main" id="{FC759EB2-4B6C-7A47-AB99-418A12C08C3E}"/>
              </a:ext>
            </a:extLst>
          </p:cNvPr>
          <p:cNvSpPr>
            <a:spLocks noGrp="1"/>
          </p:cNvSpPr>
          <p:nvPr>
            <p:ph idx="1"/>
          </p:nvPr>
        </p:nvSpPr>
        <p:spPr/>
        <p:txBody>
          <a:bodyPr/>
          <a:lstStyle/>
          <a:p>
            <a:pPr>
              <a:buFont typeface="Arial" panose="020B0604020202020204" pitchFamily="34" charset="0"/>
              <a:buChar char="•"/>
            </a:pPr>
            <a:r>
              <a:rPr lang="en-US" b="1" dirty="0"/>
              <a:t>Spin Period</a:t>
            </a:r>
            <a:r>
              <a:rPr lang="en-US" dirty="0"/>
              <a:t>: PSR J1231−1411 exhibits a rapid rotation with a spin period of approximately 3.68 milliseconds, categorizing it as a millisecond pulsar.</a:t>
            </a:r>
          </a:p>
          <a:p>
            <a:pPr>
              <a:buFont typeface="Arial" panose="020B0604020202020204" pitchFamily="34" charset="0"/>
              <a:buChar char="•"/>
            </a:pPr>
            <a:r>
              <a:rPr lang="en-US" b="1" dirty="0"/>
              <a:t>Distance</a:t>
            </a:r>
            <a:r>
              <a:rPr lang="en-US" dirty="0"/>
              <a:t>: It is located at an estimated distance of about 0.4 kiloparsecs (approximately 1,300 light-years) from Earth, making it one of the closer MSPs and thus more accessible for detailed study.</a:t>
            </a:r>
          </a:p>
          <a:p>
            <a:pPr>
              <a:buFont typeface="Arial" panose="020B0604020202020204" pitchFamily="34" charset="0"/>
              <a:buChar char="•"/>
            </a:pPr>
            <a:r>
              <a:rPr lang="en-US" b="1" dirty="0"/>
              <a:t>Binary System</a:t>
            </a:r>
            <a:r>
              <a:rPr lang="en-US" dirty="0"/>
              <a:t>: This pulsar is part of a binary system, with a low-mass companion star. The orbital characteristics and interactions within this system provide valuable data for understanding binary evolution and mass transfer processes.</a:t>
            </a:r>
          </a:p>
          <a:p>
            <a:r>
              <a:rPr lang="en-IN" dirty="0">
                <a:hlinkClick r:id="rId2"/>
              </a:rPr>
              <a:t>https://arxiv.org/abs/2409.14923</a:t>
            </a:r>
            <a:endParaRPr lang="en-IN" dirty="0"/>
          </a:p>
        </p:txBody>
      </p:sp>
    </p:spTree>
    <p:extLst>
      <p:ext uri="{BB962C8B-B14F-4D97-AF65-F5344CB8AC3E}">
        <p14:creationId xmlns:p14="http://schemas.microsoft.com/office/powerpoint/2010/main" val="353059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3C89-8712-E736-1790-99B13927D73A}"/>
              </a:ext>
            </a:extLst>
          </p:cNvPr>
          <p:cNvSpPr>
            <a:spLocks noGrp="1"/>
          </p:cNvSpPr>
          <p:nvPr>
            <p:ph type="title"/>
          </p:nvPr>
        </p:nvSpPr>
        <p:spPr>
          <a:xfrm>
            <a:off x="511102" y="196573"/>
            <a:ext cx="10058400" cy="1338606"/>
          </a:xfrm>
        </p:spPr>
        <p:txBody>
          <a:bodyPr/>
          <a:lstStyle/>
          <a:p>
            <a:r>
              <a:rPr lang="en-IN" dirty="0"/>
              <a:t>What is a Neutron star?</a:t>
            </a:r>
          </a:p>
        </p:txBody>
      </p:sp>
      <p:pic>
        <p:nvPicPr>
          <p:cNvPr id="5" name="Content Placeholder 4">
            <a:extLst>
              <a:ext uri="{FF2B5EF4-FFF2-40B4-BE49-F238E27FC236}">
                <a16:creationId xmlns:a16="http://schemas.microsoft.com/office/drawing/2014/main" id="{DCF89B53-3140-D90E-3F0B-3F5808165E09}"/>
              </a:ext>
            </a:extLst>
          </p:cNvPr>
          <p:cNvPicPr>
            <a:picLocks noGrp="1" noChangeAspect="1"/>
          </p:cNvPicPr>
          <p:nvPr>
            <p:ph idx="1"/>
          </p:nvPr>
        </p:nvPicPr>
        <p:blipFill>
          <a:blip r:embed="rId2"/>
          <a:stretch>
            <a:fillRect/>
          </a:stretch>
        </p:blipFill>
        <p:spPr>
          <a:xfrm>
            <a:off x="6891863" y="1535179"/>
            <a:ext cx="4789035" cy="4639378"/>
          </a:xfrm>
        </p:spPr>
      </p:pic>
      <p:sp>
        <p:nvSpPr>
          <p:cNvPr id="6" name="TextBox 5">
            <a:extLst>
              <a:ext uri="{FF2B5EF4-FFF2-40B4-BE49-F238E27FC236}">
                <a16:creationId xmlns:a16="http://schemas.microsoft.com/office/drawing/2014/main" id="{EA869E1F-C185-182B-2744-008A501A46D1}"/>
              </a:ext>
            </a:extLst>
          </p:cNvPr>
          <p:cNvSpPr txBox="1"/>
          <p:nvPr/>
        </p:nvSpPr>
        <p:spPr>
          <a:xfrm>
            <a:off x="301657" y="1997839"/>
            <a:ext cx="6136850" cy="5016758"/>
          </a:xfrm>
          <a:prstGeom prst="rect">
            <a:avLst/>
          </a:prstGeom>
          <a:noFill/>
        </p:spPr>
        <p:txBody>
          <a:bodyPr wrap="square" rtlCol="0">
            <a:spAutoFit/>
          </a:bodyPr>
          <a:lstStyle/>
          <a:p>
            <a:r>
              <a:rPr lang="en-US" sz="2000" dirty="0"/>
              <a:t>A neutron star is an extraordinarily dense remnant of a massive star that has undergone a supernova explosion. These compact objects are characterized by extreme densities, strong magnetic fields, and rapid rotation. The concept of neutron stars was first proposed in 1934 by Walter Baade and Fritz Zwicky, who suggested that supernovae could result in the formation of stars composed primarily of neutrons. This idea was further developed in 1939 by J. Robert Oppenheimer and George Volkoff, who applied general relativity to model the structure of such stars.</a:t>
            </a:r>
            <a:br>
              <a:rPr lang="en-US" sz="2000" dirty="0"/>
            </a:br>
            <a:r>
              <a:rPr lang="en-US" sz="2000" dirty="0">
                <a:hlinkClick r:id="rId3"/>
              </a:rPr>
              <a:t>https://www.cambridge.org/core/books/abs/pulsar-astronomy/1-the-discovery-of-pulsars/FA9A870E5502846849675D0B5728CA5B?utm_source=chatgpt.com</a:t>
            </a:r>
            <a:endParaRPr lang="en-US" sz="2000" dirty="0"/>
          </a:p>
          <a:p>
            <a:endParaRPr lang="en-US" sz="2000" dirty="0"/>
          </a:p>
        </p:txBody>
      </p:sp>
    </p:spTree>
    <p:extLst>
      <p:ext uri="{BB962C8B-B14F-4D97-AF65-F5344CB8AC3E}">
        <p14:creationId xmlns:p14="http://schemas.microsoft.com/office/powerpoint/2010/main" val="373348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2E2D-74B9-97F6-64BD-05215717E1C2}"/>
              </a:ext>
            </a:extLst>
          </p:cNvPr>
          <p:cNvSpPr>
            <a:spLocks noGrp="1"/>
          </p:cNvSpPr>
          <p:nvPr>
            <p:ph type="title"/>
          </p:nvPr>
        </p:nvSpPr>
        <p:spPr/>
        <p:txBody>
          <a:bodyPr/>
          <a:lstStyle/>
          <a:p>
            <a:r>
              <a:rPr lang="en-US" sz="4000" b="1" dirty="0"/>
              <a:t>Mass and Radius Constraints</a:t>
            </a:r>
            <a:br>
              <a:rPr lang="en-US" b="1" dirty="0"/>
            </a:br>
            <a:endParaRPr lang="en-IN" dirty="0"/>
          </a:p>
        </p:txBody>
      </p:sp>
      <p:sp>
        <p:nvSpPr>
          <p:cNvPr id="3" name="Content Placeholder 2">
            <a:extLst>
              <a:ext uri="{FF2B5EF4-FFF2-40B4-BE49-F238E27FC236}">
                <a16:creationId xmlns:a16="http://schemas.microsoft.com/office/drawing/2014/main" id="{1CF33E9E-7F9D-66DC-1915-DDCDE202180F}"/>
              </a:ext>
            </a:extLst>
          </p:cNvPr>
          <p:cNvSpPr>
            <a:spLocks noGrp="1"/>
          </p:cNvSpPr>
          <p:nvPr>
            <p:ph idx="1"/>
          </p:nvPr>
        </p:nvSpPr>
        <p:spPr/>
        <p:txBody>
          <a:bodyPr/>
          <a:lstStyle/>
          <a:p>
            <a:r>
              <a:rPr lang="en-US" dirty="0"/>
              <a:t>Determining the mass and radius of neutron stars like PSR J1231−1411 is crucial for constraining the equation of state (EOS) of ultra-dense matter. </a:t>
            </a:r>
            <a:br>
              <a:rPr lang="en-US" dirty="0"/>
            </a:br>
            <a:endParaRPr lang="en-US" dirty="0"/>
          </a:p>
          <a:p>
            <a:r>
              <a:rPr lang="en-IN" b="1" dirty="0"/>
              <a:t>Qi et al. (2025)</a:t>
            </a:r>
            <a:r>
              <a:rPr lang="en-IN" dirty="0"/>
              <a:t>:</a:t>
            </a:r>
            <a:endParaRPr lang="en-US" dirty="0"/>
          </a:p>
          <a:p>
            <a:r>
              <a:rPr lang="en-US" dirty="0"/>
              <a:t>Using pulse profile modeling with NICER and XMM-Newton data, they inferred a gravitational mass of 1.12±0.07 M⊙ and an equatorial radius of </a:t>
            </a:r>
          </a:p>
          <a:p>
            <a:endParaRPr lang="en-IN" dirty="0"/>
          </a:p>
          <a:p>
            <a:r>
              <a:rPr lang="en-US" dirty="0"/>
              <a:t>Their model incorporated a single-temperature elongated hot spot and a crescent-shaped hot spot, suggesting a complex magnetic field structure</a:t>
            </a:r>
            <a:r>
              <a:rPr lang="en-IN" dirty="0"/>
              <a:t>.</a:t>
            </a:r>
          </a:p>
        </p:txBody>
      </p:sp>
      <p:pic>
        <p:nvPicPr>
          <p:cNvPr id="5" name="Picture 4">
            <a:extLst>
              <a:ext uri="{FF2B5EF4-FFF2-40B4-BE49-F238E27FC236}">
                <a16:creationId xmlns:a16="http://schemas.microsoft.com/office/drawing/2014/main" id="{4351767E-5D7A-ED10-C7F5-C3B7F977E1A7}"/>
              </a:ext>
            </a:extLst>
          </p:cNvPr>
          <p:cNvPicPr>
            <a:picLocks noChangeAspect="1"/>
          </p:cNvPicPr>
          <p:nvPr/>
        </p:nvPicPr>
        <p:blipFill>
          <a:blip r:embed="rId2"/>
          <a:stretch>
            <a:fillRect/>
          </a:stretch>
        </p:blipFill>
        <p:spPr>
          <a:xfrm>
            <a:off x="6620502" y="3624019"/>
            <a:ext cx="1552792" cy="466790"/>
          </a:xfrm>
          <a:prstGeom prst="rect">
            <a:avLst/>
          </a:prstGeom>
        </p:spPr>
      </p:pic>
    </p:spTree>
    <p:extLst>
      <p:ext uri="{BB962C8B-B14F-4D97-AF65-F5344CB8AC3E}">
        <p14:creationId xmlns:p14="http://schemas.microsoft.com/office/powerpoint/2010/main" val="3223419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62FF-58A1-DC06-1D0D-CCDA928F6B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7B5943-D814-A884-4133-998BC36E28BE}"/>
              </a:ext>
            </a:extLst>
          </p:cNvPr>
          <p:cNvSpPr>
            <a:spLocks noGrp="1"/>
          </p:cNvSpPr>
          <p:nvPr>
            <p:ph idx="1"/>
          </p:nvPr>
        </p:nvSpPr>
        <p:spPr/>
        <p:txBody>
          <a:bodyPr/>
          <a:lstStyle/>
          <a:p>
            <a:r>
              <a:rPr lang="en-IN" b="1" dirty="0"/>
              <a:t>Salmi et al. (2024)</a:t>
            </a:r>
            <a:r>
              <a:rPr lang="en-IN" dirty="0"/>
              <a:t>: Employing Bayesian parameter inference, they estimated a mass of 1.04−0.03+0.05 M⊙ and a radius of 12.6±0.312.6 km. Their findings also indicated non-antipodal hot spot configurations, reinforcing the notion of a non-</a:t>
            </a:r>
            <a:r>
              <a:rPr lang="en-IN" dirty="0" err="1"/>
              <a:t>centered</a:t>
            </a:r>
            <a:r>
              <a:rPr lang="en-IN" dirty="0"/>
              <a:t> dipole magnetic field.</a:t>
            </a:r>
          </a:p>
          <a:p>
            <a:r>
              <a:rPr lang="en-US" dirty="0"/>
              <a:t>The discrepancies between these studies highlight the challenges in modeling neutron star emissions and the sensitivity of inferred parameters to the assumed emission geometries and modeling techniques.</a:t>
            </a:r>
            <a:endParaRPr lang="en-IN" dirty="0"/>
          </a:p>
        </p:txBody>
      </p:sp>
    </p:spTree>
    <p:extLst>
      <p:ext uri="{BB962C8B-B14F-4D97-AF65-F5344CB8AC3E}">
        <p14:creationId xmlns:p14="http://schemas.microsoft.com/office/powerpoint/2010/main" val="2025668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DA16-A4D6-5B22-113A-D793C33313EB}"/>
              </a:ext>
            </a:extLst>
          </p:cNvPr>
          <p:cNvSpPr>
            <a:spLocks noGrp="1"/>
          </p:cNvSpPr>
          <p:nvPr>
            <p:ph type="title"/>
          </p:nvPr>
        </p:nvSpPr>
        <p:spPr/>
        <p:txBody>
          <a:bodyPr/>
          <a:lstStyle/>
          <a:p>
            <a:r>
              <a:rPr lang="en-US" b="1" dirty="0"/>
              <a:t>Magnetic Field Complexity</a:t>
            </a:r>
            <a:br>
              <a:rPr lang="en-US" b="1" dirty="0"/>
            </a:br>
            <a:endParaRPr lang="en-IN" dirty="0"/>
          </a:p>
        </p:txBody>
      </p:sp>
      <p:sp>
        <p:nvSpPr>
          <p:cNvPr id="3" name="Content Placeholder 2">
            <a:extLst>
              <a:ext uri="{FF2B5EF4-FFF2-40B4-BE49-F238E27FC236}">
                <a16:creationId xmlns:a16="http://schemas.microsoft.com/office/drawing/2014/main" id="{7441BBE6-85F6-77D0-74B8-F7C34056069C}"/>
              </a:ext>
            </a:extLst>
          </p:cNvPr>
          <p:cNvSpPr>
            <a:spLocks noGrp="1"/>
          </p:cNvSpPr>
          <p:nvPr>
            <p:ph idx="1"/>
          </p:nvPr>
        </p:nvSpPr>
        <p:spPr/>
        <p:txBody>
          <a:bodyPr/>
          <a:lstStyle/>
          <a:p>
            <a:r>
              <a:rPr lang="en-US" dirty="0"/>
              <a:t>The non-antipodal hot spot configurations inferred from X-ray observations suggest that PSR J1231−1411 possesses a complex magnetic field structure, deviating from the traditional centered dipole model. Such complexities can arise from multipolar magnetic field components or offset dipole configurations. Understanding these structures is essential for comprehending the pulsar's emission mechanisms and the evolution of its magnetic field over time.</a:t>
            </a:r>
          </a:p>
          <a:p>
            <a:endParaRPr lang="en-IN" dirty="0"/>
          </a:p>
        </p:txBody>
      </p:sp>
    </p:spTree>
    <p:extLst>
      <p:ext uri="{BB962C8B-B14F-4D97-AF65-F5344CB8AC3E}">
        <p14:creationId xmlns:p14="http://schemas.microsoft.com/office/powerpoint/2010/main" val="7340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7D79-49B9-D3F9-6B03-FC48302C6CFB}"/>
              </a:ext>
            </a:extLst>
          </p:cNvPr>
          <p:cNvSpPr>
            <a:spLocks noGrp="1"/>
          </p:cNvSpPr>
          <p:nvPr>
            <p:ph type="title"/>
          </p:nvPr>
        </p:nvSpPr>
        <p:spPr/>
        <p:txBody>
          <a:bodyPr/>
          <a:lstStyle/>
          <a:p>
            <a:r>
              <a:rPr lang="en-IN" dirty="0"/>
              <a:t>Advantages for Astronomical Research</a:t>
            </a:r>
          </a:p>
        </p:txBody>
      </p:sp>
      <p:sp>
        <p:nvSpPr>
          <p:cNvPr id="3" name="Content Placeholder 2">
            <a:extLst>
              <a:ext uri="{FF2B5EF4-FFF2-40B4-BE49-F238E27FC236}">
                <a16:creationId xmlns:a16="http://schemas.microsoft.com/office/drawing/2014/main" id="{8A128B9C-1ECA-4478-6B90-876FF4DDCCA2}"/>
              </a:ext>
            </a:extLst>
          </p:cNvPr>
          <p:cNvSpPr>
            <a:spLocks noGrp="1"/>
          </p:cNvSpPr>
          <p:nvPr>
            <p:ph idx="1"/>
          </p:nvPr>
        </p:nvSpPr>
        <p:spPr/>
        <p:txBody>
          <a:bodyPr/>
          <a:lstStyle/>
          <a:p>
            <a:r>
              <a:rPr lang="en-US" b="1" dirty="0"/>
              <a:t>Magnetic Field Studies</a:t>
            </a:r>
            <a:r>
              <a:rPr lang="en-US" dirty="0"/>
              <a:t>: Its complex magnetic field structure provides an opportunity to study non-standard magnetic configurations in neutron stars.</a:t>
            </a:r>
          </a:p>
          <a:p>
            <a:r>
              <a:rPr lang="en-US" b="1" dirty="0"/>
              <a:t>Binary Evolution</a:t>
            </a:r>
            <a:r>
              <a:rPr lang="en-US" dirty="0"/>
              <a:t>: As part of a binary system, PSR J1231−1411 allows for the study of mass transfer, orbital dynamics, and the recycling process that spins up neutron stars to millisecond periods.</a:t>
            </a:r>
            <a:endParaRPr lang="en-IN" dirty="0"/>
          </a:p>
        </p:txBody>
      </p:sp>
    </p:spTree>
    <p:extLst>
      <p:ext uri="{BB962C8B-B14F-4D97-AF65-F5344CB8AC3E}">
        <p14:creationId xmlns:p14="http://schemas.microsoft.com/office/powerpoint/2010/main" val="1843089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2704E9-4CE2-C7ED-88A5-B6AA4602043C}"/>
              </a:ext>
            </a:extLst>
          </p:cNvPr>
          <p:cNvPicPr>
            <a:picLocks noGrp="1" noChangeAspect="1"/>
          </p:cNvPicPr>
          <p:nvPr>
            <p:ph idx="1"/>
          </p:nvPr>
        </p:nvPicPr>
        <p:blipFill>
          <a:blip r:embed="rId2"/>
          <a:stretch>
            <a:fillRect/>
          </a:stretch>
        </p:blipFill>
        <p:spPr>
          <a:xfrm>
            <a:off x="812276" y="412347"/>
            <a:ext cx="10567448" cy="5682886"/>
          </a:xfrm>
        </p:spPr>
      </p:pic>
    </p:spTree>
    <p:extLst>
      <p:ext uri="{BB962C8B-B14F-4D97-AF65-F5344CB8AC3E}">
        <p14:creationId xmlns:p14="http://schemas.microsoft.com/office/powerpoint/2010/main" val="2201459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2157-C82E-41CA-F1AD-89F22520E764}"/>
              </a:ext>
            </a:extLst>
          </p:cNvPr>
          <p:cNvSpPr>
            <a:spLocks noGrp="1"/>
          </p:cNvSpPr>
          <p:nvPr>
            <p:ph type="title"/>
          </p:nvPr>
        </p:nvSpPr>
        <p:spPr/>
        <p:txBody>
          <a:bodyPr/>
          <a:lstStyle/>
          <a:p>
            <a:r>
              <a:rPr lang="en-IN" dirty="0"/>
              <a:t>Summary of research paper 1</a:t>
            </a:r>
          </a:p>
        </p:txBody>
      </p:sp>
      <p:sp>
        <p:nvSpPr>
          <p:cNvPr id="3" name="Content Placeholder 2">
            <a:extLst>
              <a:ext uri="{FF2B5EF4-FFF2-40B4-BE49-F238E27FC236}">
                <a16:creationId xmlns:a16="http://schemas.microsoft.com/office/drawing/2014/main" id="{E59DFE3B-F437-CE69-5327-733C3A7B6E8B}"/>
              </a:ext>
            </a:extLst>
          </p:cNvPr>
          <p:cNvSpPr>
            <a:spLocks noGrp="1"/>
          </p:cNvSpPr>
          <p:nvPr>
            <p:ph idx="1"/>
          </p:nvPr>
        </p:nvSpPr>
        <p:spPr/>
        <p:txBody>
          <a:bodyPr/>
          <a:lstStyle/>
          <a:p>
            <a:r>
              <a:rPr lang="en-IN" dirty="0"/>
              <a:t>PSR J0437−4715</a:t>
            </a:r>
          </a:p>
          <a:p>
            <a:r>
              <a:rPr lang="en-US" dirty="0"/>
              <a:t>A NICER View of the Nearest and Brightest Millisecond Pulsar: PSR J0437−4715</a:t>
            </a:r>
            <a:endParaRPr lang="en-IN" dirty="0"/>
          </a:p>
          <a:p>
            <a:r>
              <a:rPr lang="en-US" dirty="0"/>
              <a:t>This study aims to determine the pulsar's mass, radius, and the properties of its hot X-ray emitting regions, providing insights into the equation of state (</a:t>
            </a:r>
            <a:r>
              <a:rPr lang="en-US" dirty="0" err="1"/>
              <a:t>EoS</a:t>
            </a:r>
            <a:r>
              <a:rPr lang="en-US" dirty="0"/>
              <a:t>) of dense matter in neutron stars.</a:t>
            </a:r>
            <a:endParaRPr lang="en-IN" dirty="0"/>
          </a:p>
          <a:p>
            <a:endParaRPr lang="en-IN" dirty="0"/>
          </a:p>
        </p:txBody>
      </p:sp>
    </p:spTree>
    <p:extLst>
      <p:ext uri="{BB962C8B-B14F-4D97-AF65-F5344CB8AC3E}">
        <p14:creationId xmlns:p14="http://schemas.microsoft.com/office/powerpoint/2010/main" val="2406285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CB24-1CDC-48B8-BF56-C17A36655398}"/>
              </a:ext>
            </a:extLst>
          </p:cNvPr>
          <p:cNvSpPr>
            <a:spLocks noGrp="1"/>
          </p:cNvSpPr>
          <p:nvPr>
            <p:ph type="title"/>
          </p:nvPr>
        </p:nvSpPr>
        <p:spPr/>
        <p:txBody>
          <a:bodyPr/>
          <a:lstStyle/>
          <a:p>
            <a:r>
              <a:rPr lang="en-US" dirty="0"/>
              <a:t>Overview of PSR J0437−4715</a:t>
            </a:r>
            <a:endParaRPr lang="en-IN" dirty="0"/>
          </a:p>
        </p:txBody>
      </p:sp>
      <p:sp>
        <p:nvSpPr>
          <p:cNvPr id="3" name="Content Placeholder 2">
            <a:extLst>
              <a:ext uri="{FF2B5EF4-FFF2-40B4-BE49-F238E27FC236}">
                <a16:creationId xmlns:a16="http://schemas.microsoft.com/office/drawing/2014/main" id="{E7DDFED4-4B82-D3D8-B30F-1806535FC7C0}"/>
              </a:ext>
            </a:extLst>
          </p:cNvPr>
          <p:cNvSpPr>
            <a:spLocks noGrp="1"/>
          </p:cNvSpPr>
          <p:nvPr>
            <p:ph idx="1"/>
          </p:nvPr>
        </p:nvSpPr>
        <p:spPr/>
        <p:txBody>
          <a:bodyPr/>
          <a:lstStyle/>
          <a:p>
            <a:r>
              <a:rPr lang="en-US" b="1" dirty="0"/>
              <a:t>Discovery</a:t>
            </a:r>
            <a:r>
              <a:rPr lang="en-US" dirty="0"/>
              <a:t>: Discovered in 1993, PSR J0437−4715 is the closest known millisecond pulsar, located approximately 156.98 ± 0.15 parsecs away.</a:t>
            </a:r>
          </a:p>
          <a:p>
            <a:r>
              <a:rPr lang="en-US" b="1" dirty="0"/>
              <a:t>Binary System</a:t>
            </a:r>
            <a:r>
              <a:rPr lang="en-US" dirty="0"/>
              <a:t>: It resides in a binary system with a 0.2 M⊙ helium-core white dwarf companion.</a:t>
            </a:r>
          </a:p>
          <a:p>
            <a:r>
              <a:rPr lang="en-US" b="1" dirty="0"/>
              <a:t>Spin Frequency</a:t>
            </a:r>
            <a:r>
              <a:rPr lang="en-US" dirty="0"/>
              <a:t>: The pulsar has a spin frequency of 174 Hz.</a:t>
            </a:r>
          </a:p>
          <a:p>
            <a:r>
              <a:rPr lang="en-US" b="1" dirty="0"/>
              <a:t>Inclination Angle</a:t>
            </a:r>
            <a:r>
              <a:rPr lang="en-US" dirty="0"/>
              <a:t>: The system's inclination angle is 137.5°, favorable for measuring the Shapiro delay in radio pulses, providing an independent mass constraint.</a:t>
            </a:r>
            <a:endParaRPr lang="en-IN" dirty="0"/>
          </a:p>
        </p:txBody>
      </p:sp>
    </p:spTree>
    <p:extLst>
      <p:ext uri="{BB962C8B-B14F-4D97-AF65-F5344CB8AC3E}">
        <p14:creationId xmlns:p14="http://schemas.microsoft.com/office/powerpoint/2010/main" val="3720517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6B8A-F0D3-6A4D-02B7-FC6028A6CBE2}"/>
              </a:ext>
            </a:extLst>
          </p:cNvPr>
          <p:cNvSpPr>
            <a:spLocks noGrp="1"/>
          </p:cNvSpPr>
          <p:nvPr>
            <p:ph type="title"/>
          </p:nvPr>
        </p:nvSpPr>
        <p:spPr/>
        <p:txBody>
          <a:bodyPr/>
          <a:lstStyle/>
          <a:p>
            <a:r>
              <a:rPr lang="en-IN" dirty="0"/>
              <a:t>Data Acquisition and Processing</a:t>
            </a:r>
          </a:p>
        </p:txBody>
      </p:sp>
      <p:sp>
        <p:nvSpPr>
          <p:cNvPr id="3" name="Content Placeholder 2">
            <a:extLst>
              <a:ext uri="{FF2B5EF4-FFF2-40B4-BE49-F238E27FC236}">
                <a16:creationId xmlns:a16="http://schemas.microsoft.com/office/drawing/2014/main" id="{05A215ED-E5D2-0EA4-FBF1-51E8AC43BA01}"/>
              </a:ext>
            </a:extLst>
          </p:cNvPr>
          <p:cNvSpPr>
            <a:spLocks noGrp="1"/>
          </p:cNvSpPr>
          <p:nvPr>
            <p:ph idx="1"/>
          </p:nvPr>
        </p:nvSpPr>
        <p:spPr/>
        <p:txBody>
          <a:bodyPr/>
          <a:lstStyle/>
          <a:p>
            <a:r>
              <a:rPr lang="en-US" dirty="0"/>
              <a:t>The analysis utilized NICER's X-ray Timing Instrument (XTI) data collected between July 6, 2017, and October 11, 2021, resulting in approximately 1.328 </a:t>
            </a:r>
            <a:r>
              <a:rPr lang="en-US" dirty="0" err="1"/>
              <a:t>Ms</a:t>
            </a:r>
            <a:r>
              <a:rPr lang="en-US" dirty="0"/>
              <a:t> of usable data after stringent filtering.</a:t>
            </a:r>
          </a:p>
          <a:p>
            <a:r>
              <a:rPr lang="en-US" b="1" dirty="0"/>
              <a:t>Optimal Pointing</a:t>
            </a:r>
            <a:r>
              <a:rPr lang="en-US" dirty="0"/>
              <a:t>: To minimize background contamination from a nearby Seyfert II active galactic nucleus (AGN), NICER was pointed 1.15 arcminutes southwest of the pulsar, improving the signal-to-noise ratio by 16%.</a:t>
            </a:r>
          </a:p>
          <a:p>
            <a:r>
              <a:rPr lang="en-US" b="1" dirty="0"/>
              <a:t>Event Selection</a:t>
            </a:r>
            <a:r>
              <a:rPr lang="en-US" dirty="0"/>
              <a:t>: Events were selected within the photon energy range of 0.3–3.0 keV, excluding energies below 0.3 keV to avoid calibration issues and optical loading effects.</a:t>
            </a:r>
            <a:endParaRPr lang="en-IN" dirty="0"/>
          </a:p>
        </p:txBody>
      </p:sp>
    </p:spTree>
    <p:extLst>
      <p:ext uri="{BB962C8B-B14F-4D97-AF65-F5344CB8AC3E}">
        <p14:creationId xmlns:p14="http://schemas.microsoft.com/office/powerpoint/2010/main" val="2090149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EA002-0AFE-6B5C-FEB6-F50A7E7F8050}"/>
              </a:ext>
            </a:extLst>
          </p:cNvPr>
          <p:cNvSpPr>
            <a:spLocks noGrp="1"/>
          </p:cNvSpPr>
          <p:nvPr>
            <p:ph idx="1"/>
          </p:nvPr>
        </p:nvSpPr>
        <p:spPr>
          <a:xfrm>
            <a:off x="838200" y="781010"/>
            <a:ext cx="10515600" cy="5395953"/>
          </a:xfrm>
        </p:spPr>
        <p:txBody>
          <a:bodyPr/>
          <a:lstStyle/>
          <a:p>
            <a:r>
              <a:rPr lang="en-US" b="1" dirty="0"/>
              <a:t>Background Estimation</a:t>
            </a:r>
            <a:r>
              <a:rPr lang="en-US" dirty="0"/>
              <a:t>: A "Delta" data set was constructed using standard NICER Level 2 processing, applying filters to remove time intervals with high particle background and other anomalies.</a:t>
            </a:r>
          </a:p>
          <a:p>
            <a:r>
              <a:rPr lang="en-US" b="1" dirty="0"/>
              <a:t>Instrument Response Models</a:t>
            </a:r>
            <a:r>
              <a:rPr lang="en-US" dirty="0"/>
              <a:t>: Custom ancillary response files (ARFs) and redistribution matrix files (RMFs) were generated using NICER’s ‘</a:t>
            </a:r>
            <a:r>
              <a:rPr lang="en-US" b="1" dirty="0" err="1"/>
              <a:t>nicerrf</a:t>
            </a:r>
            <a:r>
              <a:rPr lang="en-US" b="1" dirty="0"/>
              <a:t>’ </a:t>
            </a:r>
            <a:r>
              <a:rPr lang="en-US" dirty="0"/>
              <a:t>and ‘</a:t>
            </a:r>
            <a:r>
              <a:rPr lang="en-US" b="1" dirty="0" err="1"/>
              <a:t>nicerrmf</a:t>
            </a:r>
            <a:r>
              <a:rPr lang="en-US" b="1" dirty="0"/>
              <a:t>’ </a:t>
            </a:r>
            <a:r>
              <a:rPr lang="en-US" dirty="0"/>
              <a:t>tools, accounting for the off-axis pointing and time-variable number of active detectors.</a:t>
            </a:r>
          </a:p>
          <a:p>
            <a:r>
              <a:rPr lang="en-US" b="1" dirty="0"/>
              <a:t>Phase-Folding</a:t>
            </a:r>
            <a:r>
              <a:rPr lang="en-US" dirty="0"/>
              <a:t>: The event data were phase-folded using the ephemeris obtained from the Parkes Pulsar Timing Array (PPTA) radio timing solutions, ensuring accurate alignment with the pulsar's rotational period.</a:t>
            </a:r>
          </a:p>
          <a:p>
            <a:endParaRPr lang="en-IN" b="1" dirty="0"/>
          </a:p>
        </p:txBody>
      </p:sp>
    </p:spTree>
    <p:extLst>
      <p:ext uri="{BB962C8B-B14F-4D97-AF65-F5344CB8AC3E}">
        <p14:creationId xmlns:p14="http://schemas.microsoft.com/office/powerpoint/2010/main" val="320555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674C-57F4-7B9A-29B0-5B569EE06FEF}"/>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0A149FA-B536-BE27-93BC-EA783428027F}"/>
              </a:ext>
            </a:extLst>
          </p:cNvPr>
          <p:cNvSpPr>
            <a:spLocks noGrp="1"/>
          </p:cNvSpPr>
          <p:nvPr>
            <p:ph idx="1"/>
          </p:nvPr>
        </p:nvSpPr>
        <p:spPr>
          <a:xfrm>
            <a:off x="838200" y="537328"/>
            <a:ext cx="10515600" cy="5639635"/>
          </a:xfrm>
        </p:spPr>
        <p:txBody>
          <a:bodyPr>
            <a:normAutofit/>
          </a:bodyPr>
          <a:lstStyle/>
          <a:p>
            <a:pPr>
              <a:buNone/>
            </a:pPr>
            <a:r>
              <a:rPr lang="en-US" b="1" dirty="0"/>
              <a:t>Modeling and Analysis</a:t>
            </a:r>
          </a:p>
          <a:p>
            <a:r>
              <a:rPr lang="en-US" dirty="0"/>
              <a:t>The study employed the X-ray Pulse Simulation and Inference (X-PSI) code to model the X-ray pulse profiles. The analysis incorporated Bayesian inference techniques to estimate the pulsar's mass, radius, and the properties of its hot X-ray emitting regions.</a:t>
            </a:r>
          </a:p>
          <a:p>
            <a:endParaRPr lang="en-IN" dirty="0"/>
          </a:p>
          <a:p>
            <a:pPr>
              <a:buNone/>
            </a:pPr>
            <a:r>
              <a:rPr lang="en-US" b="1" dirty="0"/>
              <a:t>Summary</a:t>
            </a:r>
          </a:p>
          <a:p>
            <a:r>
              <a:rPr lang="en-US" dirty="0"/>
              <a:t>This study provides a detailed and comprehensive analysis of PSR J0437−4715 using NICER data, employing advanced modeling techniques to derive precise measurements of the pulsar's mass, radius, and hot X-ray emitting regions. The incorporation of tight priors from radio timing data enhances the reliability of the results, offering valuable insights into the equation of state of dense matter in neutron stars.</a:t>
            </a:r>
          </a:p>
          <a:p>
            <a:endParaRPr lang="en-IN" dirty="0"/>
          </a:p>
        </p:txBody>
      </p:sp>
    </p:spTree>
    <p:extLst>
      <p:ext uri="{BB962C8B-B14F-4D97-AF65-F5344CB8AC3E}">
        <p14:creationId xmlns:p14="http://schemas.microsoft.com/office/powerpoint/2010/main" val="344531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9959A-8C31-065E-876B-93D304855E0D}"/>
              </a:ext>
            </a:extLst>
          </p:cNvPr>
          <p:cNvSpPr>
            <a:spLocks noGrp="1"/>
          </p:cNvSpPr>
          <p:nvPr>
            <p:ph idx="1"/>
          </p:nvPr>
        </p:nvSpPr>
        <p:spPr>
          <a:xfrm>
            <a:off x="1097280" y="263951"/>
            <a:ext cx="10058400" cy="5614570"/>
          </a:xfrm>
        </p:spPr>
        <p:txBody>
          <a:bodyPr/>
          <a:lstStyle/>
          <a:p>
            <a:pPr>
              <a:buNone/>
            </a:pPr>
            <a:r>
              <a:rPr lang="en-US" b="1" dirty="0"/>
              <a:t>Formation and Structure</a:t>
            </a:r>
            <a:endParaRPr lang="en-US" dirty="0"/>
          </a:p>
          <a:p>
            <a:r>
              <a:rPr lang="en-US" dirty="0"/>
              <a:t>Neutron stars are formed when the core of a massive star collapses under gravity during a supernova explosion. If the remaining mass is between about 1.4 and 2.16 solar masses, electron degeneracy pressure is insufficient to halt the collapse, and protons and electrons combine to form neutrons. This results in a compact object with a radius of approximately 10 kilometers (sun-</a:t>
            </a:r>
            <a:r>
              <a:rPr lang="en-IN" dirty="0"/>
              <a:t>695,700 </a:t>
            </a:r>
            <a:r>
              <a:rPr lang="en-IN" dirty="0" err="1"/>
              <a:t>kilometers</a:t>
            </a:r>
            <a:r>
              <a:rPr lang="en-IN" dirty="0"/>
              <a:t>)</a:t>
            </a:r>
            <a:r>
              <a:rPr lang="en-US" dirty="0"/>
              <a:t> and a density comparable to that of atomic nuclei.</a:t>
            </a:r>
          </a:p>
          <a:p>
            <a:pPr>
              <a:buNone/>
            </a:pPr>
            <a:r>
              <a:rPr lang="en-US" b="1" dirty="0"/>
              <a:t>Equation of State and Internal Composition</a:t>
            </a:r>
            <a:endParaRPr lang="en-US" dirty="0"/>
          </a:p>
          <a:p>
            <a:r>
              <a:rPr lang="en-US" dirty="0"/>
              <a:t>The internal composition of neutron stars is governed by the equation of state (</a:t>
            </a:r>
            <a:r>
              <a:rPr lang="en-US" dirty="0" err="1"/>
              <a:t>EoS</a:t>
            </a:r>
            <a:r>
              <a:rPr lang="en-US" dirty="0"/>
              <a:t>) of ultra-dense matter, which remains uncertain due to the challenges in modeling matter at such extreme densities. The Tolman-Oppenheimer-Volkoff (TOV) equation, derived from general relativity, describes the balance between gravity and internal pressure in these stars. The core may contain exotic states of matter, such as hyperons, deconfined quarks, or Bose-Einstein condensates, and phenomena like superfluidity and superconductivity are expected to occur.</a:t>
            </a:r>
          </a:p>
          <a:p>
            <a:endParaRPr lang="en-IN" dirty="0"/>
          </a:p>
          <a:p>
            <a:endParaRPr lang="en-IN" dirty="0"/>
          </a:p>
        </p:txBody>
      </p:sp>
    </p:spTree>
    <p:extLst>
      <p:ext uri="{BB962C8B-B14F-4D97-AF65-F5344CB8AC3E}">
        <p14:creationId xmlns:p14="http://schemas.microsoft.com/office/powerpoint/2010/main" val="20411439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1A21-920E-8C94-E427-C27FEDBE29FC}"/>
              </a:ext>
            </a:extLst>
          </p:cNvPr>
          <p:cNvSpPr>
            <a:spLocks noGrp="1"/>
          </p:cNvSpPr>
          <p:nvPr>
            <p:ph type="title"/>
          </p:nvPr>
        </p:nvSpPr>
        <p:spPr/>
        <p:txBody>
          <a:bodyPr/>
          <a:lstStyle/>
          <a:p>
            <a:r>
              <a:rPr lang="en-IN" dirty="0"/>
              <a:t>Summary of research paper 2</a:t>
            </a:r>
          </a:p>
        </p:txBody>
      </p:sp>
      <p:sp>
        <p:nvSpPr>
          <p:cNvPr id="3" name="Content Placeholder 2">
            <a:extLst>
              <a:ext uri="{FF2B5EF4-FFF2-40B4-BE49-F238E27FC236}">
                <a16:creationId xmlns:a16="http://schemas.microsoft.com/office/drawing/2014/main" id="{FB798A59-6566-1C64-D388-810254F032D4}"/>
              </a:ext>
            </a:extLst>
          </p:cNvPr>
          <p:cNvSpPr>
            <a:spLocks noGrp="1"/>
          </p:cNvSpPr>
          <p:nvPr>
            <p:ph idx="1"/>
          </p:nvPr>
        </p:nvSpPr>
        <p:spPr/>
        <p:txBody>
          <a:bodyPr/>
          <a:lstStyle/>
          <a:p>
            <a:r>
              <a:rPr lang="en-IN" dirty="0"/>
              <a:t>PSR J1231−1411</a:t>
            </a:r>
          </a:p>
          <a:p>
            <a:r>
              <a:rPr lang="en-US" dirty="0"/>
              <a:t>A NICER View of PSR J1231−1411: A Complex Case</a:t>
            </a:r>
            <a:endParaRPr lang="en-IN" dirty="0"/>
          </a:p>
          <a:p>
            <a:r>
              <a:rPr lang="en-US" dirty="0"/>
              <a:t>Detailed Bayesian analysis of the millisecond pulsar PSR J1231−1411, utilizing data from the Neutron Star Interior Composition Explorer (NICER) and XMM-Newton. The primary objective was to constrain the neutron star's mass, radius, and the geometry of its X-ray emitting regions.​</a:t>
            </a:r>
            <a:endParaRPr lang="en-IN" dirty="0"/>
          </a:p>
        </p:txBody>
      </p:sp>
    </p:spTree>
    <p:extLst>
      <p:ext uri="{BB962C8B-B14F-4D97-AF65-F5344CB8AC3E}">
        <p14:creationId xmlns:p14="http://schemas.microsoft.com/office/powerpoint/2010/main" val="453151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F84F-1C6B-B86E-9195-C85F42649C22}"/>
              </a:ext>
            </a:extLst>
          </p:cNvPr>
          <p:cNvSpPr>
            <a:spLocks noGrp="1"/>
          </p:cNvSpPr>
          <p:nvPr>
            <p:ph type="title"/>
          </p:nvPr>
        </p:nvSpPr>
        <p:spPr>
          <a:xfrm flipV="1">
            <a:off x="838200" y="319406"/>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7559905-715E-29DD-66DC-527ABB7AF5AE}"/>
              </a:ext>
            </a:extLst>
          </p:cNvPr>
          <p:cNvSpPr>
            <a:spLocks noGrp="1"/>
          </p:cNvSpPr>
          <p:nvPr>
            <p:ph idx="1"/>
          </p:nvPr>
        </p:nvSpPr>
        <p:spPr>
          <a:xfrm>
            <a:off x="838200" y="810705"/>
            <a:ext cx="10515600" cy="5366258"/>
          </a:xfrm>
        </p:spPr>
        <p:txBody>
          <a:bodyPr/>
          <a:lstStyle/>
          <a:p>
            <a:pPr>
              <a:buNone/>
            </a:pPr>
            <a:r>
              <a:rPr lang="en-US" b="1" dirty="0"/>
              <a:t>Data Acquisition and Processing</a:t>
            </a:r>
            <a:endParaRPr lang="en-US" dirty="0"/>
          </a:p>
          <a:p>
            <a:pPr>
              <a:buFont typeface="Arial" panose="020B0604020202020204" pitchFamily="34" charset="0"/>
              <a:buChar char="•"/>
            </a:pPr>
            <a:r>
              <a:rPr lang="en-US" b="1" dirty="0"/>
              <a:t>NICER Data</a:t>
            </a:r>
            <a:r>
              <a:rPr lang="en-US" dirty="0"/>
              <a:t>: The NICER dataset was produced using </a:t>
            </a:r>
            <a:r>
              <a:rPr lang="en-US" dirty="0" err="1"/>
              <a:t>HEASoft</a:t>
            </a:r>
            <a:r>
              <a:rPr lang="en-US" dirty="0"/>
              <a:t> 6.32.1 and CALDB xti20221001. Data from the full NICER mission up through May 14, 2023, were selected, totaling approximately 3.53 </a:t>
            </a:r>
            <a:r>
              <a:rPr lang="en-US" dirty="0" err="1"/>
              <a:t>Ms</a:t>
            </a:r>
            <a:r>
              <a:rPr lang="en-US" dirty="0"/>
              <a:t> of exposure time before any filtering. Standard Level 2 processing was performed using the task </a:t>
            </a:r>
            <a:r>
              <a:rPr lang="en-US" b="1" dirty="0"/>
              <a:t>‘nicer12’</a:t>
            </a:r>
            <a:r>
              <a:rPr lang="en-US" dirty="0"/>
              <a:t> .Subsequent cuts were applied to exclude data with magnetic cutoff rigidity below 4 GeV, planetary K-index above 3, overshoot rate exceeding 0.05 counts per second per Focal Plane Module (FPM), or a median undershoot rate above 0.02 counts per second per FPM. These cuts reduced the exposure to 81% of the original Level 2 exposure. A background light curve was generated using 2–10 keV photons, and times with rates exceeding 1.25 counts per second were discarded to minimize contamination.</a:t>
            </a:r>
            <a:endParaRPr lang="en-US" b="1" dirty="0"/>
          </a:p>
          <a:p>
            <a:endParaRPr lang="en-IN" dirty="0"/>
          </a:p>
        </p:txBody>
      </p:sp>
    </p:spTree>
    <p:extLst>
      <p:ext uri="{BB962C8B-B14F-4D97-AF65-F5344CB8AC3E}">
        <p14:creationId xmlns:p14="http://schemas.microsoft.com/office/powerpoint/2010/main" val="737740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DFC4-C871-5CC2-CF42-013E8B61C8B3}"/>
              </a:ext>
            </a:extLst>
          </p:cNvPr>
          <p:cNvSpPr>
            <a:spLocks noGrp="1"/>
          </p:cNvSpPr>
          <p:nvPr>
            <p:ph type="title"/>
          </p:nvPr>
        </p:nvSpPr>
        <p:spPr>
          <a:xfrm>
            <a:off x="838200" y="365126"/>
            <a:ext cx="10515600" cy="496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938AE5-31DE-DAB3-F903-E33658424DAE}"/>
              </a:ext>
            </a:extLst>
          </p:cNvPr>
          <p:cNvSpPr>
            <a:spLocks noGrp="1"/>
          </p:cNvSpPr>
          <p:nvPr>
            <p:ph idx="1"/>
          </p:nvPr>
        </p:nvSpPr>
        <p:spPr>
          <a:xfrm>
            <a:off x="838200" y="1463675"/>
            <a:ext cx="10515600" cy="4713288"/>
          </a:xfrm>
        </p:spPr>
        <p:txBody>
          <a:bodyPr/>
          <a:lstStyle/>
          <a:p>
            <a:r>
              <a:rPr lang="en-US" b="1" dirty="0"/>
              <a:t>XMM-Newton Data</a:t>
            </a:r>
            <a:r>
              <a:rPr lang="en-US" dirty="0"/>
              <a:t>: The study also incorporated data from XMM-Newton to complement the NICER observations. The specific details of the XMM-Newton data processing and integration with NICER data are discussed in the full paper.</a:t>
            </a:r>
            <a:endParaRPr lang="en-IN" dirty="0"/>
          </a:p>
        </p:txBody>
      </p:sp>
    </p:spTree>
    <p:extLst>
      <p:ext uri="{BB962C8B-B14F-4D97-AF65-F5344CB8AC3E}">
        <p14:creationId xmlns:p14="http://schemas.microsoft.com/office/powerpoint/2010/main" val="3891672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B87E-B270-FD33-C4E4-6496512C72F0}"/>
              </a:ext>
            </a:extLst>
          </p:cNvPr>
          <p:cNvSpPr>
            <a:spLocks noGrp="1"/>
          </p:cNvSpPr>
          <p:nvPr>
            <p:ph type="title"/>
          </p:nvPr>
        </p:nvSpPr>
        <p:spPr>
          <a:xfrm>
            <a:off x="838200" y="365126"/>
            <a:ext cx="10515600" cy="685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54ADE04-EEDF-E695-1FA7-7B7D37350D5B}"/>
              </a:ext>
            </a:extLst>
          </p:cNvPr>
          <p:cNvSpPr>
            <a:spLocks noGrp="1"/>
          </p:cNvSpPr>
          <p:nvPr>
            <p:ph idx="1"/>
          </p:nvPr>
        </p:nvSpPr>
        <p:spPr>
          <a:xfrm>
            <a:off x="838200" y="838986"/>
            <a:ext cx="10515600" cy="5337977"/>
          </a:xfrm>
        </p:spPr>
        <p:txBody>
          <a:bodyPr/>
          <a:lstStyle/>
          <a:p>
            <a:r>
              <a:rPr lang="en-US" b="1" dirty="0"/>
              <a:t>Weak </a:t>
            </a:r>
            <a:r>
              <a:rPr lang="en-US" b="1" dirty="0" err="1"/>
              <a:t>Interpulse</a:t>
            </a:r>
            <a:r>
              <a:rPr lang="en-US" b="1" dirty="0"/>
              <a:t> Feature</a:t>
            </a:r>
            <a:r>
              <a:rPr lang="en-US" dirty="0"/>
              <a:t>: The pulse profile exhibited a weak </a:t>
            </a:r>
            <a:r>
              <a:rPr lang="en-US" dirty="0" err="1"/>
              <a:t>interpulse</a:t>
            </a:r>
            <a:r>
              <a:rPr lang="en-US" dirty="0"/>
              <a:t> feature, complicating the interpretation of the emission geometry.</a:t>
            </a:r>
          </a:p>
          <a:p>
            <a:r>
              <a:rPr lang="en-US" b="1" dirty="0"/>
              <a:t>Non-Antipodal Hot Regions</a:t>
            </a:r>
            <a:r>
              <a:rPr lang="en-US" dirty="0"/>
              <a:t>: The best-fitting models indicated non-antipodal hot regions, suggesting a complex magnetic field structure that deviates from the simple centered dipole model.</a:t>
            </a:r>
            <a:endParaRPr lang="en-IN" dirty="0"/>
          </a:p>
        </p:txBody>
      </p:sp>
    </p:spTree>
    <p:extLst>
      <p:ext uri="{BB962C8B-B14F-4D97-AF65-F5344CB8AC3E}">
        <p14:creationId xmlns:p14="http://schemas.microsoft.com/office/powerpoint/2010/main" val="2210366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6519-EFA7-72F2-ECD6-A0FB910F8771}"/>
              </a:ext>
            </a:extLst>
          </p:cNvPr>
          <p:cNvSpPr>
            <a:spLocks noGrp="1"/>
          </p:cNvSpPr>
          <p:nvPr>
            <p:ph type="title"/>
          </p:nvPr>
        </p:nvSpPr>
        <p:spPr>
          <a:xfrm>
            <a:off x="838200" y="365126"/>
            <a:ext cx="10515600" cy="18163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3EDD988-8375-31F8-95CA-6A866827DF3D}"/>
              </a:ext>
            </a:extLst>
          </p:cNvPr>
          <p:cNvSpPr>
            <a:spLocks noGrp="1"/>
          </p:cNvSpPr>
          <p:nvPr>
            <p:ph idx="1"/>
          </p:nvPr>
        </p:nvSpPr>
        <p:spPr>
          <a:xfrm>
            <a:off x="838200" y="923827"/>
            <a:ext cx="10515600" cy="5253136"/>
          </a:xfrm>
        </p:spPr>
        <p:txBody>
          <a:bodyPr/>
          <a:lstStyle/>
          <a:p>
            <a:pPr>
              <a:buNone/>
            </a:pPr>
            <a:r>
              <a:rPr lang="en-US" b="1" dirty="0"/>
              <a:t>Conclusion</a:t>
            </a:r>
            <a:endParaRPr lang="en-US" dirty="0"/>
          </a:p>
          <a:p>
            <a:pPr marL="0" indent="0">
              <a:buNone/>
            </a:pPr>
            <a:r>
              <a:rPr lang="en-US" dirty="0"/>
              <a:t>This comprehensive analysis of PSR J1231−1411 provides valuable insights into the neutron star's properties and emission geometry. The study underscores the complexities involved in modeling X-ray emission from millisecond pulsars and the importance of incorporating detailed observational data to constrain theoretical models.</a:t>
            </a:r>
          </a:p>
          <a:p>
            <a:endParaRPr lang="en-IN" dirty="0"/>
          </a:p>
        </p:txBody>
      </p:sp>
    </p:spTree>
    <p:extLst>
      <p:ext uri="{BB962C8B-B14F-4D97-AF65-F5344CB8AC3E}">
        <p14:creationId xmlns:p14="http://schemas.microsoft.com/office/powerpoint/2010/main" val="26435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A72BE-0476-9EA7-6BBB-F500CC634ED1}"/>
              </a:ext>
            </a:extLst>
          </p:cNvPr>
          <p:cNvSpPr>
            <a:spLocks noGrp="1"/>
          </p:cNvSpPr>
          <p:nvPr>
            <p:ph idx="1"/>
          </p:nvPr>
        </p:nvSpPr>
        <p:spPr>
          <a:xfrm>
            <a:off x="1097280" y="329938"/>
            <a:ext cx="10058400" cy="5539156"/>
          </a:xfrm>
        </p:spPr>
        <p:txBody>
          <a:bodyPr/>
          <a:lstStyle/>
          <a:p>
            <a:pPr>
              <a:buNone/>
            </a:pPr>
            <a:r>
              <a:rPr lang="en-US" b="1" dirty="0"/>
              <a:t>Magnetic Fields and Rotation</a:t>
            </a:r>
            <a:endParaRPr lang="en-US" dirty="0"/>
          </a:p>
          <a:p>
            <a:r>
              <a:rPr lang="en-US" dirty="0"/>
              <a:t>Neutron stars possess extremely strong magnetic fields, ranging from 10^8 to 10^15 gauss. These fields are believed to originate from the conservation of magnetic flux during the collapse of the star. The rapid rotation of neutron stars, with periods ranging from milliseconds to seconds, is a consequence of angular momentum conservation during the collapse. Some neutron stars, known as pulsars, emit beams of electromagnetic radiation from their magnetic poles, which can be observed as periodic pulses if the beam crosses Earth's line of sight.</a:t>
            </a:r>
          </a:p>
          <a:p>
            <a:endParaRPr lang="en-IN" dirty="0"/>
          </a:p>
        </p:txBody>
      </p:sp>
    </p:spTree>
    <p:extLst>
      <p:ext uri="{BB962C8B-B14F-4D97-AF65-F5344CB8AC3E}">
        <p14:creationId xmlns:p14="http://schemas.microsoft.com/office/powerpoint/2010/main" val="62021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016C-F39F-F018-48B9-10F4CAE4C64F}"/>
              </a:ext>
            </a:extLst>
          </p:cNvPr>
          <p:cNvSpPr>
            <a:spLocks noGrp="1"/>
          </p:cNvSpPr>
          <p:nvPr>
            <p:ph type="title"/>
          </p:nvPr>
        </p:nvSpPr>
        <p:spPr/>
        <p:txBody>
          <a:bodyPr/>
          <a:lstStyle/>
          <a:p>
            <a:r>
              <a:rPr lang="en-IN" dirty="0"/>
              <a:t>What is a Pulsar?</a:t>
            </a:r>
          </a:p>
        </p:txBody>
      </p:sp>
      <p:sp>
        <p:nvSpPr>
          <p:cNvPr id="3" name="Content Placeholder 2">
            <a:extLst>
              <a:ext uri="{FF2B5EF4-FFF2-40B4-BE49-F238E27FC236}">
                <a16:creationId xmlns:a16="http://schemas.microsoft.com/office/drawing/2014/main" id="{44FD1784-CDB1-E6B6-A9A6-549DF4546EC8}"/>
              </a:ext>
            </a:extLst>
          </p:cNvPr>
          <p:cNvSpPr>
            <a:spLocks noGrp="1"/>
          </p:cNvSpPr>
          <p:nvPr>
            <p:ph idx="1"/>
          </p:nvPr>
        </p:nvSpPr>
        <p:spPr/>
        <p:txBody>
          <a:bodyPr/>
          <a:lstStyle/>
          <a:p>
            <a:pPr>
              <a:buNone/>
            </a:pPr>
            <a:r>
              <a:rPr lang="en-US" dirty="0"/>
              <a:t>A pulsar is a highly magnetized, rotating neutron star that emits beams of electromagnetic radiation from its magnetic poles. These beams are observable when they sweep past the Earth, appearing as regular pulses of radiation. The discovery of pulsars in 1967 by Jocelyn Bell Burnell and Antony Hewish marked a significant milestone in astrophysics, providing the first direct evidence of neutron stars.</a:t>
            </a:r>
          </a:p>
          <a:p>
            <a:pPr>
              <a:buNone/>
            </a:pPr>
            <a:br>
              <a:rPr lang="en-US" dirty="0"/>
            </a:br>
            <a:r>
              <a:rPr lang="en-US" b="1" dirty="0"/>
              <a:t>Discovery and Initial Observations</a:t>
            </a:r>
            <a:endParaRPr lang="en-US" dirty="0"/>
          </a:p>
          <a:p>
            <a:r>
              <a:rPr lang="en-US" dirty="0"/>
              <a:t>The first pulsar, designated CP 1919 (now known as PSR B1919+21), was discovered through its regular radio pulses with a period of 1.337 seconds. The regularity of these pulses initially led to speculation about extraterrestrial origins, but subsequent observations confirmed their astrophysical nature. This discovery was pivotal in confirming the existence of neutron stars, as pulsars were soon understood to be rotating neutron stars emitting beams of radiation.</a:t>
            </a:r>
          </a:p>
          <a:p>
            <a:endParaRPr lang="en-IN" dirty="0"/>
          </a:p>
        </p:txBody>
      </p:sp>
    </p:spTree>
    <p:extLst>
      <p:ext uri="{BB962C8B-B14F-4D97-AF65-F5344CB8AC3E}">
        <p14:creationId xmlns:p14="http://schemas.microsoft.com/office/powerpoint/2010/main" val="90326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28043-A366-2DE4-8374-5AE18AD0D3DE}"/>
              </a:ext>
            </a:extLst>
          </p:cNvPr>
          <p:cNvSpPr>
            <a:spLocks noGrp="1"/>
          </p:cNvSpPr>
          <p:nvPr>
            <p:ph idx="1"/>
          </p:nvPr>
        </p:nvSpPr>
        <p:spPr>
          <a:xfrm>
            <a:off x="1097280" y="358219"/>
            <a:ext cx="10058400" cy="5510875"/>
          </a:xfrm>
        </p:spPr>
        <p:txBody>
          <a:bodyPr/>
          <a:lstStyle/>
          <a:p>
            <a:pPr>
              <a:buNone/>
            </a:pPr>
            <a:r>
              <a:rPr lang="en-US" b="1" dirty="0"/>
              <a:t>Radiation Mechanisms</a:t>
            </a:r>
            <a:endParaRPr lang="en-US" dirty="0"/>
          </a:p>
          <a:p>
            <a:r>
              <a:rPr lang="en-US" dirty="0"/>
              <a:t>The radiation emitted by pulsars spans a wide range of the electromagnetic spectrum, including radio, optical, X-ray, and gamma-ray wavelengths. The high brightness temperatures observed in pulsar emissions suggest that these processes are highly efficient and involve collective behavior of particles.</a:t>
            </a:r>
          </a:p>
          <a:p>
            <a:endParaRPr lang="en-IN" dirty="0"/>
          </a:p>
        </p:txBody>
      </p:sp>
    </p:spTree>
    <p:extLst>
      <p:ext uri="{BB962C8B-B14F-4D97-AF65-F5344CB8AC3E}">
        <p14:creationId xmlns:p14="http://schemas.microsoft.com/office/powerpoint/2010/main" val="35097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10AD3-F654-2599-54F5-C13DCA5CB74A}"/>
              </a:ext>
            </a:extLst>
          </p:cNvPr>
          <p:cNvSpPr>
            <a:spLocks noGrp="1"/>
          </p:cNvSpPr>
          <p:nvPr>
            <p:ph idx="1"/>
          </p:nvPr>
        </p:nvSpPr>
        <p:spPr>
          <a:xfrm>
            <a:off x="1097280" y="301658"/>
            <a:ext cx="10058400" cy="5567436"/>
          </a:xfrm>
        </p:spPr>
        <p:txBody>
          <a:bodyPr/>
          <a:lstStyle/>
          <a:p>
            <a:pPr>
              <a:buNone/>
            </a:pPr>
            <a:endParaRPr lang="en-US" b="1" dirty="0"/>
          </a:p>
          <a:p>
            <a:pPr>
              <a:buNone/>
            </a:pPr>
            <a:r>
              <a:rPr lang="en-US" b="1" dirty="0"/>
              <a:t>Pulsar Timing and Applications</a:t>
            </a:r>
            <a:endParaRPr lang="en-US" dirty="0"/>
          </a:p>
          <a:p>
            <a:r>
              <a:rPr lang="en-US" dirty="0"/>
              <a:t>Pulsars are renowned for their remarkable timing stability, making them precise cosmic clocks. This stability has been utilized in various applications, including tests of general relativity. The discovery of the Hulse–Taylor binary pulsar (PSR B1913+16) provided the first indirect evidence for gravitational waves, as the orbital decay of the system matched predictions from general relativity. Pulsar timing has also been instrumental in detecting exoplanets, as variations in pulse arrival times can indicate the presence of orbiting bodies.</a:t>
            </a:r>
          </a:p>
          <a:p>
            <a:pPr>
              <a:buNone/>
            </a:pPr>
            <a:r>
              <a:rPr lang="en-US" b="1" dirty="0"/>
              <a:t>Evolution and Population</a:t>
            </a:r>
            <a:endParaRPr lang="en-US" dirty="0"/>
          </a:p>
          <a:p>
            <a:r>
              <a:rPr lang="en-US" dirty="0"/>
              <a:t>Pulsars are born from the remnants of massive stars that have undergone supernova explosions. Over time, their rotation slows due to energy loss through radiation and particle winds. Some pulsars, known as millisecond pulsars, have been spun up through accretion of matter from a companion star, resulting in extremely rapid rotation rates. The study of pulsar populations provides insights into the life cycles of stars and the dynamics of binary systems.</a:t>
            </a:r>
          </a:p>
          <a:p>
            <a:endParaRPr lang="en-IN" dirty="0"/>
          </a:p>
        </p:txBody>
      </p:sp>
    </p:spTree>
    <p:extLst>
      <p:ext uri="{BB962C8B-B14F-4D97-AF65-F5344CB8AC3E}">
        <p14:creationId xmlns:p14="http://schemas.microsoft.com/office/powerpoint/2010/main" val="10512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84D9-608A-C195-FF08-860C892D76BF}"/>
              </a:ext>
            </a:extLst>
          </p:cNvPr>
          <p:cNvSpPr>
            <a:spLocks noGrp="1"/>
          </p:cNvSpPr>
          <p:nvPr>
            <p:ph type="title"/>
          </p:nvPr>
        </p:nvSpPr>
        <p:spPr/>
        <p:txBody>
          <a:bodyPr/>
          <a:lstStyle/>
          <a:p>
            <a:r>
              <a:rPr lang="en-US" b="1" dirty="0"/>
              <a:t>Equation of State (</a:t>
            </a:r>
            <a:r>
              <a:rPr lang="en-US" b="1" dirty="0" err="1"/>
              <a:t>EoS</a:t>
            </a:r>
            <a:r>
              <a:rPr lang="en-US" b="1" dirty="0"/>
              <a:t>)</a:t>
            </a:r>
            <a:endParaRPr lang="en-IN" dirty="0"/>
          </a:p>
        </p:txBody>
      </p:sp>
      <p:sp>
        <p:nvSpPr>
          <p:cNvPr id="3" name="Content Placeholder 2">
            <a:extLst>
              <a:ext uri="{FF2B5EF4-FFF2-40B4-BE49-F238E27FC236}">
                <a16:creationId xmlns:a16="http://schemas.microsoft.com/office/drawing/2014/main" id="{00646288-C220-C633-F812-F7841EC09E2E}"/>
              </a:ext>
            </a:extLst>
          </p:cNvPr>
          <p:cNvSpPr>
            <a:spLocks noGrp="1"/>
          </p:cNvSpPr>
          <p:nvPr>
            <p:ph idx="1"/>
          </p:nvPr>
        </p:nvSpPr>
        <p:spPr/>
        <p:txBody>
          <a:bodyPr/>
          <a:lstStyle/>
          <a:p>
            <a:endParaRPr lang="en-US" dirty="0"/>
          </a:p>
          <a:p>
            <a:r>
              <a:rPr lang="en-US" dirty="0"/>
              <a:t>The </a:t>
            </a:r>
            <a:r>
              <a:rPr lang="en-US" b="1" dirty="0"/>
              <a:t>Equation of State (</a:t>
            </a:r>
            <a:r>
              <a:rPr lang="en-US" b="1" dirty="0" err="1"/>
              <a:t>EoS</a:t>
            </a:r>
            <a:r>
              <a:rPr lang="en-US" b="1" dirty="0"/>
              <a:t>)</a:t>
            </a:r>
            <a:r>
              <a:rPr lang="en-US" dirty="0"/>
              <a:t> is a fundamental concept in physics that describes the relationship between state variables such as pressure, temperature, volume, and internal energy. In the context of neutron stars, the </a:t>
            </a:r>
            <a:r>
              <a:rPr lang="en-US" dirty="0" err="1"/>
              <a:t>EoS</a:t>
            </a:r>
            <a:r>
              <a:rPr lang="en-US" dirty="0"/>
              <a:t> characterizes how matter behaves under the extreme densities and pressures found within these compact objects. Understanding the </a:t>
            </a:r>
            <a:r>
              <a:rPr lang="en-US" dirty="0" err="1"/>
              <a:t>EoS</a:t>
            </a:r>
            <a:r>
              <a:rPr lang="en-US" dirty="0"/>
              <a:t> is crucial for predicting neutron star properties like mass, radius, and internal composition.</a:t>
            </a:r>
            <a:br>
              <a:rPr lang="en-US" dirty="0"/>
            </a:br>
            <a:endParaRPr lang="en-IN" dirty="0"/>
          </a:p>
        </p:txBody>
      </p:sp>
    </p:spTree>
    <p:extLst>
      <p:ext uri="{BB962C8B-B14F-4D97-AF65-F5344CB8AC3E}">
        <p14:creationId xmlns:p14="http://schemas.microsoft.com/office/powerpoint/2010/main" val="1056310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7671</TotalTime>
  <Words>4312</Words>
  <Application>Microsoft Office PowerPoint</Application>
  <PresentationFormat>Widescreen</PresentationFormat>
  <Paragraphs>209</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Retrospect</vt:lpstr>
      <vt:lpstr>Initial presentation </vt:lpstr>
      <vt:lpstr>General procedure</vt:lpstr>
      <vt:lpstr>What is a Neutron star?</vt:lpstr>
      <vt:lpstr>PowerPoint Presentation</vt:lpstr>
      <vt:lpstr>PowerPoint Presentation</vt:lpstr>
      <vt:lpstr>What is a Pulsar?</vt:lpstr>
      <vt:lpstr>PowerPoint Presentation</vt:lpstr>
      <vt:lpstr>PowerPoint Presentation</vt:lpstr>
      <vt:lpstr>Equation of State (EoS)</vt:lpstr>
      <vt:lpstr>Equation of State in Neutron Stars </vt:lpstr>
      <vt:lpstr>Qualitative Description of Neutron Star EoS</vt:lpstr>
      <vt:lpstr>Quantitative Models of Neutron Star EoS</vt:lpstr>
      <vt:lpstr>Observational Constraints on the EoS</vt:lpstr>
      <vt:lpstr>Advantages of Determining the EoS for Pulsars</vt:lpstr>
      <vt:lpstr>References: </vt:lpstr>
      <vt:lpstr>Different types of pulsars</vt:lpstr>
      <vt:lpstr>PowerPoint Presentation</vt:lpstr>
      <vt:lpstr>PowerPoint Presentation</vt:lpstr>
      <vt:lpstr>PowerPoint Presentation</vt:lpstr>
      <vt:lpstr>Active Galactic Nucleus (AGN)</vt:lpstr>
      <vt:lpstr>PowerPoint Presentation</vt:lpstr>
      <vt:lpstr>Evolution of star into a pulsar</vt:lpstr>
      <vt:lpstr>PowerPoint Presentation</vt:lpstr>
      <vt:lpstr>PowerPoint Presentation</vt:lpstr>
      <vt:lpstr>End Stages &amp; Lifespan of Pulsars </vt:lpstr>
      <vt:lpstr>PowerPoint Presentation</vt:lpstr>
      <vt:lpstr>NICER</vt:lpstr>
      <vt:lpstr>PSR J1231−1411</vt:lpstr>
      <vt:lpstr>Fundamental Properties </vt:lpstr>
      <vt:lpstr>Mass and Radius Constraints </vt:lpstr>
      <vt:lpstr>PowerPoint Presentation</vt:lpstr>
      <vt:lpstr>Magnetic Field Complexity </vt:lpstr>
      <vt:lpstr>Advantages for Astronomical Research</vt:lpstr>
      <vt:lpstr>PowerPoint Presentation</vt:lpstr>
      <vt:lpstr>Summary of research paper 1</vt:lpstr>
      <vt:lpstr>Overview of PSR J0437−4715</vt:lpstr>
      <vt:lpstr>Data Acquisition and Processing</vt:lpstr>
      <vt:lpstr>PowerPoint Presentation</vt:lpstr>
      <vt:lpstr>PowerPoint Presentation</vt:lpstr>
      <vt:lpstr>Summary of research paper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AVANEE !</dc:creator>
  <cp:lastModifiedBy>AVANEE !</cp:lastModifiedBy>
  <cp:revision>3</cp:revision>
  <dcterms:created xsi:type="dcterms:W3CDTF">2025-04-29T04:12:29Z</dcterms:created>
  <dcterms:modified xsi:type="dcterms:W3CDTF">2025-05-19T18:22:32Z</dcterms:modified>
</cp:coreProperties>
</file>