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9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77591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150834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188928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0BE4A-FDEA-499E-98EA-87369069C26D}"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03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0BE4A-FDEA-499E-98EA-87369069C26D}"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367292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0BE4A-FDEA-499E-98EA-87369069C26D}" type="datetimeFigureOut">
              <a:rPr lang="en-IN" smtClean="0"/>
              <a:t>29-04-2025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54211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0BE4A-FDEA-499E-98EA-87369069C26D}" type="datetimeFigureOut">
              <a:rPr lang="en-IN" smtClean="0"/>
              <a:t>29-04-2025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87556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40BE4A-FDEA-499E-98EA-87369069C26D}" type="datetimeFigureOut">
              <a:rPr lang="en-IN" smtClean="0"/>
              <a:t>29-04-2025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367537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40BE4A-FDEA-499E-98EA-87369069C26D}" type="datetimeFigureOut">
              <a:rPr lang="en-IN" smtClean="0"/>
              <a:t>29-04-2025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108A7D-AFCD-4B99-BFF3-8033F2ACD9FF}" type="slidenum">
              <a:rPr lang="en-IN" smtClean="0"/>
              <a:t>‹#›</a:t>
            </a:fld>
            <a:endParaRPr lang="en-IN"/>
          </a:p>
        </p:txBody>
      </p:sp>
    </p:spTree>
    <p:extLst>
      <p:ext uri="{BB962C8B-B14F-4D97-AF65-F5344CB8AC3E}">
        <p14:creationId xmlns:p14="http://schemas.microsoft.com/office/powerpoint/2010/main" val="113498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0BE4A-FDEA-499E-98EA-87369069C26D}"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94160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40BE4A-FDEA-499E-98EA-87369069C26D}" type="datetimeFigureOut">
              <a:rPr lang="en-IN" smtClean="0"/>
              <a:t>29-04-2025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108A7D-AFCD-4B99-BFF3-8033F2ACD9F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6831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FE87-6615-A730-7322-3076E1C9A854}"/>
              </a:ext>
            </a:extLst>
          </p:cNvPr>
          <p:cNvSpPr>
            <a:spLocks noGrp="1"/>
          </p:cNvSpPr>
          <p:nvPr>
            <p:ph type="ctrTitle"/>
          </p:nvPr>
        </p:nvSpPr>
        <p:spPr>
          <a:xfrm>
            <a:off x="1524000" y="1122363"/>
            <a:ext cx="9144000" cy="1655762"/>
          </a:xfrm>
        </p:spPr>
        <p:txBody>
          <a:bodyPr>
            <a:normAutofit/>
          </a:bodyPr>
          <a:lstStyle/>
          <a:p>
            <a:r>
              <a:rPr lang="en-IN" u="sng" dirty="0">
                <a:latin typeface="Arial" panose="020B0604020202020204" pitchFamily="34" charset="0"/>
                <a:cs typeface="Arial" panose="020B0604020202020204" pitchFamily="34" charset="0"/>
              </a:rPr>
              <a:t>Initial presentation </a:t>
            </a:r>
          </a:p>
        </p:txBody>
      </p:sp>
      <p:sp>
        <p:nvSpPr>
          <p:cNvPr id="3" name="Subtitle 2">
            <a:extLst>
              <a:ext uri="{FF2B5EF4-FFF2-40B4-BE49-F238E27FC236}">
                <a16:creationId xmlns:a16="http://schemas.microsoft.com/office/drawing/2014/main" id="{D288EF15-D540-2983-7D0A-BF81181E5415}"/>
              </a:ext>
            </a:extLst>
          </p:cNvPr>
          <p:cNvSpPr>
            <a:spLocks noGrp="1"/>
          </p:cNvSpPr>
          <p:nvPr>
            <p:ph type="subTitle" idx="1"/>
          </p:nvPr>
        </p:nvSpPr>
        <p:spPr/>
        <p:txBody>
          <a:bodyPr/>
          <a:lstStyle/>
          <a:p>
            <a:r>
              <a:rPr lang="en-IN" dirty="0"/>
              <a:t>Sem 4 Thesis</a:t>
            </a:r>
          </a:p>
          <a:p>
            <a:r>
              <a:rPr lang="en-IN" dirty="0"/>
              <a:t>PPM of a Neutron star: Unveiling hot spot geometry</a:t>
            </a:r>
          </a:p>
        </p:txBody>
      </p:sp>
    </p:spTree>
    <p:extLst>
      <p:ext uri="{BB962C8B-B14F-4D97-AF65-F5344CB8AC3E}">
        <p14:creationId xmlns:p14="http://schemas.microsoft.com/office/powerpoint/2010/main" val="3117620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DFC4-C871-5CC2-CF42-013E8B61C8B3}"/>
              </a:ext>
            </a:extLst>
          </p:cNvPr>
          <p:cNvSpPr>
            <a:spLocks noGrp="1"/>
          </p:cNvSpPr>
          <p:nvPr>
            <p:ph type="title"/>
          </p:nvPr>
        </p:nvSpPr>
        <p:spPr>
          <a:xfrm>
            <a:off x="838200" y="365126"/>
            <a:ext cx="10515600" cy="496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D938AE5-31DE-DAB3-F903-E33658424DAE}"/>
              </a:ext>
            </a:extLst>
          </p:cNvPr>
          <p:cNvSpPr>
            <a:spLocks noGrp="1"/>
          </p:cNvSpPr>
          <p:nvPr>
            <p:ph idx="1"/>
          </p:nvPr>
        </p:nvSpPr>
        <p:spPr>
          <a:xfrm>
            <a:off x="838200" y="1463675"/>
            <a:ext cx="10515600" cy="4713288"/>
          </a:xfrm>
        </p:spPr>
        <p:txBody>
          <a:bodyPr/>
          <a:lstStyle/>
          <a:p>
            <a:r>
              <a:rPr lang="en-US" b="1" dirty="0"/>
              <a:t>XMM-Newton Data</a:t>
            </a:r>
            <a:r>
              <a:rPr lang="en-US" dirty="0"/>
              <a:t>: The study also incorporated data from XMM-Newton to complement the NICER observations. The specific details of the XMM-Newton data processing and integration with NICER data are discussed in the full paper.</a:t>
            </a:r>
            <a:endParaRPr lang="en-IN" dirty="0"/>
          </a:p>
        </p:txBody>
      </p:sp>
    </p:spTree>
    <p:extLst>
      <p:ext uri="{BB962C8B-B14F-4D97-AF65-F5344CB8AC3E}">
        <p14:creationId xmlns:p14="http://schemas.microsoft.com/office/powerpoint/2010/main" val="389167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B87E-B270-FD33-C4E4-6496512C72F0}"/>
              </a:ext>
            </a:extLst>
          </p:cNvPr>
          <p:cNvSpPr>
            <a:spLocks noGrp="1"/>
          </p:cNvSpPr>
          <p:nvPr>
            <p:ph type="title"/>
          </p:nvPr>
        </p:nvSpPr>
        <p:spPr>
          <a:xfrm>
            <a:off x="838200" y="365126"/>
            <a:ext cx="10515600" cy="685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54ADE04-EEDF-E695-1FA7-7B7D37350D5B}"/>
              </a:ext>
            </a:extLst>
          </p:cNvPr>
          <p:cNvSpPr>
            <a:spLocks noGrp="1"/>
          </p:cNvSpPr>
          <p:nvPr>
            <p:ph idx="1"/>
          </p:nvPr>
        </p:nvSpPr>
        <p:spPr>
          <a:xfrm>
            <a:off x="838200" y="838986"/>
            <a:ext cx="10515600" cy="5337977"/>
          </a:xfrm>
        </p:spPr>
        <p:txBody>
          <a:bodyPr/>
          <a:lstStyle/>
          <a:p>
            <a:r>
              <a:rPr lang="en-US" b="1" dirty="0"/>
              <a:t>Weak </a:t>
            </a:r>
            <a:r>
              <a:rPr lang="en-US" b="1" dirty="0" err="1"/>
              <a:t>Interpulse</a:t>
            </a:r>
            <a:r>
              <a:rPr lang="en-US" b="1" dirty="0"/>
              <a:t> Feature</a:t>
            </a:r>
            <a:r>
              <a:rPr lang="en-US" dirty="0"/>
              <a:t>: The pulse profile exhibited a weak </a:t>
            </a:r>
            <a:r>
              <a:rPr lang="en-US" dirty="0" err="1"/>
              <a:t>interpulse</a:t>
            </a:r>
            <a:r>
              <a:rPr lang="en-US" dirty="0"/>
              <a:t> feature, complicating the interpretation of the emission geometry.</a:t>
            </a:r>
          </a:p>
          <a:p>
            <a:r>
              <a:rPr lang="en-US" b="1" dirty="0"/>
              <a:t>Non-Antipodal Hot Regions</a:t>
            </a:r>
            <a:r>
              <a:rPr lang="en-US" dirty="0"/>
              <a:t>: The best-fitting models indicated non-antipodal hot regions, suggesting a complex magnetic field structure that deviates from the simple centered dipole model.</a:t>
            </a:r>
            <a:endParaRPr lang="en-IN" dirty="0"/>
          </a:p>
        </p:txBody>
      </p:sp>
    </p:spTree>
    <p:extLst>
      <p:ext uri="{BB962C8B-B14F-4D97-AF65-F5344CB8AC3E}">
        <p14:creationId xmlns:p14="http://schemas.microsoft.com/office/powerpoint/2010/main" val="221036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6519-EFA7-72F2-ECD6-A0FB910F8771}"/>
              </a:ext>
            </a:extLst>
          </p:cNvPr>
          <p:cNvSpPr>
            <a:spLocks noGrp="1"/>
          </p:cNvSpPr>
          <p:nvPr>
            <p:ph type="title"/>
          </p:nvPr>
        </p:nvSpPr>
        <p:spPr>
          <a:xfrm>
            <a:off x="838200" y="365126"/>
            <a:ext cx="10515600" cy="18163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3EDD988-8375-31F8-95CA-6A866827DF3D}"/>
              </a:ext>
            </a:extLst>
          </p:cNvPr>
          <p:cNvSpPr>
            <a:spLocks noGrp="1"/>
          </p:cNvSpPr>
          <p:nvPr>
            <p:ph idx="1"/>
          </p:nvPr>
        </p:nvSpPr>
        <p:spPr>
          <a:xfrm>
            <a:off x="838200" y="923827"/>
            <a:ext cx="10515600" cy="5253136"/>
          </a:xfrm>
        </p:spPr>
        <p:txBody>
          <a:bodyPr/>
          <a:lstStyle/>
          <a:p>
            <a:pPr>
              <a:buNone/>
            </a:pPr>
            <a:r>
              <a:rPr lang="en-US" b="1" dirty="0"/>
              <a:t>Conclusion</a:t>
            </a:r>
            <a:endParaRPr lang="en-US" dirty="0"/>
          </a:p>
          <a:p>
            <a:pPr marL="0" indent="0">
              <a:buNone/>
            </a:pPr>
            <a:r>
              <a:rPr lang="en-US" dirty="0"/>
              <a:t>This comprehensive analysis of PSR J1231−1411 provides valuable insights into the neutron star's properties and emission geometry. The study underscores the complexities involved in modeling X-ray emission from millisecond pulsars and the importance of incorporating detailed observational data to constrain theoretical models.</a:t>
            </a:r>
          </a:p>
          <a:p>
            <a:endParaRPr lang="en-IN" dirty="0"/>
          </a:p>
        </p:txBody>
      </p:sp>
    </p:spTree>
    <p:extLst>
      <p:ext uri="{BB962C8B-B14F-4D97-AF65-F5344CB8AC3E}">
        <p14:creationId xmlns:p14="http://schemas.microsoft.com/office/powerpoint/2010/main" val="264351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1B42-D40C-3D39-70FE-8BA672F0A5A8}"/>
              </a:ext>
            </a:extLst>
          </p:cNvPr>
          <p:cNvSpPr>
            <a:spLocks noGrp="1"/>
          </p:cNvSpPr>
          <p:nvPr>
            <p:ph type="title"/>
          </p:nvPr>
        </p:nvSpPr>
        <p:spPr/>
        <p:txBody>
          <a:bodyPr/>
          <a:lstStyle/>
          <a:p>
            <a:r>
              <a:rPr lang="en-IN" dirty="0"/>
              <a:t>General procedure</a:t>
            </a:r>
          </a:p>
        </p:txBody>
      </p:sp>
      <p:sp>
        <p:nvSpPr>
          <p:cNvPr id="3" name="Content Placeholder 2">
            <a:extLst>
              <a:ext uri="{FF2B5EF4-FFF2-40B4-BE49-F238E27FC236}">
                <a16:creationId xmlns:a16="http://schemas.microsoft.com/office/drawing/2014/main" id="{E8E996D0-B729-8F52-2F9A-A96083A8094C}"/>
              </a:ext>
            </a:extLst>
          </p:cNvPr>
          <p:cNvSpPr>
            <a:spLocks noGrp="1"/>
          </p:cNvSpPr>
          <p:nvPr>
            <p:ph idx="1"/>
          </p:nvPr>
        </p:nvSpPr>
        <p:spPr/>
        <p:txBody>
          <a:bodyPr/>
          <a:lstStyle/>
          <a:p>
            <a:r>
              <a:rPr lang="en-IN" dirty="0"/>
              <a:t>Selection of a Neutron star.</a:t>
            </a:r>
          </a:p>
          <a:p>
            <a:r>
              <a:rPr lang="en-IN" dirty="0"/>
              <a:t>Appropriate data from NICER using </a:t>
            </a:r>
            <a:r>
              <a:rPr lang="en-IN" dirty="0" err="1"/>
              <a:t>HEASoft</a:t>
            </a:r>
            <a:r>
              <a:rPr lang="en-IN" dirty="0"/>
              <a:t> and CALDB</a:t>
            </a:r>
          </a:p>
          <a:p>
            <a:r>
              <a:rPr lang="en-IN" dirty="0"/>
              <a:t>Filtering of data</a:t>
            </a:r>
          </a:p>
          <a:p>
            <a:r>
              <a:rPr lang="en-IN" dirty="0"/>
              <a:t>Using X-PSI to model and find the radius and mass of the pulsar</a:t>
            </a:r>
          </a:p>
          <a:p>
            <a:endParaRPr lang="en-IN" dirty="0"/>
          </a:p>
        </p:txBody>
      </p:sp>
    </p:spTree>
    <p:extLst>
      <p:ext uri="{BB962C8B-B14F-4D97-AF65-F5344CB8AC3E}">
        <p14:creationId xmlns:p14="http://schemas.microsoft.com/office/powerpoint/2010/main" val="285466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2157-C82E-41CA-F1AD-89F22520E764}"/>
              </a:ext>
            </a:extLst>
          </p:cNvPr>
          <p:cNvSpPr>
            <a:spLocks noGrp="1"/>
          </p:cNvSpPr>
          <p:nvPr>
            <p:ph type="title"/>
          </p:nvPr>
        </p:nvSpPr>
        <p:spPr/>
        <p:txBody>
          <a:bodyPr/>
          <a:lstStyle/>
          <a:p>
            <a:r>
              <a:rPr lang="en-IN" dirty="0"/>
              <a:t>Summary of research paper 1</a:t>
            </a:r>
          </a:p>
        </p:txBody>
      </p:sp>
      <p:sp>
        <p:nvSpPr>
          <p:cNvPr id="3" name="Content Placeholder 2">
            <a:extLst>
              <a:ext uri="{FF2B5EF4-FFF2-40B4-BE49-F238E27FC236}">
                <a16:creationId xmlns:a16="http://schemas.microsoft.com/office/drawing/2014/main" id="{E59DFE3B-F437-CE69-5327-733C3A7B6E8B}"/>
              </a:ext>
            </a:extLst>
          </p:cNvPr>
          <p:cNvSpPr>
            <a:spLocks noGrp="1"/>
          </p:cNvSpPr>
          <p:nvPr>
            <p:ph idx="1"/>
          </p:nvPr>
        </p:nvSpPr>
        <p:spPr/>
        <p:txBody>
          <a:bodyPr/>
          <a:lstStyle/>
          <a:p>
            <a:r>
              <a:rPr lang="en-IN" dirty="0"/>
              <a:t>PSR J0437−4715</a:t>
            </a:r>
          </a:p>
          <a:p>
            <a:r>
              <a:rPr lang="en-US" dirty="0"/>
              <a:t>A NICER View of the Nearest and Brightest Millisecond Pulsar: PSR J0437−4715</a:t>
            </a:r>
            <a:endParaRPr lang="en-IN" dirty="0"/>
          </a:p>
          <a:p>
            <a:r>
              <a:rPr lang="en-US" dirty="0"/>
              <a:t>This study aims to determine the pulsar's mass, radius, and the properties of its hot X-ray emitting regions, providing insights into the equation of state (</a:t>
            </a:r>
            <a:r>
              <a:rPr lang="en-US" dirty="0" err="1"/>
              <a:t>EoS</a:t>
            </a:r>
            <a:r>
              <a:rPr lang="en-US" dirty="0"/>
              <a:t>) of dense matter in neutron stars.</a:t>
            </a:r>
            <a:endParaRPr lang="en-IN" dirty="0"/>
          </a:p>
          <a:p>
            <a:endParaRPr lang="en-IN" dirty="0"/>
          </a:p>
        </p:txBody>
      </p:sp>
    </p:spTree>
    <p:extLst>
      <p:ext uri="{BB962C8B-B14F-4D97-AF65-F5344CB8AC3E}">
        <p14:creationId xmlns:p14="http://schemas.microsoft.com/office/powerpoint/2010/main" val="240628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CB24-1CDC-48B8-BF56-C17A36655398}"/>
              </a:ext>
            </a:extLst>
          </p:cNvPr>
          <p:cNvSpPr>
            <a:spLocks noGrp="1"/>
          </p:cNvSpPr>
          <p:nvPr>
            <p:ph type="title"/>
          </p:nvPr>
        </p:nvSpPr>
        <p:spPr/>
        <p:txBody>
          <a:bodyPr/>
          <a:lstStyle/>
          <a:p>
            <a:r>
              <a:rPr lang="en-US" dirty="0"/>
              <a:t>Overview of PSR J0437−4715</a:t>
            </a:r>
            <a:endParaRPr lang="en-IN" dirty="0"/>
          </a:p>
        </p:txBody>
      </p:sp>
      <p:sp>
        <p:nvSpPr>
          <p:cNvPr id="3" name="Content Placeholder 2">
            <a:extLst>
              <a:ext uri="{FF2B5EF4-FFF2-40B4-BE49-F238E27FC236}">
                <a16:creationId xmlns:a16="http://schemas.microsoft.com/office/drawing/2014/main" id="{E7DDFED4-4B82-D3D8-B30F-1806535FC7C0}"/>
              </a:ext>
            </a:extLst>
          </p:cNvPr>
          <p:cNvSpPr>
            <a:spLocks noGrp="1"/>
          </p:cNvSpPr>
          <p:nvPr>
            <p:ph idx="1"/>
          </p:nvPr>
        </p:nvSpPr>
        <p:spPr/>
        <p:txBody>
          <a:bodyPr/>
          <a:lstStyle/>
          <a:p>
            <a:r>
              <a:rPr lang="en-US" b="1" dirty="0"/>
              <a:t>Discovery</a:t>
            </a:r>
            <a:r>
              <a:rPr lang="en-US" dirty="0"/>
              <a:t>: Discovered in 1993, PSR J0437−4715 is the closest known millisecond pulsar, located approximately 156.98 ± 0.15 parsecs away.</a:t>
            </a:r>
          </a:p>
          <a:p>
            <a:r>
              <a:rPr lang="en-US" b="1" dirty="0"/>
              <a:t>Binary System</a:t>
            </a:r>
            <a:r>
              <a:rPr lang="en-US" dirty="0"/>
              <a:t>: It resides in a binary system with a 0.2 M⊙ helium-core white dwarf companion.</a:t>
            </a:r>
          </a:p>
          <a:p>
            <a:r>
              <a:rPr lang="en-US" b="1" dirty="0"/>
              <a:t>Spin Frequency</a:t>
            </a:r>
            <a:r>
              <a:rPr lang="en-US" dirty="0"/>
              <a:t>: The pulsar has a spin frequency of 174 Hz.</a:t>
            </a:r>
          </a:p>
          <a:p>
            <a:r>
              <a:rPr lang="en-US" b="1" dirty="0"/>
              <a:t>Inclination Angle</a:t>
            </a:r>
            <a:r>
              <a:rPr lang="en-US" dirty="0"/>
              <a:t>: The system's inclination angle is 137.5°, favorable for measuring the Shapiro delay in radio pulses, providing an independent mass constraint.</a:t>
            </a:r>
            <a:endParaRPr lang="en-IN" dirty="0"/>
          </a:p>
        </p:txBody>
      </p:sp>
    </p:spTree>
    <p:extLst>
      <p:ext uri="{BB962C8B-B14F-4D97-AF65-F5344CB8AC3E}">
        <p14:creationId xmlns:p14="http://schemas.microsoft.com/office/powerpoint/2010/main" val="372051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6B8A-F0D3-6A4D-02B7-FC6028A6CBE2}"/>
              </a:ext>
            </a:extLst>
          </p:cNvPr>
          <p:cNvSpPr>
            <a:spLocks noGrp="1"/>
          </p:cNvSpPr>
          <p:nvPr>
            <p:ph type="title"/>
          </p:nvPr>
        </p:nvSpPr>
        <p:spPr/>
        <p:txBody>
          <a:bodyPr/>
          <a:lstStyle/>
          <a:p>
            <a:r>
              <a:rPr lang="en-IN" dirty="0"/>
              <a:t>Data Acquisition and Processing</a:t>
            </a:r>
          </a:p>
        </p:txBody>
      </p:sp>
      <p:sp>
        <p:nvSpPr>
          <p:cNvPr id="3" name="Content Placeholder 2">
            <a:extLst>
              <a:ext uri="{FF2B5EF4-FFF2-40B4-BE49-F238E27FC236}">
                <a16:creationId xmlns:a16="http://schemas.microsoft.com/office/drawing/2014/main" id="{05A215ED-E5D2-0EA4-FBF1-51E8AC43BA01}"/>
              </a:ext>
            </a:extLst>
          </p:cNvPr>
          <p:cNvSpPr>
            <a:spLocks noGrp="1"/>
          </p:cNvSpPr>
          <p:nvPr>
            <p:ph idx="1"/>
          </p:nvPr>
        </p:nvSpPr>
        <p:spPr/>
        <p:txBody>
          <a:bodyPr/>
          <a:lstStyle/>
          <a:p>
            <a:r>
              <a:rPr lang="en-US" dirty="0"/>
              <a:t>The analysis utilized NICER's X-ray Timing Instrument (XTI) data collected between July 6, 2017, and October 11, 2021, resulting in approximately 1.328 </a:t>
            </a:r>
            <a:r>
              <a:rPr lang="en-US" dirty="0" err="1"/>
              <a:t>Ms</a:t>
            </a:r>
            <a:r>
              <a:rPr lang="en-US" dirty="0"/>
              <a:t> of usable data after stringent filtering.</a:t>
            </a:r>
          </a:p>
          <a:p>
            <a:r>
              <a:rPr lang="en-US" b="1" dirty="0"/>
              <a:t>Optimal Pointing</a:t>
            </a:r>
            <a:r>
              <a:rPr lang="en-US" dirty="0"/>
              <a:t>: To minimize background contamination from a nearby Seyfert II active galactic nucleus (AGN), NICER was pointed 1.15 arcminutes southwest of the pulsar, improving the signal-to-noise ratio by 16%.</a:t>
            </a:r>
          </a:p>
          <a:p>
            <a:r>
              <a:rPr lang="en-US" b="1" dirty="0"/>
              <a:t>Event Selection</a:t>
            </a:r>
            <a:r>
              <a:rPr lang="en-US" dirty="0"/>
              <a:t>: Events were selected within the photon energy range of 0.3–3.0 keV, excluding energies below 0.3 keV to avoid calibration issues and optical loading effects.</a:t>
            </a:r>
            <a:endParaRPr lang="en-IN" dirty="0"/>
          </a:p>
        </p:txBody>
      </p:sp>
    </p:spTree>
    <p:extLst>
      <p:ext uri="{BB962C8B-B14F-4D97-AF65-F5344CB8AC3E}">
        <p14:creationId xmlns:p14="http://schemas.microsoft.com/office/powerpoint/2010/main" val="209014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EA002-0AFE-6B5C-FEB6-F50A7E7F8050}"/>
              </a:ext>
            </a:extLst>
          </p:cNvPr>
          <p:cNvSpPr>
            <a:spLocks noGrp="1"/>
          </p:cNvSpPr>
          <p:nvPr>
            <p:ph idx="1"/>
          </p:nvPr>
        </p:nvSpPr>
        <p:spPr>
          <a:xfrm>
            <a:off x="838200" y="781010"/>
            <a:ext cx="10515600" cy="5395953"/>
          </a:xfrm>
        </p:spPr>
        <p:txBody>
          <a:bodyPr/>
          <a:lstStyle/>
          <a:p>
            <a:r>
              <a:rPr lang="en-US" b="1" dirty="0"/>
              <a:t>Background Estimation</a:t>
            </a:r>
            <a:r>
              <a:rPr lang="en-US" dirty="0"/>
              <a:t>: A "Delta" data set was constructed using standard NICER Level 2 processing, applying filters to remove time intervals with high particle background and other anomalies.</a:t>
            </a:r>
          </a:p>
          <a:p>
            <a:r>
              <a:rPr lang="en-US" b="1" dirty="0"/>
              <a:t>Instrument Response Models</a:t>
            </a:r>
            <a:r>
              <a:rPr lang="en-US" dirty="0"/>
              <a:t>: Custom ancillary response files (ARFs) and redistribution matrix files (RMFs) were generated using NICER’s ‘</a:t>
            </a:r>
            <a:r>
              <a:rPr lang="en-US" b="1" dirty="0" err="1"/>
              <a:t>nicerrf</a:t>
            </a:r>
            <a:r>
              <a:rPr lang="en-US" b="1" dirty="0"/>
              <a:t>’ </a:t>
            </a:r>
            <a:r>
              <a:rPr lang="en-US" dirty="0"/>
              <a:t>and ‘</a:t>
            </a:r>
            <a:r>
              <a:rPr lang="en-US" b="1" dirty="0" err="1"/>
              <a:t>nicerrmf</a:t>
            </a:r>
            <a:r>
              <a:rPr lang="en-US" b="1" dirty="0"/>
              <a:t>’ </a:t>
            </a:r>
            <a:r>
              <a:rPr lang="en-US" dirty="0"/>
              <a:t>tools, accounting for the off-axis pointing and time-variable number of active detectors.</a:t>
            </a:r>
          </a:p>
          <a:p>
            <a:r>
              <a:rPr lang="en-US" b="1" dirty="0"/>
              <a:t>Phase-Folding</a:t>
            </a:r>
            <a:r>
              <a:rPr lang="en-US" dirty="0"/>
              <a:t>: The event data were phase-folded using the ephemeris obtained from the Parkes Pulsar Timing Array (PPTA) radio timing solutions, ensuring accurate alignment with the pulsar's rotational period.</a:t>
            </a:r>
          </a:p>
          <a:p>
            <a:endParaRPr lang="en-IN" b="1" dirty="0"/>
          </a:p>
        </p:txBody>
      </p:sp>
    </p:spTree>
    <p:extLst>
      <p:ext uri="{BB962C8B-B14F-4D97-AF65-F5344CB8AC3E}">
        <p14:creationId xmlns:p14="http://schemas.microsoft.com/office/powerpoint/2010/main" val="320555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674C-57F4-7B9A-29B0-5B569EE06FEF}"/>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0A149FA-B536-BE27-93BC-EA783428027F}"/>
              </a:ext>
            </a:extLst>
          </p:cNvPr>
          <p:cNvSpPr>
            <a:spLocks noGrp="1"/>
          </p:cNvSpPr>
          <p:nvPr>
            <p:ph idx="1"/>
          </p:nvPr>
        </p:nvSpPr>
        <p:spPr>
          <a:xfrm>
            <a:off x="838200" y="537328"/>
            <a:ext cx="10515600" cy="5639635"/>
          </a:xfrm>
        </p:spPr>
        <p:txBody>
          <a:bodyPr>
            <a:normAutofit/>
          </a:bodyPr>
          <a:lstStyle/>
          <a:p>
            <a:pPr>
              <a:buNone/>
            </a:pPr>
            <a:r>
              <a:rPr lang="en-US" b="1" dirty="0"/>
              <a:t>Modeling and Analysis</a:t>
            </a:r>
          </a:p>
          <a:p>
            <a:r>
              <a:rPr lang="en-US" dirty="0"/>
              <a:t>The study employed the X-ray Pulse Simulation and Inference (X-PSI) code to model the X-ray pulse profiles. The analysis incorporated Bayesian inference techniques to estimate the pulsar's mass, radius, and the properties of its hot X-ray emitting regions.</a:t>
            </a:r>
          </a:p>
          <a:p>
            <a:endParaRPr lang="en-IN" dirty="0"/>
          </a:p>
          <a:p>
            <a:pPr>
              <a:buNone/>
            </a:pPr>
            <a:r>
              <a:rPr lang="en-US" b="1" dirty="0"/>
              <a:t>Summary</a:t>
            </a:r>
          </a:p>
          <a:p>
            <a:r>
              <a:rPr lang="en-US" dirty="0"/>
              <a:t>This study provides a detailed and comprehensive analysis of PSR J0437−4715 using NICER data, employing advanced modeling techniques to derive precise measurements of the pulsar's mass, radius, and hot X-ray emitting regions. The incorporation of tight priors from radio timing data enhances the reliability of the results, offering valuable insights into the equation of state of dense matter in neutron stars.</a:t>
            </a:r>
          </a:p>
          <a:p>
            <a:endParaRPr lang="en-IN" dirty="0"/>
          </a:p>
        </p:txBody>
      </p:sp>
    </p:spTree>
    <p:extLst>
      <p:ext uri="{BB962C8B-B14F-4D97-AF65-F5344CB8AC3E}">
        <p14:creationId xmlns:p14="http://schemas.microsoft.com/office/powerpoint/2010/main" val="344531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1A21-920E-8C94-E427-C27FEDBE29FC}"/>
              </a:ext>
            </a:extLst>
          </p:cNvPr>
          <p:cNvSpPr>
            <a:spLocks noGrp="1"/>
          </p:cNvSpPr>
          <p:nvPr>
            <p:ph type="title"/>
          </p:nvPr>
        </p:nvSpPr>
        <p:spPr/>
        <p:txBody>
          <a:bodyPr/>
          <a:lstStyle/>
          <a:p>
            <a:r>
              <a:rPr lang="en-IN" dirty="0"/>
              <a:t>Summary of research paper 2</a:t>
            </a:r>
          </a:p>
        </p:txBody>
      </p:sp>
      <p:sp>
        <p:nvSpPr>
          <p:cNvPr id="3" name="Content Placeholder 2">
            <a:extLst>
              <a:ext uri="{FF2B5EF4-FFF2-40B4-BE49-F238E27FC236}">
                <a16:creationId xmlns:a16="http://schemas.microsoft.com/office/drawing/2014/main" id="{FB798A59-6566-1C64-D388-810254F032D4}"/>
              </a:ext>
            </a:extLst>
          </p:cNvPr>
          <p:cNvSpPr>
            <a:spLocks noGrp="1"/>
          </p:cNvSpPr>
          <p:nvPr>
            <p:ph idx="1"/>
          </p:nvPr>
        </p:nvSpPr>
        <p:spPr/>
        <p:txBody>
          <a:bodyPr/>
          <a:lstStyle/>
          <a:p>
            <a:r>
              <a:rPr lang="en-IN" dirty="0"/>
              <a:t>PSR J1231−1411</a:t>
            </a:r>
          </a:p>
          <a:p>
            <a:r>
              <a:rPr lang="en-US" dirty="0"/>
              <a:t>A NICER View of PSR J1231−1411: A Complex Case</a:t>
            </a:r>
            <a:endParaRPr lang="en-IN" dirty="0"/>
          </a:p>
          <a:p>
            <a:r>
              <a:rPr lang="en-US" dirty="0"/>
              <a:t>Detailed Bayesian analysis of the millisecond pulsar PSR J1231−1411, utilizing data from the Neutron Star Interior Composition Explorer (NICER) and XMM-Newton. The primary objective was to constrain the neutron star's mass, radius, and the geometry of its X-ray emitting regions.​</a:t>
            </a:r>
            <a:endParaRPr lang="en-IN" dirty="0"/>
          </a:p>
        </p:txBody>
      </p:sp>
    </p:spTree>
    <p:extLst>
      <p:ext uri="{BB962C8B-B14F-4D97-AF65-F5344CB8AC3E}">
        <p14:creationId xmlns:p14="http://schemas.microsoft.com/office/powerpoint/2010/main" val="45315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F84F-1C6B-B86E-9195-C85F42649C22}"/>
              </a:ext>
            </a:extLst>
          </p:cNvPr>
          <p:cNvSpPr>
            <a:spLocks noGrp="1"/>
          </p:cNvSpPr>
          <p:nvPr>
            <p:ph type="title"/>
          </p:nvPr>
        </p:nvSpPr>
        <p:spPr>
          <a:xfrm flipV="1">
            <a:off x="838200" y="319406"/>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7559905-715E-29DD-66DC-527ABB7AF5AE}"/>
              </a:ext>
            </a:extLst>
          </p:cNvPr>
          <p:cNvSpPr>
            <a:spLocks noGrp="1"/>
          </p:cNvSpPr>
          <p:nvPr>
            <p:ph idx="1"/>
          </p:nvPr>
        </p:nvSpPr>
        <p:spPr>
          <a:xfrm>
            <a:off x="838200" y="810705"/>
            <a:ext cx="10515600" cy="5366258"/>
          </a:xfrm>
        </p:spPr>
        <p:txBody>
          <a:bodyPr/>
          <a:lstStyle/>
          <a:p>
            <a:pPr>
              <a:buNone/>
            </a:pPr>
            <a:r>
              <a:rPr lang="en-US" b="1" dirty="0"/>
              <a:t>Data Acquisition and Processing</a:t>
            </a:r>
            <a:endParaRPr lang="en-US" dirty="0"/>
          </a:p>
          <a:p>
            <a:pPr>
              <a:buFont typeface="Arial" panose="020B0604020202020204" pitchFamily="34" charset="0"/>
              <a:buChar char="•"/>
            </a:pPr>
            <a:r>
              <a:rPr lang="en-US" b="1" dirty="0"/>
              <a:t>NICER Data</a:t>
            </a:r>
            <a:r>
              <a:rPr lang="en-US" dirty="0"/>
              <a:t>: The NICER dataset was produced using </a:t>
            </a:r>
            <a:r>
              <a:rPr lang="en-US" dirty="0" err="1"/>
              <a:t>HEASoft</a:t>
            </a:r>
            <a:r>
              <a:rPr lang="en-US" dirty="0"/>
              <a:t> 6.32.1 and CALDB xti20221001. Data from the full NICER mission up through May 14, 2023, were selected, totaling approximately 3.53 </a:t>
            </a:r>
            <a:r>
              <a:rPr lang="en-US" dirty="0" err="1"/>
              <a:t>Ms</a:t>
            </a:r>
            <a:r>
              <a:rPr lang="en-US" dirty="0"/>
              <a:t> of exposure time before any filtering. Standard Level 2 processing was performed using the task </a:t>
            </a:r>
            <a:r>
              <a:rPr lang="en-US" b="1" dirty="0"/>
              <a:t>‘nicer12’</a:t>
            </a:r>
            <a:r>
              <a:rPr lang="en-US" dirty="0"/>
              <a:t> .Subsequent cuts were applied to exclude data with magnetic cutoff rigidity below 4 GeV, planetary K-index above 3, overshoot rate exceeding 0.05 counts per second per Focal Plane Module (FPM), or a median undershoot rate above 0.02 counts per second per FPM. These cuts reduced the exposure to 81% of the original Level 2 exposure. A background light curve was generated using 2–10 keV photons, and times with rates exceeding 1.25 counts per second were discarded to minimize contamination.</a:t>
            </a:r>
            <a:endParaRPr lang="en-US" b="1" dirty="0"/>
          </a:p>
          <a:p>
            <a:endParaRPr lang="en-IN" dirty="0"/>
          </a:p>
        </p:txBody>
      </p:sp>
    </p:spTree>
    <p:extLst>
      <p:ext uri="{BB962C8B-B14F-4D97-AF65-F5344CB8AC3E}">
        <p14:creationId xmlns:p14="http://schemas.microsoft.com/office/powerpoint/2010/main" val="7377400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TotalTime>
  <Words>876</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Initial presentation </vt:lpstr>
      <vt:lpstr>General procedure</vt:lpstr>
      <vt:lpstr>Summary of research paper 1</vt:lpstr>
      <vt:lpstr>Overview of PSR J0437−4715</vt:lpstr>
      <vt:lpstr>Data Acquisition and Processing</vt:lpstr>
      <vt:lpstr>PowerPoint Presentation</vt:lpstr>
      <vt:lpstr>PowerPoint Presentation</vt:lpstr>
      <vt:lpstr>Summary of research paper 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AVANEE !</dc:creator>
  <cp:lastModifiedBy>AVANEE !</cp:lastModifiedBy>
  <cp:revision>1</cp:revision>
  <dcterms:created xsi:type="dcterms:W3CDTF">2025-04-29T04:12:29Z</dcterms:created>
  <dcterms:modified xsi:type="dcterms:W3CDTF">2025-04-29T04:17:17Z</dcterms:modified>
</cp:coreProperties>
</file>