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1"/>
  </p:notesMasterIdLst>
  <p:handoutMasterIdLst>
    <p:handoutMasterId r:id="rId72"/>
  </p:handoutMasterIdLst>
  <p:sldIdLst>
    <p:sldId id="316" r:id="rId3"/>
    <p:sldId id="607" r:id="rId4"/>
    <p:sldId id="649" r:id="rId5"/>
    <p:sldId id="692" r:id="rId6"/>
    <p:sldId id="693" r:id="rId7"/>
    <p:sldId id="627" r:id="rId8"/>
    <p:sldId id="694" r:id="rId9"/>
    <p:sldId id="321" r:id="rId10"/>
    <p:sldId id="674" r:id="rId11"/>
    <p:sldId id="582" r:id="rId12"/>
    <p:sldId id="393" r:id="rId13"/>
    <p:sldId id="650" r:id="rId14"/>
    <p:sldId id="651" r:id="rId15"/>
    <p:sldId id="643" r:id="rId16"/>
    <p:sldId id="667" r:id="rId17"/>
    <p:sldId id="669" r:id="rId18"/>
    <p:sldId id="698" r:id="rId19"/>
    <p:sldId id="671" r:id="rId20"/>
    <p:sldId id="690" r:id="rId21"/>
    <p:sldId id="691" r:id="rId22"/>
    <p:sldId id="325" r:id="rId23"/>
    <p:sldId id="588" r:id="rId24"/>
    <p:sldId id="364" r:id="rId25"/>
    <p:sldId id="668" r:id="rId26"/>
    <p:sldId id="365" r:id="rId27"/>
    <p:sldId id="337" r:id="rId28"/>
    <p:sldId id="678" r:id="rId29"/>
    <p:sldId id="646" r:id="rId30"/>
    <p:sldId id="359" r:id="rId31"/>
    <p:sldId id="583" r:id="rId32"/>
    <p:sldId id="330" r:id="rId33"/>
    <p:sldId id="351" r:id="rId34"/>
    <p:sldId id="585" r:id="rId35"/>
    <p:sldId id="648" r:id="rId36"/>
    <p:sldId id="343" r:id="rId37"/>
    <p:sldId id="624" r:id="rId38"/>
    <p:sldId id="606" r:id="rId39"/>
    <p:sldId id="491" r:id="rId40"/>
    <p:sldId id="696" r:id="rId41"/>
    <p:sldId id="481" r:id="rId42"/>
    <p:sldId id="613" r:id="rId43"/>
    <p:sldId id="695" r:id="rId44"/>
    <p:sldId id="612" r:id="rId45"/>
    <p:sldId id="611" r:id="rId46"/>
    <p:sldId id="361" r:id="rId47"/>
    <p:sldId id="578" r:id="rId48"/>
    <p:sldId id="357" r:id="rId49"/>
    <p:sldId id="618" r:id="rId50"/>
    <p:sldId id="619" r:id="rId51"/>
    <p:sldId id="615" r:id="rId52"/>
    <p:sldId id="628" r:id="rId53"/>
    <p:sldId id="629" r:id="rId54"/>
    <p:sldId id="610" r:id="rId55"/>
    <p:sldId id="497" r:id="rId56"/>
    <p:sldId id="498" r:id="rId57"/>
    <p:sldId id="506" r:id="rId58"/>
    <p:sldId id="501" r:id="rId59"/>
    <p:sldId id="499" r:id="rId60"/>
    <p:sldId id="500" r:id="rId61"/>
    <p:sldId id="502" r:id="rId62"/>
    <p:sldId id="503" r:id="rId63"/>
    <p:sldId id="504" r:id="rId64"/>
    <p:sldId id="505" r:id="rId65"/>
    <p:sldId id="493" r:id="rId66"/>
    <p:sldId id="697" r:id="rId67"/>
    <p:sldId id="328" r:id="rId68"/>
    <p:sldId id="329" r:id="rId69"/>
    <p:sldId id="37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6BC0F-3E84-46D7-977D-A9828B432B5B}" v="5" dt="2024-02-06T21:24:20.91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9561" autoAdjust="0"/>
  </p:normalViewPr>
  <p:slideViewPr>
    <p:cSldViewPr>
      <p:cViewPr varScale="1">
        <p:scale>
          <a:sx n="111" d="100"/>
          <a:sy n="111" d="100"/>
        </p:scale>
        <p:origin x="558" y="96"/>
      </p:cViewPr>
      <p:guideLst>
        <p:guide orient="horz" pos="2160"/>
        <p:guide pos="3840"/>
      </p:guideLst>
    </p:cSldViewPr>
  </p:slideViewPr>
  <p:notesTextViewPr>
    <p:cViewPr>
      <p:scale>
        <a:sx n="100" d="100"/>
        <a:sy n="100" d="100"/>
      </p:scale>
      <p:origin x="0" y="0"/>
    </p:cViewPr>
  </p:notesTextViewPr>
  <p:notesViewPr>
    <p:cSldViewPr>
      <p:cViewPr varScale="1">
        <p:scale>
          <a:sx n="90" d="100"/>
          <a:sy n="90" d="100"/>
        </p:scale>
        <p:origin x="35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iana Vanezi" userId="f59bac273160bcbe" providerId="LiveId" clId="{3B319B05-4D57-445C-8ED6-33D08364624B}"/>
    <pc:docChg chg="undo custSel addSld delSld modSld sldOrd">
      <pc:chgData name="Andriana Vanezi" userId="f59bac273160bcbe" providerId="LiveId" clId="{3B319B05-4D57-445C-8ED6-33D08364624B}" dt="2024-01-07T06:22:00.371" v="2001" actId="313"/>
      <pc:docMkLst>
        <pc:docMk/>
      </pc:docMkLst>
      <pc:sldChg chg="del">
        <pc:chgData name="Andriana Vanezi" userId="f59bac273160bcbe" providerId="LiveId" clId="{3B319B05-4D57-445C-8ED6-33D08364624B}" dt="2024-01-07T01:54:18.561" v="1174" actId="47"/>
        <pc:sldMkLst>
          <pc:docMk/>
          <pc:sldMk cId="517299097" sldId="263"/>
        </pc:sldMkLst>
      </pc:sldChg>
      <pc:sldChg chg="del">
        <pc:chgData name="Andriana Vanezi" userId="f59bac273160bcbe" providerId="LiveId" clId="{3B319B05-4D57-445C-8ED6-33D08364624B}" dt="2024-01-07T01:53:34.680" v="1162" actId="47"/>
        <pc:sldMkLst>
          <pc:docMk/>
          <pc:sldMk cId="953811079" sldId="291"/>
        </pc:sldMkLst>
      </pc:sldChg>
      <pc:sldChg chg="modSp del mod">
        <pc:chgData name="Andriana Vanezi" userId="f59bac273160bcbe" providerId="LiveId" clId="{3B319B05-4D57-445C-8ED6-33D08364624B}" dt="2024-01-07T01:18:00.436" v="298" actId="47"/>
        <pc:sldMkLst>
          <pc:docMk/>
          <pc:sldMk cId="477755182" sldId="308"/>
        </pc:sldMkLst>
        <pc:spChg chg="mod">
          <ac:chgData name="Andriana Vanezi" userId="f59bac273160bcbe" providerId="LiveId" clId="{3B319B05-4D57-445C-8ED6-33D08364624B}" dt="2024-01-06T20:33:21.764" v="7" actId="20577"/>
          <ac:spMkLst>
            <pc:docMk/>
            <pc:sldMk cId="477755182" sldId="308"/>
            <ac:spMk id="2" creationId="{00000000-0000-0000-0000-000000000000}"/>
          </ac:spMkLst>
        </pc:spChg>
        <pc:spChg chg="mod">
          <ac:chgData name="Andriana Vanezi" userId="f59bac273160bcbe" providerId="LiveId" clId="{3B319B05-4D57-445C-8ED6-33D08364624B}" dt="2024-01-06T20:33:18.955" v="1" actId="6549"/>
          <ac:spMkLst>
            <pc:docMk/>
            <pc:sldMk cId="477755182" sldId="308"/>
            <ac:spMk id="3" creationId="{00000000-0000-0000-0000-000000000000}"/>
          </ac:spMkLst>
        </pc:spChg>
      </pc:sldChg>
      <pc:sldChg chg="add ord">
        <pc:chgData name="Andriana Vanezi" userId="f59bac273160bcbe" providerId="LiveId" clId="{3B319B05-4D57-445C-8ED6-33D08364624B}" dt="2024-01-07T02:37:22.434" v="1481"/>
        <pc:sldMkLst>
          <pc:docMk/>
          <pc:sldMk cId="3114503673" sldId="321"/>
        </pc:sldMkLst>
      </pc:sldChg>
      <pc:sldChg chg="modSp mod ord">
        <pc:chgData name="Andriana Vanezi" userId="f59bac273160bcbe" providerId="LiveId" clId="{3B319B05-4D57-445C-8ED6-33D08364624B}" dt="2024-01-07T02:41:15.801" v="1515"/>
        <pc:sldMkLst>
          <pc:docMk/>
          <pc:sldMk cId="3020832757" sldId="325"/>
        </pc:sldMkLst>
        <pc:spChg chg="mod">
          <ac:chgData name="Andriana Vanezi" userId="f59bac273160bcbe" providerId="LiveId" clId="{3B319B05-4D57-445C-8ED6-33D08364624B}" dt="2024-01-07T02:04:29.091" v="1234" actId="6549"/>
          <ac:spMkLst>
            <pc:docMk/>
            <pc:sldMk cId="3020832757" sldId="325"/>
            <ac:spMk id="3" creationId="{1623822C-8697-4438-8782-FD5405B665F5}"/>
          </ac:spMkLst>
        </pc:spChg>
      </pc:sldChg>
      <pc:sldChg chg="del">
        <pc:chgData name="Andriana Vanezi" userId="f59bac273160bcbe" providerId="LiveId" clId="{3B319B05-4D57-445C-8ED6-33D08364624B}" dt="2024-01-07T01:24:02.411" v="464" actId="47"/>
        <pc:sldMkLst>
          <pc:docMk/>
          <pc:sldMk cId="2937987734" sldId="327"/>
        </pc:sldMkLst>
      </pc:sldChg>
      <pc:sldChg chg="add del ord">
        <pc:chgData name="Andriana Vanezi" userId="f59bac273160bcbe" providerId="LiveId" clId="{3B319B05-4D57-445C-8ED6-33D08364624B}" dt="2024-01-07T05:41:28.557" v="1886" actId="47"/>
        <pc:sldMkLst>
          <pc:docMk/>
          <pc:sldMk cId="3946933124" sldId="327"/>
        </pc:sldMkLst>
      </pc:sldChg>
      <pc:sldChg chg="add">
        <pc:chgData name="Andriana Vanezi" userId="f59bac273160bcbe" providerId="LiveId" clId="{3B319B05-4D57-445C-8ED6-33D08364624B}" dt="2024-01-07T05:38:49.970" v="1881"/>
        <pc:sldMkLst>
          <pc:docMk/>
          <pc:sldMk cId="4189893943" sldId="328"/>
        </pc:sldMkLst>
      </pc:sldChg>
      <pc:sldChg chg="add">
        <pc:chgData name="Andriana Vanezi" userId="f59bac273160bcbe" providerId="LiveId" clId="{3B319B05-4D57-445C-8ED6-33D08364624B}" dt="2024-01-07T06:05:05.298" v="1958"/>
        <pc:sldMkLst>
          <pc:docMk/>
          <pc:sldMk cId="112386405" sldId="329"/>
        </pc:sldMkLst>
      </pc:sldChg>
      <pc:sldChg chg="ord">
        <pc:chgData name="Andriana Vanezi" userId="f59bac273160bcbe" providerId="LiveId" clId="{3B319B05-4D57-445C-8ED6-33D08364624B}" dt="2024-01-07T02:43:04.251" v="1536"/>
        <pc:sldMkLst>
          <pc:docMk/>
          <pc:sldMk cId="2858684864" sldId="330"/>
        </pc:sldMkLst>
      </pc:sldChg>
      <pc:sldChg chg="ord">
        <pc:chgData name="Andriana Vanezi" userId="f59bac273160bcbe" providerId="LiveId" clId="{3B319B05-4D57-445C-8ED6-33D08364624B}" dt="2024-01-07T06:21:17.304" v="1966"/>
        <pc:sldMkLst>
          <pc:docMk/>
          <pc:sldMk cId="4016208116" sldId="337"/>
        </pc:sldMkLst>
      </pc:sldChg>
      <pc:sldChg chg="del">
        <pc:chgData name="Andriana Vanezi" userId="f59bac273160bcbe" providerId="LiveId" clId="{3B319B05-4D57-445C-8ED6-33D08364624B}" dt="2024-01-07T01:56:12.178" v="1180" actId="47"/>
        <pc:sldMkLst>
          <pc:docMk/>
          <pc:sldMk cId="4037021762" sldId="341"/>
        </pc:sldMkLst>
      </pc:sldChg>
      <pc:sldChg chg="del">
        <pc:chgData name="Andriana Vanezi" userId="f59bac273160bcbe" providerId="LiveId" clId="{3B319B05-4D57-445C-8ED6-33D08364624B}" dt="2024-01-07T01:53:13.794" v="1145" actId="47"/>
        <pc:sldMkLst>
          <pc:docMk/>
          <pc:sldMk cId="1182557925" sldId="342"/>
        </pc:sldMkLst>
      </pc:sldChg>
      <pc:sldChg chg="ord">
        <pc:chgData name="Andriana Vanezi" userId="f59bac273160bcbe" providerId="LiveId" clId="{3B319B05-4D57-445C-8ED6-33D08364624B}" dt="2024-01-07T05:16:27.392" v="1704"/>
        <pc:sldMkLst>
          <pc:docMk/>
          <pc:sldMk cId="3193709652" sldId="343"/>
        </pc:sldMkLst>
      </pc:sldChg>
      <pc:sldChg chg="del">
        <pc:chgData name="Andriana Vanezi" userId="f59bac273160bcbe" providerId="LiveId" clId="{3B319B05-4D57-445C-8ED6-33D08364624B}" dt="2024-01-07T01:53:33.922" v="1161" actId="47"/>
        <pc:sldMkLst>
          <pc:docMk/>
          <pc:sldMk cId="621050271" sldId="344"/>
        </pc:sldMkLst>
      </pc:sldChg>
      <pc:sldChg chg="del">
        <pc:chgData name="Andriana Vanezi" userId="f59bac273160bcbe" providerId="LiveId" clId="{3B319B05-4D57-445C-8ED6-33D08364624B}" dt="2024-01-07T01:53:30.558" v="1159" actId="47"/>
        <pc:sldMkLst>
          <pc:docMk/>
          <pc:sldMk cId="2482422805" sldId="345"/>
        </pc:sldMkLst>
      </pc:sldChg>
      <pc:sldChg chg="del">
        <pc:chgData name="Andriana Vanezi" userId="f59bac273160bcbe" providerId="LiveId" clId="{3B319B05-4D57-445C-8ED6-33D08364624B}" dt="2024-01-07T01:53:31.716" v="1160" actId="47"/>
        <pc:sldMkLst>
          <pc:docMk/>
          <pc:sldMk cId="3924267400" sldId="346"/>
        </pc:sldMkLst>
      </pc:sldChg>
      <pc:sldChg chg="del">
        <pc:chgData name="Andriana Vanezi" userId="f59bac273160bcbe" providerId="LiveId" clId="{3B319B05-4D57-445C-8ED6-33D08364624B}" dt="2024-01-07T01:53:18.591" v="1150" actId="47"/>
        <pc:sldMkLst>
          <pc:docMk/>
          <pc:sldMk cId="897685530" sldId="348"/>
        </pc:sldMkLst>
      </pc:sldChg>
      <pc:sldChg chg="ord">
        <pc:chgData name="Andriana Vanezi" userId="f59bac273160bcbe" providerId="LiveId" clId="{3B319B05-4D57-445C-8ED6-33D08364624B}" dt="2024-01-07T03:37:20.355" v="1617"/>
        <pc:sldMkLst>
          <pc:docMk/>
          <pc:sldMk cId="176246976" sldId="351"/>
        </pc:sldMkLst>
      </pc:sldChg>
      <pc:sldChg chg="add">
        <pc:chgData name="Andriana Vanezi" userId="f59bac273160bcbe" providerId="LiveId" clId="{3B319B05-4D57-445C-8ED6-33D08364624B}" dt="2024-01-07T05:43:57.391" v="1947"/>
        <pc:sldMkLst>
          <pc:docMk/>
          <pc:sldMk cId="621936132" sldId="357"/>
        </pc:sldMkLst>
      </pc:sldChg>
      <pc:sldChg chg="ord">
        <pc:chgData name="Andriana Vanezi" userId="f59bac273160bcbe" providerId="LiveId" clId="{3B319B05-4D57-445C-8ED6-33D08364624B}" dt="2024-01-07T03:37:07.667" v="1615"/>
        <pc:sldMkLst>
          <pc:docMk/>
          <pc:sldMk cId="2457127661" sldId="359"/>
        </pc:sldMkLst>
      </pc:sldChg>
      <pc:sldChg chg="add ord">
        <pc:chgData name="Andriana Vanezi" userId="f59bac273160bcbe" providerId="LiveId" clId="{3B319B05-4D57-445C-8ED6-33D08364624B}" dt="2024-01-07T05:42:30.660" v="1916"/>
        <pc:sldMkLst>
          <pc:docMk/>
          <pc:sldMk cId="4137725047" sldId="361"/>
        </pc:sldMkLst>
      </pc:sldChg>
      <pc:sldChg chg="ord">
        <pc:chgData name="Andriana Vanezi" userId="f59bac273160bcbe" providerId="LiveId" clId="{3B319B05-4D57-445C-8ED6-33D08364624B}" dt="2024-01-07T03:40:12.720" v="1652" actId="20578"/>
        <pc:sldMkLst>
          <pc:docMk/>
          <pc:sldMk cId="2068300935" sldId="364"/>
        </pc:sldMkLst>
      </pc:sldChg>
      <pc:sldChg chg="add del">
        <pc:chgData name="Andriana Vanezi" userId="f59bac273160bcbe" providerId="LiveId" clId="{3B319B05-4D57-445C-8ED6-33D08364624B}" dt="2024-01-07T05:47:37.978" v="1955"/>
        <pc:sldMkLst>
          <pc:docMk/>
          <pc:sldMk cId="3553051057" sldId="365"/>
        </pc:sldMkLst>
      </pc:sldChg>
      <pc:sldChg chg="del">
        <pc:chgData name="Andriana Vanezi" userId="f59bac273160bcbe" providerId="LiveId" clId="{3B319B05-4D57-445C-8ED6-33D08364624B}" dt="2024-01-07T01:53:48.894" v="1172" actId="47"/>
        <pc:sldMkLst>
          <pc:docMk/>
          <pc:sldMk cId="3499596691" sldId="373"/>
        </pc:sldMkLst>
      </pc:sldChg>
      <pc:sldChg chg="add ord">
        <pc:chgData name="Andriana Vanezi" userId="f59bac273160bcbe" providerId="LiveId" clId="{3B319B05-4D57-445C-8ED6-33D08364624B}" dt="2024-01-07T03:44:45.721" v="1692"/>
        <pc:sldMkLst>
          <pc:docMk/>
          <pc:sldMk cId="2962578837" sldId="377"/>
        </pc:sldMkLst>
      </pc:sldChg>
      <pc:sldChg chg="modSp mod ord">
        <pc:chgData name="Andriana Vanezi" userId="f59bac273160bcbe" providerId="LiveId" clId="{3B319B05-4D57-445C-8ED6-33D08364624B}" dt="2024-01-07T05:20:30.291" v="1744"/>
        <pc:sldMkLst>
          <pc:docMk/>
          <pc:sldMk cId="1687259159" sldId="393"/>
        </pc:sldMkLst>
        <pc:spChg chg="mod">
          <ac:chgData name="Andriana Vanezi" userId="f59bac273160bcbe" providerId="LiveId" clId="{3B319B05-4D57-445C-8ED6-33D08364624B}" dt="2024-01-07T02:14:22.156" v="1348" actId="20577"/>
          <ac:spMkLst>
            <pc:docMk/>
            <pc:sldMk cId="1687259159" sldId="393"/>
            <ac:spMk id="3" creationId="{A858D958-02C8-41B3-BF6A-2905CF0D6F0A}"/>
          </ac:spMkLst>
        </pc:spChg>
        <pc:spChg chg="mod">
          <ac:chgData name="Andriana Vanezi" userId="f59bac273160bcbe" providerId="LiveId" clId="{3B319B05-4D57-445C-8ED6-33D08364624B}" dt="2024-01-07T02:14:35.730" v="1352" actId="6549"/>
          <ac:spMkLst>
            <pc:docMk/>
            <pc:sldMk cId="1687259159" sldId="393"/>
            <ac:spMk id="8" creationId="{AA6D1A43-DC83-4A17-8CDD-1E958B29A7E8}"/>
          </ac:spMkLst>
        </pc:spChg>
      </pc:sldChg>
      <pc:sldChg chg="modSp add del mod ord">
        <pc:chgData name="Andriana Vanezi" userId="f59bac273160bcbe" providerId="LiveId" clId="{3B319B05-4D57-445C-8ED6-33D08364624B}" dt="2024-01-07T05:16:52.062" v="1712"/>
        <pc:sldMkLst>
          <pc:docMk/>
          <pc:sldMk cId="2310066376" sldId="481"/>
        </pc:sldMkLst>
        <pc:spChg chg="mod">
          <ac:chgData name="Andriana Vanezi" userId="f59bac273160bcbe" providerId="LiveId" clId="{3B319B05-4D57-445C-8ED6-33D08364624B}" dt="2024-01-07T02:44:43.898" v="1563" actId="20577"/>
          <ac:spMkLst>
            <pc:docMk/>
            <pc:sldMk cId="2310066376" sldId="481"/>
            <ac:spMk id="2" creationId="{D73D9998-52FE-4242-92CE-A61EF88C241A}"/>
          </ac:spMkLst>
        </pc:spChg>
      </pc:sldChg>
      <pc:sldChg chg="del">
        <pc:chgData name="Andriana Vanezi" userId="f59bac273160bcbe" providerId="LiveId" clId="{3B319B05-4D57-445C-8ED6-33D08364624B}" dt="2024-01-07T01:53:36.405" v="1163" actId="47"/>
        <pc:sldMkLst>
          <pc:docMk/>
          <pc:sldMk cId="3181724903" sldId="490"/>
        </pc:sldMkLst>
      </pc:sldChg>
      <pc:sldChg chg="add ord">
        <pc:chgData name="Andriana Vanezi" userId="f59bac273160bcbe" providerId="LiveId" clId="{3B319B05-4D57-445C-8ED6-33D08364624B}" dt="2024-01-07T05:21:42.920" v="1764"/>
        <pc:sldMkLst>
          <pc:docMk/>
          <pc:sldMk cId="256105071" sldId="491"/>
        </pc:sldMkLst>
      </pc:sldChg>
      <pc:sldChg chg="add del ord">
        <pc:chgData name="Andriana Vanezi" userId="f59bac273160bcbe" providerId="LiveId" clId="{3B319B05-4D57-445C-8ED6-33D08364624B}" dt="2024-01-07T06:04:59.274" v="1957" actId="47"/>
        <pc:sldMkLst>
          <pc:docMk/>
          <pc:sldMk cId="2945840288" sldId="492"/>
        </pc:sldMkLst>
      </pc:sldChg>
      <pc:sldChg chg="del">
        <pc:chgData name="Andriana Vanezi" userId="f59bac273160bcbe" providerId="LiveId" clId="{3B319B05-4D57-445C-8ED6-33D08364624B}" dt="2024-01-07T01:53:26.452" v="1158" actId="47"/>
        <pc:sldMkLst>
          <pc:docMk/>
          <pc:sldMk cId="2752201626" sldId="493"/>
        </pc:sldMkLst>
      </pc:sldChg>
      <pc:sldChg chg="add">
        <pc:chgData name="Andriana Vanezi" userId="f59bac273160bcbe" providerId="LiveId" clId="{3B319B05-4D57-445C-8ED6-33D08364624B}" dt="2024-01-07T05:38:22.329" v="1879"/>
        <pc:sldMkLst>
          <pc:docMk/>
          <pc:sldMk cId="3667125656" sldId="493"/>
        </pc:sldMkLst>
      </pc:sldChg>
      <pc:sldChg chg="del">
        <pc:chgData name="Andriana Vanezi" userId="f59bac273160bcbe" providerId="LiveId" clId="{3B319B05-4D57-445C-8ED6-33D08364624B}" dt="2024-01-07T01:53:38.163" v="1164" actId="47"/>
        <pc:sldMkLst>
          <pc:docMk/>
          <pc:sldMk cId="1418463269" sldId="494"/>
        </pc:sldMkLst>
      </pc:sldChg>
      <pc:sldChg chg="del">
        <pc:chgData name="Andriana Vanezi" userId="f59bac273160bcbe" providerId="LiveId" clId="{3B319B05-4D57-445C-8ED6-33D08364624B}" dt="2024-01-07T01:53:16.510" v="1148" actId="47"/>
        <pc:sldMkLst>
          <pc:docMk/>
          <pc:sldMk cId="3743626447" sldId="495"/>
        </pc:sldMkLst>
      </pc:sldChg>
      <pc:sldChg chg="modSp add del mod ord">
        <pc:chgData name="Andriana Vanezi" userId="f59bac273160bcbe" providerId="LiveId" clId="{3B319B05-4D57-445C-8ED6-33D08364624B}" dt="2024-01-07T02:45:20.155" v="1567" actId="47"/>
        <pc:sldMkLst>
          <pc:docMk/>
          <pc:sldMk cId="2611868274" sldId="496"/>
        </pc:sldMkLst>
        <pc:spChg chg="mod">
          <ac:chgData name="Andriana Vanezi" userId="f59bac273160bcbe" providerId="LiveId" clId="{3B319B05-4D57-445C-8ED6-33D08364624B}" dt="2024-01-07T02:35:58.141" v="1466" actId="6549"/>
          <ac:spMkLst>
            <pc:docMk/>
            <pc:sldMk cId="2611868274" sldId="496"/>
            <ac:spMk id="2" creationId="{D73D9998-52FE-4242-92CE-A61EF88C241A}"/>
          </ac:spMkLst>
        </pc:spChg>
      </pc:sldChg>
      <pc:sldChg chg="add ord">
        <pc:chgData name="Andriana Vanezi" userId="f59bac273160bcbe" providerId="LiveId" clId="{3B319B05-4D57-445C-8ED6-33D08364624B}" dt="2024-01-07T05:30:03.532" v="1797"/>
        <pc:sldMkLst>
          <pc:docMk/>
          <pc:sldMk cId="1772641039" sldId="497"/>
        </pc:sldMkLst>
      </pc:sldChg>
      <pc:sldChg chg="add ord">
        <pc:chgData name="Andriana Vanezi" userId="f59bac273160bcbe" providerId="LiveId" clId="{3B319B05-4D57-445C-8ED6-33D08364624B}" dt="2024-01-07T05:31:21.249" v="1823"/>
        <pc:sldMkLst>
          <pc:docMk/>
          <pc:sldMk cId="2677676279" sldId="498"/>
        </pc:sldMkLst>
      </pc:sldChg>
      <pc:sldChg chg="add ord">
        <pc:chgData name="Andriana Vanezi" userId="f59bac273160bcbe" providerId="LiveId" clId="{3B319B05-4D57-445C-8ED6-33D08364624B}" dt="2024-01-07T05:31:24.450" v="1827"/>
        <pc:sldMkLst>
          <pc:docMk/>
          <pc:sldMk cId="3476582248" sldId="499"/>
        </pc:sldMkLst>
      </pc:sldChg>
      <pc:sldChg chg="add ord">
        <pc:chgData name="Andriana Vanezi" userId="f59bac273160bcbe" providerId="LiveId" clId="{3B319B05-4D57-445C-8ED6-33D08364624B}" dt="2024-01-07T05:31:40.002" v="1835"/>
        <pc:sldMkLst>
          <pc:docMk/>
          <pc:sldMk cId="2035403063" sldId="500"/>
        </pc:sldMkLst>
      </pc:sldChg>
      <pc:sldChg chg="add">
        <pc:chgData name="Andriana Vanezi" userId="f59bac273160bcbe" providerId="LiveId" clId="{3B319B05-4D57-445C-8ED6-33D08364624B}" dt="2024-01-07T05:37:30.465" v="1876"/>
        <pc:sldMkLst>
          <pc:docMk/>
          <pc:sldMk cId="3465029270" sldId="501"/>
        </pc:sldMkLst>
      </pc:sldChg>
      <pc:sldChg chg="add ord">
        <pc:chgData name="Andriana Vanezi" userId="f59bac273160bcbe" providerId="LiveId" clId="{3B319B05-4D57-445C-8ED6-33D08364624B}" dt="2024-01-07T05:32:15.436" v="1851"/>
        <pc:sldMkLst>
          <pc:docMk/>
          <pc:sldMk cId="1874876183" sldId="502"/>
        </pc:sldMkLst>
      </pc:sldChg>
      <pc:sldChg chg="add ord">
        <pc:chgData name="Andriana Vanezi" userId="f59bac273160bcbe" providerId="LiveId" clId="{3B319B05-4D57-445C-8ED6-33D08364624B}" dt="2024-01-07T05:32:06.060" v="1849"/>
        <pc:sldMkLst>
          <pc:docMk/>
          <pc:sldMk cId="343670656" sldId="503"/>
        </pc:sldMkLst>
      </pc:sldChg>
      <pc:sldChg chg="add">
        <pc:chgData name="Andriana Vanezi" userId="f59bac273160bcbe" providerId="LiveId" clId="{3B319B05-4D57-445C-8ED6-33D08364624B}" dt="2024-01-07T05:37:55.660" v="1877"/>
        <pc:sldMkLst>
          <pc:docMk/>
          <pc:sldMk cId="859484125" sldId="504"/>
        </pc:sldMkLst>
      </pc:sldChg>
      <pc:sldChg chg="add">
        <pc:chgData name="Andriana Vanezi" userId="f59bac273160bcbe" providerId="LiveId" clId="{3B319B05-4D57-445C-8ED6-33D08364624B}" dt="2024-01-07T05:38:03.783" v="1878"/>
        <pc:sldMkLst>
          <pc:docMk/>
          <pc:sldMk cId="1946458549" sldId="505"/>
        </pc:sldMkLst>
      </pc:sldChg>
      <pc:sldChg chg="add ord">
        <pc:chgData name="Andriana Vanezi" userId="f59bac273160bcbe" providerId="LiveId" clId="{3B319B05-4D57-445C-8ED6-33D08364624B}" dt="2024-01-07T05:31:46.039" v="1837"/>
        <pc:sldMkLst>
          <pc:docMk/>
          <pc:sldMk cId="506792217" sldId="506"/>
        </pc:sldMkLst>
      </pc:sldChg>
      <pc:sldChg chg="modSp add del mod ord">
        <pc:chgData name="Andriana Vanezi" userId="f59bac273160bcbe" providerId="LiveId" clId="{3B319B05-4D57-445C-8ED6-33D08364624B}" dt="2024-01-07T05:42:09.851" v="1904"/>
        <pc:sldMkLst>
          <pc:docMk/>
          <pc:sldMk cId="1143284941" sldId="578"/>
        </pc:sldMkLst>
        <pc:spChg chg="mod">
          <ac:chgData name="Andriana Vanezi" userId="f59bac273160bcbe" providerId="LiveId" clId="{3B319B05-4D57-445C-8ED6-33D08364624B}" dt="2024-01-07T05:31:14.475" v="1821" actId="20577"/>
          <ac:spMkLst>
            <pc:docMk/>
            <pc:sldMk cId="1143284941" sldId="578"/>
            <ac:spMk id="2" creationId="{2DD21D14-C63E-45C6-845C-D890B97E67AA}"/>
          </ac:spMkLst>
        </pc:spChg>
      </pc:sldChg>
      <pc:sldChg chg="del">
        <pc:chgData name="Andriana Vanezi" userId="f59bac273160bcbe" providerId="LiveId" clId="{3B319B05-4D57-445C-8ED6-33D08364624B}" dt="2024-01-07T01:55:36.983" v="1178" actId="47"/>
        <pc:sldMkLst>
          <pc:docMk/>
          <pc:sldMk cId="852252829" sldId="579"/>
        </pc:sldMkLst>
      </pc:sldChg>
      <pc:sldChg chg="add del">
        <pc:chgData name="Andriana Vanezi" userId="f59bac273160bcbe" providerId="LiveId" clId="{3B319B05-4D57-445C-8ED6-33D08364624B}" dt="2024-01-07T03:36:26.632" v="1609"/>
        <pc:sldMkLst>
          <pc:docMk/>
          <pc:sldMk cId="3862202154" sldId="580"/>
        </pc:sldMkLst>
      </pc:sldChg>
      <pc:sldChg chg="ord">
        <pc:chgData name="Andriana Vanezi" userId="f59bac273160bcbe" providerId="LiveId" clId="{3B319B05-4D57-445C-8ED6-33D08364624B}" dt="2024-01-07T05:20:16.944" v="1740"/>
        <pc:sldMkLst>
          <pc:docMk/>
          <pc:sldMk cId="1377847633" sldId="582"/>
        </pc:sldMkLst>
      </pc:sldChg>
      <pc:sldChg chg="ord">
        <pc:chgData name="Andriana Vanezi" userId="f59bac273160bcbe" providerId="LiveId" clId="{3B319B05-4D57-445C-8ED6-33D08364624B}" dt="2024-01-07T03:36:08.755" v="1608"/>
        <pc:sldMkLst>
          <pc:docMk/>
          <pc:sldMk cId="3646045403" sldId="583"/>
        </pc:sldMkLst>
      </pc:sldChg>
      <pc:sldChg chg="del ord">
        <pc:chgData name="Andriana Vanezi" userId="f59bac273160bcbe" providerId="LiveId" clId="{3B319B05-4D57-445C-8ED6-33D08364624B}" dt="2024-01-07T02:08:30.150" v="1279" actId="47"/>
        <pc:sldMkLst>
          <pc:docMk/>
          <pc:sldMk cId="382204714" sldId="584"/>
        </pc:sldMkLst>
      </pc:sldChg>
      <pc:sldChg chg="ord">
        <pc:chgData name="Andriana Vanezi" userId="f59bac273160bcbe" providerId="LiveId" clId="{3B319B05-4D57-445C-8ED6-33D08364624B}" dt="2024-01-07T03:37:22.850" v="1619"/>
        <pc:sldMkLst>
          <pc:docMk/>
          <pc:sldMk cId="510456394" sldId="585"/>
        </pc:sldMkLst>
      </pc:sldChg>
      <pc:sldChg chg="addSp modSp mod ord">
        <pc:chgData name="Andriana Vanezi" userId="f59bac273160bcbe" providerId="LiveId" clId="{3B319B05-4D57-445C-8ED6-33D08364624B}" dt="2024-01-07T02:39:55.736" v="1501"/>
        <pc:sldMkLst>
          <pc:docMk/>
          <pc:sldMk cId="1398119179" sldId="588"/>
        </pc:sldMkLst>
        <pc:spChg chg="add mod">
          <ac:chgData name="Andriana Vanezi" userId="f59bac273160bcbe" providerId="LiveId" clId="{3B319B05-4D57-445C-8ED6-33D08364624B}" dt="2024-01-07T02:08:25.651" v="1278" actId="1076"/>
          <ac:spMkLst>
            <pc:docMk/>
            <pc:sldMk cId="1398119179" sldId="588"/>
            <ac:spMk id="3" creationId="{376C65FF-7269-D24F-8DED-2CA938BD1403}"/>
          </ac:spMkLst>
        </pc:spChg>
        <pc:spChg chg="mod">
          <ac:chgData name="Andriana Vanezi" userId="f59bac273160bcbe" providerId="LiveId" clId="{3B319B05-4D57-445C-8ED6-33D08364624B}" dt="2024-01-07T02:07:28.223" v="1276" actId="20577"/>
          <ac:spMkLst>
            <pc:docMk/>
            <pc:sldMk cId="1398119179" sldId="588"/>
            <ac:spMk id="8" creationId="{067512AD-586D-475C-8B54-9D6586E02397}"/>
          </ac:spMkLst>
        </pc:spChg>
      </pc:sldChg>
      <pc:sldChg chg="del">
        <pc:chgData name="Andriana Vanezi" userId="f59bac273160bcbe" providerId="LiveId" clId="{3B319B05-4D57-445C-8ED6-33D08364624B}" dt="2024-01-07T01:55:35.601" v="1177" actId="47"/>
        <pc:sldMkLst>
          <pc:docMk/>
          <pc:sldMk cId="1701715049" sldId="590"/>
        </pc:sldMkLst>
      </pc:sldChg>
      <pc:sldChg chg="del">
        <pc:chgData name="Andriana Vanezi" userId="f59bac273160bcbe" providerId="LiveId" clId="{3B319B05-4D57-445C-8ED6-33D08364624B}" dt="2024-01-07T01:52:57.851" v="1143" actId="47"/>
        <pc:sldMkLst>
          <pc:docMk/>
          <pc:sldMk cId="342062046" sldId="592"/>
        </pc:sldMkLst>
      </pc:sldChg>
      <pc:sldChg chg="del">
        <pc:chgData name="Andriana Vanezi" userId="f59bac273160bcbe" providerId="LiveId" clId="{3B319B05-4D57-445C-8ED6-33D08364624B}" dt="2024-01-07T01:53:14.814" v="1146" actId="47"/>
        <pc:sldMkLst>
          <pc:docMk/>
          <pc:sldMk cId="3040278699" sldId="595"/>
        </pc:sldMkLst>
      </pc:sldChg>
      <pc:sldChg chg="del">
        <pc:chgData name="Andriana Vanezi" userId="f59bac273160bcbe" providerId="LiveId" clId="{3B319B05-4D57-445C-8ED6-33D08364624B}" dt="2024-01-07T01:53:12.508" v="1144" actId="47"/>
        <pc:sldMkLst>
          <pc:docMk/>
          <pc:sldMk cId="2887566709" sldId="596"/>
        </pc:sldMkLst>
      </pc:sldChg>
      <pc:sldChg chg="del">
        <pc:chgData name="Andriana Vanezi" userId="f59bac273160bcbe" providerId="LiveId" clId="{3B319B05-4D57-445C-8ED6-33D08364624B}" dt="2024-01-07T01:53:15.458" v="1147" actId="47"/>
        <pc:sldMkLst>
          <pc:docMk/>
          <pc:sldMk cId="4204160675" sldId="597"/>
        </pc:sldMkLst>
      </pc:sldChg>
      <pc:sldChg chg="del">
        <pc:chgData name="Andriana Vanezi" userId="f59bac273160bcbe" providerId="LiveId" clId="{3B319B05-4D57-445C-8ED6-33D08364624B}" dt="2024-01-07T01:53:17.450" v="1149" actId="47"/>
        <pc:sldMkLst>
          <pc:docMk/>
          <pc:sldMk cId="1949368345" sldId="598"/>
        </pc:sldMkLst>
      </pc:sldChg>
      <pc:sldChg chg="del">
        <pc:chgData name="Andriana Vanezi" userId="f59bac273160bcbe" providerId="LiveId" clId="{3B319B05-4D57-445C-8ED6-33D08364624B}" dt="2024-01-07T01:53:20.855" v="1152" actId="47"/>
        <pc:sldMkLst>
          <pc:docMk/>
          <pc:sldMk cId="244748436" sldId="599"/>
        </pc:sldMkLst>
      </pc:sldChg>
      <pc:sldChg chg="del">
        <pc:chgData name="Andriana Vanezi" userId="f59bac273160bcbe" providerId="LiveId" clId="{3B319B05-4D57-445C-8ED6-33D08364624B}" dt="2024-01-07T01:53:40.026" v="1165" actId="47"/>
        <pc:sldMkLst>
          <pc:docMk/>
          <pc:sldMk cId="2723924913" sldId="602"/>
        </pc:sldMkLst>
      </pc:sldChg>
      <pc:sldChg chg="del">
        <pc:chgData name="Andriana Vanezi" userId="f59bac273160bcbe" providerId="LiveId" clId="{3B319B05-4D57-445C-8ED6-33D08364624B}" dt="2024-01-07T01:53:42.383" v="1167" actId="47"/>
        <pc:sldMkLst>
          <pc:docMk/>
          <pc:sldMk cId="2300725882" sldId="603"/>
        </pc:sldMkLst>
      </pc:sldChg>
      <pc:sldChg chg="add del">
        <pc:chgData name="Andriana Vanezi" userId="f59bac273160bcbe" providerId="LiveId" clId="{3B319B05-4D57-445C-8ED6-33D08364624B}" dt="2024-01-07T05:27:20.825" v="1787" actId="47"/>
        <pc:sldMkLst>
          <pc:docMk/>
          <pc:sldMk cId="1524461666" sldId="605"/>
        </pc:sldMkLst>
      </pc:sldChg>
      <pc:sldChg chg="del ord">
        <pc:chgData name="Andriana Vanezi" userId="f59bac273160bcbe" providerId="LiveId" clId="{3B319B05-4D57-445C-8ED6-33D08364624B}" dt="2024-01-07T02:39:38.704" v="1499" actId="47"/>
        <pc:sldMkLst>
          <pc:docMk/>
          <pc:sldMk cId="4160802894" sldId="605"/>
        </pc:sldMkLst>
      </pc:sldChg>
      <pc:sldChg chg="add ord">
        <pc:chgData name="Andriana Vanezi" userId="f59bac273160bcbe" providerId="LiveId" clId="{3B319B05-4D57-445C-8ED6-33D08364624B}" dt="2024-01-07T05:22:32.891" v="1780"/>
        <pc:sldMkLst>
          <pc:docMk/>
          <pc:sldMk cId="3907001782" sldId="606"/>
        </pc:sldMkLst>
      </pc:sldChg>
      <pc:sldChg chg="del">
        <pc:chgData name="Andriana Vanezi" userId="f59bac273160bcbe" providerId="LiveId" clId="{3B319B05-4D57-445C-8ED6-33D08364624B}" dt="2024-01-07T01:53:54.108" v="1173" actId="47"/>
        <pc:sldMkLst>
          <pc:docMk/>
          <pc:sldMk cId="4026355002" sldId="606"/>
        </pc:sldMkLst>
      </pc:sldChg>
      <pc:sldChg chg="modSp mod">
        <pc:chgData name="Andriana Vanezi" userId="f59bac273160bcbe" providerId="LiveId" clId="{3B319B05-4D57-445C-8ED6-33D08364624B}" dt="2024-01-07T00:49:08.123" v="27" actId="21"/>
        <pc:sldMkLst>
          <pc:docMk/>
          <pc:sldMk cId="4011533808" sldId="607"/>
        </pc:sldMkLst>
        <pc:spChg chg="mod">
          <ac:chgData name="Andriana Vanezi" userId="f59bac273160bcbe" providerId="LiveId" clId="{3B319B05-4D57-445C-8ED6-33D08364624B}" dt="2024-01-07T00:49:08.123" v="27" actId="21"/>
          <ac:spMkLst>
            <pc:docMk/>
            <pc:sldMk cId="4011533808" sldId="607"/>
            <ac:spMk id="3" creationId="{4BCA9078-D55D-7EDA-9780-77F5C17641F8}"/>
          </ac:spMkLst>
        </pc:spChg>
      </pc:sldChg>
      <pc:sldChg chg="add del">
        <pc:chgData name="Andriana Vanezi" userId="f59bac273160bcbe" providerId="LiveId" clId="{3B319B05-4D57-445C-8ED6-33D08364624B}" dt="2024-01-07T05:29:08.383" v="1790" actId="47"/>
        <pc:sldMkLst>
          <pc:docMk/>
          <pc:sldMk cId="423212826" sldId="609"/>
        </pc:sldMkLst>
      </pc:sldChg>
      <pc:sldChg chg="add del">
        <pc:chgData name="Andriana Vanezi" userId="f59bac273160bcbe" providerId="LiveId" clId="{3B319B05-4D57-445C-8ED6-33D08364624B}" dt="2024-01-07T05:44:43.991" v="1949"/>
        <pc:sldMkLst>
          <pc:docMk/>
          <pc:sldMk cId="4169757835" sldId="610"/>
        </pc:sldMkLst>
      </pc:sldChg>
      <pc:sldChg chg="add ord">
        <pc:chgData name="Andriana Vanezi" userId="f59bac273160bcbe" providerId="LiveId" clId="{3B319B05-4D57-445C-8ED6-33D08364624B}" dt="2024-01-07T05:42:18.945" v="1914"/>
        <pc:sldMkLst>
          <pc:docMk/>
          <pc:sldMk cId="1690506756" sldId="611"/>
        </pc:sldMkLst>
      </pc:sldChg>
      <pc:sldChg chg="add ord">
        <pc:chgData name="Andriana Vanezi" userId="f59bac273160bcbe" providerId="LiveId" clId="{3B319B05-4D57-445C-8ED6-33D08364624B}" dt="2024-01-07T05:42:17.705" v="1912"/>
        <pc:sldMkLst>
          <pc:docMk/>
          <pc:sldMk cId="1629901335" sldId="612"/>
        </pc:sldMkLst>
      </pc:sldChg>
      <pc:sldChg chg="add ord">
        <pc:chgData name="Andriana Vanezi" userId="f59bac273160bcbe" providerId="LiveId" clId="{3B319B05-4D57-445C-8ED6-33D08364624B}" dt="2024-01-07T05:42:16.360" v="1910"/>
        <pc:sldMkLst>
          <pc:docMk/>
          <pc:sldMk cId="1030949661" sldId="613"/>
        </pc:sldMkLst>
      </pc:sldChg>
      <pc:sldChg chg="add ord">
        <pc:chgData name="Andriana Vanezi" userId="f59bac273160bcbe" providerId="LiveId" clId="{3B319B05-4D57-445C-8ED6-33D08364624B}" dt="2024-01-07T03:41:17.924" v="1660"/>
        <pc:sldMkLst>
          <pc:docMk/>
          <pc:sldMk cId="3065744870" sldId="615"/>
        </pc:sldMkLst>
      </pc:sldChg>
      <pc:sldChg chg="addSp delSp modSp add mod ord">
        <pc:chgData name="Andriana Vanezi" userId="f59bac273160bcbe" providerId="LiveId" clId="{3B319B05-4D57-445C-8ED6-33D08364624B}" dt="2024-01-07T05:42:58.504" v="1936"/>
        <pc:sldMkLst>
          <pc:docMk/>
          <pc:sldMk cId="890389226" sldId="618"/>
        </pc:sldMkLst>
        <pc:spChg chg="del">
          <ac:chgData name="Andriana Vanezi" userId="f59bac273160bcbe" providerId="LiveId" clId="{3B319B05-4D57-445C-8ED6-33D08364624B}" dt="2024-01-07T05:27:14.632" v="1785" actId="478"/>
          <ac:spMkLst>
            <pc:docMk/>
            <pc:sldMk cId="890389226" sldId="618"/>
            <ac:spMk id="6" creationId="{6348F165-4232-43A9-A144-83DDF3C92E8F}"/>
          </ac:spMkLst>
        </pc:spChg>
        <pc:picChg chg="add mod">
          <ac:chgData name="Andriana Vanezi" userId="f59bac273160bcbe" providerId="LiveId" clId="{3B319B05-4D57-445C-8ED6-33D08364624B}" dt="2024-01-07T05:27:16.965" v="1786" actId="1076"/>
          <ac:picMkLst>
            <pc:docMk/>
            <pc:sldMk cId="890389226" sldId="618"/>
            <ac:picMk id="7" creationId="{9F950617-8008-12D7-9BD2-98B9D22B0E69}"/>
          </ac:picMkLst>
        </pc:picChg>
      </pc:sldChg>
      <pc:sldChg chg="add ord">
        <pc:chgData name="Andriana Vanezi" userId="f59bac273160bcbe" providerId="LiveId" clId="{3B319B05-4D57-445C-8ED6-33D08364624B}" dt="2024-01-07T05:43:14.163" v="1946"/>
        <pc:sldMkLst>
          <pc:docMk/>
          <pc:sldMk cId="870441178" sldId="619"/>
        </pc:sldMkLst>
      </pc:sldChg>
      <pc:sldChg chg="del">
        <pc:chgData name="Andriana Vanezi" userId="f59bac273160bcbe" providerId="LiveId" clId="{3B319B05-4D57-445C-8ED6-33D08364624B}" dt="2024-01-07T01:53:44.454" v="1169" actId="47"/>
        <pc:sldMkLst>
          <pc:docMk/>
          <pc:sldMk cId="1216185384" sldId="621"/>
        </pc:sldMkLst>
      </pc:sldChg>
      <pc:sldChg chg="add del ord">
        <pc:chgData name="Andriana Vanezi" userId="f59bac273160bcbe" providerId="LiveId" clId="{3B319B05-4D57-445C-8ED6-33D08364624B}" dt="2024-01-07T02:52:38.958" v="1588"/>
        <pc:sldMkLst>
          <pc:docMk/>
          <pc:sldMk cId="4065277267" sldId="624"/>
        </pc:sldMkLst>
      </pc:sldChg>
      <pc:sldChg chg="add del">
        <pc:chgData name="Andriana Vanezi" userId="f59bac273160bcbe" providerId="LiveId" clId="{3B319B05-4D57-445C-8ED6-33D08364624B}" dt="2024-01-07T01:18:31.775" v="300"/>
        <pc:sldMkLst>
          <pc:docMk/>
          <pc:sldMk cId="1362675901" sldId="625"/>
        </pc:sldMkLst>
      </pc:sldChg>
      <pc:sldChg chg="add del">
        <pc:chgData name="Andriana Vanezi" userId="f59bac273160bcbe" providerId="LiveId" clId="{3B319B05-4D57-445C-8ED6-33D08364624B}" dt="2024-01-07T05:29:05.903" v="1789" actId="47"/>
        <pc:sldMkLst>
          <pc:docMk/>
          <pc:sldMk cId="4188625318" sldId="625"/>
        </pc:sldMkLst>
      </pc:sldChg>
      <pc:sldChg chg="add ord">
        <pc:chgData name="Andriana Vanezi" userId="f59bac273160bcbe" providerId="LiveId" clId="{3B319B05-4D57-445C-8ED6-33D08364624B}" dt="2024-01-07T02:37:13.631" v="1479"/>
        <pc:sldMkLst>
          <pc:docMk/>
          <pc:sldMk cId="3171858120" sldId="627"/>
        </pc:sldMkLst>
      </pc:sldChg>
      <pc:sldChg chg="modSp add del mod ord">
        <pc:chgData name="Andriana Vanezi" userId="f59bac273160bcbe" providerId="LiveId" clId="{3B319B05-4D57-445C-8ED6-33D08364624B}" dt="2024-01-07T05:46:03.873" v="1954" actId="20577"/>
        <pc:sldMkLst>
          <pc:docMk/>
          <pc:sldMk cId="1325349764" sldId="628"/>
        </pc:sldMkLst>
        <pc:spChg chg="mod">
          <ac:chgData name="Andriana Vanezi" userId="f59bac273160bcbe" providerId="LiveId" clId="{3B319B05-4D57-445C-8ED6-33D08364624B}" dt="2024-01-07T05:46:03.873" v="1954" actId="20577"/>
          <ac:spMkLst>
            <pc:docMk/>
            <pc:sldMk cId="1325349764" sldId="628"/>
            <ac:spMk id="3" creationId="{E214A18D-241D-4211-84F7-2937FD347298}"/>
          </ac:spMkLst>
        </pc:spChg>
      </pc:sldChg>
      <pc:sldChg chg="add del">
        <pc:chgData name="Andriana Vanezi" userId="f59bac273160bcbe" providerId="LiveId" clId="{3B319B05-4D57-445C-8ED6-33D08364624B}" dt="2024-01-07T05:44:35.352" v="1948"/>
        <pc:sldMkLst>
          <pc:docMk/>
          <pc:sldMk cId="1421367967" sldId="629"/>
        </pc:sldMkLst>
      </pc:sldChg>
      <pc:sldChg chg="add del">
        <pc:chgData name="Andriana Vanezi" userId="f59bac273160bcbe" providerId="LiveId" clId="{3B319B05-4D57-445C-8ED6-33D08364624B}" dt="2024-01-07T02:48:36.187" v="1580" actId="47"/>
        <pc:sldMkLst>
          <pc:docMk/>
          <pc:sldMk cId="1002484678" sldId="630"/>
        </pc:sldMkLst>
      </pc:sldChg>
      <pc:sldChg chg="del">
        <pc:chgData name="Andriana Vanezi" userId="f59bac273160bcbe" providerId="LiveId" clId="{3B319B05-4D57-445C-8ED6-33D08364624B}" dt="2024-01-07T01:53:41.234" v="1166" actId="47"/>
        <pc:sldMkLst>
          <pc:docMk/>
          <pc:sldMk cId="1464588551" sldId="630"/>
        </pc:sldMkLst>
      </pc:sldChg>
      <pc:sldChg chg="del">
        <pc:chgData name="Andriana Vanezi" userId="f59bac273160bcbe" providerId="LiveId" clId="{3B319B05-4D57-445C-8ED6-33D08364624B}" dt="2024-01-07T01:53:43.481" v="1168" actId="47"/>
        <pc:sldMkLst>
          <pc:docMk/>
          <pc:sldMk cId="1526163078" sldId="631"/>
        </pc:sldMkLst>
      </pc:sldChg>
      <pc:sldChg chg="modSp add del mod">
        <pc:chgData name="Andriana Vanezi" userId="f59bac273160bcbe" providerId="LiveId" clId="{3B319B05-4D57-445C-8ED6-33D08364624B}" dt="2024-01-07T01:23:50.895" v="463" actId="47"/>
        <pc:sldMkLst>
          <pc:docMk/>
          <pc:sldMk cId="3039767895" sldId="632"/>
        </pc:sldMkLst>
        <pc:spChg chg="mod">
          <ac:chgData name="Andriana Vanezi" userId="f59bac273160bcbe" providerId="LiveId" clId="{3B319B05-4D57-445C-8ED6-33D08364624B}" dt="2024-01-07T01:19:19.982" v="307" actId="21"/>
          <ac:spMkLst>
            <pc:docMk/>
            <pc:sldMk cId="3039767895" sldId="632"/>
            <ac:spMk id="3" creationId="{B5EE2236-DC7F-D735-4486-0867465B25C8}"/>
          </ac:spMkLst>
        </pc:spChg>
      </pc:sldChg>
      <pc:sldChg chg="del">
        <pc:chgData name="Andriana Vanezi" userId="f59bac273160bcbe" providerId="LiveId" clId="{3B319B05-4D57-445C-8ED6-33D08364624B}" dt="2024-01-07T01:53:19.741" v="1151" actId="47"/>
        <pc:sldMkLst>
          <pc:docMk/>
          <pc:sldMk cId="758711055" sldId="633"/>
        </pc:sldMkLst>
      </pc:sldChg>
      <pc:sldChg chg="del">
        <pc:chgData name="Andriana Vanezi" userId="f59bac273160bcbe" providerId="LiveId" clId="{3B319B05-4D57-445C-8ED6-33D08364624B}" dt="2024-01-07T01:53:23.208" v="1155" actId="47"/>
        <pc:sldMkLst>
          <pc:docMk/>
          <pc:sldMk cId="3516717413" sldId="634"/>
        </pc:sldMkLst>
      </pc:sldChg>
      <pc:sldChg chg="del">
        <pc:chgData name="Andriana Vanezi" userId="f59bac273160bcbe" providerId="LiveId" clId="{3B319B05-4D57-445C-8ED6-33D08364624B}" dt="2024-01-07T01:53:22.455" v="1154" actId="47"/>
        <pc:sldMkLst>
          <pc:docMk/>
          <pc:sldMk cId="1276857807" sldId="635"/>
        </pc:sldMkLst>
      </pc:sldChg>
      <pc:sldChg chg="del">
        <pc:chgData name="Andriana Vanezi" userId="f59bac273160bcbe" providerId="LiveId" clId="{3B319B05-4D57-445C-8ED6-33D08364624B}" dt="2024-01-07T01:53:21.749" v="1153" actId="47"/>
        <pc:sldMkLst>
          <pc:docMk/>
          <pc:sldMk cId="4284657936" sldId="636"/>
        </pc:sldMkLst>
      </pc:sldChg>
      <pc:sldChg chg="del">
        <pc:chgData name="Andriana Vanezi" userId="f59bac273160bcbe" providerId="LiveId" clId="{3B319B05-4D57-445C-8ED6-33D08364624B}" dt="2024-01-07T01:53:24.836" v="1156" actId="47"/>
        <pc:sldMkLst>
          <pc:docMk/>
          <pc:sldMk cId="1043902165" sldId="639"/>
        </pc:sldMkLst>
      </pc:sldChg>
      <pc:sldChg chg="add del">
        <pc:chgData name="Andriana Vanezi" userId="f59bac273160bcbe" providerId="LiveId" clId="{3B319B05-4D57-445C-8ED6-33D08364624B}" dt="2024-01-07T01:36:49.413" v="939" actId="47"/>
        <pc:sldMkLst>
          <pc:docMk/>
          <pc:sldMk cId="1677332216" sldId="641"/>
        </pc:sldMkLst>
      </pc:sldChg>
      <pc:sldChg chg="del">
        <pc:chgData name="Andriana Vanezi" userId="f59bac273160bcbe" providerId="LiveId" clId="{3B319B05-4D57-445C-8ED6-33D08364624B}" dt="2024-01-07T01:53:25.652" v="1157" actId="47"/>
        <pc:sldMkLst>
          <pc:docMk/>
          <pc:sldMk cId="857338250" sldId="642"/>
        </pc:sldMkLst>
      </pc:sldChg>
      <pc:sldChg chg="add ord setBg">
        <pc:chgData name="Andriana Vanezi" userId="f59bac273160bcbe" providerId="LiveId" clId="{3B319B05-4D57-445C-8ED6-33D08364624B}" dt="2024-01-07T02:25:27.387" v="1387"/>
        <pc:sldMkLst>
          <pc:docMk/>
          <pc:sldMk cId="2003505156" sldId="643"/>
        </pc:sldMkLst>
      </pc:sldChg>
      <pc:sldChg chg="del">
        <pc:chgData name="Andriana Vanezi" userId="f59bac273160bcbe" providerId="LiveId" clId="{3B319B05-4D57-445C-8ED6-33D08364624B}" dt="2024-01-07T01:53:45.066" v="1170" actId="47"/>
        <pc:sldMkLst>
          <pc:docMk/>
          <pc:sldMk cId="3448746775" sldId="644"/>
        </pc:sldMkLst>
      </pc:sldChg>
      <pc:sldChg chg="del ord">
        <pc:chgData name="Andriana Vanezi" userId="f59bac273160bcbe" providerId="LiveId" clId="{3B319B05-4D57-445C-8ED6-33D08364624B}" dt="2024-01-07T02:41:41.952" v="1516" actId="47"/>
        <pc:sldMkLst>
          <pc:docMk/>
          <pc:sldMk cId="553772139" sldId="645"/>
        </pc:sldMkLst>
      </pc:sldChg>
      <pc:sldChg chg="ord">
        <pc:chgData name="Andriana Vanezi" userId="f59bac273160bcbe" providerId="LiveId" clId="{3B319B05-4D57-445C-8ED6-33D08364624B}" dt="2024-01-07T02:42:56.851" v="1534"/>
        <pc:sldMkLst>
          <pc:docMk/>
          <pc:sldMk cId="3348793250" sldId="646"/>
        </pc:sldMkLst>
      </pc:sldChg>
      <pc:sldChg chg="del">
        <pc:chgData name="Andriana Vanezi" userId="f59bac273160bcbe" providerId="LiveId" clId="{3B319B05-4D57-445C-8ED6-33D08364624B}" dt="2024-01-07T01:53:45.772" v="1171" actId="47"/>
        <pc:sldMkLst>
          <pc:docMk/>
          <pc:sldMk cId="2514699702" sldId="647"/>
        </pc:sldMkLst>
      </pc:sldChg>
      <pc:sldChg chg="ord">
        <pc:chgData name="Andriana Vanezi" userId="f59bac273160bcbe" providerId="LiveId" clId="{3B319B05-4D57-445C-8ED6-33D08364624B}" dt="2024-01-07T06:20:58.092" v="1960"/>
        <pc:sldMkLst>
          <pc:docMk/>
          <pc:sldMk cId="1849790977" sldId="648"/>
        </pc:sldMkLst>
      </pc:sldChg>
      <pc:sldChg chg="modSp new mod ord">
        <pc:chgData name="Andriana Vanezi" userId="f59bac273160bcbe" providerId="LiveId" clId="{3B319B05-4D57-445C-8ED6-33D08364624B}" dt="2024-01-07T02:36:46.216" v="1473" actId="21"/>
        <pc:sldMkLst>
          <pc:docMk/>
          <pc:sldMk cId="1086280782" sldId="649"/>
        </pc:sldMkLst>
        <pc:spChg chg="mod">
          <ac:chgData name="Andriana Vanezi" userId="f59bac273160bcbe" providerId="LiveId" clId="{3B319B05-4D57-445C-8ED6-33D08364624B}" dt="2024-01-06T20:37:13.604" v="21" actId="313"/>
          <ac:spMkLst>
            <pc:docMk/>
            <pc:sldMk cId="1086280782" sldId="649"/>
            <ac:spMk id="2" creationId="{2208CB05-8C4F-B532-8829-0F42D0F881E0}"/>
          </ac:spMkLst>
        </pc:spChg>
        <pc:spChg chg="mod">
          <ac:chgData name="Andriana Vanezi" userId="f59bac273160bcbe" providerId="LiveId" clId="{3B319B05-4D57-445C-8ED6-33D08364624B}" dt="2024-01-07T02:36:46.216" v="1473" actId="21"/>
          <ac:spMkLst>
            <pc:docMk/>
            <pc:sldMk cId="1086280782" sldId="649"/>
            <ac:spMk id="3" creationId="{E95130F3-DB55-9AFD-B276-1D155FEA3E1A}"/>
          </ac:spMkLst>
        </pc:spChg>
      </pc:sldChg>
      <pc:sldChg chg="modSp add mod ord">
        <pc:chgData name="Andriana Vanezi" userId="f59bac273160bcbe" providerId="LiveId" clId="{3B319B05-4D57-445C-8ED6-33D08364624B}" dt="2024-01-07T02:36:53.074" v="1475" actId="27636"/>
        <pc:sldMkLst>
          <pc:docMk/>
          <pc:sldMk cId="3613998303" sldId="650"/>
        </pc:sldMkLst>
        <pc:spChg chg="mod">
          <ac:chgData name="Andriana Vanezi" userId="f59bac273160bcbe" providerId="LiveId" clId="{3B319B05-4D57-445C-8ED6-33D08364624B}" dt="2024-01-07T02:36:53.074" v="1475" actId="27636"/>
          <ac:spMkLst>
            <pc:docMk/>
            <pc:sldMk cId="3613998303" sldId="650"/>
            <ac:spMk id="3" creationId="{3F954788-5725-DA7B-9D2C-D4FF8B9B65BE}"/>
          </ac:spMkLst>
        </pc:spChg>
      </pc:sldChg>
      <pc:sldChg chg="modSp add mod ord">
        <pc:chgData name="Andriana Vanezi" userId="f59bac273160bcbe" providerId="LiveId" clId="{3B319B05-4D57-445C-8ED6-33D08364624B}" dt="2024-01-07T02:35:30.475" v="1463"/>
        <pc:sldMkLst>
          <pc:docMk/>
          <pc:sldMk cId="3162874598" sldId="651"/>
        </pc:sldMkLst>
        <pc:spChg chg="mod">
          <ac:chgData name="Andriana Vanezi" userId="f59bac273160bcbe" providerId="LiveId" clId="{3B319B05-4D57-445C-8ED6-33D08364624B}" dt="2024-01-07T00:56:37.887" v="43" actId="15"/>
          <ac:spMkLst>
            <pc:docMk/>
            <pc:sldMk cId="3162874598" sldId="651"/>
            <ac:spMk id="3" creationId="{2794DF79-D211-4FE7-8286-B44E1928E8A1}"/>
          </ac:spMkLst>
        </pc:spChg>
      </pc:sldChg>
      <pc:sldChg chg="modSp add mod ord">
        <pc:chgData name="Andriana Vanezi" userId="f59bac273160bcbe" providerId="LiveId" clId="{3B319B05-4D57-445C-8ED6-33D08364624B}" dt="2024-01-07T01:58:30.839" v="1196"/>
        <pc:sldMkLst>
          <pc:docMk/>
          <pc:sldMk cId="2034681003" sldId="667"/>
        </pc:sldMkLst>
        <pc:spChg chg="mod">
          <ac:chgData name="Andriana Vanezi" userId="f59bac273160bcbe" providerId="LiveId" clId="{3B319B05-4D57-445C-8ED6-33D08364624B}" dt="2024-01-07T01:37:20.640" v="948" actId="20577"/>
          <ac:spMkLst>
            <pc:docMk/>
            <pc:sldMk cId="2034681003" sldId="667"/>
            <ac:spMk id="2" creationId="{81CDF295-B145-191D-60DF-47C13BE18F38}"/>
          </ac:spMkLst>
        </pc:spChg>
        <pc:spChg chg="mod">
          <ac:chgData name="Andriana Vanezi" userId="f59bac273160bcbe" providerId="LiveId" clId="{3B319B05-4D57-445C-8ED6-33D08364624B}" dt="2024-01-07T01:37:26.267" v="950" actId="27636"/>
          <ac:spMkLst>
            <pc:docMk/>
            <pc:sldMk cId="2034681003" sldId="667"/>
            <ac:spMk id="3" creationId="{88BF43F5-2094-C6FA-9AAA-E1541D2345F4}"/>
          </ac:spMkLst>
        </pc:spChg>
      </pc:sldChg>
      <pc:sldChg chg="add">
        <pc:chgData name="Andriana Vanezi" userId="f59bac273160bcbe" providerId="LiveId" clId="{3B319B05-4D57-445C-8ED6-33D08364624B}" dt="2024-01-07T05:59:38.476" v="1956"/>
        <pc:sldMkLst>
          <pc:docMk/>
          <pc:sldMk cId="1012706595" sldId="668"/>
        </pc:sldMkLst>
      </pc:sldChg>
      <pc:sldChg chg="add ord">
        <pc:chgData name="Andriana Vanezi" userId="f59bac273160bcbe" providerId="LiveId" clId="{3B319B05-4D57-445C-8ED6-33D08364624B}" dt="2024-01-07T01:58:32.706" v="1198"/>
        <pc:sldMkLst>
          <pc:docMk/>
          <pc:sldMk cId="2743338830" sldId="669"/>
        </pc:sldMkLst>
      </pc:sldChg>
      <pc:sldChg chg="add del">
        <pc:chgData name="Andriana Vanezi" userId="f59bac273160bcbe" providerId="LiveId" clId="{3B319B05-4D57-445C-8ED6-33D08364624B}" dt="2024-01-07T01:01:44.576" v="49" actId="47"/>
        <pc:sldMkLst>
          <pc:docMk/>
          <pc:sldMk cId="2633976956" sldId="670"/>
        </pc:sldMkLst>
      </pc:sldChg>
      <pc:sldChg chg="modSp add mod ord">
        <pc:chgData name="Andriana Vanezi" userId="f59bac273160bcbe" providerId="LiveId" clId="{3B319B05-4D57-445C-8ED6-33D08364624B}" dt="2024-01-07T05:19:03.690" v="1726"/>
        <pc:sldMkLst>
          <pc:docMk/>
          <pc:sldMk cId="4145074393" sldId="671"/>
        </pc:sldMkLst>
        <pc:spChg chg="mod">
          <ac:chgData name="Andriana Vanezi" userId="f59bac273160bcbe" providerId="LiveId" clId="{3B319B05-4D57-445C-8ED6-33D08364624B}" dt="2024-01-07T02:29:16.327" v="1412" actId="20577"/>
          <ac:spMkLst>
            <pc:docMk/>
            <pc:sldMk cId="4145074393" sldId="671"/>
            <ac:spMk id="2" creationId="{2DD21D14-C63E-45C6-845C-D890B97E67AA}"/>
          </ac:spMkLst>
        </pc:spChg>
        <pc:spChg chg="mod">
          <ac:chgData name="Andriana Vanezi" userId="f59bac273160bcbe" providerId="LiveId" clId="{3B319B05-4D57-445C-8ED6-33D08364624B}" dt="2024-01-07T01:23:13.421" v="462" actId="27636"/>
          <ac:spMkLst>
            <pc:docMk/>
            <pc:sldMk cId="4145074393" sldId="671"/>
            <ac:spMk id="3" creationId="{E214A18D-241D-4211-84F7-2937FD347298}"/>
          </ac:spMkLst>
        </pc:spChg>
      </pc:sldChg>
      <pc:sldChg chg="modSp add del mod ord">
        <pc:chgData name="Andriana Vanezi" userId="f59bac273160bcbe" providerId="LiveId" clId="{3B319B05-4D57-445C-8ED6-33D08364624B}" dt="2024-01-07T01:36:50.591" v="940" actId="47"/>
        <pc:sldMkLst>
          <pc:docMk/>
          <pc:sldMk cId="2942600337" sldId="672"/>
        </pc:sldMkLst>
        <pc:spChg chg="mod">
          <ac:chgData name="Andriana Vanezi" userId="f59bac273160bcbe" providerId="LiveId" clId="{3B319B05-4D57-445C-8ED6-33D08364624B}" dt="2024-01-07T01:21:03.117" v="335" actId="20577"/>
          <ac:spMkLst>
            <pc:docMk/>
            <pc:sldMk cId="2942600337" sldId="672"/>
            <ac:spMk id="2" creationId="{207FE3E8-FF55-4AE3-8D80-19B9400BA4F0}"/>
          </ac:spMkLst>
        </pc:spChg>
        <pc:spChg chg="mod">
          <ac:chgData name="Andriana Vanezi" userId="f59bac273160bcbe" providerId="LiveId" clId="{3B319B05-4D57-445C-8ED6-33D08364624B}" dt="2024-01-07T01:20:53.496" v="322" actId="14100"/>
          <ac:spMkLst>
            <pc:docMk/>
            <pc:sldMk cId="2942600337" sldId="672"/>
            <ac:spMk id="5" creationId="{9D5101A3-886D-4EC1-8822-8C06E44349EE}"/>
          </ac:spMkLst>
        </pc:spChg>
      </pc:sldChg>
      <pc:sldChg chg="add del">
        <pc:chgData name="Andriana Vanezi" userId="f59bac273160bcbe" providerId="LiveId" clId="{3B319B05-4D57-445C-8ED6-33D08364624B}" dt="2024-01-07T01:10:48.565" v="175" actId="47"/>
        <pc:sldMkLst>
          <pc:docMk/>
          <pc:sldMk cId="2277741302" sldId="673"/>
        </pc:sldMkLst>
      </pc:sldChg>
      <pc:sldChg chg="add ord">
        <pc:chgData name="Andriana Vanezi" userId="f59bac273160bcbe" providerId="LiveId" clId="{3B319B05-4D57-445C-8ED6-33D08364624B}" dt="2024-01-07T02:38:49.490" v="1494"/>
        <pc:sldMkLst>
          <pc:docMk/>
          <pc:sldMk cId="3400043439" sldId="674"/>
        </pc:sldMkLst>
      </pc:sldChg>
      <pc:sldChg chg="modSp add mod">
        <pc:chgData name="Andriana Vanezi" userId="f59bac273160bcbe" providerId="LiveId" clId="{3B319B05-4D57-445C-8ED6-33D08364624B}" dt="2024-01-07T06:22:00.371" v="2001" actId="313"/>
        <pc:sldMkLst>
          <pc:docMk/>
          <pc:sldMk cId="2388211343" sldId="678"/>
        </pc:sldMkLst>
        <pc:spChg chg="mod">
          <ac:chgData name="Andriana Vanezi" userId="f59bac273160bcbe" providerId="LiveId" clId="{3B319B05-4D57-445C-8ED6-33D08364624B}" dt="2024-01-07T06:22:00.371" v="2001" actId="313"/>
          <ac:spMkLst>
            <pc:docMk/>
            <pc:sldMk cId="2388211343" sldId="678"/>
            <ac:spMk id="3" creationId="{6B3E7D6F-3F0C-EA98-C1E2-1C5B1FBCFF33}"/>
          </ac:spMkLst>
        </pc:spChg>
      </pc:sldChg>
      <pc:sldChg chg="add ord">
        <pc:chgData name="Andriana Vanezi" userId="f59bac273160bcbe" providerId="LiveId" clId="{3B319B05-4D57-445C-8ED6-33D08364624B}" dt="2024-01-07T05:19:05.825" v="1728"/>
        <pc:sldMkLst>
          <pc:docMk/>
          <pc:sldMk cId="218398729" sldId="690"/>
        </pc:sldMkLst>
      </pc:sldChg>
      <pc:sldChg chg="modSp new mod ord">
        <pc:chgData name="Andriana Vanezi" userId="f59bac273160bcbe" providerId="LiveId" clId="{3B319B05-4D57-445C-8ED6-33D08364624B}" dt="2024-01-07T05:19:18.973" v="1732"/>
        <pc:sldMkLst>
          <pc:docMk/>
          <pc:sldMk cId="868740016" sldId="691"/>
        </pc:sldMkLst>
        <pc:spChg chg="mod">
          <ac:chgData name="Andriana Vanezi" userId="f59bac273160bcbe" providerId="LiveId" clId="{3B319B05-4D57-445C-8ED6-33D08364624B}" dt="2024-01-07T02:20:35.709" v="1371" actId="20577"/>
          <ac:spMkLst>
            <pc:docMk/>
            <pc:sldMk cId="868740016" sldId="691"/>
            <ac:spMk id="2" creationId="{7033AA19-2959-3B72-B2F8-9C8372B6E724}"/>
          </ac:spMkLst>
        </pc:spChg>
        <pc:spChg chg="mod">
          <ac:chgData name="Andriana Vanezi" userId="f59bac273160bcbe" providerId="LiveId" clId="{3B319B05-4D57-445C-8ED6-33D08364624B}" dt="2024-01-07T01:04:48.742" v="101" actId="113"/>
          <ac:spMkLst>
            <pc:docMk/>
            <pc:sldMk cId="868740016" sldId="691"/>
            <ac:spMk id="3" creationId="{278F2577-436C-7709-E620-88C56F14B9EA}"/>
          </ac:spMkLst>
        </pc:spChg>
      </pc:sldChg>
      <pc:sldChg chg="modSp new mod ord">
        <pc:chgData name="Andriana Vanezi" userId="f59bac273160bcbe" providerId="LiveId" clId="{3B319B05-4D57-445C-8ED6-33D08364624B}" dt="2024-01-07T02:34:36.069" v="1453"/>
        <pc:sldMkLst>
          <pc:docMk/>
          <pc:sldMk cId="4004379840" sldId="692"/>
        </pc:sldMkLst>
        <pc:spChg chg="mod">
          <ac:chgData name="Andriana Vanezi" userId="f59bac273160bcbe" providerId="LiveId" clId="{3B319B05-4D57-445C-8ED6-33D08364624B}" dt="2024-01-07T01:09:04.344" v="158" actId="20577"/>
          <ac:spMkLst>
            <pc:docMk/>
            <pc:sldMk cId="4004379840" sldId="692"/>
            <ac:spMk id="2" creationId="{F31FF77C-9537-4EE4-8359-16200E44B94D}"/>
          </ac:spMkLst>
        </pc:spChg>
        <pc:spChg chg="mod">
          <ac:chgData name="Andriana Vanezi" userId="f59bac273160bcbe" providerId="LiveId" clId="{3B319B05-4D57-445C-8ED6-33D08364624B}" dt="2024-01-07T01:08:52.769" v="137"/>
          <ac:spMkLst>
            <pc:docMk/>
            <pc:sldMk cId="4004379840" sldId="692"/>
            <ac:spMk id="3" creationId="{BB87F608-F031-27FC-141D-27F99492D437}"/>
          </ac:spMkLst>
        </pc:spChg>
      </pc:sldChg>
      <pc:sldChg chg="addSp delSp modSp new mod ord">
        <pc:chgData name="Andriana Vanezi" userId="f59bac273160bcbe" providerId="LiveId" clId="{3B319B05-4D57-445C-8ED6-33D08364624B}" dt="2024-01-07T02:34:41.228" v="1455"/>
        <pc:sldMkLst>
          <pc:docMk/>
          <pc:sldMk cId="2521658788" sldId="693"/>
        </pc:sldMkLst>
        <pc:spChg chg="mod">
          <ac:chgData name="Andriana Vanezi" userId="f59bac273160bcbe" providerId="LiveId" clId="{3B319B05-4D57-445C-8ED6-33D08364624B}" dt="2024-01-07T01:10:43.832" v="174" actId="20577"/>
          <ac:spMkLst>
            <pc:docMk/>
            <pc:sldMk cId="2521658788" sldId="693"/>
            <ac:spMk id="2" creationId="{7327EC1E-9012-7A31-B075-C19290582D2D}"/>
          </ac:spMkLst>
        </pc:spChg>
        <pc:spChg chg="del">
          <ac:chgData name="Andriana Vanezi" userId="f59bac273160bcbe" providerId="LiveId" clId="{3B319B05-4D57-445C-8ED6-33D08364624B}" dt="2024-01-07T01:10:29.353" v="160" actId="22"/>
          <ac:spMkLst>
            <pc:docMk/>
            <pc:sldMk cId="2521658788" sldId="693"/>
            <ac:spMk id="3" creationId="{66C66AA1-C0CB-BFA7-B057-64BD78BF960A}"/>
          </ac:spMkLst>
        </pc:spChg>
        <pc:picChg chg="add mod ord">
          <ac:chgData name="Andriana Vanezi" userId="f59bac273160bcbe" providerId="LiveId" clId="{3B319B05-4D57-445C-8ED6-33D08364624B}" dt="2024-01-07T01:10:29.353" v="160" actId="22"/>
          <ac:picMkLst>
            <pc:docMk/>
            <pc:sldMk cId="2521658788" sldId="693"/>
            <ac:picMk id="6" creationId="{54070829-2F3A-8F04-51EA-468C8258CBD5}"/>
          </ac:picMkLst>
        </pc:picChg>
      </pc:sldChg>
      <pc:sldChg chg="modSp add mod ord">
        <pc:chgData name="Andriana Vanezi" userId="f59bac273160bcbe" providerId="LiveId" clId="{3B319B05-4D57-445C-8ED6-33D08364624B}" dt="2024-01-07T02:37:38.517" v="1485"/>
        <pc:sldMkLst>
          <pc:docMk/>
          <pc:sldMk cId="812415648" sldId="694"/>
        </pc:sldMkLst>
        <pc:spChg chg="mod">
          <ac:chgData name="Andriana Vanezi" userId="f59bac273160bcbe" providerId="LiveId" clId="{3B319B05-4D57-445C-8ED6-33D08364624B}" dt="2024-01-07T01:12:24.439" v="178" actId="6549"/>
          <ac:spMkLst>
            <pc:docMk/>
            <pc:sldMk cId="812415648" sldId="694"/>
            <ac:spMk id="3" creationId="{00000000-0000-0000-0000-000000000000}"/>
          </ac:spMkLst>
        </pc:spChg>
      </pc:sldChg>
      <pc:sldChg chg="add ord">
        <pc:chgData name="Andriana Vanezi" userId="f59bac273160bcbe" providerId="LiveId" clId="{3B319B05-4D57-445C-8ED6-33D08364624B}" dt="2024-01-07T05:42:11.164" v="1906"/>
        <pc:sldMkLst>
          <pc:docMk/>
          <pc:sldMk cId="613789617" sldId="695"/>
        </pc:sldMkLst>
      </pc:sldChg>
      <pc:sldChg chg="new del">
        <pc:chgData name="Andriana Vanezi" userId="f59bac273160bcbe" providerId="LiveId" clId="{3B319B05-4D57-445C-8ED6-33D08364624B}" dt="2024-01-07T01:29:22.010" v="498" actId="47"/>
        <pc:sldMkLst>
          <pc:docMk/>
          <pc:sldMk cId="2760033672" sldId="695"/>
        </pc:sldMkLst>
      </pc:sldChg>
      <pc:sldChg chg="add ord">
        <pc:chgData name="Andriana Vanezi" userId="f59bac273160bcbe" providerId="LiveId" clId="{3B319B05-4D57-445C-8ED6-33D08364624B}" dt="2024-01-07T05:21:51.237" v="1768"/>
        <pc:sldMkLst>
          <pc:docMk/>
          <pc:sldMk cId="2410199013" sldId="696"/>
        </pc:sldMkLst>
      </pc:sldChg>
      <pc:sldChg chg="add">
        <pc:chgData name="Andriana Vanezi" userId="f59bac273160bcbe" providerId="LiveId" clId="{3B319B05-4D57-445C-8ED6-33D08364624B}" dt="2024-01-07T05:38:45.485" v="1880"/>
        <pc:sldMkLst>
          <pc:docMk/>
          <pc:sldMk cId="2414968463" sldId="697"/>
        </pc:sldMkLst>
      </pc:sldChg>
    </pc:docChg>
  </pc:docChgLst>
  <pc:docChgLst>
    <pc:chgData name="Andriana Vanezi" userId="f59bac273160bcbe" providerId="LiveId" clId="{7E26BC0F-3E84-46D7-977D-A9828B432B5B}"/>
    <pc:docChg chg="undo custSel addSld delSld modSld sldOrd">
      <pc:chgData name="Andriana Vanezi" userId="f59bac273160bcbe" providerId="LiveId" clId="{7E26BC0F-3E84-46D7-977D-A9828B432B5B}" dt="2024-02-07T22:04:15.883" v="272"/>
      <pc:docMkLst>
        <pc:docMk/>
      </pc:docMkLst>
      <pc:sldChg chg="ord">
        <pc:chgData name="Andriana Vanezi" userId="f59bac273160bcbe" providerId="LiveId" clId="{7E26BC0F-3E84-46D7-977D-A9828B432B5B}" dt="2024-01-10T04:56:22.517" v="86" actId="20578"/>
        <pc:sldMkLst>
          <pc:docMk/>
          <pc:sldMk cId="3114503673" sldId="321"/>
        </pc:sldMkLst>
      </pc:sldChg>
      <pc:sldChg chg="ord">
        <pc:chgData name="Andriana Vanezi" userId="f59bac273160bcbe" providerId="LiveId" clId="{7E26BC0F-3E84-46D7-977D-A9828B432B5B}" dt="2024-02-01T04:20:49.794" v="208"/>
        <pc:sldMkLst>
          <pc:docMk/>
          <pc:sldMk cId="112386405" sldId="329"/>
        </pc:sldMkLst>
      </pc:sldChg>
      <pc:sldChg chg="delSp mod">
        <pc:chgData name="Andriana Vanezi" userId="f59bac273160bcbe" providerId="LiveId" clId="{7E26BC0F-3E84-46D7-977D-A9828B432B5B}" dt="2024-01-10T13:09:01.711" v="91" actId="478"/>
        <pc:sldMkLst>
          <pc:docMk/>
          <pc:sldMk cId="2858684864" sldId="330"/>
        </pc:sldMkLst>
        <pc:spChg chg="del">
          <ac:chgData name="Andriana Vanezi" userId="f59bac273160bcbe" providerId="LiveId" clId="{7E26BC0F-3E84-46D7-977D-A9828B432B5B}" dt="2024-01-10T13:09:01.711" v="91" actId="478"/>
          <ac:spMkLst>
            <pc:docMk/>
            <pc:sldMk cId="2858684864" sldId="330"/>
            <ac:spMk id="13" creationId="{61D10EE3-B42E-48EF-8B50-8FA8839A310A}"/>
          </ac:spMkLst>
        </pc:spChg>
      </pc:sldChg>
      <pc:sldChg chg="ord">
        <pc:chgData name="Andriana Vanezi" userId="f59bac273160bcbe" providerId="LiveId" clId="{7E26BC0F-3E84-46D7-977D-A9828B432B5B}" dt="2024-01-30T23:14:35.596" v="116"/>
        <pc:sldMkLst>
          <pc:docMk/>
          <pc:sldMk cId="4016208116" sldId="337"/>
        </pc:sldMkLst>
      </pc:sldChg>
      <pc:sldChg chg="del">
        <pc:chgData name="Andriana Vanezi" userId="f59bac273160bcbe" providerId="LiveId" clId="{7E26BC0F-3E84-46D7-977D-A9828B432B5B}" dt="2024-02-01T04:20:29.709" v="202" actId="47"/>
        <pc:sldMkLst>
          <pc:docMk/>
          <pc:sldMk cId="1380612623" sldId="338"/>
        </pc:sldMkLst>
      </pc:sldChg>
      <pc:sldChg chg="ord">
        <pc:chgData name="Andriana Vanezi" userId="f59bac273160bcbe" providerId="LiveId" clId="{7E26BC0F-3E84-46D7-977D-A9828B432B5B}" dt="2024-01-10T04:53:20.924" v="81"/>
        <pc:sldMkLst>
          <pc:docMk/>
          <pc:sldMk cId="621936132" sldId="357"/>
        </pc:sldMkLst>
      </pc:sldChg>
      <pc:sldChg chg="modSp mod ord">
        <pc:chgData name="Andriana Vanezi" userId="f59bac273160bcbe" providerId="LiveId" clId="{7E26BC0F-3E84-46D7-977D-A9828B432B5B}" dt="2024-01-30T23:19:01.180" v="135" actId="255"/>
        <pc:sldMkLst>
          <pc:docMk/>
          <pc:sldMk cId="2457127661" sldId="359"/>
        </pc:sldMkLst>
        <pc:spChg chg="mod">
          <ac:chgData name="Andriana Vanezi" userId="f59bac273160bcbe" providerId="LiveId" clId="{7E26BC0F-3E84-46D7-977D-A9828B432B5B}" dt="2024-01-30T23:19:01.180" v="135" actId="255"/>
          <ac:spMkLst>
            <pc:docMk/>
            <pc:sldMk cId="2457127661" sldId="359"/>
            <ac:spMk id="3" creationId="{EBD46A76-8292-4BC8-8CFE-C31AE07977D8}"/>
          </ac:spMkLst>
        </pc:spChg>
      </pc:sldChg>
      <pc:sldChg chg="modSp mod ord">
        <pc:chgData name="Andriana Vanezi" userId="f59bac273160bcbe" providerId="LiveId" clId="{7E26BC0F-3E84-46D7-977D-A9828B432B5B}" dt="2024-02-01T22:20:23.068" v="233" actId="313"/>
        <pc:sldMkLst>
          <pc:docMk/>
          <pc:sldMk cId="1687259159" sldId="393"/>
        </pc:sldMkLst>
        <pc:spChg chg="mod">
          <ac:chgData name="Andriana Vanezi" userId="f59bac273160bcbe" providerId="LiveId" clId="{7E26BC0F-3E84-46D7-977D-A9828B432B5B}" dt="2024-02-01T22:20:23.068" v="233" actId="313"/>
          <ac:spMkLst>
            <pc:docMk/>
            <pc:sldMk cId="1687259159" sldId="393"/>
            <ac:spMk id="8" creationId="{AA6D1A43-DC83-4A17-8CDD-1E958B29A7E8}"/>
          </ac:spMkLst>
        </pc:spChg>
      </pc:sldChg>
      <pc:sldChg chg="ord">
        <pc:chgData name="Andriana Vanezi" userId="f59bac273160bcbe" providerId="LiveId" clId="{7E26BC0F-3E84-46D7-977D-A9828B432B5B}" dt="2024-02-07T21:53:43.923" v="268"/>
        <pc:sldMkLst>
          <pc:docMk/>
          <pc:sldMk cId="1772641039" sldId="497"/>
        </pc:sldMkLst>
      </pc:sldChg>
      <pc:sldChg chg="delSp modSp mod">
        <pc:chgData name="Andriana Vanezi" userId="f59bac273160bcbe" providerId="LiveId" clId="{7E26BC0F-3E84-46D7-977D-A9828B432B5B}" dt="2024-02-01T04:22:42.826" v="232" actId="478"/>
        <pc:sldMkLst>
          <pc:docMk/>
          <pc:sldMk cId="1874876183" sldId="502"/>
        </pc:sldMkLst>
        <pc:spChg chg="del mod">
          <ac:chgData name="Andriana Vanezi" userId="f59bac273160bcbe" providerId="LiveId" clId="{7E26BC0F-3E84-46D7-977D-A9828B432B5B}" dt="2024-02-01T04:22:42.826" v="232" actId="478"/>
          <ac:spMkLst>
            <pc:docMk/>
            <pc:sldMk cId="1874876183" sldId="502"/>
            <ac:spMk id="7" creationId="{4BBE2534-70A1-456F-9696-D69F323B8AD9}"/>
          </ac:spMkLst>
        </pc:spChg>
      </pc:sldChg>
      <pc:sldChg chg="modSp mod">
        <pc:chgData name="Andriana Vanezi" userId="f59bac273160bcbe" providerId="LiveId" clId="{7E26BC0F-3E84-46D7-977D-A9828B432B5B}" dt="2024-02-06T21:24:20.894" v="251" actId="20577"/>
        <pc:sldMkLst>
          <pc:docMk/>
          <pc:sldMk cId="343670656" sldId="503"/>
        </pc:sldMkLst>
        <pc:spChg chg="mod">
          <ac:chgData name="Andriana Vanezi" userId="f59bac273160bcbe" providerId="LiveId" clId="{7E26BC0F-3E84-46D7-977D-A9828B432B5B}" dt="2024-02-06T21:24:20.894" v="251" actId="20577"/>
          <ac:spMkLst>
            <pc:docMk/>
            <pc:sldMk cId="343670656" sldId="503"/>
            <ac:spMk id="3" creationId="{A8E2A3A5-FE35-48C8-A8B2-6684E6D59566}"/>
          </ac:spMkLst>
        </pc:spChg>
      </pc:sldChg>
      <pc:sldChg chg="modSp mod">
        <pc:chgData name="Andriana Vanezi" userId="f59bac273160bcbe" providerId="LiveId" clId="{7E26BC0F-3E84-46D7-977D-A9828B432B5B}" dt="2024-02-06T22:29:13.751" v="262" actId="1076"/>
        <pc:sldMkLst>
          <pc:docMk/>
          <pc:sldMk cId="506792217" sldId="506"/>
        </pc:sldMkLst>
        <pc:picChg chg="mod">
          <ac:chgData name="Andriana Vanezi" userId="f59bac273160bcbe" providerId="LiveId" clId="{7E26BC0F-3E84-46D7-977D-A9828B432B5B}" dt="2024-02-06T22:29:13.751" v="262" actId="1076"/>
          <ac:picMkLst>
            <pc:docMk/>
            <pc:sldMk cId="506792217" sldId="506"/>
            <ac:picMk id="6" creationId="{AEF0BA84-03B5-4241-B6F8-6468F8CF37E3}"/>
          </ac:picMkLst>
        </pc:picChg>
      </pc:sldChg>
      <pc:sldChg chg="del">
        <pc:chgData name="Andriana Vanezi" userId="f59bac273160bcbe" providerId="LiveId" clId="{7E26BC0F-3E84-46D7-977D-A9828B432B5B}" dt="2024-02-01T04:20:31.923" v="204" actId="47"/>
        <pc:sldMkLst>
          <pc:docMk/>
          <pc:sldMk cId="1512440749" sldId="520"/>
        </pc:sldMkLst>
      </pc:sldChg>
      <pc:sldChg chg="del">
        <pc:chgData name="Andriana Vanezi" userId="f59bac273160bcbe" providerId="LiveId" clId="{7E26BC0F-3E84-46D7-977D-A9828B432B5B}" dt="2024-02-01T04:20:30.659" v="203" actId="47"/>
        <pc:sldMkLst>
          <pc:docMk/>
          <pc:sldMk cId="1332148250" sldId="576"/>
        </pc:sldMkLst>
      </pc:sldChg>
      <pc:sldChg chg="ord">
        <pc:chgData name="Andriana Vanezi" userId="f59bac273160bcbe" providerId="LiveId" clId="{7E26BC0F-3E84-46D7-977D-A9828B432B5B}" dt="2024-01-10T04:53:35.380" v="83"/>
        <pc:sldMkLst>
          <pc:docMk/>
          <pc:sldMk cId="1143284941" sldId="578"/>
        </pc:sldMkLst>
      </pc:sldChg>
      <pc:sldChg chg="del">
        <pc:chgData name="Andriana Vanezi" userId="f59bac273160bcbe" providerId="LiveId" clId="{7E26BC0F-3E84-46D7-977D-A9828B432B5B}" dt="2024-01-10T04:51:37.046" v="76" actId="47"/>
        <pc:sldMkLst>
          <pc:docMk/>
          <pc:sldMk cId="3862202154" sldId="580"/>
        </pc:sldMkLst>
      </pc:sldChg>
      <pc:sldChg chg="modSp mod">
        <pc:chgData name="Andriana Vanezi" userId="f59bac273160bcbe" providerId="LiveId" clId="{7E26BC0F-3E84-46D7-977D-A9828B432B5B}" dt="2024-02-01T23:38:37.942" v="248" actId="6549"/>
        <pc:sldMkLst>
          <pc:docMk/>
          <pc:sldMk cId="510456394" sldId="585"/>
        </pc:sldMkLst>
        <pc:spChg chg="mod">
          <ac:chgData name="Andriana Vanezi" userId="f59bac273160bcbe" providerId="LiveId" clId="{7E26BC0F-3E84-46D7-977D-A9828B432B5B}" dt="2024-02-01T23:38:37.942" v="248" actId="6549"/>
          <ac:spMkLst>
            <pc:docMk/>
            <pc:sldMk cId="510456394" sldId="585"/>
            <ac:spMk id="3" creationId="{734ADFE7-F77A-4871-B06A-7F609C2E9039}"/>
          </ac:spMkLst>
        </pc:spChg>
      </pc:sldChg>
      <pc:sldChg chg="ord">
        <pc:chgData name="Andriana Vanezi" userId="f59bac273160bcbe" providerId="LiveId" clId="{7E26BC0F-3E84-46D7-977D-A9828B432B5B}" dt="2024-02-07T22:04:15.883" v="272"/>
        <pc:sldMkLst>
          <pc:docMk/>
          <pc:sldMk cId="4169757835" sldId="610"/>
        </pc:sldMkLst>
      </pc:sldChg>
      <pc:sldChg chg="ord">
        <pc:chgData name="Andriana Vanezi" userId="f59bac273160bcbe" providerId="LiveId" clId="{7E26BC0F-3E84-46D7-977D-A9828B432B5B}" dt="2024-02-01T04:19:06.368" v="199"/>
        <pc:sldMkLst>
          <pc:docMk/>
          <pc:sldMk cId="3065744870" sldId="615"/>
        </pc:sldMkLst>
      </pc:sldChg>
      <pc:sldChg chg="ord">
        <pc:chgData name="Andriana Vanezi" userId="f59bac273160bcbe" providerId="LiveId" clId="{7E26BC0F-3E84-46D7-977D-A9828B432B5B}" dt="2024-02-01T04:19:10.540" v="201"/>
        <pc:sldMkLst>
          <pc:docMk/>
          <pc:sldMk cId="870441178" sldId="619"/>
        </pc:sldMkLst>
      </pc:sldChg>
      <pc:sldChg chg="ord">
        <pc:chgData name="Andriana Vanezi" userId="f59bac273160bcbe" providerId="LiveId" clId="{7E26BC0F-3E84-46D7-977D-A9828B432B5B}" dt="2024-02-01T04:21:14.383" v="226"/>
        <pc:sldMkLst>
          <pc:docMk/>
          <pc:sldMk cId="4065277267" sldId="624"/>
        </pc:sldMkLst>
      </pc:sldChg>
      <pc:sldChg chg="modSp mod">
        <pc:chgData name="Andriana Vanezi" userId="f59bac273160bcbe" providerId="LiveId" clId="{7E26BC0F-3E84-46D7-977D-A9828B432B5B}" dt="2024-01-24T23:48:33.676" v="106" actId="6549"/>
        <pc:sldMkLst>
          <pc:docMk/>
          <pc:sldMk cId="3171858120" sldId="627"/>
        </pc:sldMkLst>
        <pc:spChg chg="mod">
          <ac:chgData name="Andriana Vanezi" userId="f59bac273160bcbe" providerId="LiveId" clId="{7E26BC0F-3E84-46D7-977D-A9828B432B5B}" dt="2024-01-24T23:48:33.676" v="106" actId="6549"/>
          <ac:spMkLst>
            <pc:docMk/>
            <pc:sldMk cId="3171858120" sldId="627"/>
            <ac:spMk id="3" creationId="{7423CF6E-62DD-46DF-A34A-BDA08D1A65CC}"/>
          </ac:spMkLst>
        </pc:spChg>
      </pc:sldChg>
      <pc:sldChg chg="modSp mod">
        <pc:chgData name="Andriana Vanezi" userId="f59bac273160bcbe" providerId="LiveId" clId="{7E26BC0F-3E84-46D7-977D-A9828B432B5B}" dt="2024-02-01T04:18:32.321" v="189" actId="6549"/>
        <pc:sldMkLst>
          <pc:docMk/>
          <pc:sldMk cId="1325349764" sldId="628"/>
        </pc:sldMkLst>
        <pc:spChg chg="mod">
          <ac:chgData name="Andriana Vanezi" userId="f59bac273160bcbe" providerId="LiveId" clId="{7E26BC0F-3E84-46D7-977D-A9828B432B5B}" dt="2024-02-01T04:18:32.321" v="189" actId="6549"/>
          <ac:spMkLst>
            <pc:docMk/>
            <pc:sldMk cId="1325349764" sldId="628"/>
            <ac:spMk id="3" creationId="{E214A18D-241D-4211-84F7-2937FD347298}"/>
          </ac:spMkLst>
        </pc:spChg>
      </pc:sldChg>
      <pc:sldChg chg="ord">
        <pc:chgData name="Andriana Vanezi" userId="f59bac273160bcbe" providerId="LiveId" clId="{7E26BC0F-3E84-46D7-977D-A9828B432B5B}" dt="2024-02-07T22:01:17.613" v="270"/>
        <pc:sldMkLst>
          <pc:docMk/>
          <pc:sldMk cId="1421367967" sldId="629"/>
        </pc:sldMkLst>
      </pc:sldChg>
      <pc:sldChg chg="ord">
        <pc:chgData name="Andriana Vanezi" userId="f59bac273160bcbe" providerId="LiveId" clId="{7E26BC0F-3E84-46D7-977D-A9828B432B5B}" dt="2024-01-10T04:50:01.525" v="61"/>
        <pc:sldMkLst>
          <pc:docMk/>
          <pc:sldMk cId="2003505156" sldId="643"/>
        </pc:sldMkLst>
      </pc:sldChg>
      <pc:sldChg chg="ord">
        <pc:chgData name="Andriana Vanezi" userId="f59bac273160bcbe" providerId="LiveId" clId="{7E26BC0F-3E84-46D7-977D-A9828B432B5B}" dt="2024-01-30T23:14:33.837" v="114"/>
        <pc:sldMkLst>
          <pc:docMk/>
          <pc:sldMk cId="3348793250" sldId="646"/>
        </pc:sldMkLst>
      </pc:sldChg>
      <pc:sldChg chg="ord">
        <pc:chgData name="Andriana Vanezi" userId="f59bac273160bcbe" providerId="LiveId" clId="{7E26BC0F-3E84-46D7-977D-A9828B432B5B}" dt="2024-01-23T23:39:18.238" v="104"/>
        <pc:sldMkLst>
          <pc:docMk/>
          <pc:sldMk cId="1086280782" sldId="649"/>
        </pc:sldMkLst>
      </pc:sldChg>
      <pc:sldChg chg="ord">
        <pc:chgData name="Andriana Vanezi" userId="f59bac273160bcbe" providerId="LiveId" clId="{7E26BC0F-3E84-46D7-977D-A9828B432B5B}" dt="2024-01-10T04:49:59.130" v="59"/>
        <pc:sldMkLst>
          <pc:docMk/>
          <pc:sldMk cId="3162874598" sldId="651"/>
        </pc:sldMkLst>
      </pc:sldChg>
      <pc:sldChg chg="ord">
        <pc:chgData name="Andriana Vanezi" userId="f59bac273160bcbe" providerId="LiveId" clId="{7E26BC0F-3E84-46D7-977D-A9828B432B5B}" dt="2024-01-10T04:50:58.111" v="69"/>
        <pc:sldMkLst>
          <pc:docMk/>
          <pc:sldMk cId="2034681003" sldId="667"/>
        </pc:sldMkLst>
      </pc:sldChg>
      <pc:sldChg chg="ord">
        <pc:chgData name="Andriana Vanezi" userId="f59bac273160bcbe" providerId="LiveId" clId="{7E26BC0F-3E84-46D7-977D-A9828B432B5B}" dt="2024-01-10T04:51:11.451" v="75"/>
        <pc:sldMkLst>
          <pc:docMk/>
          <pc:sldMk cId="2743338830" sldId="669"/>
        </pc:sldMkLst>
      </pc:sldChg>
      <pc:sldChg chg="modSp mod ord">
        <pc:chgData name="Andriana Vanezi" userId="f59bac273160bcbe" providerId="LiveId" clId="{7E26BC0F-3E84-46D7-977D-A9828B432B5B}" dt="2024-02-01T23:16:58.931" v="247" actId="20577"/>
        <pc:sldMkLst>
          <pc:docMk/>
          <pc:sldMk cId="2388211343" sldId="678"/>
        </pc:sldMkLst>
        <pc:spChg chg="mod">
          <ac:chgData name="Andriana Vanezi" userId="f59bac273160bcbe" providerId="LiveId" clId="{7E26BC0F-3E84-46D7-977D-A9828B432B5B}" dt="2024-02-01T23:16:58.931" v="247" actId="20577"/>
          <ac:spMkLst>
            <pc:docMk/>
            <pc:sldMk cId="2388211343" sldId="678"/>
            <ac:spMk id="3" creationId="{6B3E7D6F-3F0C-EA98-C1E2-1C5B1FBCFF33}"/>
          </ac:spMkLst>
        </pc:spChg>
      </pc:sldChg>
      <pc:sldChg chg="modSp mod">
        <pc:chgData name="Andriana Vanezi" userId="f59bac273160bcbe" providerId="LiveId" clId="{7E26BC0F-3E84-46D7-977D-A9828B432B5B}" dt="2024-01-31T22:26:53.183" v="186" actId="20577"/>
        <pc:sldMkLst>
          <pc:docMk/>
          <pc:sldMk cId="868740016" sldId="691"/>
        </pc:sldMkLst>
        <pc:spChg chg="mod">
          <ac:chgData name="Andriana Vanezi" userId="f59bac273160bcbe" providerId="LiveId" clId="{7E26BC0F-3E84-46D7-977D-A9828B432B5B}" dt="2024-01-31T22:26:53.183" v="186" actId="20577"/>
          <ac:spMkLst>
            <pc:docMk/>
            <pc:sldMk cId="868740016" sldId="691"/>
            <ac:spMk id="3" creationId="{278F2577-436C-7709-E620-88C56F14B9EA}"/>
          </ac:spMkLst>
        </pc:spChg>
      </pc:sldChg>
      <pc:sldChg chg="ord">
        <pc:chgData name="Andriana Vanezi" userId="f59bac273160bcbe" providerId="LiveId" clId="{7E26BC0F-3E84-46D7-977D-A9828B432B5B}" dt="2024-01-10T04:49:02.334" v="6" actId="20578"/>
        <pc:sldMkLst>
          <pc:docMk/>
          <pc:sldMk cId="812415648" sldId="694"/>
        </pc:sldMkLst>
      </pc:sldChg>
      <pc:sldChg chg="modSp mod">
        <pc:chgData name="Andriana Vanezi" userId="f59bac273160bcbe" providerId="LiveId" clId="{7E26BC0F-3E84-46D7-977D-A9828B432B5B}" dt="2024-02-06T21:59:59.913" v="261" actId="20577"/>
        <pc:sldMkLst>
          <pc:docMk/>
          <pc:sldMk cId="613789617" sldId="695"/>
        </pc:sldMkLst>
        <pc:spChg chg="mod">
          <ac:chgData name="Andriana Vanezi" userId="f59bac273160bcbe" providerId="LiveId" clId="{7E26BC0F-3E84-46D7-977D-A9828B432B5B}" dt="2024-02-06T21:59:59.913" v="261" actId="20577"/>
          <ac:spMkLst>
            <pc:docMk/>
            <pc:sldMk cId="613789617" sldId="695"/>
            <ac:spMk id="3" creationId="{EBD46A76-8292-4BC8-8CFE-C31AE07977D8}"/>
          </ac:spMkLst>
        </pc:spChg>
      </pc:sldChg>
      <pc:sldChg chg="addSp delSp modSp new mod ord setBg addAnim delAnim">
        <pc:chgData name="Andriana Vanezi" userId="f59bac273160bcbe" providerId="LiveId" clId="{7E26BC0F-3E84-46D7-977D-A9828B432B5B}" dt="2024-01-10T18:08:09.458" v="102" actId="1076"/>
        <pc:sldMkLst>
          <pc:docMk/>
          <pc:sldMk cId="1926899008" sldId="698"/>
        </pc:sldMkLst>
        <pc:spChg chg="mod">
          <ac:chgData name="Andriana Vanezi" userId="f59bac273160bcbe" providerId="LiveId" clId="{7E26BC0F-3E84-46D7-977D-A9828B432B5B}" dt="2024-01-10T18:07:56.926" v="99" actId="26606"/>
          <ac:spMkLst>
            <pc:docMk/>
            <pc:sldMk cId="1926899008" sldId="698"/>
            <ac:spMk id="2" creationId="{FD17EFD1-61E7-B0FF-F436-BD05FC83EEF2}"/>
          </ac:spMkLst>
        </pc:spChg>
        <pc:spChg chg="mod ord">
          <ac:chgData name="Andriana Vanezi" userId="f59bac273160bcbe" providerId="LiveId" clId="{7E26BC0F-3E84-46D7-977D-A9828B432B5B}" dt="2024-01-10T18:07:56.926" v="99" actId="26606"/>
          <ac:spMkLst>
            <pc:docMk/>
            <pc:sldMk cId="1926899008" sldId="698"/>
            <ac:spMk id="3" creationId="{8AC5474B-6DEA-5F4E-61F6-C33996D8559F}"/>
          </ac:spMkLst>
        </pc:spChg>
        <pc:spChg chg="add del">
          <ac:chgData name="Andriana Vanezi" userId="f59bac273160bcbe" providerId="LiveId" clId="{7E26BC0F-3E84-46D7-977D-A9828B432B5B}" dt="2024-01-10T18:07:56.926" v="99" actId="26606"/>
          <ac:spMkLst>
            <pc:docMk/>
            <pc:sldMk cId="1926899008" sldId="698"/>
            <ac:spMk id="7" creationId="{5E395AE0-8789-FAD6-A987-32E65C185100}"/>
          </ac:spMkLst>
        </pc:spChg>
        <pc:spChg chg="add del">
          <ac:chgData name="Andriana Vanezi" userId="f59bac273160bcbe" providerId="LiveId" clId="{7E26BC0F-3E84-46D7-977D-A9828B432B5B}" dt="2024-01-10T18:07:51.235" v="94" actId="26606"/>
          <ac:spMkLst>
            <pc:docMk/>
            <pc:sldMk cId="1926899008" sldId="698"/>
            <ac:spMk id="10" creationId="{17BD7CC6-2F7F-4587-8E92-D041AB2CEB32}"/>
          </ac:spMkLst>
        </pc:spChg>
        <pc:spChg chg="add del">
          <ac:chgData name="Andriana Vanezi" userId="f59bac273160bcbe" providerId="LiveId" clId="{7E26BC0F-3E84-46D7-977D-A9828B432B5B}" dt="2024-01-10T18:07:51.235" v="94" actId="26606"/>
          <ac:spMkLst>
            <pc:docMk/>
            <pc:sldMk cId="1926899008" sldId="698"/>
            <ac:spMk id="12" creationId="{BE7ED1F4-19EF-4BC2-A6EA-DF1525142B28}"/>
          </ac:spMkLst>
        </pc:spChg>
        <pc:spChg chg="add del">
          <ac:chgData name="Andriana Vanezi" userId="f59bac273160bcbe" providerId="LiveId" clId="{7E26BC0F-3E84-46D7-977D-A9828B432B5B}" dt="2024-01-10T18:07:51.235" v="94" actId="26606"/>
          <ac:spMkLst>
            <pc:docMk/>
            <pc:sldMk cId="1926899008" sldId="698"/>
            <ac:spMk id="22" creationId="{A3919D60-F174-4FEB-9E9D-5AF6BD6597C9}"/>
          </ac:spMkLst>
        </pc:spChg>
        <pc:spChg chg="add del">
          <ac:chgData name="Andriana Vanezi" userId="f59bac273160bcbe" providerId="LiveId" clId="{7E26BC0F-3E84-46D7-977D-A9828B432B5B}" dt="2024-01-10T18:07:51.235" v="94" actId="26606"/>
          <ac:spMkLst>
            <pc:docMk/>
            <pc:sldMk cId="1926899008" sldId="698"/>
            <ac:spMk id="36" creationId="{90AE89EB-4F51-4181-9475-7E1048FB378A}"/>
          </ac:spMkLst>
        </pc:spChg>
        <pc:grpChg chg="add del">
          <ac:chgData name="Andriana Vanezi" userId="f59bac273160bcbe" providerId="LiveId" clId="{7E26BC0F-3E84-46D7-977D-A9828B432B5B}" dt="2024-01-10T18:07:51.235" v="94" actId="26606"/>
          <ac:grpSpMkLst>
            <pc:docMk/>
            <pc:sldMk cId="1926899008" sldId="698"/>
            <ac:grpSpMk id="14" creationId="{0EE7C14F-442F-4416-A4A9-6DA10263A4BA}"/>
          </ac:grpSpMkLst>
        </pc:grpChg>
        <pc:grpChg chg="add del">
          <ac:chgData name="Andriana Vanezi" userId="f59bac273160bcbe" providerId="LiveId" clId="{7E26BC0F-3E84-46D7-977D-A9828B432B5B}" dt="2024-01-10T18:07:51.235" v="94" actId="26606"/>
          <ac:grpSpMkLst>
            <pc:docMk/>
            <pc:sldMk cId="1926899008" sldId="698"/>
            <ac:grpSpMk id="24" creationId="{98EF7474-F1F7-47A7-AF33-E38A86EBF6D3}"/>
          </ac:grpSpMkLst>
        </pc:grpChg>
        <pc:grpChg chg="add del">
          <ac:chgData name="Andriana Vanezi" userId="f59bac273160bcbe" providerId="LiveId" clId="{7E26BC0F-3E84-46D7-977D-A9828B432B5B}" dt="2024-01-10T18:07:51.235" v="94" actId="26606"/>
          <ac:grpSpMkLst>
            <pc:docMk/>
            <pc:sldMk cId="1926899008" sldId="698"/>
            <ac:grpSpMk id="30" creationId="{C912E1BF-76C2-49D5-A5AC-1CE20255C4B6}"/>
          </ac:grpSpMkLst>
        </pc:grpChg>
        <pc:grpChg chg="add del">
          <ac:chgData name="Andriana Vanezi" userId="f59bac273160bcbe" providerId="LiveId" clId="{7E26BC0F-3E84-46D7-977D-A9828B432B5B}" dt="2024-01-10T18:07:51.235" v="94" actId="26606"/>
          <ac:grpSpMkLst>
            <pc:docMk/>
            <pc:sldMk cId="1926899008" sldId="698"/>
            <ac:grpSpMk id="38" creationId="{B78285A0-9022-40FD-B520-91444BA163DE}"/>
          </ac:grpSpMkLst>
        </pc:grpChg>
        <pc:grpChg chg="add del">
          <ac:chgData name="Andriana Vanezi" userId="f59bac273160bcbe" providerId="LiveId" clId="{7E26BC0F-3E84-46D7-977D-A9828B432B5B}" dt="2024-01-10T18:07:51.235" v="94" actId="26606"/>
          <ac:grpSpMkLst>
            <pc:docMk/>
            <pc:sldMk cId="1926899008" sldId="698"/>
            <ac:grpSpMk id="44" creationId="{91CD8CAA-4614-4393-ADD7-7FDFD8ABD762}"/>
          </ac:grpSpMkLst>
        </pc:grpChg>
        <pc:picChg chg="add del mod">
          <ac:chgData name="Andriana Vanezi" userId="f59bac273160bcbe" providerId="LiveId" clId="{7E26BC0F-3E84-46D7-977D-A9828B432B5B}" dt="2024-01-10T18:08:00.588" v="100" actId="22"/>
          <ac:picMkLst>
            <pc:docMk/>
            <pc:sldMk cId="1926899008" sldId="698"/>
            <ac:picMk id="5" creationId="{8C2F4BA3-1F8B-AD62-9DCC-1CDF14F052D0}"/>
          </ac:picMkLst>
        </pc:picChg>
        <pc:picChg chg="add mod">
          <ac:chgData name="Andriana Vanezi" userId="f59bac273160bcbe" providerId="LiveId" clId="{7E26BC0F-3E84-46D7-977D-A9828B432B5B}" dt="2024-01-10T18:08:09.458" v="102" actId="1076"/>
          <ac:picMkLst>
            <pc:docMk/>
            <pc:sldMk cId="1926899008" sldId="698"/>
            <ac:picMk id="9" creationId="{2C867D74-BB3B-8F85-6BB0-FBB4C782E251}"/>
          </ac:picMkLst>
        </pc:picChg>
        <pc:cxnChg chg="add del">
          <ac:chgData name="Andriana Vanezi" userId="f59bac273160bcbe" providerId="LiveId" clId="{7E26BC0F-3E84-46D7-977D-A9828B432B5B}" dt="2024-01-10T18:07:56.926" v="99" actId="26606"/>
          <ac:cxnSpMkLst>
            <pc:docMk/>
            <pc:sldMk cId="1926899008" sldId="698"/>
            <ac:cxnSpMk id="8" creationId="{7667AA61-5C27-F30F-D229-06CBE5709F3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836FA3-E361-4E26-82B4-FE018E72C6D7}" type="datetimeFigureOut">
              <a:rPr lang="en-CA" smtClean="0"/>
              <a:pPr/>
              <a:t>2024-02-07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C783E7-482C-49E5-B5B8-4286B82B5154}" type="slidenum">
              <a:rPr lang="en-CA" smtClean="0"/>
              <a:pPr/>
              <a:t>‹#›</a:t>
            </a:fld>
            <a:endParaRPr lang="en-CA"/>
          </a:p>
        </p:txBody>
      </p:sp>
    </p:spTree>
    <p:extLst>
      <p:ext uri="{BB962C8B-B14F-4D97-AF65-F5344CB8AC3E}">
        <p14:creationId xmlns:p14="http://schemas.microsoft.com/office/powerpoint/2010/main" val="3879061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82DCD-D5CF-4152-8874-9F6A0CE537DB}" type="datetimeFigureOut">
              <a:rPr lang="en-CA" smtClean="0"/>
              <a:pPr/>
              <a:t>2024-02-07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E5925-E773-475D-BE0C-AE80C011627D}" type="slidenum">
              <a:rPr lang="en-CA" smtClean="0"/>
              <a:pPr/>
              <a:t>‹#›</a:t>
            </a:fld>
            <a:endParaRPr lang="en-CA"/>
          </a:p>
        </p:txBody>
      </p:sp>
    </p:spTree>
    <p:extLst>
      <p:ext uri="{BB962C8B-B14F-4D97-AF65-F5344CB8AC3E}">
        <p14:creationId xmlns:p14="http://schemas.microsoft.com/office/powerpoint/2010/main" val="7779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A685BB-4B2F-47B6-9FB0-95154B08E4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754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https://developer.mozilla.org/en-US/docs/Learn/CSS/Building_blocks/Cascade_and_inheritance</a:t>
            </a:r>
          </a:p>
        </p:txBody>
      </p:sp>
      <p:sp>
        <p:nvSpPr>
          <p:cNvPr id="4" name="Slide Number Placeholder 3"/>
          <p:cNvSpPr>
            <a:spLocks noGrp="1"/>
          </p:cNvSpPr>
          <p:nvPr>
            <p:ph type="sldNum" sz="quarter" idx="5"/>
          </p:nvPr>
        </p:nvSpPr>
        <p:spPr/>
        <p:txBody>
          <a:bodyPr/>
          <a:lstStyle/>
          <a:p>
            <a:fld id="{0DA685BB-4B2F-47B6-9FB0-95154B08E4BE}" type="slidenum">
              <a:rPr lang="en-US" smtClean="0"/>
              <a:t>54</a:t>
            </a:fld>
            <a:endParaRPr lang="en-US"/>
          </a:p>
        </p:txBody>
      </p:sp>
    </p:spTree>
    <p:extLst>
      <p:ext uri="{BB962C8B-B14F-4D97-AF65-F5344CB8AC3E}">
        <p14:creationId xmlns:p14="http://schemas.microsoft.com/office/powerpoint/2010/main" val="3566515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baseline="0">
                <a:solidFill>
                  <a:srgbClr val="C19E67"/>
                </a:solidFill>
              </a:defRPr>
            </a:lvl1pPr>
            <a:extLst/>
          </a:lstStyle>
          <a:p>
            <a:r>
              <a:rPr kumimoji="0" lang="en-US" dirty="0"/>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FF05BCA-0ECF-4E2E-8289-C8F4C202AFEA}" type="datetime1">
              <a:rPr lang="en-CA" smtClean="0"/>
              <a:t>2024-02-07</a:t>
            </a:fld>
            <a:endParaRPr lang="en-CA"/>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pic>
        <p:nvPicPr>
          <p:cNvPr id="11" name="Picture 2" descr="http://donorreport.conestogacommunity.ca/_images/ConestogaLogo.gif"/>
          <p:cNvPicPr>
            <a:picLocks noChangeAspect="1" noChangeArrowheads="1"/>
          </p:cNvPicPr>
          <p:nvPr userDrawn="1"/>
        </p:nvPicPr>
        <p:blipFill>
          <a:blip r:embed="rId2" cstate="print"/>
          <a:srcRect/>
          <a:stretch>
            <a:fillRect/>
          </a:stretch>
        </p:blipFill>
        <p:spPr bwMode="auto">
          <a:xfrm>
            <a:off x="7496472" y="147079"/>
            <a:ext cx="4648200" cy="1390651"/>
          </a:xfrm>
          <a:prstGeom prst="rect">
            <a:avLst/>
          </a:prstGeom>
          <a:noFill/>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6C371B-0EE5-4E1E-B18D-A154B5B29CCF}" type="datetime1">
              <a:rPr lang="en-CA" smtClean="0"/>
              <a:t>2024-02-07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47DBD7-0765-4C86-BECA-3D45688CF706}" type="datetime1">
              <a:rPr lang="en-CA" smtClean="0"/>
              <a:t>2024-02-07</a:t>
            </a:fld>
            <a:endParaRPr lang="en-CA"/>
          </a:p>
        </p:txBody>
      </p:sp>
      <p:sp>
        <p:nvSpPr>
          <p:cNvPr id="5" name="Footer Placeholder 4"/>
          <p:cNvSpPr>
            <a:spLocks noGrp="1"/>
          </p:cNvSpPr>
          <p:nvPr>
            <p:ph type="ftr" sz="quarter" idx="11"/>
          </p:nvPr>
        </p:nvSpPr>
        <p:spPr>
          <a:xfrm>
            <a:off x="3520796" y="6377460"/>
            <a:ext cx="5115205" cy="365125"/>
          </a:xfrm>
        </p:spPr>
        <p:txBody>
          <a:bodyPr/>
          <a:lstStyle/>
          <a:p>
            <a:endParaRPr lang="en-CA"/>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E610D2-CAD7-41AA-81C7-1203AFAC290B}" type="datetime1">
              <a:rPr lang="en-US" smtClean="0"/>
              <a:t>2/7/2024</a:t>
            </a:fld>
            <a:endParaRPr lang="en-US"/>
          </a:p>
        </p:txBody>
      </p:sp>
      <p:sp>
        <p:nvSpPr>
          <p:cNvPr id="5" name="Footer Placeholder 4"/>
          <p:cNvSpPr>
            <a:spLocks noGrp="1"/>
          </p:cNvSpPr>
          <p:nvPr>
            <p:ph type="ftr" sz="quarter" idx="11"/>
          </p:nvPr>
        </p:nvSpPr>
        <p:spPr/>
        <p:txBody>
          <a:bodyPr/>
          <a:lstStyle/>
          <a:p>
            <a:r>
              <a:rPr lang="en-US"/>
              <a:t>PROG1287 – Web Foundations – Prof. Sean Yo</a:t>
            </a:r>
          </a:p>
        </p:txBody>
      </p:sp>
      <p:sp>
        <p:nvSpPr>
          <p:cNvPr id="6" name="Slide Number Placeholder 5"/>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93539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77636"/>
            <a:ext cx="10515600" cy="101305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1BC6C092-D308-4F76-848B-2E61E64B02D6}" type="datetime1">
              <a:rPr lang="en-US" smtClean="0"/>
              <a:t>2/7/2024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PROG1287 – Web Foundations – Prof. Sean </a:t>
            </a:r>
            <a:r>
              <a:rPr lang="en-US" dirty="0" err="1"/>
              <a:t>Yo</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E124314-D37C-441B-8D9A-023CCC3FA260}" type="slidenum">
              <a:rPr lang="en-US" smtClean="0"/>
              <a:pPr/>
              <a:t>‹#›</a:t>
            </a:fld>
            <a:endParaRPr lang="en-US" dirty="0"/>
          </a:p>
        </p:txBody>
      </p:sp>
    </p:spTree>
    <p:extLst>
      <p:ext uri="{BB962C8B-B14F-4D97-AF65-F5344CB8AC3E}">
        <p14:creationId xmlns:p14="http://schemas.microsoft.com/office/powerpoint/2010/main" val="270348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01A07-97AE-45B2-82A3-A374954E5CCE}" type="datetime1">
              <a:rPr lang="en-US" smtClean="0"/>
              <a:t>2/7/2024</a:t>
            </a:fld>
            <a:endParaRPr lang="en-US"/>
          </a:p>
        </p:txBody>
      </p:sp>
      <p:sp>
        <p:nvSpPr>
          <p:cNvPr id="5" name="Footer Placeholder 4"/>
          <p:cNvSpPr>
            <a:spLocks noGrp="1"/>
          </p:cNvSpPr>
          <p:nvPr>
            <p:ph type="ftr" sz="quarter" idx="11"/>
          </p:nvPr>
        </p:nvSpPr>
        <p:spPr/>
        <p:txBody>
          <a:bodyPr/>
          <a:lstStyle/>
          <a:p>
            <a:r>
              <a:rPr lang="en-US"/>
              <a:t>PROG1287 – Web Foundations – Prof. Sean Yo</a:t>
            </a:r>
          </a:p>
        </p:txBody>
      </p:sp>
      <p:sp>
        <p:nvSpPr>
          <p:cNvPr id="6" name="Slide Number Placeholder 5"/>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51014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A5C706-6428-4A13-AADC-E69EA4AA7541}" type="datetime1">
              <a:rPr lang="en-US" smtClean="0"/>
              <a:t>2/7/2024</a:t>
            </a:fld>
            <a:endParaRPr lang="en-US"/>
          </a:p>
        </p:txBody>
      </p:sp>
      <p:sp>
        <p:nvSpPr>
          <p:cNvPr id="6" name="Footer Placeholder 5"/>
          <p:cNvSpPr>
            <a:spLocks noGrp="1"/>
          </p:cNvSpPr>
          <p:nvPr>
            <p:ph type="ftr" sz="quarter" idx="11"/>
          </p:nvPr>
        </p:nvSpPr>
        <p:spPr/>
        <p:txBody>
          <a:bodyPr/>
          <a:lstStyle/>
          <a:p>
            <a:r>
              <a:rPr lang="en-US"/>
              <a:t>PROG1287 – Web Foundations – Prof. Sean Yo</a:t>
            </a:r>
          </a:p>
        </p:txBody>
      </p:sp>
      <p:sp>
        <p:nvSpPr>
          <p:cNvPr id="7" name="Slide Number Placeholder 6"/>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11886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FF78263-E065-48F3-BA9C-64D74E363E94}" type="datetime1">
              <a:rPr lang="en-US" smtClean="0"/>
              <a:t>2/7/2024</a:t>
            </a:fld>
            <a:endParaRPr lang="en-US"/>
          </a:p>
        </p:txBody>
      </p:sp>
      <p:sp>
        <p:nvSpPr>
          <p:cNvPr id="8" name="Footer Placeholder 7"/>
          <p:cNvSpPr>
            <a:spLocks noGrp="1"/>
          </p:cNvSpPr>
          <p:nvPr>
            <p:ph type="ftr" sz="quarter" idx="11"/>
          </p:nvPr>
        </p:nvSpPr>
        <p:spPr/>
        <p:txBody>
          <a:bodyPr/>
          <a:lstStyle/>
          <a:p>
            <a:r>
              <a:rPr lang="en-US"/>
              <a:t>PROG1287 – Web Foundations – Prof. Sean Yo</a:t>
            </a:r>
          </a:p>
        </p:txBody>
      </p:sp>
      <p:sp>
        <p:nvSpPr>
          <p:cNvPr id="9" name="Slide Number Placeholder 8"/>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365574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2C0896-9038-4583-B9BA-34F2AFD69CBC}" type="datetime1">
              <a:rPr lang="en-US" smtClean="0"/>
              <a:t>2/7/2024</a:t>
            </a:fld>
            <a:endParaRPr lang="en-US"/>
          </a:p>
        </p:txBody>
      </p:sp>
      <p:sp>
        <p:nvSpPr>
          <p:cNvPr id="4" name="Footer Placeholder 3"/>
          <p:cNvSpPr>
            <a:spLocks noGrp="1"/>
          </p:cNvSpPr>
          <p:nvPr>
            <p:ph type="ftr" sz="quarter" idx="11"/>
          </p:nvPr>
        </p:nvSpPr>
        <p:spPr/>
        <p:txBody>
          <a:bodyPr/>
          <a:lstStyle/>
          <a:p>
            <a:r>
              <a:rPr lang="en-US"/>
              <a:t>PROG1287 – Web Foundations – Prof. Sean Yo</a:t>
            </a:r>
          </a:p>
        </p:txBody>
      </p:sp>
      <p:sp>
        <p:nvSpPr>
          <p:cNvPr id="5" name="Slide Number Placeholder 4"/>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417670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9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E6C63-C633-4C69-8122-7C2DD43EA60B}" type="datetime1">
              <a:rPr lang="en-US" smtClean="0"/>
              <a:t>2/7/2024</a:t>
            </a:fld>
            <a:endParaRPr lang="en-US"/>
          </a:p>
        </p:txBody>
      </p:sp>
      <p:sp>
        <p:nvSpPr>
          <p:cNvPr id="6" name="Footer Placeholder 5"/>
          <p:cNvSpPr>
            <a:spLocks noGrp="1"/>
          </p:cNvSpPr>
          <p:nvPr>
            <p:ph type="ftr" sz="quarter" idx="11"/>
          </p:nvPr>
        </p:nvSpPr>
        <p:spPr/>
        <p:txBody>
          <a:bodyPr/>
          <a:lstStyle/>
          <a:p>
            <a:r>
              <a:rPr lang="en-US"/>
              <a:t>PROG1287 – Web Foundations – Prof. Sean Yo</a:t>
            </a:r>
          </a:p>
        </p:txBody>
      </p:sp>
      <p:sp>
        <p:nvSpPr>
          <p:cNvPr id="7" name="Slide Number Placeholder 6"/>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125727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idx="1"/>
          </p:nvPr>
        </p:nvSpPr>
        <p:spPr/>
        <p:txBody>
          <a:bodyPr/>
          <a:lstStyle>
            <a:lvl1pPr>
              <a:buClr>
                <a:srgbClr val="C19E67"/>
              </a:buClr>
              <a:defRPr/>
            </a:lvl1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0F459CE-F945-4526-A1D1-0369E4CB7BAE}" type="datetime1">
              <a:rPr lang="en-CA" smtClean="0"/>
              <a:t>2024-02-07</a:t>
            </a:fld>
            <a:endParaRPr lang="en-CA"/>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a:xfrm>
            <a:off x="10896533" y="6476999"/>
            <a:ext cx="1021147" cy="274320"/>
          </a:xfrm>
        </p:spPr>
        <p:txBody>
          <a:bodyPr/>
          <a:lstStyle/>
          <a:p>
            <a:fld id="{7BAE8EB9-66BB-41AC-AC43-D6139A5E9D03}" type="slidenum">
              <a:rPr lang="en-CA" smtClean="0"/>
              <a:pPr/>
              <a:t>‹#›</a:t>
            </a:fld>
            <a:endParaRPr lang="en-CA" dirty="0"/>
          </a:p>
        </p:txBody>
      </p:sp>
      <p:pic>
        <p:nvPicPr>
          <p:cNvPr id="8" name="Picture 1"/>
          <p:cNvPicPr>
            <a:picLocks noChangeAspect="1" noChangeArrowheads="1"/>
          </p:cNvPicPr>
          <p:nvPr userDrawn="1"/>
        </p:nvPicPr>
        <p:blipFill>
          <a:blip r:embed="rId2" cstate="print"/>
          <a:srcRect/>
          <a:stretch>
            <a:fillRect/>
          </a:stretch>
        </p:blipFill>
        <p:spPr bwMode="auto">
          <a:xfrm>
            <a:off x="10896533" y="17526"/>
            <a:ext cx="1219200" cy="139065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0865E-6269-41B4-AFA2-042D8E17359B}" type="datetime1">
              <a:rPr lang="en-US" smtClean="0"/>
              <a:t>2/7/2024</a:t>
            </a:fld>
            <a:endParaRPr lang="en-US"/>
          </a:p>
        </p:txBody>
      </p:sp>
      <p:sp>
        <p:nvSpPr>
          <p:cNvPr id="6" name="Footer Placeholder 5"/>
          <p:cNvSpPr>
            <a:spLocks noGrp="1"/>
          </p:cNvSpPr>
          <p:nvPr>
            <p:ph type="ftr" sz="quarter" idx="11"/>
          </p:nvPr>
        </p:nvSpPr>
        <p:spPr/>
        <p:txBody>
          <a:bodyPr/>
          <a:lstStyle/>
          <a:p>
            <a:r>
              <a:rPr lang="en-US"/>
              <a:t>PROG1287 – Web Foundations – Prof. Sean Yo</a:t>
            </a:r>
          </a:p>
        </p:txBody>
      </p:sp>
      <p:sp>
        <p:nvSpPr>
          <p:cNvPr id="7" name="Slide Number Placeholder 6"/>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83092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333DB2-A2D5-4C05-A5D6-70DFA3E0144B}" type="datetime1">
              <a:rPr lang="en-US" smtClean="0"/>
              <a:t>2/7/2024</a:t>
            </a:fld>
            <a:endParaRPr lang="en-US"/>
          </a:p>
        </p:txBody>
      </p:sp>
      <p:sp>
        <p:nvSpPr>
          <p:cNvPr id="5" name="Footer Placeholder 4"/>
          <p:cNvSpPr>
            <a:spLocks noGrp="1"/>
          </p:cNvSpPr>
          <p:nvPr>
            <p:ph type="ftr" sz="quarter" idx="11"/>
          </p:nvPr>
        </p:nvSpPr>
        <p:spPr/>
        <p:txBody>
          <a:bodyPr/>
          <a:lstStyle/>
          <a:p>
            <a:r>
              <a:rPr lang="en-US"/>
              <a:t>PROG1287 – Web Foundations – Prof. Sean Yo</a:t>
            </a:r>
          </a:p>
        </p:txBody>
      </p:sp>
      <p:sp>
        <p:nvSpPr>
          <p:cNvPr id="6" name="Slide Number Placeholder 5"/>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217260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A9D766-BADA-481D-8FFE-C10FAA7FD8C4}" type="datetime1">
              <a:rPr lang="en-US" smtClean="0"/>
              <a:t>2/7/2024</a:t>
            </a:fld>
            <a:endParaRPr lang="en-US"/>
          </a:p>
        </p:txBody>
      </p:sp>
      <p:sp>
        <p:nvSpPr>
          <p:cNvPr id="5" name="Footer Placeholder 4"/>
          <p:cNvSpPr>
            <a:spLocks noGrp="1"/>
          </p:cNvSpPr>
          <p:nvPr>
            <p:ph type="ftr" sz="quarter" idx="11"/>
          </p:nvPr>
        </p:nvSpPr>
        <p:spPr/>
        <p:txBody>
          <a:bodyPr/>
          <a:lstStyle/>
          <a:p>
            <a:r>
              <a:rPr lang="en-US"/>
              <a:t>PROG1287 – Web Foundations – Prof. Sean Yo</a:t>
            </a:r>
          </a:p>
        </p:txBody>
      </p:sp>
      <p:sp>
        <p:nvSpPr>
          <p:cNvPr id="6" name="Slide Number Placeholder 5"/>
          <p:cNvSpPr>
            <a:spLocks noGrp="1"/>
          </p:cNvSpPr>
          <p:nvPr>
            <p:ph type="sldNum" sz="quarter" idx="12"/>
          </p:nvPr>
        </p:nvSpPr>
        <p:spPr/>
        <p:txBody>
          <a:bodyPr/>
          <a:lstStyle/>
          <a:p>
            <a:fld id="{BE124314-D37C-441B-8D9A-023CCC3FA260}" type="slidenum">
              <a:rPr lang="en-US" smtClean="0"/>
              <a:t>‹#›</a:t>
            </a:fld>
            <a:endParaRPr lang="en-US"/>
          </a:p>
        </p:txBody>
      </p:sp>
    </p:spTree>
    <p:extLst>
      <p:ext uri="{BB962C8B-B14F-4D97-AF65-F5344CB8AC3E}">
        <p14:creationId xmlns:p14="http://schemas.microsoft.com/office/powerpoint/2010/main" val="7681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fld id="{C80D03A0-9850-413A-9DB4-D943DB2462B2}" type="datetime1">
              <a:rPr lang="en-US" smtClean="0"/>
              <a:t>2/7/2024</a:t>
            </a:fld>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a:t>PROG1287 – Web Foundations – Prof. Sean Yo</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221188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fld id="{E9CB4CE3-1F00-4E7B-BB36-886BE5CC3D18}" type="datetime1">
              <a:rPr lang="en-US" smtClean="0"/>
              <a:t>2/7/2024</a:t>
            </a:fld>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a:t>PROG1287 – Web Foundations – Prof. Sean Yo</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36329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fld id="{F7307956-E968-4B31-B48C-09036C3C2F78}" type="datetime1">
              <a:rPr lang="en-US" smtClean="0"/>
              <a:t>2/7/2024</a:t>
            </a:fld>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a:t>PROG1287 – Web Foundations – Prof. Sean Yo</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600039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fld id="{C780D262-5E06-4E73-BD44-D880A54836CB}" type="datetime1">
              <a:rPr lang="en-US" smtClean="0"/>
              <a:t>2/7/2024</a:t>
            </a:fld>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a:t>PROG1287 – Web Foundations – Prof. Sean Yo</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2936073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fld id="{6197C208-3021-44F3-B5CB-3BE52C0DAD4D}" type="datetime1">
              <a:rPr lang="en-US" smtClean="0"/>
              <a:t>2/7/2024</a:t>
            </a:fld>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a:t>PROG1287 – Web Foundations – Prof. Sean Yo</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936958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fld id="{863EBA10-5BFA-4E85-833B-AC34FA00585E}" type="datetime1">
              <a:rPr lang="en-US" smtClean="0"/>
              <a:t>2/7/2024</a:t>
            </a:fld>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a:t>PROG1287 – Web Foundations – Prof. Sean Yo</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60533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85800"/>
            <a:ext cx="10363200" cy="498598"/>
          </a:xfrm>
        </p:spPr>
        <p:txBody>
          <a:bodyPr lIns="0" tIns="0" rIns="0" bIns="0" anchor="t" anchorCtr="0">
            <a:spAutoFit/>
          </a:bodyPr>
          <a:lstStyle>
            <a:lvl1pPr>
              <a:defRPr sz="3600" b="1" i="0" baseline="0">
                <a:solidFill>
                  <a:srgbClr val="0033CC"/>
                </a:solidFill>
              </a:defRPr>
            </a:lvl1pPr>
          </a:lstStyle>
          <a:p>
            <a:r>
              <a:rPr lang="en-US" dirty="0"/>
              <a:t>Chapter number</a:t>
            </a:r>
          </a:p>
        </p:txBody>
      </p:sp>
      <p:sp>
        <p:nvSpPr>
          <p:cNvPr id="3" name="Date Placeholder 2"/>
          <p:cNvSpPr>
            <a:spLocks noGrp="1"/>
          </p:cNvSpPr>
          <p:nvPr>
            <p:ph type="dt" sz="half" idx="10"/>
          </p:nvPr>
        </p:nvSpPr>
        <p:spPr/>
        <p:txBody>
          <a:bodyPr/>
          <a:lstStyle/>
          <a:p>
            <a:pPr>
              <a:defRPr/>
            </a:pPr>
            <a:fld id="{0FF01282-AABB-4315-97EF-8103F3762DBF}" type="datetime1">
              <a:rPr lang="en-US" smtClean="0"/>
              <a:t>2/7/2024</a:t>
            </a:fld>
            <a:endParaRPr lang="en-US"/>
          </a:p>
        </p:txBody>
      </p:sp>
      <p:sp>
        <p:nvSpPr>
          <p:cNvPr id="4" name="Footer Placeholder 3"/>
          <p:cNvSpPr>
            <a:spLocks noGrp="1"/>
          </p:cNvSpPr>
          <p:nvPr>
            <p:ph type="ftr" sz="quarter" idx="11"/>
          </p:nvPr>
        </p:nvSpPr>
        <p:spPr/>
        <p:txBody>
          <a:bodyPr/>
          <a:lstStyle/>
          <a:p>
            <a:pPr>
              <a:defRPr/>
            </a:pPr>
            <a:r>
              <a:rPr lang="en-US"/>
              <a:t>PROG1287 – Web Foundations – Prof. Sean Yo</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t>Slide </a:t>
            </a:r>
            <a:fld id="{BF5C1183-B085-4070-A402-C03A3F977D3D}" type="slidenum">
              <a:rPr lang="en-US" smtClean="0"/>
              <a:pPr>
                <a:defRPr/>
              </a:pPr>
              <a:t>‹#›</a:t>
            </a:fld>
            <a:endParaRPr lang="en-US"/>
          </a:p>
        </p:txBody>
      </p:sp>
    </p:spTree>
    <p:extLst>
      <p:ext uri="{BB962C8B-B14F-4D97-AF65-F5344CB8AC3E}">
        <p14:creationId xmlns:p14="http://schemas.microsoft.com/office/powerpoint/2010/main" val="374382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rgbClr val="C19E67"/>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C247962-BE81-4D37-AAC5-383A42279665}" type="datetime1">
              <a:rPr lang="en-CA" smtClean="0"/>
              <a:t>2024-02-07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833B6D-E651-40D7-A704-22D50812B789}" type="datetime1">
              <a:rPr lang="en-CA" smtClean="0"/>
              <a:t>2024-02-07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3BE7B6-3543-42F6-ACBB-D381CE83C533}" type="datetime1">
              <a:rPr lang="en-CA" smtClean="0"/>
              <a:t>2024-02-07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AE8EB9-66BB-41AC-AC43-D6139A5E9D03}"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CC3DE3A-6FCA-4A4C-BA9D-7F6B84FFAD9A}" type="datetime1">
              <a:rPr lang="en-CA" smtClean="0"/>
              <a:t>2024-02-07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AE8EB9-66BB-41AC-AC43-D6139A5E9D03}"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C5030-BCF4-4555-B3A9-DB86A6DB83BD}" type="datetime1">
              <a:rPr lang="en-CA" smtClean="0"/>
              <a:t>2024-02-07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AE8EB9-66BB-41AC-AC43-D6139A5E9D03}"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E220630-E97A-4C86-8F66-4BC201D3F1B8}" type="datetime1">
              <a:rPr lang="en-CA" smtClean="0"/>
              <a:t>2024-02-07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76EF21B1-AD4D-4940-BD13-B1EDFC6EA74D}" type="datetime1">
              <a:rPr lang="en-CA" smtClean="0"/>
              <a:t>2024-02-07</a:t>
            </a:fld>
            <a:endParaRPr lang="en-CA"/>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CA"/>
          </a:p>
        </p:txBody>
      </p:sp>
      <p:sp>
        <p:nvSpPr>
          <p:cNvPr id="7" name="Slide Number Placeholder 6"/>
          <p:cNvSpPr>
            <a:spLocks noGrp="1"/>
          </p:cNvSpPr>
          <p:nvPr>
            <p:ph type="sldNum" sz="quarter" idx="12"/>
          </p:nvPr>
        </p:nvSpPr>
        <p:spPr>
          <a:xfrm>
            <a:off x="11119104" y="1170432"/>
            <a:ext cx="978485" cy="201168"/>
          </a:xfrm>
        </p:spPr>
        <p:txBody>
          <a:bodyPr/>
          <a:lstStyle/>
          <a:p>
            <a:fld id="{7BAE8EB9-66BB-41AC-AC43-D6139A5E9D03}"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AD790FE-779E-4AEE-AA58-5E28CB534413}" type="datetime1">
              <a:rPr lang="en-CA" smtClean="0"/>
              <a:t>2024-02-07</a:t>
            </a:fld>
            <a:endParaRPr lang="en-CA"/>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CA"/>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BAE8EB9-66BB-41AC-AC43-D6139A5E9D03}"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baseline="0">
          <a:solidFill>
            <a:srgbClr val="C19E67"/>
          </a:solidFill>
          <a:effectLst/>
          <a:latin typeface="+mj-lt"/>
          <a:ea typeface="+mj-ea"/>
          <a:cs typeface="+mj-cs"/>
        </a:defRPr>
      </a:lvl1pPr>
      <a:extLst/>
    </p:titleStyle>
    <p:bodyStyle>
      <a:lvl1pPr marL="438912" indent="-320040" algn="l" rtl="0" eaLnBrk="1" latinLnBrk="0" hangingPunct="1">
        <a:spcBef>
          <a:spcPts val="0"/>
        </a:spcBef>
        <a:buClr>
          <a:srgbClr val="C19E67"/>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5800"/>
            <a:ext cx="10515600" cy="100488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32B2A354-AE1B-4CB6-9EF3-E331825A4478}" type="datetime1">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PROG1287 – Web Foundations – Prof. Sean Yo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BE124314-D37C-441B-8D9A-023CCC3FA260}" type="slidenum">
              <a:rPr lang="en-US" smtClean="0"/>
              <a:pPr/>
              <a:t>‹#›</a:t>
            </a:fld>
            <a:endParaRPr lang="en-US"/>
          </a:p>
        </p:txBody>
      </p:sp>
      <p:sp>
        <p:nvSpPr>
          <p:cNvPr id="7" name="Rectangle 6"/>
          <p:cNvSpPr/>
          <p:nvPr userDrawn="1"/>
        </p:nvSpPr>
        <p:spPr>
          <a:xfrm>
            <a:off x="0" y="0"/>
            <a:ext cx="12192000" cy="365125"/>
          </a:xfrm>
          <a:prstGeom prst="rect">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https://conestogaonline.ca/images/conestogaLogo_rollover.png"/>
          <p:cNvPicPr>
            <a:picLocks noChangeAspect="1" noChangeArrowheads="1"/>
          </p:cNvPicPr>
          <p:nvPr userDrawn="1"/>
        </p:nvPicPr>
        <p:blipFill rotWithShape="1">
          <a:blip r:embed="rId20">
            <a:extLst>
              <a:ext uri="{28A0092B-C50C-407E-A947-70E740481C1C}">
                <a14:useLocalDpi xmlns:a14="http://schemas.microsoft.com/office/drawing/2010/main" val="0"/>
              </a:ext>
            </a:extLst>
          </a:blip>
          <a:srcRect b="48809"/>
          <a:stretch/>
        </p:blipFill>
        <p:spPr bwMode="auto">
          <a:xfrm>
            <a:off x="277583" y="48642"/>
            <a:ext cx="1562100" cy="29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654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org/WAI/intro/aria.php" TargetMode="External"/><Relationship Id="rId2" Type="http://schemas.openxmlformats.org/officeDocument/2006/relationships/hyperlink" Target="https://www.w3.org/WAI/standards-guidelines/wcag/" TargetMode="External"/><Relationship Id="rId1" Type="http://schemas.openxmlformats.org/officeDocument/2006/relationships/slideLayout" Target="../slideLayouts/slideLayout12.xml"/><Relationship Id="rId4" Type="http://schemas.openxmlformats.org/officeDocument/2006/relationships/hyperlink" Target="https://www.nvaccess.org/downloa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Learn/HTML/Introduction_to_HTML/Getting_started"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creativecommons.org/licenses/by-sa/2.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reativecommons.org/licenses/by-sa/2.5/"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HTML/Element/strong" TargetMode="External"/><Relationship Id="rId2" Type="http://schemas.openxmlformats.org/officeDocument/2006/relationships/hyperlink" Target="https://developer.mozilla.org/en-US/docs/Web/HTML/Element/e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eyerweb.com/eric/tools/css/reset/" TargetMode="External"/><Relationship Id="rId2" Type="http://schemas.openxmlformats.org/officeDocument/2006/relationships/hyperlink" Target="https://youtu.be/spK_S0HfzFw" TargetMode="External"/><Relationship Id="rId1" Type="http://schemas.openxmlformats.org/officeDocument/2006/relationships/slideLayout" Target="../slideLayouts/slideLayout2.xml"/><Relationship Id="rId4" Type="http://schemas.openxmlformats.org/officeDocument/2006/relationships/hyperlink" Target="https://necolas.github.io/normalize.cs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codecademy.com/resources/docs/css/inheritanc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34211" b="19831"/>
          <a:stretch/>
        </p:blipFill>
        <p:spPr>
          <a:xfrm>
            <a:off x="0" y="381000"/>
            <a:ext cx="8017043" cy="6477000"/>
          </a:xfrm>
          <a:prstGeom prst="rect">
            <a:avLst/>
          </a:prstGeom>
        </p:spPr>
      </p:pic>
      <p:sp>
        <p:nvSpPr>
          <p:cNvPr id="8" name="Text Placeholder 7"/>
          <p:cNvSpPr>
            <a:spLocks noGrp="1"/>
          </p:cNvSpPr>
          <p:nvPr>
            <p:ph type="body" idx="1"/>
          </p:nvPr>
        </p:nvSpPr>
        <p:spPr>
          <a:xfrm>
            <a:off x="8305798" y="2204249"/>
            <a:ext cx="3643897" cy="1119116"/>
          </a:xfrm>
        </p:spPr>
        <p:txBody>
          <a:bodyPr>
            <a:noAutofit/>
          </a:bodyPr>
          <a:lstStyle/>
          <a:p>
            <a:pPr algn="ctr">
              <a:lnSpc>
                <a:spcPct val="100000"/>
              </a:lnSpc>
              <a:spcBef>
                <a:spcPts val="1200"/>
              </a:spcBef>
            </a:pPr>
            <a:r>
              <a:rPr lang="en-US" sz="3200" dirty="0">
                <a:solidFill>
                  <a:schemeClr val="tx1"/>
                </a:solidFill>
                <a:latin typeface="Open Sans" panose="020B0604020202020204" charset="0"/>
                <a:ea typeface="Open Sans" panose="020B0604020202020204" charset="0"/>
                <a:cs typeface="Open Sans" panose="020B0604020202020204" charset="0"/>
              </a:rPr>
              <a:t>HTML Fundamentals</a:t>
            </a:r>
            <a:endParaRPr lang="en-US" dirty="0">
              <a:solidFill>
                <a:schemeClr val="tx1"/>
              </a:solidFill>
              <a:latin typeface="Open Sans" panose="020B0604020202020204" charset="0"/>
              <a:ea typeface="Open Sans" panose="020B0604020202020204" charset="0"/>
              <a:cs typeface="Open Sans" panose="020B0604020202020204" charset="0"/>
            </a:endParaRPr>
          </a:p>
        </p:txBody>
      </p:sp>
      <p:sp>
        <p:nvSpPr>
          <p:cNvPr id="4" name="Title 1">
            <a:extLst>
              <a:ext uri="{FF2B5EF4-FFF2-40B4-BE49-F238E27FC236}">
                <a16:creationId xmlns:a16="http://schemas.microsoft.com/office/drawing/2014/main" id="{D24A66FB-413D-478F-8125-84D2F0D7FEF2}"/>
              </a:ext>
            </a:extLst>
          </p:cNvPr>
          <p:cNvSpPr txBox="1">
            <a:spLocks/>
          </p:cNvSpPr>
          <p:nvPr/>
        </p:nvSpPr>
        <p:spPr>
          <a:xfrm>
            <a:off x="-226439" y="4925136"/>
            <a:ext cx="6794500" cy="9568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Open Sans" panose="020B0604020202020204" charset="0"/>
                <a:ea typeface="Open Sans" panose="020B0604020202020204" charset="0"/>
                <a:cs typeface="Open Sans" panose="020B0604020202020204" charset="0"/>
              </a:rPr>
              <a:t>Web Foundations</a:t>
            </a:r>
          </a:p>
        </p:txBody>
      </p:sp>
      <p:sp>
        <p:nvSpPr>
          <p:cNvPr id="5" name="Subtitle 2">
            <a:extLst>
              <a:ext uri="{FF2B5EF4-FFF2-40B4-BE49-F238E27FC236}">
                <a16:creationId xmlns:a16="http://schemas.microsoft.com/office/drawing/2014/main" id="{38F8B54F-2903-4EB3-8B42-CCE4ACA80748}"/>
              </a:ext>
            </a:extLst>
          </p:cNvPr>
          <p:cNvSpPr txBox="1">
            <a:spLocks/>
          </p:cNvSpPr>
          <p:nvPr/>
        </p:nvSpPr>
        <p:spPr>
          <a:xfrm>
            <a:off x="152400" y="5826544"/>
            <a:ext cx="9144000" cy="111911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Open Sans" panose="020B0604020202020204" charset="0"/>
                <a:ea typeface="Open Sans" panose="020B0604020202020204" charset="0"/>
                <a:cs typeface="Open Sans" panose="020B0604020202020204" charset="0"/>
              </a:rPr>
              <a:t>PROG1247</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Open Sans" panose="020B0604020202020204" charset="0"/>
                <a:ea typeface="Open Sans" panose="020B0604020202020204" charset="0"/>
                <a:cs typeface="Open Sans" panose="020B0604020202020204" charset="0"/>
              </a:rPr>
              <a:t>Prof. </a:t>
            </a:r>
            <a:r>
              <a:rPr lang="en-US" dirty="0">
                <a:solidFill>
                  <a:prstClr val="white"/>
                </a:solidFill>
                <a:effectLst>
                  <a:outerShdw blurRad="38100" dist="38100" dir="2700000" algn="tl">
                    <a:srgbClr val="000000">
                      <a:alpha val="43137"/>
                    </a:srgbClr>
                  </a:outerShdw>
                </a:effectLst>
                <a:latin typeface="Open Sans" panose="020B0604020202020204" charset="0"/>
                <a:ea typeface="Open Sans" panose="020B0604020202020204" charset="0"/>
                <a:cs typeface="Open Sans" panose="020B0604020202020204" charset="0"/>
              </a:rPr>
              <a:t>Andria Vanezi</a:t>
            </a:r>
            <a:endParaRPr kumimoji="0" 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Open Sans" panose="020B0604020202020204" charset="0"/>
              <a:ea typeface="Open Sans" panose="020B0604020202020204" charset="0"/>
              <a:cs typeface="Open Sans" panose="020B0604020202020204" charset="0"/>
            </a:endParaRPr>
          </a:p>
        </p:txBody>
      </p:sp>
      <p:sp>
        <p:nvSpPr>
          <p:cNvPr id="2" name="TextBox 1">
            <a:extLst>
              <a:ext uri="{FF2B5EF4-FFF2-40B4-BE49-F238E27FC236}">
                <a16:creationId xmlns:a16="http://schemas.microsoft.com/office/drawing/2014/main" id="{CB3190F2-D83F-467A-80AB-3B04DB172589}"/>
              </a:ext>
            </a:extLst>
          </p:cNvPr>
          <p:cNvSpPr txBox="1"/>
          <p:nvPr/>
        </p:nvSpPr>
        <p:spPr>
          <a:xfrm>
            <a:off x="8455356" y="1461158"/>
            <a:ext cx="334477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Open Sans" panose="020B0604020202020204" charset="0"/>
                <a:ea typeface="Open Sans" panose="020B0604020202020204" charset="0"/>
                <a:cs typeface="Open Sans" panose="020B0604020202020204" charset="0"/>
              </a:rPr>
              <a:t>Topic 03</a:t>
            </a:r>
          </a:p>
        </p:txBody>
      </p:sp>
    </p:spTree>
    <p:extLst>
      <p:ext uri="{BB962C8B-B14F-4D97-AF65-F5344CB8AC3E}">
        <p14:creationId xmlns:p14="http://schemas.microsoft.com/office/powerpoint/2010/main" val="19412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8DA6-8124-407F-83B3-AD45305EB7DA}"/>
              </a:ext>
            </a:extLst>
          </p:cNvPr>
          <p:cNvSpPr>
            <a:spLocks noGrp="1"/>
          </p:cNvSpPr>
          <p:nvPr>
            <p:ph type="title"/>
          </p:nvPr>
        </p:nvSpPr>
        <p:spPr/>
        <p:txBody>
          <a:bodyPr/>
          <a:lstStyle/>
          <a:p>
            <a:r>
              <a:rPr lang="en-AU" dirty="0"/>
              <a:t>Nesting Elements </a:t>
            </a:r>
            <a:r>
              <a:rPr lang="en-AU" baseline="30000" dirty="0"/>
              <a:t>[1]</a:t>
            </a:r>
            <a:endParaRPr lang="en-CA" dirty="0"/>
          </a:p>
        </p:txBody>
      </p:sp>
      <p:sp>
        <p:nvSpPr>
          <p:cNvPr id="3" name="Content Placeholder 2">
            <a:extLst>
              <a:ext uri="{FF2B5EF4-FFF2-40B4-BE49-F238E27FC236}">
                <a16:creationId xmlns:a16="http://schemas.microsoft.com/office/drawing/2014/main" id="{649FD0E6-64BD-4EA0-9BF6-06C44915A6D9}"/>
              </a:ext>
            </a:extLst>
          </p:cNvPr>
          <p:cNvSpPr>
            <a:spLocks noGrp="1"/>
          </p:cNvSpPr>
          <p:nvPr>
            <p:ph idx="1"/>
          </p:nvPr>
        </p:nvSpPr>
        <p:spPr>
          <a:xfrm>
            <a:off x="609600" y="1772816"/>
            <a:ext cx="10972800" cy="4625609"/>
          </a:xfrm>
        </p:spPr>
        <p:txBody>
          <a:bodyPr/>
          <a:lstStyle/>
          <a:p>
            <a:r>
              <a:rPr lang="en-US" dirty="0"/>
              <a:t>Putting elements inside other elements.</a:t>
            </a:r>
          </a:p>
          <a:p>
            <a:pPr marL="118872" indent="0">
              <a:buNone/>
            </a:pPr>
            <a:endParaRPr lang="en-US" dirty="0"/>
          </a:p>
          <a:p>
            <a:pPr marL="118872" indent="0">
              <a:buNone/>
            </a:pPr>
            <a:endParaRPr lang="en-US" dirty="0"/>
          </a:p>
          <a:p>
            <a:r>
              <a:rPr lang="en-US" dirty="0"/>
              <a:t>Here is an incorrect nesting example:</a:t>
            </a:r>
            <a:endParaRPr lang="en-CA" dirty="0"/>
          </a:p>
          <a:p>
            <a:pPr marL="118872" indent="0">
              <a:buNone/>
            </a:pPr>
            <a:endParaRPr lang="en-CA" dirty="0"/>
          </a:p>
        </p:txBody>
      </p:sp>
      <p:sp>
        <p:nvSpPr>
          <p:cNvPr id="4" name="Slide Number Placeholder 3">
            <a:extLst>
              <a:ext uri="{FF2B5EF4-FFF2-40B4-BE49-F238E27FC236}">
                <a16:creationId xmlns:a16="http://schemas.microsoft.com/office/drawing/2014/main" id="{DE772298-DC62-4429-AEA5-0A65C8D0C9C8}"/>
              </a:ext>
            </a:extLst>
          </p:cNvPr>
          <p:cNvSpPr>
            <a:spLocks noGrp="1"/>
          </p:cNvSpPr>
          <p:nvPr>
            <p:ph type="sldNum" sz="quarter" idx="12"/>
          </p:nvPr>
        </p:nvSpPr>
        <p:spPr/>
        <p:txBody>
          <a:bodyPr/>
          <a:lstStyle/>
          <a:p>
            <a:fld id="{7BAE8EB9-66BB-41AC-AC43-D6139A5E9D03}" type="slidenum">
              <a:rPr lang="en-CA" smtClean="0"/>
              <a:pPr/>
              <a:t>10</a:t>
            </a:fld>
            <a:endParaRPr lang="en-CA" dirty="0"/>
          </a:p>
        </p:txBody>
      </p:sp>
      <p:sp>
        <p:nvSpPr>
          <p:cNvPr id="12" name="Rectangle 11">
            <a:extLst>
              <a:ext uri="{FF2B5EF4-FFF2-40B4-BE49-F238E27FC236}">
                <a16:creationId xmlns:a16="http://schemas.microsoft.com/office/drawing/2014/main" id="{AC312B1E-82E7-4F71-BC40-EE09348FEF9A}"/>
              </a:ext>
            </a:extLst>
          </p:cNvPr>
          <p:cNvSpPr/>
          <p:nvPr/>
        </p:nvSpPr>
        <p:spPr>
          <a:xfrm>
            <a:off x="1099119" y="2524254"/>
            <a:ext cx="4996881" cy="369332"/>
          </a:xfrm>
          <a:prstGeom prst="rect">
            <a:avLst/>
          </a:prstGeom>
          <a:solidFill>
            <a:schemeClr val="tx1"/>
          </a:solidFill>
        </p:spPr>
        <p:txBody>
          <a:bodyPr wrap="none">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My cat is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em</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very</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em</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 grumpy.</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b="0" dirty="0">
              <a:solidFill>
                <a:srgbClr val="D4D4D4"/>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A74A863C-AB43-441B-AEA6-81C00CC5239D}"/>
              </a:ext>
            </a:extLst>
          </p:cNvPr>
          <p:cNvSpPr/>
          <p:nvPr/>
        </p:nvSpPr>
        <p:spPr>
          <a:xfrm>
            <a:off x="1110058" y="3964415"/>
            <a:ext cx="5123518" cy="369332"/>
          </a:xfrm>
          <a:prstGeom prst="rect">
            <a:avLst/>
          </a:prstGeom>
          <a:solidFill>
            <a:schemeClr val="tx1"/>
          </a:solidFill>
        </p:spPr>
        <p:txBody>
          <a:bodyPr wrap="none">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My cat is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em</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very grumpy.</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&gt;&lt;/</a:t>
            </a:r>
            <a:r>
              <a:rPr lang="en-US" dirty="0" err="1">
                <a:solidFill>
                  <a:srgbClr val="569CD6"/>
                </a:solidFill>
                <a:latin typeface="Consolas" panose="020B0609020204030204" pitchFamily="49" charset="0"/>
              </a:rPr>
              <a:t>em</a:t>
            </a:r>
            <a:r>
              <a:rPr lang="en-US" dirty="0">
                <a:solidFill>
                  <a:srgbClr val="808080"/>
                </a:solidFill>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7784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AA6D1A43-DC83-4A17-8CDD-1E958B29A7E8}"/>
              </a:ext>
            </a:extLst>
          </p:cNvPr>
          <p:cNvSpPr>
            <a:spLocks noGrp="1"/>
          </p:cNvSpPr>
          <p:nvPr>
            <p:ph type="subTitle" idx="1"/>
          </p:nvPr>
        </p:nvSpPr>
        <p:spPr>
          <a:xfrm>
            <a:off x="206102" y="1179095"/>
            <a:ext cx="11731668" cy="5378114"/>
          </a:xfrm>
        </p:spPr>
        <p:txBody>
          <a:bodyPr>
            <a:noAutofit/>
          </a:bodyPr>
          <a:lstStyle/>
          <a:p>
            <a:pPr marL="457200" lvl="0" indent="-274320" algn="l">
              <a:lnSpc>
                <a:spcPct val="100000"/>
              </a:lnSpc>
              <a:spcBef>
                <a:spcPts val="300"/>
              </a:spcBef>
              <a:buSzPts val="1800"/>
              <a:buChar char="•"/>
            </a:pPr>
            <a:r>
              <a:rPr lang="en-US" sz="2000" b="1" dirty="0">
                <a:latin typeface="+mn-lt"/>
              </a:rPr>
              <a:t>Think about accessibility from day one</a:t>
            </a:r>
            <a:r>
              <a:rPr lang="en-US" sz="2000" dirty="0">
                <a:latin typeface="+mn-lt"/>
              </a:rPr>
              <a:t>.</a:t>
            </a:r>
          </a:p>
          <a:p>
            <a:pPr marL="914400" lvl="1" indent="-274320" algn="l">
              <a:lnSpc>
                <a:spcPct val="100000"/>
              </a:lnSpc>
              <a:spcBef>
                <a:spcPts val="300"/>
              </a:spcBef>
              <a:buSzPts val="1800"/>
              <a:buChar char="•"/>
            </a:pPr>
            <a:r>
              <a:rPr lang="en-US" sz="1800" dirty="0">
                <a:latin typeface="+mn-lt"/>
              </a:rPr>
              <a:t>Overtime, writing accessible websites will become a habit, not just some rules that you need to follow.</a:t>
            </a:r>
          </a:p>
          <a:p>
            <a:pPr marL="914400" lvl="1" indent="-274320" algn="l">
              <a:lnSpc>
                <a:spcPct val="100000"/>
              </a:lnSpc>
              <a:spcBef>
                <a:spcPts val="300"/>
              </a:spcBef>
              <a:buSzPts val="1800"/>
              <a:buChar char="•"/>
            </a:pPr>
            <a:r>
              <a:rPr lang="en-US" sz="1600" dirty="0"/>
              <a:t>It is much harder to “update” a website to be accessible than to build one with accessibility in mind from the beginning</a:t>
            </a:r>
          </a:p>
          <a:p>
            <a:pPr marL="457200" lvl="0" indent="-274320" algn="l">
              <a:lnSpc>
                <a:spcPct val="100000"/>
              </a:lnSpc>
              <a:spcBef>
                <a:spcPts val="300"/>
              </a:spcBef>
              <a:buSzPts val="1800"/>
              <a:buChar char="•"/>
            </a:pPr>
            <a:r>
              <a:rPr lang="en-US" sz="2000" b="1" dirty="0">
                <a:latin typeface="+mn-lt"/>
              </a:rPr>
              <a:t>Follow the standards</a:t>
            </a:r>
            <a:r>
              <a:rPr lang="en-US" sz="2000" dirty="0">
                <a:latin typeface="+mn-lt"/>
              </a:rPr>
              <a:t> </a:t>
            </a:r>
            <a:r>
              <a:rPr lang="en-US" sz="2000" b="1" dirty="0">
                <a:latin typeface="+mn-lt"/>
              </a:rPr>
              <a:t>when coding.</a:t>
            </a:r>
          </a:p>
          <a:p>
            <a:pPr marL="982980" lvl="1" indent="-342900" algn="l">
              <a:lnSpc>
                <a:spcPct val="100000"/>
              </a:lnSpc>
              <a:spcBef>
                <a:spcPts val="300"/>
              </a:spcBef>
              <a:buSzPts val="1800"/>
              <a:buFont typeface="+mj-lt"/>
              <a:buAutoNum type="alphaLcParenR"/>
            </a:pPr>
            <a:r>
              <a:rPr lang="en-US" sz="1800" dirty="0">
                <a:latin typeface="+mn-lt"/>
              </a:rPr>
              <a:t>HTML standards, </a:t>
            </a:r>
            <a:r>
              <a:rPr lang="en-US" sz="1800" dirty="0" err="1">
                <a:latin typeface="+mn-lt"/>
              </a:rPr>
              <a:t>ie</a:t>
            </a:r>
            <a:r>
              <a:rPr lang="en-US" sz="1800" dirty="0">
                <a:latin typeface="+mn-lt"/>
              </a:rPr>
              <a:t>. write valid HTML</a:t>
            </a:r>
          </a:p>
          <a:p>
            <a:pPr marL="982980" lvl="1" indent="-342900" algn="l">
              <a:lnSpc>
                <a:spcPct val="100000"/>
              </a:lnSpc>
              <a:spcBef>
                <a:spcPts val="300"/>
              </a:spcBef>
              <a:buSzPts val="1800"/>
              <a:buFont typeface="+mj-lt"/>
              <a:buAutoNum type="alphaLcParenR"/>
            </a:pPr>
            <a:r>
              <a:rPr lang="en-US" sz="1800" dirty="0">
                <a:latin typeface="+mn-lt"/>
              </a:rPr>
              <a:t>Web Content Accessibility Guidelines (</a:t>
            </a:r>
            <a:r>
              <a:rPr lang="en-US" sz="1800" dirty="0">
                <a:latin typeface="+mn-lt"/>
                <a:hlinkClick r:id="rId2"/>
              </a:rPr>
              <a:t>WCAG</a:t>
            </a:r>
            <a:r>
              <a:rPr lang="en-US" sz="1800" dirty="0">
                <a:latin typeface="+mn-lt"/>
              </a:rPr>
              <a:t>)</a:t>
            </a:r>
          </a:p>
          <a:p>
            <a:pPr marL="982980" lvl="1" indent="-342900" algn="l">
              <a:lnSpc>
                <a:spcPct val="100000"/>
              </a:lnSpc>
              <a:spcBef>
                <a:spcPts val="300"/>
              </a:spcBef>
              <a:buSzPts val="1800"/>
              <a:buFont typeface="+mj-lt"/>
              <a:buAutoNum type="alphaLcParenR"/>
            </a:pPr>
            <a:r>
              <a:rPr lang="en-US" sz="1800" b="0" i="0" dirty="0">
                <a:solidFill>
                  <a:srgbClr val="1D1D1D"/>
                </a:solidFill>
                <a:effectLst/>
                <a:latin typeface="+mn-lt"/>
              </a:rPr>
              <a:t>There is also a WAI specification for </a:t>
            </a:r>
            <a:r>
              <a:rPr lang="en-US" sz="1800" b="1" i="0" dirty="0">
                <a:solidFill>
                  <a:srgbClr val="1D1D1D"/>
                </a:solidFill>
                <a:effectLst/>
                <a:latin typeface="+mn-lt"/>
                <a:hlinkClick r:id="rId3"/>
              </a:rPr>
              <a:t>Accessible Rich Internet Applications (WAI-ARIA)</a:t>
            </a:r>
            <a:r>
              <a:rPr lang="en-US" sz="1800" b="0" i="0" dirty="0">
                <a:solidFill>
                  <a:srgbClr val="1D1D1D"/>
                </a:solidFill>
                <a:effectLst/>
                <a:latin typeface="+mn-lt"/>
              </a:rPr>
              <a:t>, which include dynamic content and advanced user interface controls developed with Ajax, JavaScript, and related web technologies.</a:t>
            </a:r>
            <a:endParaRPr lang="en-US" sz="1600" dirty="0"/>
          </a:p>
          <a:p>
            <a:pPr marL="457200" indent="-274320" algn="l">
              <a:lnSpc>
                <a:spcPct val="100000"/>
              </a:lnSpc>
              <a:spcBef>
                <a:spcPts val="300"/>
              </a:spcBef>
              <a:buSzPts val="1800"/>
              <a:buChar char="•"/>
            </a:pPr>
            <a:r>
              <a:rPr lang="en-US" sz="2000" dirty="0">
                <a:latin typeface="+mn-lt"/>
              </a:rPr>
              <a:t>Tips to get started: </a:t>
            </a:r>
          </a:p>
          <a:p>
            <a:pPr marL="914400" lvl="1" indent="-274320" algn="l">
              <a:lnSpc>
                <a:spcPct val="100000"/>
              </a:lnSpc>
              <a:spcBef>
                <a:spcPts val="300"/>
              </a:spcBef>
              <a:buSzPts val="1800"/>
              <a:buChar char="•"/>
            </a:pPr>
            <a:r>
              <a:rPr lang="en-US" sz="1600" dirty="0">
                <a:latin typeface="+mn-lt"/>
              </a:rPr>
              <a:t>Ensure the Document Object Model (DOM) structure is set up correctly to ensure: </a:t>
            </a:r>
          </a:p>
          <a:p>
            <a:pPr marL="1371600" lvl="2" indent="-274320" algn="l">
              <a:lnSpc>
                <a:spcPct val="100000"/>
              </a:lnSpc>
              <a:spcBef>
                <a:spcPts val="300"/>
              </a:spcBef>
              <a:buSzPts val="1800"/>
              <a:buChar char="•"/>
            </a:pPr>
            <a:r>
              <a:rPr lang="en-US" sz="1400" dirty="0">
                <a:latin typeface="+mn-lt"/>
              </a:rPr>
              <a:t>The Webpage is Keyboard Accessible: All page functionality is available using the keyboard.</a:t>
            </a:r>
          </a:p>
          <a:p>
            <a:pPr marL="1371600" lvl="2" indent="-274320" algn="l">
              <a:lnSpc>
                <a:spcPct val="100000"/>
              </a:lnSpc>
              <a:spcBef>
                <a:spcPts val="300"/>
              </a:spcBef>
              <a:buSzPts val="1800"/>
              <a:buChar char="•"/>
            </a:pPr>
            <a:r>
              <a:rPr lang="en-US" sz="1400" dirty="0">
                <a:latin typeface="+mn-lt"/>
              </a:rPr>
              <a:t>The webpage is compatible with screen readers </a:t>
            </a:r>
          </a:p>
          <a:p>
            <a:pPr marL="1828800" lvl="3" indent="-274320" algn="l">
              <a:lnSpc>
                <a:spcPct val="100000"/>
              </a:lnSpc>
              <a:spcBef>
                <a:spcPts val="300"/>
              </a:spcBef>
              <a:buSzPts val="1800"/>
              <a:buChar char="•"/>
            </a:pPr>
            <a:r>
              <a:rPr lang="en-US" sz="1000" dirty="0">
                <a:latin typeface="+mn-lt"/>
              </a:rPr>
              <a:t>Try </a:t>
            </a:r>
            <a:r>
              <a:rPr lang="en-US" sz="1000" dirty="0"/>
              <a:t> </a:t>
            </a:r>
            <a:r>
              <a:rPr lang="en-US" sz="1000" dirty="0">
                <a:hlinkClick r:id="rId4"/>
              </a:rPr>
              <a:t>NVDA</a:t>
            </a:r>
            <a:r>
              <a:rPr lang="en-US" sz="1000" dirty="0"/>
              <a:t> for free</a:t>
            </a:r>
          </a:p>
          <a:p>
            <a:pPr marL="914400" lvl="1" indent="-274320" algn="l">
              <a:lnSpc>
                <a:spcPct val="100000"/>
              </a:lnSpc>
              <a:spcBef>
                <a:spcPts val="300"/>
              </a:spcBef>
              <a:buSzPts val="1800"/>
              <a:buFont typeface="Arial" panose="020B0604020202020204" pitchFamily="34" charset="0"/>
              <a:buChar char="•"/>
            </a:pPr>
            <a:r>
              <a:rPr lang="en-US" sz="1400" dirty="0">
                <a:latin typeface="+mn-lt"/>
              </a:rPr>
              <a:t>The web page has a descriptive and informative page title.</a:t>
            </a:r>
          </a:p>
          <a:p>
            <a:pPr marL="914400" lvl="1" indent="-274320" algn="l">
              <a:lnSpc>
                <a:spcPct val="100000"/>
              </a:lnSpc>
              <a:spcBef>
                <a:spcPts val="300"/>
              </a:spcBef>
              <a:buSzPts val="1800"/>
              <a:buChar char="•"/>
            </a:pPr>
            <a:r>
              <a:rPr lang="en-US" sz="1400" dirty="0"/>
              <a:t>Use Semantic elements to set up the structure of the page to create landmarks</a:t>
            </a:r>
          </a:p>
          <a:p>
            <a:pPr marL="914400" lvl="1" indent="-274320" algn="l">
              <a:lnSpc>
                <a:spcPct val="100000"/>
              </a:lnSpc>
              <a:spcBef>
                <a:spcPts val="300"/>
              </a:spcBef>
              <a:buSzPts val="1800"/>
              <a:buChar char="•"/>
            </a:pPr>
            <a:r>
              <a:rPr lang="en-US" sz="1400" dirty="0"/>
              <a:t>Avoid the use of Grouping element such div or span tags unless there is not a semantic tag that is appropriate</a:t>
            </a:r>
          </a:p>
          <a:p>
            <a:pPr marL="914400" lvl="1" indent="-274320" algn="l">
              <a:lnSpc>
                <a:spcPct val="100000"/>
              </a:lnSpc>
              <a:spcBef>
                <a:spcPts val="300"/>
              </a:spcBef>
              <a:buSzPts val="1800"/>
              <a:buFont typeface="Arial" panose="020B0604020202020204" pitchFamily="34" charset="0"/>
              <a:buChar char="•"/>
            </a:pPr>
            <a:r>
              <a:rPr lang="en-US" sz="1400" dirty="0">
                <a:latin typeface="+mn-lt"/>
              </a:rPr>
              <a:t>The reading and navigation order (determined by code order) is logical and intuitive.</a:t>
            </a:r>
            <a:endParaRPr lang="en-US" sz="1400" dirty="0"/>
          </a:p>
          <a:p>
            <a:pPr marL="914400" lvl="1" indent="-274320" algn="l">
              <a:lnSpc>
                <a:spcPct val="100000"/>
              </a:lnSpc>
              <a:spcBef>
                <a:spcPts val="300"/>
              </a:spcBef>
              <a:buSzPts val="1800"/>
              <a:buChar char="•"/>
            </a:pPr>
            <a:r>
              <a:rPr lang="en-US" sz="1400" dirty="0">
                <a:latin typeface="+mn-lt"/>
              </a:rPr>
              <a:t>Semantic markup is used to designate headings, lists, emphasized or special text (code, quotes)</a:t>
            </a:r>
            <a:endParaRPr lang="en-US" sz="1400" dirty="0"/>
          </a:p>
          <a:p>
            <a:pPr marL="1097280" lvl="2" algn="l">
              <a:lnSpc>
                <a:spcPct val="100000"/>
              </a:lnSpc>
              <a:spcBef>
                <a:spcPts val="300"/>
              </a:spcBef>
              <a:buSzPts val="1800"/>
            </a:pPr>
            <a:br>
              <a:rPr lang="en-US" sz="1400" dirty="0">
                <a:latin typeface="+mn-lt"/>
              </a:rPr>
            </a:br>
            <a:endParaRPr lang="en-US" sz="1400" dirty="0">
              <a:latin typeface="+mn-lt"/>
            </a:endParaRPr>
          </a:p>
        </p:txBody>
      </p:sp>
      <p:sp>
        <p:nvSpPr>
          <p:cNvPr id="3" name="TextBox 2">
            <a:extLst>
              <a:ext uri="{FF2B5EF4-FFF2-40B4-BE49-F238E27FC236}">
                <a16:creationId xmlns:a16="http://schemas.microsoft.com/office/drawing/2014/main" id="{A858D958-02C8-41B3-BF6A-2905CF0D6F0A}"/>
              </a:ext>
            </a:extLst>
          </p:cNvPr>
          <p:cNvSpPr txBox="1"/>
          <p:nvPr/>
        </p:nvSpPr>
        <p:spPr>
          <a:xfrm>
            <a:off x="144377" y="402924"/>
            <a:ext cx="1162049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prstClr val="black"/>
                </a:solidFill>
                <a:latin typeface="Open Sans Semibold" panose="020B0604020202020204" charset="0"/>
                <a:ea typeface="Open Sans Semibold" panose="020B0604020202020204" charset="0"/>
                <a:cs typeface="Open Sans Semibold" panose="020B0604020202020204" charset="0"/>
              </a:rPr>
              <a:t>Accessible Webpage</a:t>
            </a:r>
            <a:endParaRPr kumimoji="0" lang="en-US" sz="3400" b="0" i="0" u="none" strike="noStrike" kern="1200" cap="none" spc="0" normalizeH="0" baseline="0" noProof="0" dirty="0">
              <a:ln>
                <a:noFill/>
              </a:ln>
              <a:solidFill>
                <a:prstClr val="black"/>
              </a:solidFill>
              <a:effectLst/>
              <a:uLnTx/>
              <a:uFillTx/>
              <a:latin typeface="Open Sans Semibold" panose="020B0604020202020204" charset="0"/>
              <a:ea typeface="Open Sans Semibold" panose="020B0604020202020204" charset="0"/>
              <a:cs typeface="Open Sans Semibold" panose="020B0604020202020204" charset="0"/>
            </a:endParaRPr>
          </a:p>
        </p:txBody>
      </p:sp>
      <p:cxnSp>
        <p:nvCxnSpPr>
          <p:cNvPr id="4" name="Straight Connector 3">
            <a:extLst>
              <a:ext uri="{FF2B5EF4-FFF2-40B4-BE49-F238E27FC236}">
                <a16:creationId xmlns:a16="http://schemas.microsoft.com/office/drawing/2014/main" id="{237F13A1-3027-44B8-8C02-72C8392E975F}"/>
              </a:ext>
            </a:extLst>
          </p:cNvPr>
          <p:cNvCxnSpPr>
            <a:cxnSpLocks/>
          </p:cNvCxnSpPr>
          <p:nvPr/>
        </p:nvCxnSpPr>
        <p:spPr>
          <a:xfrm>
            <a:off x="206102" y="968784"/>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725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39B5-3ED6-8384-0220-F2F142D114C4}"/>
              </a:ext>
            </a:extLst>
          </p:cNvPr>
          <p:cNvSpPr>
            <a:spLocks noGrp="1"/>
          </p:cNvSpPr>
          <p:nvPr>
            <p:ph type="title"/>
          </p:nvPr>
        </p:nvSpPr>
        <p:spPr/>
        <p:txBody>
          <a:bodyPr/>
          <a:lstStyle/>
          <a:p>
            <a:r>
              <a:rPr lang="en-US" dirty="0"/>
              <a:t>Document Object Model (</a:t>
            </a:r>
            <a:r>
              <a:rPr lang="en-CA" dirty="0"/>
              <a:t>DOM)</a:t>
            </a:r>
          </a:p>
        </p:txBody>
      </p:sp>
      <p:sp>
        <p:nvSpPr>
          <p:cNvPr id="3" name="Content Placeholder 2">
            <a:extLst>
              <a:ext uri="{FF2B5EF4-FFF2-40B4-BE49-F238E27FC236}">
                <a16:creationId xmlns:a16="http://schemas.microsoft.com/office/drawing/2014/main" id="{3F954788-5725-DA7B-9D2C-D4FF8B9B65BE}"/>
              </a:ext>
            </a:extLst>
          </p:cNvPr>
          <p:cNvSpPr>
            <a:spLocks noGrp="1"/>
          </p:cNvSpPr>
          <p:nvPr>
            <p:ph idx="1"/>
          </p:nvPr>
        </p:nvSpPr>
        <p:spPr>
          <a:xfrm>
            <a:off x="569343" y="1475117"/>
            <a:ext cx="10784457" cy="4701846"/>
          </a:xfrm>
        </p:spPr>
        <p:txBody>
          <a:bodyPr>
            <a:normAutofit fontScale="85000" lnSpcReduction="20000"/>
          </a:bodyPr>
          <a:lstStyle/>
          <a:p>
            <a:r>
              <a:rPr lang="en-US" dirty="0"/>
              <a:t>Web page is a document that can be either displayed in the browser window or as the HTML source</a:t>
            </a:r>
          </a:p>
          <a:p>
            <a:pPr lvl="1"/>
            <a:r>
              <a:rPr lang="en-US" dirty="0"/>
              <a:t>In both cases, it is the same document, but the DOM representation allows it to be manipulated</a:t>
            </a:r>
          </a:p>
          <a:p>
            <a:r>
              <a:rPr lang="en-US" dirty="0"/>
              <a:t>Data representation of the objects that comprise the structure and content of a document on the web</a:t>
            </a:r>
          </a:p>
          <a:p>
            <a:r>
              <a:rPr lang="en-US" dirty="0"/>
              <a:t>Programming interface for web documents</a:t>
            </a:r>
          </a:p>
          <a:p>
            <a:r>
              <a:rPr lang="en-US" dirty="0"/>
              <a:t>Represents the page so that programs can change the document structure, style, and content</a:t>
            </a:r>
          </a:p>
          <a:p>
            <a:r>
              <a:rPr lang="en-US" dirty="0"/>
              <a:t>Represents the document as nodes and objects; that way, programming languages can interact with the page</a:t>
            </a:r>
          </a:p>
          <a:p>
            <a:pPr lvl="1"/>
            <a:r>
              <a:rPr lang="en-US" dirty="0"/>
              <a:t>As an object-oriented representation of the web page, it can be modified with a scripting language such as JavaScript</a:t>
            </a:r>
          </a:p>
        </p:txBody>
      </p:sp>
    </p:spTree>
    <p:extLst>
      <p:ext uri="{BB962C8B-B14F-4D97-AF65-F5344CB8AC3E}">
        <p14:creationId xmlns:p14="http://schemas.microsoft.com/office/powerpoint/2010/main" val="361399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D221-9808-29DF-1AF3-3406BC9B5FCA}"/>
              </a:ext>
            </a:extLst>
          </p:cNvPr>
          <p:cNvSpPr>
            <a:spLocks noGrp="1"/>
          </p:cNvSpPr>
          <p:nvPr>
            <p:ph type="title"/>
          </p:nvPr>
        </p:nvSpPr>
        <p:spPr/>
        <p:txBody>
          <a:bodyPr/>
          <a:lstStyle/>
          <a:p>
            <a:r>
              <a:rPr lang="en-CA" dirty="0"/>
              <a:t>The DOM</a:t>
            </a:r>
          </a:p>
        </p:txBody>
      </p:sp>
      <p:sp>
        <p:nvSpPr>
          <p:cNvPr id="3" name="Content Placeholder 2">
            <a:extLst>
              <a:ext uri="{FF2B5EF4-FFF2-40B4-BE49-F238E27FC236}">
                <a16:creationId xmlns:a16="http://schemas.microsoft.com/office/drawing/2014/main" id="{2794DF79-D211-4FE7-8286-B44E1928E8A1}"/>
              </a:ext>
            </a:extLst>
          </p:cNvPr>
          <p:cNvSpPr>
            <a:spLocks noGrp="1"/>
          </p:cNvSpPr>
          <p:nvPr>
            <p:ph idx="1"/>
          </p:nvPr>
        </p:nvSpPr>
        <p:spPr/>
        <p:txBody>
          <a:bodyPr/>
          <a:lstStyle/>
          <a:p>
            <a:r>
              <a:rPr lang="en-CA" dirty="0"/>
              <a:t>Document: </a:t>
            </a:r>
            <a:r>
              <a:rPr lang="en-US" dirty="0"/>
              <a:t>	When a member returns an object of type document, this object is the root document object itself</a:t>
            </a:r>
          </a:p>
          <a:p>
            <a:r>
              <a:rPr lang="en-CA" dirty="0"/>
              <a:t>Node: </a:t>
            </a:r>
            <a:r>
              <a:rPr lang="en-US" dirty="0"/>
              <a:t>Every object located within a document is a node of some kind. </a:t>
            </a:r>
          </a:p>
          <a:p>
            <a:r>
              <a:rPr lang="en-US" dirty="0"/>
              <a:t>In an HTML document, an object can be an element node but also a text node or attribute node.</a:t>
            </a:r>
            <a:endParaRPr lang="en-CA" dirty="0"/>
          </a:p>
          <a:p>
            <a:pPr lvl="1"/>
            <a:r>
              <a:rPr lang="en-CA" dirty="0"/>
              <a:t>Element: HTML elements</a:t>
            </a:r>
          </a:p>
          <a:p>
            <a:pPr lvl="2"/>
            <a:r>
              <a:rPr lang="en-CA" dirty="0"/>
              <a:t>Elements have Attributes</a:t>
            </a:r>
          </a:p>
          <a:p>
            <a:endParaRPr lang="en-CA" dirty="0"/>
          </a:p>
        </p:txBody>
      </p:sp>
    </p:spTree>
    <p:extLst>
      <p:ext uri="{BB962C8B-B14F-4D97-AF65-F5344CB8AC3E}">
        <p14:creationId xmlns:p14="http://schemas.microsoft.com/office/powerpoint/2010/main" val="316287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9244CC-C1C8-2E26-7E55-1130A2C79BA1}"/>
              </a:ext>
            </a:extLst>
          </p:cNvPr>
          <p:cNvPicPr>
            <a:picLocks noGrp="1" noChangeAspect="1"/>
          </p:cNvPicPr>
          <p:nvPr>
            <p:ph idx="1"/>
          </p:nvPr>
        </p:nvPicPr>
        <p:blipFill>
          <a:blip r:embed="rId2"/>
          <a:stretch>
            <a:fillRect/>
          </a:stretch>
        </p:blipFill>
        <p:spPr>
          <a:xfrm>
            <a:off x="643467" y="1138936"/>
            <a:ext cx="10905066" cy="4580126"/>
          </a:xfrm>
          <a:prstGeom prst="rect">
            <a:avLst/>
          </a:prstGeom>
        </p:spPr>
      </p:pic>
    </p:spTree>
    <p:extLst>
      <p:ext uri="{BB962C8B-B14F-4D97-AF65-F5344CB8AC3E}">
        <p14:creationId xmlns:p14="http://schemas.microsoft.com/office/powerpoint/2010/main" val="200350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F295-B145-191D-60DF-47C13BE18F38}"/>
              </a:ext>
            </a:extLst>
          </p:cNvPr>
          <p:cNvSpPr>
            <a:spLocks noGrp="1"/>
          </p:cNvSpPr>
          <p:nvPr>
            <p:ph type="title"/>
          </p:nvPr>
        </p:nvSpPr>
        <p:spPr/>
        <p:txBody>
          <a:bodyPr/>
          <a:lstStyle/>
          <a:p>
            <a:r>
              <a:rPr lang="en-CA" dirty="0"/>
              <a:t>Landmarks </a:t>
            </a:r>
          </a:p>
        </p:txBody>
      </p:sp>
      <p:sp>
        <p:nvSpPr>
          <p:cNvPr id="3" name="Content Placeholder 2">
            <a:extLst>
              <a:ext uri="{FF2B5EF4-FFF2-40B4-BE49-F238E27FC236}">
                <a16:creationId xmlns:a16="http://schemas.microsoft.com/office/drawing/2014/main" id="{88BF43F5-2094-C6FA-9AAA-E1541D2345F4}"/>
              </a:ext>
            </a:extLst>
          </p:cNvPr>
          <p:cNvSpPr>
            <a:spLocks noGrp="1"/>
          </p:cNvSpPr>
          <p:nvPr>
            <p:ph idx="1"/>
          </p:nvPr>
        </p:nvSpPr>
        <p:spPr/>
        <p:txBody>
          <a:bodyPr>
            <a:normAutofit fontScale="92500" lnSpcReduction="20000"/>
          </a:bodyPr>
          <a:lstStyle/>
          <a:p>
            <a:r>
              <a:rPr lang="en-US" dirty="0"/>
              <a:t>With landmarks, blind users using a screen reader can jump to sections of a web page.</a:t>
            </a:r>
          </a:p>
          <a:p>
            <a:r>
              <a:rPr lang="en-US" dirty="0"/>
              <a:t>In HTML there are some semantic elements that can be used to define different parts of a web page:</a:t>
            </a:r>
          </a:p>
          <a:p>
            <a:pPr lvl="1"/>
            <a:r>
              <a:rPr lang="en-US" dirty="0"/>
              <a:t>&lt;header&gt;</a:t>
            </a:r>
          </a:p>
          <a:p>
            <a:pPr lvl="1"/>
            <a:r>
              <a:rPr lang="en-US" dirty="0"/>
              <a:t>&lt;nav&gt;</a:t>
            </a:r>
          </a:p>
          <a:p>
            <a:pPr lvl="1"/>
            <a:r>
              <a:rPr lang="en-US" dirty="0"/>
              <a:t>&lt;main&gt;</a:t>
            </a:r>
          </a:p>
          <a:p>
            <a:pPr lvl="1"/>
            <a:r>
              <a:rPr lang="en-US" dirty="0"/>
              <a:t>&lt;aside&gt;</a:t>
            </a:r>
          </a:p>
          <a:p>
            <a:pPr lvl="1"/>
            <a:r>
              <a:rPr lang="en-US" dirty="0"/>
              <a:t>&lt;section&gt;</a:t>
            </a:r>
          </a:p>
          <a:p>
            <a:pPr lvl="1"/>
            <a:r>
              <a:rPr lang="en-US" dirty="0"/>
              <a:t>&lt;footer&gt;</a:t>
            </a:r>
          </a:p>
          <a:p>
            <a:r>
              <a:rPr lang="en-CA" dirty="0"/>
              <a:t>When more than one landmark use the ARIA </a:t>
            </a:r>
            <a:r>
              <a:rPr lang="en-CA" i="1" dirty="0"/>
              <a:t>aria-label</a:t>
            </a:r>
            <a:r>
              <a:rPr lang="en-CA" dirty="0"/>
              <a:t> attribute</a:t>
            </a:r>
          </a:p>
          <a:p>
            <a:endParaRPr lang="en-CA" dirty="0"/>
          </a:p>
        </p:txBody>
      </p:sp>
    </p:spTree>
    <p:extLst>
      <p:ext uri="{BB962C8B-B14F-4D97-AF65-F5344CB8AC3E}">
        <p14:creationId xmlns:p14="http://schemas.microsoft.com/office/powerpoint/2010/main" val="203468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A460-9B3C-FB55-310C-4625B994E130}"/>
              </a:ext>
            </a:extLst>
          </p:cNvPr>
          <p:cNvSpPr>
            <a:spLocks noGrp="1"/>
          </p:cNvSpPr>
          <p:nvPr>
            <p:ph type="title"/>
          </p:nvPr>
        </p:nvSpPr>
        <p:spPr/>
        <p:txBody>
          <a:bodyPr>
            <a:normAutofit fontScale="90000"/>
          </a:bodyPr>
          <a:lstStyle/>
          <a:p>
            <a:r>
              <a:rPr lang="en-US" dirty="0"/>
              <a:t>Roles</a:t>
            </a:r>
            <a:br>
              <a:rPr lang="en-US" dirty="0"/>
            </a:br>
            <a:endParaRPr lang="en-CA" dirty="0"/>
          </a:p>
        </p:txBody>
      </p:sp>
      <p:sp>
        <p:nvSpPr>
          <p:cNvPr id="3" name="Content Placeholder 2">
            <a:extLst>
              <a:ext uri="{FF2B5EF4-FFF2-40B4-BE49-F238E27FC236}">
                <a16:creationId xmlns:a16="http://schemas.microsoft.com/office/drawing/2014/main" id="{A1F43028-258A-C567-FE2A-9E57B7DC047B}"/>
              </a:ext>
            </a:extLst>
          </p:cNvPr>
          <p:cNvSpPr>
            <a:spLocks noGrp="1"/>
          </p:cNvSpPr>
          <p:nvPr>
            <p:ph idx="1"/>
          </p:nvPr>
        </p:nvSpPr>
        <p:spPr/>
        <p:txBody>
          <a:bodyPr>
            <a:normAutofit/>
          </a:bodyPr>
          <a:lstStyle/>
          <a:p>
            <a:r>
              <a:rPr lang="en-US" dirty="0"/>
              <a:t>Each landmark element has a corresponding role</a:t>
            </a:r>
          </a:p>
          <a:p>
            <a:r>
              <a:rPr lang="en-US" dirty="0"/>
              <a:t>simplified explanation:</a:t>
            </a:r>
          </a:p>
          <a:p>
            <a:pPr lvl="1"/>
            <a:r>
              <a:rPr lang="en-US" dirty="0"/>
              <a:t>A &lt;header&gt; has a built in role of banner. This means that both &lt;header&gt;, &lt;header role="banner"&gt; and &lt;div role="banner"&gt; are more or less equivalent.</a:t>
            </a:r>
          </a:p>
          <a:p>
            <a:pPr lvl="1"/>
            <a:r>
              <a:rPr lang="en-US" dirty="0"/>
              <a:t>For most cases, &lt;header&gt; will be sufficient.</a:t>
            </a:r>
          </a:p>
          <a:p>
            <a:r>
              <a:rPr lang="en-US" dirty="0"/>
              <a:t>The same is true for &lt;nav&gt;, which has role="navigation" built in. </a:t>
            </a:r>
          </a:p>
        </p:txBody>
      </p:sp>
    </p:spTree>
    <p:extLst>
      <p:ext uri="{BB962C8B-B14F-4D97-AF65-F5344CB8AC3E}">
        <p14:creationId xmlns:p14="http://schemas.microsoft.com/office/powerpoint/2010/main" val="274333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EFD1-61E7-B0FF-F436-BD05FC83EEF2}"/>
              </a:ext>
            </a:extLst>
          </p:cNvPr>
          <p:cNvSpPr>
            <a:spLocks noGrp="1"/>
          </p:cNvSpPr>
          <p:nvPr>
            <p:ph type="title"/>
          </p:nvPr>
        </p:nvSpPr>
        <p:spPr/>
        <p:txBody>
          <a:bodyPr/>
          <a:lstStyle/>
          <a:p>
            <a:r>
              <a:rPr lang="en-CA"/>
              <a:t>Firefox - Accessibility</a:t>
            </a:r>
            <a:endParaRPr lang="en-CA" dirty="0"/>
          </a:p>
        </p:txBody>
      </p:sp>
      <p:sp>
        <p:nvSpPr>
          <p:cNvPr id="3" name="Content Placeholder 2">
            <a:extLst>
              <a:ext uri="{FF2B5EF4-FFF2-40B4-BE49-F238E27FC236}">
                <a16:creationId xmlns:a16="http://schemas.microsoft.com/office/drawing/2014/main" id="{8AC5474B-6DEA-5F4E-61F6-C33996D8559F}"/>
              </a:ext>
            </a:extLst>
          </p:cNvPr>
          <p:cNvSpPr>
            <a:spLocks noGrp="1"/>
          </p:cNvSpPr>
          <p:nvPr>
            <p:ph idx="1"/>
          </p:nvPr>
        </p:nvSpPr>
        <p:spPr/>
        <p:txBody>
          <a:bodyPr/>
          <a:lstStyle/>
          <a:p>
            <a:r>
              <a:rPr lang="en-CA"/>
              <a:t>Testing - Keyboard</a:t>
            </a:r>
            <a:endParaRPr lang="en-CA" dirty="0"/>
          </a:p>
        </p:txBody>
      </p:sp>
      <p:pic>
        <p:nvPicPr>
          <p:cNvPr id="9" name="Picture 8">
            <a:extLst>
              <a:ext uri="{FF2B5EF4-FFF2-40B4-BE49-F238E27FC236}">
                <a16:creationId xmlns:a16="http://schemas.microsoft.com/office/drawing/2014/main" id="{2C867D74-BB3B-8F85-6BB0-FBB4C782E251}"/>
              </a:ext>
            </a:extLst>
          </p:cNvPr>
          <p:cNvPicPr>
            <a:picLocks noChangeAspect="1"/>
          </p:cNvPicPr>
          <p:nvPr/>
        </p:nvPicPr>
        <p:blipFill>
          <a:blip r:embed="rId2"/>
          <a:stretch>
            <a:fillRect/>
          </a:stretch>
        </p:blipFill>
        <p:spPr>
          <a:xfrm>
            <a:off x="770782" y="2978701"/>
            <a:ext cx="10650436" cy="3191320"/>
          </a:xfrm>
          <a:prstGeom prst="rect">
            <a:avLst/>
          </a:prstGeom>
        </p:spPr>
      </p:pic>
    </p:spTree>
    <p:extLst>
      <p:ext uri="{BB962C8B-B14F-4D97-AF65-F5344CB8AC3E}">
        <p14:creationId xmlns:p14="http://schemas.microsoft.com/office/powerpoint/2010/main" val="19268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D14-C63E-45C6-845C-D890B97E67AA}"/>
              </a:ext>
            </a:extLst>
          </p:cNvPr>
          <p:cNvSpPr>
            <a:spLocks noGrp="1"/>
          </p:cNvSpPr>
          <p:nvPr>
            <p:ph type="title"/>
          </p:nvPr>
        </p:nvSpPr>
        <p:spPr/>
        <p:txBody>
          <a:bodyPr>
            <a:normAutofit/>
          </a:bodyPr>
          <a:lstStyle/>
          <a:p>
            <a:r>
              <a:rPr lang="en-AU" dirty="0"/>
              <a:t>The HTML </a:t>
            </a:r>
            <a:r>
              <a:rPr lang="en-AU" i="1" dirty="0"/>
              <a:t>head</a:t>
            </a:r>
            <a:r>
              <a:rPr lang="en-CA" i="1" dirty="0"/>
              <a:t> Element</a:t>
            </a:r>
            <a:r>
              <a:rPr lang="en-AU" baseline="30000" dirty="0"/>
              <a:t>[1]</a:t>
            </a:r>
            <a:endParaRPr lang="en-CA" dirty="0"/>
          </a:p>
        </p:txBody>
      </p:sp>
      <p:sp>
        <p:nvSpPr>
          <p:cNvPr id="3" name="Content Placeholder 2">
            <a:extLst>
              <a:ext uri="{FF2B5EF4-FFF2-40B4-BE49-F238E27FC236}">
                <a16:creationId xmlns:a16="http://schemas.microsoft.com/office/drawing/2014/main" id="{E214A18D-241D-4211-84F7-2937FD347298}"/>
              </a:ext>
            </a:extLst>
          </p:cNvPr>
          <p:cNvSpPr>
            <a:spLocks noGrp="1"/>
          </p:cNvSpPr>
          <p:nvPr>
            <p:ph idx="1"/>
          </p:nvPr>
        </p:nvSpPr>
        <p:spPr>
          <a:xfrm>
            <a:off x="335360" y="1775192"/>
            <a:ext cx="11582320" cy="4822160"/>
          </a:xfrm>
        </p:spPr>
        <p:txBody>
          <a:bodyPr>
            <a:normAutofit lnSpcReduction="10000"/>
          </a:bodyPr>
          <a:lstStyle/>
          <a:p>
            <a:r>
              <a:rPr lang="en-AU" sz="2800" dirty="0"/>
              <a:t>The content in the head of the HTML document is not displayed. </a:t>
            </a:r>
          </a:p>
          <a:p>
            <a:pPr marL="118872" indent="0">
              <a:buNone/>
            </a:pPr>
            <a:endParaRPr lang="en-AU" sz="2800" dirty="0"/>
          </a:p>
          <a:p>
            <a:r>
              <a:rPr lang="en-AU" sz="2800" dirty="0"/>
              <a:t>The head tag contains information about:</a:t>
            </a:r>
          </a:p>
          <a:p>
            <a:pPr lvl="1"/>
            <a:r>
              <a:rPr lang="en-AU" sz="2400" dirty="0"/>
              <a:t> the web page’s properties, like the title of the page, meta-information, etc.</a:t>
            </a:r>
          </a:p>
          <a:p>
            <a:pPr lvl="1"/>
            <a:r>
              <a:rPr lang="en-AU" sz="2400" dirty="0"/>
              <a:t>links to CSS, JS, favicons, etc. </a:t>
            </a:r>
          </a:p>
          <a:p>
            <a:pPr lvl="1"/>
            <a:endParaRPr lang="en-AU" sz="2400" dirty="0"/>
          </a:p>
          <a:p>
            <a:r>
              <a:rPr lang="en-US" sz="2800" dirty="0"/>
              <a:t>Information contained in the &lt;head&gt; tag is important to render the page properly in the browser. </a:t>
            </a:r>
          </a:p>
          <a:p>
            <a:endParaRPr lang="en-US" sz="2800" dirty="0"/>
          </a:p>
          <a:p>
            <a:r>
              <a:rPr lang="en-US" sz="2800" dirty="0"/>
              <a:t>Contains important SEO information like the title of the page, keywords and description.</a:t>
            </a:r>
            <a:endParaRPr lang="en-AU" sz="2800" dirty="0"/>
          </a:p>
        </p:txBody>
      </p:sp>
      <p:sp>
        <p:nvSpPr>
          <p:cNvPr id="4" name="Slide Number Placeholder 3">
            <a:extLst>
              <a:ext uri="{FF2B5EF4-FFF2-40B4-BE49-F238E27FC236}">
                <a16:creationId xmlns:a16="http://schemas.microsoft.com/office/drawing/2014/main" id="{D7CB9A18-CE16-405F-A3FE-E83DD0D6B88E}"/>
              </a:ext>
            </a:extLst>
          </p:cNvPr>
          <p:cNvSpPr>
            <a:spLocks noGrp="1"/>
          </p:cNvSpPr>
          <p:nvPr>
            <p:ph type="sldNum" sz="quarter" idx="12"/>
          </p:nvPr>
        </p:nvSpPr>
        <p:spPr/>
        <p:txBody>
          <a:bodyPr/>
          <a:lstStyle/>
          <a:p>
            <a:fld id="{7BAE8EB9-66BB-41AC-AC43-D6139A5E9D03}" type="slidenum">
              <a:rPr lang="en-CA" smtClean="0"/>
              <a:pPr/>
              <a:t>18</a:t>
            </a:fld>
            <a:endParaRPr lang="en-CA" dirty="0"/>
          </a:p>
        </p:txBody>
      </p:sp>
    </p:spTree>
    <p:extLst>
      <p:ext uri="{BB962C8B-B14F-4D97-AF65-F5344CB8AC3E}">
        <p14:creationId xmlns:p14="http://schemas.microsoft.com/office/powerpoint/2010/main" val="4145074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14DF-8BF9-0893-8FB8-1C38693DE9F1}"/>
              </a:ext>
            </a:extLst>
          </p:cNvPr>
          <p:cNvSpPr>
            <a:spLocks noGrp="1"/>
          </p:cNvSpPr>
          <p:nvPr>
            <p:ph type="title"/>
          </p:nvPr>
        </p:nvSpPr>
        <p:spPr/>
        <p:txBody>
          <a:bodyPr/>
          <a:lstStyle/>
          <a:p>
            <a:r>
              <a:rPr lang="en-CA"/>
              <a:t>Head Element – Meta, Title </a:t>
            </a:r>
            <a:endParaRPr lang="en-CA" dirty="0"/>
          </a:p>
        </p:txBody>
      </p:sp>
      <p:pic>
        <p:nvPicPr>
          <p:cNvPr id="5" name="Content Placeholder 4">
            <a:extLst>
              <a:ext uri="{FF2B5EF4-FFF2-40B4-BE49-F238E27FC236}">
                <a16:creationId xmlns:a16="http://schemas.microsoft.com/office/drawing/2014/main" id="{43219C25-F19D-4DFE-5EA1-45854D84A9C6}"/>
              </a:ext>
            </a:extLst>
          </p:cNvPr>
          <p:cNvPicPr>
            <a:picLocks noGrp="1" noChangeAspect="1"/>
          </p:cNvPicPr>
          <p:nvPr>
            <p:ph idx="1"/>
          </p:nvPr>
        </p:nvPicPr>
        <p:blipFill>
          <a:blip r:embed="rId2"/>
          <a:stretch>
            <a:fillRect/>
          </a:stretch>
        </p:blipFill>
        <p:spPr>
          <a:xfrm>
            <a:off x="838200" y="2561051"/>
            <a:ext cx="10515600" cy="2880486"/>
          </a:xfrm>
        </p:spPr>
      </p:pic>
    </p:spTree>
    <p:extLst>
      <p:ext uri="{BB962C8B-B14F-4D97-AF65-F5344CB8AC3E}">
        <p14:creationId xmlns:p14="http://schemas.microsoft.com/office/powerpoint/2010/main" val="21839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875C-6879-71F4-1468-11E935A70FCA}"/>
              </a:ext>
            </a:extLst>
          </p:cNvPr>
          <p:cNvSpPr>
            <a:spLocks noGrp="1"/>
          </p:cNvSpPr>
          <p:nvPr>
            <p:ph type="title"/>
          </p:nvPr>
        </p:nvSpPr>
        <p:spPr/>
        <p:txBody>
          <a:bodyPr/>
          <a:lstStyle/>
          <a:p>
            <a:r>
              <a:rPr lang="en-CA" dirty="0"/>
              <a:t>Course Outcomes</a:t>
            </a:r>
          </a:p>
        </p:txBody>
      </p:sp>
      <p:sp>
        <p:nvSpPr>
          <p:cNvPr id="3" name="Content Placeholder 2">
            <a:extLst>
              <a:ext uri="{FF2B5EF4-FFF2-40B4-BE49-F238E27FC236}">
                <a16:creationId xmlns:a16="http://schemas.microsoft.com/office/drawing/2014/main" id="{4BCA9078-D55D-7EDA-9780-77F5C17641F8}"/>
              </a:ext>
            </a:extLst>
          </p:cNvPr>
          <p:cNvSpPr>
            <a:spLocks noGrp="1"/>
          </p:cNvSpPr>
          <p:nvPr>
            <p:ph idx="1"/>
          </p:nvPr>
        </p:nvSpPr>
        <p:spPr/>
        <p:txBody>
          <a:bodyPr/>
          <a:lstStyle/>
          <a:p>
            <a:r>
              <a:rPr lang="en-US" dirty="0"/>
              <a:t>Distinguish between the principles of content and presentation</a:t>
            </a:r>
          </a:p>
          <a:p>
            <a:r>
              <a:rPr lang="en-US" dirty="0"/>
              <a:t>Explain the principles of semantic HTML and CSS.</a:t>
            </a:r>
          </a:p>
        </p:txBody>
      </p:sp>
      <p:sp>
        <p:nvSpPr>
          <p:cNvPr id="4" name="Slide Number Placeholder 3">
            <a:extLst>
              <a:ext uri="{FF2B5EF4-FFF2-40B4-BE49-F238E27FC236}">
                <a16:creationId xmlns:a16="http://schemas.microsoft.com/office/drawing/2014/main" id="{51FD8E2C-4E6C-65F3-D259-ADF7629670B3}"/>
              </a:ext>
            </a:extLst>
          </p:cNvPr>
          <p:cNvSpPr>
            <a:spLocks noGrp="1"/>
          </p:cNvSpPr>
          <p:nvPr>
            <p:ph type="sldNum" sz="quarter" idx="12"/>
          </p:nvPr>
        </p:nvSpPr>
        <p:spPr/>
        <p:txBody>
          <a:bodyPr/>
          <a:lstStyle/>
          <a:p>
            <a:fld id="{7BAE8EB9-66BB-41AC-AC43-D6139A5E9D03}" type="slidenum">
              <a:rPr lang="en-CA" smtClean="0"/>
              <a:pPr/>
              <a:t>2</a:t>
            </a:fld>
            <a:endParaRPr lang="en-CA" dirty="0"/>
          </a:p>
        </p:txBody>
      </p:sp>
    </p:spTree>
    <p:extLst>
      <p:ext uri="{BB962C8B-B14F-4D97-AF65-F5344CB8AC3E}">
        <p14:creationId xmlns:p14="http://schemas.microsoft.com/office/powerpoint/2010/main" val="4011533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AA19-2959-3B72-B2F8-9C8372B6E724}"/>
              </a:ext>
            </a:extLst>
          </p:cNvPr>
          <p:cNvSpPr>
            <a:spLocks noGrp="1"/>
          </p:cNvSpPr>
          <p:nvPr>
            <p:ph type="title"/>
          </p:nvPr>
        </p:nvSpPr>
        <p:spPr/>
        <p:txBody>
          <a:bodyPr>
            <a:normAutofit fontScale="90000"/>
          </a:bodyPr>
          <a:lstStyle/>
          <a:p>
            <a:r>
              <a:rPr lang="en-CA" dirty="0"/>
              <a:t>Meta Tags: Search Engine Optimization (SEO)</a:t>
            </a:r>
          </a:p>
        </p:txBody>
      </p:sp>
      <p:sp>
        <p:nvSpPr>
          <p:cNvPr id="3" name="Content Placeholder 2">
            <a:extLst>
              <a:ext uri="{FF2B5EF4-FFF2-40B4-BE49-F238E27FC236}">
                <a16:creationId xmlns:a16="http://schemas.microsoft.com/office/drawing/2014/main" id="{278F2577-436C-7709-E620-88C56F14B9EA}"/>
              </a:ext>
            </a:extLst>
          </p:cNvPr>
          <p:cNvSpPr>
            <a:spLocks noGrp="1"/>
          </p:cNvSpPr>
          <p:nvPr>
            <p:ph idx="1"/>
          </p:nvPr>
        </p:nvSpPr>
        <p:spPr/>
        <p:txBody>
          <a:bodyPr>
            <a:normAutofit fontScale="77500" lnSpcReduction="20000"/>
          </a:bodyPr>
          <a:lstStyle/>
          <a:p>
            <a:r>
              <a:rPr lang="en-US" b="1" dirty="0"/>
              <a:t>Optimize meta tags: </a:t>
            </a:r>
          </a:p>
          <a:p>
            <a:pPr lvl="1"/>
            <a:r>
              <a:rPr lang="en-US" dirty="0"/>
              <a:t>Meta tags provide information about a web page to search engines. Use descriptive and relevant meta titles and descriptions that include keywords to improve the page's visibility in search results.</a:t>
            </a:r>
          </a:p>
          <a:p>
            <a:pPr lvl="1"/>
            <a:r>
              <a:rPr lang="en-US" dirty="0"/>
              <a:t>Limit the length of your meta tags descriptions to around 160 characters</a:t>
            </a:r>
          </a:p>
          <a:p>
            <a:r>
              <a:rPr lang="en-US" b="1" dirty="0"/>
              <a:t>Guidelines (SEO) for the title tag</a:t>
            </a:r>
          </a:p>
          <a:p>
            <a:pPr lvl="1"/>
            <a:r>
              <a:rPr lang="en-US" dirty="0"/>
              <a:t>Always code a title tag in the head section.</a:t>
            </a:r>
          </a:p>
          <a:p>
            <a:pPr lvl="1"/>
            <a:r>
              <a:rPr lang="en-US" dirty="0"/>
              <a:t>The title should accurately describe the page’s content, and it should include the one or two keywords that you want the page to rank for in search engines.</a:t>
            </a:r>
          </a:p>
          <a:p>
            <a:pPr lvl="1"/>
            <a:r>
              <a:rPr lang="en-US" dirty="0"/>
              <a:t>It should be interesting enough to entice the reader to click on it when it’s shown in the search results for a search engine.</a:t>
            </a:r>
          </a:p>
          <a:p>
            <a:pPr lvl="1"/>
            <a:r>
              <a:rPr lang="en-US" dirty="0"/>
              <a:t>It has to be unique for each page on your website.</a:t>
            </a:r>
          </a:p>
          <a:p>
            <a:pPr lvl="1"/>
            <a:r>
              <a:rPr lang="en-US" dirty="0"/>
              <a:t>Limit the length of your titles to around 65 characters because most search engines don’t display more than that in their results.</a:t>
            </a:r>
          </a:p>
          <a:p>
            <a:endParaRPr lang="en-CA" dirty="0"/>
          </a:p>
        </p:txBody>
      </p:sp>
      <p:sp>
        <p:nvSpPr>
          <p:cNvPr id="4" name="Slide Number Placeholder 3">
            <a:extLst>
              <a:ext uri="{FF2B5EF4-FFF2-40B4-BE49-F238E27FC236}">
                <a16:creationId xmlns:a16="http://schemas.microsoft.com/office/drawing/2014/main" id="{4B9602CC-B9BA-0019-2E91-C2BECA743E4E}"/>
              </a:ext>
            </a:extLst>
          </p:cNvPr>
          <p:cNvSpPr>
            <a:spLocks noGrp="1"/>
          </p:cNvSpPr>
          <p:nvPr>
            <p:ph type="sldNum" sz="quarter" idx="12"/>
          </p:nvPr>
        </p:nvSpPr>
        <p:spPr/>
        <p:txBody>
          <a:bodyPr/>
          <a:lstStyle/>
          <a:p>
            <a:fld id="{7BAE8EB9-66BB-41AC-AC43-D6139A5E9D03}" type="slidenum">
              <a:rPr lang="en-CA" smtClean="0"/>
              <a:pPr/>
              <a:t>20</a:t>
            </a:fld>
            <a:endParaRPr lang="en-CA" dirty="0"/>
          </a:p>
        </p:txBody>
      </p:sp>
    </p:spTree>
    <p:extLst>
      <p:ext uri="{BB962C8B-B14F-4D97-AF65-F5344CB8AC3E}">
        <p14:creationId xmlns:p14="http://schemas.microsoft.com/office/powerpoint/2010/main" val="86874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FDCD-A305-4726-B83B-31DB839B61B1}"/>
              </a:ext>
            </a:extLst>
          </p:cNvPr>
          <p:cNvSpPr>
            <a:spLocks noGrp="1"/>
          </p:cNvSpPr>
          <p:nvPr>
            <p:ph type="title"/>
          </p:nvPr>
        </p:nvSpPr>
        <p:spPr>
          <a:xfrm>
            <a:off x="135476" y="569345"/>
            <a:ext cx="10515600" cy="357079"/>
          </a:xfrm>
        </p:spPr>
        <p:txBody>
          <a:bodyPr>
            <a:noAutofit/>
          </a:bodyPr>
          <a:lstStyle/>
          <a:p>
            <a:r>
              <a:rPr lang="en-US" sz="3400" dirty="0"/>
              <a:t>HTML elements</a:t>
            </a:r>
          </a:p>
        </p:txBody>
      </p:sp>
      <p:sp>
        <p:nvSpPr>
          <p:cNvPr id="3" name="Content Placeholder 2">
            <a:extLst>
              <a:ext uri="{FF2B5EF4-FFF2-40B4-BE49-F238E27FC236}">
                <a16:creationId xmlns:a16="http://schemas.microsoft.com/office/drawing/2014/main" id="{1623822C-8697-4438-8782-FD5405B665F5}"/>
              </a:ext>
            </a:extLst>
          </p:cNvPr>
          <p:cNvSpPr>
            <a:spLocks noGrp="1"/>
          </p:cNvSpPr>
          <p:nvPr>
            <p:ph idx="1"/>
          </p:nvPr>
        </p:nvSpPr>
        <p:spPr>
          <a:xfrm>
            <a:off x="332874" y="1556792"/>
            <a:ext cx="11630526" cy="5432255"/>
          </a:xfrm>
        </p:spPr>
        <p:txBody>
          <a:bodyPr>
            <a:noAutofit/>
          </a:bodyPr>
          <a:lstStyle/>
          <a:p>
            <a:r>
              <a:rPr lang="en-US" sz="2000" b="1" dirty="0">
                <a:latin typeface="+mn-lt"/>
              </a:rPr>
              <a:t>The main building blocks </a:t>
            </a:r>
            <a:r>
              <a:rPr lang="en-US" sz="2000" dirty="0">
                <a:latin typeface="+mn-lt"/>
              </a:rPr>
              <a:t>of HTML are </a:t>
            </a:r>
            <a:r>
              <a:rPr lang="en-US" sz="2000" b="1" dirty="0">
                <a:latin typeface="+mn-lt"/>
              </a:rPr>
              <a:t>HTML</a:t>
            </a:r>
            <a:r>
              <a:rPr lang="en-US" sz="2000" dirty="0">
                <a:latin typeface="+mn-lt"/>
              </a:rPr>
              <a:t> </a:t>
            </a:r>
            <a:r>
              <a:rPr lang="en-US" sz="2000" b="1" dirty="0">
                <a:latin typeface="+mn-lt"/>
              </a:rPr>
              <a:t>elements</a:t>
            </a:r>
            <a:r>
              <a:rPr lang="en-US" sz="2000" dirty="0">
                <a:latin typeface="+mn-lt"/>
              </a:rPr>
              <a:t>. They are also often referred to as </a:t>
            </a:r>
            <a:r>
              <a:rPr lang="en-US" sz="2000" b="1" dirty="0">
                <a:latin typeface="+mn-lt"/>
              </a:rPr>
              <a:t>HTML tags</a:t>
            </a:r>
            <a:r>
              <a:rPr lang="en-US" sz="2000" dirty="0">
                <a:latin typeface="+mn-lt"/>
              </a:rPr>
              <a:t>. </a:t>
            </a:r>
          </a:p>
          <a:p>
            <a:r>
              <a:rPr lang="en-US" sz="2000" dirty="0"/>
              <a:t>H</a:t>
            </a:r>
            <a:r>
              <a:rPr lang="en-US" sz="2000" dirty="0">
                <a:latin typeface="+mn-lt"/>
              </a:rPr>
              <a:t>TML elements add structure to the content by telling the browser how to display the content</a:t>
            </a:r>
            <a:br>
              <a:rPr lang="en-US" sz="1200" dirty="0">
                <a:latin typeface="+mn-lt"/>
                <a:ea typeface="Open Sans" panose="020B0604020202020204" charset="0"/>
                <a:cs typeface="Open Sans" panose="020B0604020202020204" charset="0"/>
              </a:rPr>
            </a:br>
            <a:endParaRPr lang="en-US" sz="1200" dirty="0">
              <a:latin typeface="+mn-lt"/>
              <a:ea typeface="Open Sans" panose="020B0604020202020204" charset="0"/>
              <a:cs typeface="Open Sans" panose="020B0604020202020204" charset="0"/>
            </a:endParaRPr>
          </a:p>
          <a:p>
            <a:pPr fontAlgn="base">
              <a:lnSpc>
                <a:spcPct val="100000"/>
              </a:lnSpc>
            </a:pPr>
            <a:r>
              <a:rPr lang="en-US" sz="2000" dirty="0">
                <a:latin typeface="+mn-lt"/>
              </a:rPr>
              <a:t>An HTML element is composed of three parts: an </a:t>
            </a:r>
            <a:r>
              <a:rPr lang="en-US" sz="2000" b="1" dirty="0">
                <a:latin typeface="+mn-lt"/>
              </a:rPr>
              <a:t>opening tag, content, and a closing tag</a:t>
            </a:r>
            <a:r>
              <a:rPr lang="en-US" sz="2000" dirty="0">
                <a:latin typeface="+mn-lt"/>
              </a:rPr>
              <a:t>. Closing tags have a “/” after the left angle bracket, in front of the tag name, to distinguish them as closing tags.     </a:t>
            </a:r>
          </a:p>
          <a:p>
            <a:pPr fontAlgn="base">
              <a:lnSpc>
                <a:spcPct val="100000"/>
              </a:lnSpc>
            </a:pPr>
            <a:r>
              <a:rPr lang="en-US" sz="2000" dirty="0">
                <a:latin typeface="+mn-lt"/>
              </a:rPr>
              <a:t>  </a:t>
            </a:r>
            <a:br>
              <a:rPr lang="en-US" sz="2000" dirty="0">
                <a:latin typeface="+mn-lt"/>
              </a:rPr>
            </a:br>
            <a:br>
              <a:rPr lang="en-US" sz="2000" dirty="0">
                <a:latin typeface="+mn-lt"/>
              </a:rPr>
            </a:br>
            <a:r>
              <a:rPr lang="en-US" sz="2000" dirty="0">
                <a:latin typeface="+mn-lt"/>
              </a:rPr>
              <a:t>	</a:t>
            </a:r>
            <a:br>
              <a:rPr lang="en-US" sz="1600" dirty="0">
                <a:solidFill>
                  <a:srgbClr val="0070C0"/>
                </a:solidFill>
                <a:latin typeface="+mn-lt"/>
                <a:ea typeface="Open Sans" panose="020B0604020202020204" charset="0"/>
                <a:cs typeface="Open Sans" panose="020B0604020202020204" charset="0"/>
              </a:rPr>
            </a:br>
            <a:r>
              <a:rPr lang="en-US" sz="1600" dirty="0">
                <a:solidFill>
                  <a:srgbClr val="0070C0"/>
                </a:solidFill>
                <a:latin typeface="+mn-lt"/>
                <a:ea typeface="Open Sans" panose="020B0604020202020204" charset="0"/>
                <a:cs typeface="Open Sans" panose="020B0604020202020204" charset="0"/>
              </a:rPr>
              <a:t>            </a:t>
            </a:r>
          </a:p>
        </p:txBody>
      </p:sp>
      <p:cxnSp>
        <p:nvCxnSpPr>
          <p:cNvPr id="4" name="Straight Connector 3">
            <a:extLst>
              <a:ext uri="{FF2B5EF4-FFF2-40B4-BE49-F238E27FC236}">
                <a16:creationId xmlns:a16="http://schemas.microsoft.com/office/drawing/2014/main" id="{6184ED70-7C44-40D4-8608-30ECCB714EF2}"/>
              </a:ext>
            </a:extLst>
          </p:cNvPr>
          <p:cNvCxnSpPr>
            <a:cxnSpLocks/>
          </p:cNvCxnSpPr>
          <p:nvPr/>
        </p:nvCxnSpPr>
        <p:spPr>
          <a:xfrm>
            <a:off x="231732" y="989924"/>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083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0F9D-C3E2-417C-85E1-512842B74EB1}"/>
              </a:ext>
            </a:extLst>
          </p:cNvPr>
          <p:cNvSpPr>
            <a:spLocks noGrp="1"/>
          </p:cNvSpPr>
          <p:nvPr>
            <p:ph type="title"/>
          </p:nvPr>
        </p:nvSpPr>
        <p:spPr/>
        <p:txBody>
          <a:bodyPr/>
          <a:lstStyle/>
          <a:p>
            <a:r>
              <a:rPr lang="en-US" dirty="0"/>
              <a:t>HTML Syntax</a:t>
            </a:r>
            <a:endParaRPr lang="en-CA" dirty="0"/>
          </a:p>
        </p:txBody>
      </p:sp>
      <p:pic>
        <p:nvPicPr>
          <p:cNvPr id="6" name="Content Placeholder 5">
            <a:extLst>
              <a:ext uri="{FF2B5EF4-FFF2-40B4-BE49-F238E27FC236}">
                <a16:creationId xmlns:a16="http://schemas.microsoft.com/office/drawing/2014/main" id="{1C96E3C7-4C59-4B53-AB77-38793177B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4554" y="2013598"/>
            <a:ext cx="5252552" cy="1631426"/>
          </a:xfrm>
        </p:spPr>
      </p:pic>
      <p:sp>
        <p:nvSpPr>
          <p:cNvPr id="4" name="Slide Number Placeholder 3">
            <a:extLst>
              <a:ext uri="{FF2B5EF4-FFF2-40B4-BE49-F238E27FC236}">
                <a16:creationId xmlns:a16="http://schemas.microsoft.com/office/drawing/2014/main" id="{0DE86F6F-9373-4C05-9009-8F4171BE1D1B}"/>
              </a:ext>
            </a:extLst>
          </p:cNvPr>
          <p:cNvSpPr>
            <a:spLocks noGrp="1"/>
          </p:cNvSpPr>
          <p:nvPr>
            <p:ph type="sldNum" sz="quarter" idx="12"/>
          </p:nvPr>
        </p:nvSpPr>
        <p:spPr/>
        <p:txBody>
          <a:bodyPr/>
          <a:lstStyle/>
          <a:p>
            <a:fld id="{7BAE8EB9-66BB-41AC-AC43-D6139A5E9D03}" type="slidenum">
              <a:rPr lang="en-CA" smtClean="0"/>
              <a:pPr/>
              <a:t>22</a:t>
            </a:fld>
            <a:endParaRPr lang="en-CA" dirty="0"/>
          </a:p>
        </p:txBody>
      </p:sp>
      <p:sp>
        <p:nvSpPr>
          <p:cNvPr id="7" name="TextBox 6">
            <a:extLst>
              <a:ext uri="{FF2B5EF4-FFF2-40B4-BE49-F238E27FC236}">
                <a16:creationId xmlns:a16="http://schemas.microsoft.com/office/drawing/2014/main" id="{D5B27671-1131-4702-9006-5DD4247ACDC3}"/>
              </a:ext>
            </a:extLst>
          </p:cNvPr>
          <p:cNvSpPr txBox="1"/>
          <p:nvPr/>
        </p:nvSpPr>
        <p:spPr>
          <a:xfrm>
            <a:off x="6593739" y="3840041"/>
            <a:ext cx="4813189" cy="800219"/>
          </a:xfrm>
          <a:prstGeom prst="rect">
            <a:avLst/>
          </a:prstGeom>
          <a:noFill/>
        </p:spPr>
        <p:txBody>
          <a:bodyPr wrap="square" rtlCol="0">
            <a:spAutoFit/>
          </a:bodyPr>
          <a:lstStyle/>
          <a:p>
            <a:r>
              <a:rPr lang="en-US" sz="1400" dirty="0"/>
              <a:t>Figure 1. Anatomy of an HTML element  from </a:t>
            </a:r>
            <a:r>
              <a:rPr lang="en-US" sz="1400" dirty="0">
                <a:hlinkClick r:id="rId3"/>
              </a:rPr>
              <a:t>MDN Web Docs</a:t>
            </a:r>
            <a:r>
              <a:rPr lang="en-US" sz="1400" dirty="0"/>
              <a:t>, 2020. Licensed under </a:t>
            </a:r>
            <a:r>
              <a:rPr lang="en-US" sz="1400" dirty="0">
                <a:hlinkClick r:id="rId4"/>
              </a:rPr>
              <a:t>CC BY-SA 2.5</a:t>
            </a:r>
            <a:endParaRPr lang="en-US" sz="1400" dirty="0"/>
          </a:p>
          <a:p>
            <a:endParaRPr lang="en-CA" dirty="0"/>
          </a:p>
        </p:txBody>
      </p:sp>
      <p:sp>
        <p:nvSpPr>
          <p:cNvPr id="8" name="Content Placeholder 2">
            <a:extLst>
              <a:ext uri="{FF2B5EF4-FFF2-40B4-BE49-F238E27FC236}">
                <a16:creationId xmlns:a16="http://schemas.microsoft.com/office/drawing/2014/main" id="{067512AD-586D-475C-8B54-9D6586E02397}"/>
              </a:ext>
            </a:extLst>
          </p:cNvPr>
          <p:cNvSpPr txBox="1">
            <a:spLocks/>
          </p:cNvSpPr>
          <p:nvPr/>
        </p:nvSpPr>
        <p:spPr>
          <a:xfrm>
            <a:off x="609600" y="1775192"/>
            <a:ext cx="5544954" cy="4625609"/>
          </a:xfrm>
          <a:prstGeom prst="rect">
            <a:avLst/>
          </a:prstGeom>
        </p:spPr>
        <p:txBody>
          <a:bodyPr vert="horz" lIns="54864" tIns="91440" rtlCol="0">
            <a:normAutofit fontScale="40000" lnSpcReduction="20000"/>
          </a:bodyPr>
          <a:lstStyle>
            <a:lvl1pPr marL="438912" indent="-320040" algn="l" rtl="0" eaLnBrk="1" latinLnBrk="0" hangingPunct="1">
              <a:spcBef>
                <a:spcPts val="0"/>
              </a:spcBef>
              <a:buClr>
                <a:srgbClr val="C19E67"/>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3400" dirty="0"/>
              <a:t>Opening Tag:</a:t>
            </a:r>
          </a:p>
          <a:p>
            <a:pPr lvl="1"/>
            <a:r>
              <a:rPr lang="en-US" sz="3400" dirty="0"/>
              <a:t>Name of the element</a:t>
            </a:r>
          </a:p>
          <a:p>
            <a:pPr lvl="1"/>
            <a:r>
              <a:rPr lang="en-US" sz="3400" dirty="0"/>
              <a:t>Written using opening and closing angle brackets.</a:t>
            </a:r>
          </a:p>
          <a:p>
            <a:pPr lvl="1"/>
            <a:endParaRPr lang="en-US" sz="3400" dirty="0"/>
          </a:p>
          <a:p>
            <a:r>
              <a:rPr lang="en-US" sz="3400" dirty="0"/>
              <a:t>Content: The actual data.</a:t>
            </a:r>
          </a:p>
          <a:p>
            <a:endParaRPr lang="en-US" sz="3400" dirty="0"/>
          </a:p>
          <a:p>
            <a:r>
              <a:rPr lang="en-US" sz="3400" dirty="0"/>
              <a:t>Closing Tag:</a:t>
            </a:r>
          </a:p>
          <a:p>
            <a:pPr lvl="1"/>
            <a:r>
              <a:rPr lang="en-US" sz="3400" dirty="0"/>
              <a:t>Includes a forward slash before the name of the tag</a:t>
            </a:r>
          </a:p>
          <a:p>
            <a:pPr lvl="1"/>
            <a:r>
              <a:rPr lang="en-US" sz="3400" dirty="0"/>
              <a:t>Written using opening and closing angle brackets.</a:t>
            </a:r>
          </a:p>
          <a:p>
            <a:pPr lvl="1"/>
            <a:r>
              <a:rPr lang="en-US" sz="3400" dirty="0"/>
              <a:t>Not all tags have closing tags. </a:t>
            </a:r>
            <a:r>
              <a:rPr lang="en-US" sz="3400" dirty="0" err="1"/>
              <a:t>Eg</a:t>
            </a:r>
            <a:r>
              <a:rPr lang="en-US" sz="3400" dirty="0"/>
              <a:t>: &lt;</a:t>
            </a:r>
            <a:r>
              <a:rPr lang="en-US" sz="3400" dirty="0" err="1"/>
              <a:t>img</a:t>
            </a:r>
            <a:r>
              <a:rPr lang="en-US" sz="3400" dirty="0"/>
              <a:t>&gt;</a:t>
            </a:r>
          </a:p>
          <a:p>
            <a:pPr lvl="1"/>
            <a:endParaRPr lang="en-US" sz="3400" dirty="0"/>
          </a:p>
          <a:p>
            <a:r>
              <a:rPr lang="en-US" sz="3400" dirty="0">
                <a:latin typeface="+mn-lt"/>
              </a:rPr>
              <a:t>HTML </a:t>
            </a:r>
            <a:r>
              <a:rPr lang="en-US" sz="3400" b="1" dirty="0">
                <a:latin typeface="+mn-lt"/>
              </a:rPr>
              <a:t>tags are </a:t>
            </a:r>
            <a:r>
              <a:rPr lang="en-US" sz="3400" b="1" u="sng" dirty="0">
                <a:latin typeface="+mn-lt"/>
              </a:rPr>
              <a:t>not</a:t>
            </a:r>
            <a:r>
              <a:rPr lang="en-US" sz="3400" b="1" dirty="0">
                <a:latin typeface="+mn-lt"/>
              </a:rPr>
              <a:t> case sensitive</a:t>
            </a:r>
            <a:r>
              <a:rPr lang="en-US" sz="3400" dirty="0">
                <a:latin typeface="+mn-lt"/>
              </a:rPr>
              <a:t>: &lt;P&gt; means the same as &lt;p&gt;. However, it is considered a bad practice to use a mixed case. The coding practice we will follow is to use </a:t>
            </a:r>
            <a:r>
              <a:rPr lang="en-US" sz="3400" b="1" dirty="0">
                <a:latin typeface="+mn-lt"/>
              </a:rPr>
              <a:t>lower case when coding HTML tags</a:t>
            </a:r>
            <a:r>
              <a:rPr lang="en-US" sz="3400" dirty="0">
                <a:latin typeface="+mn-lt"/>
              </a:rPr>
              <a:t>.</a:t>
            </a:r>
          </a:p>
          <a:p>
            <a:endParaRPr lang="en-US" sz="3400" dirty="0">
              <a:latin typeface="+mn-lt"/>
            </a:endParaRPr>
          </a:p>
          <a:p>
            <a:r>
              <a:rPr lang="en-US" sz="3400" dirty="0"/>
              <a:t>Empty Elements</a:t>
            </a:r>
          </a:p>
          <a:p>
            <a:pPr lvl="1"/>
            <a:r>
              <a:rPr lang="en-US" sz="3400" dirty="0"/>
              <a:t>HTML elements that do not have any content.	</a:t>
            </a:r>
          </a:p>
          <a:p>
            <a:pPr lvl="1"/>
            <a:r>
              <a:rPr lang="en-US" sz="3400" dirty="0"/>
              <a:t>Also referred to as void elements. </a:t>
            </a:r>
          </a:p>
          <a:p>
            <a:endParaRPr lang="en-US" dirty="0">
              <a:latin typeface="+mn-lt"/>
            </a:endParaRPr>
          </a:p>
          <a:p>
            <a:pPr lvl="1"/>
            <a:endParaRPr lang="en-US" dirty="0"/>
          </a:p>
          <a:p>
            <a:pPr marL="457200" lvl="1" indent="0">
              <a:buNone/>
            </a:pPr>
            <a:r>
              <a:rPr lang="en-US" dirty="0"/>
              <a:t> </a:t>
            </a:r>
          </a:p>
          <a:p>
            <a:endParaRPr lang="en-US" dirty="0"/>
          </a:p>
          <a:p>
            <a:endParaRPr lang="en-CA" dirty="0"/>
          </a:p>
        </p:txBody>
      </p:sp>
      <p:sp>
        <p:nvSpPr>
          <p:cNvPr id="9" name="Content Placeholder 2">
            <a:extLst>
              <a:ext uri="{FF2B5EF4-FFF2-40B4-BE49-F238E27FC236}">
                <a16:creationId xmlns:a16="http://schemas.microsoft.com/office/drawing/2014/main" id="{F5A89436-7431-418B-9FA5-C109E9034377}"/>
              </a:ext>
            </a:extLst>
          </p:cNvPr>
          <p:cNvSpPr txBox="1">
            <a:spLocks/>
          </p:cNvSpPr>
          <p:nvPr/>
        </p:nvSpPr>
        <p:spPr>
          <a:xfrm>
            <a:off x="6374235" y="4434647"/>
            <a:ext cx="4813189" cy="1252729"/>
          </a:xfrm>
          <a:prstGeom prst="rect">
            <a:avLst/>
          </a:prstGeom>
        </p:spPr>
        <p:txBody>
          <a:bodyPr vert="horz" lIns="54864" tIns="91440" rtlCol="0">
            <a:normAutofit/>
          </a:bodyPr>
          <a:lstStyle>
            <a:lvl1pPr marL="438912" indent="-320040" algn="l" rtl="0" eaLnBrk="1" latinLnBrk="0" hangingPunct="1">
              <a:spcBef>
                <a:spcPts val="0"/>
              </a:spcBef>
              <a:buClr>
                <a:srgbClr val="C19E67"/>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800" dirty="0"/>
              <a:t>&lt;p&gt;My cat is very grumpy&lt;/p&gt;</a:t>
            </a:r>
            <a:endParaRPr lang="en-CA" sz="2800" dirty="0"/>
          </a:p>
        </p:txBody>
      </p:sp>
      <p:sp>
        <p:nvSpPr>
          <p:cNvPr id="3" name="Rectangle 2">
            <a:extLst>
              <a:ext uri="{FF2B5EF4-FFF2-40B4-BE49-F238E27FC236}">
                <a16:creationId xmlns:a16="http://schemas.microsoft.com/office/drawing/2014/main" id="{376C65FF-7269-D24F-8DED-2CA938BD1403}"/>
              </a:ext>
            </a:extLst>
          </p:cNvPr>
          <p:cNvSpPr/>
          <p:nvPr/>
        </p:nvSpPr>
        <p:spPr>
          <a:xfrm>
            <a:off x="4871864" y="5545655"/>
            <a:ext cx="6096000" cy="833305"/>
          </a:xfrm>
          <a:prstGeom prst="rect">
            <a:avLst/>
          </a:prstGeom>
          <a:solidFill>
            <a:schemeClr val="tx1"/>
          </a:solidFill>
        </p:spPr>
        <p:txBody>
          <a:bodyPr>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&lt;</a:t>
            </a:r>
            <a:r>
              <a:rPr lang="en-CA"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img</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"images/my_photo.png"</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alt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"My Photo"</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p>
          <a:p>
            <a:pPr>
              <a:lnSpc>
                <a:spcPts val="1425"/>
              </a:lnSpc>
            </a:pP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11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152401" y="473105"/>
            <a:ext cx="11494168" cy="561616"/>
          </a:xfrm>
        </p:spPr>
        <p:txBody>
          <a:bodyPr>
            <a:noAutofit/>
          </a:bodyPr>
          <a:lstStyle/>
          <a:p>
            <a:r>
              <a:rPr lang="en-US" sz="3600" dirty="0"/>
              <a:t>Semantic Elements</a:t>
            </a:r>
            <a:endParaRPr lang="en-US" sz="3600" dirty="0">
              <a:latin typeface="+mj-lt"/>
            </a:endParaRPr>
          </a:p>
        </p:txBody>
      </p:sp>
      <p:sp>
        <p:nvSpPr>
          <p:cNvPr id="3" name="Content Placeholder 2">
            <a:extLst>
              <a:ext uri="{FF2B5EF4-FFF2-40B4-BE49-F238E27FC236}">
                <a16:creationId xmlns:a16="http://schemas.microsoft.com/office/drawing/2014/main" id="{EBD46A76-8292-4BC8-8CFE-C31AE07977D8}"/>
              </a:ext>
            </a:extLst>
          </p:cNvPr>
          <p:cNvSpPr>
            <a:spLocks noGrp="1"/>
          </p:cNvSpPr>
          <p:nvPr>
            <p:ph idx="1"/>
          </p:nvPr>
        </p:nvSpPr>
        <p:spPr>
          <a:xfrm>
            <a:off x="230166" y="1412776"/>
            <a:ext cx="7060970" cy="5204592"/>
          </a:xfrm>
        </p:spPr>
        <p:txBody>
          <a:bodyPr>
            <a:noAutofit/>
          </a:bodyPr>
          <a:lstStyle/>
          <a:p>
            <a:pPr>
              <a:lnSpc>
                <a:spcPct val="100000"/>
              </a:lnSpc>
            </a:pPr>
            <a:r>
              <a:rPr lang="en-US" sz="1800" dirty="0">
                <a:latin typeface="+mn-lt"/>
                <a:ea typeface="Open Sans" panose="020B0604020202020204" charset="0"/>
                <a:cs typeface="Open Sans" panose="020B0604020202020204" charset="0"/>
              </a:rPr>
              <a:t>A </a:t>
            </a:r>
            <a:r>
              <a:rPr lang="en-US" sz="1800" b="1" dirty="0">
                <a:latin typeface="+mn-lt"/>
                <a:ea typeface="Open Sans" panose="020B0604020202020204" charset="0"/>
                <a:cs typeface="Open Sans" panose="020B0604020202020204" charset="0"/>
              </a:rPr>
              <a:t>semantic element</a:t>
            </a:r>
            <a:r>
              <a:rPr lang="en-US" sz="1800" dirty="0">
                <a:latin typeface="+mn-lt"/>
                <a:ea typeface="Open Sans" panose="020B0604020202020204" charset="0"/>
                <a:cs typeface="Open Sans" panose="020B0604020202020204" charset="0"/>
              </a:rPr>
              <a:t> clearly </a:t>
            </a:r>
            <a:r>
              <a:rPr lang="en-US" sz="1800" b="1" dirty="0">
                <a:latin typeface="+mn-lt"/>
                <a:ea typeface="Open Sans" panose="020B0604020202020204" charset="0"/>
                <a:cs typeface="Open Sans" panose="020B0604020202020204" charset="0"/>
              </a:rPr>
              <a:t>describes its meaning</a:t>
            </a:r>
            <a:r>
              <a:rPr lang="en-US" sz="1800" dirty="0">
                <a:latin typeface="+mn-lt"/>
                <a:ea typeface="Open Sans" panose="020B0604020202020204" charset="0"/>
                <a:cs typeface="Open Sans" panose="020B0604020202020204" charset="0"/>
              </a:rPr>
              <a:t> to the browser, developer, search engines. Semantic elements are about making HTML markup more intuitive, more descriptive of the content they hold.</a:t>
            </a:r>
          </a:p>
          <a:p>
            <a:pPr>
              <a:lnSpc>
                <a:spcPct val="100000"/>
              </a:lnSpc>
            </a:pPr>
            <a:r>
              <a:rPr lang="en-US" sz="1800" dirty="0">
                <a:latin typeface="+mn-lt"/>
                <a:ea typeface="Open Sans" panose="020B0604020202020204" charset="0"/>
                <a:cs typeface="Open Sans" panose="020B0604020202020204" charset="0"/>
              </a:rPr>
              <a:t>Examples of </a:t>
            </a:r>
            <a:r>
              <a:rPr lang="en-US" sz="1800" b="1" dirty="0">
                <a:latin typeface="+mn-lt"/>
                <a:ea typeface="Open Sans" panose="020B0604020202020204" charset="0"/>
                <a:cs typeface="Open Sans" panose="020B0604020202020204" charset="0"/>
              </a:rPr>
              <a:t>semantic elements</a:t>
            </a:r>
            <a:r>
              <a:rPr lang="en-US" sz="1800" dirty="0">
                <a:latin typeface="+mn-lt"/>
                <a:ea typeface="Open Sans" panose="020B0604020202020204" charset="0"/>
                <a:cs typeface="Open Sans" panose="020B0604020202020204" charset="0"/>
              </a:rPr>
              <a:t>: &lt;p&gt;, &lt;h1&gt;, &lt;form&gt;, &lt;table&gt;, &lt;article&gt;, etc. - they clearly define their content.</a:t>
            </a:r>
            <a:endParaRPr lang="en-US" sz="1800" dirty="0">
              <a:latin typeface="+mn-lt"/>
            </a:endParaRPr>
          </a:p>
          <a:p>
            <a:pPr>
              <a:lnSpc>
                <a:spcPct val="100000"/>
              </a:lnSpc>
            </a:pPr>
            <a:r>
              <a:rPr lang="en-US" sz="1800" dirty="0">
                <a:latin typeface="+mn-lt"/>
                <a:ea typeface="Open Sans" panose="020B0604020202020204" charset="0"/>
                <a:cs typeface="Open Sans" panose="020B0604020202020204" charset="0"/>
              </a:rPr>
              <a:t>Examples of </a:t>
            </a:r>
            <a:r>
              <a:rPr lang="en-US" sz="1800" b="1" dirty="0">
                <a:latin typeface="+mn-lt"/>
                <a:ea typeface="Open Sans" panose="020B0604020202020204" charset="0"/>
                <a:cs typeface="Open Sans" panose="020B0604020202020204" charset="0"/>
              </a:rPr>
              <a:t>non-semantic elements</a:t>
            </a:r>
            <a:r>
              <a:rPr lang="en-US" sz="1800" dirty="0">
                <a:latin typeface="+mn-lt"/>
                <a:ea typeface="Open Sans" panose="020B0604020202020204" charset="0"/>
                <a:cs typeface="Open Sans" panose="020B0604020202020204" charset="0"/>
              </a:rPr>
              <a:t>: &lt;div&gt;, &lt;span&gt; - they tell nothing about their content.</a:t>
            </a:r>
          </a:p>
          <a:p>
            <a:pPr>
              <a:lnSpc>
                <a:spcPct val="100000"/>
              </a:lnSpc>
            </a:pPr>
            <a:r>
              <a:rPr lang="en-US" sz="1800" b="1" dirty="0">
                <a:latin typeface="+mn-lt"/>
              </a:rPr>
              <a:t>HTML5</a:t>
            </a:r>
            <a:r>
              <a:rPr lang="en-US" sz="1800" dirty="0">
                <a:latin typeface="+mn-lt"/>
              </a:rPr>
              <a:t> offers some </a:t>
            </a:r>
            <a:r>
              <a:rPr lang="en-US" sz="1800" u="sng" dirty="0">
                <a:latin typeface="+mn-lt"/>
              </a:rPr>
              <a:t>new</a:t>
            </a:r>
            <a:r>
              <a:rPr lang="en-US" sz="1800" dirty="0">
                <a:latin typeface="+mn-lt"/>
              </a:rPr>
              <a:t> semantic elements </a:t>
            </a:r>
            <a:r>
              <a:rPr lang="en-US" sz="1800" b="1" dirty="0">
                <a:latin typeface="+mn-lt"/>
              </a:rPr>
              <a:t>to define parts of a web page</a:t>
            </a:r>
            <a:r>
              <a:rPr lang="en-US" sz="1800" dirty="0">
                <a:latin typeface="+mn-lt"/>
              </a:rPr>
              <a:t>. </a:t>
            </a:r>
          </a:p>
          <a:p>
            <a:pPr>
              <a:lnSpc>
                <a:spcPct val="100000"/>
              </a:lnSpc>
            </a:pPr>
            <a:r>
              <a:rPr lang="en-US" sz="1800" dirty="0">
                <a:latin typeface="+mn-lt"/>
                <a:ea typeface="Open Sans" panose="020B0604020202020204" charset="0"/>
                <a:cs typeface="Open Sans" panose="020B0604020202020204" charset="0"/>
              </a:rPr>
              <a:t>&lt;div&gt; elements used to be used for organizing the layout of the content on a page, by grouping the elements together – until HTML5 semantic elements like &lt;header&gt;, &lt;nav&gt;, &lt;section&gt;, &lt;aside&gt;, &lt;footer&gt;, etc. came along. These semantic elements have replaced &lt;div&gt; in that sense. </a:t>
            </a:r>
          </a:p>
          <a:p>
            <a:pPr>
              <a:lnSpc>
                <a:spcPct val="100000"/>
              </a:lnSpc>
            </a:pPr>
            <a:r>
              <a:rPr lang="en-US" sz="1800" dirty="0">
                <a:latin typeface="+mn-lt"/>
              </a:rPr>
              <a:t>HTML5 semantic elements are </a:t>
            </a:r>
            <a:r>
              <a:rPr lang="en-US" sz="1800" b="1" dirty="0">
                <a:latin typeface="+mn-lt"/>
              </a:rPr>
              <a:t>supported in all modern browsers</a:t>
            </a:r>
            <a:r>
              <a:rPr lang="en-US" sz="1800" dirty="0">
                <a:latin typeface="+mn-lt"/>
              </a:rPr>
              <a:t>.</a:t>
            </a:r>
            <a:r>
              <a:rPr lang="en-US" sz="1800" dirty="0">
                <a:latin typeface="+mn-lt"/>
                <a:ea typeface="Open Sans" panose="020B0604020202020204" charset="0"/>
                <a:cs typeface="Open Sans" panose="020B0604020202020204" charset="0"/>
              </a:rPr>
              <a:t> In this course </a:t>
            </a:r>
            <a:r>
              <a:rPr lang="en-US" sz="1800" b="1" dirty="0">
                <a:latin typeface="+mn-lt"/>
                <a:ea typeface="Open Sans" panose="020B0604020202020204" charset="0"/>
                <a:cs typeface="Open Sans" panose="020B0604020202020204" charset="0"/>
              </a:rPr>
              <a:t>we will use HTML5 semantic elements – rather than &lt;div&gt; elements – to build structure (layout) of content on a web page</a:t>
            </a:r>
            <a:r>
              <a:rPr lang="en-US" sz="1800" dirty="0">
                <a:latin typeface="+mn-lt"/>
                <a:ea typeface="Open Sans" panose="020B0604020202020204" charset="0"/>
                <a:cs typeface="Open Sans" panose="020B0604020202020204" charset="0"/>
              </a:rPr>
              <a:t> (see the image on the right as an example)</a:t>
            </a:r>
          </a:p>
        </p:txBody>
      </p:sp>
      <p:pic>
        <p:nvPicPr>
          <p:cNvPr id="66565" name="Picture 5" descr="HTML5 Semantic Elements">
            <a:extLst>
              <a:ext uri="{FF2B5EF4-FFF2-40B4-BE49-F238E27FC236}">
                <a16:creationId xmlns:a16="http://schemas.microsoft.com/office/drawing/2014/main" id="{8DA3A7BA-6AEC-4D2A-9248-D41A5369A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541" y="1251284"/>
            <a:ext cx="4357600" cy="5366081"/>
          </a:xfrm>
          <a:prstGeom prst="rect">
            <a:avLst/>
          </a:prstGeom>
          <a:noFill/>
          <a:ln>
            <a:solidFill>
              <a:schemeClr val="accent6"/>
            </a:solidFill>
          </a:ln>
          <a:effectLst>
            <a:outerShdw blurRad="63500" sx="102000" sy="102000" algn="ctr" rotWithShape="0">
              <a:schemeClr val="accent1">
                <a:alpha val="40000"/>
              </a:schemeClr>
            </a:outerShdw>
          </a:effectLst>
        </p:spPr>
      </p:pic>
      <p:cxnSp>
        <p:nvCxnSpPr>
          <p:cNvPr id="5" name="Straight Connector 4">
            <a:extLst>
              <a:ext uri="{FF2B5EF4-FFF2-40B4-BE49-F238E27FC236}">
                <a16:creationId xmlns:a16="http://schemas.microsoft.com/office/drawing/2014/main" id="{709F9159-C3A7-4BBA-8318-9184A9F365F6}"/>
              </a:ext>
            </a:extLst>
          </p:cNvPr>
          <p:cNvCxnSpPr>
            <a:cxnSpLocks/>
          </p:cNvCxnSpPr>
          <p:nvPr/>
        </p:nvCxnSpPr>
        <p:spPr>
          <a:xfrm>
            <a:off x="230166" y="974561"/>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83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64FB-09AF-1796-749E-EDACB20D8F2E}"/>
              </a:ext>
            </a:extLst>
          </p:cNvPr>
          <p:cNvSpPr>
            <a:spLocks noGrp="1"/>
          </p:cNvSpPr>
          <p:nvPr>
            <p:ph type="title"/>
          </p:nvPr>
        </p:nvSpPr>
        <p:spPr/>
        <p:txBody>
          <a:bodyPr/>
          <a:lstStyle/>
          <a:p>
            <a:r>
              <a:rPr lang="en-US" dirty="0"/>
              <a:t>The &lt;aside&gt; and &lt;section&gt; tags</a:t>
            </a:r>
            <a:endParaRPr lang="en-CA" dirty="0"/>
          </a:p>
        </p:txBody>
      </p:sp>
      <p:sp>
        <p:nvSpPr>
          <p:cNvPr id="3" name="Content Placeholder 2">
            <a:extLst>
              <a:ext uri="{FF2B5EF4-FFF2-40B4-BE49-F238E27FC236}">
                <a16:creationId xmlns:a16="http://schemas.microsoft.com/office/drawing/2014/main" id="{31F2821E-2487-7084-F88B-D2F323D5477E}"/>
              </a:ext>
            </a:extLst>
          </p:cNvPr>
          <p:cNvSpPr>
            <a:spLocks noGrp="1"/>
          </p:cNvSpPr>
          <p:nvPr>
            <p:ph idx="1"/>
          </p:nvPr>
        </p:nvSpPr>
        <p:spPr/>
        <p:txBody>
          <a:bodyPr/>
          <a:lstStyle/>
          <a:p>
            <a:r>
              <a:rPr lang="en-US" dirty="0"/>
              <a:t>Two of the elements that people find vaguely defined are &lt;aside&gt; and &lt;section&gt;</a:t>
            </a:r>
          </a:p>
          <a:p>
            <a:r>
              <a:rPr lang="en-US" dirty="0"/>
              <a:t>Let us try to clarify a bit. </a:t>
            </a:r>
          </a:p>
          <a:p>
            <a:r>
              <a:rPr lang="en-US" dirty="0"/>
              <a:t>The big difference is that an &lt;aside&gt; is related to the main content and the &lt;section&gt; is not related.</a:t>
            </a:r>
            <a:endParaRPr lang="en-CA" dirty="0"/>
          </a:p>
        </p:txBody>
      </p:sp>
    </p:spTree>
    <p:extLst>
      <p:ext uri="{BB962C8B-B14F-4D97-AF65-F5344CB8AC3E}">
        <p14:creationId xmlns:p14="http://schemas.microsoft.com/office/powerpoint/2010/main" val="101270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24587" y="485130"/>
            <a:ext cx="11494168" cy="561616"/>
          </a:xfrm>
        </p:spPr>
        <p:txBody>
          <a:bodyPr>
            <a:noAutofit/>
          </a:bodyPr>
          <a:lstStyle/>
          <a:p>
            <a:r>
              <a:rPr lang="en-US" sz="3600" dirty="0"/>
              <a:t>HTML5 Semantic Elements</a:t>
            </a:r>
            <a:endParaRPr lang="en-US" sz="3600" dirty="0">
              <a:latin typeface="+mj-lt"/>
            </a:endParaRPr>
          </a:p>
        </p:txBody>
      </p:sp>
      <p:pic>
        <p:nvPicPr>
          <p:cNvPr id="7" name="Content Placeholder 6">
            <a:extLst>
              <a:ext uri="{FF2B5EF4-FFF2-40B4-BE49-F238E27FC236}">
                <a16:creationId xmlns:a16="http://schemas.microsoft.com/office/drawing/2014/main" id="{0EDBDCCD-2E9E-44F3-A858-9E64EFCEBF95}"/>
              </a:ext>
            </a:extLst>
          </p:cNvPr>
          <p:cNvPicPr>
            <a:picLocks noGrp="1" noChangeAspect="1"/>
          </p:cNvPicPr>
          <p:nvPr>
            <p:ph idx="1"/>
          </p:nvPr>
        </p:nvPicPr>
        <p:blipFill>
          <a:blip r:embed="rId2"/>
          <a:stretch>
            <a:fillRect/>
          </a:stretch>
        </p:blipFill>
        <p:spPr>
          <a:xfrm>
            <a:off x="2565648" y="1250950"/>
            <a:ext cx="6955930" cy="5365750"/>
          </a:xfrm>
          <a:prstGeom prst="rect">
            <a:avLst/>
          </a:prstGeom>
          <a:effectLst>
            <a:outerShdw blurRad="63500" sx="102000" sy="102000" algn="ctr" rotWithShape="0">
              <a:srgbClr val="0070C0">
                <a:alpha val="40000"/>
              </a:srgbClr>
            </a:outerShdw>
          </a:effectLst>
        </p:spPr>
      </p:pic>
      <p:cxnSp>
        <p:nvCxnSpPr>
          <p:cNvPr id="4" name="Straight Connector 3">
            <a:extLst>
              <a:ext uri="{FF2B5EF4-FFF2-40B4-BE49-F238E27FC236}">
                <a16:creationId xmlns:a16="http://schemas.microsoft.com/office/drawing/2014/main" id="{5202F070-44BB-4838-86DE-6A44183D0BAE}"/>
              </a:ext>
            </a:extLst>
          </p:cNvPr>
          <p:cNvCxnSpPr>
            <a:cxnSpLocks/>
          </p:cNvCxnSpPr>
          <p:nvPr/>
        </p:nvCxnSpPr>
        <p:spPr>
          <a:xfrm>
            <a:off x="230166" y="998625"/>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305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74F2-ACDC-4C69-8835-B60834341DC2}"/>
              </a:ext>
            </a:extLst>
          </p:cNvPr>
          <p:cNvSpPr>
            <a:spLocks noGrp="1"/>
          </p:cNvSpPr>
          <p:nvPr>
            <p:ph type="title"/>
          </p:nvPr>
        </p:nvSpPr>
        <p:spPr>
          <a:xfrm>
            <a:off x="143502" y="521209"/>
            <a:ext cx="11598441" cy="429268"/>
          </a:xfrm>
        </p:spPr>
        <p:txBody>
          <a:bodyPr>
            <a:normAutofit fontScale="90000"/>
          </a:bodyPr>
          <a:lstStyle/>
          <a:p>
            <a:r>
              <a:rPr lang="en-US" sz="3600" dirty="0"/>
              <a:t>Headings, Paragraphs, Line Breaks</a:t>
            </a:r>
          </a:p>
        </p:txBody>
      </p:sp>
      <p:sp>
        <p:nvSpPr>
          <p:cNvPr id="3" name="Content Placeholder 2">
            <a:extLst>
              <a:ext uri="{FF2B5EF4-FFF2-40B4-BE49-F238E27FC236}">
                <a16:creationId xmlns:a16="http://schemas.microsoft.com/office/drawing/2014/main" id="{DE56E50A-DDEB-4FA9-8DA4-666A522D08E4}"/>
              </a:ext>
            </a:extLst>
          </p:cNvPr>
          <p:cNvSpPr>
            <a:spLocks noGrp="1"/>
          </p:cNvSpPr>
          <p:nvPr>
            <p:ph idx="1"/>
          </p:nvPr>
        </p:nvSpPr>
        <p:spPr>
          <a:xfrm>
            <a:off x="335360" y="1632110"/>
            <a:ext cx="11472688" cy="4704676"/>
          </a:xfrm>
        </p:spPr>
        <p:txBody>
          <a:bodyPr>
            <a:noAutofit/>
          </a:bodyPr>
          <a:lstStyle/>
          <a:p>
            <a:pPr fontAlgn="base">
              <a:lnSpc>
                <a:spcPct val="100000"/>
              </a:lnSpc>
            </a:pPr>
            <a:r>
              <a:rPr lang="en-US" sz="1400" b="1" dirty="0">
                <a:latin typeface="+mn-lt"/>
              </a:rPr>
              <a:t>Paragraphs</a:t>
            </a:r>
            <a:r>
              <a:rPr lang="en-US" sz="1400" dirty="0">
                <a:latin typeface="+mn-lt"/>
              </a:rPr>
              <a:t> are defined with the &lt;p&gt; element.</a:t>
            </a:r>
            <a:endParaRPr lang="en-US" sz="1400" dirty="0"/>
          </a:p>
          <a:p>
            <a:pPr lvl="1" fontAlgn="base"/>
            <a:r>
              <a:rPr lang="en-US" sz="1400" dirty="0">
                <a:solidFill>
                  <a:srgbClr val="0070C0"/>
                </a:solidFill>
                <a:latin typeface="+mn-lt"/>
                <a:ea typeface="Open Sans" panose="020B0604020202020204" charset="0"/>
                <a:cs typeface="Open Sans" panose="020B0604020202020204" charset="0"/>
              </a:rPr>
              <a:t>&lt;p&gt;This is a (very short) paragraph.&lt;/p&gt; </a:t>
            </a:r>
          </a:p>
          <a:p>
            <a:pPr lvl="1" fontAlgn="base"/>
            <a:r>
              <a:rPr lang="en-US" sz="1400" dirty="0">
                <a:solidFill>
                  <a:srgbClr val="0070C0"/>
                </a:solidFill>
                <a:latin typeface="+mn-lt"/>
                <a:ea typeface="Open Sans" panose="020B0604020202020204" charset="0"/>
                <a:cs typeface="Open Sans" panose="020B0604020202020204" charset="0"/>
              </a:rPr>
              <a:t>Used for creating paragraphs of text on the page. </a:t>
            </a:r>
          </a:p>
          <a:p>
            <a:pPr fontAlgn="base"/>
            <a:r>
              <a:rPr lang="en-US" sz="1400" b="1" dirty="0">
                <a:latin typeface="+mn-lt"/>
              </a:rPr>
              <a:t>Line Breaks</a:t>
            </a:r>
            <a:r>
              <a:rPr lang="en-US" sz="1400" dirty="0">
                <a:latin typeface="+mn-lt"/>
              </a:rPr>
              <a:t> are used to add a break, a new line to content of a web page. </a:t>
            </a:r>
          </a:p>
          <a:p>
            <a:pPr lvl="1" fontAlgn="base"/>
            <a:r>
              <a:rPr lang="en-US" sz="1400" dirty="0">
                <a:latin typeface="+mn-lt"/>
              </a:rPr>
              <a:t>They are inserted using </a:t>
            </a:r>
            <a:r>
              <a:rPr lang="en-US" sz="1400" dirty="0">
                <a:solidFill>
                  <a:srgbClr val="0070C0"/>
                </a:solidFill>
                <a:latin typeface="+mn-lt"/>
                <a:ea typeface="Open Sans" panose="020B0604020202020204" charset="0"/>
                <a:cs typeface="Open Sans" panose="020B0604020202020204" charset="0"/>
              </a:rPr>
              <a:t>&lt;</a:t>
            </a:r>
            <a:r>
              <a:rPr lang="en-US" sz="1400" dirty="0" err="1">
                <a:solidFill>
                  <a:srgbClr val="0070C0"/>
                </a:solidFill>
                <a:latin typeface="+mn-lt"/>
                <a:ea typeface="Open Sans" panose="020B0604020202020204" charset="0"/>
                <a:cs typeface="Open Sans" panose="020B0604020202020204" charset="0"/>
              </a:rPr>
              <a:t>br</a:t>
            </a:r>
            <a:r>
              <a:rPr lang="en-US" sz="1400" dirty="0">
                <a:solidFill>
                  <a:srgbClr val="0070C0"/>
                </a:solidFill>
                <a:latin typeface="+mn-lt"/>
                <a:ea typeface="Open Sans" panose="020B0604020202020204" charset="0"/>
                <a:cs typeface="Open Sans" panose="020B0604020202020204" charset="0"/>
              </a:rPr>
              <a:t>&gt;</a:t>
            </a:r>
            <a:r>
              <a:rPr lang="en-US" sz="1400" dirty="0">
                <a:latin typeface="+mn-lt"/>
              </a:rPr>
              <a:t> element. </a:t>
            </a:r>
            <a:endParaRPr lang="en-US" sz="1400" dirty="0">
              <a:solidFill>
                <a:srgbClr val="0070C0"/>
              </a:solidFill>
              <a:latin typeface="+mn-lt"/>
              <a:ea typeface="Open Sans" panose="020B0604020202020204" charset="0"/>
              <a:cs typeface="Open Sans" panose="020B0604020202020204" charset="0"/>
            </a:endParaRPr>
          </a:p>
          <a:p>
            <a:pPr fontAlgn="base">
              <a:lnSpc>
                <a:spcPct val="100000"/>
              </a:lnSpc>
            </a:pPr>
            <a:r>
              <a:rPr lang="en-US" sz="1400" b="1" dirty="0">
                <a:latin typeface="+mn-lt"/>
              </a:rPr>
              <a:t>Headings</a:t>
            </a:r>
            <a:r>
              <a:rPr lang="en-US" sz="1400" dirty="0">
                <a:latin typeface="+mn-lt"/>
              </a:rPr>
              <a:t> are defined with the </a:t>
            </a:r>
            <a:r>
              <a:rPr lang="en-US" sz="1400" b="1" dirty="0">
                <a:latin typeface="+mn-lt"/>
              </a:rPr>
              <a:t>&lt;h1&gt; to &lt;h6&gt; tags</a:t>
            </a:r>
            <a:r>
              <a:rPr lang="en-US" sz="1400" dirty="0">
                <a:latin typeface="+mn-lt"/>
              </a:rPr>
              <a:t>. </a:t>
            </a:r>
          </a:p>
          <a:p>
            <a:pPr lvl="1" fontAlgn="base">
              <a:lnSpc>
                <a:spcPct val="100000"/>
              </a:lnSpc>
            </a:pPr>
            <a:r>
              <a:rPr lang="en-US" sz="1400" dirty="0">
                <a:latin typeface="+mn-lt"/>
              </a:rPr>
              <a:t>&lt;h1&gt; defines the most important heading. &lt;h6&gt; defines the least important heading. </a:t>
            </a:r>
          </a:p>
          <a:p>
            <a:pPr lvl="1" fontAlgn="base">
              <a:lnSpc>
                <a:spcPct val="100000"/>
              </a:lnSpc>
            </a:pPr>
            <a:r>
              <a:rPr lang="en-US" sz="1400" dirty="0">
                <a:latin typeface="+mn-lt"/>
              </a:rPr>
              <a:t>&lt;h1&gt; headings should be used for the main heading on a page, followed by &lt;h2&gt; headings, then the less important &lt;h3&gt;, and so on. </a:t>
            </a:r>
            <a:endParaRPr lang="en-US" sz="1400" dirty="0"/>
          </a:p>
          <a:p>
            <a:pPr lvl="2" fontAlgn="base"/>
            <a:r>
              <a:rPr lang="en-US" sz="1400" dirty="0">
                <a:solidFill>
                  <a:srgbClr val="0070C0"/>
                </a:solidFill>
                <a:latin typeface="+mn-lt"/>
                <a:ea typeface="Open Sans" panose="020B0604020202020204" charset="0"/>
                <a:cs typeface="Open Sans" panose="020B0604020202020204" charset="0"/>
              </a:rPr>
              <a:t>&lt;h1&gt;Main Heading&lt;/h1&gt;</a:t>
            </a:r>
            <a:endParaRPr lang="en-US" sz="1400" dirty="0">
              <a:latin typeface="+mn-lt"/>
            </a:endParaRPr>
          </a:p>
          <a:p>
            <a:pPr lvl="1" fontAlgn="base">
              <a:lnSpc>
                <a:spcPct val="100000"/>
              </a:lnSpc>
            </a:pPr>
            <a:r>
              <a:rPr lang="en-US" sz="1400" dirty="0">
                <a:latin typeface="+mn-lt"/>
              </a:rPr>
              <a:t>Headings are important:</a:t>
            </a:r>
          </a:p>
          <a:p>
            <a:pPr lvl="2" fontAlgn="base">
              <a:lnSpc>
                <a:spcPct val="100000"/>
              </a:lnSpc>
            </a:pPr>
            <a:r>
              <a:rPr lang="en-US" sz="1400" dirty="0">
                <a:latin typeface="+mn-lt"/>
              </a:rPr>
              <a:t>It is important to use headings to show the content structure, from the </a:t>
            </a:r>
            <a:r>
              <a:rPr lang="en-US" sz="1400" b="1" dirty="0">
                <a:latin typeface="+mn-lt"/>
              </a:rPr>
              <a:t>usability</a:t>
            </a:r>
            <a:r>
              <a:rPr lang="en-US" sz="1400" dirty="0">
                <a:latin typeface="+mn-lt"/>
              </a:rPr>
              <a:t> perspective. </a:t>
            </a:r>
          </a:p>
          <a:p>
            <a:pPr lvl="2" fontAlgn="base">
              <a:lnSpc>
                <a:spcPct val="100000"/>
              </a:lnSpc>
            </a:pPr>
            <a:r>
              <a:rPr lang="en-US" sz="1400" dirty="0">
                <a:latin typeface="+mn-lt"/>
              </a:rPr>
              <a:t>Visitors often skim a page by its headings – and leave quickly if they conclude they can’t find what they are looking for</a:t>
            </a:r>
          </a:p>
          <a:p>
            <a:pPr lvl="2" fontAlgn="base">
              <a:lnSpc>
                <a:spcPct val="100000"/>
              </a:lnSpc>
            </a:pPr>
            <a:r>
              <a:rPr lang="en-US" sz="1400" b="1" dirty="0">
                <a:latin typeface="+mn-lt"/>
              </a:rPr>
              <a:t>Search engines</a:t>
            </a:r>
            <a:r>
              <a:rPr lang="en-US" sz="1400" dirty="0">
                <a:latin typeface="+mn-lt"/>
              </a:rPr>
              <a:t> (like Google, Bing, </a:t>
            </a:r>
            <a:r>
              <a:rPr lang="en-US" sz="1400" dirty="0" err="1">
                <a:latin typeface="+mn-lt"/>
              </a:rPr>
              <a:t>etc</a:t>
            </a:r>
            <a:r>
              <a:rPr lang="en-US" sz="1400" dirty="0">
                <a:latin typeface="+mn-lt"/>
              </a:rPr>
              <a:t>) use the headings to index the content of your web pages.</a:t>
            </a:r>
          </a:p>
          <a:p>
            <a:pPr lvl="2" fontAlgn="base">
              <a:lnSpc>
                <a:spcPct val="100000"/>
              </a:lnSpc>
            </a:pPr>
            <a:r>
              <a:rPr lang="en-US" sz="1400" dirty="0">
                <a:latin typeface="+mn-lt"/>
              </a:rPr>
              <a:t>Every web page needs to have </a:t>
            </a:r>
            <a:r>
              <a:rPr lang="en-US" sz="1400" b="1" dirty="0">
                <a:latin typeface="+mn-lt"/>
              </a:rPr>
              <a:t>exactly one &lt;h1&gt; element</a:t>
            </a:r>
            <a:r>
              <a:rPr lang="en-US" sz="1400" dirty="0">
                <a:latin typeface="+mn-lt"/>
              </a:rPr>
              <a:t> – no zero, and no more than one.</a:t>
            </a:r>
            <a:br>
              <a:rPr lang="en-US" sz="1600" b="1" dirty="0">
                <a:latin typeface="+mn-lt"/>
              </a:rPr>
            </a:br>
            <a:endParaRPr lang="en-US" sz="1600" dirty="0">
              <a:latin typeface="+mn-lt"/>
            </a:endParaRPr>
          </a:p>
          <a:p>
            <a:pPr marL="0" indent="0" fontAlgn="base">
              <a:lnSpc>
                <a:spcPct val="100000"/>
              </a:lnSpc>
              <a:buNone/>
            </a:pPr>
            <a:endParaRPr lang="en-US" sz="2000" dirty="0">
              <a:latin typeface="+mn-lt"/>
            </a:endParaRPr>
          </a:p>
        </p:txBody>
      </p:sp>
      <p:cxnSp>
        <p:nvCxnSpPr>
          <p:cNvPr id="4" name="Straight Connector 3">
            <a:extLst>
              <a:ext uri="{FF2B5EF4-FFF2-40B4-BE49-F238E27FC236}">
                <a16:creationId xmlns:a16="http://schemas.microsoft.com/office/drawing/2014/main" id="{89B86F24-7503-47DD-A78C-AD32089540AD}"/>
              </a:ext>
            </a:extLst>
          </p:cNvPr>
          <p:cNvCxnSpPr>
            <a:cxnSpLocks/>
          </p:cNvCxnSpPr>
          <p:nvPr/>
        </p:nvCxnSpPr>
        <p:spPr>
          <a:xfrm>
            <a:off x="191120" y="1628800"/>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39AF5F69-1428-8D71-B50F-140A95997518}"/>
              </a:ext>
            </a:extLst>
          </p:cNvPr>
          <p:cNvSpPr/>
          <p:nvPr/>
        </p:nvSpPr>
        <p:spPr>
          <a:xfrm>
            <a:off x="7061423" y="1844824"/>
            <a:ext cx="4680520" cy="646652"/>
          </a:xfrm>
          <a:prstGeom prst="rect">
            <a:avLst/>
          </a:prstGeom>
          <a:solidFill>
            <a:schemeClr val="tx1"/>
          </a:solidFill>
        </p:spPr>
        <p:txBody>
          <a:bodyPr wrap="square">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This is a single paragraph</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Four headings shown in different font sizes.">
            <a:extLst>
              <a:ext uri="{FF2B5EF4-FFF2-40B4-BE49-F238E27FC236}">
                <a16:creationId xmlns:a16="http://schemas.microsoft.com/office/drawing/2014/main" id="{2BBBD202-B66B-8705-48D9-0A64706F5CE4}"/>
              </a:ext>
            </a:extLst>
          </p:cNvPr>
          <p:cNvPicPr/>
          <p:nvPr/>
        </p:nvPicPr>
        <p:blipFill>
          <a:blip r:embed="rId2">
            <a:extLst>
              <a:ext uri="{28A0092B-C50C-407E-A947-70E740481C1C}">
                <a14:useLocalDpi xmlns:a14="http://schemas.microsoft.com/office/drawing/2010/main" val="0"/>
              </a:ext>
            </a:extLst>
          </a:blip>
          <a:stretch>
            <a:fillRect/>
          </a:stretch>
        </p:blipFill>
        <p:spPr>
          <a:xfrm>
            <a:off x="8481221" y="4749317"/>
            <a:ext cx="3398835" cy="1798779"/>
          </a:xfrm>
          <a:prstGeom prst="rect">
            <a:avLst/>
          </a:prstGeom>
        </p:spPr>
      </p:pic>
      <p:sp>
        <p:nvSpPr>
          <p:cNvPr id="7" name="Rectangle 6">
            <a:extLst>
              <a:ext uri="{FF2B5EF4-FFF2-40B4-BE49-F238E27FC236}">
                <a16:creationId xmlns:a16="http://schemas.microsoft.com/office/drawing/2014/main" id="{7030E5AF-711B-0D8F-D461-239E79D506EB}"/>
              </a:ext>
            </a:extLst>
          </p:cNvPr>
          <p:cNvSpPr/>
          <p:nvPr/>
        </p:nvSpPr>
        <p:spPr>
          <a:xfrm>
            <a:off x="2308895" y="5449413"/>
            <a:ext cx="4752528" cy="1200329"/>
          </a:xfrm>
          <a:prstGeom prst="rect">
            <a:avLst/>
          </a:prstGeom>
          <a:solidFill>
            <a:schemeClr val="tx1"/>
          </a:solidFill>
        </p:spPr>
        <p:txBody>
          <a:bodyPr wrap="square">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Main page title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Top level heading</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Next level subheading</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h4</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Next sub-subheading</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h4</a:t>
            </a:r>
            <a:r>
              <a:rPr lang="en-US" dirty="0">
                <a:solidFill>
                  <a:srgbClr val="808080"/>
                </a:solidFill>
                <a:latin typeface="Consolas" panose="020B0609020204030204" pitchFamily="49" charset="0"/>
              </a:rPr>
              <a:t>&gt;</a:t>
            </a:r>
            <a:endParaRPr lang="en-US"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CBA79A8-3CDB-1197-9D29-D17EE0DB9D5A}"/>
              </a:ext>
            </a:extLst>
          </p:cNvPr>
          <p:cNvSpPr/>
          <p:nvPr/>
        </p:nvSpPr>
        <p:spPr>
          <a:xfrm>
            <a:off x="8112224" y="6441608"/>
            <a:ext cx="3111749" cy="261610"/>
          </a:xfrm>
          <a:prstGeom prst="rect">
            <a:avLst/>
          </a:prstGeom>
        </p:spPr>
        <p:txBody>
          <a:bodyPr wrap="none">
            <a:spAutoFit/>
          </a:bodyPr>
          <a:lstStyle/>
          <a:p>
            <a:pPr>
              <a:spcBef>
                <a:spcPts val="1200"/>
              </a:spcBef>
              <a:spcAft>
                <a:spcPts val="1000"/>
              </a:spcAft>
            </a:pPr>
            <a:r>
              <a:rPr lang="en-US" sz="1100" i="1" dirty="0">
                <a:solidFill>
                  <a:srgbClr val="565A5C"/>
                </a:solidFill>
                <a:latin typeface="Calibri" panose="020F0502020204030204" pitchFamily="34" charset="0"/>
                <a:ea typeface="Calibri" panose="020F0502020204030204" pitchFamily="34" charset="0"/>
                <a:cs typeface="Times New Roman" panose="02020603050405020304" pitchFamily="18" charset="0"/>
              </a:rPr>
              <a:t>Output showing the use of different heading tags.</a:t>
            </a:r>
            <a:endParaRPr lang="en-CA" sz="1100" i="1" dirty="0">
              <a:solidFill>
                <a:srgbClr val="565A5C"/>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20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7F8A-7792-1AF4-99B6-D03187DE02A2}"/>
              </a:ext>
            </a:extLst>
          </p:cNvPr>
          <p:cNvSpPr>
            <a:spLocks noGrp="1"/>
          </p:cNvSpPr>
          <p:nvPr>
            <p:ph type="title"/>
          </p:nvPr>
        </p:nvSpPr>
        <p:spPr/>
        <p:txBody>
          <a:bodyPr>
            <a:normAutofit/>
          </a:bodyPr>
          <a:lstStyle/>
          <a:p>
            <a:r>
              <a:rPr lang="en-US" dirty="0"/>
              <a:t>Headings: </a:t>
            </a:r>
            <a:r>
              <a:rPr lang="en-US" sz="4400" dirty="0"/>
              <a:t>Good coding practices</a:t>
            </a:r>
            <a:endParaRPr lang="en-CA" dirty="0"/>
          </a:p>
        </p:txBody>
      </p:sp>
      <p:sp>
        <p:nvSpPr>
          <p:cNvPr id="3" name="Content Placeholder 2">
            <a:extLst>
              <a:ext uri="{FF2B5EF4-FFF2-40B4-BE49-F238E27FC236}">
                <a16:creationId xmlns:a16="http://schemas.microsoft.com/office/drawing/2014/main" id="{6B3E7D6F-3F0C-EA98-C1E2-1C5B1FBCFF33}"/>
              </a:ext>
            </a:extLst>
          </p:cNvPr>
          <p:cNvSpPr>
            <a:spLocks noGrp="1"/>
          </p:cNvSpPr>
          <p:nvPr>
            <p:ph idx="1"/>
          </p:nvPr>
        </p:nvSpPr>
        <p:spPr/>
        <p:txBody>
          <a:bodyPr>
            <a:normAutofit/>
          </a:bodyPr>
          <a:lstStyle/>
          <a:p>
            <a:r>
              <a:rPr lang="en-US" sz="2400" dirty="0">
                <a:latin typeface="+mn-lt"/>
              </a:rPr>
              <a:t>Use the heading tags to show the structure and importance of the content on a page. </a:t>
            </a:r>
          </a:p>
          <a:p>
            <a:r>
              <a:rPr lang="en-US" sz="2400" dirty="0">
                <a:latin typeface="+mn-lt"/>
              </a:rPr>
              <a:t>Always use the h1 tag to identify the most important information on the page, and only code a single h1 tag on each page. </a:t>
            </a:r>
          </a:p>
          <a:p>
            <a:r>
              <a:rPr lang="en-US" sz="2400" dirty="0">
                <a:latin typeface="+mn-lt"/>
              </a:rPr>
              <a:t>Then, decrease one level at a time to show subsequent levels of importance. Keep h1 heading text unique from page to page.</a:t>
            </a:r>
          </a:p>
          <a:p>
            <a:r>
              <a:rPr lang="en-US" sz="2400" b="0" i="0" dirty="0">
                <a:effectLst/>
                <a:latin typeface="+mn-lt"/>
              </a:rPr>
              <a:t>Use header tags: Header tags (H1, H2, H3, etc.) provide structure and hierarchy to a web page. </a:t>
            </a:r>
          </a:p>
          <a:p>
            <a:r>
              <a:rPr lang="en-US" sz="2400" b="0" i="0" dirty="0">
                <a:effectLst/>
                <a:latin typeface="+mn-lt"/>
              </a:rPr>
              <a:t>Using header tags can help search engines understand the content of a page and improve the page's ranking in search results</a:t>
            </a:r>
          </a:p>
          <a:p>
            <a:r>
              <a:rPr lang="en-US" sz="2400" dirty="0"/>
              <a:t>Useful for Accessibility and Useability</a:t>
            </a:r>
            <a:endParaRPr lang="en-CA" sz="2400" dirty="0">
              <a:latin typeface="+mn-lt"/>
            </a:endParaRPr>
          </a:p>
        </p:txBody>
      </p:sp>
    </p:spTree>
    <p:extLst>
      <p:ext uri="{BB962C8B-B14F-4D97-AF65-F5344CB8AC3E}">
        <p14:creationId xmlns:p14="http://schemas.microsoft.com/office/powerpoint/2010/main" val="238821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0200-67E2-467D-8FF2-98ECFC44527E}"/>
              </a:ext>
            </a:extLst>
          </p:cNvPr>
          <p:cNvSpPr>
            <a:spLocks noGrp="1"/>
          </p:cNvSpPr>
          <p:nvPr>
            <p:ph type="title"/>
          </p:nvPr>
        </p:nvSpPr>
        <p:spPr/>
        <p:txBody>
          <a:bodyPr>
            <a:normAutofit/>
          </a:bodyPr>
          <a:lstStyle/>
          <a:p>
            <a:r>
              <a:rPr lang="en-US" dirty="0"/>
              <a:t>Attributes </a:t>
            </a:r>
            <a:r>
              <a:rPr lang="en-AU" baseline="30000" dirty="0"/>
              <a:t>[2]</a:t>
            </a:r>
            <a:endParaRPr lang="en-CA" dirty="0"/>
          </a:p>
        </p:txBody>
      </p:sp>
      <p:sp>
        <p:nvSpPr>
          <p:cNvPr id="3" name="Content Placeholder 2">
            <a:extLst>
              <a:ext uri="{FF2B5EF4-FFF2-40B4-BE49-F238E27FC236}">
                <a16:creationId xmlns:a16="http://schemas.microsoft.com/office/drawing/2014/main" id="{33D5EF51-E3AA-4F06-98B3-1CE9FF874C5B}"/>
              </a:ext>
            </a:extLst>
          </p:cNvPr>
          <p:cNvSpPr>
            <a:spLocks noGrp="1"/>
          </p:cNvSpPr>
          <p:nvPr>
            <p:ph idx="1"/>
          </p:nvPr>
        </p:nvSpPr>
        <p:spPr>
          <a:xfrm>
            <a:off x="582122" y="1752080"/>
            <a:ext cx="10972800" cy="4750152"/>
          </a:xfrm>
        </p:spPr>
        <p:txBody>
          <a:bodyPr/>
          <a:lstStyle/>
          <a:p>
            <a:r>
              <a:rPr lang="en-CA" dirty="0"/>
              <a:t>Used for additional information about the elements.</a:t>
            </a:r>
          </a:p>
          <a:p>
            <a:r>
              <a:rPr lang="en-CA" dirty="0"/>
              <a:t>Do not show up on the screen to the user.</a:t>
            </a:r>
          </a:p>
          <a:p>
            <a:r>
              <a:rPr lang="en-AU" dirty="0"/>
              <a:t>Example</a:t>
            </a:r>
            <a:r>
              <a:rPr lang="en-US" dirty="0"/>
              <a:t> code to add a class “editor-note” to the previously defined &lt;p&gt; tag:</a:t>
            </a:r>
            <a:endParaRPr lang="en-CA" dirty="0"/>
          </a:p>
          <a:p>
            <a:pPr marL="118872" indent="0">
              <a:buNone/>
            </a:pPr>
            <a:endParaRPr lang="en-CA" dirty="0"/>
          </a:p>
        </p:txBody>
      </p:sp>
      <p:sp>
        <p:nvSpPr>
          <p:cNvPr id="4" name="Slide Number Placeholder 3">
            <a:extLst>
              <a:ext uri="{FF2B5EF4-FFF2-40B4-BE49-F238E27FC236}">
                <a16:creationId xmlns:a16="http://schemas.microsoft.com/office/drawing/2014/main" id="{D8103CC1-95D1-4BF4-8685-79EEC4EA52FF}"/>
              </a:ext>
            </a:extLst>
          </p:cNvPr>
          <p:cNvSpPr>
            <a:spLocks noGrp="1"/>
          </p:cNvSpPr>
          <p:nvPr>
            <p:ph type="sldNum" sz="quarter" idx="12"/>
          </p:nvPr>
        </p:nvSpPr>
        <p:spPr/>
        <p:txBody>
          <a:bodyPr/>
          <a:lstStyle/>
          <a:p>
            <a:fld id="{7BAE8EB9-66BB-41AC-AC43-D6139A5E9D03}" type="slidenum">
              <a:rPr lang="en-CA" smtClean="0"/>
              <a:pPr/>
              <a:t>28</a:t>
            </a:fld>
            <a:endParaRPr lang="en-CA" dirty="0"/>
          </a:p>
        </p:txBody>
      </p:sp>
      <p:grpSp>
        <p:nvGrpSpPr>
          <p:cNvPr id="7" name="Group 6">
            <a:extLst>
              <a:ext uri="{FF2B5EF4-FFF2-40B4-BE49-F238E27FC236}">
                <a16:creationId xmlns:a16="http://schemas.microsoft.com/office/drawing/2014/main" id="{1C481817-8B9F-4163-A41C-A2FFFE16AB36}"/>
              </a:ext>
            </a:extLst>
          </p:cNvPr>
          <p:cNvGrpSpPr/>
          <p:nvPr/>
        </p:nvGrpSpPr>
        <p:grpSpPr>
          <a:xfrm>
            <a:off x="911424" y="4865728"/>
            <a:ext cx="6768752" cy="1309122"/>
            <a:chOff x="-99486" y="100865"/>
            <a:chExt cx="6768752" cy="1309122"/>
          </a:xfrm>
        </p:grpSpPr>
        <p:sp>
          <p:nvSpPr>
            <p:cNvPr id="5" name="Rectangle 2">
              <a:extLst>
                <a:ext uri="{FF2B5EF4-FFF2-40B4-BE49-F238E27FC236}">
                  <a16:creationId xmlns:a16="http://schemas.microsoft.com/office/drawing/2014/main" id="{F72E4238-1E11-410C-9098-1F12650A3BB0}"/>
                </a:ext>
              </a:extLst>
            </p:cNvPr>
            <p:cNvSpPr>
              <a:spLocks noChangeArrowheads="1"/>
            </p:cNvSpPr>
            <p:nvPr/>
          </p:nvSpPr>
          <p:spPr bwMode="auto">
            <a:xfrm>
              <a:off x="-99486" y="100865"/>
              <a:ext cx="601560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900" b="0" i="1" u="none" strike="noStrike" cap="none" normalizeH="0" baseline="0" dirty="0">
                  <a:ln>
                    <a:noFill/>
                  </a:ln>
                  <a:solidFill>
                    <a:srgbClr val="565A5C"/>
                  </a:solidFill>
                  <a:effectLst/>
                  <a:latin typeface="Calibri" panose="020F0502020204030204" pitchFamily="34" charset="0"/>
                  <a:ea typeface="Calibri" panose="020F0502020204030204" pitchFamily="34" charset="0"/>
                  <a:cs typeface="Times New Roman" panose="02020603050405020304" pitchFamily="18" charset="0"/>
                </a:rPr>
                <a:t>                             Figure 2. </a:t>
              </a:r>
              <a:r>
                <a:rPr kumimoji="0" lang="en-US" altLang="en-US" sz="900" b="0" i="1" u="none" strike="noStrike" cap="none" normalizeH="0" baseline="0" dirty="0">
                  <a:ln>
                    <a:noFill/>
                  </a:ln>
                  <a:solidFill>
                    <a:srgbClr val="565A5C"/>
                  </a:solidFill>
                  <a:effectLst/>
                  <a:latin typeface="Calibri" panose="020F0502020204030204" pitchFamily="34" charset="0"/>
                  <a:ea typeface="Calibri" panose="020F0502020204030204" pitchFamily="34" charset="0"/>
                  <a:cs typeface="Times New Roman" panose="02020603050405020304" pitchFamily="18" charset="0"/>
                </a:rPr>
                <a:t>Attributes in an HTML element showing the use of class attribute in a &lt;p&gt; tag</a:t>
              </a:r>
              <a:r>
                <a:rPr kumimoji="0" lang="en-AU" altLang="en-US" sz="900" b="0" i="1" u="none" strike="noStrike" cap="none" normalizeH="0" baseline="0" dirty="0">
                  <a:ln>
                    <a:noFill/>
                  </a:ln>
                  <a:solidFill>
                    <a:srgbClr val="565A5C"/>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CA" altLang="en-US" sz="800" b="0" i="0" u="none" strike="noStrike" cap="none" normalizeH="0" baseline="0" dirty="0">
                <a:ln>
                  <a:noFill/>
                </a:ln>
                <a:solidFill>
                  <a:schemeClr val="tx1"/>
                </a:solidFill>
                <a:effectLst/>
              </a:endParaRPr>
            </a:p>
          </p:txBody>
        </p:sp>
        <p:pic>
          <p:nvPicPr>
            <p:cNvPr id="2049" name="Picture 11" descr="&lt;p class = &quot;editor-note&quot;&gt;My cat is very grumpy&lt;/p&gt;showing the use of class attribute in a &lt;p&gt; tag.">
              <a:extLst>
                <a:ext uri="{FF2B5EF4-FFF2-40B4-BE49-F238E27FC236}">
                  <a16:creationId xmlns:a16="http://schemas.microsoft.com/office/drawing/2014/main" id="{E6501A58-55E2-4EE8-A39A-9216A7383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8" y="434088"/>
              <a:ext cx="5943600" cy="7334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CFDE542-CE63-4E71-8EB2-78783D3B3185}"/>
                </a:ext>
              </a:extLst>
            </p:cNvPr>
            <p:cNvSpPr>
              <a:spLocks noChangeArrowheads="1"/>
            </p:cNvSpPr>
            <p:nvPr/>
          </p:nvSpPr>
          <p:spPr bwMode="auto">
            <a:xfrm>
              <a:off x="1628706" y="1179155"/>
              <a:ext cx="504056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900" b="0" i="1" u="none" strike="noStrike" cap="none" normalizeH="0" baseline="0" dirty="0">
                  <a:ln>
                    <a:noFill/>
                  </a:ln>
                  <a:solidFill>
                    <a:srgbClr val="565A5C"/>
                  </a:solidFill>
                  <a:effectLst/>
                  <a:latin typeface="Calibri" panose="020F0502020204030204" pitchFamily="34" charset="0"/>
                  <a:ea typeface="Calibri" panose="020F0502020204030204" pitchFamily="34" charset="0"/>
                  <a:cs typeface="Times New Roman" panose="02020603050405020304" pitchFamily="18" charset="0"/>
                </a:rPr>
                <a:t>Note. </a:t>
              </a:r>
              <a:r>
                <a:rPr kumimoji="0" lang="en-US" altLang="en-US" sz="900" b="0" i="1" u="none" strike="noStrike" cap="none" normalizeH="0" baseline="0" dirty="0">
                  <a:ln>
                    <a:noFill/>
                  </a:ln>
                  <a:solidFill>
                    <a:srgbClr val="565A5C"/>
                  </a:solidFill>
                  <a:effectLst/>
                  <a:latin typeface="Calibri" panose="020F0502020204030204" pitchFamily="34" charset="0"/>
                  <a:ea typeface="Calibri" panose="020F0502020204030204" pitchFamily="34" charset="0"/>
                  <a:cs typeface="Times New Roman" panose="02020603050405020304" pitchFamily="18" charset="0"/>
                </a:rPr>
                <a:t>Mozilla Contributors, 2020.  </a:t>
              </a:r>
              <a:r>
                <a:rPr kumimoji="0" lang="en-US" altLang="en-US" sz="900" b="0" i="1" u="sng" strike="noStrike" cap="none" normalizeH="0" baseline="0" dirty="0">
                  <a:ln>
                    <a:noFill/>
                  </a:ln>
                  <a:solidFill>
                    <a:srgbClr val="565A5C"/>
                  </a:solidFill>
                  <a:effectLst/>
                  <a:latin typeface="Calibri" panose="020F0502020204030204" pitchFamily="34" charset="0"/>
                  <a:ea typeface="Calibri" panose="020F0502020204030204" pitchFamily="34" charset="0"/>
                  <a:cs typeface="Times New Roman" panose="02020603050405020304" pitchFamily="18" charset="0"/>
                  <a:hlinkClick r:id="rId3"/>
                </a:rPr>
                <a:t>CC BY-SA 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8" name="Rectangle 7">
            <a:extLst>
              <a:ext uri="{FF2B5EF4-FFF2-40B4-BE49-F238E27FC236}">
                <a16:creationId xmlns:a16="http://schemas.microsoft.com/office/drawing/2014/main" id="{C1F6A919-0F88-41F4-8519-EA7BEE932676}"/>
              </a:ext>
            </a:extLst>
          </p:cNvPr>
          <p:cNvSpPr/>
          <p:nvPr/>
        </p:nvSpPr>
        <p:spPr>
          <a:xfrm>
            <a:off x="911424" y="3891695"/>
            <a:ext cx="7866234" cy="646652"/>
          </a:xfrm>
          <a:prstGeom prst="rect">
            <a:avLst/>
          </a:prstGeom>
          <a:solidFill>
            <a:schemeClr val="tx1"/>
          </a:solidFill>
        </p:spPr>
        <p:txBody>
          <a:bodyPr wrap="square">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class</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"editor-note"</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My cat is very grumpy</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8793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44640" y="501030"/>
            <a:ext cx="11494168" cy="376656"/>
          </a:xfrm>
        </p:spPr>
        <p:txBody>
          <a:bodyPr>
            <a:noAutofit/>
          </a:bodyPr>
          <a:lstStyle/>
          <a:p>
            <a:r>
              <a:rPr lang="en-US" sz="3600" dirty="0">
                <a:latin typeface="+mj-lt"/>
              </a:rPr>
              <a:t>id</a:t>
            </a:r>
            <a:r>
              <a:rPr lang="en-US" sz="3600" dirty="0"/>
              <a:t> and </a:t>
            </a:r>
            <a:r>
              <a:rPr lang="en-US" sz="3600" dirty="0">
                <a:latin typeface="+mj-lt"/>
              </a:rPr>
              <a:t>class</a:t>
            </a:r>
            <a:r>
              <a:rPr lang="en-US" sz="3600" dirty="0"/>
              <a:t> attributes</a:t>
            </a:r>
            <a:endParaRPr lang="en-US" sz="3600" dirty="0">
              <a:latin typeface="+mj-lt"/>
            </a:endParaRPr>
          </a:p>
        </p:txBody>
      </p:sp>
      <p:sp>
        <p:nvSpPr>
          <p:cNvPr id="3" name="Content Placeholder 2">
            <a:extLst>
              <a:ext uri="{FF2B5EF4-FFF2-40B4-BE49-F238E27FC236}">
                <a16:creationId xmlns:a16="http://schemas.microsoft.com/office/drawing/2014/main" id="{EBD46A76-8292-4BC8-8CFE-C31AE07977D8}"/>
              </a:ext>
            </a:extLst>
          </p:cNvPr>
          <p:cNvSpPr>
            <a:spLocks noGrp="1"/>
          </p:cNvSpPr>
          <p:nvPr>
            <p:ph idx="1"/>
          </p:nvPr>
        </p:nvSpPr>
        <p:spPr>
          <a:xfrm>
            <a:off x="244640" y="1340775"/>
            <a:ext cx="11652587" cy="4752522"/>
          </a:xfrm>
        </p:spPr>
        <p:txBody>
          <a:bodyPr>
            <a:noAutofit/>
          </a:bodyPr>
          <a:lstStyle/>
          <a:p>
            <a:pPr marL="285750" indent="-285750">
              <a:spcBef>
                <a:spcPts val="500"/>
              </a:spcBef>
            </a:pPr>
            <a:r>
              <a:rPr lang="en-US" sz="1600" dirty="0">
                <a:latin typeface="+mn-lt"/>
                <a:ea typeface="Open Sans Semibold" panose="020B0604020202020204" charset="0"/>
                <a:cs typeface="Open Sans Semibold" panose="020B0604020202020204" charset="0"/>
              </a:rPr>
              <a:t>The </a:t>
            </a:r>
            <a:r>
              <a:rPr lang="en-US" sz="1600" b="1" dirty="0">
                <a:latin typeface="+mn-lt"/>
                <a:ea typeface="Open Sans" panose="020B0604020202020204" charset="0"/>
                <a:cs typeface="Open Sans" panose="020B0604020202020204" charset="0"/>
              </a:rPr>
              <a:t>class</a:t>
            </a:r>
            <a:r>
              <a:rPr lang="en-US" sz="1600" dirty="0">
                <a:latin typeface="+mn-lt"/>
                <a:ea typeface="Open Sans Semibold" panose="020B0604020202020204" charset="0"/>
                <a:cs typeface="Open Sans Semibold" panose="020B0604020202020204" charset="0"/>
              </a:rPr>
              <a:t> </a:t>
            </a:r>
            <a:r>
              <a:rPr lang="en-US" sz="1600" b="1" dirty="0">
                <a:latin typeface="+mn-lt"/>
                <a:ea typeface="Open Sans Semibold" panose="020B0604020202020204" charset="0"/>
                <a:cs typeface="Open Sans Semibold" panose="020B0604020202020204" charset="0"/>
              </a:rPr>
              <a:t>attribute</a:t>
            </a:r>
            <a:r>
              <a:rPr lang="en-US" sz="1600" dirty="0">
                <a:latin typeface="+mn-lt"/>
                <a:ea typeface="Open Sans Semibold" panose="020B0604020202020204" charset="0"/>
                <a:cs typeface="Open Sans Semibold" panose="020B0604020202020204" charset="0"/>
              </a:rPr>
              <a:t>:</a:t>
            </a:r>
          </a:p>
          <a:p>
            <a:pPr marL="742950" lvl="1" indent="-285750"/>
            <a:r>
              <a:rPr lang="en-US" sz="1600" dirty="0">
                <a:latin typeface="+mn-lt"/>
                <a:ea typeface="Open Sans Semibold" panose="020B0604020202020204" charset="0"/>
                <a:cs typeface="Open Sans Semibold" panose="020B0604020202020204" charset="0"/>
              </a:rPr>
              <a:t>can be coded for any HTML element</a:t>
            </a:r>
          </a:p>
          <a:p>
            <a:pPr marL="742950" lvl="1" indent="-285750"/>
            <a:r>
              <a:rPr lang="en-US" sz="1600" dirty="0">
                <a:latin typeface="+mn-lt"/>
                <a:ea typeface="Open Sans Semibold" panose="020B0604020202020204" charset="0"/>
                <a:cs typeface="Open Sans Semibold" panose="020B0604020202020204" charset="0"/>
              </a:rPr>
              <a:t>multiple HTML elements can share same class </a:t>
            </a:r>
          </a:p>
          <a:p>
            <a:pPr marL="742950" lvl="1" indent="-285750"/>
            <a:r>
              <a:rPr lang="en-US" sz="1600" dirty="0">
                <a:latin typeface="+mn-lt"/>
                <a:ea typeface="Open Sans Semibold" panose="020B0604020202020204" charset="0"/>
                <a:cs typeface="Open Sans Semibold" panose="020B0604020202020204" charset="0"/>
              </a:rPr>
              <a:t>used to apply same formatting (design) to all HTML elements that share the same class name</a:t>
            </a:r>
          </a:p>
          <a:p>
            <a:pPr marL="742950" lvl="1" indent="-285750"/>
            <a:r>
              <a:rPr lang="en-US" sz="1600" dirty="0">
                <a:latin typeface="+mn-lt"/>
                <a:ea typeface="Open Sans Semibold" panose="020B0604020202020204" charset="0"/>
                <a:cs typeface="Open Sans Semibold" panose="020B0604020202020204" charset="0"/>
              </a:rPr>
              <a:t>an HTML element can have multiple classes, in which case they are separated by commas</a:t>
            </a:r>
            <a:br>
              <a:rPr lang="en-US" sz="1600" dirty="0">
                <a:latin typeface="+mn-lt"/>
                <a:ea typeface="Open Sans Semibold" panose="020B0604020202020204" charset="0"/>
                <a:cs typeface="Open Sans Semibold" panose="020B0604020202020204" charset="0"/>
              </a:rPr>
            </a:br>
            <a:endParaRPr lang="en-US" sz="1600" dirty="0">
              <a:latin typeface="+mn-lt"/>
              <a:ea typeface="Open Sans Semibold" panose="020B0604020202020204" charset="0"/>
              <a:cs typeface="Open Sans Semibold" panose="020B0604020202020204" charset="0"/>
            </a:endParaRPr>
          </a:p>
          <a:p>
            <a:pPr marL="285750" indent="-285750">
              <a:spcBef>
                <a:spcPts val="500"/>
              </a:spcBef>
            </a:pPr>
            <a:r>
              <a:rPr lang="en-US" sz="1600" dirty="0">
                <a:latin typeface="+mn-lt"/>
                <a:ea typeface="Open Sans Semibold" panose="020B0604020202020204" charset="0"/>
                <a:cs typeface="Open Sans Semibold" panose="020B0604020202020204" charset="0"/>
              </a:rPr>
              <a:t>The </a:t>
            </a:r>
            <a:r>
              <a:rPr lang="en-US" sz="1600" b="1" dirty="0">
                <a:latin typeface="+mn-lt"/>
                <a:ea typeface="Open Sans" panose="020B0604020202020204" charset="0"/>
                <a:cs typeface="Open Sans" panose="020B0604020202020204" charset="0"/>
              </a:rPr>
              <a:t>id</a:t>
            </a:r>
            <a:r>
              <a:rPr lang="en-US" sz="1600" dirty="0">
                <a:latin typeface="+mn-lt"/>
                <a:ea typeface="Open Sans Semibold" panose="020B0604020202020204" charset="0"/>
                <a:cs typeface="Open Sans Semibold" panose="020B0604020202020204" charset="0"/>
              </a:rPr>
              <a:t> </a:t>
            </a:r>
            <a:r>
              <a:rPr lang="en-US" sz="1600" b="1" dirty="0">
                <a:latin typeface="+mn-lt"/>
                <a:ea typeface="Open Sans Semibold" panose="020B0604020202020204" charset="0"/>
                <a:cs typeface="Open Sans Semibold" panose="020B0604020202020204" charset="0"/>
              </a:rPr>
              <a:t>attribute</a:t>
            </a:r>
            <a:r>
              <a:rPr lang="en-US" sz="1600" dirty="0">
                <a:latin typeface="+mn-lt"/>
                <a:ea typeface="Open Sans Semibold" panose="020B0604020202020204" charset="0"/>
                <a:cs typeface="Open Sans Semibold" panose="020B0604020202020204" charset="0"/>
              </a:rPr>
              <a:t>:</a:t>
            </a:r>
          </a:p>
          <a:p>
            <a:pPr marL="742950" lvl="1" indent="-285750"/>
            <a:r>
              <a:rPr lang="en-US" sz="1600" dirty="0">
                <a:latin typeface="+mn-lt"/>
                <a:ea typeface="Open Sans Semibold" panose="020B0604020202020204" charset="0"/>
                <a:cs typeface="Open Sans Semibold" panose="020B0604020202020204" charset="0"/>
              </a:rPr>
              <a:t>specifies a unique id for an element inside an HTML document; it’s unique to that element which means that the same id cannot be shared by multiple elements, in one HTML document.</a:t>
            </a:r>
          </a:p>
          <a:p>
            <a:pPr marL="742950" lvl="1" indent="-285750"/>
            <a:r>
              <a:rPr lang="en-US" sz="1600" dirty="0">
                <a:latin typeface="+mn-lt"/>
                <a:ea typeface="Open Sans Semibold" panose="020B0604020202020204" charset="0"/>
                <a:cs typeface="Open Sans Semibold" panose="020B0604020202020204" charset="0"/>
              </a:rPr>
              <a:t>can be coded for any HTML element</a:t>
            </a:r>
          </a:p>
          <a:p>
            <a:pPr marL="742950" lvl="1" indent="-285750"/>
            <a:r>
              <a:rPr lang="en-US" sz="1600" dirty="0">
                <a:latin typeface="+mn-lt"/>
                <a:ea typeface="Open Sans Semibold" panose="020B0604020202020204" charset="0"/>
                <a:cs typeface="Open Sans Semibold" panose="020B0604020202020204" charset="0"/>
              </a:rPr>
              <a:t>used to apply CSS styles to an HTML element by using the element’s id attribute to reference it.</a:t>
            </a:r>
          </a:p>
          <a:p>
            <a:pPr marL="742950" lvl="1" indent="-285750"/>
            <a:r>
              <a:rPr lang="en-US" sz="1600" dirty="0">
                <a:latin typeface="+mn-lt"/>
                <a:ea typeface="Open Sans Semibold" panose="020B0604020202020204" charset="0"/>
                <a:cs typeface="Open Sans Semibold" panose="020B0604020202020204" charset="0"/>
              </a:rPr>
              <a:t>an HTML element can have only one id</a:t>
            </a:r>
            <a:br>
              <a:rPr lang="en-US" sz="1600" dirty="0">
                <a:latin typeface="+mn-lt"/>
                <a:ea typeface="Open Sans Semibold" panose="020B0604020202020204" charset="0"/>
                <a:cs typeface="Open Sans Semibold" panose="020B0604020202020204" charset="0"/>
              </a:rPr>
            </a:br>
            <a:endParaRPr lang="en-US" sz="1600" dirty="0">
              <a:latin typeface="+mn-lt"/>
              <a:ea typeface="Open Sans Semibold" panose="020B0604020202020204" charset="0"/>
              <a:cs typeface="Open Sans Semibold" panose="020B0604020202020204" charset="0"/>
            </a:endParaRPr>
          </a:p>
          <a:p>
            <a:pPr marL="285750" indent="-285750"/>
            <a:r>
              <a:rPr lang="en-US" sz="1600" dirty="0">
                <a:latin typeface="+mn-lt"/>
                <a:ea typeface="Open Sans Semibold" panose="020B0604020202020204" charset="0"/>
                <a:cs typeface="Open Sans Semibold" panose="020B0604020202020204" charset="0"/>
              </a:rPr>
              <a:t>Any HTML element can have both id and class attributes added to it.</a:t>
            </a:r>
          </a:p>
          <a:p>
            <a:pPr marL="285750" indent="-285750">
              <a:spcBef>
                <a:spcPts val="500"/>
              </a:spcBef>
            </a:pPr>
            <a:r>
              <a:rPr lang="en-US" sz="1600" b="1" dirty="0">
                <a:latin typeface="+mn-lt"/>
                <a:ea typeface="Open Sans Semibold" panose="020B0604020202020204" charset="0"/>
                <a:cs typeface="Open Sans Semibold" panose="020B0604020202020204" charset="0"/>
              </a:rPr>
              <a:t>Difference between class and id</a:t>
            </a:r>
            <a:r>
              <a:rPr lang="en-US" sz="1600" dirty="0">
                <a:latin typeface="+mn-lt"/>
                <a:ea typeface="Open Sans Semibold" panose="020B0604020202020204" charset="0"/>
                <a:cs typeface="Open Sans Semibold" panose="020B0604020202020204" charset="0"/>
              </a:rPr>
              <a:t>: A class name can be used for multiple elements, while an id is used for one element only (i.e. it must be unique on a page)</a:t>
            </a:r>
            <a:endParaRPr lang="en-US" sz="1600" b="1" dirty="0">
              <a:latin typeface="+mn-lt"/>
              <a:ea typeface="Open Sans" panose="020B0604020202020204" charset="0"/>
              <a:cs typeface="Open Sans" panose="020B0604020202020204" charset="0"/>
            </a:endParaRPr>
          </a:p>
          <a:p>
            <a:pPr marL="285750" indent="-285750">
              <a:spcBef>
                <a:spcPts val="500"/>
              </a:spcBef>
            </a:pPr>
            <a:r>
              <a:rPr lang="en-US" sz="1600" dirty="0">
                <a:latin typeface="+mn-lt"/>
                <a:ea typeface="Open Sans" panose="020B0604020202020204" charset="0"/>
                <a:cs typeface="Open Sans" panose="020B0604020202020204" charset="0"/>
              </a:rPr>
              <a:t>Naming convention we will be using in this course: no spaces, starting with a letter, with a dash in between words, lower-case</a:t>
            </a:r>
            <a:br>
              <a:rPr lang="en-US" sz="1600" dirty="0">
                <a:latin typeface="+mn-lt"/>
                <a:ea typeface="Open Sans" panose="020B0604020202020204" charset="0"/>
                <a:cs typeface="Open Sans" panose="020B0604020202020204" charset="0"/>
              </a:rPr>
            </a:br>
            <a:br>
              <a:rPr lang="en-US" sz="1600" dirty="0">
                <a:latin typeface="+mn-lt"/>
                <a:ea typeface="Open Sans" panose="020B0604020202020204" charset="0"/>
                <a:cs typeface="Open Sans" panose="020B0604020202020204" charset="0"/>
              </a:rPr>
            </a:br>
            <a:r>
              <a:rPr lang="en-US" sz="1600" dirty="0">
                <a:latin typeface="+mn-lt"/>
                <a:ea typeface="Open Sans" panose="020B0604020202020204" charset="0"/>
                <a:cs typeface="Open Sans" panose="020B0604020202020204" charset="0"/>
              </a:rPr>
              <a:t>Example: 	&lt;p class=“important-text” id=“intro”&gt;This is a sample paragraph.&lt;/p&gt;</a:t>
            </a:r>
            <a:endParaRPr lang="en-US" sz="1600" dirty="0">
              <a:solidFill>
                <a:srgbClr val="002060"/>
              </a:solidFill>
              <a:latin typeface="+mn-lt"/>
              <a:ea typeface="Open Sans" panose="020B0604020202020204" charset="0"/>
              <a:cs typeface="Open Sans" panose="020B0604020202020204" charset="0"/>
            </a:endParaRPr>
          </a:p>
        </p:txBody>
      </p:sp>
      <p:cxnSp>
        <p:nvCxnSpPr>
          <p:cNvPr id="4" name="Straight Connector 3">
            <a:extLst>
              <a:ext uri="{FF2B5EF4-FFF2-40B4-BE49-F238E27FC236}">
                <a16:creationId xmlns:a16="http://schemas.microsoft.com/office/drawing/2014/main" id="{06FD77C7-C14E-4536-85C2-3BEB5F1F5FB3}"/>
              </a:ext>
            </a:extLst>
          </p:cNvPr>
          <p:cNvCxnSpPr>
            <a:cxnSpLocks/>
          </p:cNvCxnSpPr>
          <p:nvPr/>
        </p:nvCxnSpPr>
        <p:spPr>
          <a:xfrm>
            <a:off x="244640" y="966299"/>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71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CB05-8C4F-B532-8829-0F42D0F881E0}"/>
              </a:ext>
            </a:extLst>
          </p:cNvPr>
          <p:cNvSpPr>
            <a:spLocks noGrp="1"/>
          </p:cNvSpPr>
          <p:nvPr>
            <p:ph type="title"/>
          </p:nvPr>
        </p:nvSpPr>
        <p:spPr/>
        <p:txBody>
          <a:bodyPr/>
          <a:lstStyle/>
          <a:p>
            <a:r>
              <a:rPr lang="en-CA" dirty="0"/>
              <a:t>Webpage</a:t>
            </a:r>
          </a:p>
        </p:txBody>
      </p:sp>
      <p:sp>
        <p:nvSpPr>
          <p:cNvPr id="3" name="Content Placeholder 2">
            <a:extLst>
              <a:ext uri="{FF2B5EF4-FFF2-40B4-BE49-F238E27FC236}">
                <a16:creationId xmlns:a16="http://schemas.microsoft.com/office/drawing/2014/main" id="{E95130F3-DB55-9AFD-B276-1D155FEA3E1A}"/>
              </a:ext>
            </a:extLst>
          </p:cNvPr>
          <p:cNvSpPr>
            <a:spLocks noGrp="1"/>
          </p:cNvSpPr>
          <p:nvPr>
            <p:ph idx="1"/>
          </p:nvPr>
        </p:nvSpPr>
        <p:spPr/>
        <p:txBody>
          <a:bodyPr/>
          <a:lstStyle/>
          <a:p>
            <a:r>
              <a:rPr lang="en-US" dirty="0"/>
              <a:t>Web page is a document commonly displayed in a web browser and typically accessed through a web address (URL)</a:t>
            </a:r>
          </a:p>
          <a:p>
            <a:r>
              <a:rPr lang="en-US" dirty="0"/>
              <a:t>Fundamental component of the World Wide Web and serves to present information, multimedia content, and interactive elements to users</a:t>
            </a:r>
          </a:p>
          <a:p>
            <a:endParaRPr lang="en-CA" dirty="0"/>
          </a:p>
        </p:txBody>
      </p:sp>
      <p:sp>
        <p:nvSpPr>
          <p:cNvPr id="4" name="Slide Number Placeholder 3">
            <a:extLst>
              <a:ext uri="{FF2B5EF4-FFF2-40B4-BE49-F238E27FC236}">
                <a16:creationId xmlns:a16="http://schemas.microsoft.com/office/drawing/2014/main" id="{BAD6110D-29B5-B4C7-C2FE-69BA63517C08}"/>
              </a:ext>
            </a:extLst>
          </p:cNvPr>
          <p:cNvSpPr>
            <a:spLocks noGrp="1"/>
          </p:cNvSpPr>
          <p:nvPr>
            <p:ph type="sldNum" sz="quarter" idx="12"/>
          </p:nvPr>
        </p:nvSpPr>
        <p:spPr/>
        <p:txBody>
          <a:bodyPr/>
          <a:lstStyle/>
          <a:p>
            <a:fld id="{7BAE8EB9-66BB-41AC-AC43-D6139A5E9D03}" type="slidenum">
              <a:rPr lang="en-CA" smtClean="0"/>
              <a:pPr/>
              <a:t>3</a:t>
            </a:fld>
            <a:endParaRPr lang="en-CA" dirty="0"/>
          </a:p>
        </p:txBody>
      </p:sp>
    </p:spTree>
    <p:extLst>
      <p:ext uri="{BB962C8B-B14F-4D97-AF65-F5344CB8AC3E}">
        <p14:creationId xmlns:p14="http://schemas.microsoft.com/office/powerpoint/2010/main" val="1086280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251D-B254-4D1D-B0D9-16DE73648176}"/>
              </a:ext>
            </a:extLst>
          </p:cNvPr>
          <p:cNvSpPr>
            <a:spLocks noGrp="1"/>
          </p:cNvSpPr>
          <p:nvPr>
            <p:ph type="title"/>
          </p:nvPr>
        </p:nvSpPr>
        <p:spPr/>
        <p:txBody>
          <a:bodyPr>
            <a:normAutofit/>
          </a:bodyPr>
          <a:lstStyle/>
          <a:p>
            <a:r>
              <a:rPr lang="en-US" dirty="0"/>
              <a:t>Block and Inline Elements </a:t>
            </a:r>
            <a:r>
              <a:rPr lang="en-AU" baseline="30000" dirty="0"/>
              <a:t>[2]</a:t>
            </a:r>
            <a:endParaRPr lang="en-CA" dirty="0"/>
          </a:p>
        </p:txBody>
      </p:sp>
      <p:sp>
        <p:nvSpPr>
          <p:cNvPr id="4" name="Slide Number Placeholder 3">
            <a:extLst>
              <a:ext uri="{FF2B5EF4-FFF2-40B4-BE49-F238E27FC236}">
                <a16:creationId xmlns:a16="http://schemas.microsoft.com/office/drawing/2014/main" id="{A37717D8-5065-4232-AAB8-5E89A0718B96}"/>
              </a:ext>
            </a:extLst>
          </p:cNvPr>
          <p:cNvSpPr>
            <a:spLocks noGrp="1"/>
          </p:cNvSpPr>
          <p:nvPr>
            <p:ph type="sldNum" sz="quarter" idx="12"/>
          </p:nvPr>
        </p:nvSpPr>
        <p:spPr/>
        <p:txBody>
          <a:bodyPr/>
          <a:lstStyle/>
          <a:p>
            <a:fld id="{7BAE8EB9-66BB-41AC-AC43-D6139A5E9D03}" type="slidenum">
              <a:rPr lang="en-CA" smtClean="0"/>
              <a:pPr/>
              <a:t>30</a:t>
            </a:fld>
            <a:endParaRPr lang="en-CA" dirty="0"/>
          </a:p>
        </p:txBody>
      </p:sp>
      <p:sp>
        <p:nvSpPr>
          <p:cNvPr id="6" name="Rectangle 2">
            <a:extLst>
              <a:ext uri="{FF2B5EF4-FFF2-40B4-BE49-F238E27FC236}">
                <a16:creationId xmlns:a16="http://schemas.microsoft.com/office/drawing/2014/main" id="{1CE38E2A-BEAF-4C15-B8ED-DEC99427ACB4}"/>
              </a:ext>
            </a:extLst>
          </p:cNvPr>
          <p:cNvSpPr>
            <a:spLocks noGrp="1" noChangeArrowheads="1"/>
          </p:cNvSpPr>
          <p:nvPr>
            <p:ph idx="1"/>
          </p:nvPr>
        </p:nvSpPr>
        <p:spPr bwMode="auto">
          <a:xfrm>
            <a:off x="389466" y="1588153"/>
            <a:ext cx="10972800" cy="427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58792F"/>
                </a:solidFill>
                <a:effectLst/>
                <a:latin typeface="Calibri Light" panose="020F0302020204030204" pitchFamily="34" charset="0"/>
                <a:ea typeface="Times New Roman" panose="02020603050405020304" pitchFamily="18" charset="0"/>
                <a:cs typeface="Times New Roman" panose="02020603050405020304" pitchFamily="18" charset="0"/>
              </a:rPr>
              <a:t>Block element</a:t>
            </a:r>
          </a:p>
          <a:p>
            <a:pPr marL="635508" lvl="1" indent="-342900">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Creates a block on a page, that appears in a new line. </a:t>
            </a:r>
          </a:p>
          <a:p>
            <a:pPr marL="635508" lvl="1" indent="-342900">
              <a:buClrTx/>
              <a:buSzTx/>
            </a:pPr>
            <a:r>
              <a:rPr lang="en-US" altLang="en-US" sz="2000" dirty="0">
                <a:latin typeface="Calibri" panose="020F0502020204030204" pitchFamily="34" charset="0"/>
                <a:ea typeface="Calibri" panose="020F0502020204030204" pitchFamily="34"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akes all the width that is available from the left to the right of the parent element. </a:t>
            </a:r>
            <a:endParaRPr lang="en-CA" altLang="en-US" sz="1000" dirty="0"/>
          </a:p>
          <a:p>
            <a:pPr marL="635508" lvl="1" indent="-342900">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Pushes the content that appears after it to the next line.</a:t>
            </a:r>
            <a:endParaRPr lang="en-CA" altLang="en-US" sz="1000" dirty="0"/>
          </a:p>
          <a:p>
            <a:pPr marL="635508" lvl="1" indent="-342900">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Generally, is a structural element on the page like headings, navigation, footer, etc.</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marL="292608" lvl="1" indent="0">
              <a:buClrTx/>
              <a:buSzTx/>
              <a:buNone/>
            </a:pPr>
            <a:endParaRPr kumimoji="0" lang="en-US" altLang="en-US" sz="1600" b="0" i="1" u="none" strike="noStrike" cap="none" normalizeH="0" baseline="0" dirty="0">
              <a:ln>
                <a:noFill/>
              </a:ln>
              <a:solidFill>
                <a:srgbClr val="58792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92608" lvl="1" indent="0">
              <a:buClrTx/>
              <a:buSzTx/>
              <a:buNone/>
            </a:pPr>
            <a:endParaRPr lang="en-US" altLang="en-US" sz="1600" i="1" dirty="0">
              <a:solidFill>
                <a:srgbClr val="58792F"/>
              </a:solidFill>
              <a:latin typeface="Calibri" panose="020F0502020204030204" pitchFamily="34" charset="0"/>
              <a:ea typeface="Times New Roman" panose="02020603050405020304" pitchFamily="18" charset="0"/>
              <a:cs typeface="Times New Roman" panose="02020603050405020304" pitchFamily="18" charset="0"/>
            </a:endParaRPr>
          </a:p>
          <a:p>
            <a:pPr marL="292608" lvl="1" indent="0">
              <a:buClrTx/>
              <a:buSzTx/>
              <a:buNone/>
            </a:pPr>
            <a:endParaRPr kumimoji="0" lang="en-US" altLang="en-US" sz="1600" b="0" i="1" u="none" strike="noStrike" cap="none" normalizeH="0" baseline="0" dirty="0">
              <a:ln>
                <a:noFill/>
              </a:ln>
              <a:solidFill>
                <a:srgbClr val="58792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92608" lvl="1" indent="0">
              <a:buClrTx/>
              <a:buSzTx/>
              <a:buNone/>
            </a:pPr>
            <a:endParaRPr kumimoji="0" lang="en-US" altLang="en-US" sz="2000" b="0" i="1" u="none" strike="noStrike" cap="none" normalizeH="0" baseline="0" dirty="0">
              <a:ln>
                <a:noFill/>
              </a:ln>
              <a:solidFill>
                <a:srgbClr val="58792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58792F"/>
                </a:solidFill>
                <a:effectLst/>
                <a:latin typeface="Calibri Light" panose="020F0302020204030204" pitchFamily="34" charset="0"/>
                <a:ea typeface="Times New Roman" panose="02020603050405020304" pitchFamily="18" charset="0"/>
                <a:cs typeface="Times New Roman" panose="02020603050405020304" pitchFamily="18" charset="0"/>
              </a:rPr>
              <a:t>Inline element</a:t>
            </a:r>
          </a:p>
          <a:p>
            <a:pPr marL="635508" lvl="1" indent="-342900">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Only occupies the space required by the content in it. </a:t>
            </a:r>
            <a:endParaRPr lang="en-CA" altLang="en-US" sz="1000" dirty="0"/>
          </a:p>
          <a:p>
            <a:pPr marL="635508" lvl="1" indent="-342900">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Generally contained inside a block element.</a:t>
            </a:r>
            <a:endParaRPr lang="en-CA" altLang="en-US" sz="1000" dirty="0"/>
          </a:p>
          <a:p>
            <a:pPr marL="635508" lvl="1" indent="-342900">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Does not produce new lines on the page.</a:t>
            </a:r>
            <a:endParaRPr lang="en-CA" altLang="en-US" sz="1000" dirty="0"/>
          </a:p>
          <a:p>
            <a:pPr marL="635508" lvl="1" indent="-342900">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Mostly used with text to style it or for semantics like </a:t>
            </a:r>
            <a:r>
              <a:rPr kumimoji="0" lang="en-US" altLang="en-US" sz="1600" b="0" i="0" u="none" strike="noStrike" cap="none" normalizeH="0" baseline="0" dirty="0">
                <a:ln>
                  <a:noFill/>
                </a:ln>
                <a:solidFill>
                  <a:srgbClr val="3D7E9A"/>
                </a:solidFill>
                <a:effectLst/>
                <a:latin typeface="Calibri" panose="020F0502020204030204" pitchFamily="34" charset="0"/>
                <a:ea typeface="Times New Roman" panose="02020603050405020304" pitchFamily="18" charset="0"/>
                <a:cs typeface="Calibri" panose="020F0502020204030204" pitchFamily="34" charset="0"/>
                <a:hlinkClick r:id="rId2" tooltip="The HTML &lt;em&gt; element marks text that has stress emphasis. The &lt;em&gt; element can be nested, with each level of nesting indicating a greater degree of emphasis."/>
              </a:rPr>
              <a:t>&lt;</a:t>
            </a:r>
            <a:r>
              <a:rPr kumimoji="0" lang="en-US" altLang="en-US" sz="1600" b="0" i="0" u="none" strike="noStrike" cap="none" normalizeH="0" baseline="0" dirty="0" err="1">
                <a:ln>
                  <a:noFill/>
                </a:ln>
                <a:solidFill>
                  <a:srgbClr val="3D7E9A"/>
                </a:solidFill>
                <a:effectLst/>
                <a:latin typeface="Calibri" panose="020F0502020204030204" pitchFamily="34" charset="0"/>
                <a:ea typeface="Times New Roman" panose="02020603050405020304" pitchFamily="18" charset="0"/>
                <a:cs typeface="Calibri" panose="020F0502020204030204" pitchFamily="34" charset="0"/>
                <a:hlinkClick r:id="rId2" tooltip="The HTML &lt;em&gt; element marks text that has stress emphasis. The &lt;em&gt; element can be nested, with each level of nesting indicating a greater degree of emphasis."/>
              </a:rPr>
              <a:t>em</a:t>
            </a:r>
            <a:r>
              <a:rPr kumimoji="0" lang="en-US" altLang="en-US" sz="1600" b="0" i="0" u="none" strike="noStrike" cap="none" normalizeH="0" baseline="0" dirty="0">
                <a:ln>
                  <a:noFill/>
                </a:ln>
                <a:solidFill>
                  <a:srgbClr val="3D7E9A"/>
                </a:solidFill>
                <a:effectLst/>
                <a:latin typeface="Calibri" panose="020F0502020204030204" pitchFamily="34" charset="0"/>
                <a:ea typeface="Times New Roman" panose="02020603050405020304" pitchFamily="18" charset="0"/>
                <a:cs typeface="Calibri" panose="020F0502020204030204" pitchFamily="34" charset="0"/>
                <a:hlinkClick r:id="rId2" tooltip="The HTML &lt;em&gt; element marks text that has stress emphasis. The &lt;em&gt; element can be nested, with each level of nesting indicating a greater degree of emphasis."/>
              </a:rPr>
              <a:t>&gt;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 </a:t>
            </a:r>
            <a:r>
              <a:rPr kumimoji="0" lang="en-US" altLang="en-US" sz="1600" b="0" i="0" u="none" strike="noStrike" cap="none" normalizeH="0" baseline="0" dirty="0">
                <a:ln>
                  <a:noFill/>
                </a:ln>
                <a:solidFill>
                  <a:srgbClr val="3D7E9A"/>
                </a:solidFill>
                <a:effectLst/>
                <a:latin typeface="Calibri" panose="020F0502020204030204" pitchFamily="34" charset="0"/>
                <a:ea typeface="Times New Roman" panose="02020603050405020304" pitchFamily="18" charset="0"/>
                <a:cs typeface="Calibri" panose="020F0502020204030204" pitchFamily="34" charset="0"/>
                <a:hlinkClick r:id="rId3" tooltip="The HTML Strong Importance Element (&lt;strong&gt;) indicates that its contents have strong importance, seriousness, or urgency. Browsers typically render the contents in bold type."/>
              </a:rPr>
              <a:t>&lt;strong&gt;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C2CBBE8-2CF2-432C-9CBA-F10C506D2CBE}"/>
              </a:ext>
            </a:extLst>
          </p:cNvPr>
          <p:cNvSpPr/>
          <p:nvPr/>
        </p:nvSpPr>
        <p:spPr>
          <a:xfrm>
            <a:off x="609600" y="5961544"/>
            <a:ext cx="7430616" cy="646652"/>
          </a:xfrm>
          <a:prstGeom prst="rect">
            <a:avLst/>
          </a:prstGeom>
          <a:solidFill>
            <a:schemeClr val="tx1"/>
          </a:solidFill>
        </p:spPr>
        <p:txBody>
          <a:bodyPr wrap="square">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&lt;</a:t>
            </a:r>
            <a:r>
              <a:rPr lang="en-CA"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em</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first</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em</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strong</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second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strong</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em</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third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em</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F399C26C-A914-48F2-9981-4824D8B07DC6}"/>
              </a:ext>
            </a:extLst>
          </p:cNvPr>
          <p:cNvSpPr/>
          <p:nvPr/>
        </p:nvSpPr>
        <p:spPr>
          <a:xfrm>
            <a:off x="623136" y="3295935"/>
            <a:ext cx="7345072" cy="646652"/>
          </a:xfrm>
          <a:prstGeom prst="rect">
            <a:avLst/>
          </a:prstGeom>
          <a:solidFill>
            <a:schemeClr val="tx1"/>
          </a:solidFill>
        </p:spPr>
        <p:txBody>
          <a:bodyPr wrap="square">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first</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second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third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604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30166" y="449038"/>
            <a:ext cx="10515600" cy="453332"/>
          </a:xfrm>
        </p:spPr>
        <p:txBody>
          <a:bodyPr>
            <a:noAutofit/>
          </a:bodyPr>
          <a:lstStyle/>
          <a:p>
            <a:r>
              <a:rPr lang="en-US" sz="3600" dirty="0">
                <a:latin typeface="Open Sans Semibold" panose="020B0604020202020204" charset="0"/>
                <a:ea typeface="Open Sans Semibold" panose="020B0604020202020204" charset="0"/>
                <a:cs typeface="Open Sans Semibold" panose="020B0604020202020204" charset="0"/>
              </a:rPr>
              <a:t>Block and Inline Elements</a:t>
            </a:r>
          </a:p>
        </p:txBody>
      </p:sp>
      <p:sp>
        <p:nvSpPr>
          <p:cNvPr id="3" name="Content Placeholder 2">
            <a:extLst>
              <a:ext uri="{FF2B5EF4-FFF2-40B4-BE49-F238E27FC236}">
                <a16:creationId xmlns:a16="http://schemas.microsoft.com/office/drawing/2014/main" id="{EBD46A76-8292-4BC8-8CFE-C31AE07977D8}"/>
              </a:ext>
            </a:extLst>
          </p:cNvPr>
          <p:cNvSpPr>
            <a:spLocks noGrp="1"/>
          </p:cNvSpPr>
          <p:nvPr>
            <p:ph idx="1"/>
          </p:nvPr>
        </p:nvSpPr>
        <p:spPr>
          <a:xfrm>
            <a:off x="296780" y="3429000"/>
            <a:ext cx="5669066" cy="1374969"/>
          </a:xfrm>
        </p:spPr>
        <p:txBody>
          <a:bodyPr>
            <a:normAutofit/>
          </a:bodyPr>
          <a:lstStyle/>
          <a:p>
            <a:pPr>
              <a:lnSpc>
                <a:spcPct val="100000"/>
              </a:lnSpc>
            </a:pPr>
            <a:r>
              <a:rPr lang="en-US" sz="1800" b="1" dirty="0">
                <a:latin typeface="+mn-lt"/>
                <a:ea typeface="Open Sans" panose="020B0604020202020204" charset="0"/>
                <a:cs typeface="Open Sans" panose="020B0604020202020204" charset="0"/>
              </a:rPr>
              <a:t>An inline element</a:t>
            </a:r>
            <a:r>
              <a:rPr lang="en-US" sz="1800" dirty="0">
                <a:latin typeface="+mn-lt"/>
                <a:ea typeface="Open Sans" panose="020B0604020202020204" charset="0"/>
                <a:cs typeface="Open Sans" panose="020B0604020202020204" charset="0"/>
              </a:rPr>
              <a:t> does not start on a new line and only takes up as much width as necessary. Inline elements appear “in line” within the flow of the text in your page. They </a:t>
            </a:r>
            <a:r>
              <a:rPr lang="en-US" sz="1800" b="1" dirty="0">
                <a:latin typeface="+mn-lt"/>
                <a:ea typeface="Open Sans" panose="020B0604020202020204" charset="0"/>
                <a:cs typeface="Open Sans" panose="020B0604020202020204" charset="0"/>
              </a:rPr>
              <a:t>go with the flow</a:t>
            </a:r>
            <a:r>
              <a:rPr lang="en-US" sz="1800" dirty="0">
                <a:latin typeface="+mn-lt"/>
                <a:ea typeface="Open Sans" panose="020B0604020202020204" charset="0"/>
                <a:cs typeface="Open Sans" panose="020B0604020202020204" charset="0"/>
              </a:rPr>
              <a:t>.</a:t>
            </a:r>
          </a:p>
        </p:txBody>
      </p:sp>
      <p:pic>
        <p:nvPicPr>
          <p:cNvPr id="9" name="Picture 8">
            <a:extLst>
              <a:ext uri="{FF2B5EF4-FFF2-40B4-BE49-F238E27FC236}">
                <a16:creationId xmlns:a16="http://schemas.microsoft.com/office/drawing/2014/main" id="{DE2CFC35-A479-4E54-902D-B1413489F097}"/>
              </a:ext>
            </a:extLst>
          </p:cNvPr>
          <p:cNvPicPr>
            <a:picLocks noChangeAspect="1"/>
          </p:cNvPicPr>
          <p:nvPr/>
        </p:nvPicPr>
        <p:blipFill>
          <a:blip r:embed="rId2"/>
          <a:stretch>
            <a:fillRect/>
          </a:stretch>
        </p:blipFill>
        <p:spPr>
          <a:xfrm>
            <a:off x="5965846" y="1724508"/>
            <a:ext cx="6010275" cy="1562100"/>
          </a:xfrm>
          <a:prstGeom prst="rect">
            <a:avLst/>
          </a:prstGeom>
          <a:effectLst>
            <a:outerShdw blurRad="63500" sx="102000" sy="102000" algn="ctr" rotWithShape="0">
              <a:srgbClr val="0070C0">
                <a:alpha val="40000"/>
              </a:srgbClr>
            </a:outerShdw>
          </a:effectLst>
        </p:spPr>
      </p:pic>
      <p:pic>
        <p:nvPicPr>
          <p:cNvPr id="10" name="Picture 9">
            <a:extLst>
              <a:ext uri="{FF2B5EF4-FFF2-40B4-BE49-F238E27FC236}">
                <a16:creationId xmlns:a16="http://schemas.microsoft.com/office/drawing/2014/main" id="{70EF8BFF-0834-4D8B-B3F3-922AC12D08EF}"/>
              </a:ext>
            </a:extLst>
          </p:cNvPr>
          <p:cNvPicPr>
            <a:picLocks noChangeAspect="1"/>
          </p:cNvPicPr>
          <p:nvPr/>
        </p:nvPicPr>
        <p:blipFill>
          <a:blip r:embed="rId3"/>
          <a:stretch>
            <a:fillRect/>
          </a:stretch>
        </p:blipFill>
        <p:spPr>
          <a:xfrm>
            <a:off x="5965846" y="3576286"/>
            <a:ext cx="6038850" cy="1857375"/>
          </a:xfrm>
          <a:prstGeom prst="rect">
            <a:avLst/>
          </a:prstGeom>
          <a:effectLst>
            <a:outerShdw blurRad="63500" sx="102000" sy="102000" algn="ctr" rotWithShape="0">
              <a:srgbClr val="0070C0">
                <a:alpha val="40000"/>
              </a:srgbClr>
            </a:outerShdw>
          </a:effectLst>
        </p:spPr>
      </p:pic>
      <p:cxnSp>
        <p:nvCxnSpPr>
          <p:cNvPr id="6" name="Straight Connector 5">
            <a:extLst>
              <a:ext uri="{FF2B5EF4-FFF2-40B4-BE49-F238E27FC236}">
                <a16:creationId xmlns:a16="http://schemas.microsoft.com/office/drawing/2014/main" id="{18C55AE3-952C-4C1C-B4AD-31E65B3546B8}"/>
              </a:ext>
            </a:extLst>
          </p:cNvPr>
          <p:cNvCxnSpPr>
            <a:cxnSpLocks/>
          </p:cNvCxnSpPr>
          <p:nvPr/>
        </p:nvCxnSpPr>
        <p:spPr>
          <a:xfrm>
            <a:off x="230166" y="950497"/>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2ACB8C1B-8AB6-47FC-9B9F-7B4496DD8287}"/>
              </a:ext>
            </a:extLst>
          </p:cNvPr>
          <p:cNvPicPr>
            <a:picLocks noChangeAspect="1"/>
          </p:cNvPicPr>
          <p:nvPr/>
        </p:nvPicPr>
        <p:blipFill rotWithShape="1">
          <a:blip r:embed="rId4"/>
          <a:srcRect t="37442" b="9209"/>
          <a:stretch/>
        </p:blipFill>
        <p:spPr>
          <a:xfrm>
            <a:off x="296780" y="4855257"/>
            <a:ext cx="4872345" cy="1685293"/>
          </a:xfrm>
          <a:prstGeom prst="rect">
            <a:avLst/>
          </a:prstGeom>
          <a:effectLst>
            <a:outerShdw blurRad="63500" sx="102000" sy="102000" algn="ctr" rotWithShape="0">
              <a:srgbClr val="0070C0">
                <a:alpha val="40000"/>
              </a:srgbClr>
            </a:outerShdw>
          </a:effectLst>
        </p:spPr>
      </p:pic>
      <p:sp>
        <p:nvSpPr>
          <p:cNvPr id="4" name="TextBox 3">
            <a:extLst>
              <a:ext uri="{FF2B5EF4-FFF2-40B4-BE49-F238E27FC236}">
                <a16:creationId xmlns:a16="http://schemas.microsoft.com/office/drawing/2014/main" id="{638B8A7F-971F-4E61-9248-B773293C1656}"/>
              </a:ext>
            </a:extLst>
          </p:cNvPr>
          <p:cNvSpPr txBox="1"/>
          <p:nvPr/>
        </p:nvSpPr>
        <p:spPr>
          <a:xfrm>
            <a:off x="133319" y="1391761"/>
            <a:ext cx="11665054" cy="646331"/>
          </a:xfrm>
          <a:prstGeom prst="rect">
            <a:avLst/>
          </a:prstGeom>
          <a:noFill/>
        </p:spPr>
        <p:txBody>
          <a:bodyPr wrap="square" rtlCol="0">
            <a:spAutoFit/>
          </a:bodyPr>
          <a:lstStyle/>
          <a:p>
            <a:pPr marL="0" indent="0">
              <a:buNone/>
            </a:pPr>
            <a:r>
              <a:rPr lang="en-US" sz="1800" dirty="0">
                <a:latin typeface="+mn-lt"/>
                <a:ea typeface="Open Sans" panose="020B0604020202020204" charset="0"/>
                <a:cs typeface="Open Sans" panose="020B0604020202020204" charset="0"/>
              </a:rPr>
              <a:t>Every HTML element has a default display value depending on what type of element it is. The two most common display values are: </a:t>
            </a:r>
            <a:r>
              <a:rPr lang="en-US" sz="1800" b="1" dirty="0">
                <a:latin typeface="+mn-lt"/>
                <a:ea typeface="Open Sans" panose="020B0604020202020204" charset="0"/>
                <a:cs typeface="Open Sans" panose="020B0604020202020204" charset="0"/>
              </a:rPr>
              <a:t>block </a:t>
            </a:r>
            <a:r>
              <a:rPr lang="en-US" sz="1800" dirty="0">
                <a:latin typeface="+mn-lt"/>
                <a:ea typeface="Open Sans" panose="020B0604020202020204" charset="0"/>
                <a:cs typeface="Open Sans" panose="020B0604020202020204" charset="0"/>
              </a:rPr>
              <a:t>and</a:t>
            </a:r>
            <a:r>
              <a:rPr lang="en-US" sz="1800" b="1" dirty="0">
                <a:latin typeface="+mn-lt"/>
                <a:ea typeface="Open Sans" panose="020B0604020202020204" charset="0"/>
                <a:cs typeface="Open Sans" panose="020B0604020202020204" charset="0"/>
              </a:rPr>
              <a:t> inline</a:t>
            </a:r>
            <a:r>
              <a:rPr lang="en-US" sz="1800" dirty="0">
                <a:latin typeface="+mn-lt"/>
                <a:ea typeface="Open Sans" panose="020B0604020202020204" charset="0"/>
                <a:cs typeface="Open Sans" panose="020B0604020202020204" charset="0"/>
              </a:rPr>
              <a:t>.</a:t>
            </a:r>
          </a:p>
        </p:txBody>
      </p:sp>
      <p:sp>
        <p:nvSpPr>
          <p:cNvPr id="5" name="TextBox 4">
            <a:extLst>
              <a:ext uri="{FF2B5EF4-FFF2-40B4-BE49-F238E27FC236}">
                <a16:creationId xmlns:a16="http://schemas.microsoft.com/office/drawing/2014/main" id="{EF63F775-4BC2-4990-8177-5C9919938292}"/>
              </a:ext>
            </a:extLst>
          </p:cNvPr>
          <p:cNvSpPr txBox="1"/>
          <p:nvPr/>
        </p:nvSpPr>
        <p:spPr>
          <a:xfrm>
            <a:off x="308888" y="2080121"/>
            <a:ext cx="4973984" cy="1200329"/>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mn-lt"/>
                <a:ea typeface="Open Sans" panose="020B0604020202020204" charset="0"/>
                <a:cs typeface="Open Sans" panose="020B0604020202020204" charset="0"/>
              </a:rPr>
              <a:t>A block element</a:t>
            </a:r>
            <a:r>
              <a:rPr lang="en-US" sz="1800" dirty="0">
                <a:latin typeface="+mn-lt"/>
                <a:ea typeface="Open Sans" panose="020B0604020202020204" charset="0"/>
                <a:cs typeface="Open Sans" panose="020B0604020202020204" charset="0"/>
              </a:rPr>
              <a:t> always starts on a new line and takes up the full width available (stretches out to the left and right as far as it can). Block elements </a:t>
            </a:r>
            <a:r>
              <a:rPr lang="en-US" sz="1800" b="1" dirty="0">
                <a:latin typeface="+mn-lt"/>
                <a:ea typeface="Open Sans" panose="020B0604020202020204" charset="0"/>
                <a:cs typeface="Open Sans" panose="020B0604020202020204" charset="0"/>
              </a:rPr>
              <a:t>stand on their own</a:t>
            </a:r>
            <a:r>
              <a:rPr lang="en-US" sz="1800" dirty="0">
                <a:latin typeface="+mn-lt"/>
                <a:ea typeface="Open Sans" panose="020B0604020202020204" charset="0"/>
                <a:cs typeface="Open Sans" panose="020B0604020202020204" charset="0"/>
              </a:rPr>
              <a:t>.</a:t>
            </a:r>
            <a:endParaRPr lang="en-CA" dirty="0"/>
          </a:p>
        </p:txBody>
      </p:sp>
    </p:spTree>
    <p:extLst>
      <p:ext uri="{BB962C8B-B14F-4D97-AF65-F5344CB8AC3E}">
        <p14:creationId xmlns:p14="http://schemas.microsoft.com/office/powerpoint/2010/main" val="285868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30166" y="521233"/>
            <a:ext cx="11494168" cy="453328"/>
          </a:xfrm>
        </p:spPr>
        <p:txBody>
          <a:bodyPr>
            <a:noAutofit/>
          </a:bodyPr>
          <a:lstStyle/>
          <a:p>
            <a:r>
              <a:rPr lang="en-US" sz="3600" dirty="0">
                <a:latin typeface="Open Sans Semibold" panose="020B0604020202020204" charset="0"/>
                <a:ea typeface="Open Sans Semibold" panose="020B0604020202020204" charset="0"/>
                <a:cs typeface="Open Sans Semibold" panose="020B0604020202020204" charset="0"/>
              </a:rPr>
              <a:t>HTML ‘Grouping’ Elements: &lt;div&gt; and &lt;span&gt;</a:t>
            </a:r>
          </a:p>
        </p:txBody>
      </p:sp>
      <p:sp>
        <p:nvSpPr>
          <p:cNvPr id="3" name="Content Placeholder 2">
            <a:extLst>
              <a:ext uri="{FF2B5EF4-FFF2-40B4-BE49-F238E27FC236}">
                <a16:creationId xmlns:a16="http://schemas.microsoft.com/office/drawing/2014/main" id="{EBD46A76-8292-4BC8-8CFE-C31AE07977D8}"/>
              </a:ext>
            </a:extLst>
          </p:cNvPr>
          <p:cNvSpPr>
            <a:spLocks noGrp="1"/>
          </p:cNvSpPr>
          <p:nvPr>
            <p:ph idx="1"/>
          </p:nvPr>
        </p:nvSpPr>
        <p:spPr>
          <a:xfrm>
            <a:off x="404848" y="1521469"/>
            <a:ext cx="11590421" cy="5366084"/>
          </a:xfrm>
        </p:spPr>
        <p:txBody>
          <a:bodyPr>
            <a:normAutofit fontScale="92500" lnSpcReduction="20000"/>
          </a:bodyPr>
          <a:lstStyle/>
          <a:p>
            <a:pPr marL="0" indent="0">
              <a:spcBef>
                <a:spcPts val="400"/>
              </a:spcBef>
              <a:buNone/>
            </a:pPr>
            <a:r>
              <a:rPr lang="en-US" sz="1800" dirty="0">
                <a:latin typeface="+mn-lt"/>
                <a:ea typeface="Open Sans" panose="020B0604020202020204" charset="0"/>
                <a:cs typeface="Open Sans" panose="020B0604020202020204" charset="0"/>
              </a:rPr>
              <a:t>The </a:t>
            </a:r>
            <a:r>
              <a:rPr lang="en-US" sz="1800" b="1" dirty="0">
                <a:latin typeface="+mn-lt"/>
                <a:ea typeface="Open Sans" panose="020B0604020202020204" charset="0"/>
                <a:cs typeface="Open Sans" panose="020B0604020202020204" charset="0"/>
              </a:rPr>
              <a:t>&lt;div&gt; element</a:t>
            </a:r>
            <a:r>
              <a:rPr lang="en-US" sz="1800" dirty="0">
                <a:latin typeface="+mn-lt"/>
                <a:ea typeface="Open Sans" panose="020B0604020202020204" charset="0"/>
                <a:cs typeface="Open Sans" panose="020B0604020202020204" charset="0"/>
              </a:rPr>
              <a:t>:</a:t>
            </a:r>
          </a:p>
          <a:p>
            <a:pPr>
              <a:spcBef>
                <a:spcPts val="400"/>
              </a:spcBef>
            </a:pPr>
            <a:r>
              <a:rPr lang="en-US" sz="1800" dirty="0">
                <a:latin typeface="+mn-lt"/>
                <a:ea typeface="Open Sans" panose="020B0604020202020204" charset="0"/>
                <a:cs typeface="Open Sans" panose="020B0604020202020204" charset="0"/>
              </a:rPr>
              <a:t>is often used as a </a:t>
            </a:r>
            <a:r>
              <a:rPr lang="en-US" sz="1800" b="1" dirty="0">
                <a:latin typeface="+mn-lt"/>
                <a:ea typeface="Open Sans" panose="020B0604020202020204" charset="0"/>
                <a:cs typeface="Open Sans" panose="020B0604020202020204" charset="0"/>
              </a:rPr>
              <a:t>container</a:t>
            </a:r>
            <a:r>
              <a:rPr lang="en-US" sz="1800" dirty="0">
                <a:latin typeface="+mn-lt"/>
                <a:ea typeface="Open Sans" panose="020B0604020202020204" charset="0"/>
                <a:cs typeface="Open Sans" panose="020B0604020202020204" charset="0"/>
              </a:rPr>
              <a:t> </a:t>
            </a:r>
            <a:r>
              <a:rPr lang="en-US" sz="1800" b="1" dirty="0">
                <a:latin typeface="+mn-lt"/>
                <a:ea typeface="Open Sans" panose="020B0604020202020204" charset="0"/>
                <a:cs typeface="Open Sans" panose="020B0604020202020204" charset="0"/>
              </a:rPr>
              <a:t>for other HTML elements</a:t>
            </a:r>
            <a:r>
              <a:rPr lang="en-US" sz="1800" dirty="0">
                <a:latin typeface="+mn-lt"/>
                <a:ea typeface="Open Sans" panose="020B0604020202020204" charset="0"/>
                <a:cs typeface="Open Sans" panose="020B0604020202020204" charset="0"/>
              </a:rPr>
              <a:t>; it is a </a:t>
            </a:r>
            <a:r>
              <a:rPr lang="en-US" sz="1800" b="1" dirty="0">
                <a:latin typeface="+mn-lt"/>
                <a:ea typeface="Open Sans" panose="020B0604020202020204" charset="0"/>
                <a:cs typeface="Open Sans" panose="020B0604020202020204" charset="0"/>
              </a:rPr>
              <a:t>block</a:t>
            </a:r>
            <a:r>
              <a:rPr lang="en-US" sz="1800" dirty="0">
                <a:latin typeface="+mn-lt"/>
                <a:ea typeface="Open Sans" panose="020B0604020202020204" charset="0"/>
                <a:cs typeface="Open Sans" panose="020B0604020202020204" charset="0"/>
              </a:rPr>
              <a:t> element</a:t>
            </a:r>
          </a:p>
          <a:p>
            <a:pPr>
              <a:spcBef>
                <a:spcPts val="400"/>
              </a:spcBef>
            </a:pPr>
            <a:r>
              <a:rPr lang="en-US" sz="1800" dirty="0">
                <a:latin typeface="+mn-lt"/>
                <a:ea typeface="Open Sans" panose="020B0604020202020204" charset="0"/>
                <a:cs typeface="Open Sans" panose="020B0604020202020204" charset="0"/>
              </a:rPr>
              <a:t>before HTML5 it was regularly used for creating page layout (</a:t>
            </a:r>
            <a:r>
              <a:rPr lang="en-US" sz="1800" dirty="0" err="1">
                <a:latin typeface="+mn-lt"/>
                <a:ea typeface="Open Sans" panose="020B0604020202020204" charset="0"/>
                <a:cs typeface="Open Sans" panose="020B0604020202020204" charset="0"/>
              </a:rPr>
              <a:t>eg.</a:t>
            </a:r>
            <a:r>
              <a:rPr lang="en-US" sz="1800" dirty="0">
                <a:latin typeface="+mn-lt"/>
                <a:ea typeface="Open Sans" panose="020B0604020202020204" charset="0"/>
                <a:cs typeface="Open Sans" panose="020B0604020202020204" charset="0"/>
              </a:rPr>
              <a:t> main section, footer, header, main menu, side menu)</a:t>
            </a:r>
          </a:p>
          <a:p>
            <a:pPr>
              <a:spcBef>
                <a:spcPts val="400"/>
              </a:spcBef>
            </a:pPr>
            <a:r>
              <a:rPr lang="en-US" sz="1800" dirty="0">
                <a:latin typeface="+mn-lt"/>
                <a:ea typeface="Open Sans" panose="020B0604020202020204" charset="0"/>
                <a:cs typeface="Open Sans" panose="020B0604020202020204" charset="0"/>
              </a:rPr>
              <a:t>when used together with CSS, the &lt;div&gt; element can be used </a:t>
            </a:r>
            <a:r>
              <a:rPr lang="en-US" sz="1800" b="1" dirty="0">
                <a:latin typeface="+mn-lt"/>
                <a:ea typeface="Open Sans" panose="020B0604020202020204" charset="0"/>
                <a:cs typeface="Open Sans" panose="020B0604020202020204" charset="0"/>
              </a:rPr>
              <a:t>to style blocks of content</a:t>
            </a:r>
            <a:endParaRPr lang="en-US" sz="1800" dirty="0">
              <a:latin typeface="+mn-lt"/>
              <a:ea typeface="Open Sans" panose="020B0604020202020204" charset="0"/>
              <a:cs typeface="Open Sans" panose="020B0604020202020204" charset="0"/>
            </a:endParaRPr>
          </a:p>
          <a:p>
            <a:pPr>
              <a:spcBef>
                <a:spcPts val="400"/>
              </a:spcBef>
            </a:pPr>
            <a:r>
              <a:rPr lang="en-US" sz="1800" dirty="0">
                <a:latin typeface="+mn-lt"/>
                <a:ea typeface="Open Sans" panose="020B0604020202020204" charset="0"/>
                <a:cs typeface="Open Sans" panose="020B0604020202020204" charset="0"/>
              </a:rPr>
              <a:t>it has no required attributes, but </a:t>
            </a:r>
            <a:r>
              <a:rPr lang="en-US" sz="1800" b="1" dirty="0">
                <a:latin typeface="+mn-lt"/>
                <a:ea typeface="Open Sans" panose="020B0604020202020204" charset="0"/>
                <a:cs typeface="Open Sans" panose="020B0604020202020204" charset="0"/>
              </a:rPr>
              <a:t>style, class</a:t>
            </a:r>
            <a:r>
              <a:rPr lang="en-US" sz="1800" dirty="0">
                <a:latin typeface="+mn-lt"/>
                <a:ea typeface="Open Sans" panose="020B0604020202020204" charset="0"/>
                <a:cs typeface="Open Sans" panose="020B0604020202020204" charset="0"/>
              </a:rPr>
              <a:t> and </a:t>
            </a:r>
            <a:r>
              <a:rPr lang="en-US" sz="1800" b="1" dirty="0">
                <a:latin typeface="+mn-lt"/>
                <a:ea typeface="Open Sans" panose="020B0604020202020204" charset="0"/>
                <a:cs typeface="Open Sans" panose="020B0604020202020204" charset="0"/>
              </a:rPr>
              <a:t>id</a:t>
            </a:r>
            <a:r>
              <a:rPr lang="en-US" sz="1800" dirty="0">
                <a:latin typeface="+mn-lt"/>
                <a:ea typeface="Open Sans" panose="020B0604020202020204" charset="0"/>
                <a:cs typeface="Open Sans" panose="020B0604020202020204" charset="0"/>
              </a:rPr>
              <a:t> are commonly used attributes with it</a:t>
            </a:r>
            <a:endParaRPr lang="en-US" sz="1800" b="1" dirty="0">
              <a:latin typeface="+mn-lt"/>
              <a:ea typeface="Open Sans" panose="020B0604020202020204" charset="0"/>
              <a:cs typeface="Open Sans" panose="020B0604020202020204" charset="0"/>
            </a:endParaRPr>
          </a:p>
          <a:p>
            <a:pPr>
              <a:spcBef>
                <a:spcPts val="400"/>
              </a:spcBef>
            </a:pPr>
            <a:r>
              <a:rPr lang="en-US" sz="1800" dirty="0">
                <a:latin typeface="+mn-lt"/>
                <a:ea typeface="Open Sans" panose="020B0604020202020204" charset="0"/>
                <a:cs typeface="Open Sans" panose="020B0604020202020204" charset="0"/>
              </a:rPr>
              <a:t>Example</a:t>
            </a:r>
            <a:r>
              <a:rPr lang="en-US" sz="1800" b="1" dirty="0">
                <a:latin typeface="+mn-lt"/>
                <a:ea typeface="Open Sans" panose="020B0604020202020204" charset="0"/>
                <a:cs typeface="Open Sans" panose="020B0604020202020204" charset="0"/>
              </a:rPr>
              <a:t>:</a:t>
            </a:r>
          </a:p>
          <a:p>
            <a:pPr marL="914400" lvl="2" indent="0">
              <a:spcBef>
                <a:spcPts val="400"/>
              </a:spcBef>
              <a:buNone/>
            </a:pPr>
            <a:br>
              <a:rPr lang="en-US" sz="1800" dirty="0">
                <a:latin typeface="+mn-lt"/>
                <a:ea typeface="Open Sans" panose="020B0604020202020204" charset="0"/>
                <a:cs typeface="Open Sans" panose="020B0604020202020204" charset="0"/>
              </a:rPr>
            </a:br>
            <a:r>
              <a:rPr lang="en-US" sz="1800" b="1" dirty="0">
                <a:latin typeface="+mn-lt"/>
                <a:ea typeface="Open Sans" panose="020B0604020202020204" charset="0"/>
                <a:cs typeface="Open Sans" panose="020B0604020202020204" charset="0"/>
              </a:rPr>
              <a:t>&lt;div id=“main-content”&gt;</a:t>
            </a:r>
          </a:p>
          <a:p>
            <a:pPr marL="1371600" lvl="3" indent="0">
              <a:spcBef>
                <a:spcPts val="400"/>
              </a:spcBef>
              <a:buNone/>
            </a:pPr>
            <a:r>
              <a:rPr lang="en-US" dirty="0">
                <a:latin typeface="+mn-lt"/>
                <a:ea typeface="Open Sans" panose="020B0604020202020204" charset="0"/>
                <a:cs typeface="Open Sans" panose="020B0604020202020204" charset="0"/>
              </a:rPr>
              <a:t>&lt;h1&gt;This is the main title for the page&lt;/h1&gt;</a:t>
            </a:r>
          </a:p>
          <a:p>
            <a:pPr marL="1371600" lvl="3" indent="0">
              <a:spcBef>
                <a:spcPts val="400"/>
              </a:spcBef>
              <a:buNone/>
            </a:pPr>
            <a:r>
              <a:rPr lang="en-US" dirty="0">
                <a:latin typeface="+mn-lt"/>
                <a:ea typeface="Open Sans" panose="020B0604020202020204" charset="0"/>
                <a:cs typeface="Open Sans" panose="020B0604020202020204" charset="0"/>
              </a:rPr>
              <a:t>&lt;p&gt;Some text, displayed as a paragraph&lt;/p&gt;</a:t>
            </a:r>
          </a:p>
          <a:p>
            <a:pPr marL="1371600" lvl="3" indent="0">
              <a:spcBef>
                <a:spcPts val="400"/>
              </a:spcBef>
              <a:buNone/>
            </a:pPr>
            <a:r>
              <a:rPr lang="en-US" dirty="0">
                <a:latin typeface="+mn-lt"/>
                <a:ea typeface="Open Sans" panose="020B0604020202020204" charset="0"/>
                <a:cs typeface="Open Sans" panose="020B0604020202020204" charset="0"/>
              </a:rPr>
              <a:t>&lt;p&gt;…. And then some more content would go here&lt;/p&gt;</a:t>
            </a:r>
          </a:p>
          <a:p>
            <a:pPr marL="914400" lvl="2" indent="0">
              <a:spcBef>
                <a:spcPts val="400"/>
              </a:spcBef>
              <a:buNone/>
            </a:pPr>
            <a:r>
              <a:rPr lang="en-US" sz="1800" b="1" dirty="0">
                <a:latin typeface="+mn-lt"/>
                <a:ea typeface="Open Sans" panose="020B0604020202020204" charset="0"/>
                <a:cs typeface="Open Sans" panose="020B0604020202020204" charset="0"/>
              </a:rPr>
              <a:t>&lt;/div&gt;</a:t>
            </a:r>
          </a:p>
          <a:p>
            <a:pPr marL="0" indent="0">
              <a:spcBef>
                <a:spcPts val="400"/>
              </a:spcBef>
              <a:buNone/>
            </a:pPr>
            <a:endParaRPr lang="en-US" sz="1800" dirty="0">
              <a:latin typeface="+mn-lt"/>
              <a:ea typeface="Open Sans" panose="020B0604020202020204" charset="0"/>
              <a:cs typeface="Open Sans" panose="020B0604020202020204" charset="0"/>
            </a:endParaRPr>
          </a:p>
          <a:p>
            <a:pPr marL="0" indent="0">
              <a:spcBef>
                <a:spcPts val="400"/>
              </a:spcBef>
              <a:buNone/>
            </a:pPr>
            <a:r>
              <a:rPr lang="en-US" sz="1800" dirty="0">
                <a:latin typeface="+mn-lt"/>
                <a:ea typeface="Open Sans" panose="020B0604020202020204" charset="0"/>
                <a:cs typeface="Open Sans" panose="020B0604020202020204" charset="0"/>
              </a:rPr>
              <a:t>The </a:t>
            </a:r>
            <a:r>
              <a:rPr lang="en-US" sz="1800" b="1" dirty="0">
                <a:latin typeface="+mn-lt"/>
                <a:ea typeface="Open Sans" panose="020B0604020202020204" charset="0"/>
                <a:cs typeface="Open Sans" panose="020B0604020202020204" charset="0"/>
              </a:rPr>
              <a:t>&lt;span&gt; element</a:t>
            </a:r>
            <a:r>
              <a:rPr lang="en-US" sz="1800" dirty="0">
                <a:latin typeface="+mn-lt"/>
                <a:ea typeface="Open Sans" panose="020B0604020202020204" charset="0"/>
                <a:cs typeface="Open Sans" panose="020B0604020202020204" charset="0"/>
              </a:rPr>
              <a:t>:</a:t>
            </a:r>
          </a:p>
          <a:p>
            <a:pPr>
              <a:spcBef>
                <a:spcPts val="400"/>
              </a:spcBef>
            </a:pPr>
            <a:r>
              <a:rPr lang="en-US" sz="1800" dirty="0">
                <a:latin typeface="+mn-lt"/>
                <a:ea typeface="Open Sans" panose="020B0604020202020204" charset="0"/>
                <a:cs typeface="Open Sans" panose="020B0604020202020204" charset="0"/>
              </a:rPr>
              <a:t>is often used as a </a:t>
            </a:r>
            <a:r>
              <a:rPr lang="en-US" sz="1800" b="1" dirty="0">
                <a:latin typeface="+mn-lt"/>
                <a:ea typeface="Open Sans" panose="020B0604020202020204" charset="0"/>
                <a:cs typeface="Open Sans" panose="020B0604020202020204" charset="0"/>
              </a:rPr>
              <a:t>container for some text; </a:t>
            </a:r>
            <a:r>
              <a:rPr lang="en-US" sz="1800" dirty="0">
                <a:latin typeface="+mn-lt"/>
                <a:ea typeface="Open Sans" panose="020B0604020202020204" charset="0"/>
                <a:cs typeface="Open Sans" panose="020B0604020202020204" charset="0"/>
              </a:rPr>
              <a:t>it is an </a:t>
            </a:r>
            <a:r>
              <a:rPr lang="en-US" sz="1800" b="1" dirty="0">
                <a:latin typeface="+mn-lt"/>
                <a:ea typeface="Open Sans" panose="020B0604020202020204" charset="0"/>
                <a:cs typeface="Open Sans" panose="020B0604020202020204" charset="0"/>
              </a:rPr>
              <a:t>inline</a:t>
            </a:r>
            <a:r>
              <a:rPr lang="en-US" sz="1800" dirty="0">
                <a:latin typeface="+mn-lt"/>
                <a:ea typeface="Open Sans" panose="020B0604020202020204" charset="0"/>
                <a:cs typeface="Open Sans" panose="020B0604020202020204" charset="0"/>
              </a:rPr>
              <a:t> element</a:t>
            </a:r>
          </a:p>
          <a:p>
            <a:pPr>
              <a:spcBef>
                <a:spcPts val="400"/>
              </a:spcBef>
            </a:pPr>
            <a:r>
              <a:rPr lang="en-US" sz="1800" dirty="0">
                <a:latin typeface="+mn-lt"/>
                <a:ea typeface="Open Sans" panose="020B0604020202020204" charset="0"/>
                <a:cs typeface="Open Sans" panose="020B0604020202020204" charset="0"/>
              </a:rPr>
              <a:t>it has no required attributes, but </a:t>
            </a:r>
            <a:r>
              <a:rPr lang="en-US" sz="1800" b="1" dirty="0">
                <a:latin typeface="+mn-lt"/>
                <a:ea typeface="Open Sans" panose="020B0604020202020204" charset="0"/>
                <a:cs typeface="Open Sans" panose="020B0604020202020204" charset="0"/>
              </a:rPr>
              <a:t>style, class</a:t>
            </a:r>
            <a:r>
              <a:rPr lang="en-US" sz="1800" dirty="0">
                <a:latin typeface="+mn-lt"/>
                <a:ea typeface="Open Sans" panose="020B0604020202020204" charset="0"/>
                <a:cs typeface="Open Sans" panose="020B0604020202020204" charset="0"/>
              </a:rPr>
              <a:t> and </a:t>
            </a:r>
            <a:r>
              <a:rPr lang="en-US" sz="1800" b="1" dirty="0">
                <a:latin typeface="+mn-lt"/>
                <a:ea typeface="Open Sans" panose="020B0604020202020204" charset="0"/>
                <a:cs typeface="Open Sans" panose="020B0604020202020204" charset="0"/>
              </a:rPr>
              <a:t>id</a:t>
            </a:r>
            <a:r>
              <a:rPr lang="en-US" sz="1800" dirty="0">
                <a:latin typeface="+mn-lt"/>
                <a:ea typeface="Open Sans" panose="020B0604020202020204" charset="0"/>
                <a:cs typeface="Open Sans" panose="020B0604020202020204" charset="0"/>
              </a:rPr>
              <a:t> are commonly used attributes with it</a:t>
            </a:r>
          </a:p>
          <a:p>
            <a:pPr>
              <a:spcBef>
                <a:spcPts val="400"/>
              </a:spcBef>
            </a:pPr>
            <a:r>
              <a:rPr lang="en-US" sz="1800" dirty="0">
                <a:latin typeface="+mn-lt"/>
                <a:ea typeface="Open Sans" panose="020B0604020202020204" charset="0"/>
                <a:cs typeface="Open Sans" panose="020B0604020202020204" charset="0"/>
              </a:rPr>
              <a:t>when used together with CSS, the &lt;span&gt; element can be used </a:t>
            </a:r>
            <a:r>
              <a:rPr lang="en-US" sz="1800" b="1" dirty="0">
                <a:latin typeface="+mn-lt"/>
                <a:ea typeface="Open Sans" panose="020B0604020202020204" charset="0"/>
                <a:cs typeface="Open Sans" panose="020B0604020202020204" charset="0"/>
              </a:rPr>
              <a:t>to style parts of text</a:t>
            </a:r>
          </a:p>
          <a:p>
            <a:pPr>
              <a:spcBef>
                <a:spcPts val="400"/>
              </a:spcBef>
            </a:pPr>
            <a:r>
              <a:rPr lang="en-US" sz="1800" dirty="0">
                <a:latin typeface="+mn-lt"/>
                <a:ea typeface="Open Sans" panose="020B0604020202020204" charset="0"/>
                <a:cs typeface="Open Sans" panose="020B0604020202020204" charset="0"/>
              </a:rPr>
              <a:t>Example: </a:t>
            </a:r>
          </a:p>
          <a:p>
            <a:pPr marL="457200" lvl="1" indent="0">
              <a:spcBef>
                <a:spcPts val="400"/>
              </a:spcBef>
              <a:buNone/>
            </a:pPr>
            <a:r>
              <a:rPr lang="en-US" sz="1800" b="1" dirty="0">
                <a:latin typeface="+mn-lt"/>
                <a:ea typeface="Open Sans" panose="020B0604020202020204" charset="0"/>
                <a:cs typeface="Open Sans" panose="020B0604020202020204" charset="0"/>
              </a:rPr>
              <a:t>	</a:t>
            </a:r>
            <a:r>
              <a:rPr lang="en-US" sz="1800" dirty="0">
                <a:latin typeface="+mn-lt"/>
                <a:ea typeface="Open Sans" panose="020B0604020202020204" charset="0"/>
                <a:cs typeface="Open Sans" panose="020B0604020202020204" charset="0"/>
              </a:rPr>
              <a:t>&lt;h1&gt;My</a:t>
            </a:r>
            <a:r>
              <a:rPr lang="en-US" sz="1800" b="1" dirty="0">
                <a:latin typeface="+mn-lt"/>
                <a:ea typeface="Open Sans" panose="020B0604020202020204" charset="0"/>
                <a:cs typeface="Open Sans" panose="020B0604020202020204" charset="0"/>
              </a:rPr>
              <a:t> &lt;span id=“main-title”&gt;</a:t>
            </a:r>
            <a:r>
              <a:rPr lang="en-US" sz="1800" dirty="0">
                <a:latin typeface="+mn-lt"/>
                <a:ea typeface="Open Sans" panose="020B0604020202020204" charset="0"/>
                <a:cs typeface="Open Sans" panose="020B0604020202020204" charset="0"/>
              </a:rPr>
              <a:t>2-coloured</a:t>
            </a:r>
            <a:r>
              <a:rPr lang="en-US" sz="1800" b="1" dirty="0">
                <a:latin typeface="+mn-lt"/>
                <a:ea typeface="Open Sans" panose="020B0604020202020204" charset="0"/>
                <a:cs typeface="Open Sans" panose="020B0604020202020204" charset="0"/>
              </a:rPr>
              <a:t>&lt;/span&gt;</a:t>
            </a:r>
            <a:r>
              <a:rPr lang="en-US" sz="1800" dirty="0">
                <a:latin typeface="+mn-lt"/>
                <a:ea typeface="Open Sans" panose="020B0604020202020204" charset="0"/>
                <a:cs typeface="Open Sans" panose="020B0604020202020204" charset="0"/>
              </a:rPr>
              <a:t> heading&lt;/h1&gt;</a:t>
            </a:r>
          </a:p>
        </p:txBody>
      </p:sp>
      <p:cxnSp>
        <p:nvCxnSpPr>
          <p:cNvPr id="4" name="Straight Connector 3">
            <a:extLst>
              <a:ext uri="{FF2B5EF4-FFF2-40B4-BE49-F238E27FC236}">
                <a16:creationId xmlns:a16="http://schemas.microsoft.com/office/drawing/2014/main" id="{01C43946-5D89-4DD3-82D9-45456543A000}"/>
              </a:ext>
            </a:extLst>
          </p:cNvPr>
          <p:cNvCxnSpPr>
            <a:cxnSpLocks/>
          </p:cNvCxnSpPr>
          <p:nvPr/>
        </p:nvCxnSpPr>
        <p:spPr>
          <a:xfrm>
            <a:off x="230166" y="974561"/>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24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4E0D-BCAD-4707-BC22-1776A7890927}"/>
              </a:ext>
            </a:extLst>
          </p:cNvPr>
          <p:cNvSpPr>
            <a:spLocks noGrp="1"/>
          </p:cNvSpPr>
          <p:nvPr>
            <p:ph type="title"/>
          </p:nvPr>
        </p:nvSpPr>
        <p:spPr/>
        <p:txBody>
          <a:bodyPr>
            <a:normAutofit/>
          </a:bodyPr>
          <a:lstStyle/>
          <a:p>
            <a:r>
              <a:rPr lang="en-US" dirty="0"/>
              <a:t>Whitespaces </a:t>
            </a:r>
            <a:r>
              <a:rPr lang="en-AU" baseline="30000" dirty="0"/>
              <a:t>[2]</a:t>
            </a:r>
            <a:endParaRPr lang="en-CA" dirty="0"/>
          </a:p>
        </p:txBody>
      </p:sp>
      <p:sp>
        <p:nvSpPr>
          <p:cNvPr id="3" name="Content Placeholder 2">
            <a:extLst>
              <a:ext uri="{FF2B5EF4-FFF2-40B4-BE49-F238E27FC236}">
                <a16:creationId xmlns:a16="http://schemas.microsoft.com/office/drawing/2014/main" id="{734ADFE7-F77A-4871-B06A-7F609C2E9039}"/>
              </a:ext>
            </a:extLst>
          </p:cNvPr>
          <p:cNvSpPr>
            <a:spLocks noGrp="1"/>
          </p:cNvSpPr>
          <p:nvPr>
            <p:ph idx="1"/>
          </p:nvPr>
        </p:nvSpPr>
        <p:spPr>
          <a:xfrm>
            <a:off x="609600" y="1826481"/>
            <a:ext cx="10972800" cy="4625609"/>
          </a:xfrm>
        </p:spPr>
        <p:txBody>
          <a:bodyPr/>
          <a:lstStyle/>
          <a:p>
            <a:r>
              <a:rPr lang="en-US" sz="2000" b="1" dirty="0">
                <a:latin typeface="+mn-lt"/>
              </a:rPr>
              <a:t>Whitespace</a:t>
            </a:r>
            <a:r>
              <a:rPr lang="en-US" sz="2000" dirty="0">
                <a:latin typeface="+mn-lt"/>
              </a:rPr>
              <a:t> (tabs, returns, spaces) is </a:t>
            </a:r>
            <a:r>
              <a:rPr lang="en-US" sz="2000" b="1" dirty="0">
                <a:latin typeface="+mn-lt"/>
              </a:rPr>
              <a:t>ignored by the browser</a:t>
            </a:r>
          </a:p>
          <a:p>
            <a:pPr lvl="1"/>
            <a:r>
              <a:rPr lang="en-US" sz="1800" dirty="0">
                <a:latin typeface="+mn-lt"/>
              </a:rPr>
              <a:t>You cannot add whitespace to your content by using keyboard (tabs, returns, spaces) as the browser ignores it all when displaying the page.</a:t>
            </a:r>
          </a:p>
          <a:p>
            <a:pPr lvl="1"/>
            <a:r>
              <a:rPr lang="en-US" sz="1800" dirty="0">
                <a:latin typeface="+mn-lt"/>
              </a:rPr>
              <a:t>You can use whitespace to make your HTML code more readable (to you and everyone else). Using whitespace and indentation is considered a good coding practice and the one we will follow in this course as well.</a:t>
            </a:r>
          </a:p>
          <a:p>
            <a:r>
              <a:rPr lang="en-US" sz="2400" dirty="0"/>
              <a:t>In HTML any number of consecutive white spaces are counted as one single space. </a:t>
            </a:r>
          </a:p>
          <a:p>
            <a:r>
              <a:rPr lang="en-US" sz="2400"/>
              <a:t>Here </a:t>
            </a:r>
            <a:r>
              <a:rPr lang="en-US" sz="2400" dirty="0"/>
              <a:t>are two examples of code that produce the same result when displayed in a browser:</a:t>
            </a:r>
          </a:p>
          <a:p>
            <a:endParaRPr lang="en-US" dirty="0"/>
          </a:p>
        </p:txBody>
      </p:sp>
      <p:sp>
        <p:nvSpPr>
          <p:cNvPr id="4" name="Slide Number Placeholder 3">
            <a:extLst>
              <a:ext uri="{FF2B5EF4-FFF2-40B4-BE49-F238E27FC236}">
                <a16:creationId xmlns:a16="http://schemas.microsoft.com/office/drawing/2014/main" id="{F80DFA90-8E64-4C8E-BAC1-C54340505A86}"/>
              </a:ext>
            </a:extLst>
          </p:cNvPr>
          <p:cNvSpPr>
            <a:spLocks noGrp="1"/>
          </p:cNvSpPr>
          <p:nvPr>
            <p:ph type="sldNum" sz="quarter" idx="12"/>
          </p:nvPr>
        </p:nvSpPr>
        <p:spPr/>
        <p:txBody>
          <a:bodyPr/>
          <a:lstStyle/>
          <a:p>
            <a:fld id="{7BAE8EB9-66BB-41AC-AC43-D6139A5E9D03}" type="slidenum">
              <a:rPr lang="en-CA" smtClean="0"/>
              <a:pPr/>
              <a:t>33</a:t>
            </a:fld>
            <a:endParaRPr lang="en-CA" dirty="0"/>
          </a:p>
        </p:txBody>
      </p:sp>
      <p:sp>
        <p:nvSpPr>
          <p:cNvPr id="5" name="Rectangle 4">
            <a:extLst>
              <a:ext uri="{FF2B5EF4-FFF2-40B4-BE49-F238E27FC236}">
                <a16:creationId xmlns:a16="http://schemas.microsoft.com/office/drawing/2014/main" id="{6BFA5E19-DA33-41E1-90C0-25146A6836BD}"/>
              </a:ext>
            </a:extLst>
          </p:cNvPr>
          <p:cNvSpPr/>
          <p:nvPr/>
        </p:nvSpPr>
        <p:spPr>
          <a:xfrm>
            <a:off x="2423592" y="5013176"/>
            <a:ext cx="4032448" cy="1185261"/>
          </a:xfrm>
          <a:prstGeom prst="rect">
            <a:avLst/>
          </a:prstGeom>
          <a:solidFill>
            <a:schemeClr val="tx1"/>
          </a:solidFill>
        </p:spPr>
        <p:txBody>
          <a:bodyPr wrap="square">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Dogs are silly.</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Dogs        are</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silly.</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456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8035-7C98-46BD-B26D-A212CFF69986}"/>
              </a:ext>
            </a:extLst>
          </p:cNvPr>
          <p:cNvSpPr>
            <a:spLocks noGrp="1"/>
          </p:cNvSpPr>
          <p:nvPr>
            <p:ph type="title"/>
          </p:nvPr>
        </p:nvSpPr>
        <p:spPr/>
        <p:txBody>
          <a:bodyPr/>
          <a:lstStyle/>
          <a:p>
            <a:r>
              <a:rPr lang="en-US" dirty="0"/>
              <a:t>Text Markup: HTML Comments </a:t>
            </a:r>
            <a:r>
              <a:rPr lang="en-US" baseline="30000" dirty="0"/>
              <a:t>[1]</a:t>
            </a:r>
            <a:endParaRPr lang="en-CA" dirty="0"/>
          </a:p>
        </p:txBody>
      </p:sp>
      <p:sp>
        <p:nvSpPr>
          <p:cNvPr id="3" name="Content Placeholder 2">
            <a:extLst>
              <a:ext uri="{FF2B5EF4-FFF2-40B4-BE49-F238E27FC236}">
                <a16:creationId xmlns:a16="http://schemas.microsoft.com/office/drawing/2014/main" id="{3A433708-E2BC-4C5F-9066-02D6B2DCD881}"/>
              </a:ext>
            </a:extLst>
          </p:cNvPr>
          <p:cNvSpPr>
            <a:spLocks noGrp="1"/>
          </p:cNvSpPr>
          <p:nvPr>
            <p:ph idx="1"/>
          </p:nvPr>
        </p:nvSpPr>
        <p:spPr>
          <a:xfrm>
            <a:off x="263352" y="1631188"/>
            <a:ext cx="11654328" cy="4769614"/>
          </a:xfrm>
        </p:spPr>
        <p:txBody>
          <a:bodyPr>
            <a:normAutofit/>
          </a:bodyPr>
          <a:lstStyle/>
          <a:p>
            <a:r>
              <a:rPr lang="en-US" sz="2800" dirty="0"/>
              <a:t>To help other developers on your team to understand your code.</a:t>
            </a:r>
          </a:p>
          <a:p>
            <a:r>
              <a:rPr lang="en-US" sz="2800" dirty="0"/>
              <a:t>Also helpful in maintaining your code in long term. </a:t>
            </a:r>
          </a:p>
          <a:p>
            <a:r>
              <a:rPr lang="en-US" sz="2800" dirty="0"/>
              <a:t>HTML comments are written using special markers &lt;!-- and --&gt;. </a:t>
            </a:r>
          </a:p>
          <a:p>
            <a:r>
              <a:rPr lang="en-US" sz="2800" dirty="0"/>
              <a:t>HTML comments do not show up in the body of the browser when the page loads.</a:t>
            </a:r>
          </a:p>
          <a:p>
            <a:pPr marL="118872" indent="0">
              <a:buNone/>
            </a:pPr>
            <a:r>
              <a:rPr lang="en-US" sz="2800" dirty="0"/>
              <a:t> </a:t>
            </a:r>
            <a:endParaRPr lang="en-CA" sz="2800" dirty="0"/>
          </a:p>
        </p:txBody>
      </p:sp>
      <p:sp>
        <p:nvSpPr>
          <p:cNvPr id="4" name="Slide Number Placeholder 3">
            <a:extLst>
              <a:ext uri="{FF2B5EF4-FFF2-40B4-BE49-F238E27FC236}">
                <a16:creationId xmlns:a16="http://schemas.microsoft.com/office/drawing/2014/main" id="{C6626B99-9C89-4F0C-8A5D-D620B53AF3A2}"/>
              </a:ext>
            </a:extLst>
          </p:cNvPr>
          <p:cNvSpPr>
            <a:spLocks noGrp="1"/>
          </p:cNvSpPr>
          <p:nvPr>
            <p:ph type="sldNum" sz="quarter" idx="12"/>
          </p:nvPr>
        </p:nvSpPr>
        <p:spPr/>
        <p:txBody>
          <a:bodyPr/>
          <a:lstStyle/>
          <a:p>
            <a:fld id="{7BAE8EB9-66BB-41AC-AC43-D6139A5E9D03}" type="slidenum">
              <a:rPr lang="en-CA" smtClean="0"/>
              <a:pPr/>
              <a:t>34</a:t>
            </a:fld>
            <a:endParaRPr lang="en-CA" dirty="0"/>
          </a:p>
        </p:txBody>
      </p:sp>
      <p:sp>
        <p:nvSpPr>
          <p:cNvPr id="5" name="Rectangle 4">
            <a:extLst>
              <a:ext uri="{FF2B5EF4-FFF2-40B4-BE49-F238E27FC236}">
                <a16:creationId xmlns:a16="http://schemas.microsoft.com/office/drawing/2014/main" id="{E40BF912-E3CC-40B0-8677-6BAEBDF4236F}"/>
              </a:ext>
            </a:extLst>
          </p:cNvPr>
          <p:cNvSpPr/>
          <p:nvPr/>
        </p:nvSpPr>
        <p:spPr>
          <a:xfrm>
            <a:off x="1055440" y="3933056"/>
            <a:ext cx="8208912" cy="1005725"/>
          </a:xfrm>
          <a:prstGeom prst="rect">
            <a:avLst/>
          </a:prstGeom>
          <a:solidFill>
            <a:schemeClr val="tx1"/>
          </a:solidFill>
        </p:spPr>
        <p:txBody>
          <a:bodyPr wrap="square">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This is not in a comment.</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p>
          <a:p>
            <a:pPr>
              <a:lnSpc>
                <a:spcPts val="1425"/>
              </a:lnSpc>
            </a:pP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&lt;!-- &lt;p&gt;This is in a comment and will not show up.&lt;/p&gt; --&gt;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8CA209A-73A5-1A35-C09A-739AF4B580EF}"/>
              </a:ext>
            </a:extLst>
          </p:cNvPr>
          <p:cNvSpPr txBox="1"/>
          <p:nvPr/>
        </p:nvSpPr>
        <p:spPr>
          <a:xfrm>
            <a:off x="839416" y="5056110"/>
            <a:ext cx="9721080" cy="1569660"/>
          </a:xfrm>
          <a:prstGeom prst="rect">
            <a:avLst/>
          </a:prstGeom>
          <a:noFill/>
        </p:spPr>
        <p:txBody>
          <a:bodyPr wrap="square">
            <a:spAutoFit/>
          </a:bodyPr>
          <a:lstStyle/>
          <a:p>
            <a:pPr fontAlgn="base">
              <a:lnSpc>
                <a:spcPct val="100000"/>
              </a:lnSpc>
            </a:pPr>
            <a:r>
              <a:rPr lang="en-US" sz="2000" b="1" dirty="0">
                <a:latin typeface="+mn-lt"/>
              </a:rPr>
              <a:t>Adding comments in HTML</a:t>
            </a:r>
            <a:r>
              <a:rPr lang="en-US" sz="2000" dirty="0">
                <a:latin typeface="+mn-lt"/>
              </a:rPr>
              <a:t>: Anything you place in between &lt;!-- and --&gt;, including HTML code, will be </a:t>
            </a:r>
            <a:r>
              <a:rPr lang="en-US" sz="2000" b="1" dirty="0">
                <a:latin typeface="+mn-lt"/>
              </a:rPr>
              <a:t>ignored by the browser</a:t>
            </a:r>
            <a:r>
              <a:rPr lang="en-US" sz="2000" dirty="0">
                <a:latin typeface="+mn-lt"/>
              </a:rPr>
              <a:t>.				</a:t>
            </a:r>
          </a:p>
          <a:p>
            <a:pPr lvl="1" fontAlgn="base">
              <a:lnSpc>
                <a:spcPct val="100000"/>
              </a:lnSpc>
            </a:pPr>
            <a:r>
              <a:rPr lang="en-US" sz="1800" dirty="0">
                <a:latin typeface="+mn-lt"/>
              </a:rPr>
              <a:t>Comments can help document your HTML source code. </a:t>
            </a:r>
          </a:p>
          <a:p>
            <a:pPr lvl="1" fontAlgn="base">
              <a:lnSpc>
                <a:spcPct val="100000"/>
              </a:lnSpc>
            </a:pPr>
            <a:r>
              <a:rPr lang="en-US" sz="1800" dirty="0">
                <a:latin typeface="+mn-lt"/>
              </a:rPr>
              <a:t>Comments can also help you debug your code.</a:t>
            </a:r>
          </a:p>
          <a:p>
            <a:pPr marL="457200" lvl="1" indent="0" fontAlgn="base">
              <a:lnSpc>
                <a:spcPct val="100000"/>
              </a:lnSpc>
              <a:buNone/>
            </a:pPr>
            <a:r>
              <a:rPr lang="en-US" sz="2000" dirty="0">
                <a:latin typeface="+mn-lt"/>
                <a:ea typeface="Open Sans" panose="020B0604020202020204" charset="0"/>
                <a:cs typeface="Open Sans" panose="020B0604020202020204" charset="0"/>
              </a:rPr>
              <a:t>		Example: </a:t>
            </a:r>
            <a:r>
              <a:rPr lang="en-US" sz="1600" dirty="0">
                <a:solidFill>
                  <a:srgbClr val="0070C0"/>
                </a:solidFill>
                <a:latin typeface="+mn-lt"/>
                <a:ea typeface="Open Sans" panose="020B0604020202020204" charset="0"/>
                <a:cs typeface="Open Sans" panose="020B0604020202020204" charset="0"/>
              </a:rPr>
              <a:t>&lt;!– This is a comment --&gt;</a:t>
            </a:r>
            <a:endParaRPr lang="en-CA" dirty="0"/>
          </a:p>
        </p:txBody>
      </p:sp>
    </p:spTree>
    <p:extLst>
      <p:ext uri="{BB962C8B-B14F-4D97-AF65-F5344CB8AC3E}">
        <p14:creationId xmlns:p14="http://schemas.microsoft.com/office/powerpoint/2010/main" val="1849790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ED91-BD42-4C76-A5AC-359B977E20DA}"/>
              </a:ext>
            </a:extLst>
          </p:cNvPr>
          <p:cNvSpPr>
            <a:spLocks noGrp="1"/>
          </p:cNvSpPr>
          <p:nvPr>
            <p:ph type="title"/>
          </p:nvPr>
        </p:nvSpPr>
        <p:spPr>
          <a:xfrm>
            <a:off x="192503" y="541430"/>
            <a:ext cx="11574379" cy="372974"/>
          </a:xfrm>
        </p:spPr>
        <p:txBody>
          <a:bodyPr>
            <a:normAutofit fontScale="90000"/>
          </a:bodyPr>
          <a:lstStyle/>
          <a:p>
            <a:r>
              <a:rPr lang="en-US" sz="3200" dirty="0"/>
              <a:t>Good Coding Practices</a:t>
            </a:r>
          </a:p>
        </p:txBody>
      </p:sp>
      <p:sp>
        <p:nvSpPr>
          <p:cNvPr id="3" name="Content Placeholder 2">
            <a:extLst>
              <a:ext uri="{FF2B5EF4-FFF2-40B4-BE49-F238E27FC236}">
                <a16:creationId xmlns:a16="http://schemas.microsoft.com/office/drawing/2014/main" id="{04B68230-771D-4A8E-B2F2-97D1BF8B77BD}"/>
              </a:ext>
            </a:extLst>
          </p:cNvPr>
          <p:cNvSpPr>
            <a:spLocks noGrp="1"/>
          </p:cNvSpPr>
          <p:nvPr>
            <p:ph idx="1"/>
          </p:nvPr>
        </p:nvSpPr>
        <p:spPr>
          <a:xfrm>
            <a:off x="336884" y="1032639"/>
            <a:ext cx="11624950" cy="5572698"/>
          </a:xfrm>
        </p:spPr>
        <p:txBody>
          <a:bodyPr>
            <a:noAutofit/>
          </a:bodyPr>
          <a:lstStyle/>
          <a:p>
            <a:pPr marL="0" indent="0" fontAlgn="base">
              <a:lnSpc>
                <a:spcPct val="100000"/>
              </a:lnSpc>
              <a:spcBef>
                <a:spcPts val="1200"/>
              </a:spcBef>
              <a:buNone/>
            </a:pPr>
            <a:r>
              <a:rPr lang="en-US" sz="2000" dirty="0">
                <a:latin typeface="+mn-lt"/>
              </a:rPr>
              <a:t>Good coding practices that we will follow in this course:</a:t>
            </a:r>
          </a:p>
          <a:p>
            <a:pPr fontAlgn="base">
              <a:lnSpc>
                <a:spcPct val="100000"/>
              </a:lnSpc>
              <a:spcBef>
                <a:spcPts val="1200"/>
              </a:spcBef>
            </a:pPr>
            <a:r>
              <a:rPr lang="en-US" sz="2000" dirty="0">
                <a:latin typeface="+mn-lt"/>
              </a:rPr>
              <a:t>Following the </a:t>
            </a:r>
            <a:r>
              <a:rPr lang="en-US" sz="2000" b="1" dirty="0">
                <a:latin typeface="+mn-lt"/>
              </a:rPr>
              <a:t>HTML coding standards</a:t>
            </a:r>
            <a:r>
              <a:rPr lang="en-US" sz="2000" dirty="0">
                <a:latin typeface="+mn-lt"/>
              </a:rPr>
              <a:t> (you will learn them as we go through the course)</a:t>
            </a:r>
          </a:p>
          <a:p>
            <a:pPr fontAlgn="base">
              <a:lnSpc>
                <a:spcPct val="100000"/>
              </a:lnSpc>
              <a:spcBef>
                <a:spcPts val="1200"/>
              </a:spcBef>
            </a:pPr>
            <a:r>
              <a:rPr lang="en-US" sz="2000" b="1" dirty="0">
                <a:latin typeface="+mn-lt"/>
              </a:rPr>
              <a:t>Writing easy to read, follow and maintain code</a:t>
            </a:r>
            <a:r>
              <a:rPr lang="en-US" sz="2000" dirty="0">
                <a:latin typeface="+mn-lt"/>
              </a:rPr>
              <a:t>, by using:</a:t>
            </a:r>
            <a:br>
              <a:rPr lang="en-US" sz="2000" dirty="0">
                <a:latin typeface="+mn-lt"/>
              </a:rPr>
            </a:br>
            <a:endParaRPr lang="en-US" sz="2000" dirty="0">
              <a:latin typeface="+mn-lt"/>
            </a:endParaRPr>
          </a:p>
          <a:p>
            <a:pPr lvl="1" fontAlgn="base">
              <a:lnSpc>
                <a:spcPct val="100000"/>
              </a:lnSpc>
              <a:spcBef>
                <a:spcPts val="300"/>
              </a:spcBef>
            </a:pPr>
            <a:r>
              <a:rPr lang="en-US" sz="2000" dirty="0">
                <a:latin typeface="+mn-lt"/>
              </a:rPr>
              <a:t>Proper </a:t>
            </a:r>
            <a:r>
              <a:rPr lang="en-US" sz="2000" b="1" dirty="0">
                <a:latin typeface="+mn-lt"/>
              </a:rPr>
              <a:t>code indentation</a:t>
            </a:r>
          </a:p>
          <a:p>
            <a:pPr lvl="1" fontAlgn="base">
              <a:lnSpc>
                <a:spcPct val="100000"/>
              </a:lnSpc>
              <a:spcBef>
                <a:spcPts val="300"/>
              </a:spcBef>
            </a:pPr>
            <a:r>
              <a:rPr lang="en-US" sz="2000" dirty="0">
                <a:latin typeface="+mn-lt"/>
              </a:rPr>
              <a:t>Use of </a:t>
            </a:r>
            <a:r>
              <a:rPr lang="en-US" sz="2000" b="1" dirty="0">
                <a:latin typeface="+mn-lt"/>
              </a:rPr>
              <a:t>White space</a:t>
            </a:r>
            <a:r>
              <a:rPr lang="en-US" sz="2000" dirty="0">
                <a:latin typeface="+mn-lt"/>
              </a:rPr>
              <a:t> for breaking code into sections, making it easier to read</a:t>
            </a:r>
            <a:endParaRPr lang="en-US" sz="2000" b="1" dirty="0">
              <a:latin typeface="+mn-lt"/>
            </a:endParaRPr>
          </a:p>
          <a:p>
            <a:pPr lvl="1" fontAlgn="base">
              <a:lnSpc>
                <a:spcPct val="100000"/>
              </a:lnSpc>
              <a:spcBef>
                <a:spcPts val="300"/>
              </a:spcBef>
            </a:pPr>
            <a:r>
              <a:rPr lang="en-US" sz="2000" b="1" dirty="0">
                <a:latin typeface="+mn-lt"/>
              </a:rPr>
              <a:t>Code commenting</a:t>
            </a:r>
            <a:r>
              <a:rPr lang="en-US" sz="2000" dirty="0">
                <a:latin typeface="+mn-lt"/>
              </a:rPr>
              <a:t> for the purpose of explaining the purpose of the code in question</a:t>
            </a:r>
          </a:p>
          <a:p>
            <a:pPr lvl="1" fontAlgn="base">
              <a:lnSpc>
                <a:spcPct val="100000"/>
              </a:lnSpc>
              <a:spcBef>
                <a:spcPts val="300"/>
              </a:spcBef>
            </a:pPr>
            <a:r>
              <a:rPr lang="en-US" sz="2000" dirty="0">
                <a:latin typeface="+mn-lt"/>
              </a:rPr>
              <a:t>Correct, optimal, concise and clean code</a:t>
            </a:r>
            <a:br>
              <a:rPr lang="en-US" sz="2000" dirty="0">
                <a:latin typeface="+mn-lt"/>
              </a:rPr>
            </a:br>
            <a:endParaRPr lang="en-US" sz="2000" dirty="0">
              <a:latin typeface="+mn-lt"/>
            </a:endParaRPr>
          </a:p>
          <a:p>
            <a:pPr fontAlgn="base">
              <a:lnSpc>
                <a:spcPct val="100000"/>
              </a:lnSpc>
              <a:spcBef>
                <a:spcPts val="1200"/>
              </a:spcBef>
            </a:pPr>
            <a:r>
              <a:rPr lang="en-US" sz="2000" dirty="0">
                <a:latin typeface="+mn-lt"/>
              </a:rPr>
              <a:t>Using </a:t>
            </a:r>
            <a:r>
              <a:rPr lang="en-US" sz="2000" b="1" dirty="0">
                <a:latin typeface="+mn-lt"/>
              </a:rPr>
              <a:t>lower-case for HTML tags</a:t>
            </a:r>
          </a:p>
          <a:p>
            <a:pPr fontAlgn="base">
              <a:lnSpc>
                <a:spcPct val="100000"/>
              </a:lnSpc>
              <a:spcBef>
                <a:spcPts val="1200"/>
              </a:spcBef>
            </a:pPr>
            <a:r>
              <a:rPr lang="en-US" sz="2000" b="1" dirty="0">
                <a:latin typeface="+mn-lt"/>
              </a:rPr>
              <a:t>File naming conventions</a:t>
            </a:r>
            <a:r>
              <a:rPr lang="en-US" sz="2000" dirty="0">
                <a:latin typeface="+mn-lt"/>
              </a:rPr>
              <a:t>: lower-case, no spaces, dashes in between words (ex. hello-world.html)</a:t>
            </a:r>
          </a:p>
        </p:txBody>
      </p:sp>
      <p:cxnSp>
        <p:nvCxnSpPr>
          <p:cNvPr id="4" name="Straight Connector 3">
            <a:extLst>
              <a:ext uri="{FF2B5EF4-FFF2-40B4-BE49-F238E27FC236}">
                <a16:creationId xmlns:a16="http://schemas.microsoft.com/office/drawing/2014/main" id="{0F5BF674-4AA1-44FF-B74F-73FB6BCA7433}"/>
              </a:ext>
            </a:extLst>
          </p:cNvPr>
          <p:cNvCxnSpPr>
            <a:cxnSpLocks/>
          </p:cNvCxnSpPr>
          <p:nvPr/>
        </p:nvCxnSpPr>
        <p:spPr>
          <a:xfrm>
            <a:off x="230166" y="973521"/>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370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E9E3-C86A-33D8-58B2-F29F186CAE17}"/>
              </a:ext>
            </a:extLst>
          </p:cNvPr>
          <p:cNvSpPr>
            <a:spLocks noGrp="1"/>
          </p:cNvSpPr>
          <p:nvPr>
            <p:ph type="title"/>
          </p:nvPr>
        </p:nvSpPr>
        <p:spPr/>
        <p:txBody>
          <a:bodyPr/>
          <a:lstStyle/>
          <a:p>
            <a:r>
              <a:rPr lang="en-CA" dirty="0"/>
              <a:t>Benefits of CSS</a:t>
            </a:r>
          </a:p>
        </p:txBody>
      </p:sp>
      <p:sp>
        <p:nvSpPr>
          <p:cNvPr id="3" name="Content Placeholder 2">
            <a:extLst>
              <a:ext uri="{FF2B5EF4-FFF2-40B4-BE49-F238E27FC236}">
                <a16:creationId xmlns:a16="http://schemas.microsoft.com/office/drawing/2014/main" id="{F5105741-F04D-AD8E-A45A-419D10434EE8}"/>
              </a:ext>
            </a:extLst>
          </p:cNvPr>
          <p:cNvSpPr>
            <a:spLocks noGrp="1"/>
          </p:cNvSpPr>
          <p:nvPr>
            <p:ph idx="1"/>
          </p:nvPr>
        </p:nvSpPr>
        <p:spPr/>
        <p:txBody>
          <a:bodyPr>
            <a:normAutofit lnSpcReduction="10000"/>
          </a:bodyPr>
          <a:lstStyle/>
          <a:p>
            <a:pPr>
              <a:lnSpc>
                <a:spcPct val="100000"/>
              </a:lnSpc>
            </a:pPr>
            <a:r>
              <a:rPr lang="en-US" sz="3200" dirty="0">
                <a:latin typeface="+mn-lt"/>
                <a:ea typeface="Open Sans" panose="020B0604020202020204" charset="0"/>
                <a:cs typeface="Open Sans" panose="020B0604020202020204" charset="0"/>
              </a:rPr>
              <a:t>CSS is used along with HTML to further improve the design of web pages</a:t>
            </a:r>
            <a:endParaRPr lang="en-US" sz="3200" dirty="0">
              <a:latin typeface="+mn-lt"/>
            </a:endParaRPr>
          </a:p>
          <a:p>
            <a:pPr fontAlgn="base">
              <a:spcBef>
                <a:spcPts val="1200"/>
              </a:spcBef>
            </a:pPr>
            <a:r>
              <a:rPr lang="en-US" sz="3200" dirty="0">
                <a:latin typeface="+mn-lt"/>
              </a:rPr>
              <a:t>CSS solved a huge problem by removing design elements from the HTML page, </a:t>
            </a:r>
            <a:r>
              <a:rPr lang="en-US" sz="3200" b="1" dirty="0">
                <a:latin typeface="+mn-lt"/>
              </a:rPr>
              <a:t>leaving the HTML markup clean </a:t>
            </a:r>
            <a:r>
              <a:rPr lang="en-US" sz="3200" dirty="0">
                <a:latin typeface="+mn-lt"/>
              </a:rPr>
              <a:t>of the formatting tags. </a:t>
            </a:r>
          </a:p>
          <a:p>
            <a:r>
              <a:rPr lang="en-US" sz="3200" b="1" dirty="0">
                <a:latin typeface="+mn-lt"/>
              </a:rPr>
              <a:t>CSS saves a lot of work</a:t>
            </a:r>
            <a:r>
              <a:rPr lang="en-US" sz="3200" dirty="0">
                <a:latin typeface="+mn-lt"/>
              </a:rPr>
              <a:t>: The styles are usually saved in </a:t>
            </a:r>
            <a:r>
              <a:rPr lang="en-US" sz="3200" b="1" dirty="0">
                <a:latin typeface="+mn-lt"/>
              </a:rPr>
              <a:t>external .</a:t>
            </a:r>
            <a:r>
              <a:rPr lang="en-US" sz="3200" b="1" dirty="0" err="1">
                <a:latin typeface="+mn-lt"/>
              </a:rPr>
              <a:t>css</a:t>
            </a:r>
            <a:r>
              <a:rPr lang="en-US" sz="3200" b="1" dirty="0">
                <a:latin typeface="+mn-lt"/>
              </a:rPr>
              <a:t> files</a:t>
            </a:r>
            <a:r>
              <a:rPr lang="en-US" sz="3200" dirty="0">
                <a:latin typeface="+mn-lt"/>
              </a:rPr>
              <a:t>, </a:t>
            </a:r>
            <a:r>
              <a:rPr lang="en-US" sz="3200" b="1" dirty="0">
                <a:latin typeface="+mn-lt"/>
              </a:rPr>
              <a:t>stylesheets</a:t>
            </a:r>
            <a:r>
              <a:rPr lang="en-US" sz="3200" dirty="0">
                <a:latin typeface="+mn-lt"/>
              </a:rPr>
              <a:t>. Setting up a stylesheet takes time, but once it’s done, you can change the look of an entire website by changing just one file, the </a:t>
            </a:r>
            <a:r>
              <a:rPr lang="en-US" sz="3200" dirty="0" err="1">
                <a:latin typeface="+mn-lt"/>
              </a:rPr>
              <a:t>styelsheet</a:t>
            </a:r>
            <a:r>
              <a:rPr lang="en-US" sz="3200" dirty="0">
                <a:latin typeface="+mn-lt"/>
              </a:rPr>
              <a:t>!</a:t>
            </a:r>
          </a:p>
          <a:p>
            <a:endParaRPr lang="en-CA" dirty="0"/>
          </a:p>
        </p:txBody>
      </p:sp>
      <p:sp>
        <p:nvSpPr>
          <p:cNvPr id="4" name="Slide Number Placeholder 3">
            <a:extLst>
              <a:ext uri="{FF2B5EF4-FFF2-40B4-BE49-F238E27FC236}">
                <a16:creationId xmlns:a16="http://schemas.microsoft.com/office/drawing/2014/main" id="{652EE1A6-EF98-27A5-6757-FD5761FCEC20}"/>
              </a:ext>
            </a:extLst>
          </p:cNvPr>
          <p:cNvSpPr>
            <a:spLocks noGrp="1"/>
          </p:cNvSpPr>
          <p:nvPr>
            <p:ph type="sldNum" sz="quarter" idx="12"/>
          </p:nvPr>
        </p:nvSpPr>
        <p:spPr/>
        <p:txBody>
          <a:bodyPr/>
          <a:lstStyle/>
          <a:p>
            <a:fld id="{7BAE8EB9-66BB-41AC-AC43-D6139A5E9D03}" type="slidenum">
              <a:rPr lang="en-CA" smtClean="0"/>
              <a:pPr/>
              <a:t>36</a:t>
            </a:fld>
            <a:endParaRPr lang="en-CA" dirty="0"/>
          </a:p>
        </p:txBody>
      </p:sp>
    </p:spTree>
    <p:extLst>
      <p:ext uri="{BB962C8B-B14F-4D97-AF65-F5344CB8AC3E}">
        <p14:creationId xmlns:p14="http://schemas.microsoft.com/office/powerpoint/2010/main" val="4065277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C6E0-5C40-4D5A-8DE6-2D1A51D548CD}"/>
              </a:ext>
            </a:extLst>
          </p:cNvPr>
          <p:cNvSpPr>
            <a:spLocks noGrp="1"/>
          </p:cNvSpPr>
          <p:nvPr>
            <p:ph type="title"/>
          </p:nvPr>
        </p:nvSpPr>
        <p:spPr/>
        <p:txBody>
          <a:bodyPr/>
          <a:lstStyle/>
          <a:p>
            <a:r>
              <a:rPr lang="en-US" dirty="0"/>
              <a:t>Adding CSS to HTML</a:t>
            </a:r>
            <a:endParaRPr lang="en-CA" dirty="0"/>
          </a:p>
        </p:txBody>
      </p:sp>
      <p:sp>
        <p:nvSpPr>
          <p:cNvPr id="3" name="Content Placeholder 2">
            <a:extLst>
              <a:ext uri="{FF2B5EF4-FFF2-40B4-BE49-F238E27FC236}">
                <a16:creationId xmlns:a16="http://schemas.microsoft.com/office/drawing/2014/main" id="{B583D3DB-9E95-46C7-9F88-182F879BC5B1}"/>
              </a:ext>
            </a:extLst>
          </p:cNvPr>
          <p:cNvSpPr>
            <a:spLocks noGrp="1"/>
          </p:cNvSpPr>
          <p:nvPr>
            <p:ph idx="1"/>
          </p:nvPr>
        </p:nvSpPr>
        <p:spPr/>
        <p:txBody>
          <a:bodyPr/>
          <a:lstStyle/>
          <a:p>
            <a:r>
              <a:rPr lang="en-US" dirty="0"/>
              <a:t>Browser Defaults</a:t>
            </a:r>
            <a:r>
              <a:rPr lang="en-US" baseline="30000" dirty="0"/>
              <a:t>[2]</a:t>
            </a:r>
          </a:p>
          <a:p>
            <a:pPr lvl="1"/>
            <a:r>
              <a:rPr lang="en-US" dirty="0"/>
              <a:t>Here is a very good video that explains browser defaults in detail:</a:t>
            </a:r>
            <a:r>
              <a:rPr lang="en-CA" dirty="0"/>
              <a:t> </a:t>
            </a:r>
            <a:r>
              <a:rPr lang="en-US" b="1" u="sng" dirty="0">
                <a:hlinkClick r:id="rId2"/>
              </a:rPr>
              <a:t>https://youtu.be/spK_S0HfzFw</a:t>
            </a:r>
            <a:r>
              <a:rPr lang="en-US" b="1" dirty="0"/>
              <a:t> </a:t>
            </a:r>
            <a:endParaRPr lang="en-CA" dirty="0"/>
          </a:p>
          <a:p>
            <a:pPr marL="118872" indent="0">
              <a:buNone/>
            </a:pPr>
            <a:endParaRPr lang="en-US" dirty="0"/>
          </a:p>
          <a:p>
            <a:r>
              <a:rPr lang="en-US" dirty="0"/>
              <a:t>Reset Browser Defaults</a:t>
            </a:r>
          </a:p>
          <a:p>
            <a:pPr lvl="1"/>
            <a:r>
              <a:rPr lang="en-US" dirty="0"/>
              <a:t>Here are the links to two CSS resets that you can use (as mentioned in the video):</a:t>
            </a:r>
            <a:endParaRPr lang="en-CA" dirty="0"/>
          </a:p>
          <a:p>
            <a:pPr lvl="2"/>
            <a:r>
              <a:rPr lang="en-US" u="sng" dirty="0">
                <a:hlinkClick r:id="rId3"/>
              </a:rPr>
              <a:t>Eric Meyer’s CSS Tools: Reset CSS</a:t>
            </a:r>
            <a:endParaRPr lang="en-CA" dirty="0"/>
          </a:p>
          <a:p>
            <a:pPr lvl="2"/>
            <a:r>
              <a:rPr lang="en-US" u="sng" dirty="0">
                <a:hlinkClick r:id="rId4"/>
              </a:rPr>
              <a:t>Normalize CSS</a:t>
            </a:r>
            <a:endParaRPr lang="en-CA" dirty="0"/>
          </a:p>
          <a:p>
            <a:endParaRPr lang="en-CA" dirty="0"/>
          </a:p>
          <a:p>
            <a:pPr marL="118872" indent="0">
              <a:buNone/>
            </a:pPr>
            <a:endParaRPr lang="en-US" dirty="0"/>
          </a:p>
        </p:txBody>
      </p:sp>
      <p:sp>
        <p:nvSpPr>
          <p:cNvPr id="4" name="Slide Number Placeholder 3">
            <a:extLst>
              <a:ext uri="{FF2B5EF4-FFF2-40B4-BE49-F238E27FC236}">
                <a16:creationId xmlns:a16="http://schemas.microsoft.com/office/drawing/2014/main" id="{2688ECFF-8879-4A8F-AE96-96772A4FAC33}"/>
              </a:ext>
            </a:extLst>
          </p:cNvPr>
          <p:cNvSpPr>
            <a:spLocks noGrp="1"/>
          </p:cNvSpPr>
          <p:nvPr>
            <p:ph type="sldNum" sz="quarter" idx="12"/>
          </p:nvPr>
        </p:nvSpPr>
        <p:spPr/>
        <p:txBody>
          <a:bodyPr/>
          <a:lstStyle/>
          <a:p>
            <a:fld id="{7BAE8EB9-66BB-41AC-AC43-D6139A5E9D03}" type="slidenum">
              <a:rPr lang="en-CA" smtClean="0"/>
              <a:pPr/>
              <a:t>37</a:t>
            </a:fld>
            <a:endParaRPr lang="en-CA" dirty="0"/>
          </a:p>
        </p:txBody>
      </p:sp>
    </p:spTree>
    <p:extLst>
      <p:ext uri="{BB962C8B-B14F-4D97-AF65-F5344CB8AC3E}">
        <p14:creationId xmlns:p14="http://schemas.microsoft.com/office/powerpoint/2010/main" val="390700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F7A7-CABE-490E-BE36-ABBDC1EE1630}"/>
              </a:ext>
            </a:extLst>
          </p:cNvPr>
          <p:cNvSpPr>
            <a:spLocks noGrp="1"/>
          </p:cNvSpPr>
          <p:nvPr>
            <p:ph type="title"/>
          </p:nvPr>
        </p:nvSpPr>
        <p:spPr>
          <a:xfrm>
            <a:off x="194069" y="509699"/>
            <a:ext cx="11849539" cy="441296"/>
          </a:xfrm>
        </p:spPr>
        <p:txBody>
          <a:bodyPr>
            <a:noAutofit/>
          </a:bodyPr>
          <a:lstStyle/>
          <a:p>
            <a:r>
              <a:rPr lang="en-US" sz="3600" b="1" dirty="0">
                <a:latin typeface="Open Sans Semibold" panose="020B0604020202020204" charset="0"/>
                <a:ea typeface="Open Sans Semibold" panose="020B0604020202020204" charset="0"/>
                <a:cs typeface="Open Sans Semibold" panose="020B0604020202020204" charset="0"/>
              </a:rPr>
              <a:t>normalize.css stylesheet</a:t>
            </a:r>
          </a:p>
        </p:txBody>
      </p:sp>
      <p:cxnSp>
        <p:nvCxnSpPr>
          <p:cNvPr id="4" name="Straight Connector 3">
            <a:extLst>
              <a:ext uri="{FF2B5EF4-FFF2-40B4-BE49-F238E27FC236}">
                <a16:creationId xmlns:a16="http://schemas.microsoft.com/office/drawing/2014/main" id="{1F744C6E-8E3D-43E1-92FA-D6143412D925}"/>
              </a:ext>
            </a:extLst>
          </p:cNvPr>
          <p:cNvCxnSpPr>
            <a:cxnSpLocks/>
          </p:cNvCxnSpPr>
          <p:nvPr/>
        </p:nvCxnSpPr>
        <p:spPr>
          <a:xfrm>
            <a:off x="230166" y="992848"/>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
        <p:nvSpPr>
          <p:cNvPr id="8" name="Content Placeholder 7">
            <a:extLst>
              <a:ext uri="{FF2B5EF4-FFF2-40B4-BE49-F238E27FC236}">
                <a16:creationId xmlns:a16="http://schemas.microsoft.com/office/drawing/2014/main" id="{BAAA9460-7AC0-4840-A449-2752D6829D0A}"/>
              </a:ext>
            </a:extLst>
          </p:cNvPr>
          <p:cNvSpPr>
            <a:spLocks noGrp="1"/>
          </p:cNvSpPr>
          <p:nvPr>
            <p:ph idx="1"/>
          </p:nvPr>
        </p:nvSpPr>
        <p:spPr>
          <a:xfrm>
            <a:off x="218878" y="1506458"/>
            <a:ext cx="11731668" cy="5378098"/>
          </a:xfrm>
          <a:ln>
            <a:solidFill>
              <a:schemeClr val="bg1">
                <a:lumMod val="85000"/>
              </a:schemeClr>
            </a:solidFill>
          </a:ln>
        </p:spPr>
        <p:txBody>
          <a:bodyPr>
            <a:normAutofit/>
          </a:bodyPr>
          <a:lstStyle/>
          <a:p>
            <a:pPr marL="0" indent="0">
              <a:lnSpc>
                <a:spcPct val="100000"/>
              </a:lnSpc>
              <a:spcBef>
                <a:spcPts val="600"/>
              </a:spcBef>
              <a:buNone/>
            </a:pPr>
            <a:r>
              <a:rPr lang="en-US" sz="2000" b="1" dirty="0">
                <a:latin typeface="+mn-lt"/>
              </a:rPr>
              <a:t>What does normalize.css stylesheet do?</a:t>
            </a:r>
            <a:br>
              <a:rPr lang="en-US" sz="2000" b="1" dirty="0">
                <a:latin typeface="+mn-lt"/>
              </a:rPr>
            </a:br>
            <a:endParaRPr lang="en-US" sz="2000" b="1" dirty="0">
              <a:latin typeface="+mn-lt"/>
            </a:endParaRPr>
          </a:p>
          <a:p>
            <a:pPr>
              <a:lnSpc>
                <a:spcPct val="100000"/>
              </a:lnSpc>
              <a:spcBef>
                <a:spcPts val="600"/>
              </a:spcBef>
            </a:pPr>
            <a:r>
              <a:rPr lang="en-US" sz="2000" dirty="0">
                <a:latin typeface="+mn-lt"/>
              </a:rPr>
              <a:t>Normalize.css is a stylesheet that </a:t>
            </a:r>
            <a:r>
              <a:rPr lang="en-US" sz="2000" b="1" dirty="0">
                <a:latin typeface="+mn-lt"/>
              </a:rPr>
              <a:t>makes minor adjustments to browser default styles so that all browsers render HTML elements the same way</a:t>
            </a:r>
            <a:r>
              <a:rPr lang="en-US" sz="2000" dirty="0">
                <a:latin typeface="+mn-lt"/>
              </a:rPr>
              <a:t>. </a:t>
            </a:r>
            <a:br>
              <a:rPr lang="en-US" sz="2400" dirty="0">
                <a:latin typeface="+mn-lt"/>
              </a:rPr>
            </a:br>
            <a:endParaRPr lang="en-US" sz="2400" dirty="0">
              <a:latin typeface="+mn-lt"/>
            </a:endParaRPr>
          </a:p>
          <a:p>
            <a:pPr lvl="1">
              <a:lnSpc>
                <a:spcPct val="100000"/>
              </a:lnSpc>
              <a:spcBef>
                <a:spcPts val="600"/>
              </a:spcBef>
            </a:pPr>
            <a:r>
              <a:rPr lang="en-US" sz="1800" dirty="0">
                <a:latin typeface="+mn-lt"/>
              </a:rPr>
              <a:t>For instance, the normalize.css stylesheet sets the margins for the &lt;body&gt; of the document to zero so there is no space between &lt;body&gt; and the edge of the browser window.</a:t>
            </a:r>
            <a:br>
              <a:rPr lang="en-US" sz="1800" dirty="0">
                <a:latin typeface="+mn-lt"/>
              </a:rPr>
            </a:br>
            <a:endParaRPr lang="en-US" sz="1800" dirty="0">
              <a:latin typeface="+mn-lt"/>
            </a:endParaRPr>
          </a:p>
          <a:p>
            <a:pPr lvl="1">
              <a:lnSpc>
                <a:spcPct val="100000"/>
              </a:lnSpc>
              <a:spcBef>
                <a:spcPts val="600"/>
              </a:spcBef>
            </a:pPr>
            <a:r>
              <a:rPr lang="en-US" sz="1800" dirty="0">
                <a:latin typeface="+mn-lt"/>
              </a:rPr>
              <a:t>It also sets the default font-family for the document to sans-serif.</a:t>
            </a:r>
          </a:p>
        </p:txBody>
      </p:sp>
    </p:spTree>
    <p:extLst>
      <p:ext uri="{BB962C8B-B14F-4D97-AF65-F5344CB8AC3E}">
        <p14:creationId xmlns:p14="http://schemas.microsoft.com/office/powerpoint/2010/main" val="25610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2447-1A3A-421B-BBF9-98B92F65226C}"/>
              </a:ext>
            </a:extLst>
          </p:cNvPr>
          <p:cNvSpPr>
            <a:spLocks noGrp="1"/>
          </p:cNvSpPr>
          <p:nvPr>
            <p:ph type="title"/>
          </p:nvPr>
        </p:nvSpPr>
        <p:spPr/>
        <p:txBody>
          <a:bodyPr>
            <a:normAutofit/>
          </a:bodyPr>
          <a:lstStyle/>
          <a:p>
            <a:r>
              <a:rPr lang="en-US" dirty="0"/>
              <a:t>Three types of CSS</a:t>
            </a:r>
            <a:r>
              <a:rPr lang="en-CA" dirty="0"/>
              <a:t> </a:t>
            </a:r>
            <a:r>
              <a:rPr lang="en-US" baseline="30000" dirty="0"/>
              <a:t>[3]</a:t>
            </a:r>
            <a:endParaRPr lang="en-CA" dirty="0"/>
          </a:p>
        </p:txBody>
      </p:sp>
      <p:sp>
        <p:nvSpPr>
          <p:cNvPr id="3" name="Content Placeholder 2">
            <a:extLst>
              <a:ext uri="{FF2B5EF4-FFF2-40B4-BE49-F238E27FC236}">
                <a16:creationId xmlns:a16="http://schemas.microsoft.com/office/drawing/2014/main" id="{4D6212D1-AA7D-476E-93CD-ED9B56C64F47}"/>
              </a:ext>
            </a:extLst>
          </p:cNvPr>
          <p:cNvSpPr>
            <a:spLocks noGrp="1"/>
          </p:cNvSpPr>
          <p:nvPr>
            <p:ph idx="1"/>
          </p:nvPr>
        </p:nvSpPr>
        <p:spPr/>
        <p:txBody>
          <a:bodyPr/>
          <a:lstStyle/>
          <a:p>
            <a:r>
              <a:rPr lang="en-US" sz="3200" dirty="0"/>
              <a:t>Types of CSS (by location and scope)</a:t>
            </a:r>
            <a:endParaRPr lang="en-US" dirty="0"/>
          </a:p>
          <a:p>
            <a:r>
              <a:rPr lang="en-US" dirty="0"/>
              <a:t>Inline</a:t>
            </a:r>
          </a:p>
          <a:p>
            <a:r>
              <a:rPr lang="en-US" dirty="0"/>
              <a:t>Internal/Embedded</a:t>
            </a:r>
          </a:p>
          <a:p>
            <a:r>
              <a:rPr lang="en-US" dirty="0"/>
              <a:t>External</a:t>
            </a:r>
            <a:endParaRPr lang="en-CA" dirty="0"/>
          </a:p>
        </p:txBody>
      </p:sp>
      <p:sp>
        <p:nvSpPr>
          <p:cNvPr id="4" name="Slide Number Placeholder 3">
            <a:extLst>
              <a:ext uri="{FF2B5EF4-FFF2-40B4-BE49-F238E27FC236}">
                <a16:creationId xmlns:a16="http://schemas.microsoft.com/office/drawing/2014/main" id="{9BA096E1-2F71-484D-A771-91214C7992F4}"/>
              </a:ext>
            </a:extLst>
          </p:cNvPr>
          <p:cNvSpPr>
            <a:spLocks noGrp="1"/>
          </p:cNvSpPr>
          <p:nvPr>
            <p:ph type="sldNum" sz="quarter" idx="12"/>
          </p:nvPr>
        </p:nvSpPr>
        <p:spPr/>
        <p:txBody>
          <a:bodyPr/>
          <a:lstStyle/>
          <a:p>
            <a:fld id="{7BAE8EB9-66BB-41AC-AC43-D6139A5E9D03}" type="slidenum">
              <a:rPr lang="en-CA" smtClean="0"/>
              <a:pPr/>
              <a:t>39</a:t>
            </a:fld>
            <a:endParaRPr lang="en-CA" dirty="0"/>
          </a:p>
        </p:txBody>
      </p:sp>
    </p:spTree>
    <p:extLst>
      <p:ext uri="{BB962C8B-B14F-4D97-AF65-F5344CB8AC3E}">
        <p14:creationId xmlns:p14="http://schemas.microsoft.com/office/powerpoint/2010/main" val="241019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F77C-9537-4EE4-8359-16200E44B94D}"/>
              </a:ext>
            </a:extLst>
          </p:cNvPr>
          <p:cNvSpPr>
            <a:spLocks noGrp="1"/>
          </p:cNvSpPr>
          <p:nvPr>
            <p:ph type="title"/>
          </p:nvPr>
        </p:nvSpPr>
        <p:spPr/>
        <p:txBody>
          <a:bodyPr/>
          <a:lstStyle/>
          <a:p>
            <a:r>
              <a:rPr lang="en-CA" dirty="0"/>
              <a:t>What is a Website ?</a:t>
            </a:r>
          </a:p>
        </p:txBody>
      </p:sp>
      <p:sp>
        <p:nvSpPr>
          <p:cNvPr id="3" name="Content Placeholder 2">
            <a:extLst>
              <a:ext uri="{FF2B5EF4-FFF2-40B4-BE49-F238E27FC236}">
                <a16:creationId xmlns:a16="http://schemas.microsoft.com/office/drawing/2014/main" id="{BB87F608-F031-27FC-141D-27F99492D437}"/>
              </a:ext>
            </a:extLst>
          </p:cNvPr>
          <p:cNvSpPr>
            <a:spLocks noGrp="1"/>
          </p:cNvSpPr>
          <p:nvPr>
            <p:ph idx="1"/>
          </p:nvPr>
        </p:nvSpPr>
        <p:spPr/>
        <p:txBody>
          <a:bodyPr/>
          <a:lstStyle/>
          <a:p>
            <a:endParaRPr lang="en-US" dirty="0"/>
          </a:p>
          <a:p>
            <a:r>
              <a:rPr lang="en-US" dirty="0"/>
              <a:t>A website is a collection of related web pages that are typically identified by a common domain name and are accessible over the Internet. It is a location on the World Wide Web that is made up of various elements, including text, images, multimedia content, and interactive features. Websites are designed to serve a specific purpose or convey information to users.</a:t>
            </a:r>
            <a:endParaRPr lang="en-CA" dirty="0"/>
          </a:p>
        </p:txBody>
      </p:sp>
      <p:sp>
        <p:nvSpPr>
          <p:cNvPr id="4" name="Slide Number Placeholder 3">
            <a:extLst>
              <a:ext uri="{FF2B5EF4-FFF2-40B4-BE49-F238E27FC236}">
                <a16:creationId xmlns:a16="http://schemas.microsoft.com/office/drawing/2014/main" id="{FC60ACD5-EAF5-2F5F-1B01-822F28F43202}"/>
              </a:ext>
            </a:extLst>
          </p:cNvPr>
          <p:cNvSpPr>
            <a:spLocks noGrp="1"/>
          </p:cNvSpPr>
          <p:nvPr>
            <p:ph type="sldNum" sz="quarter" idx="12"/>
          </p:nvPr>
        </p:nvSpPr>
        <p:spPr/>
        <p:txBody>
          <a:bodyPr/>
          <a:lstStyle/>
          <a:p>
            <a:fld id="{7BAE8EB9-66BB-41AC-AC43-D6139A5E9D03}" type="slidenum">
              <a:rPr lang="en-CA" smtClean="0"/>
              <a:pPr/>
              <a:t>4</a:t>
            </a:fld>
            <a:endParaRPr lang="en-CA" dirty="0"/>
          </a:p>
        </p:txBody>
      </p:sp>
    </p:spTree>
    <p:extLst>
      <p:ext uri="{BB962C8B-B14F-4D97-AF65-F5344CB8AC3E}">
        <p14:creationId xmlns:p14="http://schemas.microsoft.com/office/powerpoint/2010/main" val="4004379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44640" y="501030"/>
            <a:ext cx="11494168" cy="376656"/>
          </a:xfrm>
        </p:spPr>
        <p:txBody>
          <a:bodyPr>
            <a:noAutofit/>
          </a:bodyPr>
          <a:lstStyle/>
          <a:p>
            <a:r>
              <a:rPr lang="en-US" sz="3600" dirty="0">
                <a:latin typeface="+mj-lt"/>
              </a:rPr>
              <a:t>External CSS Filles</a:t>
            </a:r>
          </a:p>
        </p:txBody>
      </p:sp>
      <p:sp>
        <p:nvSpPr>
          <p:cNvPr id="3" name="Content Placeholder 2">
            <a:extLst>
              <a:ext uri="{FF2B5EF4-FFF2-40B4-BE49-F238E27FC236}">
                <a16:creationId xmlns:a16="http://schemas.microsoft.com/office/drawing/2014/main" id="{EBD46A76-8292-4BC8-8CFE-C31AE07977D8}"/>
              </a:ext>
            </a:extLst>
          </p:cNvPr>
          <p:cNvSpPr>
            <a:spLocks noGrp="1"/>
          </p:cNvSpPr>
          <p:nvPr>
            <p:ph idx="1"/>
          </p:nvPr>
        </p:nvSpPr>
        <p:spPr>
          <a:xfrm>
            <a:off x="294773" y="1047330"/>
            <a:ext cx="11602453" cy="5548775"/>
          </a:xfrm>
        </p:spPr>
        <p:txBody>
          <a:bodyPr>
            <a:noAutofit/>
          </a:bodyPr>
          <a:lstStyle/>
          <a:p>
            <a:pPr marL="0" indent="0">
              <a:lnSpc>
                <a:spcPct val="100000"/>
              </a:lnSpc>
              <a:spcBef>
                <a:spcPts val="1200"/>
              </a:spcBef>
              <a:buNone/>
            </a:pPr>
            <a:r>
              <a:rPr lang="en-US" sz="2200" dirty="0">
                <a:latin typeface="+mn-lt"/>
                <a:ea typeface="Open Sans" panose="020B0604020202020204" charset="0"/>
                <a:cs typeface="Open Sans" panose="020B0604020202020204" charset="0"/>
              </a:rPr>
              <a:t>There are External, Embedded and Inline CSS.</a:t>
            </a:r>
          </a:p>
          <a:p>
            <a:pPr marL="457200" indent="-457200">
              <a:lnSpc>
                <a:spcPct val="100000"/>
              </a:lnSpc>
              <a:spcBef>
                <a:spcPts val="1200"/>
              </a:spcBef>
              <a:buFont typeface="+mj-lt"/>
              <a:buAutoNum type="arabicPeriod"/>
            </a:pPr>
            <a:r>
              <a:rPr lang="en-US" sz="2200" b="1" dirty="0">
                <a:latin typeface="+mn-lt"/>
                <a:ea typeface="Open Sans" panose="020B0604020202020204" charset="0"/>
                <a:cs typeface="Open Sans" panose="020B0604020202020204" charset="0"/>
              </a:rPr>
              <a:t>External CSS</a:t>
            </a:r>
          </a:p>
          <a:p>
            <a:pPr lvl="1">
              <a:lnSpc>
                <a:spcPct val="100000"/>
              </a:lnSpc>
              <a:spcBef>
                <a:spcPts val="600"/>
              </a:spcBef>
            </a:pPr>
            <a:r>
              <a:rPr lang="en-US" sz="1800" dirty="0">
                <a:latin typeface="+mn-lt"/>
                <a:ea typeface="Open Sans" panose="020B0604020202020204" charset="0"/>
                <a:cs typeface="Open Sans" panose="020B0604020202020204" charset="0"/>
              </a:rPr>
              <a:t>CSS rules are specified in an external file, which we call </a:t>
            </a:r>
            <a:r>
              <a:rPr lang="en-US" sz="1800" b="1" dirty="0">
                <a:latin typeface="+mn-lt"/>
                <a:ea typeface="Open Sans" panose="020B0604020202020204" charset="0"/>
                <a:cs typeface="Open Sans" panose="020B0604020202020204" charset="0"/>
              </a:rPr>
              <a:t>stylesheet</a:t>
            </a:r>
            <a:r>
              <a:rPr lang="en-US" sz="1800" dirty="0">
                <a:latin typeface="+mn-lt"/>
                <a:ea typeface="Open Sans" panose="020B0604020202020204" charset="0"/>
                <a:cs typeface="Open Sans" panose="020B0604020202020204" charset="0"/>
              </a:rPr>
              <a:t>. </a:t>
            </a:r>
          </a:p>
          <a:p>
            <a:pPr lvl="1">
              <a:lnSpc>
                <a:spcPct val="100000"/>
              </a:lnSpc>
              <a:spcBef>
                <a:spcPts val="600"/>
              </a:spcBef>
            </a:pPr>
            <a:r>
              <a:rPr lang="en-US" sz="1800" dirty="0">
                <a:latin typeface="+mn-lt"/>
                <a:ea typeface="Open Sans" panose="020B0604020202020204" charset="0"/>
                <a:cs typeface="Open Sans" panose="020B0604020202020204" charset="0"/>
              </a:rPr>
              <a:t>Stylesheets are text files (can be written in a text editor) saved with </a:t>
            </a:r>
            <a:r>
              <a:rPr lang="en-US" sz="1800" b="1" dirty="0">
                <a:latin typeface="+mn-lt"/>
                <a:ea typeface="Open Sans" panose="020B0604020202020204" charset="0"/>
                <a:cs typeface="Open Sans" panose="020B0604020202020204" charset="0"/>
              </a:rPr>
              <a:t>.</a:t>
            </a:r>
            <a:r>
              <a:rPr lang="en-US" sz="1800" b="1" dirty="0" err="1">
                <a:latin typeface="+mn-lt"/>
                <a:ea typeface="Open Sans" panose="020B0604020202020204" charset="0"/>
                <a:cs typeface="Open Sans" panose="020B0604020202020204" charset="0"/>
              </a:rPr>
              <a:t>css</a:t>
            </a:r>
            <a:r>
              <a:rPr lang="en-US" sz="1800" b="1" dirty="0">
                <a:latin typeface="+mn-lt"/>
                <a:ea typeface="Open Sans" panose="020B0604020202020204" charset="0"/>
                <a:cs typeface="Open Sans" panose="020B0604020202020204" charset="0"/>
              </a:rPr>
              <a:t> extension</a:t>
            </a:r>
            <a:r>
              <a:rPr lang="en-US" sz="1800" dirty="0">
                <a:latin typeface="+mn-lt"/>
                <a:ea typeface="Open Sans" panose="020B0604020202020204" charset="0"/>
                <a:cs typeface="Open Sans" panose="020B0604020202020204" charset="0"/>
              </a:rPr>
              <a:t>; ex. myStyles.css</a:t>
            </a:r>
          </a:p>
          <a:p>
            <a:pPr lvl="1">
              <a:lnSpc>
                <a:spcPct val="100000"/>
              </a:lnSpc>
              <a:spcBef>
                <a:spcPts val="600"/>
              </a:spcBef>
            </a:pPr>
            <a:r>
              <a:rPr lang="en-US" sz="1800" b="1" dirty="0">
                <a:latin typeface="+mn-lt"/>
                <a:ea typeface="Open Sans" panose="020B0604020202020204" charset="0"/>
                <a:cs typeface="Open Sans" panose="020B0604020202020204" charset="0"/>
              </a:rPr>
              <a:t>The stylesheet file is then referenced (included) in the HTML page</a:t>
            </a:r>
            <a:r>
              <a:rPr lang="en-US" sz="1800" dirty="0">
                <a:latin typeface="+mn-lt"/>
                <a:ea typeface="Open Sans" panose="020B0604020202020204" charset="0"/>
                <a:cs typeface="Open Sans" panose="020B0604020202020204" charset="0"/>
              </a:rPr>
              <a:t> to which we want to apply the styles (CSS rules), by adding a </a:t>
            </a:r>
            <a:r>
              <a:rPr lang="en-US" sz="1800" b="1" dirty="0">
                <a:latin typeface="+mn-lt"/>
                <a:ea typeface="Open Sans" panose="020B0604020202020204" charset="0"/>
                <a:cs typeface="Open Sans" panose="020B0604020202020204" charset="0"/>
              </a:rPr>
              <a:t>&lt;link&gt; element</a:t>
            </a:r>
            <a:r>
              <a:rPr lang="en-US" sz="1800" dirty="0">
                <a:latin typeface="+mn-lt"/>
                <a:ea typeface="Open Sans" panose="020B0604020202020204" charset="0"/>
                <a:cs typeface="Open Sans" panose="020B0604020202020204" charset="0"/>
              </a:rPr>
              <a:t> </a:t>
            </a:r>
            <a:r>
              <a:rPr lang="en-US" sz="1800" b="1" dirty="0">
                <a:latin typeface="+mn-lt"/>
                <a:ea typeface="Open Sans" panose="020B0604020202020204" charset="0"/>
                <a:cs typeface="Open Sans" panose="020B0604020202020204" charset="0"/>
              </a:rPr>
              <a:t>inside the &lt;head&gt;</a:t>
            </a:r>
            <a:r>
              <a:rPr lang="en-US" sz="1800" dirty="0">
                <a:latin typeface="+mn-lt"/>
                <a:ea typeface="Open Sans" panose="020B0604020202020204" charset="0"/>
                <a:cs typeface="Open Sans" panose="020B0604020202020204" charset="0"/>
              </a:rPr>
              <a:t> </a:t>
            </a:r>
            <a:r>
              <a:rPr lang="en-US" sz="1800" b="1" dirty="0">
                <a:latin typeface="+mn-lt"/>
                <a:ea typeface="Open Sans" panose="020B0604020202020204" charset="0"/>
                <a:cs typeface="Open Sans" panose="020B0604020202020204" charset="0"/>
              </a:rPr>
              <a:t>element</a:t>
            </a:r>
            <a:r>
              <a:rPr lang="en-US" sz="1800" dirty="0">
                <a:latin typeface="+mn-lt"/>
                <a:ea typeface="Open Sans" panose="020B0604020202020204" charset="0"/>
                <a:cs typeface="Open Sans" panose="020B0604020202020204" charset="0"/>
              </a:rPr>
              <a:t>:</a:t>
            </a:r>
          </a:p>
          <a:p>
            <a:pPr marL="457200" lvl="1" indent="0">
              <a:lnSpc>
                <a:spcPct val="100000"/>
              </a:lnSpc>
              <a:spcBef>
                <a:spcPts val="600"/>
              </a:spcBef>
              <a:buNone/>
            </a:pPr>
            <a:r>
              <a:rPr lang="en-US" sz="1800" dirty="0">
                <a:latin typeface="+mn-lt"/>
                <a:ea typeface="Open Sans" panose="020B0604020202020204" charset="0"/>
                <a:cs typeface="Open Sans" panose="020B0604020202020204" charset="0"/>
              </a:rPr>
              <a:t>		</a:t>
            </a:r>
            <a:r>
              <a:rPr lang="en-US" sz="1800" b="1" dirty="0">
                <a:solidFill>
                  <a:srgbClr val="002060"/>
                </a:solidFill>
                <a:latin typeface="+mn-lt"/>
              </a:rPr>
              <a:t> </a:t>
            </a:r>
            <a:r>
              <a:rPr lang="en-US" sz="1800" dirty="0">
                <a:solidFill>
                  <a:srgbClr val="002060"/>
                </a:solidFill>
                <a:latin typeface="+mn-lt"/>
                <a:ea typeface="Open Sans" panose="020B0604020202020204" charset="0"/>
                <a:cs typeface="Open Sans" panose="020B0604020202020204" charset="0"/>
              </a:rPr>
              <a:t>&lt;head&gt;</a:t>
            </a:r>
            <a:br>
              <a:rPr lang="en-US" sz="1800" dirty="0">
                <a:solidFill>
                  <a:srgbClr val="002060"/>
                </a:solidFill>
                <a:latin typeface="+mn-lt"/>
                <a:ea typeface="Open Sans" panose="020B0604020202020204" charset="0"/>
                <a:cs typeface="Open Sans" panose="020B0604020202020204" charset="0"/>
              </a:rPr>
            </a:br>
            <a:r>
              <a:rPr lang="en-US" sz="1800" dirty="0">
                <a:solidFill>
                  <a:srgbClr val="002060"/>
                </a:solidFill>
                <a:latin typeface="+mn-lt"/>
                <a:ea typeface="Open Sans" panose="020B0604020202020204" charset="0"/>
                <a:cs typeface="Open Sans" panose="020B0604020202020204" charset="0"/>
              </a:rPr>
              <a:t>	</a:t>
            </a:r>
            <a:r>
              <a:rPr lang="en-US" sz="1800" b="1" dirty="0">
                <a:solidFill>
                  <a:srgbClr val="002060"/>
                </a:solidFill>
                <a:latin typeface="+mn-lt"/>
                <a:ea typeface="Open Sans" panose="020B0604020202020204" charset="0"/>
                <a:cs typeface="Open Sans" panose="020B0604020202020204" charset="0"/>
              </a:rPr>
              <a:t> 		&lt;link </a:t>
            </a:r>
            <a:r>
              <a:rPr lang="en-US" sz="1800" b="1" dirty="0" err="1">
                <a:solidFill>
                  <a:srgbClr val="002060"/>
                </a:solidFill>
                <a:latin typeface="+mn-lt"/>
                <a:ea typeface="Open Sans" panose="020B0604020202020204" charset="0"/>
                <a:cs typeface="Open Sans" panose="020B0604020202020204" charset="0"/>
              </a:rPr>
              <a:t>rel</a:t>
            </a:r>
            <a:r>
              <a:rPr lang="en-US" sz="1800" b="1" dirty="0">
                <a:solidFill>
                  <a:srgbClr val="002060"/>
                </a:solidFill>
                <a:latin typeface="+mn-lt"/>
                <a:ea typeface="Open Sans" panose="020B0604020202020204" charset="0"/>
                <a:cs typeface="Open Sans" panose="020B0604020202020204" charset="0"/>
              </a:rPr>
              <a:t>="stylesheet" type="text/</a:t>
            </a:r>
            <a:r>
              <a:rPr lang="en-US" sz="1800" b="1" dirty="0" err="1">
                <a:solidFill>
                  <a:srgbClr val="002060"/>
                </a:solidFill>
                <a:latin typeface="+mn-lt"/>
                <a:ea typeface="Open Sans" panose="020B0604020202020204" charset="0"/>
                <a:cs typeface="Open Sans" panose="020B0604020202020204" charset="0"/>
              </a:rPr>
              <a:t>css</a:t>
            </a:r>
            <a:r>
              <a:rPr lang="en-US" sz="1800" b="1" dirty="0">
                <a:solidFill>
                  <a:srgbClr val="002060"/>
                </a:solidFill>
                <a:latin typeface="+mn-lt"/>
                <a:ea typeface="Open Sans" panose="020B0604020202020204" charset="0"/>
                <a:cs typeface="Open Sans" panose="020B0604020202020204" charset="0"/>
              </a:rPr>
              <a:t>" </a:t>
            </a:r>
            <a:r>
              <a:rPr lang="en-US" sz="1800" b="1" dirty="0" err="1">
                <a:solidFill>
                  <a:srgbClr val="002060"/>
                </a:solidFill>
                <a:latin typeface="+mn-lt"/>
                <a:ea typeface="Open Sans" panose="020B0604020202020204" charset="0"/>
                <a:cs typeface="Open Sans" panose="020B0604020202020204" charset="0"/>
              </a:rPr>
              <a:t>href</a:t>
            </a:r>
            <a:r>
              <a:rPr lang="en-US" sz="1800" b="1" dirty="0">
                <a:solidFill>
                  <a:srgbClr val="002060"/>
                </a:solidFill>
                <a:latin typeface="+mn-lt"/>
                <a:ea typeface="Open Sans" panose="020B0604020202020204" charset="0"/>
                <a:cs typeface="Open Sans" panose="020B0604020202020204" charset="0"/>
              </a:rPr>
              <a:t>="mystyles.css"&gt;</a:t>
            </a:r>
            <a:br>
              <a:rPr lang="en-US" sz="1800" dirty="0">
                <a:solidFill>
                  <a:srgbClr val="002060"/>
                </a:solidFill>
                <a:latin typeface="+mn-lt"/>
                <a:ea typeface="Open Sans" panose="020B0604020202020204" charset="0"/>
                <a:cs typeface="Open Sans" panose="020B0604020202020204" charset="0"/>
              </a:rPr>
            </a:br>
            <a:r>
              <a:rPr lang="en-US" sz="1800" dirty="0">
                <a:solidFill>
                  <a:srgbClr val="002060"/>
                </a:solidFill>
                <a:latin typeface="+mn-lt"/>
                <a:ea typeface="Open Sans" panose="020B0604020202020204" charset="0"/>
                <a:cs typeface="Open Sans" panose="020B0604020202020204" charset="0"/>
              </a:rPr>
              <a:t>		&lt;/head&gt;</a:t>
            </a:r>
            <a:r>
              <a:rPr lang="en-US" sz="1800" dirty="0">
                <a:latin typeface="+mn-lt"/>
                <a:ea typeface="Open Sans" panose="020B0604020202020204" charset="0"/>
                <a:cs typeface="Open Sans" panose="020B0604020202020204" charset="0"/>
              </a:rPr>
              <a:t>	</a:t>
            </a:r>
            <a:br>
              <a:rPr lang="en-US" sz="1800" dirty="0">
                <a:latin typeface="+mn-lt"/>
                <a:ea typeface="Open Sans" panose="020B0604020202020204" charset="0"/>
                <a:cs typeface="Open Sans" panose="020B0604020202020204" charset="0"/>
              </a:rPr>
            </a:br>
            <a:endParaRPr lang="en-US" sz="1800" b="1" dirty="0">
              <a:latin typeface="+mn-lt"/>
            </a:endParaRPr>
          </a:p>
          <a:p>
            <a:pPr lvl="1">
              <a:lnSpc>
                <a:spcPct val="100000"/>
              </a:lnSpc>
              <a:spcBef>
                <a:spcPts val="600"/>
              </a:spcBef>
            </a:pPr>
            <a:r>
              <a:rPr lang="en-US" sz="1800" dirty="0">
                <a:latin typeface="+mn-lt"/>
                <a:ea typeface="Open Sans" panose="020B0604020202020204" charset="0"/>
                <a:cs typeface="Open Sans" panose="020B0604020202020204" charset="0"/>
              </a:rPr>
              <a:t>.</a:t>
            </a:r>
            <a:r>
              <a:rPr lang="en-US" sz="1800" dirty="0" err="1">
                <a:latin typeface="+mn-lt"/>
                <a:ea typeface="Open Sans" panose="020B0604020202020204" charset="0"/>
                <a:cs typeface="Open Sans" panose="020B0604020202020204" charset="0"/>
              </a:rPr>
              <a:t>css</a:t>
            </a:r>
            <a:r>
              <a:rPr lang="en-US" sz="1800" dirty="0">
                <a:latin typeface="+mn-lt"/>
                <a:ea typeface="Open Sans" panose="020B0604020202020204" charset="0"/>
                <a:cs typeface="Open Sans" panose="020B0604020202020204" charset="0"/>
              </a:rPr>
              <a:t> files should not contain any HTML tags.</a:t>
            </a:r>
          </a:p>
          <a:p>
            <a:pPr lvl="1">
              <a:lnSpc>
                <a:spcPct val="100000"/>
              </a:lnSpc>
              <a:spcBef>
                <a:spcPts val="600"/>
              </a:spcBef>
            </a:pPr>
            <a:r>
              <a:rPr lang="en-US" sz="1800" dirty="0">
                <a:latin typeface="+mn-lt"/>
                <a:ea typeface="Open Sans" panose="020B0604020202020204" charset="0"/>
                <a:cs typeface="Open Sans" panose="020B0604020202020204" charset="0"/>
              </a:rPr>
              <a:t>By using a stylesheet (</a:t>
            </a:r>
            <a:r>
              <a:rPr lang="en-US" sz="1800" dirty="0" err="1">
                <a:latin typeface="+mn-lt"/>
                <a:ea typeface="Open Sans" panose="020B0604020202020204" charset="0"/>
                <a:cs typeface="Open Sans" panose="020B0604020202020204" charset="0"/>
              </a:rPr>
              <a:t>ie</a:t>
            </a:r>
            <a:r>
              <a:rPr lang="en-US" sz="1800" dirty="0">
                <a:latin typeface="+mn-lt"/>
                <a:ea typeface="Open Sans" panose="020B0604020202020204" charset="0"/>
                <a:cs typeface="Open Sans" panose="020B0604020202020204" charset="0"/>
              </a:rPr>
              <a:t>. by having all your CSS styles specified in the file), you can change the look of an entire website by changing just the stylesheet file.</a:t>
            </a:r>
          </a:p>
          <a:p>
            <a:pPr lvl="1">
              <a:lnSpc>
                <a:spcPct val="100000"/>
              </a:lnSpc>
              <a:spcBef>
                <a:spcPts val="600"/>
              </a:spcBef>
            </a:pPr>
            <a:r>
              <a:rPr lang="en-US" sz="1800" dirty="0">
                <a:latin typeface="+mn-lt"/>
                <a:ea typeface="Open Sans" panose="020B0604020202020204" charset="0"/>
                <a:cs typeface="Open Sans" panose="020B0604020202020204" charset="0"/>
              </a:rPr>
              <a:t>Stylesheets are the common approach for specifying CSS rules.</a:t>
            </a:r>
          </a:p>
          <a:p>
            <a:pPr lvl="1">
              <a:lnSpc>
                <a:spcPct val="100000"/>
              </a:lnSpc>
              <a:spcBef>
                <a:spcPts val="600"/>
              </a:spcBef>
            </a:pPr>
            <a:r>
              <a:rPr lang="en-US" sz="1800" dirty="0">
                <a:latin typeface="+mn-lt"/>
                <a:ea typeface="Open Sans" panose="020B0604020202020204" charset="0"/>
                <a:cs typeface="Open Sans" panose="020B0604020202020204" charset="0"/>
              </a:rPr>
              <a:t>A website can use </a:t>
            </a:r>
            <a:r>
              <a:rPr lang="en-US" sz="1800" b="1" dirty="0">
                <a:latin typeface="+mn-lt"/>
                <a:ea typeface="Open Sans" panose="020B0604020202020204" charset="0"/>
                <a:cs typeface="Open Sans" panose="020B0604020202020204" charset="0"/>
              </a:rPr>
              <a:t>one or multiple stylesheets</a:t>
            </a:r>
            <a:r>
              <a:rPr lang="en-US" sz="1800" dirty="0">
                <a:latin typeface="+mn-lt"/>
                <a:ea typeface="Open Sans" panose="020B0604020202020204" charset="0"/>
                <a:cs typeface="Open Sans" panose="020B0604020202020204" charset="0"/>
              </a:rPr>
              <a:t>.</a:t>
            </a:r>
          </a:p>
        </p:txBody>
      </p:sp>
      <p:cxnSp>
        <p:nvCxnSpPr>
          <p:cNvPr id="4" name="Straight Connector 3">
            <a:extLst>
              <a:ext uri="{FF2B5EF4-FFF2-40B4-BE49-F238E27FC236}">
                <a16:creationId xmlns:a16="http://schemas.microsoft.com/office/drawing/2014/main" id="{06FD77C7-C14E-4536-85C2-3BEB5F1F5FB3}"/>
              </a:ext>
            </a:extLst>
          </p:cNvPr>
          <p:cNvCxnSpPr>
            <a:cxnSpLocks/>
          </p:cNvCxnSpPr>
          <p:nvPr/>
        </p:nvCxnSpPr>
        <p:spPr>
          <a:xfrm>
            <a:off x="244640" y="975177"/>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006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2447-1A3A-421B-BBF9-98B92F65226C}"/>
              </a:ext>
            </a:extLst>
          </p:cNvPr>
          <p:cNvSpPr>
            <a:spLocks noGrp="1"/>
          </p:cNvSpPr>
          <p:nvPr>
            <p:ph type="title"/>
          </p:nvPr>
        </p:nvSpPr>
        <p:spPr/>
        <p:txBody>
          <a:bodyPr>
            <a:normAutofit/>
          </a:bodyPr>
          <a:lstStyle/>
          <a:p>
            <a:r>
              <a:rPr lang="en-US" dirty="0"/>
              <a:t>External CSS</a:t>
            </a:r>
          </a:p>
        </p:txBody>
      </p:sp>
      <p:sp>
        <p:nvSpPr>
          <p:cNvPr id="3" name="Content Placeholder 2">
            <a:extLst>
              <a:ext uri="{FF2B5EF4-FFF2-40B4-BE49-F238E27FC236}">
                <a16:creationId xmlns:a16="http://schemas.microsoft.com/office/drawing/2014/main" id="{4D6212D1-AA7D-476E-93CD-ED9B56C64F4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BA096E1-2F71-484D-A771-91214C7992F4}"/>
              </a:ext>
            </a:extLst>
          </p:cNvPr>
          <p:cNvSpPr>
            <a:spLocks noGrp="1"/>
          </p:cNvSpPr>
          <p:nvPr>
            <p:ph type="sldNum" sz="quarter" idx="12"/>
          </p:nvPr>
        </p:nvSpPr>
        <p:spPr/>
        <p:txBody>
          <a:bodyPr/>
          <a:lstStyle/>
          <a:p>
            <a:fld id="{7BAE8EB9-66BB-41AC-AC43-D6139A5E9D03}" type="slidenum">
              <a:rPr lang="en-CA" smtClean="0"/>
              <a:pPr/>
              <a:t>41</a:t>
            </a:fld>
            <a:endParaRPr lang="en-CA" dirty="0"/>
          </a:p>
        </p:txBody>
      </p:sp>
      <p:sp>
        <p:nvSpPr>
          <p:cNvPr id="6" name="Rectangle 5">
            <a:extLst>
              <a:ext uri="{FF2B5EF4-FFF2-40B4-BE49-F238E27FC236}">
                <a16:creationId xmlns:a16="http://schemas.microsoft.com/office/drawing/2014/main" id="{76F167D5-C966-47F7-B3CC-319CBB8F7B4E}"/>
              </a:ext>
            </a:extLst>
          </p:cNvPr>
          <p:cNvSpPr/>
          <p:nvPr/>
        </p:nvSpPr>
        <p:spPr>
          <a:xfrm>
            <a:off x="695862" y="1907029"/>
            <a:ext cx="7776402" cy="3416320"/>
          </a:xfrm>
          <a:prstGeom prst="rect">
            <a:avLst/>
          </a:prstGeom>
          <a:solidFill>
            <a:schemeClr val="tx1"/>
          </a:solidFill>
        </p:spPr>
        <p:txBody>
          <a:bodyPr wrap="square">
            <a:spAutoFit/>
          </a:bodyPr>
          <a:lstStyle/>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DOCTYPE</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html</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html</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head</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meta</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charset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"utf-8"</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title</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External CSS</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title</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link</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rel</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"stylesheet"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href</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path_to_file</a:t>
            </a:r>
            <a:r>
              <a:rPr lang="en-CA" dirty="0">
                <a:solidFill>
                  <a:srgbClr val="CE9178"/>
                </a:solidFill>
                <a:latin typeface="Consolas" panose="020B0609020204030204" pitchFamily="49" charset="0"/>
              </a:rPr>
              <a:t>/style.css"</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head</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body</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This is a paragraph.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This is another paragraph.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body</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html</a:t>
            </a:r>
            <a:r>
              <a:rPr lang="en-CA" dirty="0">
                <a:solidFill>
                  <a:srgbClr val="808080"/>
                </a:solidFill>
                <a:latin typeface="Consolas" panose="020B0609020204030204" pitchFamily="49" charset="0"/>
              </a:rPr>
              <a:t>&gt;</a:t>
            </a:r>
            <a:endParaRPr lang="en-CA" b="0" dirty="0">
              <a:solidFill>
                <a:srgbClr val="D4D4D4"/>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7498DC1-1AB6-42BD-9B79-12045338CF93}"/>
              </a:ext>
            </a:extLst>
          </p:cNvPr>
          <p:cNvSpPr/>
          <p:nvPr/>
        </p:nvSpPr>
        <p:spPr>
          <a:xfrm>
            <a:off x="8935380" y="2691859"/>
            <a:ext cx="2183904" cy="923330"/>
          </a:xfrm>
          <a:prstGeom prst="rect">
            <a:avLst/>
          </a:prstGeom>
          <a:solidFill>
            <a:schemeClr val="tx1"/>
          </a:solidFill>
        </p:spPr>
        <p:txBody>
          <a:bodyPr wrap="square">
            <a:spAutoFit/>
          </a:bodyPr>
          <a:lstStyle/>
          <a:p>
            <a:r>
              <a:rPr lang="en-CA" dirty="0">
                <a:solidFill>
                  <a:srgbClr val="D7BA7D"/>
                </a:solidFill>
                <a:latin typeface="Consolas" panose="020B0609020204030204" pitchFamily="49" charset="0"/>
              </a:rPr>
              <a:t>p</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color</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red</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8CCB7230-EEE3-4243-B50E-9D7DDA986BB5}"/>
              </a:ext>
            </a:extLst>
          </p:cNvPr>
          <p:cNvSpPr/>
          <p:nvPr/>
        </p:nvSpPr>
        <p:spPr>
          <a:xfrm>
            <a:off x="839416" y="6185203"/>
            <a:ext cx="2173415" cy="369332"/>
          </a:xfrm>
          <a:prstGeom prst="rect">
            <a:avLst/>
          </a:prstGeom>
        </p:spPr>
        <p:txBody>
          <a:bodyPr wrap="none">
            <a:spAutoFit/>
          </a:bodyPr>
          <a:lstStyle/>
          <a:p>
            <a:r>
              <a:rPr lang="en-US" i="1" dirty="0">
                <a:solidFill>
                  <a:srgbClr val="565A5C"/>
                </a:solidFill>
                <a:latin typeface="Calibri" panose="020F0502020204030204" pitchFamily="34" charset="0"/>
                <a:ea typeface="Calibri" panose="020F0502020204030204" pitchFamily="34" charset="0"/>
                <a:cs typeface="Times New Roman" panose="02020603050405020304" pitchFamily="18" charset="0"/>
              </a:rPr>
              <a:t>HTML file: index.html</a:t>
            </a:r>
            <a:endParaRPr lang="en-CA" i="1" dirty="0">
              <a:solidFill>
                <a:srgbClr val="565A5C"/>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996F7B5B-CEED-42FF-BA79-6A532282232A}"/>
              </a:ext>
            </a:extLst>
          </p:cNvPr>
          <p:cNvSpPr/>
          <p:nvPr/>
        </p:nvSpPr>
        <p:spPr>
          <a:xfrm>
            <a:off x="8832304" y="3718664"/>
            <a:ext cx="1732205" cy="369332"/>
          </a:xfrm>
          <a:prstGeom prst="rect">
            <a:avLst/>
          </a:prstGeom>
        </p:spPr>
        <p:txBody>
          <a:bodyPr wrap="none">
            <a:spAutoFit/>
          </a:bodyPr>
          <a:lstStyle/>
          <a:p>
            <a:r>
              <a:rPr lang="en-US" i="1" dirty="0">
                <a:solidFill>
                  <a:srgbClr val="565A5C"/>
                </a:solidFill>
                <a:latin typeface="Calibri" panose="020F0502020204030204" pitchFamily="34" charset="0"/>
                <a:ea typeface="Calibri" panose="020F0502020204030204" pitchFamily="34" charset="0"/>
                <a:cs typeface="Times New Roman" panose="02020603050405020304" pitchFamily="18" charset="0"/>
              </a:rPr>
              <a:t>CSS file: style.css</a:t>
            </a:r>
            <a:endParaRPr lang="en-CA" i="1" dirty="0">
              <a:solidFill>
                <a:srgbClr val="565A5C"/>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0949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44640" y="501030"/>
            <a:ext cx="11494168" cy="376656"/>
          </a:xfrm>
        </p:spPr>
        <p:txBody>
          <a:bodyPr>
            <a:noAutofit/>
          </a:bodyPr>
          <a:lstStyle/>
          <a:p>
            <a:r>
              <a:rPr lang="en-US" sz="3600" dirty="0"/>
              <a:t>Types of CSS (by location and scope), Cont’d</a:t>
            </a:r>
            <a:endParaRPr lang="en-US" sz="3600" dirty="0">
              <a:latin typeface="+mj-lt"/>
            </a:endParaRPr>
          </a:p>
        </p:txBody>
      </p:sp>
      <p:sp>
        <p:nvSpPr>
          <p:cNvPr id="3" name="Content Placeholder 2">
            <a:extLst>
              <a:ext uri="{FF2B5EF4-FFF2-40B4-BE49-F238E27FC236}">
                <a16:creationId xmlns:a16="http://schemas.microsoft.com/office/drawing/2014/main" id="{EBD46A76-8292-4BC8-8CFE-C31AE07977D8}"/>
              </a:ext>
            </a:extLst>
          </p:cNvPr>
          <p:cNvSpPr>
            <a:spLocks noGrp="1"/>
          </p:cNvSpPr>
          <p:nvPr>
            <p:ph idx="1"/>
          </p:nvPr>
        </p:nvSpPr>
        <p:spPr>
          <a:xfrm>
            <a:off x="244640" y="1556792"/>
            <a:ext cx="11652586" cy="5040559"/>
          </a:xfrm>
        </p:spPr>
        <p:txBody>
          <a:bodyPr>
            <a:noAutofit/>
          </a:bodyPr>
          <a:lstStyle/>
          <a:p>
            <a:pPr marL="342900" indent="-342900">
              <a:lnSpc>
                <a:spcPct val="100000"/>
              </a:lnSpc>
              <a:spcBef>
                <a:spcPts val="300"/>
              </a:spcBef>
              <a:buFont typeface="+mj-lt"/>
              <a:buAutoNum type="arabicPeriod" startAt="2"/>
            </a:pPr>
            <a:r>
              <a:rPr lang="en-US" sz="2200" b="1" dirty="0">
                <a:latin typeface="+mn-lt"/>
                <a:ea typeface="Open Sans" panose="020B0604020202020204" charset="0"/>
                <a:cs typeface="Open Sans" panose="020B0604020202020204" charset="0"/>
              </a:rPr>
              <a:t>Embedded CSS</a:t>
            </a:r>
          </a:p>
          <a:p>
            <a:pPr lvl="1">
              <a:lnSpc>
                <a:spcPct val="100000"/>
              </a:lnSpc>
              <a:spcBef>
                <a:spcPts val="300"/>
              </a:spcBef>
            </a:pPr>
            <a:r>
              <a:rPr lang="en-US" sz="1800" dirty="0">
                <a:latin typeface="+mn-lt"/>
                <a:ea typeface="Open Sans" panose="020B0604020202020204" charset="0"/>
                <a:cs typeface="Open Sans" panose="020B0604020202020204" charset="0"/>
              </a:rPr>
              <a:t>Embedded CSS is coded </a:t>
            </a:r>
            <a:r>
              <a:rPr lang="en-US" sz="1800" b="1" dirty="0">
                <a:latin typeface="+mn-lt"/>
                <a:ea typeface="Open Sans" panose="020B0604020202020204" charset="0"/>
                <a:cs typeface="Open Sans" panose="020B0604020202020204" charset="0"/>
              </a:rPr>
              <a:t>inside the &lt;head&gt; section </a:t>
            </a:r>
            <a:r>
              <a:rPr lang="en-US" sz="1800" dirty="0">
                <a:latin typeface="+mn-lt"/>
                <a:ea typeface="Open Sans" panose="020B0604020202020204" charset="0"/>
                <a:cs typeface="Open Sans" panose="020B0604020202020204" charset="0"/>
              </a:rPr>
              <a:t>of an HTML page, </a:t>
            </a:r>
            <a:r>
              <a:rPr lang="en-US" sz="1800" b="1" dirty="0">
                <a:latin typeface="+mn-lt"/>
                <a:ea typeface="Open Sans" panose="020B0604020202020204" charset="0"/>
                <a:cs typeface="Open Sans" panose="020B0604020202020204" charset="0"/>
              </a:rPr>
              <a:t>within the &lt;style&gt;</a:t>
            </a:r>
            <a:r>
              <a:rPr lang="en-US" sz="1800" dirty="0">
                <a:latin typeface="+mn-lt"/>
                <a:ea typeface="Open Sans" panose="020B0604020202020204" charset="0"/>
                <a:cs typeface="Open Sans" panose="020B0604020202020204" charset="0"/>
              </a:rPr>
              <a:t> </a:t>
            </a:r>
            <a:r>
              <a:rPr lang="en-US" sz="1800" b="1" i="1" dirty="0">
                <a:latin typeface="+mn-lt"/>
                <a:ea typeface="Open Sans" panose="020B0604020202020204" charset="0"/>
                <a:cs typeface="Open Sans" panose="020B0604020202020204" charset="0"/>
              </a:rPr>
              <a:t>element:</a:t>
            </a:r>
            <a:br>
              <a:rPr lang="en-US" sz="2000" dirty="0">
                <a:latin typeface="+mn-lt"/>
                <a:ea typeface="Open Sans" panose="020B0604020202020204" charset="0"/>
                <a:cs typeface="Open Sans" panose="020B0604020202020204" charset="0"/>
              </a:rPr>
            </a:br>
            <a:r>
              <a:rPr lang="en-US" sz="2000" dirty="0">
                <a:latin typeface="+mn-lt"/>
                <a:ea typeface="Open Sans" panose="020B0604020202020204" charset="0"/>
                <a:cs typeface="Open Sans" panose="020B0604020202020204" charset="0"/>
              </a:rPr>
              <a:t>	</a:t>
            </a:r>
            <a:r>
              <a:rPr lang="en-US" sz="1800" b="1" dirty="0">
                <a:latin typeface="+mn-lt"/>
                <a:ea typeface="Open Sans" panose="020B0604020202020204" charset="0"/>
                <a:cs typeface="Open Sans" panose="020B0604020202020204" charset="0"/>
              </a:rPr>
              <a:t> </a:t>
            </a:r>
            <a:r>
              <a:rPr lang="en-US" sz="1800" dirty="0">
                <a:solidFill>
                  <a:srgbClr val="002060"/>
                </a:solidFill>
                <a:latin typeface="+mn-lt"/>
                <a:ea typeface="Open Sans" panose="020B0604020202020204" charset="0"/>
                <a:cs typeface="Open Sans" panose="020B0604020202020204" charset="0"/>
              </a:rPr>
              <a:t>&lt;head&gt;</a:t>
            </a:r>
            <a:br>
              <a:rPr lang="en-US" sz="1800" dirty="0">
                <a:solidFill>
                  <a:srgbClr val="002060"/>
                </a:solidFill>
                <a:latin typeface="+mn-lt"/>
                <a:ea typeface="Open Sans" panose="020B0604020202020204" charset="0"/>
                <a:cs typeface="Open Sans" panose="020B0604020202020204" charset="0"/>
              </a:rPr>
            </a:br>
            <a:r>
              <a:rPr lang="en-US" sz="1800" dirty="0">
                <a:solidFill>
                  <a:srgbClr val="002060"/>
                </a:solidFill>
                <a:latin typeface="+mn-lt"/>
                <a:ea typeface="Open Sans" panose="020B0604020202020204" charset="0"/>
                <a:cs typeface="Open Sans" panose="020B0604020202020204" charset="0"/>
              </a:rPr>
              <a:t>		</a:t>
            </a:r>
            <a:r>
              <a:rPr lang="en-US" sz="1800" b="1" dirty="0">
                <a:solidFill>
                  <a:srgbClr val="002060"/>
                </a:solidFill>
                <a:latin typeface="+mn-lt"/>
                <a:ea typeface="Open Sans" panose="020B0604020202020204" charset="0"/>
                <a:cs typeface="Open Sans" panose="020B0604020202020204" charset="0"/>
              </a:rPr>
              <a:t>&lt;style&gt;</a:t>
            </a:r>
            <a:br>
              <a:rPr lang="en-US" sz="1800" b="1" dirty="0">
                <a:solidFill>
                  <a:srgbClr val="002060"/>
                </a:solidFill>
                <a:latin typeface="+mn-lt"/>
                <a:ea typeface="Open Sans" panose="020B0604020202020204" charset="0"/>
                <a:cs typeface="Open Sans" panose="020B0604020202020204" charset="0"/>
              </a:rPr>
            </a:br>
            <a:r>
              <a:rPr lang="en-US" sz="1800" b="1" dirty="0">
                <a:solidFill>
                  <a:srgbClr val="002060"/>
                </a:solidFill>
                <a:latin typeface="+mn-lt"/>
                <a:ea typeface="Open Sans" panose="020B0604020202020204" charset="0"/>
                <a:cs typeface="Open Sans" panose="020B0604020202020204" charset="0"/>
              </a:rPr>
              <a:t>			body {background-color: green;}	</a:t>
            </a:r>
            <a:r>
              <a:rPr lang="en-US" sz="1600" dirty="0">
                <a:solidFill>
                  <a:srgbClr val="002060"/>
                </a:solidFill>
                <a:latin typeface="+mn-lt"/>
                <a:ea typeface="Open Sans" panose="020B0604020202020204" charset="0"/>
                <a:cs typeface="Open Sans" panose="020B0604020202020204" charset="0"/>
              </a:rPr>
              <a:t> </a:t>
            </a:r>
            <a:r>
              <a:rPr lang="en-US" sz="1600" b="1" dirty="0">
                <a:solidFill>
                  <a:srgbClr val="002060"/>
                </a:solidFill>
                <a:latin typeface="+mn-lt"/>
                <a:ea typeface="Open Sans" panose="020B0604020202020204" charset="0"/>
                <a:cs typeface="Open Sans" panose="020B0604020202020204" charset="0"/>
              </a:rPr>
              <a:t>		</a:t>
            </a:r>
            <a:br>
              <a:rPr lang="en-US" sz="1600" b="1" dirty="0">
                <a:solidFill>
                  <a:srgbClr val="002060"/>
                </a:solidFill>
                <a:latin typeface="+mn-lt"/>
                <a:ea typeface="Open Sans" panose="020B0604020202020204" charset="0"/>
                <a:cs typeface="Open Sans" panose="020B0604020202020204" charset="0"/>
              </a:rPr>
            </a:br>
            <a:r>
              <a:rPr lang="en-US" sz="1600" b="1" dirty="0">
                <a:solidFill>
                  <a:srgbClr val="002060"/>
                </a:solidFill>
                <a:latin typeface="+mn-lt"/>
                <a:ea typeface="Open Sans" panose="020B0604020202020204" charset="0"/>
                <a:cs typeface="Open Sans" panose="020B0604020202020204" charset="0"/>
              </a:rPr>
              <a:t>		&lt;/style&gt;</a:t>
            </a:r>
            <a:r>
              <a:rPr lang="en-US" sz="1600" dirty="0">
                <a:solidFill>
                  <a:srgbClr val="002060"/>
                </a:solidFill>
                <a:latin typeface="+mn-lt"/>
                <a:ea typeface="Open Sans" panose="020B0604020202020204" charset="0"/>
                <a:cs typeface="Open Sans" panose="020B0604020202020204" charset="0"/>
              </a:rPr>
              <a:t> 					</a:t>
            </a:r>
            <a:br>
              <a:rPr lang="en-US" sz="1600" dirty="0">
                <a:latin typeface="+mn-lt"/>
                <a:ea typeface="Open Sans" panose="020B0604020202020204" charset="0"/>
                <a:cs typeface="Open Sans" panose="020B0604020202020204" charset="0"/>
              </a:rPr>
            </a:br>
            <a:r>
              <a:rPr lang="en-US" sz="1600" dirty="0">
                <a:solidFill>
                  <a:srgbClr val="002060"/>
                </a:solidFill>
                <a:latin typeface="+mn-lt"/>
                <a:ea typeface="Open Sans" panose="020B0604020202020204" charset="0"/>
                <a:cs typeface="Open Sans" panose="020B0604020202020204" charset="0"/>
              </a:rPr>
              <a:t> 	 &lt;/head&gt;</a:t>
            </a:r>
            <a:r>
              <a:rPr lang="en-US" sz="1600" dirty="0">
                <a:latin typeface="+mn-lt"/>
                <a:ea typeface="Open Sans" panose="020B0604020202020204" charset="0"/>
                <a:cs typeface="Open Sans" panose="020B0604020202020204" charset="0"/>
              </a:rPr>
              <a:t>				</a:t>
            </a:r>
            <a:br>
              <a:rPr lang="en-US" sz="1600" dirty="0">
                <a:latin typeface="+mn-lt"/>
                <a:ea typeface="Open Sans" panose="020B0604020202020204" charset="0"/>
                <a:cs typeface="Open Sans" panose="020B0604020202020204" charset="0"/>
              </a:rPr>
            </a:br>
            <a:endParaRPr lang="en-US" sz="1600" dirty="0">
              <a:latin typeface="+mn-lt"/>
              <a:ea typeface="Open Sans" panose="020B0604020202020204" charset="0"/>
              <a:cs typeface="Open Sans" panose="020B0604020202020204" charset="0"/>
            </a:endParaRPr>
          </a:p>
          <a:p>
            <a:pPr lvl="1">
              <a:lnSpc>
                <a:spcPct val="100000"/>
              </a:lnSpc>
              <a:spcBef>
                <a:spcPts val="300"/>
              </a:spcBef>
            </a:pPr>
            <a:r>
              <a:rPr lang="en-US" sz="1800" dirty="0">
                <a:latin typeface="+mn-lt"/>
                <a:ea typeface="Open Sans" panose="020B0604020202020204" charset="0"/>
                <a:cs typeface="Open Sans" panose="020B0604020202020204" charset="0"/>
              </a:rPr>
              <a:t>Embedded CSS might be used if there is a need for a particular web page to have a look different from other pages.</a:t>
            </a:r>
          </a:p>
          <a:p>
            <a:pPr lvl="1">
              <a:lnSpc>
                <a:spcPct val="100000"/>
              </a:lnSpc>
              <a:spcBef>
                <a:spcPts val="300"/>
              </a:spcBef>
            </a:pPr>
            <a:r>
              <a:rPr lang="en-US" sz="1800" dirty="0">
                <a:latin typeface="+mn-lt"/>
                <a:ea typeface="Open Sans" panose="020B0604020202020204" charset="0"/>
                <a:cs typeface="Open Sans" panose="020B0604020202020204" charset="0"/>
              </a:rPr>
              <a:t>Should be used with caution – it makes updating design more difficult</a:t>
            </a:r>
            <a:endParaRPr lang="en-US" sz="2000" dirty="0">
              <a:solidFill>
                <a:srgbClr val="002060"/>
              </a:solidFill>
              <a:latin typeface="+mn-lt"/>
              <a:ea typeface="Open Sans" panose="020B0604020202020204" charset="0"/>
              <a:cs typeface="Open Sans" panose="020B0604020202020204" charset="0"/>
            </a:endParaRPr>
          </a:p>
          <a:p>
            <a:pPr marL="457200" indent="-457200">
              <a:lnSpc>
                <a:spcPct val="100000"/>
              </a:lnSpc>
              <a:spcBef>
                <a:spcPts val="300"/>
              </a:spcBef>
              <a:buFont typeface="+mj-lt"/>
              <a:buAutoNum type="arabicPeriod" startAt="3"/>
            </a:pPr>
            <a:r>
              <a:rPr lang="en-US" sz="2200" b="1" dirty="0">
                <a:latin typeface="+mn-lt"/>
                <a:ea typeface="Open Sans" panose="020B0604020202020204" charset="0"/>
                <a:cs typeface="Open Sans" panose="020B0604020202020204" charset="0"/>
              </a:rPr>
              <a:t>Inline CSS</a:t>
            </a:r>
          </a:p>
          <a:p>
            <a:pPr lvl="1">
              <a:lnSpc>
                <a:spcPct val="100000"/>
              </a:lnSpc>
              <a:spcBef>
                <a:spcPts val="300"/>
              </a:spcBef>
            </a:pPr>
            <a:r>
              <a:rPr lang="en-US" sz="1800" dirty="0">
                <a:latin typeface="+mn-lt"/>
                <a:ea typeface="Open Sans" panose="020B0604020202020204" charset="0"/>
                <a:cs typeface="Open Sans" panose="020B0604020202020204" charset="0"/>
              </a:rPr>
              <a:t>Inline styles are coded within the </a:t>
            </a:r>
            <a:r>
              <a:rPr lang="en-US" sz="1800" b="1" dirty="0">
                <a:latin typeface="+mn-lt"/>
                <a:ea typeface="Open Sans" panose="020B0604020202020204" charset="0"/>
                <a:cs typeface="Open Sans" panose="020B0604020202020204" charset="0"/>
              </a:rPr>
              <a:t>style</a:t>
            </a:r>
            <a:r>
              <a:rPr lang="en-US" sz="1800" dirty="0">
                <a:latin typeface="+mn-lt"/>
                <a:ea typeface="Open Sans" panose="020B0604020202020204" charset="0"/>
                <a:cs typeface="Open Sans" panose="020B0604020202020204" charset="0"/>
              </a:rPr>
              <a:t> </a:t>
            </a:r>
            <a:r>
              <a:rPr lang="en-US" sz="1800" b="1" i="1" dirty="0">
                <a:latin typeface="+mn-lt"/>
                <a:ea typeface="Open Sans" panose="020B0604020202020204" charset="0"/>
                <a:cs typeface="Open Sans" panose="020B0604020202020204" charset="0"/>
              </a:rPr>
              <a:t>attribute</a:t>
            </a:r>
            <a:r>
              <a:rPr lang="en-US" sz="1800" dirty="0">
                <a:latin typeface="+mn-lt"/>
                <a:ea typeface="Open Sans" panose="020B0604020202020204" charset="0"/>
                <a:cs typeface="Open Sans" panose="020B0604020202020204" charset="0"/>
              </a:rPr>
              <a:t> of the relevant HTML element:</a:t>
            </a:r>
          </a:p>
          <a:p>
            <a:pPr marL="457200" lvl="1" indent="0">
              <a:lnSpc>
                <a:spcPct val="100000"/>
              </a:lnSpc>
              <a:spcBef>
                <a:spcPts val="300"/>
              </a:spcBef>
              <a:buNone/>
            </a:pPr>
            <a:br>
              <a:rPr lang="en-US" sz="2000" dirty="0">
                <a:latin typeface="+mn-lt"/>
                <a:ea typeface="Open Sans" panose="020B0604020202020204" charset="0"/>
                <a:cs typeface="Open Sans" panose="020B0604020202020204" charset="0"/>
              </a:rPr>
            </a:br>
            <a:r>
              <a:rPr lang="en-US" sz="1800" dirty="0">
                <a:solidFill>
                  <a:srgbClr val="002060"/>
                </a:solidFill>
                <a:latin typeface="+mn-lt"/>
                <a:ea typeface="Open Sans" panose="020B0604020202020204" charset="0"/>
                <a:cs typeface="Open Sans" panose="020B0604020202020204" charset="0"/>
              </a:rPr>
              <a:t>&lt;p </a:t>
            </a:r>
            <a:r>
              <a:rPr lang="en-US" sz="1800" b="1" dirty="0">
                <a:solidFill>
                  <a:srgbClr val="002060"/>
                </a:solidFill>
                <a:latin typeface="+mn-lt"/>
                <a:ea typeface="Open Sans" panose="020B0604020202020204" charset="0"/>
                <a:cs typeface="Open Sans" panose="020B0604020202020204" charset="0"/>
              </a:rPr>
              <a:t>style="color: red; font-size: 14px;"</a:t>
            </a:r>
            <a:r>
              <a:rPr lang="en-US" sz="1800" dirty="0">
                <a:solidFill>
                  <a:srgbClr val="002060"/>
                </a:solidFill>
                <a:latin typeface="+mn-lt"/>
                <a:ea typeface="Open Sans" panose="020B0604020202020204" charset="0"/>
                <a:cs typeface="Open Sans" panose="020B0604020202020204" charset="0"/>
              </a:rPr>
              <a:t>&gt;This is a paragraph.&lt;/p&gt;	</a:t>
            </a:r>
            <a:r>
              <a:rPr lang="en-US" sz="1800" dirty="0">
                <a:latin typeface="+mn-lt"/>
                <a:ea typeface="Open Sans" panose="020B0604020202020204" charset="0"/>
                <a:cs typeface="Open Sans" panose="020B0604020202020204" charset="0"/>
              </a:rPr>
              <a:t>	</a:t>
            </a:r>
          </a:p>
          <a:p>
            <a:pPr lvl="1">
              <a:lnSpc>
                <a:spcPct val="100000"/>
              </a:lnSpc>
              <a:spcBef>
                <a:spcPts val="300"/>
              </a:spcBef>
            </a:pPr>
            <a:r>
              <a:rPr lang="en-US" sz="1800" dirty="0">
                <a:latin typeface="+mn-lt"/>
                <a:ea typeface="Open Sans" panose="020B0604020202020204" charset="0"/>
                <a:cs typeface="Open Sans" panose="020B0604020202020204" charset="0"/>
              </a:rPr>
              <a:t>Inline CSS may be used to apply a unique style for a single element.</a:t>
            </a:r>
          </a:p>
          <a:p>
            <a:pPr lvl="1">
              <a:lnSpc>
                <a:spcPct val="100000"/>
              </a:lnSpc>
              <a:spcBef>
                <a:spcPts val="300"/>
              </a:spcBef>
            </a:pPr>
            <a:r>
              <a:rPr lang="en-US" sz="1800" dirty="0">
                <a:latin typeface="+mn-lt"/>
                <a:ea typeface="Open Sans" panose="020B0604020202020204" charset="0"/>
                <a:cs typeface="Open Sans" panose="020B0604020202020204" charset="0"/>
              </a:rPr>
              <a:t>Should be used sparingly, as it clutters HTML and makes maintenance updates more difficult</a:t>
            </a:r>
          </a:p>
        </p:txBody>
      </p:sp>
      <p:cxnSp>
        <p:nvCxnSpPr>
          <p:cNvPr id="4" name="Straight Connector 3">
            <a:extLst>
              <a:ext uri="{FF2B5EF4-FFF2-40B4-BE49-F238E27FC236}">
                <a16:creationId xmlns:a16="http://schemas.microsoft.com/office/drawing/2014/main" id="{06FD77C7-C14E-4536-85C2-3BEB5F1F5FB3}"/>
              </a:ext>
            </a:extLst>
          </p:cNvPr>
          <p:cNvCxnSpPr>
            <a:cxnSpLocks/>
          </p:cNvCxnSpPr>
          <p:nvPr/>
        </p:nvCxnSpPr>
        <p:spPr>
          <a:xfrm>
            <a:off x="244640" y="966299"/>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78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2447-1A3A-421B-BBF9-98B92F65226C}"/>
              </a:ext>
            </a:extLst>
          </p:cNvPr>
          <p:cNvSpPr>
            <a:spLocks noGrp="1"/>
          </p:cNvSpPr>
          <p:nvPr>
            <p:ph type="title"/>
          </p:nvPr>
        </p:nvSpPr>
        <p:spPr/>
        <p:txBody>
          <a:bodyPr>
            <a:normAutofit/>
          </a:bodyPr>
          <a:lstStyle/>
          <a:p>
            <a:r>
              <a:rPr lang="en-US" dirty="0"/>
              <a:t>Embedded / Internal</a:t>
            </a:r>
            <a:endParaRPr lang="en-CA" dirty="0"/>
          </a:p>
        </p:txBody>
      </p:sp>
      <p:sp>
        <p:nvSpPr>
          <p:cNvPr id="3" name="Content Placeholder 2">
            <a:extLst>
              <a:ext uri="{FF2B5EF4-FFF2-40B4-BE49-F238E27FC236}">
                <a16:creationId xmlns:a16="http://schemas.microsoft.com/office/drawing/2014/main" id="{4D6212D1-AA7D-476E-93CD-ED9B56C64F47}"/>
              </a:ext>
            </a:extLst>
          </p:cNvPr>
          <p:cNvSpPr>
            <a:spLocks noGrp="1"/>
          </p:cNvSpPr>
          <p:nvPr>
            <p:ph idx="1"/>
          </p:nvPr>
        </p:nvSpPr>
        <p:spPr/>
        <p:txBody>
          <a:bodyPr/>
          <a:lstStyle/>
          <a:p>
            <a:pPr marL="118872" indent="0">
              <a:buNone/>
            </a:pPr>
            <a:endParaRPr lang="en-US" dirty="0"/>
          </a:p>
        </p:txBody>
      </p:sp>
      <p:sp>
        <p:nvSpPr>
          <p:cNvPr id="4" name="Slide Number Placeholder 3">
            <a:extLst>
              <a:ext uri="{FF2B5EF4-FFF2-40B4-BE49-F238E27FC236}">
                <a16:creationId xmlns:a16="http://schemas.microsoft.com/office/drawing/2014/main" id="{9BA096E1-2F71-484D-A771-91214C7992F4}"/>
              </a:ext>
            </a:extLst>
          </p:cNvPr>
          <p:cNvSpPr>
            <a:spLocks noGrp="1"/>
          </p:cNvSpPr>
          <p:nvPr>
            <p:ph type="sldNum" sz="quarter" idx="12"/>
          </p:nvPr>
        </p:nvSpPr>
        <p:spPr/>
        <p:txBody>
          <a:bodyPr/>
          <a:lstStyle/>
          <a:p>
            <a:fld id="{7BAE8EB9-66BB-41AC-AC43-D6139A5E9D03}" type="slidenum">
              <a:rPr lang="en-CA" smtClean="0"/>
              <a:pPr/>
              <a:t>43</a:t>
            </a:fld>
            <a:endParaRPr lang="en-CA" dirty="0"/>
          </a:p>
        </p:txBody>
      </p:sp>
      <p:sp>
        <p:nvSpPr>
          <p:cNvPr id="5" name="Rectangle 4">
            <a:extLst>
              <a:ext uri="{FF2B5EF4-FFF2-40B4-BE49-F238E27FC236}">
                <a16:creationId xmlns:a16="http://schemas.microsoft.com/office/drawing/2014/main" id="{BDC4F37E-80BF-4005-8A18-D78FD931DD83}"/>
              </a:ext>
            </a:extLst>
          </p:cNvPr>
          <p:cNvSpPr/>
          <p:nvPr/>
        </p:nvSpPr>
        <p:spPr>
          <a:xfrm>
            <a:off x="695400" y="1844824"/>
            <a:ext cx="7152456" cy="4247317"/>
          </a:xfrm>
          <a:prstGeom prst="rect">
            <a:avLst/>
          </a:prstGeom>
          <a:solidFill>
            <a:schemeClr val="tx1"/>
          </a:solidFill>
        </p:spPr>
        <p:txBody>
          <a:bodyPr wrap="square">
            <a:spAutoFit/>
          </a:bodyPr>
          <a:lstStyle/>
          <a:p>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meta</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charset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"utf-8"</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title</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Internal CSS</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title</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style</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color</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style</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This is a paragraph.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This is another paragraph.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9901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2447-1A3A-421B-BBF9-98B92F65226C}"/>
              </a:ext>
            </a:extLst>
          </p:cNvPr>
          <p:cNvSpPr>
            <a:spLocks noGrp="1"/>
          </p:cNvSpPr>
          <p:nvPr>
            <p:ph type="title"/>
          </p:nvPr>
        </p:nvSpPr>
        <p:spPr/>
        <p:txBody>
          <a:bodyPr>
            <a:normAutofit/>
          </a:bodyPr>
          <a:lstStyle/>
          <a:p>
            <a:r>
              <a:rPr lang="en-CA" dirty="0"/>
              <a:t>Inline</a:t>
            </a:r>
          </a:p>
        </p:txBody>
      </p:sp>
      <p:sp>
        <p:nvSpPr>
          <p:cNvPr id="3" name="Content Placeholder 2">
            <a:extLst>
              <a:ext uri="{FF2B5EF4-FFF2-40B4-BE49-F238E27FC236}">
                <a16:creationId xmlns:a16="http://schemas.microsoft.com/office/drawing/2014/main" id="{4D6212D1-AA7D-476E-93CD-ED9B56C64F47}"/>
              </a:ext>
            </a:extLst>
          </p:cNvPr>
          <p:cNvSpPr>
            <a:spLocks noGrp="1"/>
          </p:cNvSpPr>
          <p:nvPr>
            <p:ph idx="1"/>
          </p:nvPr>
        </p:nvSpPr>
        <p:spPr/>
        <p:txBody>
          <a:bodyPr/>
          <a:lstStyle/>
          <a:p>
            <a:pPr marL="118872" indent="0">
              <a:buNone/>
            </a:pPr>
            <a:endParaRPr lang="en-US" dirty="0"/>
          </a:p>
        </p:txBody>
      </p:sp>
      <p:sp>
        <p:nvSpPr>
          <p:cNvPr id="4" name="Slide Number Placeholder 3">
            <a:extLst>
              <a:ext uri="{FF2B5EF4-FFF2-40B4-BE49-F238E27FC236}">
                <a16:creationId xmlns:a16="http://schemas.microsoft.com/office/drawing/2014/main" id="{9BA096E1-2F71-484D-A771-91214C7992F4}"/>
              </a:ext>
            </a:extLst>
          </p:cNvPr>
          <p:cNvSpPr>
            <a:spLocks noGrp="1"/>
          </p:cNvSpPr>
          <p:nvPr>
            <p:ph type="sldNum" sz="quarter" idx="12"/>
          </p:nvPr>
        </p:nvSpPr>
        <p:spPr/>
        <p:txBody>
          <a:bodyPr/>
          <a:lstStyle/>
          <a:p>
            <a:fld id="{7BAE8EB9-66BB-41AC-AC43-D6139A5E9D03}" type="slidenum">
              <a:rPr lang="en-CA" smtClean="0"/>
              <a:pPr/>
              <a:t>44</a:t>
            </a:fld>
            <a:endParaRPr lang="en-CA" dirty="0"/>
          </a:p>
        </p:txBody>
      </p:sp>
      <p:sp>
        <p:nvSpPr>
          <p:cNvPr id="5" name="Rectangle 4">
            <a:extLst>
              <a:ext uri="{FF2B5EF4-FFF2-40B4-BE49-F238E27FC236}">
                <a16:creationId xmlns:a16="http://schemas.microsoft.com/office/drawing/2014/main" id="{8BAB5185-BEB1-4245-BA20-AEBD137DCDAD}"/>
              </a:ext>
            </a:extLst>
          </p:cNvPr>
          <p:cNvSpPr/>
          <p:nvPr/>
        </p:nvSpPr>
        <p:spPr>
          <a:xfrm>
            <a:off x="695400" y="1844824"/>
            <a:ext cx="7656512" cy="3724096"/>
          </a:xfrm>
          <a:prstGeom prst="rect">
            <a:avLst/>
          </a:prstGeom>
          <a:solidFill>
            <a:schemeClr val="tx1"/>
          </a:solidFill>
        </p:spPr>
        <p:txBody>
          <a:bodyPr wrap="square">
            <a:spAutoFit/>
          </a:bodyPr>
          <a:lstStyle/>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DOCTYPE</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html</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meta</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charset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"utf-8"</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title</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Inline CSS</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title</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style</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CA"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color:red</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This will appear in red.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This will not appear in red.</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p>
          <a:p>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06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92768" y="541423"/>
            <a:ext cx="11494168" cy="348915"/>
          </a:xfrm>
        </p:spPr>
        <p:txBody>
          <a:bodyPr>
            <a:noAutofit/>
          </a:bodyPr>
          <a:lstStyle/>
          <a:p>
            <a:r>
              <a:rPr lang="en-US" sz="3600" dirty="0"/>
              <a:t>CSS: Order in which styles are applied</a:t>
            </a:r>
            <a:endParaRPr lang="en-US" sz="3600" dirty="0">
              <a:latin typeface="+mj-lt"/>
            </a:endParaRPr>
          </a:p>
        </p:txBody>
      </p:sp>
      <p:sp>
        <p:nvSpPr>
          <p:cNvPr id="3" name="Content Placeholder 2">
            <a:extLst>
              <a:ext uri="{FF2B5EF4-FFF2-40B4-BE49-F238E27FC236}">
                <a16:creationId xmlns:a16="http://schemas.microsoft.com/office/drawing/2014/main" id="{EBD46A76-8292-4BC8-8CFE-C31AE07977D8}"/>
              </a:ext>
            </a:extLst>
          </p:cNvPr>
          <p:cNvSpPr>
            <a:spLocks noGrp="1"/>
          </p:cNvSpPr>
          <p:nvPr>
            <p:ph idx="1"/>
          </p:nvPr>
        </p:nvSpPr>
        <p:spPr>
          <a:xfrm>
            <a:off x="479376" y="1700809"/>
            <a:ext cx="11378871" cy="4993601"/>
          </a:xfrm>
        </p:spPr>
        <p:txBody>
          <a:bodyPr>
            <a:noAutofit/>
          </a:bodyPr>
          <a:lstStyle/>
          <a:p>
            <a:pPr marL="0" indent="0">
              <a:lnSpc>
                <a:spcPct val="100000"/>
              </a:lnSpc>
              <a:buNone/>
            </a:pPr>
            <a:r>
              <a:rPr lang="en-US" sz="1800" dirty="0">
                <a:latin typeface="+mn-lt"/>
                <a:ea typeface="Open Sans Semibold" panose="020B0604020202020204" charset="0"/>
                <a:cs typeface="Open Sans Semibold" panose="020B0604020202020204" charset="0"/>
              </a:rPr>
              <a:t>- We’ve seen that t</a:t>
            </a:r>
            <a:r>
              <a:rPr lang="en-US" sz="1800" i="0" dirty="0">
                <a:solidFill>
                  <a:srgbClr val="333333"/>
                </a:solidFill>
                <a:effectLst/>
                <a:latin typeface="+mn-lt"/>
              </a:rPr>
              <a:t>here </a:t>
            </a:r>
            <a:r>
              <a:rPr lang="en-US" sz="1800" b="0" i="0" dirty="0">
                <a:solidFill>
                  <a:srgbClr val="333333"/>
                </a:solidFill>
                <a:effectLst/>
                <a:latin typeface="+mn-lt"/>
              </a:rPr>
              <a:t>can be different sources of CSS styles. </a:t>
            </a:r>
          </a:p>
          <a:p>
            <a:pPr marL="0" indent="0">
              <a:lnSpc>
                <a:spcPct val="100000"/>
              </a:lnSpc>
              <a:buNone/>
            </a:pPr>
            <a:r>
              <a:rPr lang="en-US" sz="1800" b="0" i="0" dirty="0">
                <a:solidFill>
                  <a:srgbClr val="333333"/>
                </a:solidFill>
                <a:effectLst/>
                <a:latin typeface="+mn-lt"/>
              </a:rPr>
              <a:t>- If there is more than one rule specified for one same property of a specific element - which one will be applied?</a:t>
            </a:r>
            <a:br>
              <a:rPr lang="en-US" sz="1800" b="1" dirty="0">
                <a:latin typeface="+mn-lt"/>
                <a:ea typeface="Open Sans Semibold" panose="020B0604020202020204" charset="0"/>
                <a:cs typeface="Open Sans Semibold" panose="020B0604020202020204" charset="0"/>
              </a:rPr>
            </a:br>
            <a:br>
              <a:rPr lang="en-US" sz="1800" dirty="0">
                <a:latin typeface="+mn-lt"/>
              </a:rPr>
            </a:br>
            <a:r>
              <a:rPr lang="en-US" sz="1800" dirty="0">
                <a:latin typeface="+mn-lt"/>
              </a:rPr>
              <a:t>	Let’s say the colour for &lt;h1&gt; heading is defined in all three CSS types: internal, external and embedded, and they 	all use a different colour. In addition, browser’s default colour for &lt;h1&gt; is black. What colour will be used for the 	heading when the page is displayed?</a:t>
            </a:r>
          </a:p>
          <a:p>
            <a:pPr marL="0" indent="0">
              <a:lnSpc>
                <a:spcPct val="100000"/>
              </a:lnSpc>
              <a:buNone/>
            </a:pPr>
            <a:r>
              <a:rPr lang="en-US" sz="1800" dirty="0">
                <a:latin typeface="+mn-lt"/>
              </a:rPr>
              <a:t>- </a:t>
            </a:r>
            <a:r>
              <a:rPr lang="en-US" sz="1800" b="0" i="0" dirty="0">
                <a:solidFill>
                  <a:srgbClr val="333333"/>
                </a:solidFill>
                <a:effectLst/>
                <a:latin typeface="+mn-lt"/>
              </a:rPr>
              <a:t>If rules in different styles conflict with one another, the rule with the </a:t>
            </a:r>
            <a:r>
              <a:rPr lang="en-US" sz="1800" b="1" i="0" dirty="0">
                <a:solidFill>
                  <a:srgbClr val="333333"/>
                </a:solidFill>
                <a:effectLst/>
                <a:latin typeface="+mn-lt"/>
              </a:rPr>
              <a:t>higher priority </a:t>
            </a:r>
            <a:r>
              <a:rPr lang="en-US" sz="1800" b="0" i="0" dirty="0">
                <a:solidFill>
                  <a:srgbClr val="333333"/>
                </a:solidFill>
                <a:effectLst/>
                <a:latin typeface="+mn-lt"/>
              </a:rPr>
              <a:t>wins.</a:t>
            </a:r>
            <a:br>
              <a:rPr lang="en-US" sz="1800" b="0" i="0" dirty="0">
                <a:solidFill>
                  <a:srgbClr val="333333"/>
                </a:solidFill>
                <a:effectLst/>
                <a:latin typeface="+mn-lt"/>
              </a:rPr>
            </a:br>
            <a:br>
              <a:rPr lang="en-US" sz="1800" dirty="0">
                <a:latin typeface="+mn-lt"/>
              </a:rPr>
            </a:br>
            <a:r>
              <a:rPr lang="en-US" sz="1800" dirty="0">
                <a:latin typeface="+mn-lt"/>
              </a:rPr>
              <a:t>- </a:t>
            </a:r>
            <a:r>
              <a:rPr lang="en-US" sz="1800" b="1" dirty="0">
                <a:latin typeface="+mn-lt"/>
              </a:rPr>
              <a:t>CSS styles are applied in the following priority order - #1 being the highest priority</a:t>
            </a:r>
            <a:r>
              <a:rPr lang="en-US" sz="1800" dirty="0">
                <a:latin typeface="+mn-lt"/>
              </a:rPr>
              <a:t>:</a:t>
            </a:r>
            <a:br>
              <a:rPr lang="en-US" sz="1800" dirty="0">
                <a:latin typeface="+mn-lt"/>
              </a:rPr>
            </a:br>
            <a:endParaRPr lang="en-US" sz="1800" dirty="0">
              <a:latin typeface="+mn-lt"/>
            </a:endParaRPr>
          </a:p>
          <a:p>
            <a:pPr marL="800100" lvl="1" indent="-342900">
              <a:lnSpc>
                <a:spcPct val="100000"/>
              </a:lnSpc>
              <a:buFont typeface="+mj-lt"/>
              <a:buAutoNum type="arabicPeriod"/>
            </a:pPr>
            <a:r>
              <a:rPr lang="en-US" sz="1800" dirty="0">
                <a:latin typeface="+mn-lt"/>
              </a:rPr>
              <a:t>Inline CSS (inside an HTML element, in the style attribute)</a:t>
            </a:r>
          </a:p>
          <a:p>
            <a:pPr marL="800100" lvl="1" indent="-342900">
              <a:lnSpc>
                <a:spcPct val="100000"/>
              </a:lnSpc>
              <a:buFont typeface="+mj-lt"/>
              <a:buAutoNum type="arabicPeriod"/>
            </a:pPr>
            <a:r>
              <a:rPr lang="en-US" sz="1800" dirty="0">
                <a:latin typeface="+mn-lt"/>
              </a:rPr>
              <a:t>External and embedded CSS – the priority between them will depend on which one comes later in the head section: </a:t>
            </a:r>
            <a:r>
              <a:rPr lang="en-US" sz="1800" b="1" dirty="0">
                <a:latin typeface="+mn-lt"/>
              </a:rPr>
              <a:t>the later one has a higher priority</a:t>
            </a:r>
          </a:p>
          <a:p>
            <a:pPr marL="800100" lvl="1" indent="-342900">
              <a:lnSpc>
                <a:spcPct val="100000"/>
              </a:lnSpc>
              <a:buFont typeface="+mj-lt"/>
              <a:buAutoNum type="arabicPeriod"/>
            </a:pPr>
            <a:r>
              <a:rPr lang="en-US" sz="1800" dirty="0">
                <a:latin typeface="+mn-lt"/>
              </a:rPr>
              <a:t>Browser’s default CSS</a:t>
            </a:r>
          </a:p>
          <a:p>
            <a:pPr marL="0" indent="0">
              <a:lnSpc>
                <a:spcPct val="100000"/>
              </a:lnSpc>
              <a:buNone/>
            </a:pPr>
            <a:br>
              <a:rPr lang="en-US" sz="1800" dirty="0">
                <a:latin typeface="+mn-lt"/>
              </a:rPr>
            </a:br>
            <a:r>
              <a:rPr lang="en-US" sz="1800" dirty="0">
                <a:latin typeface="+mn-lt"/>
              </a:rPr>
              <a:t>Having the highest priority, </a:t>
            </a:r>
            <a:r>
              <a:rPr lang="en-US" sz="1800" b="1" dirty="0">
                <a:latin typeface="+mn-lt"/>
              </a:rPr>
              <a:t>the Inline styles will override external and </a:t>
            </a:r>
            <a:r>
              <a:rPr lang="en-US" sz="1800" b="1" dirty="0" err="1">
                <a:latin typeface="+mn-lt"/>
              </a:rPr>
              <a:t>embeded</a:t>
            </a:r>
            <a:r>
              <a:rPr lang="en-US" sz="1800" b="1" dirty="0">
                <a:latin typeface="+mn-lt"/>
              </a:rPr>
              <a:t> styles as well as browser defaults.</a:t>
            </a:r>
          </a:p>
          <a:p>
            <a:pPr marL="0" indent="0">
              <a:lnSpc>
                <a:spcPct val="100000"/>
              </a:lnSpc>
              <a:buNone/>
            </a:pPr>
            <a:endParaRPr lang="en-US" sz="1800" dirty="0">
              <a:latin typeface="+mn-lt"/>
              <a:ea typeface="Open Sans" panose="020B0604020202020204" charset="0"/>
              <a:cs typeface="Open Sans" panose="020B0604020202020204" charset="0"/>
            </a:endParaRPr>
          </a:p>
        </p:txBody>
      </p:sp>
      <p:cxnSp>
        <p:nvCxnSpPr>
          <p:cNvPr id="4" name="Straight Connector 3">
            <a:extLst>
              <a:ext uri="{FF2B5EF4-FFF2-40B4-BE49-F238E27FC236}">
                <a16:creationId xmlns:a16="http://schemas.microsoft.com/office/drawing/2014/main" id="{CA7F0A05-E94D-4EB7-8369-F326DE2623AD}"/>
              </a:ext>
            </a:extLst>
          </p:cNvPr>
          <p:cNvCxnSpPr>
            <a:cxnSpLocks/>
          </p:cNvCxnSpPr>
          <p:nvPr/>
        </p:nvCxnSpPr>
        <p:spPr>
          <a:xfrm>
            <a:off x="255794" y="1019095"/>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772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D14-C63E-45C6-845C-D890B97E67AA}"/>
              </a:ext>
            </a:extLst>
          </p:cNvPr>
          <p:cNvSpPr>
            <a:spLocks noGrp="1"/>
          </p:cNvSpPr>
          <p:nvPr>
            <p:ph type="title"/>
          </p:nvPr>
        </p:nvSpPr>
        <p:spPr/>
        <p:txBody>
          <a:bodyPr>
            <a:normAutofit/>
          </a:bodyPr>
          <a:lstStyle/>
          <a:p>
            <a:r>
              <a:rPr lang="en-AU" dirty="0"/>
              <a:t>CSS – Rulesets</a:t>
            </a:r>
            <a:endParaRPr lang="en-CA" dirty="0"/>
          </a:p>
        </p:txBody>
      </p:sp>
      <p:sp>
        <p:nvSpPr>
          <p:cNvPr id="3" name="Content Placeholder 2">
            <a:extLst>
              <a:ext uri="{FF2B5EF4-FFF2-40B4-BE49-F238E27FC236}">
                <a16:creationId xmlns:a16="http://schemas.microsoft.com/office/drawing/2014/main" id="{E214A18D-241D-4211-84F7-2937FD347298}"/>
              </a:ext>
            </a:extLst>
          </p:cNvPr>
          <p:cNvSpPr>
            <a:spLocks noGrp="1"/>
          </p:cNvSpPr>
          <p:nvPr>
            <p:ph idx="1"/>
          </p:nvPr>
        </p:nvSpPr>
        <p:spPr>
          <a:xfrm>
            <a:off x="335360" y="1775192"/>
            <a:ext cx="11582320" cy="4822160"/>
          </a:xfrm>
        </p:spPr>
        <p:txBody>
          <a:bodyPr>
            <a:normAutofit/>
          </a:bodyPr>
          <a:lstStyle/>
          <a:p>
            <a:r>
              <a:rPr lang="en-AU" dirty="0"/>
              <a:t>CSS rulesets style the HTML elements as defined by the declarations written in the rulesets. </a:t>
            </a:r>
          </a:p>
          <a:p>
            <a:r>
              <a:rPr lang="en-AU" dirty="0"/>
              <a:t>A CSS ruleset (normally called just </a:t>
            </a:r>
            <a:r>
              <a:rPr lang="en-AU" i="1" dirty="0"/>
              <a:t>rule</a:t>
            </a:r>
            <a:r>
              <a:rPr lang="en-AU" dirty="0"/>
              <a:t>) targets an HTML element using a selector and defines its appearance.  </a:t>
            </a:r>
            <a:endParaRPr lang="en-CA" dirty="0"/>
          </a:p>
          <a:p>
            <a:pPr marL="118872" indent="0">
              <a:buNone/>
            </a:pPr>
            <a:endParaRPr lang="en-CA" dirty="0"/>
          </a:p>
          <a:p>
            <a:endParaRPr lang="en-AU" sz="2800" dirty="0"/>
          </a:p>
        </p:txBody>
      </p:sp>
      <p:sp>
        <p:nvSpPr>
          <p:cNvPr id="4" name="Slide Number Placeholder 3">
            <a:extLst>
              <a:ext uri="{FF2B5EF4-FFF2-40B4-BE49-F238E27FC236}">
                <a16:creationId xmlns:a16="http://schemas.microsoft.com/office/drawing/2014/main" id="{D7CB9A18-CE16-405F-A3FE-E83DD0D6B88E}"/>
              </a:ext>
            </a:extLst>
          </p:cNvPr>
          <p:cNvSpPr>
            <a:spLocks noGrp="1"/>
          </p:cNvSpPr>
          <p:nvPr>
            <p:ph type="sldNum" sz="quarter" idx="12"/>
          </p:nvPr>
        </p:nvSpPr>
        <p:spPr/>
        <p:txBody>
          <a:bodyPr/>
          <a:lstStyle/>
          <a:p>
            <a:fld id="{7BAE8EB9-66BB-41AC-AC43-D6139A5E9D03}" type="slidenum">
              <a:rPr lang="en-CA" smtClean="0"/>
              <a:pPr/>
              <a:t>46</a:t>
            </a:fld>
            <a:endParaRPr lang="en-CA" dirty="0"/>
          </a:p>
        </p:txBody>
      </p:sp>
      <p:sp>
        <p:nvSpPr>
          <p:cNvPr id="5" name="Rectangle 4">
            <a:extLst>
              <a:ext uri="{FF2B5EF4-FFF2-40B4-BE49-F238E27FC236}">
                <a16:creationId xmlns:a16="http://schemas.microsoft.com/office/drawing/2014/main" id="{A88B61C2-8D8F-4A94-B841-C25C9FC29A0A}"/>
              </a:ext>
            </a:extLst>
          </p:cNvPr>
          <p:cNvSpPr/>
          <p:nvPr/>
        </p:nvSpPr>
        <p:spPr>
          <a:xfrm>
            <a:off x="2279576" y="4556686"/>
            <a:ext cx="6096000" cy="1395575"/>
          </a:xfrm>
          <a:prstGeom prst="rect">
            <a:avLst/>
          </a:prstGeom>
          <a:solidFill>
            <a:schemeClr val="tx1"/>
          </a:solidFill>
        </p:spPr>
        <p:txBody>
          <a:bodyPr>
            <a:spAutoFit/>
          </a:bodyPr>
          <a:lstStyle/>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 p</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color</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3284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98-52FE-4242-92CE-A61EF88C241A}"/>
              </a:ext>
            </a:extLst>
          </p:cNvPr>
          <p:cNvSpPr>
            <a:spLocks noGrp="1"/>
          </p:cNvSpPr>
          <p:nvPr>
            <p:ph type="title"/>
          </p:nvPr>
        </p:nvSpPr>
        <p:spPr>
          <a:xfrm>
            <a:off x="244640" y="458965"/>
            <a:ext cx="11494168" cy="376150"/>
          </a:xfrm>
        </p:spPr>
        <p:txBody>
          <a:bodyPr>
            <a:noAutofit/>
          </a:bodyPr>
          <a:lstStyle/>
          <a:p>
            <a:r>
              <a:rPr lang="en-US" sz="3400" dirty="0"/>
              <a:t>CSS Syntax</a:t>
            </a:r>
            <a:endParaRPr lang="en-US" sz="3400" dirty="0">
              <a:latin typeface="+mj-lt"/>
            </a:endParaRPr>
          </a:p>
        </p:txBody>
      </p:sp>
      <p:pic>
        <p:nvPicPr>
          <p:cNvPr id="4" name="Picture 3">
            <a:extLst>
              <a:ext uri="{FF2B5EF4-FFF2-40B4-BE49-F238E27FC236}">
                <a16:creationId xmlns:a16="http://schemas.microsoft.com/office/drawing/2014/main" id="{DBD3C7D4-3052-4B3D-AD8C-E0D2061C9ECB}"/>
              </a:ext>
            </a:extLst>
          </p:cNvPr>
          <p:cNvPicPr>
            <a:picLocks noChangeAspect="1"/>
          </p:cNvPicPr>
          <p:nvPr/>
        </p:nvPicPr>
        <p:blipFill>
          <a:blip r:embed="rId2"/>
          <a:stretch>
            <a:fillRect/>
          </a:stretch>
        </p:blipFill>
        <p:spPr>
          <a:xfrm>
            <a:off x="1404793" y="1680294"/>
            <a:ext cx="4691207" cy="1065854"/>
          </a:xfrm>
          <a:prstGeom prst="rect">
            <a:avLst/>
          </a:prstGeom>
        </p:spPr>
      </p:pic>
      <p:sp>
        <p:nvSpPr>
          <p:cNvPr id="6" name="TextBox 5">
            <a:extLst>
              <a:ext uri="{FF2B5EF4-FFF2-40B4-BE49-F238E27FC236}">
                <a16:creationId xmlns:a16="http://schemas.microsoft.com/office/drawing/2014/main" id="{C2BB2F49-8BC6-43CB-8BB9-EEFD5A509C2F}"/>
              </a:ext>
            </a:extLst>
          </p:cNvPr>
          <p:cNvSpPr txBox="1"/>
          <p:nvPr/>
        </p:nvSpPr>
        <p:spPr>
          <a:xfrm>
            <a:off x="304800" y="1025015"/>
            <a:ext cx="11600155" cy="572464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ea typeface="Open Sans" panose="020B0604020202020204" charset="0"/>
                <a:cs typeface="Open Sans" panose="020B0604020202020204" charset="0"/>
              </a:rPr>
              <a:t>A </a:t>
            </a:r>
            <a:r>
              <a:rPr lang="en-US" b="1" dirty="0">
                <a:ea typeface="Open Sans" panose="020B0604020202020204" charset="0"/>
                <a:cs typeface="Open Sans" panose="020B0604020202020204" charset="0"/>
              </a:rPr>
              <a:t>CSS RULE SET</a:t>
            </a:r>
            <a:r>
              <a:rPr lang="en-US" dirty="0">
                <a:ea typeface="Open Sans" panose="020B0604020202020204" charset="0"/>
                <a:cs typeface="Open Sans" panose="020B0604020202020204" charset="0"/>
              </a:rPr>
              <a:t> consists of a </a:t>
            </a:r>
            <a:r>
              <a:rPr lang="en-US" b="1" dirty="0">
                <a:ea typeface="Open Sans" panose="020B0604020202020204" charset="0"/>
                <a:cs typeface="Open Sans" panose="020B0604020202020204" charset="0"/>
              </a:rPr>
              <a:t>SELECTOR</a:t>
            </a:r>
            <a:r>
              <a:rPr lang="en-US" dirty="0">
                <a:ea typeface="Open Sans" panose="020B0604020202020204" charset="0"/>
                <a:cs typeface="Open Sans" panose="020B0604020202020204" charset="0"/>
              </a:rPr>
              <a:t> and a </a:t>
            </a:r>
            <a:r>
              <a:rPr lang="en-US" b="1" dirty="0">
                <a:ea typeface="Open Sans" panose="020B0604020202020204" charset="0"/>
                <a:cs typeface="Open Sans" panose="020B0604020202020204" charset="0"/>
              </a:rPr>
              <a:t>DECLARATION BLOCK</a:t>
            </a:r>
            <a:r>
              <a:rPr lang="en-US" dirty="0">
                <a:ea typeface="Open Sans" panose="020B0604020202020204" charset="0"/>
                <a:cs typeface="Open Sans" panose="020B0604020202020204" charset="0"/>
              </a:rPr>
              <a:t>. </a:t>
            </a:r>
          </a:p>
          <a:p>
            <a:pPr>
              <a:spcBef>
                <a:spcPts val="600"/>
              </a:spcBef>
            </a:pPr>
            <a:endParaRPr lang="en-US" dirty="0">
              <a:ea typeface="Open Sans" panose="020B0604020202020204" charset="0"/>
              <a:cs typeface="Open Sans" panose="020B0604020202020204" charset="0"/>
            </a:endParaRPr>
          </a:p>
          <a:p>
            <a:pPr>
              <a:spcBef>
                <a:spcPts val="600"/>
              </a:spcBef>
            </a:pPr>
            <a:endParaRPr lang="en-US" dirty="0">
              <a:ea typeface="Open Sans" panose="020B0604020202020204" charset="0"/>
              <a:cs typeface="Open Sans" panose="020B0604020202020204" charset="0"/>
            </a:endParaRPr>
          </a:p>
          <a:p>
            <a:pPr marL="285750" indent="-285750">
              <a:spcBef>
                <a:spcPts val="600"/>
              </a:spcBef>
              <a:buFont typeface="Arial" panose="020B0604020202020204" pitchFamily="34" charset="0"/>
              <a:buChar char="•"/>
            </a:pPr>
            <a:endParaRPr lang="en-US" dirty="0">
              <a:ea typeface="Open Sans" panose="020B0604020202020204" charset="0"/>
              <a:cs typeface="Open Sans" panose="020B0604020202020204" charset="0"/>
            </a:endParaRPr>
          </a:p>
          <a:p>
            <a:pPr marL="285750" indent="-285750">
              <a:spcBef>
                <a:spcPts val="600"/>
              </a:spcBef>
              <a:buFont typeface="Arial" panose="020B0604020202020204" pitchFamily="34" charset="0"/>
              <a:buChar char="•"/>
            </a:pPr>
            <a:endParaRPr lang="en-US" dirty="0">
              <a:ea typeface="Open Sans" panose="020B0604020202020204" charset="0"/>
              <a:cs typeface="Open Sans" panose="020B0604020202020204" charset="0"/>
            </a:endParaRPr>
          </a:p>
          <a:p>
            <a:pPr marL="285750" indent="-285750">
              <a:spcBef>
                <a:spcPts val="600"/>
              </a:spcBef>
              <a:buFont typeface="Arial" panose="020B0604020202020204" pitchFamily="34" charset="0"/>
              <a:buChar char="•"/>
            </a:pPr>
            <a:r>
              <a:rPr lang="en-US" dirty="0">
                <a:ea typeface="Open Sans" panose="020B0604020202020204" charset="0"/>
                <a:cs typeface="Open Sans" panose="020B0604020202020204" charset="0"/>
              </a:rPr>
              <a:t>A </a:t>
            </a:r>
            <a:r>
              <a:rPr lang="en-US" b="1" dirty="0">
                <a:ea typeface="Open Sans" panose="020B0604020202020204" charset="0"/>
                <a:cs typeface="Open Sans" panose="020B0604020202020204" charset="0"/>
              </a:rPr>
              <a:t>selector</a:t>
            </a:r>
            <a:r>
              <a:rPr lang="en-US" dirty="0">
                <a:ea typeface="Open Sans" panose="020B0604020202020204" charset="0"/>
                <a:cs typeface="Open Sans" panose="020B0604020202020204" charset="0"/>
              </a:rPr>
              <a:t> points to the </a:t>
            </a:r>
            <a:r>
              <a:rPr lang="en-US" b="1" dirty="0">
                <a:ea typeface="Open Sans" panose="020B0604020202020204" charset="0"/>
                <a:cs typeface="Open Sans" panose="020B0604020202020204" charset="0"/>
              </a:rPr>
              <a:t>HTML element you want to style</a:t>
            </a:r>
            <a:r>
              <a:rPr lang="en-US" dirty="0">
                <a:ea typeface="Open Sans" panose="020B0604020202020204" charset="0"/>
                <a:cs typeface="Open Sans" panose="020B0604020202020204" charset="0"/>
              </a:rPr>
              <a:t>.</a:t>
            </a:r>
          </a:p>
          <a:p>
            <a:pPr marL="285750" indent="-285750">
              <a:spcBef>
                <a:spcPts val="600"/>
              </a:spcBef>
              <a:buFont typeface="Arial" panose="020B0604020202020204" pitchFamily="34" charset="0"/>
              <a:buChar char="•"/>
            </a:pPr>
            <a:r>
              <a:rPr lang="en-US" dirty="0">
                <a:ea typeface="Open Sans" panose="020B0604020202020204" charset="0"/>
                <a:cs typeface="Open Sans" panose="020B0604020202020204" charset="0"/>
              </a:rPr>
              <a:t>A </a:t>
            </a:r>
            <a:r>
              <a:rPr lang="en-US" b="1" dirty="0">
                <a:ea typeface="Open Sans" panose="020B0604020202020204" charset="0"/>
                <a:cs typeface="Open Sans" panose="020B0604020202020204" charset="0"/>
              </a:rPr>
              <a:t>declaration block </a:t>
            </a:r>
            <a:r>
              <a:rPr lang="en-US" dirty="0">
                <a:ea typeface="Open Sans" panose="020B0604020202020204" charset="0"/>
                <a:cs typeface="Open Sans" panose="020B0604020202020204" charset="0"/>
              </a:rPr>
              <a:t>is surrounded by curly braces. It</a:t>
            </a:r>
            <a:r>
              <a:rPr lang="en-US" b="1" dirty="0">
                <a:ea typeface="Open Sans" panose="020B0604020202020204" charset="0"/>
                <a:cs typeface="Open Sans" panose="020B0604020202020204" charset="0"/>
              </a:rPr>
              <a:t> </a:t>
            </a:r>
            <a:r>
              <a:rPr lang="en-US" dirty="0">
                <a:ea typeface="Open Sans" panose="020B0604020202020204" charset="0"/>
                <a:cs typeface="Open Sans" panose="020B0604020202020204" charset="0"/>
              </a:rPr>
              <a:t>contains</a:t>
            </a:r>
            <a:r>
              <a:rPr lang="en-US" b="1" dirty="0">
                <a:ea typeface="Open Sans" panose="020B0604020202020204" charset="0"/>
                <a:cs typeface="Open Sans" panose="020B0604020202020204" charset="0"/>
              </a:rPr>
              <a:t> one or more declarations</a:t>
            </a:r>
            <a:r>
              <a:rPr lang="en-US" dirty="0">
                <a:ea typeface="Open Sans" panose="020B0604020202020204" charset="0"/>
                <a:cs typeface="Open Sans" panose="020B0604020202020204" charset="0"/>
              </a:rPr>
              <a:t>.</a:t>
            </a:r>
          </a:p>
          <a:p>
            <a:pPr marL="285750" indent="-285750">
              <a:spcBef>
                <a:spcPts val="600"/>
              </a:spcBef>
              <a:buFont typeface="Arial" panose="020B0604020202020204" pitchFamily="34" charset="0"/>
              <a:buChar char="•"/>
            </a:pPr>
            <a:r>
              <a:rPr lang="en-US" dirty="0">
                <a:ea typeface="Open Sans" panose="020B0604020202020204" charset="0"/>
                <a:cs typeface="Open Sans" panose="020B0604020202020204" charset="0"/>
              </a:rPr>
              <a:t>Each declaration includes a </a:t>
            </a:r>
            <a:r>
              <a:rPr lang="en-US" b="1" dirty="0">
                <a:ea typeface="Open Sans" panose="020B0604020202020204" charset="0"/>
                <a:cs typeface="Open Sans" panose="020B0604020202020204" charset="0"/>
              </a:rPr>
              <a:t>CSS</a:t>
            </a:r>
            <a:r>
              <a:rPr lang="en-US" dirty="0">
                <a:ea typeface="Open Sans" panose="020B0604020202020204" charset="0"/>
                <a:cs typeface="Open Sans" panose="020B0604020202020204" charset="0"/>
              </a:rPr>
              <a:t> </a:t>
            </a:r>
            <a:r>
              <a:rPr lang="en-US" b="1" dirty="0">
                <a:ea typeface="Open Sans" panose="020B0604020202020204" charset="0"/>
                <a:cs typeface="Open Sans" panose="020B0604020202020204" charset="0"/>
              </a:rPr>
              <a:t>property name</a:t>
            </a:r>
            <a:r>
              <a:rPr lang="en-US" dirty="0">
                <a:ea typeface="Open Sans" panose="020B0604020202020204" charset="0"/>
                <a:cs typeface="Open Sans" panose="020B0604020202020204" charset="0"/>
              </a:rPr>
              <a:t> </a:t>
            </a:r>
            <a:r>
              <a:rPr lang="en-US" b="1" dirty="0">
                <a:ea typeface="Open Sans" panose="020B0604020202020204" charset="0"/>
                <a:cs typeface="Open Sans" panose="020B0604020202020204" charset="0"/>
              </a:rPr>
              <a:t>and value</a:t>
            </a:r>
            <a:r>
              <a:rPr lang="en-US" dirty="0">
                <a:ea typeface="Open Sans" panose="020B0604020202020204" charset="0"/>
                <a:cs typeface="Open Sans" panose="020B0604020202020204" charset="0"/>
              </a:rPr>
              <a:t>, separated by a </a:t>
            </a:r>
            <a:r>
              <a:rPr lang="en-US" b="1" dirty="0">
                <a:ea typeface="Open Sans" panose="020B0604020202020204" charset="0"/>
                <a:cs typeface="Open Sans" panose="020B0604020202020204" charset="0"/>
              </a:rPr>
              <a:t>colon</a:t>
            </a:r>
            <a:r>
              <a:rPr lang="en-US" dirty="0">
                <a:ea typeface="Open Sans" panose="020B0604020202020204" charset="0"/>
                <a:cs typeface="Open Sans" panose="020B0604020202020204" charset="0"/>
              </a:rPr>
              <a:t>. </a:t>
            </a:r>
          </a:p>
          <a:p>
            <a:pPr marL="742950" lvl="1" indent="-285750">
              <a:spcBef>
                <a:spcPts val="600"/>
              </a:spcBef>
              <a:buFont typeface="Arial" panose="020B0604020202020204" pitchFamily="34" charset="0"/>
              <a:buChar char="•"/>
            </a:pPr>
            <a:r>
              <a:rPr lang="en-US" dirty="0">
                <a:ea typeface="Open Sans" panose="020B0604020202020204" charset="0"/>
                <a:cs typeface="Open Sans" panose="020B0604020202020204" charset="0"/>
              </a:rPr>
              <a:t>Property is what is being changed and value is how the property is being changed.</a:t>
            </a:r>
          </a:p>
          <a:p>
            <a:pPr marL="285750" indent="-285750">
              <a:spcBef>
                <a:spcPts val="600"/>
              </a:spcBef>
              <a:buFont typeface="Arial" panose="020B0604020202020204" pitchFamily="34" charset="0"/>
              <a:buChar char="•"/>
            </a:pPr>
            <a:r>
              <a:rPr lang="en-US" dirty="0">
                <a:ea typeface="Open Sans" panose="020B0604020202020204" charset="0"/>
                <a:cs typeface="Open Sans" panose="020B0604020202020204" charset="0"/>
              </a:rPr>
              <a:t>A declaration always </a:t>
            </a:r>
            <a:r>
              <a:rPr lang="en-US" b="1" dirty="0">
                <a:ea typeface="Open Sans" panose="020B0604020202020204" charset="0"/>
                <a:cs typeface="Open Sans" panose="020B0604020202020204" charset="0"/>
              </a:rPr>
              <a:t>ends with a semicolon.</a:t>
            </a:r>
          </a:p>
          <a:p>
            <a:pPr marL="285750" indent="-285750">
              <a:spcBef>
                <a:spcPts val="600"/>
              </a:spcBef>
              <a:buFont typeface="Arial" panose="020B0604020202020204" pitchFamily="34" charset="0"/>
              <a:buChar char="•"/>
            </a:pPr>
            <a:r>
              <a:rPr lang="en-US" dirty="0">
                <a:ea typeface="Open Sans" panose="020B0604020202020204" charset="0"/>
                <a:cs typeface="Open Sans" panose="020B0604020202020204" charset="0"/>
              </a:rPr>
              <a:t>The way we will use </a:t>
            </a:r>
            <a:r>
              <a:rPr lang="en-US" b="1" dirty="0">
                <a:ea typeface="Open Sans" panose="020B0604020202020204" charset="0"/>
                <a:cs typeface="Open Sans" panose="020B0604020202020204" charset="0"/>
              </a:rPr>
              <a:t>indentation and alignment within CSS code</a:t>
            </a:r>
            <a:r>
              <a:rPr lang="en-US" dirty="0">
                <a:ea typeface="Open Sans" panose="020B0604020202020204" charset="0"/>
                <a:cs typeface="Open Sans" panose="020B0604020202020204" charset="0"/>
              </a:rPr>
              <a:t> in this course – example:</a:t>
            </a:r>
          </a:p>
          <a:p>
            <a:pPr lvl="1">
              <a:spcBef>
                <a:spcPts val="600"/>
              </a:spcBef>
            </a:pPr>
            <a:r>
              <a:rPr lang="en-US" dirty="0">
                <a:solidFill>
                  <a:srgbClr val="002060"/>
                </a:solidFill>
                <a:ea typeface="Open Sans" panose="020B0604020202020204" charset="0"/>
                <a:cs typeface="Open Sans" panose="020B0604020202020204" charset="0"/>
              </a:rPr>
              <a:t>h1 {</a:t>
            </a:r>
            <a:br>
              <a:rPr lang="en-US" dirty="0">
                <a:solidFill>
                  <a:srgbClr val="002060"/>
                </a:solidFill>
                <a:ea typeface="Open Sans" panose="020B0604020202020204" charset="0"/>
                <a:cs typeface="Open Sans" panose="020B0604020202020204" charset="0"/>
              </a:rPr>
            </a:br>
            <a:r>
              <a:rPr lang="en-US" dirty="0">
                <a:solidFill>
                  <a:srgbClr val="002060"/>
                </a:solidFill>
                <a:ea typeface="Open Sans" panose="020B0604020202020204" charset="0"/>
                <a:cs typeface="Open Sans" panose="020B0604020202020204" charset="0"/>
              </a:rPr>
              <a:t>	color: blue;</a:t>
            </a:r>
            <a:br>
              <a:rPr lang="en-US" dirty="0">
                <a:solidFill>
                  <a:srgbClr val="002060"/>
                </a:solidFill>
                <a:ea typeface="Open Sans" panose="020B0604020202020204" charset="0"/>
                <a:cs typeface="Open Sans" panose="020B0604020202020204" charset="0"/>
              </a:rPr>
            </a:br>
            <a:r>
              <a:rPr lang="en-US" dirty="0">
                <a:solidFill>
                  <a:srgbClr val="002060"/>
                </a:solidFill>
                <a:ea typeface="Open Sans" panose="020B0604020202020204" charset="0"/>
                <a:cs typeface="Open Sans" panose="020B0604020202020204" charset="0"/>
              </a:rPr>
              <a:t>	font-size: 12px;</a:t>
            </a:r>
            <a:br>
              <a:rPr lang="en-US" dirty="0">
                <a:solidFill>
                  <a:srgbClr val="002060"/>
                </a:solidFill>
                <a:ea typeface="Open Sans" panose="020B0604020202020204" charset="0"/>
                <a:cs typeface="Open Sans" panose="020B0604020202020204" charset="0"/>
              </a:rPr>
            </a:br>
            <a:r>
              <a:rPr lang="en-US" dirty="0">
                <a:solidFill>
                  <a:srgbClr val="002060"/>
                </a:solidFill>
                <a:ea typeface="Open Sans" panose="020B0604020202020204" charset="0"/>
                <a:cs typeface="Open Sans" panose="020B0604020202020204" charset="0"/>
              </a:rPr>
              <a:t>}</a:t>
            </a:r>
          </a:p>
          <a:p>
            <a:pPr marL="285750" indent="-285750">
              <a:spcBef>
                <a:spcPts val="600"/>
              </a:spcBef>
              <a:buFont typeface="Arial" panose="020B0604020202020204" pitchFamily="34" charset="0"/>
              <a:buChar char="•"/>
            </a:pPr>
            <a:r>
              <a:rPr lang="en-US" b="1" dirty="0">
                <a:ea typeface="Open Sans" panose="020B0604020202020204" charset="0"/>
                <a:cs typeface="Open Sans" panose="020B0604020202020204" charset="0"/>
              </a:rPr>
              <a:t>Adding comments in CSS</a:t>
            </a:r>
            <a:r>
              <a:rPr lang="en-US" dirty="0">
                <a:ea typeface="Open Sans" panose="020B0604020202020204" charset="0"/>
                <a:cs typeface="Open Sans" panose="020B0604020202020204" charset="0"/>
              </a:rPr>
              <a:t>:	 </a:t>
            </a:r>
            <a:r>
              <a:rPr lang="en-US" dirty="0">
                <a:solidFill>
                  <a:srgbClr val="002060"/>
                </a:solidFill>
                <a:ea typeface="Open Sans" panose="020B0604020202020204" charset="0"/>
                <a:cs typeface="Open Sans" panose="020B0604020202020204" charset="0"/>
              </a:rPr>
              <a:t>/* This is how you would add comments to CSS. </a:t>
            </a:r>
            <a:br>
              <a:rPr lang="en-US" dirty="0">
                <a:solidFill>
                  <a:srgbClr val="002060"/>
                </a:solidFill>
                <a:ea typeface="Open Sans" panose="020B0604020202020204" charset="0"/>
                <a:cs typeface="Open Sans" panose="020B0604020202020204" charset="0"/>
              </a:rPr>
            </a:br>
            <a:r>
              <a:rPr lang="en-US" dirty="0">
                <a:solidFill>
                  <a:srgbClr val="002060"/>
                </a:solidFill>
                <a:ea typeface="Open Sans" panose="020B0604020202020204" charset="0"/>
                <a:cs typeface="Open Sans" panose="020B0604020202020204" charset="0"/>
              </a:rPr>
              <a:t>			Comments are ignored by browsers. They are used for code documentation purposes. */</a:t>
            </a:r>
          </a:p>
        </p:txBody>
      </p:sp>
      <p:cxnSp>
        <p:nvCxnSpPr>
          <p:cNvPr id="7" name="Straight Connector 6">
            <a:extLst>
              <a:ext uri="{FF2B5EF4-FFF2-40B4-BE49-F238E27FC236}">
                <a16:creationId xmlns:a16="http://schemas.microsoft.com/office/drawing/2014/main" id="{C0D6CFEF-8537-4568-B24D-9297CA101790}"/>
              </a:ext>
            </a:extLst>
          </p:cNvPr>
          <p:cNvCxnSpPr>
            <a:cxnSpLocks/>
          </p:cNvCxnSpPr>
          <p:nvPr/>
        </p:nvCxnSpPr>
        <p:spPr>
          <a:xfrm>
            <a:off x="244640" y="904153"/>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14865F9-F29D-4D34-9EE5-6D85223D0D74}"/>
              </a:ext>
            </a:extLst>
          </p:cNvPr>
          <p:cNvSpPr txBox="1"/>
          <p:nvPr/>
        </p:nvSpPr>
        <p:spPr>
          <a:xfrm>
            <a:off x="7556805" y="1881057"/>
            <a:ext cx="4145872"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63500" sx="102000" sy="102000" algn="ctr" rotWithShape="0">
              <a:srgbClr val="00B050">
                <a:alpha val="40000"/>
              </a:srgbClr>
            </a:outerShdw>
          </a:effectLst>
        </p:spPr>
        <p:txBody>
          <a:bodyPr wrap="square" rtlCol="0">
            <a:spAutoFit/>
          </a:bodyPr>
          <a:lstStyle/>
          <a:p>
            <a:r>
              <a:rPr lang="en-CA" dirty="0"/>
              <a:t>“Have all h1 elements on the page appear in blue and with the font size of 12 px”</a:t>
            </a:r>
          </a:p>
        </p:txBody>
      </p:sp>
      <p:cxnSp>
        <p:nvCxnSpPr>
          <p:cNvPr id="8" name="Straight Arrow Connector 7">
            <a:extLst>
              <a:ext uri="{FF2B5EF4-FFF2-40B4-BE49-F238E27FC236}">
                <a16:creationId xmlns:a16="http://schemas.microsoft.com/office/drawing/2014/main" id="{3A3E01CC-BF9B-4ECE-89E0-F5F739CB0820}"/>
              </a:ext>
            </a:extLst>
          </p:cNvPr>
          <p:cNvCxnSpPr>
            <a:cxnSpLocks/>
          </p:cNvCxnSpPr>
          <p:nvPr/>
        </p:nvCxnSpPr>
        <p:spPr>
          <a:xfrm>
            <a:off x="6184490" y="2204222"/>
            <a:ext cx="1170037" cy="8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193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0B4E-D470-43F2-BAC4-BA2C3AFE73BA}"/>
              </a:ext>
            </a:extLst>
          </p:cNvPr>
          <p:cNvSpPr>
            <a:spLocks noGrp="1"/>
          </p:cNvSpPr>
          <p:nvPr>
            <p:ph type="title"/>
          </p:nvPr>
        </p:nvSpPr>
        <p:spPr/>
        <p:txBody>
          <a:bodyPr>
            <a:normAutofit/>
          </a:bodyPr>
          <a:lstStyle/>
          <a:p>
            <a:r>
              <a:rPr lang="en-US" dirty="0"/>
              <a:t>CSS Rulesets: Properties and Values</a:t>
            </a:r>
            <a:r>
              <a:rPr lang="en-US" baseline="30000" dirty="0"/>
              <a:t>[1][2]</a:t>
            </a:r>
            <a:endParaRPr lang="en-CA" dirty="0"/>
          </a:p>
        </p:txBody>
      </p:sp>
      <p:sp>
        <p:nvSpPr>
          <p:cNvPr id="3" name="Content Placeholder 2">
            <a:extLst>
              <a:ext uri="{FF2B5EF4-FFF2-40B4-BE49-F238E27FC236}">
                <a16:creationId xmlns:a16="http://schemas.microsoft.com/office/drawing/2014/main" id="{43F38B7E-2A9F-4E9D-919B-87C6DF10AFCB}"/>
              </a:ext>
            </a:extLst>
          </p:cNvPr>
          <p:cNvSpPr>
            <a:spLocks noGrp="1"/>
          </p:cNvSpPr>
          <p:nvPr>
            <p:ph idx="1"/>
          </p:nvPr>
        </p:nvSpPr>
        <p:spPr/>
        <p:txBody>
          <a:bodyPr>
            <a:normAutofit/>
          </a:bodyPr>
          <a:lstStyle/>
          <a:p>
            <a:r>
              <a:rPr lang="en-US" sz="2400" b="1" dirty="0"/>
              <a:t>CSS ruleset:</a:t>
            </a:r>
          </a:p>
          <a:p>
            <a:pPr lvl="1"/>
            <a:r>
              <a:rPr lang="en-US" sz="2400" dirty="0"/>
              <a:t>Selectors</a:t>
            </a:r>
          </a:p>
          <a:p>
            <a:pPr lvl="1"/>
            <a:r>
              <a:rPr lang="en-US" sz="2400" dirty="0"/>
              <a:t>Declarations </a:t>
            </a:r>
          </a:p>
          <a:p>
            <a:pPr lvl="1"/>
            <a:endParaRPr lang="en-US" sz="2400" dirty="0"/>
          </a:p>
          <a:p>
            <a:r>
              <a:rPr lang="en-US" sz="2400" b="1" dirty="0"/>
              <a:t>CSS declaration:</a:t>
            </a:r>
          </a:p>
          <a:p>
            <a:pPr lvl="1"/>
            <a:r>
              <a:rPr lang="en-US" sz="2400" dirty="0"/>
              <a:t>Property</a:t>
            </a:r>
          </a:p>
          <a:p>
            <a:pPr lvl="1"/>
            <a:r>
              <a:rPr lang="en-US" sz="2400" dirty="0"/>
              <a:t>Value </a:t>
            </a:r>
            <a:endParaRPr lang="en-CA" sz="2400" dirty="0"/>
          </a:p>
          <a:p>
            <a:pPr lvl="1"/>
            <a:r>
              <a:rPr lang="en-US" sz="2400" dirty="0"/>
              <a:t>For example, to change a property ‘color’ of a paragraph so that it appears in ‘red’ (value) colour, the declaration is written as: </a:t>
            </a:r>
            <a:endParaRPr lang="en-CA" sz="2400" dirty="0"/>
          </a:p>
          <a:p>
            <a:endParaRPr lang="en-CA" dirty="0"/>
          </a:p>
        </p:txBody>
      </p:sp>
      <p:sp>
        <p:nvSpPr>
          <p:cNvPr id="4" name="Slide Number Placeholder 3">
            <a:extLst>
              <a:ext uri="{FF2B5EF4-FFF2-40B4-BE49-F238E27FC236}">
                <a16:creationId xmlns:a16="http://schemas.microsoft.com/office/drawing/2014/main" id="{7A91C77A-98CF-47DC-A16F-FDEB661BD236}"/>
              </a:ext>
            </a:extLst>
          </p:cNvPr>
          <p:cNvSpPr>
            <a:spLocks noGrp="1"/>
          </p:cNvSpPr>
          <p:nvPr>
            <p:ph type="sldNum" sz="quarter" idx="12"/>
          </p:nvPr>
        </p:nvSpPr>
        <p:spPr/>
        <p:txBody>
          <a:bodyPr/>
          <a:lstStyle/>
          <a:p>
            <a:fld id="{7BAE8EB9-66BB-41AC-AC43-D6139A5E9D03}" type="slidenum">
              <a:rPr lang="en-CA" smtClean="0"/>
              <a:pPr/>
              <a:t>48</a:t>
            </a:fld>
            <a:endParaRPr lang="en-CA" dirty="0"/>
          </a:p>
        </p:txBody>
      </p:sp>
      <p:sp>
        <p:nvSpPr>
          <p:cNvPr id="5" name="Rectangle 4">
            <a:extLst>
              <a:ext uri="{FF2B5EF4-FFF2-40B4-BE49-F238E27FC236}">
                <a16:creationId xmlns:a16="http://schemas.microsoft.com/office/drawing/2014/main" id="{77114BFD-2D52-4068-ADFD-4060899D66DF}"/>
              </a:ext>
            </a:extLst>
          </p:cNvPr>
          <p:cNvSpPr/>
          <p:nvPr/>
        </p:nvSpPr>
        <p:spPr>
          <a:xfrm>
            <a:off x="2495600" y="5830347"/>
            <a:ext cx="6096000" cy="646652"/>
          </a:xfrm>
          <a:prstGeom prst="rect">
            <a:avLst/>
          </a:prstGeom>
          <a:solidFill>
            <a:schemeClr val="tx1"/>
          </a:solidFill>
        </p:spPr>
        <p:txBody>
          <a:bodyPr>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color</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F950617-8008-12D7-9BD2-98B9D22B0E69}"/>
              </a:ext>
            </a:extLst>
          </p:cNvPr>
          <p:cNvPicPr/>
          <p:nvPr/>
        </p:nvPicPr>
        <p:blipFill>
          <a:blip r:embed="rId2"/>
          <a:stretch>
            <a:fillRect/>
          </a:stretch>
        </p:blipFill>
        <p:spPr>
          <a:xfrm>
            <a:off x="4943872" y="1698994"/>
            <a:ext cx="4248472" cy="2736304"/>
          </a:xfrm>
          <a:prstGeom prst="rect">
            <a:avLst/>
          </a:prstGeom>
        </p:spPr>
      </p:pic>
    </p:spTree>
    <p:extLst>
      <p:ext uri="{BB962C8B-B14F-4D97-AF65-F5344CB8AC3E}">
        <p14:creationId xmlns:p14="http://schemas.microsoft.com/office/powerpoint/2010/main" val="890389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7411-A174-4FC5-BC3F-FCE4CDFF32C4}"/>
              </a:ext>
            </a:extLst>
          </p:cNvPr>
          <p:cNvSpPr>
            <a:spLocks noGrp="1"/>
          </p:cNvSpPr>
          <p:nvPr>
            <p:ph type="title"/>
          </p:nvPr>
        </p:nvSpPr>
        <p:spPr/>
        <p:txBody>
          <a:bodyPr>
            <a:normAutofit/>
          </a:bodyPr>
          <a:lstStyle/>
          <a:p>
            <a:r>
              <a:rPr lang="en-US" dirty="0"/>
              <a:t>Example: Writing a CSS ruleset</a:t>
            </a:r>
            <a:endParaRPr lang="en-CA" dirty="0"/>
          </a:p>
        </p:txBody>
      </p:sp>
      <p:sp>
        <p:nvSpPr>
          <p:cNvPr id="3" name="Content Placeholder 2">
            <a:extLst>
              <a:ext uri="{FF2B5EF4-FFF2-40B4-BE49-F238E27FC236}">
                <a16:creationId xmlns:a16="http://schemas.microsoft.com/office/drawing/2014/main" id="{53F3EB04-3D90-42C9-B75A-089DC8CB81B1}"/>
              </a:ext>
            </a:extLst>
          </p:cNvPr>
          <p:cNvSpPr>
            <a:spLocks noGrp="1"/>
          </p:cNvSpPr>
          <p:nvPr>
            <p:ph idx="1"/>
          </p:nvPr>
        </p:nvSpPr>
        <p:spPr/>
        <p:txBody>
          <a:bodyPr/>
          <a:lstStyle/>
          <a:p>
            <a:pPr marL="118872" indent="0">
              <a:buNone/>
            </a:pPr>
            <a:r>
              <a:rPr lang="en-US" dirty="0"/>
              <a:t>In this example, there are 2 declarations:</a:t>
            </a:r>
            <a:endParaRPr lang="en-CA" dirty="0"/>
          </a:p>
          <a:p>
            <a:pPr lvl="0"/>
            <a:r>
              <a:rPr lang="en-US" dirty="0"/>
              <a:t>color: red;</a:t>
            </a:r>
            <a:endParaRPr lang="en-CA" dirty="0"/>
          </a:p>
          <a:p>
            <a:pPr lvl="0"/>
            <a:r>
              <a:rPr lang="en-US" dirty="0"/>
              <a:t>font-weight: bold;</a:t>
            </a:r>
            <a:endParaRPr lang="en-CA" dirty="0"/>
          </a:p>
          <a:p>
            <a:endParaRPr lang="en-CA" dirty="0"/>
          </a:p>
        </p:txBody>
      </p:sp>
      <p:sp>
        <p:nvSpPr>
          <p:cNvPr id="4" name="Slide Number Placeholder 3">
            <a:extLst>
              <a:ext uri="{FF2B5EF4-FFF2-40B4-BE49-F238E27FC236}">
                <a16:creationId xmlns:a16="http://schemas.microsoft.com/office/drawing/2014/main" id="{D32ED169-85B5-4C69-8DAD-6425CB788D73}"/>
              </a:ext>
            </a:extLst>
          </p:cNvPr>
          <p:cNvSpPr>
            <a:spLocks noGrp="1"/>
          </p:cNvSpPr>
          <p:nvPr>
            <p:ph type="sldNum" sz="quarter" idx="12"/>
          </p:nvPr>
        </p:nvSpPr>
        <p:spPr/>
        <p:txBody>
          <a:bodyPr/>
          <a:lstStyle/>
          <a:p>
            <a:fld id="{7BAE8EB9-66BB-41AC-AC43-D6139A5E9D03}" type="slidenum">
              <a:rPr lang="en-CA" smtClean="0"/>
              <a:pPr/>
              <a:t>49</a:t>
            </a:fld>
            <a:endParaRPr lang="en-CA" dirty="0"/>
          </a:p>
        </p:txBody>
      </p:sp>
      <p:sp>
        <p:nvSpPr>
          <p:cNvPr id="5" name="Rectangle 4">
            <a:extLst>
              <a:ext uri="{FF2B5EF4-FFF2-40B4-BE49-F238E27FC236}">
                <a16:creationId xmlns:a16="http://schemas.microsoft.com/office/drawing/2014/main" id="{8F086936-01ED-47FB-91F1-958FD4979D48}"/>
              </a:ext>
            </a:extLst>
          </p:cNvPr>
          <p:cNvSpPr/>
          <p:nvPr/>
        </p:nvSpPr>
        <p:spPr>
          <a:xfrm>
            <a:off x="2279576" y="3789040"/>
            <a:ext cx="6096000" cy="1656864"/>
          </a:xfrm>
          <a:prstGeom prst="rect">
            <a:avLst/>
          </a:prstGeom>
          <a:solidFill>
            <a:schemeClr val="tx1"/>
          </a:solidFill>
        </p:spPr>
        <p:txBody>
          <a:bodyPr>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 p</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color</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font-weight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bold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4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EC1E-9012-7A31-B075-C19290582D2D}"/>
              </a:ext>
            </a:extLst>
          </p:cNvPr>
          <p:cNvSpPr>
            <a:spLocks noGrp="1"/>
          </p:cNvSpPr>
          <p:nvPr>
            <p:ph type="title"/>
          </p:nvPr>
        </p:nvSpPr>
        <p:spPr/>
        <p:txBody>
          <a:bodyPr/>
          <a:lstStyle/>
          <a:p>
            <a:r>
              <a:rPr lang="en-CA" dirty="0"/>
              <a:t>File Structure</a:t>
            </a:r>
          </a:p>
        </p:txBody>
      </p:sp>
      <p:pic>
        <p:nvPicPr>
          <p:cNvPr id="6" name="Content Placeholder 5">
            <a:extLst>
              <a:ext uri="{FF2B5EF4-FFF2-40B4-BE49-F238E27FC236}">
                <a16:creationId xmlns:a16="http://schemas.microsoft.com/office/drawing/2014/main" id="{54070829-2F3A-8F04-51EA-468C8258CBD5}"/>
              </a:ext>
            </a:extLst>
          </p:cNvPr>
          <p:cNvPicPr>
            <a:picLocks noGrp="1" noChangeAspect="1"/>
          </p:cNvPicPr>
          <p:nvPr>
            <p:ph idx="1"/>
          </p:nvPr>
        </p:nvPicPr>
        <p:blipFill>
          <a:blip r:embed="rId2"/>
          <a:stretch>
            <a:fillRect/>
          </a:stretch>
        </p:blipFill>
        <p:spPr>
          <a:xfrm>
            <a:off x="2757363" y="1774825"/>
            <a:ext cx="6677273" cy="4625975"/>
          </a:xfrm>
        </p:spPr>
      </p:pic>
      <p:sp>
        <p:nvSpPr>
          <p:cNvPr id="4" name="Slide Number Placeholder 3">
            <a:extLst>
              <a:ext uri="{FF2B5EF4-FFF2-40B4-BE49-F238E27FC236}">
                <a16:creationId xmlns:a16="http://schemas.microsoft.com/office/drawing/2014/main" id="{C09A6DD2-3096-15F6-2887-6A27E913B4FD}"/>
              </a:ext>
            </a:extLst>
          </p:cNvPr>
          <p:cNvSpPr>
            <a:spLocks noGrp="1"/>
          </p:cNvSpPr>
          <p:nvPr>
            <p:ph type="sldNum" sz="quarter" idx="12"/>
          </p:nvPr>
        </p:nvSpPr>
        <p:spPr/>
        <p:txBody>
          <a:bodyPr/>
          <a:lstStyle/>
          <a:p>
            <a:fld id="{7BAE8EB9-66BB-41AC-AC43-D6139A5E9D03}" type="slidenum">
              <a:rPr lang="en-CA" smtClean="0"/>
              <a:pPr/>
              <a:t>5</a:t>
            </a:fld>
            <a:endParaRPr lang="en-CA" dirty="0"/>
          </a:p>
        </p:txBody>
      </p:sp>
    </p:spTree>
    <p:extLst>
      <p:ext uri="{BB962C8B-B14F-4D97-AF65-F5344CB8AC3E}">
        <p14:creationId xmlns:p14="http://schemas.microsoft.com/office/powerpoint/2010/main" val="2521658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5E91-7862-44E6-8DA7-CD4315FB2FB5}"/>
              </a:ext>
            </a:extLst>
          </p:cNvPr>
          <p:cNvSpPr>
            <a:spLocks noGrp="1"/>
          </p:cNvSpPr>
          <p:nvPr>
            <p:ph type="title"/>
          </p:nvPr>
        </p:nvSpPr>
        <p:spPr/>
        <p:txBody>
          <a:bodyPr>
            <a:normAutofit/>
          </a:bodyPr>
          <a:lstStyle/>
          <a:p>
            <a:r>
              <a:rPr lang="en-US" sz="4000" dirty="0"/>
              <a:t>Comments, White Space and Indentation </a:t>
            </a:r>
            <a:r>
              <a:rPr lang="en-US" sz="4000" baseline="30000" dirty="0"/>
              <a:t>[3]</a:t>
            </a:r>
            <a:endParaRPr lang="en-CA" sz="4000" dirty="0"/>
          </a:p>
        </p:txBody>
      </p:sp>
      <p:sp>
        <p:nvSpPr>
          <p:cNvPr id="3" name="Content Placeholder 2">
            <a:extLst>
              <a:ext uri="{FF2B5EF4-FFF2-40B4-BE49-F238E27FC236}">
                <a16:creationId xmlns:a16="http://schemas.microsoft.com/office/drawing/2014/main" id="{65AE58EF-CF88-44B7-B33A-4965464C7E09}"/>
              </a:ext>
            </a:extLst>
          </p:cNvPr>
          <p:cNvSpPr>
            <a:spLocks noGrp="1"/>
          </p:cNvSpPr>
          <p:nvPr>
            <p:ph idx="1"/>
          </p:nvPr>
        </p:nvSpPr>
        <p:spPr/>
        <p:txBody>
          <a:bodyPr/>
          <a:lstStyle/>
          <a:p>
            <a:r>
              <a:rPr lang="en-US" sz="2800" dirty="0"/>
              <a:t>Just like HTML, we can write comments in CSS too and also use white space for indentation. </a:t>
            </a:r>
            <a:endParaRPr lang="en-CA" sz="2800" dirty="0"/>
          </a:p>
          <a:p>
            <a:r>
              <a:rPr lang="en-US" sz="2800" dirty="0"/>
              <a:t>Comments</a:t>
            </a:r>
          </a:p>
          <a:p>
            <a:endParaRPr lang="en-US" dirty="0"/>
          </a:p>
          <a:p>
            <a:endParaRPr lang="en-US" dirty="0"/>
          </a:p>
          <a:p>
            <a:r>
              <a:rPr lang="en-US" sz="2800" dirty="0"/>
              <a:t>White Space and Indentation</a:t>
            </a:r>
            <a:endParaRPr lang="en-CA" sz="2800" dirty="0"/>
          </a:p>
          <a:p>
            <a:endParaRPr lang="en-CA" dirty="0"/>
          </a:p>
        </p:txBody>
      </p:sp>
      <p:sp>
        <p:nvSpPr>
          <p:cNvPr id="4" name="Slide Number Placeholder 3">
            <a:extLst>
              <a:ext uri="{FF2B5EF4-FFF2-40B4-BE49-F238E27FC236}">
                <a16:creationId xmlns:a16="http://schemas.microsoft.com/office/drawing/2014/main" id="{D6FAC22C-375C-4EE4-8C09-16C74CC34A3F}"/>
              </a:ext>
            </a:extLst>
          </p:cNvPr>
          <p:cNvSpPr>
            <a:spLocks noGrp="1"/>
          </p:cNvSpPr>
          <p:nvPr>
            <p:ph type="sldNum" sz="quarter" idx="12"/>
          </p:nvPr>
        </p:nvSpPr>
        <p:spPr/>
        <p:txBody>
          <a:bodyPr/>
          <a:lstStyle/>
          <a:p>
            <a:fld id="{7BAE8EB9-66BB-41AC-AC43-D6139A5E9D03}" type="slidenum">
              <a:rPr lang="en-CA" smtClean="0"/>
              <a:pPr/>
              <a:t>50</a:t>
            </a:fld>
            <a:endParaRPr lang="en-CA" dirty="0"/>
          </a:p>
        </p:txBody>
      </p:sp>
      <p:sp>
        <p:nvSpPr>
          <p:cNvPr id="5" name="Rectangle 4">
            <a:extLst>
              <a:ext uri="{FF2B5EF4-FFF2-40B4-BE49-F238E27FC236}">
                <a16:creationId xmlns:a16="http://schemas.microsoft.com/office/drawing/2014/main" id="{57600D44-4E90-43B6-AD70-149E88915562}"/>
              </a:ext>
            </a:extLst>
          </p:cNvPr>
          <p:cNvSpPr/>
          <p:nvPr/>
        </p:nvSpPr>
        <p:spPr>
          <a:xfrm>
            <a:off x="1040235" y="3212976"/>
            <a:ext cx="6096000" cy="646652"/>
          </a:xfrm>
          <a:prstGeom prst="rect">
            <a:avLst/>
          </a:prstGeom>
          <a:solidFill>
            <a:schemeClr val="tx1"/>
          </a:solidFill>
        </p:spPr>
        <p:txBody>
          <a:bodyPr>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 This is a CSS comment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FA140D24-3828-4FC2-A731-8FBAB5225522}"/>
              </a:ext>
            </a:extLst>
          </p:cNvPr>
          <p:cNvSpPr/>
          <p:nvPr/>
        </p:nvSpPr>
        <p:spPr>
          <a:xfrm>
            <a:off x="1040235" y="4624889"/>
            <a:ext cx="6096000" cy="1852110"/>
          </a:xfrm>
          <a:prstGeom prst="rect">
            <a:avLst/>
          </a:prstGeom>
          <a:solidFill>
            <a:schemeClr val="tx1"/>
          </a:solidFill>
        </p:spPr>
        <p:txBody>
          <a:bodyPr>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 p</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color</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font-family</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Arial</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sans-serif</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font-weight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bold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5744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D14-C63E-45C6-845C-D890B97E67AA}"/>
              </a:ext>
            </a:extLst>
          </p:cNvPr>
          <p:cNvSpPr>
            <a:spLocks noGrp="1"/>
          </p:cNvSpPr>
          <p:nvPr>
            <p:ph type="title"/>
          </p:nvPr>
        </p:nvSpPr>
        <p:spPr/>
        <p:txBody>
          <a:bodyPr>
            <a:normAutofit/>
          </a:bodyPr>
          <a:lstStyle/>
          <a:p>
            <a:r>
              <a:rPr lang="en-AU" dirty="0"/>
              <a:t>CSS Selectors</a:t>
            </a:r>
            <a:r>
              <a:rPr lang="en-US" baseline="30000" dirty="0"/>
              <a:t>[1]</a:t>
            </a:r>
            <a:endParaRPr lang="en-CA" dirty="0"/>
          </a:p>
        </p:txBody>
      </p:sp>
      <p:sp>
        <p:nvSpPr>
          <p:cNvPr id="3" name="Content Placeholder 2">
            <a:extLst>
              <a:ext uri="{FF2B5EF4-FFF2-40B4-BE49-F238E27FC236}">
                <a16:creationId xmlns:a16="http://schemas.microsoft.com/office/drawing/2014/main" id="{E214A18D-241D-4211-84F7-2937FD347298}"/>
              </a:ext>
            </a:extLst>
          </p:cNvPr>
          <p:cNvSpPr>
            <a:spLocks noGrp="1"/>
          </p:cNvSpPr>
          <p:nvPr>
            <p:ph idx="1"/>
          </p:nvPr>
        </p:nvSpPr>
        <p:spPr>
          <a:xfrm>
            <a:off x="335360" y="1775192"/>
            <a:ext cx="11582320" cy="4822160"/>
          </a:xfrm>
        </p:spPr>
        <p:txBody>
          <a:bodyPr>
            <a:normAutofit/>
          </a:bodyPr>
          <a:lstStyle/>
          <a:p>
            <a:r>
              <a:rPr lang="en-US" dirty="0"/>
              <a:t>Selectors in CSS are used to target HTML elements on a web page for styling. </a:t>
            </a:r>
            <a:endParaRPr lang="en-CA" dirty="0"/>
          </a:p>
          <a:p>
            <a:endParaRPr lang="en-AU" sz="2800" dirty="0"/>
          </a:p>
          <a:p>
            <a:r>
              <a:rPr lang="en-AU" sz="2800" dirty="0"/>
              <a:t>Types of Selectors</a:t>
            </a:r>
          </a:p>
          <a:p>
            <a:pPr lvl="1"/>
            <a:r>
              <a:rPr lang="en-US" dirty="0"/>
              <a:t>Type, Class and ID</a:t>
            </a:r>
            <a:endParaRPr lang="en-CA" dirty="0"/>
          </a:p>
          <a:p>
            <a:endParaRPr lang="en-CA" dirty="0"/>
          </a:p>
        </p:txBody>
      </p:sp>
      <p:sp>
        <p:nvSpPr>
          <p:cNvPr id="4" name="Slide Number Placeholder 3">
            <a:extLst>
              <a:ext uri="{FF2B5EF4-FFF2-40B4-BE49-F238E27FC236}">
                <a16:creationId xmlns:a16="http://schemas.microsoft.com/office/drawing/2014/main" id="{D7CB9A18-CE16-405F-A3FE-E83DD0D6B88E}"/>
              </a:ext>
            </a:extLst>
          </p:cNvPr>
          <p:cNvSpPr>
            <a:spLocks noGrp="1"/>
          </p:cNvSpPr>
          <p:nvPr>
            <p:ph type="sldNum" sz="quarter" idx="12"/>
          </p:nvPr>
        </p:nvSpPr>
        <p:spPr/>
        <p:txBody>
          <a:bodyPr/>
          <a:lstStyle/>
          <a:p>
            <a:fld id="{7BAE8EB9-66BB-41AC-AC43-D6139A5E9D03}" type="slidenum">
              <a:rPr lang="en-CA" smtClean="0"/>
              <a:pPr/>
              <a:t>51</a:t>
            </a:fld>
            <a:endParaRPr lang="en-CA" dirty="0"/>
          </a:p>
        </p:txBody>
      </p:sp>
    </p:spTree>
    <p:extLst>
      <p:ext uri="{BB962C8B-B14F-4D97-AF65-F5344CB8AC3E}">
        <p14:creationId xmlns:p14="http://schemas.microsoft.com/office/powerpoint/2010/main" val="1325349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E135-7E0C-4045-A63B-FCF758B591E1}"/>
              </a:ext>
            </a:extLst>
          </p:cNvPr>
          <p:cNvSpPr>
            <a:spLocks noGrp="1"/>
          </p:cNvSpPr>
          <p:nvPr>
            <p:ph type="title"/>
          </p:nvPr>
        </p:nvSpPr>
        <p:spPr/>
        <p:txBody>
          <a:bodyPr>
            <a:normAutofit/>
          </a:bodyPr>
          <a:lstStyle/>
          <a:p>
            <a:r>
              <a:rPr lang="en-US" i="1" dirty="0"/>
              <a:t>Type, Class and ID </a:t>
            </a:r>
            <a:r>
              <a:rPr lang="en-US" i="1" baseline="30000" dirty="0"/>
              <a:t>[2]</a:t>
            </a:r>
            <a:endParaRPr lang="en-CA" dirty="0"/>
          </a:p>
        </p:txBody>
      </p:sp>
      <p:sp>
        <p:nvSpPr>
          <p:cNvPr id="3" name="Content Placeholder 2">
            <a:extLst>
              <a:ext uri="{FF2B5EF4-FFF2-40B4-BE49-F238E27FC236}">
                <a16:creationId xmlns:a16="http://schemas.microsoft.com/office/drawing/2014/main" id="{749F38C4-55FB-47D9-9F7A-E950F721370B}"/>
              </a:ext>
            </a:extLst>
          </p:cNvPr>
          <p:cNvSpPr>
            <a:spLocks noGrp="1"/>
          </p:cNvSpPr>
          <p:nvPr>
            <p:ph idx="1"/>
          </p:nvPr>
        </p:nvSpPr>
        <p:spPr/>
        <p:txBody>
          <a:bodyPr/>
          <a:lstStyle/>
          <a:p>
            <a:r>
              <a:rPr lang="en-US" b="1" dirty="0"/>
              <a:t>Type</a:t>
            </a:r>
            <a:r>
              <a:rPr lang="en-US" dirty="0"/>
              <a:t>: Selector that targets an HTML element using the tag names</a:t>
            </a:r>
          </a:p>
          <a:p>
            <a:pPr marL="118872" indent="0">
              <a:buNone/>
            </a:pPr>
            <a:r>
              <a:rPr lang="en-US" dirty="0"/>
              <a:t>The HTML code: </a:t>
            </a:r>
          </a:p>
          <a:p>
            <a:pPr marL="118872" indent="0">
              <a:buNone/>
            </a:pPr>
            <a:endParaRPr lang="en-US" dirty="0"/>
          </a:p>
          <a:p>
            <a:pPr marL="118872" indent="0">
              <a:buNone/>
            </a:pPr>
            <a:endParaRPr lang="en-US" dirty="0"/>
          </a:p>
          <a:p>
            <a:pPr marL="118872" indent="0">
              <a:buNone/>
            </a:pPr>
            <a:r>
              <a:rPr lang="en-US" dirty="0"/>
              <a:t>Corresponding CSS: </a:t>
            </a:r>
            <a:endParaRPr lang="en-CA" dirty="0"/>
          </a:p>
          <a:p>
            <a:pPr marL="118872" indent="0">
              <a:buNone/>
            </a:pPr>
            <a:endParaRPr lang="en-CA" dirty="0"/>
          </a:p>
          <a:p>
            <a:pPr marL="118872" indent="0">
              <a:buNone/>
            </a:pPr>
            <a:endParaRPr lang="en-US" dirty="0"/>
          </a:p>
          <a:p>
            <a:pPr marL="118872" indent="0">
              <a:buNone/>
            </a:pPr>
            <a:endParaRPr lang="en-US" dirty="0"/>
          </a:p>
          <a:p>
            <a:pPr marL="118872" indent="0">
              <a:buNone/>
            </a:pPr>
            <a:endParaRPr lang="en-CA" dirty="0"/>
          </a:p>
        </p:txBody>
      </p:sp>
      <p:sp>
        <p:nvSpPr>
          <p:cNvPr id="4" name="Slide Number Placeholder 3">
            <a:extLst>
              <a:ext uri="{FF2B5EF4-FFF2-40B4-BE49-F238E27FC236}">
                <a16:creationId xmlns:a16="http://schemas.microsoft.com/office/drawing/2014/main" id="{2999F81E-A2CA-4B5C-B3CF-803E2C3A8F19}"/>
              </a:ext>
            </a:extLst>
          </p:cNvPr>
          <p:cNvSpPr>
            <a:spLocks noGrp="1"/>
          </p:cNvSpPr>
          <p:nvPr>
            <p:ph type="sldNum" sz="quarter" idx="12"/>
          </p:nvPr>
        </p:nvSpPr>
        <p:spPr/>
        <p:txBody>
          <a:bodyPr/>
          <a:lstStyle/>
          <a:p>
            <a:fld id="{7BAE8EB9-66BB-41AC-AC43-D6139A5E9D03}" type="slidenum">
              <a:rPr lang="en-CA" smtClean="0"/>
              <a:pPr/>
              <a:t>52</a:t>
            </a:fld>
            <a:endParaRPr lang="en-CA" dirty="0"/>
          </a:p>
        </p:txBody>
      </p:sp>
      <p:sp>
        <p:nvSpPr>
          <p:cNvPr id="5" name="Rectangle 4">
            <a:extLst>
              <a:ext uri="{FF2B5EF4-FFF2-40B4-BE49-F238E27FC236}">
                <a16:creationId xmlns:a16="http://schemas.microsoft.com/office/drawing/2014/main" id="{E2202CF0-5799-4581-AB39-EA236234E8DE}"/>
              </a:ext>
            </a:extLst>
          </p:cNvPr>
          <p:cNvSpPr/>
          <p:nvPr/>
        </p:nvSpPr>
        <p:spPr>
          <a:xfrm>
            <a:off x="2063552" y="3441344"/>
            <a:ext cx="6096000" cy="646652"/>
          </a:xfrm>
          <a:prstGeom prst="rect">
            <a:avLst/>
          </a:prstGeom>
          <a:solidFill>
            <a:schemeClr val="tx1"/>
          </a:solidFill>
        </p:spPr>
        <p:txBody>
          <a:bodyPr>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 &lt;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h1</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Test heading in green.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h1</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C392FBD3-33DC-4BB6-8380-A49BC282D92F}"/>
              </a:ext>
            </a:extLst>
          </p:cNvPr>
          <p:cNvSpPr/>
          <p:nvPr/>
        </p:nvSpPr>
        <p:spPr>
          <a:xfrm>
            <a:off x="2063552" y="4940168"/>
            <a:ext cx="6096000" cy="1005725"/>
          </a:xfrm>
          <a:prstGeom prst="rect">
            <a:avLst/>
          </a:prstGeom>
          <a:solidFill>
            <a:schemeClr val="tx1"/>
          </a:solidFill>
        </p:spPr>
        <p:txBody>
          <a:bodyPr>
            <a:spAutoFit/>
          </a:bodyPr>
          <a:lstStyle/>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 h1</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color</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green</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1367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E135-7E0C-4045-A63B-FCF758B591E1}"/>
              </a:ext>
            </a:extLst>
          </p:cNvPr>
          <p:cNvSpPr>
            <a:spLocks noGrp="1"/>
          </p:cNvSpPr>
          <p:nvPr>
            <p:ph type="title"/>
          </p:nvPr>
        </p:nvSpPr>
        <p:spPr/>
        <p:txBody>
          <a:bodyPr>
            <a:normAutofit/>
          </a:bodyPr>
          <a:lstStyle/>
          <a:p>
            <a:r>
              <a:rPr lang="en-US" i="1" dirty="0"/>
              <a:t>Type, Class and ID </a:t>
            </a:r>
            <a:r>
              <a:rPr lang="en-US" i="1" baseline="30000" dirty="0"/>
              <a:t>[2]</a:t>
            </a:r>
            <a:endParaRPr lang="en-CA" dirty="0"/>
          </a:p>
        </p:txBody>
      </p:sp>
      <p:sp>
        <p:nvSpPr>
          <p:cNvPr id="3" name="Content Placeholder 2">
            <a:extLst>
              <a:ext uri="{FF2B5EF4-FFF2-40B4-BE49-F238E27FC236}">
                <a16:creationId xmlns:a16="http://schemas.microsoft.com/office/drawing/2014/main" id="{749F38C4-55FB-47D9-9F7A-E950F721370B}"/>
              </a:ext>
            </a:extLst>
          </p:cNvPr>
          <p:cNvSpPr>
            <a:spLocks noGrp="1"/>
          </p:cNvSpPr>
          <p:nvPr>
            <p:ph idx="1"/>
          </p:nvPr>
        </p:nvSpPr>
        <p:spPr>
          <a:xfrm>
            <a:off x="609600" y="1633806"/>
            <a:ext cx="10972800" cy="4976127"/>
          </a:xfrm>
        </p:spPr>
        <p:txBody>
          <a:bodyPr>
            <a:normAutofit/>
          </a:bodyPr>
          <a:lstStyle/>
          <a:p>
            <a:r>
              <a:rPr lang="en-US" sz="2400" b="1" dirty="0"/>
              <a:t>ID: </a:t>
            </a:r>
            <a:r>
              <a:rPr lang="en-US" sz="2400" dirty="0"/>
              <a:t>works much like the ‘Class’ selector with three key differences</a:t>
            </a:r>
          </a:p>
          <a:p>
            <a:pPr lvl="1"/>
            <a:r>
              <a:rPr lang="en-US" sz="2400" dirty="0"/>
              <a:t> One that the id is specified in the ‘id’ attribute of the tag, </a:t>
            </a:r>
          </a:p>
          <a:p>
            <a:pPr lvl="1"/>
            <a:r>
              <a:rPr lang="en-US" sz="2400" dirty="0"/>
              <a:t>Second that the CSS rule uses hash (#) along with the id as a selector</a:t>
            </a:r>
          </a:p>
          <a:p>
            <a:pPr lvl="1"/>
            <a:r>
              <a:rPr lang="en-US" sz="2400" dirty="0"/>
              <a:t>Third that only one id can be given to an element. </a:t>
            </a:r>
          </a:p>
          <a:p>
            <a:pPr marL="118872" indent="0">
              <a:buNone/>
            </a:pPr>
            <a:r>
              <a:rPr lang="en-US" sz="2400" dirty="0"/>
              <a:t>The HTML code: </a:t>
            </a:r>
          </a:p>
          <a:p>
            <a:pPr marL="118872" indent="0">
              <a:buNone/>
            </a:pPr>
            <a:endParaRPr lang="en-US" sz="2400" dirty="0"/>
          </a:p>
          <a:p>
            <a:pPr marL="118872" indent="0">
              <a:buNone/>
            </a:pPr>
            <a:endParaRPr lang="en-US" sz="2400" dirty="0"/>
          </a:p>
          <a:p>
            <a:pPr marL="118872" indent="0">
              <a:buNone/>
            </a:pPr>
            <a:endParaRPr lang="en-US" sz="2400" dirty="0"/>
          </a:p>
          <a:p>
            <a:pPr marL="118872" indent="0">
              <a:buNone/>
            </a:pPr>
            <a:r>
              <a:rPr lang="en-US" sz="2400" dirty="0"/>
              <a:t>Corresponding CSS: </a:t>
            </a:r>
            <a:endParaRPr lang="en-CA" sz="2400" dirty="0"/>
          </a:p>
          <a:p>
            <a:pPr marL="118872" indent="0">
              <a:buNone/>
            </a:pPr>
            <a:endParaRPr lang="en-CA" dirty="0"/>
          </a:p>
          <a:p>
            <a:pPr marL="118872" indent="0">
              <a:buNone/>
            </a:pPr>
            <a:endParaRPr lang="en-US" dirty="0"/>
          </a:p>
          <a:p>
            <a:pPr marL="118872" indent="0">
              <a:buNone/>
            </a:pPr>
            <a:endParaRPr lang="en-US" dirty="0"/>
          </a:p>
          <a:p>
            <a:pPr marL="118872" indent="0">
              <a:buNone/>
            </a:pPr>
            <a:endParaRPr lang="en-CA" dirty="0"/>
          </a:p>
        </p:txBody>
      </p:sp>
      <p:sp>
        <p:nvSpPr>
          <p:cNvPr id="4" name="Slide Number Placeholder 3">
            <a:extLst>
              <a:ext uri="{FF2B5EF4-FFF2-40B4-BE49-F238E27FC236}">
                <a16:creationId xmlns:a16="http://schemas.microsoft.com/office/drawing/2014/main" id="{2999F81E-A2CA-4B5C-B3CF-803E2C3A8F19}"/>
              </a:ext>
            </a:extLst>
          </p:cNvPr>
          <p:cNvSpPr>
            <a:spLocks noGrp="1"/>
          </p:cNvSpPr>
          <p:nvPr>
            <p:ph type="sldNum" sz="quarter" idx="12"/>
          </p:nvPr>
        </p:nvSpPr>
        <p:spPr/>
        <p:txBody>
          <a:bodyPr/>
          <a:lstStyle/>
          <a:p>
            <a:fld id="{7BAE8EB9-66BB-41AC-AC43-D6139A5E9D03}" type="slidenum">
              <a:rPr lang="en-CA" smtClean="0"/>
              <a:pPr/>
              <a:t>53</a:t>
            </a:fld>
            <a:endParaRPr lang="en-CA" dirty="0"/>
          </a:p>
        </p:txBody>
      </p:sp>
      <p:sp>
        <p:nvSpPr>
          <p:cNvPr id="5" name="Rectangle 4">
            <a:extLst>
              <a:ext uri="{FF2B5EF4-FFF2-40B4-BE49-F238E27FC236}">
                <a16:creationId xmlns:a16="http://schemas.microsoft.com/office/drawing/2014/main" id="{7F34ED69-8A98-41EE-90F6-05A577E8684C}"/>
              </a:ext>
            </a:extLst>
          </p:cNvPr>
          <p:cNvSpPr/>
          <p:nvPr/>
        </p:nvSpPr>
        <p:spPr>
          <a:xfrm>
            <a:off x="1415480" y="3933056"/>
            <a:ext cx="9145016" cy="841577"/>
          </a:xfrm>
          <a:prstGeom prst="rect">
            <a:avLst/>
          </a:prstGeom>
          <a:solidFill>
            <a:schemeClr val="tx1"/>
          </a:solidFill>
        </p:spPr>
        <p:txBody>
          <a:bodyPr wrap="square">
            <a:spAutoFit/>
          </a:bodyPr>
          <a:lstStyle/>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h1</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CA"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specialHeading</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Test heading will be underlined. </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CA"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h1</a:t>
            </a:r>
            <a:r>
              <a:rPr lang="en-CA"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390D085E-F29B-4101-BD05-BC65BE18A2E6}"/>
              </a:ext>
            </a:extLst>
          </p:cNvPr>
          <p:cNvSpPr/>
          <p:nvPr/>
        </p:nvSpPr>
        <p:spPr>
          <a:xfrm>
            <a:off x="1415480" y="5247690"/>
            <a:ext cx="4248472" cy="1477328"/>
          </a:xfrm>
          <a:prstGeom prst="rect">
            <a:avLst/>
          </a:prstGeom>
          <a:solidFill>
            <a:schemeClr val="tx1"/>
          </a:solidFill>
        </p:spPr>
        <p:txBody>
          <a:bodyPr wrap="square">
            <a:spAutoFit/>
          </a:bodyPr>
          <a:lstStyle/>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err="1">
                <a:solidFill>
                  <a:srgbClr val="D7BA7D"/>
                </a:solidFill>
                <a:latin typeface="Consolas" panose="020B0609020204030204" pitchFamily="49" charset="0"/>
                <a:ea typeface="Times New Roman" panose="02020603050405020304" pitchFamily="18" charset="0"/>
                <a:cs typeface="Times New Roman" panose="02020603050405020304" pitchFamily="18" charset="0"/>
              </a:rPr>
              <a:t>specialHeading</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text-decoration</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CA"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underline</a:t>
            </a:r>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p>
          <a:p>
            <a:r>
              <a:rPr lang="en-CA"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757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8DF8-FC61-44B8-B121-41D2055B8BC8}"/>
              </a:ext>
            </a:extLst>
          </p:cNvPr>
          <p:cNvSpPr>
            <a:spLocks noGrp="1"/>
          </p:cNvSpPr>
          <p:nvPr>
            <p:ph type="title"/>
          </p:nvPr>
        </p:nvSpPr>
        <p:spPr/>
        <p:txBody>
          <a:bodyPr/>
          <a:lstStyle/>
          <a:p>
            <a:r>
              <a:rPr lang="en-US" dirty="0"/>
              <a:t>CSS</a:t>
            </a:r>
            <a:endParaRPr lang="en-CA" dirty="0"/>
          </a:p>
        </p:txBody>
      </p:sp>
      <p:sp>
        <p:nvSpPr>
          <p:cNvPr id="3" name="Content Placeholder 2">
            <a:extLst>
              <a:ext uri="{FF2B5EF4-FFF2-40B4-BE49-F238E27FC236}">
                <a16:creationId xmlns:a16="http://schemas.microsoft.com/office/drawing/2014/main" id="{4DEB57FF-67CC-409C-9DCE-5E5B2AEE1BD2}"/>
              </a:ext>
            </a:extLst>
          </p:cNvPr>
          <p:cNvSpPr>
            <a:spLocks noGrp="1"/>
          </p:cNvSpPr>
          <p:nvPr>
            <p:ph idx="1"/>
          </p:nvPr>
        </p:nvSpPr>
        <p:spPr/>
        <p:txBody>
          <a:bodyPr>
            <a:normAutofit fontScale="92500" lnSpcReduction="20000"/>
          </a:bodyPr>
          <a:lstStyle/>
          <a:p>
            <a:r>
              <a:rPr lang="en-US" b="0" i="0" dirty="0">
                <a:solidFill>
                  <a:srgbClr val="1B1B1B"/>
                </a:solidFill>
                <a:effectLst/>
                <a:latin typeface="arial" panose="020B0604020202020204" pitchFamily="34" charset="0"/>
              </a:rPr>
              <a:t>CSS stands for </a:t>
            </a:r>
            <a:r>
              <a:rPr lang="en-US" b="1" i="0" dirty="0">
                <a:solidFill>
                  <a:srgbClr val="1B1B1B"/>
                </a:solidFill>
                <a:effectLst/>
                <a:latin typeface="arial" panose="020B0604020202020204" pitchFamily="34" charset="0"/>
              </a:rPr>
              <a:t>Cascading Style Sheets</a:t>
            </a:r>
            <a:r>
              <a:rPr lang="en-US" b="0" i="0" dirty="0">
                <a:solidFill>
                  <a:srgbClr val="1B1B1B"/>
                </a:solidFill>
                <a:effectLst/>
                <a:latin typeface="arial" panose="020B0604020202020204" pitchFamily="34" charset="0"/>
              </a:rPr>
              <a:t>, and that first word </a:t>
            </a:r>
            <a:r>
              <a:rPr lang="en-US" b="0" i="1" dirty="0">
                <a:solidFill>
                  <a:srgbClr val="1B1B1B"/>
                </a:solidFill>
                <a:effectLst/>
                <a:latin typeface="arial" panose="020B0604020202020204" pitchFamily="34" charset="0"/>
              </a:rPr>
              <a:t>cascading</a:t>
            </a:r>
            <a:r>
              <a:rPr lang="en-US" b="0" i="0" dirty="0">
                <a:solidFill>
                  <a:srgbClr val="1B1B1B"/>
                </a:solidFill>
                <a:effectLst/>
                <a:latin typeface="arial" panose="020B0604020202020204" pitchFamily="34" charset="0"/>
              </a:rPr>
              <a:t> is incredibly important to understand — the way that the cascade behaves is key to understanding CSS.</a:t>
            </a:r>
          </a:p>
          <a:p>
            <a:r>
              <a:rPr lang="en-US" b="1" i="0" dirty="0">
                <a:solidFill>
                  <a:srgbClr val="1B1B1B"/>
                </a:solidFill>
                <a:effectLst/>
                <a:latin typeface="arial" panose="020B0604020202020204" pitchFamily="34" charset="0"/>
              </a:rPr>
              <a:t>cascade</a:t>
            </a:r>
            <a:r>
              <a:rPr lang="en-US" b="0" i="0" dirty="0">
                <a:solidFill>
                  <a:srgbClr val="1B1B1B"/>
                </a:solidFill>
                <a:effectLst/>
                <a:latin typeface="arial" panose="020B0604020202020204" pitchFamily="34" charset="0"/>
              </a:rPr>
              <a:t>, and the closely-related concept of </a:t>
            </a:r>
            <a:r>
              <a:rPr lang="en-US" b="1" i="0" dirty="0">
                <a:solidFill>
                  <a:srgbClr val="1B1B1B"/>
                </a:solidFill>
                <a:effectLst/>
                <a:latin typeface="arial" panose="020B0604020202020204" pitchFamily="34" charset="0"/>
              </a:rPr>
              <a:t>specificity</a:t>
            </a:r>
            <a:r>
              <a:rPr lang="en-US" b="0" i="0" dirty="0">
                <a:solidFill>
                  <a:srgbClr val="1B1B1B"/>
                </a:solidFill>
                <a:effectLst/>
                <a:latin typeface="arial" panose="020B0604020202020204" pitchFamily="34" charset="0"/>
              </a:rPr>
              <a:t>, are mechanisms that control which rule applies when there is such a conflict. Which rule is styling your element may not be the one you expect, so you need to understand how these mechanisms work.</a:t>
            </a:r>
          </a:p>
          <a:p>
            <a:r>
              <a:rPr lang="en-US" b="0" i="0" dirty="0">
                <a:solidFill>
                  <a:srgbClr val="1B1B1B"/>
                </a:solidFill>
                <a:effectLst/>
                <a:latin typeface="arial" panose="020B0604020202020204" pitchFamily="34" charset="0"/>
              </a:rPr>
              <a:t>concept of </a:t>
            </a:r>
            <a:r>
              <a:rPr lang="en-US" b="1" i="0" dirty="0">
                <a:solidFill>
                  <a:srgbClr val="1B1B1B"/>
                </a:solidFill>
                <a:effectLst/>
                <a:latin typeface="arial" panose="020B0604020202020204" pitchFamily="34" charset="0"/>
              </a:rPr>
              <a:t>inheritance</a:t>
            </a:r>
            <a:r>
              <a:rPr lang="en-US" b="0" i="0" dirty="0">
                <a:solidFill>
                  <a:srgbClr val="1B1B1B"/>
                </a:solidFill>
                <a:effectLst/>
                <a:latin typeface="arial" panose="020B0604020202020204" pitchFamily="34" charset="0"/>
              </a:rPr>
              <a:t>, which means that some CSS properties by default inherit values set on the current element's parent element, and some don't.</a:t>
            </a:r>
            <a:endParaRPr lang="en-CA" dirty="0"/>
          </a:p>
        </p:txBody>
      </p:sp>
    </p:spTree>
    <p:extLst>
      <p:ext uri="{BB962C8B-B14F-4D97-AF65-F5344CB8AC3E}">
        <p14:creationId xmlns:p14="http://schemas.microsoft.com/office/powerpoint/2010/main" val="177264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1575-35C8-4B2A-95FA-A41ABA8FF1F7}"/>
              </a:ext>
            </a:extLst>
          </p:cNvPr>
          <p:cNvSpPr>
            <a:spLocks noGrp="1"/>
          </p:cNvSpPr>
          <p:nvPr>
            <p:ph type="title"/>
          </p:nvPr>
        </p:nvSpPr>
        <p:spPr/>
        <p:txBody>
          <a:bodyPr/>
          <a:lstStyle/>
          <a:p>
            <a:r>
              <a:rPr lang="en-US" dirty="0"/>
              <a:t>Cascade</a:t>
            </a:r>
            <a:endParaRPr lang="en-CA" dirty="0"/>
          </a:p>
        </p:txBody>
      </p:sp>
      <p:sp>
        <p:nvSpPr>
          <p:cNvPr id="3" name="Content Placeholder 2">
            <a:extLst>
              <a:ext uri="{FF2B5EF4-FFF2-40B4-BE49-F238E27FC236}">
                <a16:creationId xmlns:a16="http://schemas.microsoft.com/office/drawing/2014/main" id="{DB89AB98-E66C-4297-9C20-AA196852ED03}"/>
              </a:ext>
            </a:extLst>
          </p:cNvPr>
          <p:cNvSpPr>
            <a:spLocks noGrp="1"/>
          </p:cNvSpPr>
          <p:nvPr>
            <p:ph idx="1"/>
          </p:nvPr>
        </p:nvSpPr>
        <p:spPr/>
        <p:txBody>
          <a:bodyPr/>
          <a:lstStyle/>
          <a:p>
            <a:r>
              <a:rPr lang="en-US" b="0" i="0" dirty="0">
                <a:solidFill>
                  <a:srgbClr val="1B1B1B"/>
                </a:solidFill>
                <a:effectLst/>
                <a:latin typeface="arial" panose="020B0604020202020204" pitchFamily="34" charset="0"/>
              </a:rPr>
              <a:t>Stylesheets </a:t>
            </a:r>
            <a:r>
              <a:rPr lang="en-US" b="1" i="0" dirty="0">
                <a:solidFill>
                  <a:srgbClr val="1B1B1B"/>
                </a:solidFill>
                <a:effectLst/>
                <a:latin typeface="arial" panose="020B0604020202020204" pitchFamily="34" charset="0"/>
              </a:rPr>
              <a:t>cascade</a:t>
            </a:r>
            <a:r>
              <a:rPr lang="en-US" b="0" i="0" dirty="0">
                <a:solidFill>
                  <a:srgbClr val="1B1B1B"/>
                </a:solidFill>
                <a:effectLst/>
                <a:latin typeface="arial" panose="020B0604020202020204" pitchFamily="34" charset="0"/>
              </a:rPr>
              <a:t> — at a very simple level, this means that the order of CSS rules matters; when two rules apply that have equal specificity, the one that comes last in the CSS is the one that will be used.</a:t>
            </a:r>
          </a:p>
          <a:p>
            <a:endParaRPr lang="en-CA" dirty="0"/>
          </a:p>
        </p:txBody>
      </p:sp>
    </p:spTree>
    <p:extLst>
      <p:ext uri="{BB962C8B-B14F-4D97-AF65-F5344CB8AC3E}">
        <p14:creationId xmlns:p14="http://schemas.microsoft.com/office/powerpoint/2010/main" val="267767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1D18-2755-415C-BCB2-EDAE96997B0D}"/>
              </a:ext>
            </a:extLst>
          </p:cNvPr>
          <p:cNvSpPr>
            <a:spLocks noGrp="1"/>
          </p:cNvSpPr>
          <p:nvPr>
            <p:ph type="title"/>
          </p:nvPr>
        </p:nvSpPr>
        <p:spPr/>
        <p:txBody>
          <a:bodyPr/>
          <a:lstStyle/>
          <a:p>
            <a:r>
              <a:rPr lang="en-US" dirty="0"/>
              <a:t>Cascade Example</a:t>
            </a:r>
            <a:endParaRPr lang="en-CA" dirty="0"/>
          </a:p>
        </p:txBody>
      </p:sp>
      <p:sp>
        <p:nvSpPr>
          <p:cNvPr id="3" name="Content Placeholder 2">
            <a:extLst>
              <a:ext uri="{FF2B5EF4-FFF2-40B4-BE49-F238E27FC236}">
                <a16:creationId xmlns:a16="http://schemas.microsoft.com/office/drawing/2014/main" id="{F82D1C3B-0A7D-463F-B321-044CD0A4B6C9}"/>
              </a:ext>
            </a:extLst>
          </p:cNvPr>
          <p:cNvSpPr>
            <a:spLocks noGrp="1"/>
          </p:cNvSpPr>
          <p:nvPr>
            <p:ph idx="1"/>
          </p:nvPr>
        </p:nvSpPr>
        <p:spPr/>
        <p:txBody>
          <a:bodyPr/>
          <a:lstStyle/>
          <a:p>
            <a:r>
              <a:rPr lang="en-US" dirty="0"/>
              <a:t>In the below example, we have two rules that could apply to the h1</a:t>
            </a:r>
          </a:p>
          <a:p>
            <a:endParaRPr lang="en-CA" dirty="0"/>
          </a:p>
        </p:txBody>
      </p:sp>
      <p:pic>
        <p:nvPicPr>
          <p:cNvPr id="6" name="Picture 5">
            <a:extLst>
              <a:ext uri="{FF2B5EF4-FFF2-40B4-BE49-F238E27FC236}">
                <a16:creationId xmlns:a16="http://schemas.microsoft.com/office/drawing/2014/main" id="{AEF0BA84-03B5-4241-B6F8-6468F8CF37E3}"/>
              </a:ext>
            </a:extLst>
          </p:cNvPr>
          <p:cNvPicPr>
            <a:picLocks noChangeAspect="1"/>
          </p:cNvPicPr>
          <p:nvPr/>
        </p:nvPicPr>
        <p:blipFill>
          <a:blip r:embed="rId2"/>
          <a:stretch>
            <a:fillRect/>
          </a:stretch>
        </p:blipFill>
        <p:spPr>
          <a:xfrm>
            <a:off x="1631504" y="3068960"/>
            <a:ext cx="7779203" cy="2684008"/>
          </a:xfrm>
          <a:prstGeom prst="rect">
            <a:avLst/>
          </a:prstGeom>
        </p:spPr>
      </p:pic>
    </p:spTree>
    <p:extLst>
      <p:ext uri="{BB962C8B-B14F-4D97-AF65-F5344CB8AC3E}">
        <p14:creationId xmlns:p14="http://schemas.microsoft.com/office/powerpoint/2010/main" val="50679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96D4-1AEE-443A-AFA1-2CC163F25230}"/>
              </a:ext>
            </a:extLst>
          </p:cNvPr>
          <p:cNvSpPr>
            <a:spLocks noGrp="1"/>
          </p:cNvSpPr>
          <p:nvPr>
            <p:ph type="title"/>
          </p:nvPr>
        </p:nvSpPr>
        <p:spPr/>
        <p:txBody>
          <a:bodyPr/>
          <a:lstStyle/>
          <a:p>
            <a:r>
              <a:rPr lang="en-US" dirty="0"/>
              <a:t>Blue</a:t>
            </a:r>
            <a:endParaRPr lang="en-CA" dirty="0"/>
          </a:p>
        </p:txBody>
      </p:sp>
      <p:pic>
        <p:nvPicPr>
          <p:cNvPr id="5" name="Content Placeholder 4">
            <a:extLst>
              <a:ext uri="{FF2B5EF4-FFF2-40B4-BE49-F238E27FC236}">
                <a16:creationId xmlns:a16="http://schemas.microsoft.com/office/drawing/2014/main" id="{BF037838-E630-4D67-B899-BF3806B68D08}"/>
              </a:ext>
            </a:extLst>
          </p:cNvPr>
          <p:cNvPicPr>
            <a:picLocks noGrp="1" noChangeAspect="1"/>
          </p:cNvPicPr>
          <p:nvPr>
            <p:ph idx="1"/>
          </p:nvPr>
        </p:nvPicPr>
        <p:blipFill>
          <a:blip r:embed="rId2"/>
          <a:stretch>
            <a:fillRect/>
          </a:stretch>
        </p:blipFill>
        <p:spPr>
          <a:xfrm>
            <a:off x="2457450" y="3325019"/>
            <a:ext cx="7277100" cy="1352550"/>
          </a:xfrm>
        </p:spPr>
      </p:pic>
      <p:sp>
        <p:nvSpPr>
          <p:cNvPr id="6" name="TextBox 5">
            <a:extLst>
              <a:ext uri="{FF2B5EF4-FFF2-40B4-BE49-F238E27FC236}">
                <a16:creationId xmlns:a16="http://schemas.microsoft.com/office/drawing/2014/main" id="{42438283-D61D-4E0F-A137-1853C27CE5EE}"/>
              </a:ext>
            </a:extLst>
          </p:cNvPr>
          <p:cNvSpPr txBox="1"/>
          <p:nvPr/>
        </p:nvSpPr>
        <p:spPr>
          <a:xfrm>
            <a:off x="623864" y="1953855"/>
            <a:ext cx="11186652" cy="646331"/>
          </a:xfrm>
          <a:prstGeom prst="rect">
            <a:avLst/>
          </a:prstGeom>
          <a:noFill/>
        </p:spPr>
        <p:txBody>
          <a:bodyPr wrap="none" rtlCol="0">
            <a:spAutoFit/>
          </a:bodyPr>
          <a:lstStyle/>
          <a:p>
            <a:r>
              <a:rPr lang="en-US" dirty="0"/>
              <a:t>. The h1 ends up being colored blue — these rules have an identical selector and therefore carry the same specificity, </a:t>
            </a:r>
          </a:p>
          <a:p>
            <a:r>
              <a:rPr lang="en-US" dirty="0"/>
              <a:t>so the last one in the source order wins.</a:t>
            </a:r>
            <a:endParaRPr lang="en-CA" dirty="0"/>
          </a:p>
        </p:txBody>
      </p:sp>
    </p:spTree>
    <p:extLst>
      <p:ext uri="{BB962C8B-B14F-4D97-AF65-F5344CB8AC3E}">
        <p14:creationId xmlns:p14="http://schemas.microsoft.com/office/powerpoint/2010/main" val="34650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598E-AEE4-4427-B6BA-87D6367603EA}"/>
              </a:ext>
            </a:extLst>
          </p:cNvPr>
          <p:cNvSpPr>
            <a:spLocks noGrp="1"/>
          </p:cNvSpPr>
          <p:nvPr>
            <p:ph type="title"/>
          </p:nvPr>
        </p:nvSpPr>
        <p:spPr/>
        <p:txBody>
          <a:bodyPr>
            <a:normAutofit fontScale="90000"/>
          </a:bodyPr>
          <a:lstStyle/>
          <a:p>
            <a:r>
              <a:rPr lang="en-US" dirty="0"/>
              <a:t>Specificity</a:t>
            </a:r>
            <a:br>
              <a:rPr lang="en-US" dirty="0"/>
            </a:br>
            <a:endParaRPr lang="en-CA" dirty="0"/>
          </a:p>
        </p:txBody>
      </p:sp>
      <p:sp>
        <p:nvSpPr>
          <p:cNvPr id="3" name="Content Placeholder 2">
            <a:extLst>
              <a:ext uri="{FF2B5EF4-FFF2-40B4-BE49-F238E27FC236}">
                <a16:creationId xmlns:a16="http://schemas.microsoft.com/office/drawing/2014/main" id="{50A42A03-B559-4948-9F61-8A2165356C9F}"/>
              </a:ext>
            </a:extLst>
          </p:cNvPr>
          <p:cNvSpPr>
            <a:spLocks noGrp="1"/>
          </p:cNvSpPr>
          <p:nvPr>
            <p:ph idx="1"/>
          </p:nvPr>
        </p:nvSpPr>
        <p:spPr/>
        <p:txBody>
          <a:bodyPr>
            <a:normAutofit lnSpcReduction="10000"/>
          </a:bodyPr>
          <a:lstStyle/>
          <a:p>
            <a:r>
              <a:rPr lang="en-US" dirty="0"/>
              <a:t>Specificity is how the browser decides which rule applies if multiple rules have different selectors, but could still apply to the same element. It is basically a measure of how specific a selector's selection will be:</a:t>
            </a:r>
          </a:p>
          <a:p>
            <a:endParaRPr lang="en-US" dirty="0"/>
          </a:p>
          <a:p>
            <a:r>
              <a:rPr lang="en-US" dirty="0"/>
              <a:t>An element selector is less specific — it will select all elements of that type that appear on a page — so will get a lower score.</a:t>
            </a:r>
          </a:p>
          <a:p>
            <a:r>
              <a:rPr lang="en-US" dirty="0"/>
              <a:t>A class selector is more specific — it will select only the elements on a page that have a specific class attribute value — so will get a higher score.</a:t>
            </a:r>
            <a:endParaRPr lang="en-CA" dirty="0"/>
          </a:p>
        </p:txBody>
      </p:sp>
    </p:spTree>
    <p:extLst>
      <p:ext uri="{BB962C8B-B14F-4D97-AF65-F5344CB8AC3E}">
        <p14:creationId xmlns:p14="http://schemas.microsoft.com/office/powerpoint/2010/main" val="347658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E5C518B-3FFC-401B-8779-DF343C77C367}"/>
              </a:ext>
            </a:extLst>
          </p:cNvPr>
          <p:cNvSpPr>
            <a:spLocks noGrp="1"/>
          </p:cNvSpPr>
          <p:nvPr>
            <p:ph type="title"/>
          </p:nvPr>
        </p:nvSpPr>
        <p:spPr>
          <a:xfrm>
            <a:off x="839788" y="457200"/>
            <a:ext cx="9660046" cy="949600"/>
          </a:xfrm>
        </p:spPr>
        <p:txBody>
          <a:bodyPr/>
          <a:lstStyle/>
          <a:p>
            <a:r>
              <a:rPr lang="en-US" dirty="0"/>
              <a:t>Specificity Example</a:t>
            </a:r>
            <a:endParaRPr lang="en-CA" dirty="0"/>
          </a:p>
        </p:txBody>
      </p:sp>
      <p:pic>
        <p:nvPicPr>
          <p:cNvPr id="9" name="Content Placeholder 8">
            <a:extLst>
              <a:ext uri="{FF2B5EF4-FFF2-40B4-BE49-F238E27FC236}">
                <a16:creationId xmlns:a16="http://schemas.microsoft.com/office/drawing/2014/main" id="{4ED79C80-F352-4A86-971A-B0A702ACE15F}"/>
              </a:ext>
            </a:extLst>
          </p:cNvPr>
          <p:cNvPicPr>
            <a:picLocks noGrp="1" noChangeAspect="1"/>
          </p:cNvPicPr>
          <p:nvPr>
            <p:ph idx="1"/>
          </p:nvPr>
        </p:nvPicPr>
        <p:blipFill>
          <a:blip r:embed="rId2"/>
          <a:stretch>
            <a:fillRect/>
          </a:stretch>
        </p:blipFill>
        <p:spPr>
          <a:xfrm>
            <a:off x="1529255" y="2302916"/>
            <a:ext cx="8103476" cy="3483103"/>
          </a:xfrm>
        </p:spPr>
      </p:pic>
      <p:sp>
        <p:nvSpPr>
          <p:cNvPr id="11" name="Text Placeholder 10">
            <a:extLst>
              <a:ext uri="{FF2B5EF4-FFF2-40B4-BE49-F238E27FC236}">
                <a16:creationId xmlns:a16="http://schemas.microsoft.com/office/drawing/2014/main" id="{0F9CA604-E235-4501-9105-32C2789AE8AF}"/>
              </a:ext>
            </a:extLst>
          </p:cNvPr>
          <p:cNvSpPr>
            <a:spLocks noGrp="1"/>
          </p:cNvSpPr>
          <p:nvPr>
            <p:ph type="body" sz="half" idx="2"/>
          </p:nvPr>
        </p:nvSpPr>
        <p:spPr>
          <a:xfrm>
            <a:off x="839788" y="1663837"/>
            <a:ext cx="10306433" cy="949600"/>
          </a:xfrm>
        </p:spPr>
        <p:txBody>
          <a:bodyPr>
            <a:normAutofit/>
          </a:bodyPr>
          <a:lstStyle/>
          <a:p>
            <a:r>
              <a:rPr lang="en-US" dirty="0"/>
              <a:t>Example time! Below we again have two rules that could apply to the h1.  Which will be applied</a:t>
            </a:r>
            <a:endParaRPr lang="en-CA" dirty="0"/>
          </a:p>
        </p:txBody>
      </p:sp>
    </p:spTree>
    <p:extLst>
      <p:ext uri="{BB962C8B-B14F-4D97-AF65-F5344CB8AC3E}">
        <p14:creationId xmlns:p14="http://schemas.microsoft.com/office/powerpoint/2010/main" val="203540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DDF8-73D3-41FD-84AC-2B8F1DC0EC21}"/>
              </a:ext>
            </a:extLst>
          </p:cNvPr>
          <p:cNvSpPr>
            <a:spLocks noGrp="1"/>
          </p:cNvSpPr>
          <p:nvPr>
            <p:ph type="title"/>
          </p:nvPr>
        </p:nvSpPr>
        <p:spPr>
          <a:xfrm>
            <a:off x="222580" y="503176"/>
            <a:ext cx="11731668" cy="389164"/>
          </a:xfrm>
        </p:spPr>
        <p:txBody>
          <a:bodyPr>
            <a:noAutofit/>
          </a:bodyPr>
          <a:lstStyle/>
          <a:p>
            <a:r>
              <a:rPr lang="en-US" sz="3200" dirty="0">
                <a:latin typeface="Open Sans Semibold" panose="020B0604020202020204" charset="0"/>
                <a:ea typeface="Open Sans Semibold" panose="020B0604020202020204" charset="0"/>
                <a:cs typeface="Open Sans Semibold" panose="020B0604020202020204" charset="0"/>
              </a:rPr>
              <a:t>Notes re: website file and folder structure</a:t>
            </a:r>
            <a:endParaRPr lang="en-US" sz="3000" dirty="0">
              <a:latin typeface="Open Sans Semibold" panose="020B0604020202020204" charset="0"/>
              <a:ea typeface="Open Sans Semibold" panose="020B0604020202020204" charset="0"/>
              <a:cs typeface="Open Sans Semibold" panose="020B0604020202020204" charset="0"/>
            </a:endParaRPr>
          </a:p>
        </p:txBody>
      </p:sp>
      <p:sp>
        <p:nvSpPr>
          <p:cNvPr id="3" name="Content Placeholder 2">
            <a:extLst>
              <a:ext uri="{FF2B5EF4-FFF2-40B4-BE49-F238E27FC236}">
                <a16:creationId xmlns:a16="http://schemas.microsoft.com/office/drawing/2014/main" id="{7423CF6E-62DD-46DF-A34A-BDA08D1A65CC}"/>
              </a:ext>
            </a:extLst>
          </p:cNvPr>
          <p:cNvSpPr>
            <a:spLocks noGrp="1"/>
          </p:cNvSpPr>
          <p:nvPr>
            <p:ph idx="1"/>
          </p:nvPr>
        </p:nvSpPr>
        <p:spPr>
          <a:xfrm>
            <a:off x="349368" y="1484784"/>
            <a:ext cx="11633409" cy="5600505"/>
          </a:xfrm>
          <a:noFill/>
          <a:ln>
            <a:solidFill>
              <a:schemeClr val="bg1">
                <a:lumMod val="75000"/>
              </a:schemeClr>
            </a:solidFill>
          </a:ln>
          <a:effectLst/>
        </p:spPr>
        <p:txBody>
          <a:bodyPr>
            <a:noAutofit/>
          </a:bodyPr>
          <a:lstStyle/>
          <a:p>
            <a:pPr>
              <a:lnSpc>
                <a:spcPct val="100000"/>
              </a:lnSpc>
              <a:spcBef>
                <a:spcPts val="600"/>
              </a:spcBef>
            </a:pPr>
            <a:r>
              <a:rPr lang="en-US" sz="2000" dirty="0">
                <a:latin typeface="+mn-lt"/>
                <a:ea typeface="Open Sans" panose="020B0604020202020204" charset="0"/>
                <a:cs typeface="Open Sans" panose="020B0604020202020204" charset="0"/>
              </a:rPr>
              <a:t>Files (“assets”, “resources”) that make a website:</a:t>
            </a:r>
          </a:p>
          <a:p>
            <a:pPr lvl="1">
              <a:lnSpc>
                <a:spcPct val="100000"/>
              </a:lnSpc>
              <a:spcBef>
                <a:spcPts val="600"/>
              </a:spcBef>
            </a:pPr>
            <a:r>
              <a:rPr lang="en-US" sz="2000" dirty="0">
                <a:latin typeface="+mn-lt"/>
                <a:ea typeface="Open Sans" panose="020B0604020202020204" charset="0"/>
                <a:cs typeface="Open Sans" panose="020B0604020202020204" charset="0"/>
              </a:rPr>
              <a:t>Web pages, stylesheets, images, audio and video files, </a:t>
            </a:r>
            <a:r>
              <a:rPr lang="en-US" sz="2000" dirty="0" err="1">
                <a:latin typeface="+mn-lt"/>
                <a:ea typeface="Open Sans" panose="020B0604020202020204" charset="0"/>
                <a:cs typeface="Open Sans" panose="020B0604020202020204" charset="0"/>
              </a:rPr>
              <a:t>javascript</a:t>
            </a:r>
            <a:r>
              <a:rPr lang="en-US" sz="2000" dirty="0">
                <a:latin typeface="+mn-lt"/>
                <a:ea typeface="Open Sans" panose="020B0604020202020204" charset="0"/>
                <a:cs typeface="Open Sans" panose="020B0604020202020204" charset="0"/>
              </a:rPr>
              <a:t> files, pdf files, </a:t>
            </a:r>
            <a:r>
              <a:rPr lang="en-US" sz="2000" dirty="0" err="1">
                <a:latin typeface="+mn-lt"/>
                <a:ea typeface="Open Sans" panose="020B0604020202020204" charset="0"/>
                <a:cs typeface="Open Sans" panose="020B0604020202020204" charset="0"/>
              </a:rPr>
              <a:t>etc</a:t>
            </a:r>
            <a:endParaRPr lang="en-US" sz="2000" dirty="0">
              <a:latin typeface="+mn-lt"/>
              <a:ea typeface="Open Sans" panose="020B0604020202020204" charset="0"/>
              <a:cs typeface="Open Sans" panose="020B0604020202020204" charset="0"/>
            </a:endParaRPr>
          </a:p>
          <a:p>
            <a:pPr>
              <a:lnSpc>
                <a:spcPct val="100000"/>
              </a:lnSpc>
              <a:spcBef>
                <a:spcPts val="600"/>
              </a:spcBef>
            </a:pPr>
            <a:endParaRPr lang="en-US" sz="2000" dirty="0">
              <a:latin typeface="+mn-lt"/>
              <a:ea typeface="Open Sans" panose="020B0604020202020204" charset="0"/>
              <a:cs typeface="Open Sans" panose="020B0604020202020204" charset="0"/>
            </a:endParaRPr>
          </a:p>
          <a:p>
            <a:pPr>
              <a:lnSpc>
                <a:spcPct val="100000"/>
              </a:lnSpc>
              <a:spcBef>
                <a:spcPts val="600"/>
              </a:spcBef>
            </a:pPr>
            <a:r>
              <a:rPr lang="en-US" sz="2000" dirty="0">
                <a:latin typeface="+mn-lt"/>
                <a:ea typeface="Open Sans" panose="020B0604020202020204" charset="0"/>
                <a:cs typeface="Open Sans" panose="020B0604020202020204" charset="0"/>
              </a:rPr>
              <a:t>Website files are organized into folders, and often subfolders as well</a:t>
            </a:r>
          </a:p>
          <a:p>
            <a:pPr lvl="1">
              <a:lnSpc>
                <a:spcPct val="100000"/>
              </a:lnSpc>
              <a:spcBef>
                <a:spcPts val="600"/>
              </a:spcBef>
            </a:pPr>
            <a:r>
              <a:rPr lang="en-US" sz="2000" dirty="0">
                <a:latin typeface="+mn-lt"/>
                <a:ea typeface="Open Sans" panose="020B0604020202020204" charset="0"/>
                <a:cs typeface="Open Sans" panose="020B0604020202020204" charset="0"/>
              </a:rPr>
              <a:t>A </a:t>
            </a:r>
            <a:r>
              <a:rPr lang="en-US" sz="2000" b="1" dirty="0">
                <a:latin typeface="+mn-lt"/>
                <a:ea typeface="Open Sans" panose="020B0604020202020204" charset="0"/>
                <a:cs typeface="Open Sans" panose="020B0604020202020204" charset="0"/>
              </a:rPr>
              <a:t>website’s</a:t>
            </a:r>
            <a:r>
              <a:rPr lang="en-US" sz="2000" dirty="0">
                <a:latin typeface="+mn-lt"/>
                <a:ea typeface="Open Sans" panose="020B0604020202020204" charset="0"/>
                <a:cs typeface="Open Sans" panose="020B0604020202020204" charset="0"/>
              </a:rPr>
              <a:t> </a:t>
            </a:r>
            <a:r>
              <a:rPr lang="en-US" sz="2000" b="1" i="1" dirty="0">
                <a:latin typeface="+mn-lt"/>
                <a:ea typeface="Open Sans" panose="020B0604020202020204" charset="0"/>
                <a:cs typeface="Open Sans" panose="020B0604020202020204" charset="0"/>
              </a:rPr>
              <a:t>root</a:t>
            </a:r>
            <a:r>
              <a:rPr lang="en-US" sz="2000" b="1" dirty="0">
                <a:latin typeface="+mn-lt"/>
                <a:ea typeface="Open Sans" panose="020B0604020202020204" charset="0"/>
                <a:cs typeface="Open Sans" panose="020B0604020202020204" charset="0"/>
              </a:rPr>
              <a:t> folder</a:t>
            </a:r>
            <a:r>
              <a:rPr lang="en-US" sz="2000" dirty="0">
                <a:latin typeface="+mn-lt"/>
                <a:ea typeface="Open Sans" panose="020B0604020202020204" charset="0"/>
                <a:cs typeface="Open Sans" panose="020B0604020202020204" charset="0"/>
              </a:rPr>
              <a:t> contains all files and subfolders with resources</a:t>
            </a:r>
          </a:p>
          <a:p>
            <a:pPr marL="457200" lvl="1" indent="0">
              <a:lnSpc>
                <a:spcPct val="100000"/>
              </a:lnSpc>
              <a:spcBef>
                <a:spcPts val="600"/>
              </a:spcBef>
              <a:buNone/>
            </a:pPr>
            <a:endParaRPr lang="en-US" sz="2000" dirty="0">
              <a:latin typeface="+mn-lt"/>
              <a:ea typeface="Open Sans" panose="020B0604020202020204" charset="0"/>
              <a:cs typeface="Open Sans" panose="020B0604020202020204" charset="0"/>
            </a:endParaRPr>
          </a:p>
          <a:p>
            <a:pPr>
              <a:lnSpc>
                <a:spcPct val="100000"/>
              </a:lnSpc>
              <a:spcBef>
                <a:spcPts val="600"/>
              </a:spcBef>
            </a:pPr>
            <a:r>
              <a:rPr lang="en-US" sz="2000" dirty="0">
                <a:latin typeface="+mn-lt"/>
                <a:ea typeface="Open Sans" panose="020B0604020202020204" charset="0"/>
                <a:cs typeface="Open Sans" panose="020B0604020202020204" charset="0"/>
              </a:rPr>
              <a:t>Be aware of the folder structure when working on web pages:</a:t>
            </a:r>
          </a:p>
          <a:p>
            <a:pPr lvl="1">
              <a:lnSpc>
                <a:spcPct val="100000"/>
              </a:lnSpc>
              <a:spcBef>
                <a:spcPts val="600"/>
              </a:spcBef>
            </a:pPr>
            <a:r>
              <a:rPr lang="en-US" sz="2000" b="1" dirty="0">
                <a:latin typeface="+mn-lt"/>
                <a:ea typeface="Open Sans" panose="020B0604020202020204" charset="0"/>
                <a:cs typeface="Open Sans" panose="020B0604020202020204" charset="0"/>
              </a:rPr>
              <a:t>Location of files </a:t>
            </a:r>
            <a:r>
              <a:rPr lang="en-US" sz="2000" dirty="0">
                <a:latin typeface="+mn-lt"/>
                <a:ea typeface="Open Sans" panose="020B0604020202020204" charset="0"/>
                <a:cs typeface="Open Sans" panose="020B0604020202020204" charset="0"/>
              </a:rPr>
              <a:t>(on web server or your local computer) </a:t>
            </a:r>
            <a:r>
              <a:rPr lang="en-US" sz="2000" b="1" dirty="0">
                <a:latin typeface="+mn-lt"/>
                <a:ea typeface="Open Sans" panose="020B0604020202020204" charset="0"/>
                <a:cs typeface="Open Sans" panose="020B0604020202020204" charset="0"/>
              </a:rPr>
              <a:t>determines the path </a:t>
            </a:r>
            <a:r>
              <a:rPr lang="en-US" sz="2000" dirty="0">
                <a:latin typeface="+mn-lt"/>
                <a:ea typeface="Open Sans" panose="020B0604020202020204" charset="0"/>
                <a:cs typeface="Open Sans" panose="020B0604020202020204" charset="0"/>
              </a:rPr>
              <a:t>that we use for referencing these files (resources) in a web page</a:t>
            </a:r>
          </a:p>
        </p:txBody>
      </p:sp>
      <p:cxnSp>
        <p:nvCxnSpPr>
          <p:cNvPr id="5" name="Straight Connector 4">
            <a:extLst>
              <a:ext uri="{FF2B5EF4-FFF2-40B4-BE49-F238E27FC236}">
                <a16:creationId xmlns:a16="http://schemas.microsoft.com/office/drawing/2014/main" id="{45EC298D-FE9E-4093-9666-AC61D8094327}"/>
              </a:ext>
            </a:extLst>
          </p:cNvPr>
          <p:cNvCxnSpPr>
            <a:cxnSpLocks/>
          </p:cNvCxnSpPr>
          <p:nvPr/>
        </p:nvCxnSpPr>
        <p:spPr>
          <a:xfrm>
            <a:off x="244640" y="966299"/>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185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64CD-DA2B-4182-94B4-2F496BD9D6CA}"/>
              </a:ext>
            </a:extLst>
          </p:cNvPr>
          <p:cNvSpPr>
            <a:spLocks noGrp="1"/>
          </p:cNvSpPr>
          <p:nvPr>
            <p:ph type="title"/>
          </p:nvPr>
        </p:nvSpPr>
        <p:spPr/>
        <p:txBody>
          <a:bodyPr/>
          <a:lstStyle/>
          <a:p>
            <a:r>
              <a:rPr lang="en-US" dirty="0"/>
              <a:t>Red</a:t>
            </a:r>
            <a:endParaRPr lang="en-CA" dirty="0"/>
          </a:p>
        </p:txBody>
      </p:sp>
      <p:pic>
        <p:nvPicPr>
          <p:cNvPr id="5" name="Content Placeholder 4">
            <a:extLst>
              <a:ext uri="{FF2B5EF4-FFF2-40B4-BE49-F238E27FC236}">
                <a16:creationId xmlns:a16="http://schemas.microsoft.com/office/drawing/2014/main" id="{4C4E509A-E15B-4A91-AE92-DA3A7AB9A315}"/>
              </a:ext>
            </a:extLst>
          </p:cNvPr>
          <p:cNvPicPr>
            <a:picLocks noGrp="1" noChangeAspect="1"/>
          </p:cNvPicPr>
          <p:nvPr>
            <p:ph idx="1"/>
          </p:nvPr>
        </p:nvPicPr>
        <p:blipFill>
          <a:blip r:embed="rId2"/>
          <a:stretch>
            <a:fillRect/>
          </a:stretch>
        </p:blipFill>
        <p:spPr>
          <a:xfrm>
            <a:off x="2481262" y="3191669"/>
            <a:ext cx="7229475" cy="1619250"/>
          </a:xfrm>
        </p:spPr>
      </p:pic>
      <p:sp>
        <p:nvSpPr>
          <p:cNvPr id="8" name="TextBox 7">
            <a:extLst>
              <a:ext uri="{FF2B5EF4-FFF2-40B4-BE49-F238E27FC236}">
                <a16:creationId xmlns:a16="http://schemas.microsoft.com/office/drawing/2014/main" id="{1BDA650A-B6BB-4945-B1AD-784DBE0166B0}"/>
              </a:ext>
            </a:extLst>
          </p:cNvPr>
          <p:cNvSpPr txBox="1"/>
          <p:nvPr/>
        </p:nvSpPr>
        <p:spPr>
          <a:xfrm>
            <a:off x="1213944" y="1688777"/>
            <a:ext cx="6369269" cy="1200329"/>
          </a:xfrm>
          <a:prstGeom prst="rect">
            <a:avLst/>
          </a:prstGeom>
          <a:noFill/>
        </p:spPr>
        <p:txBody>
          <a:bodyPr wrap="square" rtlCol="0">
            <a:spAutoFit/>
          </a:bodyPr>
          <a:lstStyle/>
          <a:p>
            <a:r>
              <a:rPr lang="en-US"/>
              <a:t>The below h1 ends up being colored red — the class selector gives its rule a higher specificity, and so it will be applied even though the rule with the element selector appears further down in the source order.</a:t>
            </a:r>
            <a:endParaRPr lang="en-CA" dirty="0"/>
          </a:p>
        </p:txBody>
      </p:sp>
    </p:spTree>
    <p:extLst>
      <p:ext uri="{BB962C8B-B14F-4D97-AF65-F5344CB8AC3E}">
        <p14:creationId xmlns:p14="http://schemas.microsoft.com/office/powerpoint/2010/main" val="187487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8806-2FC5-463F-A3F3-FE387AFFF95A}"/>
              </a:ext>
            </a:extLst>
          </p:cNvPr>
          <p:cNvSpPr>
            <a:spLocks noGrp="1"/>
          </p:cNvSpPr>
          <p:nvPr>
            <p:ph type="title"/>
          </p:nvPr>
        </p:nvSpPr>
        <p:spPr/>
        <p:txBody>
          <a:bodyPr/>
          <a:lstStyle/>
          <a:p>
            <a:r>
              <a:rPr lang="en-US" dirty="0"/>
              <a:t>Inheritance</a:t>
            </a:r>
            <a:endParaRPr lang="en-CA" dirty="0"/>
          </a:p>
        </p:txBody>
      </p:sp>
      <p:sp>
        <p:nvSpPr>
          <p:cNvPr id="3" name="Content Placeholder 2">
            <a:extLst>
              <a:ext uri="{FF2B5EF4-FFF2-40B4-BE49-F238E27FC236}">
                <a16:creationId xmlns:a16="http://schemas.microsoft.com/office/drawing/2014/main" id="{A8E2A3A5-FE35-48C8-A8B2-6684E6D59566}"/>
              </a:ext>
            </a:extLst>
          </p:cNvPr>
          <p:cNvSpPr>
            <a:spLocks noGrp="1"/>
          </p:cNvSpPr>
          <p:nvPr>
            <p:ph idx="1"/>
          </p:nvPr>
        </p:nvSpPr>
        <p:spPr/>
        <p:txBody>
          <a:bodyPr>
            <a:normAutofit/>
          </a:bodyPr>
          <a:lstStyle/>
          <a:p>
            <a:r>
              <a:rPr lang="en-US" dirty="0"/>
              <a:t>Inheritance also needs to be understood in this context — some CSS property values set on parent elements are inherited by their child elements, and some aren't.</a:t>
            </a:r>
          </a:p>
          <a:p>
            <a:endParaRPr lang="en-US" dirty="0"/>
          </a:p>
          <a:p>
            <a:r>
              <a:rPr lang="en-US" dirty="0"/>
              <a:t>Some properties do not inherit — for example, if you set a width of 50% on an element, all of its descendants do not get a width of 50% of their parent's width. If this was the case, CSS would be very frustrating to use!</a:t>
            </a:r>
          </a:p>
          <a:p>
            <a:r>
              <a:rPr lang="en-CA" dirty="0">
                <a:hlinkClick r:id="rId2"/>
              </a:rPr>
              <a:t>https://www.codecademy.com/resources/docs/css/inheritance</a:t>
            </a:r>
            <a:endParaRPr lang="en-US" dirty="0"/>
          </a:p>
          <a:p>
            <a:endParaRPr lang="en-CA" dirty="0"/>
          </a:p>
        </p:txBody>
      </p:sp>
    </p:spTree>
    <p:extLst>
      <p:ext uri="{BB962C8B-B14F-4D97-AF65-F5344CB8AC3E}">
        <p14:creationId xmlns:p14="http://schemas.microsoft.com/office/powerpoint/2010/main" val="3436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3330AFD-7EF9-4C85-A17B-C9476C08A8CC}"/>
              </a:ext>
            </a:extLst>
          </p:cNvPr>
          <p:cNvSpPr>
            <a:spLocks noGrp="1"/>
          </p:cNvSpPr>
          <p:nvPr>
            <p:ph type="title"/>
          </p:nvPr>
        </p:nvSpPr>
        <p:spPr/>
        <p:txBody>
          <a:bodyPr/>
          <a:lstStyle/>
          <a:p>
            <a:r>
              <a:rPr lang="en-US" dirty="0"/>
              <a:t>Inheritance Example</a:t>
            </a:r>
            <a:endParaRPr lang="en-CA" dirty="0"/>
          </a:p>
        </p:txBody>
      </p:sp>
      <p:pic>
        <p:nvPicPr>
          <p:cNvPr id="5" name="Content Placeholder 4">
            <a:extLst>
              <a:ext uri="{FF2B5EF4-FFF2-40B4-BE49-F238E27FC236}">
                <a16:creationId xmlns:a16="http://schemas.microsoft.com/office/drawing/2014/main" id="{BA5F0921-59DF-425A-991F-5791F9DE5187}"/>
              </a:ext>
            </a:extLst>
          </p:cNvPr>
          <p:cNvPicPr>
            <a:picLocks noGrp="1" noChangeAspect="1"/>
          </p:cNvPicPr>
          <p:nvPr>
            <p:ph idx="1"/>
          </p:nvPr>
        </p:nvPicPr>
        <p:blipFill>
          <a:blip r:embed="rId2"/>
          <a:stretch>
            <a:fillRect/>
          </a:stretch>
        </p:blipFill>
        <p:spPr>
          <a:xfrm>
            <a:off x="1608083" y="3068243"/>
            <a:ext cx="8261131" cy="2876550"/>
          </a:xfrm>
        </p:spPr>
      </p:pic>
      <p:sp>
        <p:nvSpPr>
          <p:cNvPr id="9" name="TextBox 8">
            <a:extLst>
              <a:ext uri="{FF2B5EF4-FFF2-40B4-BE49-F238E27FC236}">
                <a16:creationId xmlns:a16="http://schemas.microsoft.com/office/drawing/2014/main" id="{7BB25F96-7078-4413-A548-044F32C063A3}"/>
              </a:ext>
            </a:extLst>
          </p:cNvPr>
          <p:cNvSpPr txBox="1"/>
          <p:nvPr/>
        </p:nvSpPr>
        <p:spPr>
          <a:xfrm>
            <a:off x="956026" y="1690688"/>
            <a:ext cx="9100889" cy="1200329"/>
          </a:xfrm>
          <a:prstGeom prst="rect">
            <a:avLst/>
          </a:prstGeom>
          <a:noFill/>
        </p:spPr>
        <p:txBody>
          <a:bodyPr wrap="none" rtlCol="0">
            <a:spAutoFit/>
          </a:bodyPr>
          <a:lstStyle/>
          <a:p>
            <a:r>
              <a:rPr lang="en-US" dirty="0"/>
              <a:t>If you set a color and font-family on an element, every element inside it will also be styled</a:t>
            </a:r>
          </a:p>
          <a:p>
            <a:r>
              <a:rPr lang="en-US" dirty="0"/>
              <a:t> with that color and font, unless you've applied different color and font values directly to them.</a:t>
            </a:r>
          </a:p>
          <a:p>
            <a:r>
              <a:rPr lang="en-US" dirty="0"/>
              <a:t>What color will the word span be,  what color is the rest of the sentence, will they be different?</a:t>
            </a:r>
          </a:p>
          <a:p>
            <a:endParaRPr lang="en-CA" dirty="0"/>
          </a:p>
        </p:txBody>
      </p:sp>
    </p:spTree>
    <p:extLst>
      <p:ext uri="{BB962C8B-B14F-4D97-AF65-F5344CB8AC3E}">
        <p14:creationId xmlns:p14="http://schemas.microsoft.com/office/powerpoint/2010/main" val="85948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E70A-DD00-4300-AA6F-D8197CBC97E2}"/>
              </a:ext>
            </a:extLst>
          </p:cNvPr>
          <p:cNvSpPr>
            <a:spLocks noGrp="1"/>
          </p:cNvSpPr>
          <p:nvPr>
            <p:ph type="title"/>
          </p:nvPr>
        </p:nvSpPr>
        <p:spPr/>
        <p:txBody>
          <a:bodyPr/>
          <a:lstStyle/>
          <a:p>
            <a:r>
              <a:rPr lang="en-US" dirty="0"/>
              <a:t>Black, blue, yes</a:t>
            </a:r>
            <a:endParaRPr lang="en-CA" dirty="0"/>
          </a:p>
        </p:txBody>
      </p:sp>
      <p:pic>
        <p:nvPicPr>
          <p:cNvPr id="5" name="Content Placeholder 4">
            <a:extLst>
              <a:ext uri="{FF2B5EF4-FFF2-40B4-BE49-F238E27FC236}">
                <a16:creationId xmlns:a16="http://schemas.microsoft.com/office/drawing/2014/main" id="{941E85BB-7A39-4997-B502-3D8D6ADE39EA}"/>
              </a:ext>
            </a:extLst>
          </p:cNvPr>
          <p:cNvPicPr>
            <a:picLocks noGrp="1" noChangeAspect="1"/>
          </p:cNvPicPr>
          <p:nvPr>
            <p:ph idx="1"/>
          </p:nvPr>
        </p:nvPicPr>
        <p:blipFill>
          <a:blip r:embed="rId2"/>
          <a:stretch>
            <a:fillRect/>
          </a:stretch>
        </p:blipFill>
        <p:spPr>
          <a:xfrm>
            <a:off x="2514600" y="2915444"/>
            <a:ext cx="7162800" cy="2171700"/>
          </a:xfrm>
        </p:spPr>
      </p:pic>
      <p:sp>
        <p:nvSpPr>
          <p:cNvPr id="7" name="Rectangle 1">
            <a:extLst>
              <a:ext uri="{FF2B5EF4-FFF2-40B4-BE49-F238E27FC236}">
                <a16:creationId xmlns:a16="http://schemas.microsoft.com/office/drawing/2014/main" id="{E931F79E-24A3-45E9-86BB-00AAEE4D7706}"/>
              </a:ext>
            </a:extLst>
          </p:cNvPr>
          <p:cNvSpPr>
            <a:spLocks noChangeArrowheads="1"/>
          </p:cNvSpPr>
          <p:nvPr/>
        </p:nvSpPr>
        <p:spPr bwMode="auto">
          <a:xfrm>
            <a:off x="391887" y="1694676"/>
            <a:ext cx="7887589" cy="46166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B1B1B"/>
                </a:solidFill>
                <a:effectLst/>
                <a:latin typeface="Arial" panose="020B0604020202020204" pitchFamily="34" charset="0"/>
                <a:cs typeface="Arial" panose="020B0604020202020204" pitchFamily="34" charset="0"/>
              </a:rPr>
              <a:t>For example, if you set a </a:t>
            </a:r>
            <a:r>
              <a:rPr kumimoji="0" lang="en-US" altLang="en-US" sz="1200" b="0" i="0" u="none" strike="noStrike" cap="none" normalizeH="0" baseline="0" dirty="0">
                <a:ln>
                  <a:noFill/>
                </a:ln>
                <a:solidFill>
                  <a:srgbClr val="1B1B1B"/>
                </a:solidFill>
                <a:effectLst/>
                <a:latin typeface="Consolas" panose="020B0609020204030204" pitchFamily="49" charset="0"/>
              </a:rPr>
              <a:t>color</a:t>
            </a:r>
            <a:r>
              <a:rPr kumimoji="0" lang="en-US" altLang="en-US" sz="1200" b="0" i="0" u="none" strike="noStrike" cap="none" normalizeH="0" baseline="0" dirty="0">
                <a:ln>
                  <a:noFill/>
                </a:ln>
                <a:solidFill>
                  <a:srgbClr val="1B1B1B"/>
                </a:solidFill>
                <a:effectLst/>
                <a:latin typeface="Arial" panose="020B0604020202020204" pitchFamily="34" charset="0"/>
                <a:cs typeface="Arial" panose="020B0604020202020204" pitchFamily="34" charset="0"/>
              </a:rPr>
              <a:t> and </a:t>
            </a:r>
            <a:r>
              <a:rPr kumimoji="0" lang="en-US" altLang="en-US" sz="1200" b="0" i="0" u="none" strike="noStrike" cap="none" normalizeH="0" baseline="0" dirty="0">
                <a:ln>
                  <a:noFill/>
                </a:ln>
                <a:solidFill>
                  <a:srgbClr val="1B1B1B"/>
                </a:solidFill>
                <a:effectLst/>
                <a:latin typeface="Consolas" panose="020B0609020204030204" pitchFamily="49" charset="0"/>
              </a:rPr>
              <a:t>font-family</a:t>
            </a:r>
            <a:r>
              <a:rPr kumimoji="0" lang="en-US" altLang="en-US" sz="1200" b="0" i="0" u="none" strike="noStrike" cap="none" normalizeH="0" baseline="0" dirty="0">
                <a:ln>
                  <a:noFill/>
                </a:ln>
                <a:solidFill>
                  <a:srgbClr val="1B1B1B"/>
                </a:solidFill>
                <a:effectLst/>
                <a:latin typeface="Arial" panose="020B0604020202020204" pitchFamily="34" charset="0"/>
                <a:cs typeface="Arial" panose="020B0604020202020204" pitchFamily="34" charset="0"/>
              </a:rPr>
              <a:t> on an element, every element inside it will also be styled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B1B1B"/>
                </a:solidFill>
                <a:effectLst/>
                <a:latin typeface="Arial" panose="020B0604020202020204" pitchFamily="34" charset="0"/>
                <a:cs typeface="Arial" panose="020B0604020202020204" pitchFamily="34" charset="0"/>
              </a:rPr>
              <a:t> that color and font, unless you've applied different color and font values directly to them.</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645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6EBC0-4E05-4B13-8C97-2B02F45D7956}"/>
              </a:ext>
            </a:extLst>
          </p:cNvPr>
          <p:cNvSpPr>
            <a:spLocks noGrp="1"/>
          </p:cNvSpPr>
          <p:nvPr>
            <p:ph type="title"/>
          </p:nvPr>
        </p:nvSpPr>
        <p:spPr/>
        <p:txBody>
          <a:bodyPr>
            <a:normAutofit/>
          </a:bodyPr>
          <a:lstStyle/>
          <a:p>
            <a:pPr algn="l"/>
            <a:r>
              <a:rPr lang="en-US" sz="3000" dirty="0"/>
              <a:t>How to identify a CSS rule as ‘important’ and what it means</a:t>
            </a:r>
          </a:p>
        </p:txBody>
      </p:sp>
      <p:sp>
        <p:nvSpPr>
          <p:cNvPr id="3" name="Content Placeholder 2">
            <a:extLst>
              <a:ext uri="{FF2B5EF4-FFF2-40B4-BE49-F238E27FC236}">
                <a16:creationId xmlns:a16="http://schemas.microsoft.com/office/drawing/2014/main" id="{3F408CAA-CF24-31B3-C6D0-8619EF8BDEFB}"/>
              </a:ext>
            </a:extLst>
          </p:cNvPr>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n-US" sz="3200" dirty="0"/>
              <a:t>When the </a:t>
            </a:r>
            <a:r>
              <a:rPr lang="en-US" sz="3200" b="1" dirty="0"/>
              <a:t>!important rule </a:t>
            </a:r>
            <a:r>
              <a:rPr lang="en-US" sz="3200" dirty="0"/>
              <a:t>is used with a style declaration, </a:t>
            </a:r>
            <a:r>
              <a:rPr lang="en-US" sz="3200" b="1" dirty="0"/>
              <a:t>this declaration overrides any other declarations that are setting up the same property for the same element.</a:t>
            </a:r>
          </a:p>
          <a:p>
            <a:pPr marL="342900" indent="-342900">
              <a:buFont typeface="Arial" panose="020B0604020202020204" pitchFamily="34" charset="0"/>
              <a:buChar char="•"/>
            </a:pPr>
            <a:endParaRPr lang="en-US" sz="3200" dirty="0"/>
          </a:p>
          <a:p>
            <a:r>
              <a:rPr lang="en-US" dirty="0">
                <a:latin typeface="Open Sans" panose="020B0604020202020204" charset="0"/>
                <a:ea typeface="Open Sans" panose="020B0604020202020204" charset="0"/>
                <a:cs typeface="Open Sans" panose="020B0604020202020204" charset="0"/>
              </a:rPr>
              <a:t>	h2, p {</a:t>
            </a:r>
          </a:p>
          <a:p>
            <a:r>
              <a:rPr lang="en-US" dirty="0">
                <a:latin typeface="Open Sans" panose="020B0604020202020204" charset="0"/>
                <a:ea typeface="Open Sans" panose="020B0604020202020204" charset="0"/>
                <a:cs typeface="Open Sans" panose="020B0604020202020204" charset="0"/>
              </a:rPr>
              <a:t>		color: blue</a:t>
            </a:r>
            <a:r>
              <a:rPr lang="en-US" b="1"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	h2 {</a:t>
            </a:r>
          </a:p>
          <a:p>
            <a:r>
              <a:rPr lang="en-US" dirty="0">
                <a:latin typeface="Open Sans" panose="020B0604020202020204" charset="0"/>
                <a:ea typeface="Open Sans" panose="020B0604020202020204" charset="0"/>
                <a:cs typeface="Open Sans" panose="020B0604020202020204" charset="0"/>
              </a:rPr>
              <a:t>		color: red </a:t>
            </a:r>
            <a:r>
              <a:rPr lang="en-US" b="1" dirty="0">
                <a:latin typeface="Open Sans" panose="020B0604020202020204" charset="0"/>
                <a:ea typeface="Open Sans" panose="020B0604020202020204" charset="0"/>
                <a:cs typeface="Open Sans" panose="020B0604020202020204" charset="0"/>
              </a:rPr>
              <a:t>!important;</a:t>
            </a:r>
          </a:p>
          <a:p>
            <a:r>
              <a:rPr lang="en-US" dirty="0">
                <a:latin typeface="Open Sans" panose="020B0604020202020204" charset="0"/>
                <a:ea typeface="Open Sans" panose="020B0604020202020204" charset="0"/>
                <a:cs typeface="Open Sans" panose="020B0604020202020204" charset="0"/>
              </a:rPr>
              <a:t>	}</a:t>
            </a:r>
          </a:p>
          <a:p>
            <a:endParaRPr lang="en-US" sz="3200" dirty="0"/>
          </a:p>
          <a:p>
            <a:endParaRPr lang="en-US" sz="3200" dirty="0"/>
          </a:p>
          <a:p>
            <a:pPr marL="342900" indent="-342900">
              <a:buFont typeface="Arial" panose="020B0604020202020204" pitchFamily="34" charset="0"/>
              <a:buChar char="•"/>
            </a:pPr>
            <a:r>
              <a:rPr lang="en-US" sz="3200" dirty="0"/>
              <a:t>Using !important is not a good practice and should be avoided because it </a:t>
            </a:r>
            <a:r>
              <a:rPr lang="en-US" sz="3200" b="1" dirty="0"/>
              <a:t>makes debugging more difficult by breaking the natural cascading order </a:t>
            </a:r>
            <a:r>
              <a:rPr lang="en-US" sz="3200" dirty="0"/>
              <a:t>(order in which styles are applied) in your stylesheets.</a:t>
            </a:r>
          </a:p>
          <a:p>
            <a:endParaRPr lang="en-CA" dirty="0"/>
          </a:p>
        </p:txBody>
      </p:sp>
      <p:cxnSp>
        <p:nvCxnSpPr>
          <p:cNvPr id="4" name="Straight Connector 3">
            <a:extLst>
              <a:ext uri="{FF2B5EF4-FFF2-40B4-BE49-F238E27FC236}">
                <a16:creationId xmlns:a16="http://schemas.microsoft.com/office/drawing/2014/main" id="{DEB983BA-B010-4532-96E0-4338F0035664}"/>
              </a:ext>
            </a:extLst>
          </p:cNvPr>
          <p:cNvCxnSpPr>
            <a:cxnSpLocks/>
          </p:cNvCxnSpPr>
          <p:nvPr/>
        </p:nvCxnSpPr>
        <p:spPr>
          <a:xfrm>
            <a:off x="230166" y="1004880"/>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712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6EBC0-4E05-4B13-8C97-2B02F45D7956}"/>
              </a:ext>
            </a:extLst>
          </p:cNvPr>
          <p:cNvSpPr>
            <a:spLocks noGrp="1"/>
          </p:cNvSpPr>
          <p:nvPr>
            <p:ph type="title"/>
          </p:nvPr>
        </p:nvSpPr>
        <p:spPr/>
        <p:txBody>
          <a:bodyPr>
            <a:noAutofit/>
          </a:bodyPr>
          <a:lstStyle/>
          <a:p>
            <a:pPr algn="l"/>
            <a:r>
              <a:rPr lang="en-US" sz="3600" dirty="0"/>
              <a:t>CSS Cascade</a:t>
            </a:r>
          </a:p>
        </p:txBody>
      </p:sp>
      <p:sp>
        <p:nvSpPr>
          <p:cNvPr id="3" name="Content Placeholder 2">
            <a:extLst>
              <a:ext uri="{FF2B5EF4-FFF2-40B4-BE49-F238E27FC236}">
                <a16:creationId xmlns:a16="http://schemas.microsoft.com/office/drawing/2014/main" id="{4EB55D4B-2C14-141E-55A1-FEAB0A39F31A}"/>
              </a:ext>
            </a:extLst>
          </p:cNvPr>
          <p:cNvSpPr>
            <a:spLocks noGrp="1"/>
          </p:cNvSpPr>
          <p:nvPr>
            <p:ph idx="1"/>
          </p:nvPr>
        </p:nvSpPr>
        <p:spPr>
          <a:xfrm>
            <a:off x="407368" y="1556792"/>
            <a:ext cx="10972800" cy="4625609"/>
          </a:xfrm>
        </p:spPr>
        <p:txBody>
          <a:bodyPr>
            <a:normAutofit fontScale="55000" lnSpcReduction="20000"/>
          </a:bodyPr>
          <a:lstStyle/>
          <a:p>
            <a:pPr marL="285750" indent="-285750">
              <a:spcBef>
                <a:spcPts val="300"/>
              </a:spcBef>
              <a:buFont typeface="Arial" panose="020B0604020202020204" pitchFamily="34" charset="0"/>
              <a:buChar char="•"/>
            </a:pPr>
            <a:r>
              <a:rPr lang="en-US" dirty="0"/>
              <a:t>CSS declarations can come from </a:t>
            </a:r>
            <a:r>
              <a:rPr lang="en-US" b="1" dirty="0"/>
              <a:t>multiple </a:t>
            </a:r>
            <a:r>
              <a:rPr lang="en-US" dirty="0"/>
              <a:t>stylesheets that come from </a:t>
            </a:r>
            <a:r>
              <a:rPr lang="en-US" b="1" dirty="0"/>
              <a:t>different origins</a:t>
            </a:r>
            <a:r>
              <a:rPr lang="en-US" dirty="0"/>
              <a:t>:</a:t>
            </a:r>
          </a:p>
          <a:p>
            <a:pPr marL="800100" lvl="1" indent="-342900">
              <a:spcBef>
                <a:spcPts val="300"/>
              </a:spcBef>
              <a:buFont typeface="Arial" panose="020B0604020202020204" pitchFamily="34" charset="0"/>
              <a:buChar char="•"/>
            </a:pPr>
            <a:r>
              <a:rPr lang="en-US" dirty="0"/>
              <a:t>the </a:t>
            </a:r>
            <a:r>
              <a:rPr lang="en-US" b="1" dirty="0"/>
              <a:t>User-agent stylesheets</a:t>
            </a:r>
            <a:r>
              <a:rPr lang="en-US" dirty="0"/>
              <a:t> (</a:t>
            </a:r>
            <a:r>
              <a:rPr lang="en-US" dirty="0" err="1"/>
              <a:t>ie</a:t>
            </a:r>
            <a:r>
              <a:rPr lang="en-US" dirty="0"/>
              <a:t>. browser’s stylesheet; Browsers have a basic style sheet that gives a default style to a web page.) </a:t>
            </a:r>
          </a:p>
          <a:p>
            <a:pPr marL="800100" lvl="1" indent="-342900">
              <a:spcBef>
                <a:spcPts val="300"/>
              </a:spcBef>
              <a:buFont typeface="Arial" panose="020B0604020202020204" pitchFamily="34" charset="0"/>
              <a:buChar char="•"/>
            </a:pPr>
            <a:r>
              <a:rPr lang="en-US" dirty="0"/>
              <a:t>the </a:t>
            </a:r>
            <a:r>
              <a:rPr lang="en-US" b="1" dirty="0"/>
              <a:t>Author stylesheets</a:t>
            </a:r>
            <a:r>
              <a:rPr lang="en-US" dirty="0"/>
              <a:t> (</a:t>
            </a:r>
            <a:r>
              <a:rPr lang="en-US" dirty="0" err="1"/>
              <a:t>ie</a:t>
            </a:r>
            <a:r>
              <a:rPr lang="en-US" dirty="0"/>
              <a:t>. Web developers’ stylesheets)</a:t>
            </a:r>
          </a:p>
          <a:p>
            <a:pPr marL="800100" lvl="1" indent="-342900">
              <a:spcBef>
                <a:spcPts val="300"/>
              </a:spcBef>
              <a:buFont typeface="Arial" panose="020B0604020202020204" pitchFamily="34" charset="0"/>
              <a:buChar char="•"/>
            </a:pPr>
            <a:r>
              <a:rPr lang="en-US" dirty="0"/>
              <a:t>the </a:t>
            </a:r>
            <a:r>
              <a:rPr lang="en-US" b="1" dirty="0"/>
              <a:t>User stylesheets</a:t>
            </a:r>
            <a:r>
              <a:rPr lang="en-US" dirty="0"/>
              <a:t> (</a:t>
            </a:r>
            <a:r>
              <a:rPr lang="en-US" dirty="0" err="1"/>
              <a:t>ie</a:t>
            </a:r>
            <a:r>
              <a:rPr lang="en-US" dirty="0"/>
              <a:t>. a site visitor’s stylesheet); The user (or reader) of a website chooses to override styles in a browser by using a custom user stylesheet designed to tailor the experience to the user's wishes. Not as common these days, as different browsers are phasing them out.</a:t>
            </a:r>
          </a:p>
          <a:p>
            <a:pPr>
              <a:spcBef>
                <a:spcPts val="300"/>
              </a:spcBef>
            </a:pPr>
            <a:endParaRPr lang="en-US" dirty="0"/>
          </a:p>
          <a:p>
            <a:pPr marL="285750" indent="-285750">
              <a:spcBef>
                <a:spcPts val="300"/>
              </a:spcBef>
              <a:buFont typeface="Arial" panose="020B0604020202020204" pitchFamily="34" charset="0"/>
              <a:buChar char="•"/>
            </a:pPr>
            <a:r>
              <a:rPr lang="en-US" dirty="0"/>
              <a:t>The declarations (styles) from these different origins can overlap, in which case there could be potentially a </a:t>
            </a:r>
            <a:r>
              <a:rPr lang="en-US" b="1" dirty="0"/>
              <a:t>conflict between rules</a:t>
            </a:r>
            <a:r>
              <a:rPr lang="en-US" dirty="0"/>
              <a:t>. Ex. a browser’s default font-size for h1 is set at 22px, while the web developer’s stylesheet sets it at 25px.</a:t>
            </a:r>
            <a:br>
              <a:rPr lang="en-US" dirty="0"/>
            </a:br>
            <a:endParaRPr lang="en-US" dirty="0"/>
          </a:p>
          <a:p>
            <a:pPr marL="285750" indent="-285750">
              <a:spcBef>
                <a:spcPts val="300"/>
              </a:spcBef>
              <a:buFont typeface="Arial" panose="020B0604020202020204" pitchFamily="34" charset="0"/>
              <a:buChar char="•"/>
            </a:pPr>
            <a:r>
              <a:rPr lang="en-US" b="1" dirty="0"/>
              <a:t>The CSS Cascade refers to the order in which CSS declarations are applied to elements. </a:t>
            </a:r>
            <a:r>
              <a:rPr lang="en-US" dirty="0"/>
              <a:t>This order is based on the </a:t>
            </a:r>
            <a:r>
              <a:rPr lang="en-US" b="1" dirty="0"/>
              <a:t>‘weight</a:t>
            </a:r>
            <a:r>
              <a:rPr lang="en-US" dirty="0"/>
              <a:t>’ CSS rules have, as follows: </a:t>
            </a:r>
          </a:p>
          <a:p>
            <a:pPr>
              <a:spcBef>
                <a:spcPts val="300"/>
              </a:spcBef>
            </a:pPr>
            <a:endParaRPr lang="en-US" dirty="0"/>
          </a:p>
          <a:p>
            <a:pPr marL="914400" lvl="1" indent="-457200">
              <a:buFont typeface="+mj-lt"/>
              <a:buAutoNum type="arabicPeriod"/>
            </a:pPr>
            <a:r>
              <a:rPr lang="en-US" dirty="0"/>
              <a:t>!important rules in a user style sheet (have the most weight)</a:t>
            </a:r>
          </a:p>
          <a:p>
            <a:pPr marL="914400" lvl="1" indent="-457200">
              <a:buFont typeface="+mj-lt"/>
              <a:buAutoNum type="arabicPeriod"/>
            </a:pPr>
            <a:r>
              <a:rPr lang="en-US" dirty="0"/>
              <a:t>!important rules in a developer’s stylesheet</a:t>
            </a:r>
          </a:p>
          <a:p>
            <a:pPr marL="914400" lvl="1" indent="-457200">
              <a:buFont typeface="+mj-lt"/>
              <a:buAutoNum type="arabicPeriod"/>
            </a:pPr>
            <a:r>
              <a:rPr lang="en-US" dirty="0"/>
              <a:t>Normal rules in developer’s stylesheet</a:t>
            </a:r>
          </a:p>
          <a:p>
            <a:pPr marL="914400" lvl="1" indent="-457200">
              <a:buFont typeface="+mj-lt"/>
              <a:buAutoNum type="arabicPeriod"/>
            </a:pPr>
            <a:r>
              <a:rPr lang="en-US" dirty="0"/>
              <a:t>Normal rules in a user style sheet</a:t>
            </a:r>
          </a:p>
          <a:p>
            <a:pPr marL="914400" lvl="1" indent="-457200">
              <a:buFont typeface="+mj-lt"/>
              <a:buAutoNum type="arabicPeriod"/>
            </a:pPr>
            <a:r>
              <a:rPr lang="en-US" dirty="0"/>
              <a:t>Normal rules in the web browser (have the least weight)</a:t>
            </a:r>
          </a:p>
          <a:p>
            <a:endParaRPr lang="en-CA" dirty="0"/>
          </a:p>
        </p:txBody>
      </p:sp>
      <p:cxnSp>
        <p:nvCxnSpPr>
          <p:cNvPr id="4" name="Straight Connector 3">
            <a:extLst>
              <a:ext uri="{FF2B5EF4-FFF2-40B4-BE49-F238E27FC236}">
                <a16:creationId xmlns:a16="http://schemas.microsoft.com/office/drawing/2014/main" id="{DEB983BA-B010-4532-96E0-4338F0035664}"/>
              </a:ext>
            </a:extLst>
          </p:cNvPr>
          <p:cNvCxnSpPr>
            <a:cxnSpLocks/>
          </p:cNvCxnSpPr>
          <p:nvPr/>
        </p:nvCxnSpPr>
        <p:spPr>
          <a:xfrm>
            <a:off x="230166" y="954080"/>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9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6EBC0-4E05-4B13-8C97-2B02F45D7956}"/>
              </a:ext>
            </a:extLst>
          </p:cNvPr>
          <p:cNvSpPr>
            <a:spLocks noGrp="1"/>
          </p:cNvSpPr>
          <p:nvPr>
            <p:ph type="title"/>
          </p:nvPr>
        </p:nvSpPr>
        <p:spPr/>
        <p:txBody>
          <a:bodyPr>
            <a:noAutofit/>
          </a:bodyPr>
          <a:lstStyle/>
          <a:p>
            <a:pPr algn="l"/>
            <a:r>
              <a:rPr lang="en-US" sz="3600" dirty="0"/>
              <a:t>CSS Cascade, Cont’d</a:t>
            </a:r>
          </a:p>
        </p:txBody>
      </p:sp>
      <p:sp>
        <p:nvSpPr>
          <p:cNvPr id="3" name="Content Placeholder 2">
            <a:extLst>
              <a:ext uri="{FF2B5EF4-FFF2-40B4-BE49-F238E27FC236}">
                <a16:creationId xmlns:a16="http://schemas.microsoft.com/office/drawing/2014/main" id="{BD671656-4F1F-9ED9-5FB3-24704BF46930}"/>
              </a:ext>
            </a:extLst>
          </p:cNvPr>
          <p:cNvSpPr>
            <a:spLocks noGrp="1"/>
          </p:cNvSpPr>
          <p:nvPr>
            <p:ph idx="1"/>
          </p:nvPr>
        </p:nvSpPr>
        <p:spPr/>
        <p:txBody>
          <a:bodyPr>
            <a:normAutofit fontScale="70000" lnSpcReduction="20000"/>
          </a:bodyPr>
          <a:lstStyle/>
          <a:p>
            <a:pPr marL="285750" lvl="0" indent="-285750">
              <a:spcBef>
                <a:spcPts val="300"/>
              </a:spcBef>
              <a:buFont typeface="Arial" panose="020B0604020202020204" pitchFamily="34" charset="0"/>
              <a:buChar char="•"/>
            </a:pPr>
            <a:r>
              <a:rPr lang="en-US" sz="2000" b="1" dirty="0"/>
              <a:t>If more than one rule, </a:t>
            </a:r>
            <a:r>
              <a:rPr lang="en-US" sz="2000" dirty="0"/>
              <a:t>from the same origin</a:t>
            </a:r>
            <a:r>
              <a:rPr lang="en-US" sz="2000" b="1" dirty="0"/>
              <a:t> </a:t>
            </a:r>
            <a:r>
              <a:rPr lang="en-US" sz="2000" dirty="0"/>
              <a:t>– that is, </a:t>
            </a:r>
            <a:r>
              <a:rPr lang="en-US" sz="2000" b="1" dirty="0"/>
              <a:t>with the same </a:t>
            </a:r>
            <a:r>
              <a:rPr lang="en-US" sz="2000" b="1" i="1" dirty="0"/>
              <a:t>weight</a:t>
            </a:r>
            <a:r>
              <a:rPr lang="en-US" sz="2000" b="1" dirty="0"/>
              <a:t>,</a:t>
            </a:r>
            <a:r>
              <a:rPr lang="en-US" sz="2000" dirty="0"/>
              <a:t> is applied to the </a:t>
            </a:r>
            <a:r>
              <a:rPr lang="en-US" sz="2000" b="1" dirty="0"/>
              <a:t>same element, for one same property </a:t>
            </a:r>
            <a:r>
              <a:rPr lang="en-US" sz="2000" dirty="0"/>
              <a:t>(for ex. multiple font-size styles within your stylesheet are targeting the h2 element), </a:t>
            </a:r>
            <a:br>
              <a:rPr lang="en-US" dirty="0"/>
            </a:br>
            <a:r>
              <a:rPr lang="en-US" sz="2000" dirty="0"/>
              <a:t>the rule set with the </a:t>
            </a:r>
            <a:r>
              <a:rPr lang="en-US" sz="2000" b="1" u="sng" dirty="0"/>
              <a:t>highest specificity</a:t>
            </a:r>
            <a:r>
              <a:rPr lang="en-US" sz="2000" b="1" dirty="0"/>
              <a:t> </a:t>
            </a:r>
            <a:r>
              <a:rPr lang="en-US" sz="2000" dirty="0"/>
              <a:t>is applied. </a:t>
            </a:r>
            <a:br>
              <a:rPr lang="en-US" dirty="0"/>
            </a:br>
            <a:endParaRPr lang="en-US" dirty="0"/>
          </a:p>
          <a:p>
            <a:pPr marL="342900" indent="-342900">
              <a:spcBef>
                <a:spcPts val="300"/>
              </a:spcBef>
              <a:buFont typeface="Arial" panose="020B0604020202020204" pitchFamily="34" charset="0"/>
              <a:buChar char="•"/>
            </a:pPr>
            <a:r>
              <a:rPr lang="en-US" sz="2000" b="1" dirty="0"/>
              <a:t>The specificity of a rule set is defined by its </a:t>
            </a:r>
            <a:r>
              <a:rPr lang="en-US" sz="2000" b="1" i="1" dirty="0"/>
              <a:t>selector:</a:t>
            </a:r>
            <a:br>
              <a:rPr lang="en-US" sz="2000" b="1" i="1" dirty="0"/>
            </a:br>
            <a:endParaRPr lang="en-US" sz="2000" b="1" dirty="0"/>
          </a:p>
          <a:p>
            <a:pPr marL="1371600" lvl="2" indent="-457200">
              <a:spcBef>
                <a:spcPts val="300"/>
              </a:spcBef>
              <a:buFont typeface="+mj-lt"/>
              <a:buAutoNum type="arabicPeriod"/>
            </a:pPr>
            <a:r>
              <a:rPr lang="en-US" dirty="0"/>
              <a:t>An id selector is the </a:t>
            </a:r>
            <a:r>
              <a:rPr lang="en-US" u="sng" dirty="0"/>
              <a:t>most specific</a:t>
            </a:r>
          </a:p>
          <a:p>
            <a:pPr marL="1371600" lvl="2" indent="-457200">
              <a:spcBef>
                <a:spcPts val="300"/>
              </a:spcBef>
              <a:buFont typeface="+mj-lt"/>
              <a:buAutoNum type="arabicPeriod"/>
            </a:pPr>
            <a:r>
              <a:rPr lang="en-US" dirty="0"/>
              <a:t>A class, attribute selector, or pseudo-class selector is </a:t>
            </a:r>
            <a:r>
              <a:rPr lang="en-US" u="sng" dirty="0"/>
              <a:t>less specific</a:t>
            </a:r>
          </a:p>
          <a:p>
            <a:pPr marL="1371600" lvl="2" indent="-457200">
              <a:spcBef>
                <a:spcPts val="300"/>
              </a:spcBef>
              <a:buFont typeface="+mj-lt"/>
              <a:buAutoNum type="arabicPeriod"/>
            </a:pPr>
            <a:r>
              <a:rPr lang="en-US" dirty="0"/>
              <a:t>An element or pseudo-element selector is </a:t>
            </a:r>
            <a:r>
              <a:rPr lang="en-US" u="sng" dirty="0"/>
              <a:t>least specific</a:t>
            </a:r>
            <a:br>
              <a:rPr lang="en-US" u="sng" dirty="0"/>
            </a:br>
            <a:r>
              <a:rPr lang="en-US" dirty="0"/>
              <a:t>For ex. </a:t>
            </a:r>
            <a:r>
              <a:rPr lang="en-US" i="1" dirty="0"/>
              <a:t>#highlight</a:t>
            </a:r>
            <a:r>
              <a:rPr lang="en-US" dirty="0"/>
              <a:t> selector is more specific than the </a:t>
            </a:r>
            <a:r>
              <a:rPr lang="en-US" i="1" dirty="0"/>
              <a:t>.highlight </a:t>
            </a:r>
            <a:r>
              <a:rPr lang="en-US" dirty="0"/>
              <a:t>selector, and </a:t>
            </a:r>
            <a:r>
              <a:rPr lang="en-US" i="1" dirty="0"/>
              <a:t>.highlight</a:t>
            </a:r>
            <a:r>
              <a:rPr lang="en-US" dirty="0"/>
              <a:t> selector is more specific than </a:t>
            </a:r>
            <a:r>
              <a:rPr lang="en-US" i="1" dirty="0"/>
              <a:t>div</a:t>
            </a:r>
            <a:r>
              <a:rPr lang="en-US" dirty="0"/>
              <a:t> selector.</a:t>
            </a:r>
            <a:endParaRPr lang="en-US" u="sng" dirty="0"/>
          </a:p>
          <a:p>
            <a:pPr lvl="0">
              <a:spcBef>
                <a:spcPts val="300"/>
              </a:spcBef>
            </a:pPr>
            <a:endParaRPr lang="en-US" u="sng" dirty="0"/>
          </a:p>
          <a:p>
            <a:pPr marL="285750" lvl="0" indent="-285750">
              <a:spcBef>
                <a:spcPts val="300"/>
              </a:spcBef>
              <a:buFont typeface="Arial" panose="020B0604020202020204" pitchFamily="34" charset="0"/>
              <a:buChar char="•"/>
            </a:pPr>
            <a:r>
              <a:rPr lang="en-US" sz="2000" b="1" dirty="0"/>
              <a:t>If the specificity is the same for two or more rule sets:</a:t>
            </a:r>
          </a:p>
          <a:p>
            <a:pPr marL="742950" lvl="1" indent="-285750">
              <a:spcBef>
                <a:spcPts val="300"/>
              </a:spcBef>
              <a:buFont typeface="Arial" panose="020B0604020202020204" pitchFamily="34" charset="0"/>
              <a:buChar char="•"/>
            </a:pPr>
            <a:r>
              <a:rPr lang="en-US" dirty="0"/>
              <a:t>The rule set that’s specified last (</a:t>
            </a:r>
            <a:r>
              <a:rPr lang="en-US" dirty="0" err="1"/>
              <a:t>ie</a:t>
            </a:r>
            <a:r>
              <a:rPr lang="en-US" dirty="0"/>
              <a:t>. further down in the stylesheet) is applied</a:t>
            </a:r>
            <a:endParaRPr lang="en-US" u="sng" dirty="0"/>
          </a:p>
          <a:p>
            <a:pPr lvl="0">
              <a:spcBef>
                <a:spcPts val="300"/>
              </a:spcBef>
            </a:pPr>
            <a:endParaRPr lang="en-US" dirty="0"/>
          </a:p>
          <a:p>
            <a:pPr marL="285750" lvl="0" indent="-285750">
              <a:spcBef>
                <a:spcPts val="300"/>
              </a:spcBef>
              <a:buFont typeface="Arial" panose="020B0604020202020204" pitchFamily="34" charset="0"/>
              <a:buChar char="•"/>
            </a:pPr>
            <a:r>
              <a:rPr lang="en-US" sz="2000" b="1" dirty="0"/>
              <a:t>Exception re: the highest specificity rule: Directly targeted elements vs. inherited styles</a:t>
            </a:r>
          </a:p>
          <a:p>
            <a:pPr marL="800100" lvl="1" indent="-342900">
              <a:spcBef>
                <a:spcPts val="300"/>
              </a:spcBef>
              <a:buFont typeface="Arial" panose="020B0604020202020204" pitchFamily="34" charset="0"/>
              <a:buChar char="•"/>
            </a:pPr>
            <a:r>
              <a:rPr lang="en-US" dirty="0"/>
              <a:t>Styles for a directly targeted element will always take precedence over inherited styles, </a:t>
            </a:r>
            <a:r>
              <a:rPr lang="en-US" b="1" dirty="0"/>
              <a:t>regardless of the specificity</a:t>
            </a:r>
            <a:r>
              <a:rPr lang="en-US" dirty="0"/>
              <a:t> of the inherited rule.</a:t>
            </a:r>
          </a:p>
          <a:p>
            <a:endParaRPr lang="en-CA" dirty="0"/>
          </a:p>
        </p:txBody>
      </p:sp>
      <p:cxnSp>
        <p:nvCxnSpPr>
          <p:cNvPr id="4" name="Straight Connector 3">
            <a:extLst>
              <a:ext uri="{FF2B5EF4-FFF2-40B4-BE49-F238E27FC236}">
                <a16:creationId xmlns:a16="http://schemas.microsoft.com/office/drawing/2014/main" id="{DEB983BA-B010-4532-96E0-4338F0035664}"/>
              </a:ext>
            </a:extLst>
          </p:cNvPr>
          <p:cNvCxnSpPr>
            <a:cxnSpLocks/>
          </p:cNvCxnSpPr>
          <p:nvPr/>
        </p:nvCxnSpPr>
        <p:spPr>
          <a:xfrm>
            <a:off x="230166" y="1004880"/>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989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6EBC0-4E05-4B13-8C97-2B02F45D7956}"/>
              </a:ext>
            </a:extLst>
          </p:cNvPr>
          <p:cNvSpPr>
            <a:spLocks noGrp="1"/>
          </p:cNvSpPr>
          <p:nvPr>
            <p:ph type="title"/>
          </p:nvPr>
        </p:nvSpPr>
        <p:spPr/>
        <p:txBody>
          <a:bodyPr>
            <a:noAutofit/>
          </a:bodyPr>
          <a:lstStyle/>
          <a:p>
            <a:pPr algn="l"/>
            <a:r>
              <a:rPr lang="en-US" sz="2800" dirty="0"/>
              <a:t>Cascading styles in Chrome’s developer tools</a:t>
            </a:r>
          </a:p>
        </p:txBody>
      </p:sp>
      <p:cxnSp>
        <p:nvCxnSpPr>
          <p:cNvPr id="4" name="Straight Connector 3">
            <a:extLst>
              <a:ext uri="{FF2B5EF4-FFF2-40B4-BE49-F238E27FC236}">
                <a16:creationId xmlns:a16="http://schemas.microsoft.com/office/drawing/2014/main" id="{DEB983BA-B010-4532-96E0-4338F0035664}"/>
              </a:ext>
            </a:extLst>
          </p:cNvPr>
          <p:cNvCxnSpPr>
            <a:cxnSpLocks/>
          </p:cNvCxnSpPr>
          <p:nvPr/>
        </p:nvCxnSpPr>
        <p:spPr>
          <a:xfrm>
            <a:off x="230166" y="941380"/>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1ED261AC-C383-43A8-9C29-242ADFF71508}"/>
              </a:ext>
            </a:extLst>
          </p:cNvPr>
          <p:cNvPicPr>
            <a:picLocks noChangeAspect="1"/>
          </p:cNvPicPr>
          <p:nvPr/>
        </p:nvPicPr>
        <p:blipFill rotWithShape="1">
          <a:blip r:embed="rId2"/>
          <a:srcRect t="11166"/>
          <a:stretch/>
        </p:blipFill>
        <p:spPr>
          <a:xfrm>
            <a:off x="4559433" y="1091731"/>
            <a:ext cx="7459235" cy="5532410"/>
          </a:xfrm>
          <a:prstGeom prst="rect">
            <a:avLst/>
          </a:pr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CE70CA46-A325-45BB-9650-D7B8BE250353}"/>
              </a:ext>
            </a:extLst>
          </p:cNvPr>
          <p:cNvSpPr txBox="1"/>
          <p:nvPr/>
        </p:nvSpPr>
        <p:spPr>
          <a:xfrm>
            <a:off x="173332" y="1225689"/>
            <a:ext cx="4279038" cy="5632311"/>
          </a:xfrm>
          <a:prstGeom prst="rect">
            <a:avLst/>
          </a:prstGeom>
          <a:noFill/>
        </p:spPr>
        <p:txBody>
          <a:bodyPr wrap="square" rtlCol="0">
            <a:spAutoFit/>
          </a:bodyPr>
          <a:lstStyle/>
          <a:p>
            <a:r>
              <a:rPr lang="en-US" sz="1500" dirty="0">
                <a:highlight>
                  <a:srgbClr val="FFFF00"/>
                </a:highlight>
              </a:rPr>
              <a:t>main h1 { font-size: 175%; }</a:t>
            </a:r>
          </a:p>
          <a:p>
            <a:pPr marL="285750" indent="-285750">
              <a:buFont typeface="Arial" panose="020B0604020202020204" pitchFamily="34" charset="0"/>
              <a:buChar char="•"/>
            </a:pPr>
            <a:r>
              <a:rPr lang="en-US" sz="1500" u="sng" dirty="0"/>
              <a:t>This is the style that’s applied to h1</a:t>
            </a:r>
          </a:p>
          <a:p>
            <a:pPr marL="285750" indent="-285750">
              <a:buFont typeface="Arial" panose="020B0604020202020204" pitchFamily="34" charset="0"/>
              <a:buChar char="•"/>
            </a:pPr>
            <a:r>
              <a:rPr lang="en-US" sz="1500" dirty="0"/>
              <a:t>From the </a:t>
            </a:r>
            <a:r>
              <a:rPr lang="en-US" sz="1500" b="1" dirty="0"/>
              <a:t>author</a:t>
            </a:r>
            <a:r>
              <a:rPr lang="en-US" sz="1500" dirty="0"/>
              <a:t> stylesheet: </a:t>
            </a:r>
            <a:r>
              <a:rPr lang="en-US" sz="1500" b="1" dirty="0"/>
              <a:t>main</a:t>
            </a:r>
            <a:r>
              <a:rPr lang="en-US" sz="1500" dirty="0"/>
              <a:t>.</a:t>
            </a:r>
            <a:r>
              <a:rPr lang="en-US" sz="1500" b="1" dirty="0"/>
              <a:t>css</a:t>
            </a:r>
          </a:p>
          <a:p>
            <a:pPr marL="285750" indent="-285750">
              <a:buFont typeface="Arial" panose="020B0604020202020204" pitchFamily="34" charset="0"/>
              <a:buChar char="•"/>
            </a:pPr>
            <a:r>
              <a:rPr lang="en-US" sz="1500" dirty="0"/>
              <a:t>The selector also has the </a:t>
            </a:r>
            <a:r>
              <a:rPr lang="en-US" sz="1500" b="1" dirty="0"/>
              <a:t>highest specificity</a:t>
            </a:r>
            <a:r>
              <a:rPr lang="en-US" sz="1500" dirty="0"/>
              <a:t> </a:t>
            </a:r>
            <a:r>
              <a:rPr lang="en-US" sz="1500" b="1" dirty="0"/>
              <a:t>of all selectors from the author stylesheet</a:t>
            </a:r>
            <a:r>
              <a:rPr lang="en-US" sz="1500" dirty="0"/>
              <a:t>s</a:t>
            </a:r>
            <a:br>
              <a:rPr lang="en-US" sz="1500" dirty="0"/>
            </a:br>
            <a:endParaRPr lang="en-US" sz="1500" dirty="0"/>
          </a:p>
          <a:p>
            <a:r>
              <a:rPr lang="en-US" sz="1500" dirty="0">
                <a:highlight>
                  <a:srgbClr val="FFFF00"/>
                </a:highlight>
              </a:rPr>
              <a:t>h1 { font-size: 2em; }</a:t>
            </a:r>
          </a:p>
          <a:p>
            <a:pPr marL="285750" indent="-285750">
              <a:buFont typeface="Arial" panose="020B0604020202020204" pitchFamily="34" charset="0"/>
              <a:buChar char="•"/>
            </a:pPr>
            <a:r>
              <a:rPr lang="en-US" sz="1500" dirty="0"/>
              <a:t>From the </a:t>
            </a:r>
            <a:r>
              <a:rPr lang="en-US" sz="1500" b="1" dirty="0"/>
              <a:t>author </a:t>
            </a:r>
            <a:r>
              <a:rPr lang="en-US" sz="1500" dirty="0"/>
              <a:t>stylesheet: </a:t>
            </a:r>
            <a:r>
              <a:rPr lang="en-US" sz="1500" b="1" dirty="0"/>
              <a:t>normalize</a:t>
            </a:r>
            <a:r>
              <a:rPr lang="en-US" sz="1500" dirty="0"/>
              <a:t>.</a:t>
            </a:r>
            <a:r>
              <a:rPr lang="en-US" sz="1500" b="1" dirty="0"/>
              <a:t>css</a:t>
            </a:r>
          </a:p>
          <a:p>
            <a:pPr marL="285750" indent="-285750">
              <a:buFont typeface="Arial" panose="020B0604020202020204" pitchFamily="34" charset="0"/>
              <a:buChar char="•"/>
            </a:pPr>
            <a:r>
              <a:rPr lang="en-US" sz="1500" dirty="0"/>
              <a:t>Not applied because </a:t>
            </a:r>
            <a:r>
              <a:rPr lang="en-US" sz="1500" b="1" dirty="0"/>
              <a:t>main.css is listed 2</a:t>
            </a:r>
            <a:r>
              <a:rPr lang="en-US" sz="1500" b="1" baseline="30000" dirty="0"/>
              <a:t>nd</a:t>
            </a:r>
            <a:r>
              <a:rPr lang="en-US" sz="1500" b="1" dirty="0"/>
              <a:t> in &lt;head&gt;, after normalize.css</a:t>
            </a:r>
            <a:br>
              <a:rPr lang="en-US" sz="1500" dirty="0"/>
            </a:br>
            <a:endParaRPr lang="en-US" sz="1500" dirty="0"/>
          </a:p>
          <a:p>
            <a:r>
              <a:rPr lang="en-US" sz="1500" dirty="0">
                <a:highlight>
                  <a:srgbClr val="FFFF00"/>
                </a:highlight>
              </a:rPr>
              <a:t>h1 { font-size: 2em; }</a:t>
            </a:r>
          </a:p>
          <a:p>
            <a:pPr marL="285750" indent="-285750">
              <a:buFont typeface="Arial" panose="020B0604020202020204" pitchFamily="34" charset="0"/>
              <a:buChar char="•"/>
            </a:pPr>
            <a:r>
              <a:rPr lang="en-US" sz="1500" dirty="0"/>
              <a:t>From the </a:t>
            </a:r>
            <a:r>
              <a:rPr lang="en-US" sz="1500" b="1" dirty="0"/>
              <a:t>user agent </a:t>
            </a:r>
            <a:r>
              <a:rPr lang="en-US" sz="1500" dirty="0"/>
              <a:t>(browser’s) stylesheet</a:t>
            </a:r>
          </a:p>
          <a:p>
            <a:pPr marL="285750" indent="-285750">
              <a:buFont typeface="Arial" panose="020B0604020202020204" pitchFamily="34" charset="0"/>
              <a:buChar char="•"/>
            </a:pPr>
            <a:r>
              <a:rPr lang="en-US" sz="1500" dirty="0"/>
              <a:t>Not applied because it </a:t>
            </a:r>
            <a:r>
              <a:rPr lang="en-US" sz="1500" b="1" dirty="0"/>
              <a:t>has less weight </a:t>
            </a:r>
            <a:r>
              <a:rPr lang="en-US" sz="1500" dirty="0"/>
              <a:t>than the author (developer’s) stylesheet</a:t>
            </a:r>
            <a:br>
              <a:rPr lang="en-US" sz="1500" dirty="0"/>
            </a:br>
            <a:endParaRPr lang="en-US" sz="1500" dirty="0"/>
          </a:p>
          <a:p>
            <a:r>
              <a:rPr lang="en-US" sz="1500" dirty="0">
                <a:highlight>
                  <a:srgbClr val="FFFF00"/>
                </a:highlight>
              </a:rPr>
              <a:t>body { font-size: 100%; }</a:t>
            </a:r>
          </a:p>
          <a:p>
            <a:pPr marL="285750" indent="-285750">
              <a:buFont typeface="Arial" panose="020B0604020202020204" pitchFamily="34" charset="0"/>
              <a:buChar char="•"/>
            </a:pPr>
            <a:r>
              <a:rPr lang="en-US" sz="1500" dirty="0"/>
              <a:t>From the </a:t>
            </a:r>
            <a:r>
              <a:rPr lang="en-US" sz="1500" b="1" dirty="0"/>
              <a:t>author </a:t>
            </a:r>
            <a:r>
              <a:rPr lang="en-US" sz="1500" dirty="0"/>
              <a:t>stylesheet: </a:t>
            </a:r>
            <a:r>
              <a:rPr lang="en-US" sz="1500" b="1" dirty="0"/>
              <a:t>main</a:t>
            </a:r>
            <a:r>
              <a:rPr lang="en-US" sz="1500" dirty="0"/>
              <a:t>.</a:t>
            </a:r>
            <a:r>
              <a:rPr lang="en-US" sz="1500" b="1" dirty="0"/>
              <a:t>css</a:t>
            </a:r>
          </a:p>
          <a:p>
            <a:pPr marL="285750" indent="-285750">
              <a:buFont typeface="Arial" panose="020B0604020202020204" pitchFamily="34" charset="0"/>
              <a:buChar char="•"/>
            </a:pPr>
            <a:r>
              <a:rPr lang="en-US" sz="1500" dirty="0"/>
              <a:t>The style is applied to the parent element, and so it is inherited by the </a:t>
            </a:r>
            <a:r>
              <a:rPr lang="en-US" sz="1500" dirty="0" err="1"/>
              <a:t>decendent</a:t>
            </a:r>
            <a:r>
              <a:rPr lang="en-US" sz="1500" dirty="0"/>
              <a:t> elements, including h1</a:t>
            </a:r>
          </a:p>
          <a:p>
            <a:pPr marL="285750" indent="-285750">
              <a:buFont typeface="Arial" panose="020B0604020202020204" pitchFamily="34" charset="0"/>
              <a:buChar char="•"/>
            </a:pPr>
            <a:r>
              <a:rPr lang="en-US" sz="1500" dirty="0"/>
              <a:t>Not applied since </a:t>
            </a:r>
            <a:r>
              <a:rPr lang="en-US" sz="1500" b="1" dirty="0"/>
              <a:t>styles for a directly targeted element will always take precedence over inherited styles </a:t>
            </a:r>
            <a:r>
              <a:rPr lang="en-US" sz="1500" dirty="0"/>
              <a:t>(no matter the specificity). </a:t>
            </a:r>
            <a:endParaRPr lang="en-US" sz="1500" i="1" dirty="0"/>
          </a:p>
        </p:txBody>
      </p:sp>
    </p:spTree>
    <p:extLst>
      <p:ext uri="{BB962C8B-B14F-4D97-AF65-F5344CB8AC3E}">
        <p14:creationId xmlns:p14="http://schemas.microsoft.com/office/powerpoint/2010/main" val="11238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E90D-E61D-4373-A06D-614D395F4E84}"/>
              </a:ext>
            </a:extLst>
          </p:cNvPr>
          <p:cNvSpPr>
            <a:spLocks noGrp="1"/>
          </p:cNvSpPr>
          <p:nvPr>
            <p:ph type="title"/>
          </p:nvPr>
        </p:nvSpPr>
        <p:spPr>
          <a:xfrm>
            <a:off x="204537" y="525097"/>
            <a:ext cx="11731667" cy="457106"/>
          </a:xfrm>
        </p:spPr>
        <p:txBody>
          <a:bodyPr>
            <a:noAutofit/>
          </a:bodyPr>
          <a:lstStyle/>
          <a:p>
            <a:r>
              <a:rPr lang="en-US" sz="3000" dirty="0"/>
              <a:t>How to View and Troubleshoot the Source Code in the Browser</a:t>
            </a:r>
          </a:p>
        </p:txBody>
      </p:sp>
      <p:sp>
        <p:nvSpPr>
          <p:cNvPr id="3" name="Content Placeholder 2">
            <a:extLst>
              <a:ext uri="{FF2B5EF4-FFF2-40B4-BE49-F238E27FC236}">
                <a16:creationId xmlns:a16="http://schemas.microsoft.com/office/drawing/2014/main" id="{77294FE8-E91E-486C-B636-CC263220698F}"/>
              </a:ext>
            </a:extLst>
          </p:cNvPr>
          <p:cNvSpPr>
            <a:spLocks noGrp="1"/>
          </p:cNvSpPr>
          <p:nvPr>
            <p:ph idx="1"/>
          </p:nvPr>
        </p:nvSpPr>
        <p:spPr>
          <a:xfrm>
            <a:off x="255794" y="1507817"/>
            <a:ext cx="11731668" cy="5350183"/>
          </a:xfrm>
        </p:spPr>
        <p:txBody>
          <a:bodyPr>
            <a:normAutofit/>
          </a:bodyPr>
          <a:lstStyle/>
          <a:p>
            <a:pPr>
              <a:lnSpc>
                <a:spcPct val="100000"/>
              </a:lnSpc>
            </a:pPr>
            <a:r>
              <a:rPr lang="en-US" sz="2000" b="1" dirty="0">
                <a:latin typeface="+mn-lt"/>
              </a:rPr>
              <a:t>View HTML Source Code</a:t>
            </a:r>
          </a:p>
          <a:p>
            <a:pPr marL="0" indent="0">
              <a:lnSpc>
                <a:spcPct val="100000"/>
              </a:lnSpc>
              <a:buNone/>
            </a:pPr>
            <a:r>
              <a:rPr lang="en-US" sz="2000" dirty="0">
                <a:latin typeface="+mn-lt"/>
              </a:rPr>
              <a:t>Right-click on a web page and select "View Page Source" (in Chrome) or "View Source" (in Edge), or similar in other browsers. This will open a window containing the HTML source code of the page.</a:t>
            </a:r>
          </a:p>
          <a:p>
            <a:pPr marL="0" indent="0">
              <a:lnSpc>
                <a:spcPct val="100000"/>
              </a:lnSpc>
              <a:buNone/>
            </a:pPr>
            <a:endParaRPr lang="en-US" sz="2000" dirty="0">
              <a:latin typeface="+mn-lt"/>
            </a:endParaRPr>
          </a:p>
          <a:p>
            <a:pPr>
              <a:lnSpc>
                <a:spcPct val="100000"/>
              </a:lnSpc>
            </a:pPr>
            <a:r>
              <a:rPr lang="en-US" sz="2000" b="1" dirty="0">
                <a:latin typeface="+mn-lt"/>
              </a:rPr>
              <a:t>Inspect an HTML Element</a:t>
            </a:r>
            <a:br>
              <a:rPr lang="en-US" sz="2000" b="1" dirty="0">
                <a:latin typeface="+mn-lt"/>
              </a:rPr>
            </a:br>
            <a:endParaRPr lang="en-US" sz="2000" b="1" dirty="0">
              <a:latin typeface="+mn-lt"/>
            </a:endParaRPr>
          </a:p>
          <a:p>
            <a:pPr lvl="1">
              <a:lnSpc>
                <a:spcPct val="100000"/>
              </a:lnSpc>
            </a:pPr>
            <a:r>
              <a:rPr lang="en-US" sz="1800" dirty="0">
                <a:latin typeface="+mn-lt"/>
              </a:rPr>
              <a:t>Right-click on an element (or a blank area) in an HTML page and choose </a:t>
            </a:r>
            <a:r>
              <a:rPr lang="en-US" sz="1800" b="1" dirty="0">
                <a:latin typeface="+mn-lt"/>
              </a:rPr>
              <a:t>"Inspect" </a:t>
            </a:r>
          </a:p>
          <a:p>
            <a:pPr lvl="1">
              <a:lnSpc>
                <a:spcPct val="100000"/>
              </a:lnSpc>
            </a:pPr>
            <a:r>
              <a:rPr lang="en-US" sz="1800" dirty="0">
                <a:latin typeface="+mn-lt"/>
              </a:rPr>
              <a:t>Can see both HTML and the CSS code applied to an element. </a:t>
            </a:r>
          </a:p>
          <a:p>
            <a:pPr lvl="1">
              <a:lnSpc>
                <a:spcPct val="100000"/>
              </a:lnSpc>
            </a:pPr>
            <a:r>
              <a:rPr lang="en-US" sz="1800" dirty="0">
                <a:latin typeface="+mn-lt"/>
              </a:rPr>
              <a:t>Can also edit HTML and CSS on the fly in the Elements or Styles panel that open up with this option. </a:t>
            </a:r>
            <a:endParaRPr lang="en-US" sz="1800" b="1" dirty="0">
              <a:latin typeface="+mn-lt"/>
            </a:endParaRPr>
          </a:p>
          <a:p>
            <a:pPr lvl="1">
              <a:lnSpc>
                <a:spcPct val="100000"/>
              </a:lnSpc>
            </a:pPr>
            <a:r>
              <a:rPr lang="en-US" sz="1800" b="1" dirty="0">
                <a:latin typeface="+mn-lt"/>
              </a:rPr>
              <a:t>This is a valuable tool for troubleshooting and resolving issues with your code</a:t>
            </a:r>
            <a:r>
              <a:rPr lang="en-US" sz="1800" dirty="0">
                <a:latin typeface="+mn-lt"/>
              </a:rPr>
              <a:t>.</a:t>
            </a:r>
          </a:p>
        </p:txBody>
      </p:sp>
      <p:cxnSp>
        <p:nvCxnSpPr>
          <p:cNvPr id="4" name="Straight Connector 3">
            <a:extLst>
              <a:ext uri="{FF2B5EF4-FFF2-40B4-BE49-F238E27FC236}">
                <a16:creationId xmlns:a16="http://schemas.microsoft.com/office/drawing/2014/main" id="{33D7E64E-8802-4ABE-8E9B-D3B498D13004}"/>
              </a:ext>
            </a:extLst>
          </p:cNvPr>
          <p:cNvCxnSpPr>
            <a:cxnSpLocks/>
          </p:cNvCxnSpPr>
          <p:nvPr/>
        </p:nvCxnSpPr>
        <p:spPr>
          <a:xfrm>
            <a:off x="255794" y="990364"/>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72" y="525105"/>
            <a:ext cx="10515600" cy="453327"/>
          </a:xfrm>
        </p:spPr>
        <p:txBody>
          <a:bodyPr>
            <a:noAutofit/>
          </a:bodyPr>
          <a:lstStyle/>
          <a:p>
            <a:r>
              <a:rPr lang="en-US" sz="3200" dirty="0">
                <a:ea typeface="Open Sans" panose="020B0604020202020204" charset="0"/>
                <a:cs typeface="Open Sans" panose="020B0604020202020204" charset="0"/>
              </a:rPr>
              <a:t>Introduction to HTML &amp; CSS</a:t>
            </a:r>
            <a:endParaRPr lang="en-US" sz="3200" dirty="0"/>
          </a:p>
        </p:txBody>
      </p:sp>
      <p:sp>
        <p:nvSpPr>
          <p:cNvPr id="3" name="Content Placeholder 2"/>
          <p:cNvSpPr>
            <a:spLocks noGrp="1"/>
          </p:cNvSpPr>
          <p:nvPr>
            <p:ph idx="1"/>
          </p:nvPr>
        </p:nvSpPr>
        <p:spPr>
          <a:xfrm>
            <a:off x="104272" y="1440404"/>
            <a:ext cx="11731668" cy="4892491"/>
          </a:xfrm>
        </p:spPr>
        <p:txBody>
          <a:bodyPr>
            <a:noAutofit/>
          </a:bodyPr>
          <a:lstStyle/>
          <a:p>
            <a:pPr marL="182880" indent="-182880">
              <a:lnSpc>
                <a:spcPct val="100000"/>
              </a:lnSpc>
              <a:spcBef>
                <a:spcPts val="600"/>
              </a:spcBef>
              <a:tabLst>
                <a:tab pos="241300" algn="l"/>
              </a:tabLst>
            </a:pPr>
            <a:r>
              <a:rPr lang="en-US" sz="1800" b="1" dirty="0">
                <a:latin typeface="+mn-lt"/>
                <a:ea typeface="Open Sans" panose="020B0604020202020204" charset="0"/>
                <a:cs typeface="Open Sans" panose="020B0604020202020204" charset="0"/>
              </a:rPr>
              <a:t>HTML and CSS </a:t>
            </a:r>
            <a:r>
              <a:rPr lang="en-US" sz="1800" dirty="0">
                <a:latin typeface="+mn-lt"/>
              </a:rPr>
              <a:t>are the languages we use to web pages.</a:t>
            </a:r>
          </a:p>
          <a:p>
            <a:pPr marL="182880" indent="-182880">
              <a:lnSpc>
                <a:spcPct val="100000"/>
              </a:lnSpc>
              <a:spcBef>
                <a:spcPts val="600"/>
              </a:spcBef>
              <a:tabLst>
                <a:tab pos="241300" algn="l"/>
              </a:tabLst>
            </a:pPr>
            <a:r>
              <a:rPr lang="en-US" sz="1800" b="1" dirty="0">
                <a:latin typeface="+mn-lt"/>
              </a:rPr>
              <a:t>HTML</a:t>
            </a:r>
            <a:r>
              <a:rPr lang="en-US" sz="1800" dirty="0">
                <a:latin typeface="+mn-lt"/>
              </a:rPr>
              <a:t> </a:t>
            </a:r>
            <a:r>
              <a:rPr lang="en-US" sz="1800" b="1" dirty="0">
                <a:latin typeface="+mn-lt"/>
              </a:rPr>
              <a:t>=</a:t>
            </a:r>
            <a:r>
              <a:rPr lang="en-US" sz="1800" dirty="0">
                <a:latin typeface="+mn-lt"/>
              </a:rPr>
              <a:t> </a:t>
            </a:r>
            <a:r>
              <a:rPr lang="en-US" sz="1800" b="1" u="sng" dirty="0">
                <a:latin typeface="+mn-lt"/>
              </a:rPr>
              <a:t>H</a:t>
            </a:r>
            <a:r>
              <a:rPr lang="en-US" sz="1800" dirty="0">
                <a:latin typeface="+mn-lt"/>
              </a:rPr>
              <a:t>yper</a:t>
            </a:r>
            <a:r>
              <a:rPr lang="en-US" sz="1800" b="1" u="sng" dirty="0">
                <a:latin typeface="+mn-lt"/>
              </a:rPr>
              <a:t>T</a:t>
            </a:r>
            <a:r>
              <a:rPr lang="en-US" sz="1800" dirty="0">
                <a:latin typeface="+mn-lt"/>
              </a:rPr>
              <a:t>ext </a:t>
            </a:r>
            <a:r>
              <a:rPr lang="en-US" sz="1800" b="1" u="sng" dirty="0">
                <a:latin typeface="+mn-lt"/>
              </a:rPr>
              <a:t>M</a:t>
            </a:r>
            <a:r>
              <a:rPr lang="en-US" sz="1800" dirty="0">
                <a:latin typeface="+mn-lt"/>
              </a:rPr>
              <a:t>arkup </a:t>
            </a:r>
            <a:r>
              <a:rPr lang="en-US" sz="1800" b="1" u="sng" dirty="0">
                <a:latin typeface="+mn-lt"/>
              </a:rPr>
              <a:t>L</a:t>
            </a:r>
            <a:r>
              <a:rPr lang="en-US" sz="1800" dirty="0">
                <a:latin typeface="+mn-lt"/>
              </a:rPr>
              <a:t>anguage</a:t>
            </a:r>
          </a:p>
          <a:p>
            <a:pPr lvl="1">
              <a:lnSpc>
                <a:spcPct val="100000"/>
              </a:lnSpc>
              <a:spcBef>
                <a:spcPts val="600"/>
              </a:spcBef>
            </a:pPr>
            <a:r>
              <a:rPr lang="en-US" sz="1800" dirty="0">
                <a:latin typeface="+mn-lt"/>
                <a:ea typeface="Open Sans" panose="020B0604020202020204" charset="0"/>
                <a:cs typeface="Open Sans" panose="020B0604020202020204" charset="0"/>
              </a:rPr>
              <a:t>It is a </a:t>
            </a:r>
            <a:r>
              <a:rPr lang="en-US" sz="1800" b="1" dirty="0">
                <a:latin typeface="+mn-lt"/>
                <a:ea typeface="Open Sans" panose="020B0604020202020204" charset="0"/>
                <a:cs typeface="Open Sans" panose="020B0604020202020204" charset="0"/>
              </a:rPr>
              <a:t>markup language </a:t>
            </a:r>
            <a:r>
              <a:rPr lang="en-US" sz="1800" dirty="0">
                <a:latin typeface="+mn-lt"/>
                <a:ea typeface="Open Sans" panose="020B0604020202020204" charset="0"/>
                <a:cs typeface="Open Sans" panose="020B0604020202020204" charset="0"/>
              </a:rPr>
              <a:t>that </a:t>
            </a:r>
            <a:r>
              <a:rPr lang="en-US" sz="1800" u="sng" dirty="0">
                <a:latin typeface="+mn-lt"/>
                <a:ea typeface="Open Sans" panose="020B0604020202020204" charset="0"/>
                <a:cs typeface="Open Sans" panose="020B0604020202020204" charset="0"/>
              </a:rPr>
              <a:t>gives </a:t>
            </a:r>
            <a:r>
              <a:rPr lang="en-US" sz="1800" b="1" u="sng" dirty="0">
                <a:latin typeface="+mn-lt"/>
                <a:ea typeface="Open Sans" panose="020B0604020202020204" charset="0"/>
                <a:cs typeface="Open Sans" panose="020B0604020202020204" charset="0"/>
              </a:rPr>
              <a:t>structure</a:t>
            </a:r>
            <a:r>
              <a:rPr lang="en-US" sz="1800" u="sng" dirty="0">
                <a:latin typeface="+mn-lt"/>
                <a:ea typeface="Open Sans" panose="020B0604020202020204" charset="0"/>
                <a:cs typeface="Open Sans" panose="020B0604020202020204" charset="0"/>
              </a:rPr>
              <a:t> to </a:t>
            </a:r>
            <a:r>
              <a:rPr lang="en-US" sz="1800" u="sng" dirty="0">
                <a:latin typeface="+mn-lt"/>
              </a:rPr>
              <a:t>the content of a web page</a:t>
            </a:r>
            <a:endParaRPr lang="en-US" sz="1800" u="sng" dirty="0">
              <a:latin typeface="+mn-lt"/>
              <a:ea typeface="Open Sans" panose="020B0604020202020204" charset="0"/>
              <a:cs typeface="Open Sans" panose="020B0604020202020204" charset="0"/>
            </a:endParaRPr>
          </a:p>
          <a:p>
            <a:pPr lvl="2">
              <a:lnSpc>
                <a:spcPct val="100000"/>
              </a:lnSpc>
              <a:spcBef>
                <a:spcPts val="600"/>
              </a:spcBef>
            </a:pPr>
            <a:r>
              <a:rPr lang="en-US" sz="1800" dirty="0">
                <a:latin typeface="+mn-lt"/>
                <a:ea typeface="Open Sans" panose="020B0604020202020204" charset="0"/>
                <a:cs typeface="Open Sans" panose="020B0604020202020204" charset="0"/>
              </a:rPr>
              <a:t>For example, by marking a text as a paragraph, or as a heading, etc.</a:t>
            </a:r>
          </a:p>
          <a:p>
            <a:pPr lvl="1">
              <a:lnSpc>
                <a:spcPct val="100000"/>
              </a:lnSpc>
              <a:spcBef>
                <a:spcPts val="600"/>
              </a:spcBef>
            </a:pPr>
            <a:r>
              <a:rPr lang="en-US" sz="1800" b="1" dirty="0">
                <a:latin typeface="+mn-lt"/>
                <a:ea typeface="Open Sans" panose="020B0604020202020204" charset="0"/>
                <a:cs typeface="Open Sans" panose="020B0604020202020204" charset="0"/>
              </a:rPr>
              <a:t>Hypertext</a:t>
            </a:r>
            <a:r>
              <a:rPr lang="en-US" sz="1800" dirty="0">
                <a:latin typeface="+mn-lt"/>
                <a:ea typeface="Open Sans" panose="020B0604020202020204" charset="0"/>
                <a:cs typeface="Open Sans" panose="020B0604020202020204" charset="0"/>
              </a:rPr>
              <a:t> is ‘text with hyperlinks’. Hyperlinks are links (words or image) that we can click on to go to and view a new document or a different section within the same document.</a:t>
            </a:r>
          </a:p>
          <a:p>
            <a:pPr lvl="1">
              <a:lnSpc>
                <a:spcPct val="100000"/>
              </a:lnSpc>
              <a:spcBef>
                <a:spcPts val="600"/>
              </a:spcBef>
            </a:pPr>
            <a:r>
              <a:rPr lang="en-US" sz="1800" dirty="0">
                <a:latin typeface="+mn-lt"/>
                <a:ea typeface="Open Sans" panose="020B0604020202020204" charset="0"/>
                <a:cs typeface="Open Sans" panose="020B0604020202020204" charset="0"/>
              </a:rPr>
              <a:t>Most basic building block of the Web.</a:t>
            </a:r>
          </a:p>
          <a:p>
            <a:pPr lvl="1">
              <a:lnSpc>
                <a:spcPct val="100000"/>
              </a:lnSpc>
              <a:spcBef>
                <a:spcPts val="600"/>
              </a:spcBef>
            </a:pPr>
            <a:r>
              <a:rPr lang="en-US" sz="1800" dirty="0">
                <a:latin typeface="+mn-lt"/>
                <a:ea typeface="Open Sans" panose="020B0604020202020204" charset="0"/>
                <a:cs typeface="Open Sans" panose="020B0604020202020204" charset="0"/>
              </a:rPr>
              <a:t>HTML is the basis of a web page, and a web page is the basis of a website.</a:t>
            </a:r>
            <a:endParaRPr lang="en-US" sz="1800" dirty="0">
              <a:latin typeface="+mn-lt"/>
            </a:endParaRPr>
          </a:p>
          <a:p>
            <a:pPr lvl="1">
              <a:lnSpc>
                <a:spcPct val="100000"/>
              </a:lnSpc>
              <a:spcBef>
                <a:spcPts val="600"/>
              </a:spcBef>
            </a:pPr>
            <a:r>
              <a:rPr lang="en-US" sz="1800" b="1" dirty="0">
                <a:latin typeface="+mn-lt"/>
              </a:rPr>
              <a:t>HTML5</a:t>
            </a:r>
            <a:r>
              <a:rPr lang="en-US" sz="1800" dirty="0">
                <a:latin typeface="+mn-lt"/>
              </a:rPr>
              <a:t> is the latest version of HTML and the one we will be using.</a:t>
            </a:r>
          </a:p>
          <a:p>
            <a:pPr lvl="2">
              <a:lnSpc>
                <a:spcPct val="100000"/>
              </a:lnSpc>
              <a:spcBef>
                <a:spcPts val="600"/>
              </a:spcBef>
            </a:pPr>
            <a:r>
              <a:rPr lang="en-US" sz="1800" dirty="0">
                <a:latin typeface="+mn-lt"/>
                <a:ea typeface="Open Sans" panose="020B0604020202020204" charset="0"/>
                <a:cs typeface="Open Sans" panose="020B0604020202020204" charset="0"/>
              </a:rPr>
              <a:t>HTML is a very evolving markup language. It was developed in the 90s, and since then has changed, evolved a lot and through different versions - from HTML 1 to HTML5, to allow for easier, more advanced, and more efficient web development.</a:t>
            </a:r>
          </a:p>
          <a:p>
            <a:pPr>
              <a:lnSpc>
                <a:spcPct val="100000"/>
              </a:lnSpc>
              <a:spcBef>
                <a:spcPts val="600"/>
              </a:spcBef>
            </a:pPr>
            <a:r>
              <a:rPr lang="en-US" sz="1800" b="1" dirty="0">
                <a:latin typeface="+mn-lt"/>
              </a:rPr>
              <a:t>CSS</a:t>
            </a:r>
            <a:r>
              <a:rPr lang="en-US" sz="1800" dirty="0">
                <a:latin typeface="+mn-lt"/>
              </a:rPr>
              <a:t> = </a:t>
            </a:r>
            <a:r>
              <a:rPr lang="en-US" sz="1800" b="1" u="sng" dirty="0">
                <a:latin typeface="+mn-lt"/>
              </a:rPr>
              <a:t>C</a:t>
            </a:r>
            <a:r>
              <a:rPr lang="en-US" sz="1800" dirty="0">
                <a:latin typeface="+mn-lt"/>
              </a:rPr>
              <a:t>ascading </a:t>
            </a:r>
            <a:r>
              <a:rPr lang="en-US" sz="1800" b="1" u="sng" dirty="0">
                <a:latin typeface="+mn-lt"/>
              </a:rPr>
              <a:t>S</a:t>
            </a:r>
            <a:r>
              <a:rPr lang="en-US" sz="1800" dirty="0">
                <a:latin typeface="+mn-lt"/>
              </a:rPr>
              <a:t>tyle </a:t>
            </a:r>
            <a:r>
              <a:rPr lang="en-US" sz="1800" b="1" u="sng" dirty="0">
                <a:latin typeface="+mn-lt"/>
              </a:rPr>
              <a:t>S</a:t>
            </a:r>
            <a:r>
              <a:rPr lang="en-US" sz="1800" dirty="0">
                <a:latin typeface="+mn-lt"/>
              </a:rPr>
              <a:t>heets</a:t>
            </a:r>
          </a:p>
          <a:p>
            <a:pPr lvl="1">
              <a:lnSpc>
                <a:spcPct val="100000"/>
              </a:lnSpc>
              <a:spcBef>
                <a:spcPts val="600"/>
              </a:spcBef>
            </a:pPr>
            <a:r>
              <a:rPr lang="en-US" sz="1800" u="sng" dirty="0">
                <a:latin typeface="+mn-lt"/>
              </a:rPr>
              <a:t>Used to control the presentation of the content</a:t>
            </a:r>
            <a:r>
              <a:rPr lang="en-US" sz="1800" dirty="0">
                <a:latin typeface="+mn-lt"/>
              </a:rPr>
              <a:t> of a web page.</a:t>
            </a:r>
          </a:p>
          <a:p>
            <a:pPr>
              <a:lnSpc>
                <a:spcPct val="100000"/>
              </a:lnSpc>
              <a:spcBef>
                <a:spcPts val="600"/>
              </a:spcBef>
            </a:pPr>
            <a:r>
              <a:rPr lang="en-US" sz="1800" dirty="0">
                <a:latin typeface="+mn-lt"/>
                <a:ea typeface="Open Sans" panose="020B0604020202020204" charset="0"/>
                <a:cs typeface="Open Sans" panose="020B0604020202020204" charset="0"/>
              </a:rPr>
              <a:t>HTML is the first language of web development. CSS is used along with HTML to further improve the design of web pages. JavaScript is used along with HTML to make web pages dynamic, more interactive.</a:t>
            </a:r>
          </a:p>
        </p:txBody>
      </p:sp>
      <p:cxnSp>
        <p:nvCxnSpPr>
          <p:cNvPr id="4" name="Straight Connector 3">
            <a:extLst>
              <a:ext uri="{FF2B5EF4-FFF2-40B4-BE49-F238E27FC236}">
                <a16:creationId xmlns:a16="http://schemas.microsoft.com/office/drawing/2014/main" id="{9330E6AF-12A9-40F3-BABB-B20C651B7566}"/>
              </a:ext>
            </a:extLst>
          </p:cNvPr>
          <p:cNvCxnSpPr>
            <a:cxnSpLocks/>
          </p:cNvCxnSpPr>
          <p:nvPr/>
        </p:nvCxnSpPr>
        <p:spPr>
          <a:xfrm>
            <a:off x="231732" y="1022680"/>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41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74F2-ACDC-4C69-8835-B60834341DC2}"/>
              </a:ext>
            </a:extLst>
          </p:cNvPr>
          <p:cNvSpPr>
            <a:spLocks noGrp="1"/>
          </p:cNvSpPr>
          <p:nvPr>
            <p:ph type="title"/>
          </p:nvPr>
        </p:nvSpPr>
        <p:spPr>
          <a:xfrm>
            <a:off x="192505" y="520643"/>
            <a:ext cx="11598441" cy="429268"/>
          </a:xfrm>
        </p:spPr>
        <p:txBody>
          <a:bodyPr>
            <a:noAutofit/>
          </a:bodyPr>
          <a:lstStyle/>
          <a:p>
            <a:r>
              <a:rPr lang="en-US" sz="3600" dirty="0"/>
              <a:t>HTML &amp; CSS: Content vs. Presentation</a:t>
            </a:r>
          </a:p>
        </p:txBody>
      </p:sp>
      <p:sp>
        <p:nvSpPr>
          <p:cNvPr id="3" name="Content Placeholder 2">
            <a:extLst>
              <a:ext uri="{FF2B5EF4-FFF2-40B4-BE49-F238E27FC236}">
                <a16:creationId xmlns:a16="http://schemas.microsoft.com/office/drawing/2014/main" id="{DE56E50A-DDEB-4FA9-8DA4-666A522D08E4}"/>
              </a:ext>
            </a:extLst>
          </p:cNvPr>
          <p:cNvSpPr>
            <a:spLocks noGrp="1"/>
          </p:cNvSpPr>
          <p:nvPr>
            <p:ph idx="1"/>
          </p:nvPr>
        </p:nvSpPr>
        <p:spPr>
          <a:xfrm>
            <a:off x="109966" y="1484784"/>
            <a:ext cx="11626474" cy="4636549"/>
          </a:xfrm>
        </p:spPr>
        <p:txBody>
          <a:bodyPr>
            <a:noAutofit/>
          </a:bodyPr>
          <a:lstStyle/>
          <a:p>
            <a:pPr fontAlgn="base">
              <a:lnSpc>
                <a:spcPct val="100000"/>
              </a:lnSpc>
              <a:spcBef>
                <a:spcPts val="1200"/>
              </a:spcBef>
            </a:pPr>
            <a:r>
              <a:rPr lang="en-US" sz="1900" dirty="0">
                <a:latin typeface="+mn-lt"/>
              </a:rPr>
              <a:t>HTML and CSS are the two languages we use to create web pages.</a:t>
            </a:r>
          </a:p>
          <a:p>
            <a:pPr lvl="1" fontAlgn="base">
              <a:spcBef>
                <a:spcPts val="1200"/>
              </a:spcBef>
            </a:pPr>
            <a:r>
              <a:rPr lang="en-US" sz="1500" dirty="0">
                <a:latin typeface="+mn-lt"/>
              </a:rPr>
              <a:t> Web servers store and serve HTML and CSS files.</a:t>
            </a:r>
          </a:p>
          <a:p>
            <a:pPr lvl="1" fontAlgn="base">
              <a:spcBef>
                <a:spcPts val="1200"/>
              </a:spcBef>
            </a:pPr>
            <a:r>
              <a:rPr lang="en-US" sz="1500" dirty="0">
                <a:latin typeface="+mn-lt"/>
              </a:rPr>
              <a:t> Browsers requests HTML and CSS files and render web page content based on the HTML and CSS code received from the web server.</a:t>
            </a:r>
            <a:endParaRPr lang="en-US" sz="1500" b="1" dirty="0">
              <a:latin typeface="+mn-lt"/>
            </a:endParaRPr>
          </a:p>
          <a:p>
            <a:pPr fontAlgn="base">
              <a:lnSpc>
                <a:spcPct val="100000"/>
              </a:lnSpc>
              <a:spcBef>
                <a:spcPts val="1200"/>
              </a:spcBef>
            </a:pPr>
            <a:r>
              <a:rPr lang="en-US" sz="1900" b="1" dirty="0">
                <a:latin typeface="+mn-lt"/>
              </a:rPr>
              <a:t>HTML</a:t>
            </a:r>
            <a:r>
              <a:rPr lang="en-US" sz="1900" dirty="0">
                <a:latin typeface="+mn-lt"/>
              </a:rPr>
              <a:t> </a:t>
            </a:r>
            <a:r>
              <a:rPr lang="en-US" sz="1900" dirty="0">
                <a:latin typeface="+mn-lt"/>
                <a:ea typeface="Open Sans" panose="020B0604020202020204" charset="0"/>
                <a:cs typeface="Open Sans" panose="020B0604020202020204" charset="0"/>
              </a:rPr>
              <a:t>is a </a:t>
            </a:r>
            <a:r>
              <a:rPr lang="en-US" sz="1900" b="1" dirty="0">
                <a:latin typeface="+mn-lt"/>
                <a:ea typeface="Open Sans" panose="020B0604020202020204" charset="0"/>
                <a:cs typeface="Open Sans" panose="020B0604020202020204" charset="0"/>
              </a:rPr>
              <a:t>markup language </a:t>
            </a:r>
            <a:r>
              <a:rPr lang="en-US" sz="1900" dirty="0">
                <a:latin typeface="+mn-lt"/>
                <a:ea typeface="Open Sans" panose="020B0604020202020204" charset="0"/>
                <a:cs typeface="Open Sans" panose="020B0604020202020204" charset="0"/>
              </a:rPr>
              <a:t>that </a:t>
            </a:r>
            <a:r>
              <a:rPr lang="en-US" sz="1900" b="1" dirty="0">
                <a:latin typeface="+mn-lt"/>
                <a:ea typeface="Open Sans" panose="020B0604020202020204" charset="0"/>
                <a:cs typeface="Open Sans" panose="020B0604020202020204" charset="0"/>
              </a:rPr>
              <a:t>gives structure to </a:t>
            </a:r>
            <a:r>
              <a:rPr lang="en-US" sz="1900" b="1" dirty="0">
                <a:latin typeface="+mn-lt"/>
              </a:rPr>
              <a:t>the content </a:t>
            </a:r>
            <a:r>
              <a:rPr lang="en-US" sz="1900" dirty="0">
                <a:latin typeface="+mn-lt"/>
              </a:rPr>
              <a:t>of a web page. It tells the browser “what’s what” on the page (a heading, a link, a paragraph, a list, an image, </a:t>
            </a:r>
            <a:r>
              <a:rPr lang="en-US" sz="1900" dirty="0" err="1">
                <a:latin typeface="+mn-lt"/>
              </a:rPr>
              <a:t>etc</a:t>
            </a:r>
            <a:r>
              <a:rPr lang="en-US" sz="1900" dirty="0">
                <a:latin typeface="+mn-lt"/>
              </a:rPr>
              <a:t>)</a:t>
            </a:r>
          </a:p>
          <a:p>
            <a:pPr lvl="1" fontAlgn="base">
              <a:spcBef>
                <a:spcPts val="1200"/>
              </a:spcBef>
            </a:pPr>
            <a:r>
              <a:rPr lang="en-US" sz="1600" dirty="0">
                <a:latin typeface="+mn-lt"/>
                <a:ea typeface="Open Sans" panose="020B0604020202020204" charset="0"/>
                <a:cs typeface="Open Sans" panose="020B0604020202020204" charset="0"/>
              </a:rPr>
              <a:t>HTML is the first language of web:  </a:t>
            </a:r>
            <a:r>
              <a:rPr lang="en-US" sz="1500" dirty="0">
                <a:latin typeface="+mn-lt"/>
              </a:rPr>
              <a:t>was NEVER intended to contain elements for controlling design of the content.</a:t>
            </a:r>
            <a:endParaRPr lang="en-US" sz="1900" dirty="0">
              <a:latin typeface="+mn-lt"/>
            </a:endParaRPr>
          </a:p>
          <a:p>
            <a:pPr fontAlgn="base">
              <a:lnSpc>
                <a:spcPct val="100000"/>
              </a:lnSpc>
              <a:spcBef>
                <a:spcPts val="1200"/>
              </a:spcBef>
            </a:pPr>
            <a:r>
              <a:rPr lang="en-US" sz="1900" b="1" dirty="0">
                <a:latin typeface="+mn-lt"/>
              </a:rPr>
              <a:t>CSS</a:t>
            </a:r>
            <a:r>
              <a:rPr lang="en-US" sz="1900" dirty="0">
                <a:latin typeface="+mn-lt"/>
              </a:rPr>
              <a:t> is </a:t>
            </a:r>
            <a:r>
              <a:rPr lang="en-US" sz="1900" b="1" dirty="0">
                <a:latin typeface="+mn-lt"/>
              </a:rPr>
              <a:t>used to control the presentation of HTML elements in a web page</a:t>
            </a:r>
            <a:r>
              <a:rPr lang="en-US" sz="1900" dirty="0">
                <a:latin typeface="+mn-lt"/>
              </a:rPr>
              <a:t>. It sets the page content layout,  background colour, text colour, font-size, font-family, spacing between different elements, borders - and many other properties (aspects) of elements in a web page.</a:t>
            </a:r>
          </a:p>
          <a:p>
            <a:pPr fontAlgn="base">
              <a:spcBef>
                <a:spcPts val="1200"/>
              </a:spcBef>
            </a:pPr>
            <a:r>
              <a:rPr lang="en-US" sz="2000" dirty="0">
                <a:latin typeface="+mn-lt"/>
              </a:rPr>
              <a:t>CSS is used to define styles (look) for web pages – and this includes the </a:t>
            </a:r>
            <a:r>
              <a:rPr lang="en-US" sz="2000" b="1" dirty="0">
                <a:latin typeface="+mn-lt"/>
              </a:rPr>
              <a:t>design</a:t>
            </a:r>
            <a:r>
              <a:rPr lang="en-US" sz="2000" dirty="0">
                <a:latin typeface="+mn-lt"/>
              </a:rPr>
              <a:t>, </a:t>
            </a:r>
            <a:r>
              <a:rPr lang="en-US" sz="2000" b="1" dirty="0">
                <a:latin typeface="+mn-lt"/>
              </a:rPr>
              <a:t>layout and variations in display for different devices and screen sizes</a:t>
            </a:r>
            <a:r>
              <a:rPr lang="en-US" sz="2000" dirty="0">
                <a:latin typeface="+mn-lt"/>
              </a:rPr>
              <a:t>.</a:t>
            </a:r>
          </a:p>
          <a:p>
            <a:pPr fontAlgn="base">
              <a:spcBef>
                <a:spcPts val="1200"/>
              </a:spcBef>
            </a:pPr>
            <a:r>
              <a:rPr lang="en-AU" sz="2000" dirty="0"/>
              <a:t>CSS is a style sheet language that is used to provide design to web pages. </a:t>
            </a:r>
          </a:p>
          <a:p>
            <a:pPr fontAlgn="base">
              <a:spcBef>
                <a:spcPts val="1200"/>
              </a:spcBef>
            </a:pPr>
            <a:endParaRPr lang="en-US" sz="2000" dirty="0">
              <a:latin typeface="+mn-lt"/>
            </a:endParaRPr>
          </a:p>
        </p:txBody>
      </p:sp>
      <p:cxnSp>
        <p:nvCxnSpPr>
          <p:cNvPr id="4" name="Straight Connector 3">
            <a:extLst>
              <a:ext uri="{FF2B5EF4-FFF2-40B4-BE49-F238E27FC236}">
                <a16:creationId xmlns:a16="http://schemas.microsoft.com/office/drawing/2014/main" id="{ED527680-60A9-4797-A06C-3BC129C0BD46}"/>
              </a:ext>
            </a:extLst>
          </p:cNvPr>
          <p:cNvCxnSpPr>
            <a:cxnSpLocks/>
          </p:cNvCxnSpPr>
          <p:nvPr/>
        </p:nvCxnSpPr>
        <p:spPr>
          <a:xfrm>
            <a:off x="230166" y="974555"/>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450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74F2-ACDC-4C69-8835-B60834341DC2}"/>
              </a:ext>
            </a:extLst>
          </p:cNvPr>
          <p:cNvSpPr>
            <a:spLocks noGrp="1"/>
          </p:cNvSpPr>
          <p:nvPr>
            <p:ph type="title"/>
          </p:nvPr>
        </p:nvSpPr>
        <p:spPr>
          <a:xfrm>
            <a:off x="168441" y="453782"/>
            <a:ext cx="11598441" cy="465362"/>
          </a:xfrm>
        </p:spPr>
        <p:txBody>
          <a:bodyPr>
            <a:normAutofit fontScale="90000"/>
          </a:bodyPr>
          <a:lstStyle/>
          <a:p>
            <a:r>
              <a:rPr lang="en-US" sz="3600" dirty="0"/>
              <a:t>The Basic Structure of an HTML Document</a:t>
            </a:r>
          </a:p>
        </p:txBody>
      </p:sp>
      <p:sp>
        <p:nvSpPr>
          <p:cNvPr id="3" name="Content Placeholder 2">
            <a:extLst>
              <a:ext uri="{FF2B5EF4-FFF2-40B4-BE49-F238E27FC236}">
                <a16:creationId xmlns:a16="http://schemas.microsoft.com/office/drawing/2014/main" id="{DE56E50A-DDEB-4FA9-8DA4-666A522D08E4}"/>
              </a:ext>
            </a:extLst>
          </p:cNvPr>
          <p:cNvSpPr>
            <a:spLocks noGrp="1"/>
          </p:cNvSpPr>
          <p:nvPr>
            <p:ph idx="1"/>
          </p:nvPr>
        </p:nvSpPr>
        <p:spPr>
          <a:xfrm>
            <a:off x="288760" y="1484784"/>
            <a:ext cx="4632156" cy="4919434"/>
          </a:xfrm>
        </p:spPr>
        <p:txBody>
          <a:bodyPr>
            <a:noAutofit/>
          </a:bodyPr>
          <a:lstStyle/>
          <a:p>
            <a:pPr fontAlgn="base">
              <a:lnSpc>
                <a:spcPct val="100000"/>
              </a:lnSpc>
              <a:spcBef>
                <a:spcPts val="600"/>
              </a:spcBef>
            </a:pPr>
            <a:r>
              <a:rPr lang="en-US" sz="1600" dirty="0">
                <a:latin typeface="+mn-lt"/>
              </a:rPr>
              <a:t>All valid HTML documents need to have:</a:t>
            </a:r>
          </a:p>
          <a:p>
            <a:pPr lvl="1" fontAlgn="base">
              <a:lnSpc>
                <a:spcPct val="100000"/>
              </a:lnSpc>
              <a:spcBef>
                <a:spcPts val="600"/>
              </a:spcBef>
            </a:pPr>
            <a:r>
              <a:rPr lang="en-US" sz="1600" dirty="0">
                <a:latin typeface="+mn-lt"/>
              </a:rPr>
              <a:t>A </a:t>
            </a:r>
            <a:r>
              <a:rPr lang="en-US" sz="1600" b="1" dirty="0">
                <a:latin typeface="+mn-lt"/>
              </a:rPr>
              <a:t>Document type declaration</a:t>
            </a:r>
            <a:r>
              <a:rPr lang="en-US" sz="1600" dirty="0">
                <a:latin typeface="+mn-lt"/>
              </a:rPr>
              <a:t> as its first line. It tells the browser which version of HTML the document is using.</a:t>
            </a:r>
          </a:p>
          <a:p>
            <a:pPr lvl="1" fontAlgn="base">
              <a:lnSpc>
                <a:spcPct val="100000"/>
              </a:lnSpc>
              <a:spcBef>
                <a:spcPts val="600"/>
              </a:spcBef>
            </a:pPr>
            <a:r>
              <a:rPr lang="en-US" sz="1600" dirty="0">
                <a:latin typeface="+mn-lt"/>
              </a:rPr>
              <a:t>The </a:t>
            </a:r>
            <a:r>
              <a:rPr lang="en-US" sz="1600" b="1" dirty="0">
                <a:latin typeface="+mn-lt"/>
              </a:rPr>
              <a:t>&lt;html&gt;</a:t>
            </a:r>
            <a:r>
              <a:rPr lang="en-US" sz="1600" dirty="0">
                <a:latin typeface="+mn-lt"/>
              </a:rPr>
              <a:t> element - coded right after the declaration; this is the root element, holding all other elements on the page. It also tells the browser that your document is an HTML document.</a:t>
            </a:r>
          </a:p>
          <a:p>
            <a:pPr lvl="1" fontAlgn="base">
              <a:lnSpc>
                <a:spcPct val="100000"/>
              </a:lnSpc>
              <a:spcBef>
                <a:spcPts val="600"/>
              </a:spcBef>
            </a:pPr>
            <a:r>
              <a:rPr lang="en-US" sz="1600" dirty="0">
                <a:latin typeface="+mn-lt"/>
              </a:rPr>
              <a:t>The </a:t>
            </a:r>
            <a:r>
              <a:rPr lang="en-US" sz="1600" b="1" dirty="0">
                <a:latin typeface="+mn-lt"/>
              </a:rPr>
              <a:t>&lt;head&gt;</a:t>
            </a:r>
            <a:r>
              <a:rPr lang="en-US" sz="1600" dirty="0">
                <a:latin typeface="+mn-lt"/>
              </a:rPr>
              <a:t> and </a:t>
            </a:r>
            <a:r>
              <a:rPr lang="en-US" sz="1600" b="1" dirty="0">
                <a:latin typeface="+mn-lt"/>
              </a:rPr>
              <a:t>&lt;body&gt;</a:t>
            </a:r>
            <a:r>
              <a:rPr lang="en-US" sz="1600" dirty="0">
                <a:latin typeface="+mn-lt"/>
              </a:rPr>
              <a:t> elements inside the &lt;html&gt; element. </a:t>
            </a:r>
          </a:p>
          <a:p>
            <a:pPr fontAlgn="base">
              <a:lnSpc>
                <a:spcPct val="100000"/>
              </a:lnSpc>
              <a:spcBef>
                <a:spcPts val="600"/>
              </a:spcBef>
            </a:pPr>
            <a:r>
              <a:rPr lang="en-US" sz="1600" dirty="0">
                <a:latin typeface="+mn-lt"/>
              </a:rPr>
              <a:t>The </a:t>
            </a:r>
            <a:r>
              <a:rPr lang="en-US" sz="1600" b="1" dirty="0">
                <a:latin typeface="+mn-lt"/>
              </a:rPr>
              <a:t>&lt;head&gt; element</a:t>
            </a:r>
            <a:r>
              <a:rPr lang="en-US" sz="1600" dirty="0">
                <a:latin typeface="+mn-lt"/>
              </a:rPr>
              <a:t> is where we put information about the web page – its </a:t>
            </a:r>
            <a:r>
              <a:rPr lang="en-US" sz="1600" b="1" dirty="0">
                <a:latin typeface="+mn-lt"/>
              </a:rPr>
              <a:t>metadata</a:t>
            </a:r>
            <a:r>
              <a:rPr lang="en-US" sz="1600" dirty="0">
                <a:latin typeface="+mn-lt"/>
              </a:rPr>
              <a:t>, as well as the </a:t>
            </a:r>
            <a:r>
              <a:rPr lang="en-US" sz="1600" b="1" dirty="0">
                <a:latin typeface="+mn-lt"/>
              </a:rPr>
              <a:t>links to the resources </a:t>
            </a:r>
            <a:r>
              <a:rPr lang="en-US" sz="1600" dirty="0">
                <a:latin typeface="+mn-lt"/>
              </a:rPr>
              <a:t>used by the page. Ex. page title, character set used, styles, stylesheets, scripts, etc. What you code in &lt;head&gt; is not visible in browser, except for title. </a:t>
            </a:r>
          </a:p>
          <a:p>
            <a:pPr fontAlgn="base">
              <a:lnSpc>
                <a:spcPct val="100000"/>
              </a:lnSpc>
              <a:spcBef>
                <a:spcPts val="600"/>
              </a:spcBef>
            </a:pPr>
            <a:r>
              <a:rPr lang="en-US" sz="1600" dirty="0">
                <a:latin typeface="+mn-lt"/>
              </a:rPr>
              <a:t>The </a:t>
            </a:r>
            <a:r>
              <a:rPr lang="en-US" sz="1600" b="1" dirty="0">
                <a:latin typeface="+mn-lt"/>
              </a:rPr>
              <a:t>&lt;body&gt; element</a:t>
            </a:r>
            <a:r>
              <a:rPr lang="en-US" sz="1600" dirty="0">
                <a:latin typeface="+mn-lt"/>
              </a:rPr>
              <a:t> is where page content goes and what is visible in the browser. </a:t>
            </a:r>
          </a:p>
        </p:txBody>
      </p:sp>
      <p:cxnSp>
        <p:nvCxnSpPr>
          <p:cNvPr id="5" name="Straight Connector 4">
            <a:extLst>
              <a:ext uri="{FF2B5EF4-FFF2-40B4-BE49-F238E27FC236}">
                <a16:creationId xmlns:a16="http://schemas.microsoft.com/office/drawing/2014/main" id="{5F60C425-066F-4666-A161-30B5AB6D1268}"/>
              </a:ext>
            </a:extLst>
          </p:cNvPr>
          <p:cNvCxnSpPr>
            <a:cxnSpLocks/>
          </p:cNvCxnSpPr>
          <p:nvPr/>
        </p:nvCxnSpPr>
        <p:spPr>
          <a:xfrm>
            <a:off x="231732" y="938456"/>
            <a:ext cx="11731668" cy="0"/>
          </a:xfrm>
          <a:prstGeom prst="line">
            <a:avLst/>
          </a:prstGeom>
          <a:ln w="28575">
            <a:solidFill>
              <a:schemeClr val="bg1">
                <a:lumMod val="65000"/>
              </a:schemeClr>
            </a:solidFill>
          </a:ln>
          <a:effectLst>
            <a:outerShdw blurRad="50800" dist="38100" dir="5400000" algn="t" rotWithShape="0">
              <a:schemeClr val="accent1">
                <a:alpha val="40000"/>
              </a:schemeClr>
            </a:outerShdw>
          </a:effectLst>
        </p:spPr>
        <p:style>
          <a:lnRef idx="1">
            <a:schemeClr val="dk1"/>
          </a:lnRef>
          <a:fillRef idx="0">
            <a:schemeClr val="dk1"/>
          </a:fillRef>
          <a:effectRef idx="0">
            <a:schemeClr val="dk1"/>
          </a:effectRef>
          <a:fontRef idx="minor">
            <a:schemeClr val="tx1"/>
          </a:fontRef>
        </p:style>
      </p:cxnSp>
      <p:graphicFrame>
        <p:nvGraphicFramePr>
          <p:cNvPr id="6" name="Content Placeholder 4">
            <a:extLst>
              <a:ext uri="{FF2B5EF4-FFF2-40B4-BE49-F238E27FC236}">
                <a16:creationId xmlns:a16="http://schemas.microsoft.com/office/drawing/2014/main" id="{2B349CA2-E779-4CFF-8CA6-A762461EA7EC}"/>
              </a:ext>
            </a:extLst>
          </p:cNvPr>
          <p:cNvGraphicFramePr>
            <a:graphicFrameLocks noChangeAspect="1"/>
          </p:cNvGraphicFramePr>
          <p:nvPr/>
        </p:nvGraphicFramePr>
        <p:xfrm>
          <a:off x="5159895" y="1556792"/>
          <a:ext cx="6743179" cy="3135857"/>
        </p:xfrm>
        <a:graphic>
          <a:graphicData uri="http://schemas.openxmlformats.org/presentationml/2006/ole">
            <mc:AlternateContent xmlns:mc="http://schemas.openxmlformats.org/markup-compatibility/2006">
              <mc:Choice xmlns:v="urn:schemas-microsoft-com:vml" Requires="v">
                <p:oleObj name="Document" r:id="rId2" imgW="6853562" imgH="3777732" progId="Word.Document.12">
                  <p:embed/>
                </p:oleObj>
              </mc:Choice>
              <mc:Fallback>
                <p:oleObj name="Document" r:id="rId2" imgW="6853562" imgH="3777732" progId="Word.Document.12">
                  <p:embed/>
                  <p:pic>
                    <p:nvPicPr>
                      <p:cNvPr id="6" name="Content Placeholder 4">
                        <a:extLst>
                          <a:ext uri="{FF2B5EF4-FFF2-40B4-BE49-F238E27FC236}">
                            <a16:creationId xmlns:a16="http://schemas.microsoft.com/office/drawing/2014/main" id="{2B349CA2-E779-4CFF-8CA6-A762461EA7EC}"/>
                          </a:ext>
                        </a:extLst>
                      </p:cNvPr>
                      <p:cNvPicPr/>
                      <p:nvPr/>
                    </p:nvPicPr>
                    <p:blipFill>
                      <a:blip r:embed="rId3"/>
                      <a:stretch>
                        <a:fillRect/>
                      </a:stretch>
                    </p:blipFill>
                    <p:spPr>
                      <a:xfrm>
                        <a:off x="5159895" y="1556792"/>
                        <a:ext cx="6743179" cy="3135857"/>
                      </a:xfrm>
                      <a:prstGeom prst="rect">
                        <a:avLst/>
                      </a:prstGeom>
                      <a:noFill/>
                      <a:ln cap="rnd">
                        <a:solidFill>
                          <a:schemeClr val="accent6"/>
                        </a:solidFill>
                        <a:bevel/>
                      </a:ln>
                    </p:spPr>
                  </p:pic>
                </p:oleObj>
              </mc:Fallback>
            </mc:AlternateContent>
          </a:graphicData>
        </a:graphic>
      </p:graphicFrame>
      <p:sp>
        <p:nvSpPr>
          <p:cNvPr id="7" name="TextBox 6">
            <a:extLst>
              <a:ext uri="{FF2B5EF4-FFF2-40B4-BE49-F238E27FC236}">
                <a16:creationId xmlns:a16="http://schemas.microsoft.com/office/drawing/2014/main" id="{38413AAA-4298-401D-9BAD-A23931199D13}"/>
              </a:ext>
            </a:extLst>
          </p:cNvPr>
          <p:cNvSpPr txBox="1"/>
          <p:nvPr/>
        </p:nvSpPr>
        <p:spPr>
          <a:xfrm>
            <a:off x="5077326" y="4805512"/>
            <a:ext cx="6825914" cy="18928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6"/>
            </a:solidFill>
          </a:ln>
        </p:spPr>
        <p:txBody>
          <a:bodyPr wrap="square" rtlCol="0">
            <a:spAutoFit/>
          </a:bodyPr>
          <a:lstStyle/>
          <a:p>
            <a:pPr>
              <a:spcBef>
                <a:spcPts val="600"/>
              </a:spcBef>
            </a:pPr>
            <a:r>
              <a:rPr lang="en-US" sz="1700" b="1" dirty="0"/>
              <a:t>Nesting of HTML Elements:</a:t>
            </a:r>
            <a:r>
              <a:rPr lang="en-US" sz="1700" dirty="0"/>
              <a:t> </a:t>
            </a:r>
          </a:p>
          <a:p>
            <a:pPr marL="285750" indent="-285750">
              <a:spcBef>
                <a:spcPts val="600"/>
              </a:spcBef>
              <a:buFont typeface="Arial" panose="020B0604020202020204" pitchFamily="34" charset="0"/>
              <a:buChar char="•"/>
            </a:pPr>
            <a:r>
              <a:rPr lang="en-US" sz="1700" dirty="0">
                <a:ea typeface="Open Sans" panose="020B0604020202020204" charset="0"/>
                <a:cs typeface="Open Sans" panose="020B0604020202020204" charset="0"/>
              </a:rPr>
              <a:t>Coding one element inside another element is called “nesting”. </a:t>
            </a:r>
          </a:p>
          <a:p>
            <a:pPr marL="285750" indent="-285750">
              <a:spcBef>
                <a:spcPts val="300"/>
              </a:spcBef>
              <a:buFont typeface="Arial" panose="020B0604020202020204" pitchFamily="34" charset="0"/>
              <a:buChar char="•"/>
            </a:pPr>
            <a:r>
              <a:rPr lang="en-US" sz="1700" dirty="0">
                <a:ea typeface="Open Sans" panose="020B0604020202020204" charset="0"/>
                <a:cs typeface="Open Sans" panose="020B0604020202020204" charset="0"/>
              </a:rPr>
              <a:t>M</a:t>
            </a:r>
            <a:r>
              <a:rPr lang="en-US" sz="1700" dirty="0"/>
              <a:t>any HTML elements can have other HTML elements added between their tags, and then those as well (their ‘children’) can have other elements nested inside them, and so on. </a:t>
            </a:r>
          </a:p>
          <a:p>
            <a:pPr marL="285750" indent="-285750">
              <a:spcBef>
                <a:spcPts val="600"/>
              </a:spcBef>
              <a:buFont typeface="Arial" panose="020B0604020202020204" pitchFamily="34" charset="0"/>
              <a:buChar char="•"/>
            </a:pPr>
            <a:r>
              <a:rPr lang="en-US" sz="1700" b="1" dirty="0">
                <a:ea typeface="Open Sans Semibold" panose="020B0604020202020204" charset="0"/>
                <a:cs typeface="Open Sans Semibold" panose="020B0604020202020204" charset="0"/>
              </a:rPr>
              <a:t>Correct nesting: </a:t>
            </a:r>
            <a:r>
              <a:rPr lang="en-US" sz="1700" dirty="0">
                <a:ea typeface="Open Sans Semibold" panose="020B0604020202020204" charset="0"/>
                <a:cs typeface="Open Sans Semibold" panose="020B0604020202020204" charset="0"/>
              </a:rPr>
              <a:t>‘inner’ elements are closed before ‘outer’ elements.</a:t>
            </a:r>
            <a:endParaRPr lang="en-US" sz="1700" dirty="0"/>
          </a:p>
        </p:txBody>
      </p:sp>
    </p:spTree>
    <p:extLst>
      <p:ext uri="{BB962C8B-B14F-4D97-AF65-F5344CB8AC3E}">
        <p14:creationId xmlns:p14="http://schemas.microsoft.com/office/powerpoint/2010/main" val="34000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7437</TotalTime>
  <Words>7170</Words>
  <Application>Microsoft Office PowerPoint</Application>
  <PresentationFormat>Widescreen</PresentationFormat>
  <Paragraphs>634</Paragraphs>
  <Slides>68</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68</vt:i4>
      </vt:variant>
    </vt:vector>
  </HeadingPairs>
  <TitlesOfParts>
    <vt:vector size="84" baseType="lpstr">
      <vt:lpstr>Arial</vt:lpstr>
      <vt:lpstr>Arial</vt:lpstr>
      <vt:lpstr>Arial Narrow</vt:lpstr>
      <vt:lpstr>Calibri</vt:lpstr>
      <vt:lpstr>Calibri Light</vt:lpstr>
      <vt:lpstr>Consolas</vt:lpstr>
      <vt:lpstr>Corbel</vt:lpstr>
      <vt:lpstr>Open Sans</vt:lpstr>
      <vt:lpstr>Open Sans SemiBold</vt:lpstr>
      <vt:lpstr>Times New Roman</vt:lpstr>
      <vt:lpstr>Wingdings</vt:lpstr>
      <vt:lpstr>Wingdings 2</vt:lpstr>
      <vt:lpstr>Wingdings 3</vt:lpstr>
      <vt:lpstr>Module</vt:lpstr>
      <vt:lpstr>Office Theme</vt:lpstr>
      <vt:lpstr>Document</vt:lpstr>
      <vt:lpstr>PowerPoint Presentation</vt:lpstr>
      <vt:lpstr>Course Outcomes</vt:lpstr>
      <vt:lpstr>Webpage</vt:lpstr>
      <vt:lpstr>What is a Website ?</vt:lpstr>
      <vt:lpstr>File Structure</vt:lpstr>
      <vt:lpstr>Notes re: website file and folder structure</vt:lpstr>
      <vt:lpstr>Introduction to HTML &amp; CSS</vt:lpstr>
      <vt:lpstr>HTML &amp; CSS: Content vs. Presentation</vt:lpstr>
      <vt:lpstr>The Basic Structure of an HTML Document</vt:lpstr>
      <vt:lpstr>Nesting Elements [1]</vt:lpstr>
      <vt:lpstr>PowerPoint Presentation</vt:lpstr>
      <vt:lpstr>Document Object Model (DOM)</vt:lpstr>
      <vt:lpstr>The DOM</vt:lpstr>
      <vt:lpstr>PowerPoint Presentation</vt:lpstr>
      <vt:lpstr>Landmarks </vt:lpstr>
      <vt:lpstr>Roles </vt:lpstr>
      <vt:lpstr>Firefox - Accessibility</vt:lpstr>
      <vt:lpstr>The HTML head Element[1]</vt:lpstr>
      <vt:lpstr>Head Element – Meta, Title </vt:lpstr>
      <vt:lpstr>Meta Tags: Search Engine Optimization (SEO)</vt:lpstr>
      <vt:lpstr>HTML elements</vt:lpstr>
      <vt:lpstr>HTML Syntax</vt:lpstr>
      <vt:lpstr>Semantic Elements</vt:lpstr>
      <vt:lpstr>The &lt;aside&gt; and &lt;section&gt; tags</vt:lpstr>
      <vt:lpstr>HTML5 Semantic Elements</vt:lpstr>
      <vt:lpstr>Headings, Paragraphs, Line Breaks</vt:lpstr>
      <vt:lpstr>Headings: Good coding practices</vt:lpstr>
      <vt:lpstr>Attributes [2]</vt:lpstr>
      <vt:lpstr>id and class attributes</vt:lpstr>
      <vt:lpstr>Block and Inline Elements [2]</vt:lpstr>
      <vt:lpstr>Block and Inline Elements</vt:lpstr>
      <vt:lpstr>HTML ‘Grouping’ Elements: &lt;div&gt; and &lt;span&gt;</vt:lpstr>
      <vt:lpstr>Whitespaces [2]</vt:lpstr>
      <vt:lpstr>Text Markup: HTML Comments [1]</vt:lpstr>
      <vt:lpstr>Good Coding Practices</vt:lpstr>
      <vt:lpstr>Benefits of CSS</vt:lpstr>
      <vt:lpstr>Adding CSS to HTML</vt:lpstr>
      <vt:lpstr>normalize.css stylesheet</vt:lpstr>
      <vt:lpstr>Three types of CSS [3]</vt:lpstr>
      <vt:lpstr>External CSS Filles</vt:lpstr>
      <vt:lpstr>External CSS</vt:lpstr>
      <vt:lpstr>Types of CSS (by location and scope), Cont’d</vt:lpstr>
      <vt:lpstr>Embedded / Internal</vt:lpstr>
      <vt:lpstr>Inline</vt:lpstr>
      <vt:lpstr>CSS: Order in which styles are applied</vt:lpstr>
      <vt:lpstr>CSS – Rulesets</vt:lpstr>
      <vt:lpstr>CSS Syntax</vt:lpstr>
      <vt:lpstr>CSS Rulesets: Properties and Values[1][2]</vt:lpstr>
      <vt:lpstr>Example: Writing a CSS ruleset</vt:lpstr>
      <vt:lpstr>Comments, White Space and Indentation [3]</vt:lpstr>
      <vt:lpstr>CSS Selectors[1]</vt:lpstr>
      <vt:lpstr>Type, Class and ID [2]</vt:lpstr>
      <vt:lpstr>Type, Class and ID [2]</vt:lpstr>
      <vt:lpstr>CSS</vt:lpstr>
      <vt:lpstr>Cascade</vt:lpstr>
      <vt:lpstr>Cascade Example</vt:lpstr>
      <vt:lpstr>Blue</vt:lpstr>
      <vt:lpstr>Specificity </vt:lpstr>
      <vt:lpstr>Specificity Example</vt:lpstr>
      <vt:lpstr>Red</vt:lpstr>
      <vt:lpstr>Inheritance</vt:lpstr>
      <vt:lpstr>Inheritance Example</vt:lpstr>
      <vt:lpstr>Black, blue, yes</vt:lpstr>
      <vt:lpstr>How to identify a CSS rule as ‘important’ and what it means</vt:lpstr>
      <vt:lpstr>CSS Cascade</vt:lpstr>
      <vt:lpstr>CSS Cascade, Cont’d</vt:lpstr>
      <vt:lpstr>Cascading styles in Chrome’s developer tools</vt:lpstr>
      <vt:lpstr>How to View and Troubleshoot the Source Code in the Browser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PROG8540</dc:title>
  <dc:creator>Davneet Chawla</dc:creator>
  <cp:lastModifiedBy>Andriana Vanezi</cp:lastModifiedBy>
  <cp:revision>152</cp:revision>
  <dcterms:created xsi:type="dcterms:W3CDTF">2014-05-05T15:02:43Z</dcterms:created>
  <dcterms:modified xsi:type="dcterms:W3CDTF">2024-02-07T22:04:25Z</dcterms:modified>
</cp:coreProperties>
</file>