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9" r:id="rId3"/>
    <p:sldId id="257" r:id="rId4"/>
    <p:sldId id="273" r:id="rId5"/>
    <p:sldId id="274" r:id="rId6"/>
    <p:sldId id="282" r:id="rId7"/>
    <p:sldId id="283" r:id="rId8"/>
    <p:sldId id="284" r:id="rId9"/>
    <p:sldId id="277" r:id="rId10"/>
    <p:sldId id="278" r:id="rId11"/>
    <p:sldId id="275" r:id="rId12"/>
    <p:sldId id="279" r:id="rId13"/>
    <p:sldId id="285" r:id="rId14"/>
    <p:sldId id="280" r:id="rId15"/>
    <p:sldId id="286" r:id="rId16"/>
    <p:sldId id="272" r:id="rId17"/>
    <p:sldId id="265" r:id="rId18"/>
    <p:sldId id="281" r:id="rId19"/>
    <p:sldId id="268" r:id="rId20"/>
    <p:sldId id="270" r:id="rId21"/>
    <p:sldId id="26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E240D-A330-4AAF-94C9-85309E4EECAB}" v="1" dt="2025-08-12T13:40:52.241"/>
  </p1510:revLst>
</p1510:revInfo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y" userId="144e0a82ac9dc9ae" providerId="LiveId" clId="{D7AE240D-A330-4AAF-94C9-85309E4EECAB}"/>
    <pc:docChg chg="delSld modSld">
      <pc:chgData name="pooja y" userId="144e0a82ac9dc9ae" providerId="LiveId" clId="{D7AE240D-A330-4AAF-94C9-85309E4EECAB}" dt="2025-08-12T13:52:14.870" v="56" actId="47"/>
      <pc:docMkLst>
        <pc:docMk/>
      </pc:docMkLst>
      <pc:sldChg chg="del">
        <pc:chgData name="pooja y" userId="144e0a82ac9dc9ae" providerId="LiveId" clId="{D7AE240D-A330-4AAF-94C9-85309E4EECAB}" dt="2025-08-12T13:52:14.870" v="56" actId="47"/>
        <pc:sldMkLst>
          <pc:docMk/>
          <pc:sldMk cId="1274859525" sldId="276"/>
        </pc:sldMkLst>
      </pc:sldChg>
      <pc:sldChg chg="addSp modSp mod">
        <pc:chgData name="pooja y" userId="144e0a82ac9dc9ae" providerId="LiveId" clId="{D7AE240D-A330-4AAF-94C9-85309E4EECAB}" dt="2025-08-12T13:42:32.600" v="55" actId="20577"/>
        <pc:sldMkLst>
          <pc:docMk/>
          <pc:sldMk cId="2085436487" sldId="279"/>
        </pc:sldMkLst>
        <pc:spChg chg="add mod">
          <ac:chgData name="pooja y" userId="144e0a82ac9dc9ae" providerId="LiveId" clId="{D7AE240D-A330-4AAF-94C9-85309E4EECAB}" dt="2025-08-12T13:42:32.600" v="55" actId="20577"/>
          <ac:spMkLst>
            <pc:docMk/>
            <pc:sldMk cId="2085436487" sldId="279"/>
            <ac:spMk id="3" creationId="{39AD9172-5FA4-AF40-E3E1-9B621B25BBCA}"/>
          </ac:spMkLst>
        </pc:spChg>
      </pc:sldChg>
    </pc:docChg>
  </pc:docChgLst>
  <pc:docChgLst>
    <pc:chgData name="likitha2122@outlook.com" userId="b9455c83fe7b807d" providerId="LiveId" clId="{61B2AC3C-43C6-4489-945B-ACA35DD3DE08}"/>
    <pc:docChg chg="undo custSel addSld modSld sldOrd">
      <pc:chgData name="likitha2122@outlook.com" userId="b9455c83fe7b807d" providerId="LiveId" clId="{61B2AC3C-43C6-4489-945B-ACA35DD3DE08}" dt="2025-08-10T15:48:53.815" v="186" actId="2711"/>
      <pc:docMkLst>
        <pc:docMk/>
      </pc:docMkLst>
      <pc:sldChg chg="modSp mod">
        <pc:chgData name="likitha2122@outlook.com" userId="b9455c83fe7b807d" providerId="LiveId" clId="{61B2AC3C-43C6-4489-945B-ACA35DD3DE08}" dt="2025-08-10T14:56:36.712" v="55" actId="115"/>
        <pc:sldMkLst>
          <pc:docMk/>
          <pc:sldMk cId="2856357337" sldId="268"/>
        </pc:sldMkLst>
        <pc:spChg chg="mod">
          <ac:chgData name="likitha2122@outlook.com" userId="b9455c83fe7b807d" providerId="LiveId" clId="{61B2AC3C-43C6-4489-945B-ACA35DD3DE08}" dt="2025-08-10T14:56:36.712" v="55" actId="115"/>
          <ac:spMkLst>
            <pc:docMk/>
            <pc:sldMk cId="2856357337" sldId="268"/>
            <ac:spMk id="5" creationId="{00000000-0000-0000-0000-000000000000}"/>
          </ac:spMkLst>
        </pc:spChg>
      </pc:sldChg>
      <pc:sldChg chg="modSp mod">
        <pc:chgData name="likitha2122@outlook.com" userId="b9455c83fe7b807d" providerId="LiveId" clId="{61B2AC3C-43C6-4489-945B-ACA35DD3DE08}" dt="2025-08-10T15:47:56.680" v="181" actId="20577"/>
        <pc:sldMkLst>
          <pc:docMk/>
          <pc:sldMk cId="3338832548" sldId="272"/>
        </pc:sldMkLst>
        <pc:spChg chg="mod">
          <ac:chgData name="likitha2122@outlook.com" userId="b9455c83fe7b807d" providerId="LiveId" clId="{61B2AC3C-43C6-4489-945B-ACA35DD3DE08}" dt="2025-08-10T15:47:56.680" v="181" actId="20577"/>
          <ac:spMkLst>
            <pc:docMk/>
            <pc:sldMk cId="3338832548" sldId="272"/>
            <ac:spMk id="114" creationId="{00000000-0000-0000-0000-000000000000}"/>
          </ac:spMkLst>
        </pc:spChg>
        <pc:spChg chg="mod">
          <ac:chgData name="likitha2122@outlook.com" userId="b9455c83fe7b807d" providerId="LiveId" clId="{61B2AC3C-43C6-4489-945B-ACA35DD3DE08}" dt="2025-08-10T15:25:00.641" v="73" actId="20577"/>
          <ac:spMkLst>
            <pc:docMk/>
            <pc:sldMk cId="3338832548" sldId="272"/>
            <ac:spMk id="115" creationId="{00000000-0000-0000-0000-000000000000}"/>
          </ac:spMkLst>
        </pc:spChg>
      </pc:sldChg>
      <pc:sldChg chg="modSp mod">
        <pc:chgData name="likitha2122@outlook.com" userId="b9455c83fe7b807d" providerId="LiveId" clId="{61B2AC3C-43C6-4489-945B-ACA35DD3DE08}" dt="2025-08-10T15:48:45.395" v="185" actId="2711"/>
        <pc:sldMkLst>
          <pc:docMk/>
          <pc:sldMk cId="1550659080" sldId="275"/>
        </pc:sldMkLst>
        <pc:spChg chg="mod">
          <ac:chgData name="likitha2122@outlook.com" userId="b9455c83fe7b807d" providerId="LiveId" clId="{61B2AC3C-43C6-4489-945B-ACA35DD3DE08}" dt="2025-08-10T15:48:45.395" v="185" actId="2711"/>
          <ac:spMkLst>
            <pc:docMk/>
            <pc:sldMk cId="1550659080" sldId="275"/>
            <ac:spMk id="2" creationId="{9C926305-E4E9-CF85-5A3C-F4562CD8272F}"/>
          </ac:spMkLst>
        </pc:spChg>
      </pc:sldChg>
      <pc:sldChg chg="modSp mod">
        <pc:chgData name="likitha2122@outlook.com" userId="b9455c83fe7b807d" providerId="LiveId" clId="{61B2AC3C-43C6-4489-945B-ACA35DD3DE08}" dt="2025-08-10T15:48:53.815" v="186" actId="2711"/>
        <pc:sldMkLst>
          <pc:docMk/>
          <pc:sldMk cId="1274859525" sldId="276"/>
        </pc:sldMkLst>
      </pc:sldChg>
      <pc:sldChg chg="addSp delSp modSp new mod ord">
        <pc:chgData name="likitha2122@outlook.com" userId="b9455c83fe7b807d" providerId="LiveId" clId="{61B2AC3C-43C6-4489-945B-ACA35DD3DE08}" dt="2025-08-10T15:48:20.745" v="183" actId="2711"/>
        <pc:sldMkLst>
          <pc:docMk/>
          <pc:sldMk cId="2949113312" sldId="277"/>
        </pc:sldMkLst>
        <pc:spChg chg="mod">
          <ac:chgData name="likitha2122@outlook.com" userId="b9455c83fe7b807d" providerId="LiveId" clId="{61B2AC3C-43C6-4489-945B-ACA35DD3DE08}" dt="2025-08-10T15:48:20.745" v="183" actId="2711"/>
          <ac:spMkLst>
            <pc:docMk/>
            <pc:sldMk cId="2949113312" sldId="277"/>
            <ac:spMk id="2" creationId="{64415AEE-7462-1299-3FF1-BEA6B72DAE6D}"/>
          </ac:spMkLst>
        </pc:spChg>
        <pc:spChg chg="add mod">
          <ac:chgData name="likitha2122@outlook.com" userId="b9455c83fe7b807d" providerId="LiveId" clId="{61B2AC3C-43C6-4489-945B-ACA35DD3DE08}" dt="2025-08-10T15:46:50.596" v="178" actId="122"/>
          <ac:spMkLst>
            <pc:docMk/>
            <pc:sldMk cId="2949113312" sldId="277"/>
            <ac:spMk id="4" creationId="{FBCBF217-D26D-58FF-B47D-A90F127B4EA1}"/>
          </ac:spMkLst>
        </pc:spChg>
      </pc:sldChg>
      <pc:sldChg chg="modSp new mod">
        <pc:chgData name="likitha2122@outlook.com" userId="b9455c83fe7b807d" providerId="LiveId" clId="{61B2AC3C-43C6-4489-945B-ACA35DD3DE08}" dt="2025-08-10T15:47:07.326" v="179"/>
        <pc:sldMkLst>
          <pc:docMk/>
          <pc:sldMk cId="2484422587" sldId="278"/>
        </pc:sldMkLst>
        <pc:spChg chg="mod">
          <ac:chgData name="likitha2122@outlook.com" userId="b9455c83fe7b807d" providerId="LiveId" clId="{61B2AC3C-43C6-4489-945B-ACA35DD3DE08}" dt="2025-08-10T15:47:07.326" v="179"/>
          <ac:spMkLst>
            <pc:docMk/>
            <pc:sldMk cId="2484422587" sldId="278"/>
            <ac:spMk id="2" creationId="{0072124C-7CDA-2D0A-932C-EBAB40615AE8}"/>
          </ac:spMkLst>
        </pc:spChg>
        <pc:spChg chg="mod">
          <ac:chgData name="likitha2122@outlook.com" userId="b9455c83fe7b807d" providerId="LiveId" clId="{61B2AC3C-43C6-4489-945B-ACA35DD3DE08}" dt="2025-08-10T15:16:21.186" v="65"/>
          <ac:spMkLst>
            <pc:docMk/>
            <pc:sldMk cId="2484422587" sldId="278"/>
            <ac:spMk id="3" creationId="{84736FA2-AF61-9F3D-8745-F76C6B8EFF64}"/>
          </ac:spMkLst>
        </pc:spChg>
      </pc:sldChg>
      <pc:sldChg chg="addSp delSp modSp new mod ord">
        <pc:chgData name="likitha2122@outlook.com" userId="b9455c83fe7b807d" providerId="LiveId" clId="{61B2AC3C-43C6-4489-945B-ACA35DD3DE08}" dt="2025-08-10T15:48:28.639" v="184" actId="2711"/>
        <pc:sldMkLst>
          <pc:docMk/>
          <pc:sldMk cId="2085436487" sldId="279"/>
        </pc:sldMkLst>
        <pc:spChg chg="mod">
          <ac:chgData name="likitha2122@outlook.com" userId="b9455c83fe7b807d" providerId="LiveId" clId="{61B2AC3C-43C6-4489-945B-ACA35DD3DE08}" dt="2025-08-10T15:48:28.639" v="184" actId="2711"/>
          <ac:spMkLst>
            <pc:docMk/>
            <pc:sldMk cId="2085436487" sldId="279"/>
            <ac:spMk id="2" creationId="{30D084CD-D2BD-6618-D34B-350B890A0F53}"/>
          </ac:spMkLst>
        </pc:spChg>
        <pc:picChg chg="add mod">
          <ac:chgData name="likitha2122@outlook.com" userId="b9455c83fe7b807d" providerId="LiveId" clId="{61B2AC3C-43C6-4489-945B-ACA35DD3DE08}" dt="2025-08-10T15:37:19.944" v="172" actId="14100"/>
          <ac:picMkLst>
            <pc:docMk/>
            <pc:sldMk cId="2085436487" sldId="279"/>
            <ac:picMk id="8" creationId="{F39FFCDC-720A-6A01-B6EE-3B76C3B8578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 1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r>
            <a:rPr lang="en-IN" sz="1200" b="1" dirty="0"/>
            <a:t>Planning &amp; Research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 2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r>
            <a:rPr lang="en-IN" sz="1200" b="1" dirty="0"/>
            <a:t>Development Setup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</a:t>
          </a:r>
          <a:r>
            <a:rPr lang="en-US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custT="1"/>
      <dgm:spPr/>
      <dgm:t>
        <a:bodyPr/>
        <a:lstStyle/>
        <a:p>
          <a:r>
            <a:rPr lang="en-IN" sz="1200" b="1" dirty="0"/>
            <a:t>Implementation &amp; Finalization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ED94313F-A03B-40DB-9D59-AC48E68C78E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200" dirty="0"/>
            <a:t>Requirement gathering</a:t>
          </a:r>
        </a:p>
      </dgm:t>
    </dgm:pt>
    <dgm:pt modelId="{610EEE31-9E2E-46BE-AD30-BC2FB097A282}" type="parTrans" cxnId="{A7957B59-74EC-40B0-B2C9-6808F7B48B45}">
      <dgm:prSet/>
      <dgm:spPr/>
      <dgm:t>
        <a:bodyPr/>
        <a:lstStyle/>
        <a:p>
          <a:endParaRPr lang="en-IN"/>
        </a:p>
      </dgm:t>
    </dgm:pt>
    <dgm:pt modelId="{3E467D1A-98A5-48A2-B374-04B72DABA8F5}" type="sibTrans" cxnId="{A7957B59-74EC-40B0-B2C9-6808F7B48B45}">
      <dgm:prSet/>
      <dgm:spPr/>
      <dgm:t>
        <a:bodyPr/>
        <a:lstStyle/>
        <a:p>
          <a:endParaRPr lang="en-IN"/>
        </a:p>
      </dgm:t>
    </dgm:pt>
    <dgm:pt modelId="{175F56FA-95D0-40E4-9C98-D3F9F72884F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Literature review &amp; problem statement finalization</a:t>
          </a:r>
        </a:p>
      </dgm:t>
    </dgm:pt>
    <dgm:pt modelId="{6DB094BD-0476-460D-81A6-9FC428814817}" type="parTrans" cxnId="{2A24E9C9-86F7-4024-A5EA-0A5D782CBBD3}">
      <dgm:prSet/>
      <dgm:spPr/>
      <dgm:t>
        <a:bodyPr/>
        <a:lstStyle/>
        <a:p>
          <a:endParaRPr lang="en-IN"/>
        </a:p>
      </dgm:t>
    </dgm:pt>
    <dgm:pt modelId="{E8E6EB7D-0A55-4F80-9F57-AE4A20244565}" type="sibTrans" cxnId="{2A24E9C9-86F7-4024-A5EA-0A5D782CBBD3}">
      <dgm:prSet/>
      <dgm:spPr/>
      <dgm:t>
        <a:bodyPr/>
        <a:lstStyle/>
        <a:p>
          <a:endParaRPr lang="en-IN"/>
        </a:p>
      </dgm:t>
    </dgm:pt>
    <dgm:pt modelId="{D496E1AE-70A7-45C7-BB70-AA36AE7F47B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System design and architecture planning</a:t>
          </a:r>
        </a:p>
      </dgm:t>
    </dgm:pt>
    <dgm:pt modelId="{3DAD109B-DDBD-47AB-84E6-8FF9C5B3FD10}" type="parTrans" cxnId="{CFEBDDBE-D122-4645-9C02-9E7D32732422}">
      <dgm:prSet/>
      <dgm:spPr/>
      <dgm:t>
        <a:bodyPr/>
        <a:lstStyle/>
        <a:p>
          <a:endParaRPr lang="en-IN"/>
        </a:p>
      </dgm:t>
    </dgm:pt>
    <dgm:pt modelId="{EEC59946-FFE3-4232-9BCF-93072A8AD506}" type="sibTrans" cxnId="{CFEBDDBE-D122-4645-9C02-9E7D32732422}">
      <dgm:prSet/>
      <dgm:spPr/>
      <dgm:t>
        <a:bodyPr/>
        <a:lstStyle/>
        <a:p>
          <a:endParaRPr lang="en-IN"/>
        </a:p>
      </dgm:t>
    </dgm:pt>
    <dgm:pt modelId="{9290F6D5-A233-4B65-8E27-B98580E9761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Backend development and database setup</a:t>
          </a:r>
        </a:p>
      </dgm:t>
    </dgm:pt>
    <dgm:pt modelId="{E3B42636-CD66-443F-B484-EDBFD5649C50}" type="parTrans" cxnId="{B47855FA-2EC3-4240-B7E0-35902298BD6E}">
      <dgm:prSet/>
      <dgm:spPr/>
      <dgm:t>
        <a:bodyPr/>
        <a:lstStyle/>
        <a:p>
          <a:endParaRPr lang="en-IN"/>
        </a:p>
      </dgm:t>
    </dgm:pt>
    <dgm:pt modelId="{AECE82C5-7A4E-4FEA-B818-451757EF6D13}" type="sibTrans" cxnId="{B47855FA-2EC3-4240-B7E0-35902298BD6E}">
      <dgm:prSet/>
      <dgm:spPr/>
      <dgm:t>
        <a:bodyPr/>
        <a:lstStyle/>
        <a:p>
          <a:endParaRPr lang="en-IN"/>
        </a:p>
      </dgm:t>
    </dgm:pt>
    <dgm:pt modelId="{3B05A5E4-0F12-4DC2-B9DF-4357709D719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Integration of core marketplace features</a:t>
          </a:r>
        </a:p>
      </dgm:t>
    </dgm:pt>
    <dgm:pt modelId="{A1FFDC47-D2E4-472C-8EA9-6DCCF9EB0481}" type="parTrans" cxnId="{AF572B63-A60A-4AF6-A59A-690CFDF5E6D4}">
      <dgm:prSet/>
      <dgm:spPr/>
      <dgm:t>
        <a:bodyPr/>
        <a:lstStyle/>
        <a:p>
          <a:endParaRPr lang="en-IN"/>
        </a:p>
      </dgm:t>
    </dgm:pt>
    <dgm:pt modelId="{FD99D280-F115-4B80-825E-A972D37EF1FD}" type="sibTrans" cxnId="{AF572B63-A60A-4AF6-A59A-690CFDF5E6D4}">
      <dgm:prSet/>
      <dgm:spPr/>
      <dgm:t>
        <a:bodyPr/>
        <a:lstStyle/>
        <a:p>
          <a:endParaRPr lang="en-IN"/>
        </a:p>
      </dgm:t>
    </dgm:pt>
    <dgm:pt modelId="{BCAFE353-78C5-4EE7-9B48-4D11D9B13A3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200" dirty="0"/>
            <a:t>Incentive mechanism &amp; gamification integration</a:t>
          </a:r>
        </a:p>
      </dgm:t>
    </dgm:pt>
    <dgm:pt modelId="{B2926C51-C2C6-44CA-8838-B0DEBDA9910D}" type="parTrans" cxnId="{8E48D8C9-636E-400E-B86D-9A1F937E18A9}">
      <dgm:prSet/>
      <dgm:spPr/>
      <dgm:t>
        <a:bodyPr/>
        <a:lstStyle/>
        <a:p>
          <a:endParaRPr lang="en-IN"/>
        </a:p>
      </dgm:t>
    </dgm:pt>
    <dgm:pt modelId="{22213CB8-C507-4074-A89B-83D10D5356CC}" type="sibTrans" cxnId="{8E48D8C9-636E-400E-B86D-9A1F937E18A9}">
      <dgm:prSet/>
      <dgm:spPr/>
      <dgm:t>
        <a:bodyPr/>
        <a:lstStyle/>
        <a:p>
          <a:endParaRPr lang="en-IN"/>
        </a:p>
      </dgm:t>
    </dgm:pt>
    <dgm:pt modelId="{DA543D93-3625-4D7F-ACAF-C6D47796CFA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200"/>
            <a:t>Testing &amp; debugging</a:t>
          </a:r>
        </a:p>
      </dgm:t>
    </dgm:pt>
    <dgm:pt modelId="{B75F5DFF-F5C6-420B-8436-3FD28EEA4C1A}" type="parTrans" cxnId="{A53D041D-581A-4354-A6BD-39491A55CECB}">
      <dgm:prSet/>
      <dgm:spPr/>
      <dgm:t>
        <a:bodyPr/>
        <a:lstStyle/>
        <a:p>
          <a:endParaRPr lang="en-IN"/>
        </a:p>
      </dgm:t>
    </dgm:pt>
    <dgm:pt modelId="{E458C49C-C9CE-43DB-A53E-726FAAFFBF8B}" type="sibTrans" cxnId="{A53D041D-581A-4354-A6BD-39491A55CECB}">
      <dgm:prSet/>
      <dgm:spPr/>
      <dgm:t>
        <a:bodyPr/>
        <a:lstStyle/>
        <a:p>
          <a:endParaRPr lang="en-IN"/>
        </a:p>
      </dgm:t>
    </dgm:pt>
    <dgm:pt modelId="{CE784DE6-4B9A-4B55-902F-6CF8BB06ED0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200" dirty="0"/>
            <a:t>Deployment and documentation submission</a:t>
          </a:r>
        </a:p>
      </dgm:t>
    </dgm:pt>
    <dgm:pt modelId="{EFFB378D-47CF-47DA-98BC-2016A6DBC7BE}" type="parTrans" cxnId="{D0EF7426-E70E-40DF-846F-BCBAB37F96F1}">
      <dgm:prSet/>
      <dgm:spPr/>
      <dgm:t>
        <a:bodyPr/>
        <a:lstStyle/>
        <a:p>
          <a:endParaRPr lang="en-IN"/>
        </a:p>
      </dgm:t>
    </dgm:pt>
    <dgm:pt modelId="{4BEEF76C-CFAB-4197-A313-EB6D01BA03EF}" type="sibTrans" cxnId="{D0EF7426-E70E-40DF-846F-BCBAB37F96F1}">
      <dgm:prSet/>
      <dgm:spPr/>
      <dgm:t>
        <a:bodyPr/>
        <a:lstStyle/>
        <a:p>
          <a:endParaRPr lang="en-IN"/>
        </a:p>
      </dgm:t>
    </dgm:pt>
    <dgm:pt modelId="{0E6CD2D0-0A0C-4662-9417-1EA1542433F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200" dirty="0"/>
            <a:t>Frontend UI/UX design initiation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DD287A-6140-457E-BD68-B849EE473582}" type="parTrans" cxnId="{EED9C35B-5610-4B67-AC8D-EBAC8039C451}">
      <dgm:prSet/>
      <dgm:spPr/>
      <dgm:t>
        <a:bodyPr/>
        <a:lstStyle/>
        <a:p>
          <a:endParaRPr lang="en-IN"/>
        </a:p>
      </dgm:t>
    </dgm:pt>
    <dgm:pt modelId="{665BCCCA-B7A5-44CE-A2F5-283F69030DEF}" type="sibTrans" cxnId="{EED9C35B-5610-4B67-AC8D-EBAC8039C451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0" presStyleCnt="3"/>
      <dgm:spPr/>
      <dgm:t>
        <a:bodyPr/>
        <a:lstStyle/>
        <a:p>
          <a:endParaRPr lang="en-US"/>
        </a:p>
      </dgm:t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D42D-7E6D-4563-AFDC-369C30B73F70}" type="pres">
      <dgm:prSet presAssocID="{A59EC69B-8F3F-425B-819F-E8C557946AEE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1" presStyleCnt="3"/>
      <dgm:spPr/>
      <dgm:t>
        <a:bodyPr/>
        <a:lstStyle/>
        <a:p>
          <a:endParaRPr lang="en-US"/>
        </a:p>
      </dgm:t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B3360-A9BB-4051-A4B1-1216F82F642C}" type="pres">
      <dgm:prSet presAssocID="{7B3055AA-BF7C-46D0-9A9E-60087B9F57B4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2" presStyleCnt="3"/>
      <dgm:spPr/>
      <dgm:t>
        <a:bodyPr/>
        <a:lstStyle/>
        <a:p>
          <a:endParaRPr lang="en-US"/>
        </a:p>
      </dgm:t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57024-FAC0-4522-B139-1CC85B547BE8}" type="pres">
      <dgm:prSet presAssocID="{988D96B0-D16E-4763-B393-84178CF4FF50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A7C196-0234-4F67-A819-27585EE6EC35}" type="presOf" srcId="{3B05A5E4-0F12-4DC2-B9DF-4357709D7198}" destId="{06F8D57B-EDF4-4CF4-8700-DC2CA3E3028E}" srcOrd="0" destOrd="3" presId="urn:microsoft.com/office/officeart/2011/layout/InterconnectedBlockProcess"/>
    <dgm:cxn modelId="{B47855FA-2EC3-4240-B7E0-35902298BD6E}" srcId="{7B3055AA-BF7C-46D0-9A9E-60087B9F57B4}" destId="{9290F6D5-A233-4B65-8E27-B98580E9761D}" srcOrd="2" destOrd="0" parTransId="{E3B42636-CD66-443F-B484-EDBFD5649C50}" sibTransId="{AECE82C5-7A4E-4FEA-B818-451757EF6D13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1DE98FF9-B992-40D3-8BE7-EF37A539F71B}" type="presOf" srcId="{9290F6D5-A233-4B65-8E27-B98580E9761D}" destId="{06F8D57B-EDF4-4CF4-8700-DC2CA3E3028E}" srcOrd="0" destOrd="2" presId="urn:microsoft.com/office/officeart/2011/layout/InterconnectedBlockProcess"/>
    <dgm:cxn modelId="{AF572B63-A60A-4AF6-A59A-690CFDF5E6D4}" srcId="{7B3055AA-BF7C-46D0-9A9E-60087B9F57B4}" destId="{3B05A5E4-0F12-4DC2-B9DF-4357709D7198}" srcOrd="3" destOrd="0" parTransId="{A1FFDC47-D2E4-472C-8EA9-6DCCF9EB0481}" sibTransId="{FD99D280-F115-4B80-825E-A972D37EF1FD}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96ABF7EE-CEA0-4975-8DB4-1CCFB58E5BF6}" type="presOf" srcId="{BCAFE353-78C5-4EE7-9B48-4D11D9B13A3D}" destId="{2532504F-5FE1-4C97-B485-F05E8885EACC}" srcOrd="0" destOrd="1" presId="urn:microsoft.com/office/officeart/2011/layout/InterconnectedBlockProcess"/>
    <dgm:cxn modelId="{C756586E-31FB-424F-A90E-940E9E8CE4A8}" type="presOf" srcId="{9290F6D5-A233-4B65-8E27-B98580E9761D}" destId="{6BCCFBA6-7A43-4631-AD7F-AFB10E1E6CD7}" srcOrd="1" destOrd="2" presId="urn:microsoft.com/office/officeart/2011/layout/InterconnectedBlockProcess"/>
    <dgm:cxn modelId="{AF80559D-CEA6-4290-98DD-88704D566273}" type="presOf" srcId="{CE784DE6-4B9A-4B55-902F-6CF8BB06ED06}" destId="{0D08ED52-6744-4369-B780-916B09984775}" srcOrd="1" destOrd="3" presId="urn:microsoft.com/office/officeart/2011/layout/InterconnectedBlockProcess"/>
    <dgm:cxn modelId="{8E48D8C9-636E-400E-B86D-9A1F937E18A9}" srcId="{A59EC69B-8F3F-425B-819F-E8C557946AEE}" destId="{BCAFE353-78C5-4EE7-9B48-4D11D9B13A3D}" srcOrd="1" destOrd="0" parTransId="{B2926C51-C2C6-44CA-8838-B0DEBDA9910D}" sibTransId="{22213CB8-C507-4074-A89B-83D10D5356CC}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5A64C951-C165-431E-929E-8B3DB3E55E59}" type="presOf" srcId="{BCAFE353-78C5-4EE7-9B48-4D11D9B13A3D}" destId="{0D08ED52-6744-4369-B780-916B09984775}" srcOrd="1" destOrd="1" presId="urn:microsoft.com/office/officeart/2011/layout/InterconnectedBlockProcess"/>
    <dgm:cxn modelId="{031CB7E9-00A0-4836-A85D-AF0379EAD476}" type="presOf" srcId="{ED94313F-A03B-40DB-9D59-AC48E68C78E2}" destId="{A134CDD1-D85F-44EF-8BEE-9F99A855C1E6}" srcOrd="0" destOrd="1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E1EDA08E-A1E0-480C-8BFC-BDEDF48AFA9D}" type="presOf" srcId="{0E6CD2D0-0A0C-4662-9417-1EA1542433F3}" destId="{6BCCFBA6-7A43-4631-AD7F-AFB10E1E6CD7}" srcOrd="1" destOrd="1" presId="urn:microsoft.com/office/officeart/2011/layout/InterconnectedBlockProcess"/>
    <dgm:cxn modelId="{3963BA20-F15B-4557-920A-393210097E9E}" type="presOf" srcId="{DA543D93-3625-4D7F-ACAF-C6D47796CFAB}" destId="{0D08ED52-6744-4369-B780-916B09984775}" srcOrd="1" destOrd="2" presId="urn:microsoft.com/office/officeart/2011/layout/InterconnectedBlockProcess"/>
    <dgm:cxn modelId="{4812713E-0A36-4128-B8D1-0215CCBD955E}" type="presOf" srcId="{ED94313F-A03B-40DB-9D59-AC48E68C78E2}" destId="{1C91D7E3-8940-4A33-9182-677DD5415901}" srcOrd="1" destOrd="1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EED9C35B-5610-4B67-AC8D-EBAC8039C451}" srcId="{7B3055AA-BF7C-46D0-9A9E-60087B9F57B4}" destId="{0E6CD2D0-0A0C-4662-9417-1EA1542433F3}" srcOrd="1" destOrd="0" parTransId="{3DDD287A-6140-457E-BD68-B849EE473582}" sibTransId="{665BCCCA-B7A5-44CE-A2F5-283F69030DEF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B37AF62E-4824-4701-AAF9-A81BEBEE41CA}" type="presOf" srcId="{0E6CD2D0-0A0C-4662-9417-1EA1542433F3}" destId="{06F8D57B-EDF4-4CF4-8700-DC2CA3E3028E}" srcOrd="0" destOrd="1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800F5B45-B777-4CB2-9992-990226A1159D}" type="presOf" srcId="{D496E1AE-70A7-45C7-BB70-AA36AE7F47B2}" destId="{1C91D7E3-8940-4A33-9182-677DD5415901}" srcOrd="1" destOrd="3" presId="urn:microsoft.com/office/officeart/2011/layout/InterconnectedBlockProcess"/>
    <dgm:cxn modelId="{6AA58975-7E6F-4314-B5D2-5A27DA273AA3}" type="presOf" srcId="{CE784DE6-4B9A-4B55-902F-6CF8BB06ED06}" destId="{2532504F-5FE1-4C97-B485-F05E8885EACC}" srcOrd="0" destOrd="3" presId="urn:microsoft.com/office/officeart/2011/layout/InterconnectedBlockProcess"/>
    <dgm:cxn modelId="{A4584727-2BA5-44F9-9204-195677F30D3E}" type="presOf" srcId="{D496E1AE-70A7-45C7-BB70-AA36AE7F47B2}" destId="{A134CDD1-D85F-44EF-8BEE-9F99A855C1E6}" srcOrd="0" destOrd="3" presId="urn:microsoft.com/office/officeart/2011/layout/InterconnectedBlockProcess"/>
    <dgm:cxn modelId="{2A24E9C9-86F7-4024-A5EA-0A5D782CBBD3}" srcId="{988D96B0-D16E-4763-B393-84178CF4FF50}" destId="{175F56FA-95D0-40E4-9C98-D3F9F72884F9}" srcOrd="2" destOrd="0" parTransId="{6DB094BD-0476-460D-81A6-9FC428814817}" sibTransId="{E8E6EB7D-0A55-4F80-9F57-AE4A20244565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D0EF7426-E70E-40DF-846F-BCBAB37F96F1}" srcId="{A59EC69B-8F3F-425B-819F-E8C557946AEE}" destId="{CE784DE6-4B9A-4B55-902F-6CF8BB06ED06}" srcOrd="3" destOrd="0" parTransId="{EFFB378D-47CF-47DA-98BC-2016A6DBC7BE}" sibTransId="{4BEEF76C-CFAB-4197-A313-EB6D01BA03EF}"/>
    <dgm:cxn modelId="{CFEBDDBE-D122-4645-9C02-9E7D32732422}" srcId="{988D96B0-D16E-4763-B393-84178CF4FF50}" destId="{D496E1AE-70A7-45C7-BB70-AA36AE7F47B2}" srcOrd="3" destOrd="0" parTransId="{3DAD109B-DDBD-47AB-84E6-8FF9C5B3FD10}" sibTransId="{EEC59946-FFE3-4232-9BCF-93072A8AD506}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E19D1913-545F-4A37-9AC2-8ED77DAB611E}" type="presOf" srcId="{DA543D93-3625-4D7F-ACAF-C6D47796CFAB}" destId="{2532504F-5FE1-4C97-B485-F05E8885EACC}" srcOrd="0" destOrd="2" presId="urn:microsoft.com/office/officeart/2011/layout/InterconnectedBlockProcess"/>
    <dgm:cxn modelId="{A53D041D-581A-4354-A6BD-39491A55CECB}" srcId="{A59EC69B-8F3F-425B-819F-E8C557946AEE}" destId="{DA543D93-3625-4D7F-ACAF-C6D47796CFAB}" srcOrd="2" destOrd="0" parTransId="{B75F5DFF-F5C6-420B-8436-3FD28EEA4C1A}" sibTransId="{E458C49C-C9CE-43DB-A53E-726FAAFFBF8B}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DBF2332D-FF5C-4DDF-B967-D2E4FC38A61C}" type="presOf" srcId="{3B05A5E4-0F12-4DC2-B9DF-4357709D7198}" destId="{6BCCFBA6-7A43-4631-AD7F-AFB10E1E6CD7}" srcOrd="1" destOrd="3" presId="urn:microsoft.com/office/officeart/2011/layout/InterconnectedBlockProcess"/>
    <dgm:cxn modelId="{4A2E27C0-83A5-4143-BAB9-9D69A29089BE}" type="presOf" srcId="{175F56FA-95D0-40E4-9C98-D3F9F72884F9}" destId="{1C91D7E3-8940-4A33-9182-677DD5415901}" srcOrd="1" destOrd="2" presId="urn:microsoft.com/office/officeart/2011/layout/InterconnectedBlockProcess"/>
    <dgm:cxn modelId="{0AF7BF09-114B-484B-8B81-EB56138E5E49}" type="presOf" srcId="{175F56FA-95D0-40E4-9C98-D3F9F72884F9}" destId="{A134CDD1-D85F-44EF-8BEE-9F99A855C1E6}" srcOrd="0" destOrd="2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A7957B59-74EC-40B0-B2C9-6808F7B48B45}" srcId="{988D96B0-D16E-4763-B393-84178CF4FF50}" destId="{ED94313F-A03B-40DB-9D59-AC48E68C78E2}" srcOrd="1" destOrd="0" parTransId="{610EEE31-9E2E-46BE-AD30-BC2FB097A282}" sibTransId="{3E467D1A-98A5-48A2-B374-04B72DABA8F5}"/>
    <dgm:cxn modelId="{8763BB5B-6F4C-4D47-85B1-62610FE5B298}" type="presParOf" srcId="{A6BCDA7B-D633-438F-B44D-CB4D60E5C492}" destId="{96AFCF47-32CA-4C44-9E3C-782007B7112E}" srcOrd="0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1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2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3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4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5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6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7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2504F-5FE1-4C97-B485-F05E8885EACC}">
      <dsp:nvSpPr>
        <dsp:cNvPr id="0" name=""/>
        <dsp:cNvSpPr/>
      </dsp:nvSpPr>
      <dsp:spPr>
        <a:xfrm>
          <a:off x="6010678" y="713024"/>
          <a:ext cx="1505304" cy="3345170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/>
            <a:t>Implementation &amp; Finalization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IN" sz="1200" kern="1200" dirty="0"/>
            <a:t>Incentive mechanism &amp; gamification integration</a:t>
          </a: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IN" sz="1200" kern="1200"/>
            <a:t>Testing &amp; debugging</a:t>
          </a: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IN" sz="1200" kern="1200" dirty="0"/>
            <a:t>Deployment and documentation submission</a:t>
          </a:r>
        </a:p>
      </dsp:txBody>
      <dsp:txXfrm>
        <a:off x="6201720" y="713024"/>
        <a:ext cx="1314262" cy="3345170"/>
      </dsp:txXfrm>
    </dsp:sp>
    <dsp:sp modelId="{4C66D42D-7E6D-4563-AFDC-369C30B73F70}">
      <dsp:nvSpPr>
        <dsp:cNvPr id="0" name=""/>
        <dsp:cNvSpPr/>
      </dsp:nvSpPr>
      <dsp:spPr>
        <a:xfrm>
          <a:off x="6010678" y="0"/>
          <a:ext cx="1505304" cy="714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</a:t>
          </a:r>
          <a:r>
            <a:rPr lang="en-US" sz="2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10678" y="0"/>
        <a:ext cx="1505304" cy="714242"/>
      </dsp:txXfrm>
    </dsp:sp>
    <dsp:sp modelId="{06F8D57B-EDF4-4CF4-8700-DC2CA3E3028E}">
      <dsp:nvSpPr>
        <dsp:cNvPr id="0" name=""/>
        <dsp:cNvSpPr/>
      </dsp:nvSpPr>
      <dsp:spPr>
        <a:xfrm>
          <a:off x="4504921" y="713024"/>
          <a:ext cx="1505304" cy="310654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/>
            <a:t>Development Setup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fr-FR" sz="1200" kern="1200" dirty="0"/>
            <a:t>Frontend UI/UX design initiation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Backend development and database setup</a:t>
          </a: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Integration of core marketplace features</a:t>
          </a:r>
        </a:p>
      </dsp:txBody>
      <dsp:txXfrm>
        <a:off x="4695964" y="713024"/>
        <a:ext cx="1314262" cy="3106548"/>
      </dsp:txXfrm>
    </dsp:sp>
    <dsp:sp modelId="{00BB3360-A9BB-4051-A4B1-1216F82F642C}">
      <dsp:nvSpPr>
        <dsp:cNvPr id="0" name=""/>
        <dsp:cNvSpPr/>
      </dsp:nvSpPr>
      <dsp:spPr>
        <a:xfrm>
          <a:off x="4504921" y="115658"/>
          <a:ext cx="1505304" cy="597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2</a:t>
          </a:r>
        </a:p>
      </dsp:txBody>
      <dsp:txXfrm>
        <a:off x="4504921" y="115658"/>
        <a:ext cx="1505304" cy="597366"/>
      </dsp:txXfrm>
    </dsp:sp>
    <dsp:sp modelId="{A134CDD1-D85F-44EF-8BEE-9F99A855C1E6}">
      <dsp:nvSpPr>
        <dsp:cNvPr id="0" name=""/>
        <dsp:cNvSpPr/>
      </dsp:nvSpPr>
      <dsp:spPr>
        <a:xfrm>
          <a:off x="2999617" y="713024"/>
          <a:ext cx="1505304" cy="286752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/>
            <a:t>Planning &amp; Research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IN" sz="1200" kern="1200" dirty="0"/>
            <a:t>Requirement gathering</a:t>
          </a: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Literature review &amp; problem statement finalization</a:t>
          </a: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System design and architecture planning</a:t>
          </a:r>
        </a:p>
      </dsp:txBody>
      <dsp:txXfrm>
        <a:off x="3190659" y="713024"/>
        <a:ext cx="1314262" cy="2867520"/>
      </dsp:txXfrm>
    </dsp:sp>
    <dsp:sp modelId="{65257024-FAC0-4522-B139-1CC85B547BE8}">
      <dsp:nvSpPr>
        <dsp:cNvPr id="0" name=""/>
        <dsp:cNvSpPr/>
      </dsp:nvSpPr>
      <dsp:spPr>
        <a:xfrm>
          <a:off x="2999617" y="234969"/>
          <a:ext cx="1505304" cy="478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1</a:t>
          </a:r>
        </a:p>
      </dsp:txBody>
      <dsp:txXfrm>
        <a:off x="2999617" y="234969"/>
        <a:ext cx="1505304" cy="478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C31AC12F-F043-AF0F-6C9B-E27DDBEF3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AC83D30A-CDA3-EB8B-8C76-109776D761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BA647DC8-ABB7-A017-BD44-3B90C1DBF3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191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22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99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6282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4248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ani-04/Legal-Serve-On-Board-Platfor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oja-9192/Dev-doodles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190500" algn="ctr">
              <a:buSzPct val="100000"/>
            </a:pPr>
            <a:r>
              <a:rPr lang="en-IN" dirty="0">
                <a:solidFill>
                  <a:schemeClr val="tx1"/>
                </a:solidFill>
                <a:latin typeface="Sitka Text" pitchFamily="2" charset="0"/>
                <a:ea typeface="Cambria" panose="02040503050406030204" pitchFamily="18" charset="0"/>
              </a:rPr>
              <a:t>Legal-Serve On-Boarding Platform</a:t>
            </a:r>
            <a:endParaRPr dirty="0">
              <a:solidFill>
                <a:schemeClr val="tx1"/>
              </a:solidFill>
              <a:latin typeface="Sitka Text" pitchFamily="2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dirty="0"/>
              <a:t>CSE_46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IN" sz="1800" dirty="0"/>
              <a:t>Ms. </a:t>
            </a:r>
            <a:r>
              <a:rPr lang="en-IN" sz="1800" dirty="0" err="1"/>
              <a:t>Sushmitha</a:t>
            </a:r>
            <a:r>
              <a:rPr lang="en-IN" sz="1800" dirty="0"/>
              <a:t> S </a:t>
            </a:r>
            <a:r>
              <a:rPr lang="en-IN" sz="1800" dirty="0" err="1"/>
              <a:t>S</a:t>
            </a:r>
            <a:endParaRPr lang="en-IN" sz="1800" dirty="0"/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756718398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20221CSE0498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AVANI 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20221CSE0533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LIKITHA 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20221CSE0543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POOJA Y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IN" sz="1800" dirty="0"/>
              <a:t>Computer Science And Engineering 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IN" sz="1800" dirty="0" err="1"/>
              <a:t>Dr.</a:t>
            </a:r>
            <a:r>
              <a:rPr lang="en-IN" sz="1800" dirty="0"/>
              <a:t> Asif Mohammed </a:t>
            </a:r>
            <a:endParaRPr lang="en-US" sz="1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1800" dirty="0" err="1"/>
              <a:t>Dr.</a:t>
            </a:r>
            <a:r>
              <a:rPr lang="en-IN" sz="1800" dirty="0"/>
              <a:t> </a:t>
            </a:r>
            <a:r>
              <a:rPr lang="en-IN" sz="1800" dirty="0" err="1"/>
              <a:t>Jayavadivel</a:t>
            </a:r>
            <a:r>
              <a:rPr lang="en-IN" sz="1800" dirty="0"/>
              <a:t> Ravi </a:t>
            </a:r>
            <a:endParaRPr lang="en-US" sz="1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124C-7CDA-2D0A-932C-EBAB4061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Insights of Research Paper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36FA2-AF61-9F3D-8745-F76C6B8EF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76200" indent="0">
              <a:buNone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from Literature</a:t>
            </a:r>
          </a:p>
          <a:p>
            <a:pPr marL="76200" indent="0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Our approach is informed by comprehensive research into e-governance, incentive systems, crowdsourcing, and digital inclusion.</a:t>
            </a:r>
          </a:p>
          <a:p>
            <a:pPr marL="76200" indent="0">
              <a:buNone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US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Crowdsourcing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Monetary and non-monetary rewards boost participation.</a:t>
            </a:r>
          </a:p>
          <a:p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Governance: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Incentives increase user adoption of government services.</a:t>
            </a:r>
          </a:p>
          <a:p>
            <a:pPr marL="76200" indent="0">
              <a:buNone/>
            </a:pPr>
            <a:r>
              <a:rPr lang="en-US" sz="2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Legal-Tech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Transparency, accessibility, and affordability bridge justice gaps.</a:t>
            </a:r>
          </a:p>
          <a:p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Models: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and recognition incentives sustain long-term engagement.</a:t>
            </a:r>
          </a:p>
          <a:p>
            <a:pPr marL="76200" indent="0">
              <a:buNone/>
            </a:pP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42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6305-E4E9-CF85-5A3C-F4562CD8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Our Innovation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83316-2058-30A9-B293-A2BD73A6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0787" y="1054511"/>
            <a:ext cx="10668000" cy="4953000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Multi-Dimensional Incentive Model</a:t>
            </a:r>
          </a:p>
          <a:p>
            <a:pPr marL="7620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Our proposed solution rewards providers based on monetary, recognition, and social incentives, integrated into existing e-governance apps.</a:t>
            </a:r>
          </a:p>
          <a:p>
            <a:pPr marL="76200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Monetary: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 for services rendered.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Recognition: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Badges, certifications, rankings.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Contribution recognition in government reports.</a:t>
            </a:r>
          </a:p>
        </p:txBody>
      </p:sp>
    </p:spTree>
    <p:extLst>
      <p:ext uri="{BB962C8B-B14F-4D97-AF65-F5344CB8AC3E}">
        <p14:creationId xmlns:p14="http://schemas.microsoft.com/office/powerpoint/2010/main" val="155065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84CD-D2BD-6618-D34B-350B890A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Key Goals</a:t>
            </a:r>
          </a:p>
        </p:txBody>
      </p:sp>
      <p:sp>
        <p:nvSpPr>
          <p:cNvPr id="3" name="Google Shape;91;p13">
            <a:extLst>
              <a:ext uri="{FF2B5EF4-FFF2-40B4-BE49-F238E27FC236}">
                <a16:creationId xmlns:a16="http://schemas.microsoft.com/office/drawing/2014/main" id="{39AD9172-5FA4-AF40-E3E1-9B621B25BBCA}"/>
              </a:ext>
            </a:extLst>
          </p:cNvPr>
          <p:cNvSpPr txBox="1"/>
          <p:nvPr/>
        </p:nvSpPr>
        <p:spPr>
          <a:xfrm>
            <a:off x="512064" y="1143001"/>
            <a:ext cx="10968735" cy="474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Measurable Objectives</a:t>
            </a:r>
          </a:p>
          <a:p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Onboarding(30%): More legal professionals in the first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Accessibility(70%): Citizens in pilot regions reach digital legal services.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Quality(80%): User satisfaction with service ratings.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Sustain Engagement(60%): Active participation of providers over time.</a:t>
            </a:r>
          </a:p>
        </p:txBody>
      </p:sp>
    </p:spTree>
    <p:extLst>
      <p:ext uri="{BB962C8B-B14F-4D97-AF65-F5344CB8AC3E}">
        <p14:creationId xmlns:p14="http://schemas.microsoft.com/office/powerpoint/2010/main" val="208543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6305-E4E9-CF85-5A3C-F4562CD8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System Architecture and Modules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83316-2058-30A9-B293-A2BD73A6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0787" y="1054511"/>
            <a:ext cx="10668000" cy="4953000"/>
          </a:xfrm>
        </p:spPr>
        <p:txBody>
          <a:bodyPr>
            <a:normAutofit lnSpcReduction="10000"/>
          </a:bodyPr>
          <a:lstStyle/>
          <a:p>
            <a:pPr marL="76200" indent="0"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 &amp; Modules</a:t>
            </a:r>
          </a:p>
          <a:p>
            <a:pPr marL="7620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The system features a user interface, service request module, incentive engine, data management, and analytics. Key modules include registration, incentive management, service delivery, feedback, and monitoring.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Interface: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citizens and legal providers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620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The UI acts as the entry point for both citizens (service seekers) and legal providers (lawyers, mediators, notaries, etc.).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 Request: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submission and query portal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620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 central component where citizens can submit legal queries, register new cases, or request specific services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5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6305-E4E9-CF85-5A3C-F4562CD8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System Architecture and Modules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83316-2058-30A9-B293-A2BD73A6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5067" y="1237391"/>
            <a:ext cx="10668000" cy="4953000"/>
          </a:xfrm>
        </p:spPr>
        <p:txBody>
          <a:bodyPr>
            <a:noAutofit/>
          </a:bodyPr>
          <a:lstStyle/>
          <a:p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Incentive Engine: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Monitors participation, allocates rewards.</a:t>
            </a:r>
          </a:p>
          <a:p>
            <a:pPr marL="76200" indent="0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 motivational system designed to encourage active participation from both citizens and service providers.</a:t>
            </a:r>
          </a:p>
          <a:p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Management: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Citizen records and case history.</a:t>
            </a:r>
          </a:p>
          <a:p>
            <a:pPr marL="76200" indent="0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 secure and centralized repository that handles all citizen records, case histories, and provider information.</a:t>
            </a:r>
          </a:p>
          <a:p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Analytics &amp; Feedback: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 checks and reporting</a:t>
            </a:r>
            <a:r>
              <a:rPr lang="en-US" sz="2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6200" indent="0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Provides insights into system performance, user satisfaction, and overall effectiveness of legal service delivery.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91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6305-E4E9-CF85-5A3C-F4562CD8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System Architecture and Modules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(Block diagram)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18" y="1002430"/>
            <a:ext cx="7687748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80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190500" algn="just">
              <a:lnSpc>
                <a:spcPct val="200000"/>
              </a:lnSpc>
              <a:buClr>
                <a:schemeClr val="dk1"/>
              </a:buClr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Technologies Used 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Requirements: </a:t>
            </a:r>
          </a:p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System: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Windows 10 or above</a:t>
            </a:r>
          </a:p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Frontend: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HTML5, CSS3, JavaScript (React)</a:t>
            </a:r>
          </a:p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Backend: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Node.js</a:t>
            </a:r>
          </a:p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Database: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MySQL</a:t>
            </a:r>
          </a:p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Server: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Apache or AWS Cloud Hosting</a:t>
            </a:r>
          </a:p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Tools: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 Code, Git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666496" y="1298449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09600" lvl="1" indent="0">
              <a:spcBef>
                <a:spcPts val="0"/>
              </a:spcBef>
              <a:buNone/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9600" lvl="1" indent="0">
              <a:spcBef>
                <a:spcPts val="0"/>
              </a:spcBef>
              <a:buNone/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P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R.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Karnale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 R. Chavan, A. B.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Chougale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A. A. Patil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“Incentives based Design for onboarding Legal Service Providers for Extending Legal Services to Citizens in India” , *International Journal of Scientific Research in Engineering and Management (IJSREM)*, vol. no. 7 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(10, Oct. 2023).</a:t>
            </a:r>
          </a:p>
          <a:p>
            <a:pPr marL="1066800"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9600" lvl="1" indent="0">
              <a:spcBef>
                <a:spcPts val="0"/>
              </a:spcBef>
              <a:buNone/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K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Jangde,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e-Marketplace for Legal Services in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India,“Bridging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Legal Gap through AI-Driven Digital e-Marketplace for Legal Services in India,” </a:t>
            </a:r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International Journal of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2025.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9600" lvl="1" indent="0">
              <a:spcBef>
                <a:spcPts val="0"/>
              </a:spcBef>
              <a:buNone/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E1388C25-9933-3990-1A55-32FE83ED2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14FABA60-D907-19D5-4BC4-D0A61DE0A6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A264AA41-27DA-7A88-33F7-54EB3D5034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69164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J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Gupta, A. Sharma, S. Singhania, et al.,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“Legal Assist AI: Leveraging Transformer-Based Model for Effective Legal Assistance,” </a:t>
            </a: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[Preprint]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Oct. 2024.</a:t>
            </a:r>
          </a:p>
          <a:p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A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Pasha and M. Donson,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“LEGAL TECH 2.0: Exploring the Next Wave of Innovation in Legal Technology,” </a:t>
            </a:r>
            <a:r>
              <a:rPr lang="en-US" sz="2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[Publication]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Mar. 2025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4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52144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https://github.com/Avani-04/Legal-Serve-On-Board-Platform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https://github.com/Pooja-9192/Dev-doodles.git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https://github.com/Likitha-2122/shiny-goggles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US" dirty="0"/>
              <a:t>PSCS_3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Ministry of Law and Justice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(Hardware / Software / Both) 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Description: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Incentives based Design for onboarding Legal Service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Providers such as Advocates, Arbitrators, Mediators, Notaries, Document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Writers, etc. on e-Market Place for extending Legal Services to Citizens in India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DBFAC086-A43E-471B-1B5E-5AAE73E339DD}"/>
              </a:ext>
            </a:extLst>
          </p:cNvPr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as follow’s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6AECB3F2-7B63-0855-85DE-9501CD7427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947253"/>
              </p:ext>
            </p:extLst>
          </p:nvPr>
        </p:nvGraphicFramePr>
        <p:xfrm>
          <a:off x="838200" y="1837508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Overview Of The Project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Review Of Research Paper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Goals Of The Project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Summary and critique of current approaches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System Architecture and modules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Technologies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Overview Of The Project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389888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Problem:</a:t>
            </a:r>
          </a:p>
          <a:p>
            <a:pPr marL="7620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Access to Justice</a:t>
            </a:r>
          </a:p>
          <a:p>
            <a:pPr marL="76200" indent="0"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Accessibility: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reach for citizens.</a:t>
            </a:r>
          </a:p>
          <a:p>
            <a:pPr marL="76200" indent="0"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Delays: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Slow service delivery.</a:t>
            </a:r>
          </a:p>
          <a:p>
            <a:pPr marL="76200" indent="0"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Affordability: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cost of legal advice</a:t>
            </a:r>
          </a:p>
          <a:p>
            <a:pPr marL="76200" indent="0">
              <a:buNone/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key challenge is onboarding and retaining legal service providers to extend quality services to rural and semi-urban areas.</a:t>
            </a:r>
          </a:p>
          <a:p>
            <a:pPr marL="76200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Our Solution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Incentivizing Legal Professionals</a:t>
            </a:r>
          </a:p>
          <a:p>
            <a:pPr marL="7620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Our objective is to design an incentive-based framework that motivates legal professionals and organizations to join a digital platform, making legal services more accessible and reliable.</a:t>
            </a:r>
          </a:p>
          <a:p>
            <a:pPr marL="76200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Platform: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centralized hub for legal services.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Incentive Model: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Rewarding participation and quality.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Accessible Services: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Reaching more citizens.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63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38726"/>
              </p:ext>
            </p:extLst>
          </p:nvPr>
        </p:nvGraphicFramePr>
        <p:xfrm>
          <a:off x="484631" y="1197864"/>
          <a:ext cx="11521441" cy="5889305"/>
        </p:xfrm>
        <a:graphic>
          <a:graphicData uri="http://schemas.openxmlformats.org/drawingml/2006/table">
            <a:tbl>
              <a:tblPr firstRow="1" firstCol="1" bandRow="1"/>
              <a:tblGrid>
                <a:gridCol w="2551721">
                  <a:extLst>
                    <a:ext uri="{9D8B030D-6E8A-4147-A177-3AD203B41FA5}">
                      <a16:colId xmlns:a16="http://schemas.microsoft.com/office/drawing/2014/main" val="1929775164"/>
                    </a:ext>
                  </a:extLst>
                </a:gridCol>
                <a:gridCol w="3154136">
                  <a:extLst>
                    <a:ext uri="{9D8B030D-6E8A-4147-A177-3AD203B41FA5}">
                      <a16:colId xmlns:a16="http://schemas.microsoft.com/office/drawing/2014/main" val="624420744"/>
                    </a:ext>
                  </a:extLst>
                </a:gridCol>
                <a:gridCol w="985995">
                  <a:extLst>
                    <a:ext uri="{9D8B030D-6E8A-4147-A177-3AD203B41FA5}">
                      <a16:colId xmlns:a16="http://schemas.microsoft.com/office/drawing/2014/main" val="3320544690"/>
                    </a:ext>
                  </a:extLst>
                </a:gridCol>
                <a:gridCol w="2525301">
                  <a:extLst>
                    <a:ext uri="{9D8B030D-6E8A-4147-A177-3AD203B41FA5}">
                      <a16:colId xmlns:a16="http://schemas.microsoft.com/office/drawing/2014/main" val="3383963684"/>
                    </a:ext>
                  </a:extLst>
                </a:gridCol>
                <a:gridCol w="2304288">
                  <a:extLst>
                    <a:ext uri="{9D8B030D-6E8A-4147-A177-3AD203B41FA5}">
                      <a16:colId xmlns:a16="http://schemas.microsoft.com/office/drawing/2014/main" val="831892952"/>
                    </a:ext>
                  </a:extLst>
                </a:gridCol>
              </a:tblGrid>
              <a:tr h="380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 Name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Authors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Problem Statement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Proposed Solution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795362"/>
                  </a:ext>
                </a:extLst>
              </a:tr>
              <a:tr h="1557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Digital e-Marketplace for Legal Services in India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K. Jangde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Lack of accessible and efficient legal service platforms in India.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AI-driven MERN stack marketplace with chatbots, advanced search, and scheduling to connect users with legal providers.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462119"/>
                  </a:ext>
                </a:extLst>
              </a:tr>
              <a:tr h="1682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Legal Assist AI—Transformer-Based Legal Assistance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J. Gupta, A. Sharma, S. Singhania, et al.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Existing LLMs (e.g., GPT-3.5) hallucinate and underperform in Indian legal context.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Fine-tuned transformer model for Indian legal queries, outperforming GPT-3.5 Turbo in AIBE scores.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010376"/>
                  </a:ext>
                </a:extLst>
              </a:tr>
              <a:tr h="911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Digital Assistant for Know-Your-Rights Framework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Author(s)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Citizens lack awareness of legal rights and easy access to justice.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Multilingual NLP </a:t>
                      </a:r>
                      <a:r>
                        <a:rPr lang="en-IN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chatbot</a:t>
                      </a: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that educates citizens about rights through web/mobile apps.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43215"/>
                  </a:ext>
                </a:extLst>
              </a:tr>
              <a:tr h="1205545">
                <a:tc>
                  <a:txBody>
                    <a:bodyPr/>
                    <a:lstStyle/>
                    <a:p>
                      <a:endParaRPr lang="en-IN" sz="1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75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91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80280"/>
              </p:ext>
            </p:extLst>
          </p:nvPr>
        </p:nvGraphicFramePr>
        <p:xfrm>
          <a:off x="335788" y="932688"/>
          <a:ext cx="11622024" cy="6802273"/>
        </p:xfrm>
        <a:graphic>
          <a:graphicData uri="http://schemas.openxmlformats.org/drawingml/2006/table">
            <a:tbl>
              <a:tblPr firstRow="1" firstCol="1" bandRow="1"/>
              <a:tblGrid>
                <a:gridCol w="2581172">
                  <a:extLst>
                    <a:ext uri="{9D8B030D-6E8A-4147-A177-3AD203B41FA5}">
                      <a16:colId xmlns:a16="http://schemas.microsoft.com/office/drawing/2014/main" val="1929775164"/>
                    </a:ext>
                  </a:extLst>
                </a:gridCol>
                <a:gridCol w="3179149">
                  <a:extLst>
                    <a:ext uri="{9D8B030D-6E8A-4147-A177-3AD203B41FA5}">
                      <a16:colId xmlns:a16="http://schemas.microsoft.com/office/drawing/2014/main" val="624420744"/>
                    </a:ext>
                  </a:extLst>
                </a:gridCol>
                <a:gridCol w="993814">
                  <a:extLst>
                    <a:ext uri="{9D8B030D-6E8A-4147-A177-3AD203B41FA5}">
                      <a16:colId xmlns:a16="http://schemas.microsoft.com/office/drawing/2014/main" val="3320544690"/>
                    </a:ext>
                  </a:extLst>
                </a:gridCol>
                <a:gridCol w="2819633">
                  <a:extLst>
                    <a:ext uri="{9D8B030D-6E8A-4147-A177-3AD203B41FA5}">
                      <a16:colId xmlns:a16="http://schemas.microsoft.com/office/drawing/2014/main" val="3383963684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831892952"/>
                    </a:ext>
                  </a:extLst>
                </a:gridCol>
              </a:tblGrid>
              <a:tr h="3925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Topic Name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Solution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795362"/>
                  </a:ext>
                </a:extLst>
              </a:tr>
              <a:tr h="1738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AI-Enhanced Legal Tech ("Legal Tech 2.0")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A. Pasha, M. Donson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India’s legal system struggles with efficiency and transparency.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AI integration (e.g., SUPACE) to enhance efficiency, transparency, and innovation in legal processes.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462119"/>
                  </a:ext>
                </a:extLst>
              </a:tr>
              <a:tr h="20643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Model-Agnostic Wrapper for Legal Document Generation (India)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S. K. Nigam, B. D. Patnaik, A. V. Thomas, et al.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Generating structured, accurate legal documents is challenging.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NyayaShilp—model-agnostic wrapper generating structured, coherent documents with human-in-loop support.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010376"/>
                  </a:ext>
                </a:extLst>
              </a:tr>
              <a:tr h="13645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Aalap—AI Assistant for Legal &amp; Paralegal Functions in India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A. Tiwari, P. Kalamkar, A. Banerjee, et al.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General-purpose LLMs do not perform well on Indian legal reasoning tasks.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Fine-tuned Mistral 7B on Indian legal data for paralegal and legal assistance,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rivaling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GPT-3.5 Turbo.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43215"/>
                  </a:ext>
                </a:extLst>
              </a:tr>
              <a:tr h="1242783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75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0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098397"/>
              </p:ext>
            </p:extLst>
          </p:nvPr>
        </p:nvGraphicFramePr>
        <p:xfrm>
          <a:off x="384048" y="1197864"/>
          <a:ext cx="11622024" cy="6186803"/>
        </p:xfrm>
        <a:graphic>
          <a:graphicData uri="http://schemas.openxmlformats.org/drawingml/2006/table">
            <a:tbl>
              <a:tblPr firstRow="1" firstCol="1" bandRow="1"/>
              <a:tblGrid>
                <a:gridCol w="2581172">
                  <a:extLst>
                    <a:ext uri="{9D8B030D-6E8A-4147-A177-3AD203B41FA5}">
                      <a16:colId xmlns:a16="http://schemas.microsoft.com/office/drawing/2014/main" val="1929775164"/>
                    </a:ext>
                  </a:extLst>
                </a:gridCol>
                <a:gridCol w="3179149">
                  <a:extLst>
                    <a:ext uri="{9D8B030D-6E8A-4147-A177-3AD203B41FA5}">
                      <a16:colId xmlns:a16="http://schemas.microsoft.com/office/drawing/2014/main" val="624420744"/>
                    </a:ext>
                  </a:extLst>
                </a:gridCol>
                <a:gridCol w="993814">
                  <a:extLst>
                    <a:ext uri="{9D8B030D-6E8A-4147-A177-3AD203B41FA5}">
                      <a16:colId xmlns:a16="http://schemas.microsoft.com/office/drawing/2014/main" val="3320544690"/>
                    </a:ext>
                  </a:extLst>
                </a:gridCol>
                <a:gridCol w="2572977">
                  <a:extLst>
                    <a:ext uri="{9D8B030D-6E8A-4147-A177-3AD203B41FA5}">
                      <a16:colId xmlns:a16="http://schemas.microsoft.com/office/drawing/2014/main" val="3383963684"/>
                    </a:ext>
                  </a:extLst>
                </a:gridCol>
                <a:gridCol w="2294912">
                  <a:extLst>
                    <a:ext uri="{9D8B030D-6E8A-4147-A177-3AD203B41FA5}">
                      <a16:colId xmlns:a16="http://schemas.microsoft.com/office/drawing/2014/main" val="831892952"/>
                    </a:ext>
                  </a:extLst>
                </a:gridCol>
              </a:tblGrid>
              <a:tr h="380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Topic Name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Solution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795362"/>
                  </a:ext>
                </a:extLst>
              </a:tr>
              <a:tr h="1630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Chatlaw: Multi-Agent Legal Assistant with Knowledge Graph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J. Cui, M. Ning, Z. Li, et al.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LLMs in legal tasks face hallucination and weak reasoning.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Multi-agent LLM enhanced with Knowledge Graph + Mixture-of-Experts, outperforming GPT-4 in legal tasks.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462119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Parameter-Efficient Legal Domain Adaptation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J. Li, R. Bhambhoria, X. Zhu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Fine-tuning full models for legal domain requires huge resources.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Parameter-efficient tuning (~0.1% of parameters), achieving equal/better performance than LEGAL-BERT.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010376"/>
                  </a:ext>
                </a:extLst>
              </a:tr>
              <a:tr h="9113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Legal Tech Startups &amp; Judicial Efficiency (India)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~2023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Indian judiciary faces backlog and inefficiency in case management.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AI,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and ODR-based legal tech </a:t>
                      </a:r>
                      <a:r>
                        <a:rPr lang="en-IN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startups</a:t>
                      </a: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improving case management and judicial efficiency.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743215"/>
                  </a:ext>
                </a:extLst>
              </a:tr>
              <a:tr h="1205545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675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30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5AEE-7462-1299-3FF1-BEA6B72D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Summary and Critique of Current Approaches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CBF217-D26D-58FF-B47D-A90F127B4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0353" y="1421928"/>
            <a:ext cx="11393424" cy="435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6200" indent="0"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 of Existing Approaches</a:t>
            </a:r>
          </a:p>
          <a:p>
            <a:pPr marL="76200" indent="0"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legal aid portals and e-governance apps lack sufficient incentives to retain providers, leading to low participation and unequal service distribution.</a:t>
            </a:r>
          </a:p>
          <a:p>
            <a:pPr marL="76200" indent="0">
              <a:buNone/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Low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Provider Participation: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systems are transaction-based only.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Unequal Distribution: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Services concentrated in urban areas, neglecting rural regions.</a:t>
            </a:r>
          </a:p>
          <a:p>
            <a:pPr marL="76200" indent="0">
              <a:buNone/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Poor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 Monitoring: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robust mechanisms to track service quality.</a:t>
            </a:r>
          </a:p>
        </p:txBody>
      </p:sp>
    </p:spTree>
    <p:extLst>
      <p:ext uri="{BB962C8B-B14F-4D97-AF65-F5344CB8AC3E}">
        <p14:creationId xmlns:p14="http://schemas.microsoft.com/office/powerpoint/2010/main" val="2949113312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1032</Words>
  <Application>Microsoft Office PowerPoint</Application>
  <PresentationFormat>Widescreen</PresentationFormat>
  <Paragraphs>211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Bookman Old Style</vt:lpstr>
      <vt:lpstr>Calibri</vt:lpstr>
      <vt:lpstr>Cambria</vt:lpstr>
      <vt:lpstr>Sitka Text</vt:lpstr>
      <vt:lpstr>Times New Roman</vt:lpstr>
      <vt:lpstr>Verdana</vt:lpstr>
      <vt:lpstr>Wingdings</vt:lpstr>
      <vt:lpstr>Bioinformatics</vt:lpstr>
      <vt:lpstr>Legal-Serve On-Boarding Platform</vt:lpstr>
      <vt:lpstr>Problem Statement Number: PSCS_3</vt:lpstr>
      <vt:lpstr>Content</vt:lpstr>
      <vt:lpstr>Overview Of The Project</vt:lpstr>
      <vt:lpstr>Our Solution</vt:lpstr>
      <vt:lpstr>Literature Review</vt:lpstr>
      <vt:lpstr>Literature Review</vt:lpstr>
      <vt:lpstr>Literature Review</vt:lpstr>
      <vt:lpstr>Summary and Critique of Current Approaches</vt:lpstr>
      <vt:lpstr>Insights of Research Paper</vt:lpstr>
      <vt:lpstr>Our Innovation</vt:lpstr>
      <vt:lpstr>Key Goals</vt:lpstr>
      <vt:lpstr>System Architecture and Modules </vt:lpstr>
      <vt:lpstr>System Architecture and Modules </vt:lpstr>
      <vt:lpstr>System Architecture and Modules (Block diagram)</vt:lpstr>
      <vt:lpstr>Technologies Used </vt:lpstr>
      <vt:lpstr>References (IEEE Paper format)</vt:lpstr>
      <vt:lpstr>References (IEEE Paper format)</vt:lpstr>
      <vt:lpstr>Github Link</vt:lpstr>
      <vt:lpstr>Timeline of the Project (Gantt Chart)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Avani M</cp:lastModifiedBy>
  <cp:revision>67</cp:revision>
  <dcterms:modified xsi:type="dcterms:W3CDTF">2025-09-15T08:11:55Z</dcterms:modified>
</cp:coreProperties>
</file>