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59" r:id="rId7"/>
    <p:sldId id="264" r:id="rId8"/>
    <p:sldId id="260" r:id="rId9"/>
    <p:sldId id="265" r:id="rId10"/>
    <p:sldId id="266" r:id="rId11"/>
    <p:sldId id="267" r:id="rId12"/>
    <p:sldId id="268" r:id="rId13"/>
    <p:sldId id="269" r:id="rId14"/>
    <p:sldId id="26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7/25/2020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7/25/2020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7/25/2020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7/25/2020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7/25/2020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7/25/2020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i.foursquare.com/v2/venues/explo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7772400" cy="1829761"/>
          </a:xfrm>
        </p:spPr>
        <p:txBody>
          <a:bodyPr>
            <a:normAutofit fontScale="90000"/>
          </a:bodyPr>
          <a:lstStyle/>
          <a:p>
            <a:r>
              <a:rPr lang="en-US" b="1" dirty="0"/>
              <a:t>The Battle of Neighborhoods</a:t>
            </a:r>
            <a:r>
              <a:rPr lang="en-US" dirty="0"/>
              <a:t/>
            </a:r>
            <a:br>
              <a:rPr lang="en-US" dirty="0"/>
            </a:br>
            <a:endParaRPr lang="en-US" dirty="0"/>
          </a:p>
        </p:txBody>
      </p:sp>
      <p:sp>
        <p:nvSpPr>
          <p:cNvPr id="3" name="Subtitle 2"/>
          <p:cNvSpPr>
            <a:spLocks noGrp="1"/>
          </p:cNvSpPr>
          <p:nvPr>
            <p:ph type="subTitle" idx="1"/>
          </p:nvPr>
        </p:nvSpPr>
        <p:spPr>
          <a:xfrm>
            <a:off x="457200" y="2667000"/>
            <a:ext cx="7772400" cy="1199704"/>
          </a:xfrm>
        </p:spPr>
        <p:txBody>
          <a:bodyPr>
            <a:noAutofit/>
          </a:bodyPr>
          <a:lstStyle/>
          <a:p>
            <a:r>
              <a:rPr lang="en-US" sz="4000" b="1" dirty="0">
                <a:effectLst>
                  <a:outerShdw blurRad="38100" dist="38100" dir="2700000" algn="tl">
                    <a:srgbClr val="000000">
                      <a:alpha val="43137"/>
                    </a:srgbClr>
                  </a:outerShdw>
                </a:effectLst>
              </a:rPr>
              <a:t>Recommending the best location to open a new cafe in New </a:t>
            </a:r>
            <a:r>
              <a:rPr lang="en-US" sz="4000" b="1" dirty="0" smtClean="0">
                <a:effectLst>
                  <a:outerShdw blurRad="38100" dist="38100" dir="2700000" algn="tl">
                    <a:srgbClr val="000000">
                      <a:alpha val="43137"/>
                    </a:srgbClr>
                  </a:outerShdw>
                </a:effectLst>
              </a:rPr>
              <a:t>York City</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61020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3"/>
          </a:xfrm>
        </p:spPr>
        <p:txBody>
          <a:bodyPr>
            <a:normAutofit/>
          </a:bodyPr>
          <a:lstStyle/>
          <a:p>
            <a:r>
              <a:rPr lang="en-IN" b="1" dirty="0">
                <a:latin typeface="Calibri" panose="020F0502020204030204" pitchFamily="34" charset="0"/>
                <a:cs typeface="Calibri" panose="020F0502020204030204" pitchFamily="34" charset="0"/>
              </a:rPr>
              <a:t>Cluster </a:t>
            </a:r>
            <a:r>
              <a:rPr lang="en-IN" b="1" dirty="0" smtClean="0">
                <a:latin typeface="Calibri" panose="020F0502020204030204" pitchFamily="34" charset="0"/>
                <a:cs typeface="Calibri" panose="020F0502020204030204" pitchFamily="34" charset="0"/>
              </a:rPr>
              <a:t>3 </a:t>
            </a:r>
            <a:r>
              <a:rPr lang="en-US" sz="1600" dirty="0">
                <a:latin typeface="Calibri" panose="020F0502020204030204" pitchFamily="34" charset="0"/>
                <a:cs typeface="Calibri" panose="020F0502020204030204" pitchFamily="34" charset="0"/>
              </a:rPr>
              <a:t>(displaying only top 5 rows as the resultant </a:t>
            </a:r>
            <a:r>
              <a:rPr lang="en-US" sz="1600" dirty="0" err="1">
                <a:latin typeface="Calibri" panose="020F0502020204030204" pitchFamily="34" charset="0"/>
                <a:cs typeface="Calibri" panose="020F0502020204030204" pitchFamily="34" charset="0"/>
              </a:rPr>
              <a:t>dataframe</a:t>
            </a:r>
            <a:r>
              <a:rPr lang="en-US" sz="1600" dirty="0">
                <a:latin typeface="Calibri" panose="020F0502020204030204" pitchFamily="34" charset="0"/>
                <a:cs typeface="Calibri" panose="020F0502020204030204" pitchFamily="34" charset="0"/>
              </a:rPr>
              <a:t> is too large)</a:t>
            </a:r>
            <a:endParaRPr lang="en-IN" sz="1600" dirty="0">
              <a:latin typeface="Calibri" panose="020F0502020204030204" pitchFamily="34" charset="0"/>
              <a:cs typeface="Calibri" panose="020F0502020204030204" pitchFamily="34" charset="0"/>
            </a:endParaRPr>
          </a:p>
          <a:p>
            <a:pPr marL="109728" indent="0">
              <a:buNone/>
            </a:pPr>
            <a:endParaRPr lang="en-IN" b="1" dirty="0" smtClean="0">
              <a:latin typeface="Calibri" panose="020F0502020204030204" pitchFamily="34" charset="0"/>
              <a:cs typeface="Calibri" panose="020F0502020204030204" pitchFamily="34" charset="0"/>
            </a:endParaRPr>
          </a:p>
          <a:p>
            <a:endParaRPr lang="en-IN" b="1" dirty="0" smtClean="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endParaRPr lang="en-IN" b="1" dirty="0" smtClean="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Cluster 4 </a:t>
            </a:r>
            <a:r>
              <a:rPr lang="en-US" sz="1600" dirty="0">
                <a:latin typeface="Calibri" panose="020F0502020204030204" pitchFamily="34" charset="0"/>
                <a:cs typeface="Calibri" panose="020F0502020204030204" pitchFamily="34" charset="0"/>
              </a:rPr>
              <a:t>(displaying only top 5 rows as the resultant </a:t>
            </a:r>
            <a:r>
              <a:rPr lang="en-US" sz="1600" dirty="0" err="1">
                <a:latin typeface="Calibri" panose="020F0502020204030204" pitchFamily="34" charset="0"/>
                <a:cs typeface="Calibri" panose="020F0502020204030204" pitchFamily="34" charset="0"/>
              </a:rPr>
              <a:t>dataframe</a:t>
            </a:r>
            <a:r>
              <a:rPr lang="en-US" sz="1600" dirty="0">
                <a:latin typeface="Calibri" panose="020F0502020204030204" pitchFamily="34" charset="0"/>
                <a:cs typeface="Calibri" panose="020F0502020204030204" pitchFamily="34" charset="0"/>
              </a:rPr>
              <a:t> is too large)</a:t>
            </a:r>
            <a:endParaRPr lang="en-IN" sz="1600" dirty="0">
              <a:latin typeface="Calibri" panose="020F0502020204030204" pitchFamily="34" charset="0"/>
              <a:cs typeface="Calibri" panose="020F0502020204030204" pitchFamily="34" charset="0"/>
            </a:endParaRPr>
          </a:p>
          <a:p>
            <a:endParaRPr lang="en-IN" b="1" dirty="0" smtClean="0">
              <a:latin typeface="Calibri" panose="020F0502020204030204" pitchFamily="34" charset="0"/>
              <a:cs typeface="Calibri" panose="020F0502020204030204" pitchFamily="34" charset="0"/>
            </a:endParaRPr>
          </a:p>
          <a:p>
            <a:pPr marL="109728" indent="0">
              <a:buNone/>
            </a:pPr>
            <a:endParaRPr lang="en-IN" b="1" dirty="0" smtClean="0">
              <a:latin typeface="Calibri" panose="020F0502020204030204" pitchFamily="34" charset="0"/>
              <a:cs typeface="Calibri" panose="020F0502020204030204" pitchFamily="34" charset="0"/>
            </a:endParaRPr>
          </a:p>
          <a:p>
            <a:endParaRPr lang="en-IN" b="1" dirty="0" smtClean="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endParaRPr lang="en-IN" b="1" dirty="0" smtClean="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US" dirty="0"/>
              <a:t>Results and Discussion</a:t>
            </a:r>
          </a:p>
        </p:txBody>
      </p:sp>
      <p:pic>
        <p:nvPicPr>
          <p:cNvPr id="4" name="Picture 3"/>
          <p:cNvPicPr/>
          <p:nvPr/>
        </p:nvPicPr>
        <p:blipFill>
          <a:blip r:embed="rId2"/>
          <a:stretch>
            <a:fillRect/>
          </a:stretch>
        </p:blipFill>
        <p:spPr>
          <a:xfrm>
            <a:off x="2057400" y="2060574"/>
            <a:ext cx="6142366" cy="1978026"/>
          </a:xfrm>
          <a:prstGeom prst="rect">
            <a:avLst/>
          </a:prstGeom>
        </p:spPr>
      </p:pic>
      <p:pic>
        <p:nvPicPr>
          <p:cNvPr id="5" name="Picture 4"/>
          <p:cNvPicPr/>
          <p:nvPr/>
        </p:nvPicPr>
        <p:blipFill>
          <a:blip r:embed="rId3"/>
          <a:stretch>
            <a:fillRect/>
          </a:stretch>
        </p:blipFill>
        <p:spPr>
          <a:xfrm>
            <a:off x="2139531" y="4734232"/>
            <a:ext cx="6092190" cy="1818968"/>
          </a:xfrm>
          <a:prstGeom prst="rect">
            <a:avLst/>
          </a:prstGeom>
        </p:spPr>
      </p:pic>
    </p:spTree>
    <p:extLst>
      <p:ext uri="{BB962C8B-B14F-4D97-AF65-F5344CB8AC3E}">
        <p14:creationId xmlns:p14="http://schemas.microsoft.com/office/powerpoint/2010/main" val="46017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IN" b="1" dirty="0">
                <a:latin typeface="Calibri" panose="020F0502020204030204" pitchFamily="34" charset="0"/>
                <a:cs typeface="Calibri" panose="020F0502020204030204" pitchFamily="34" charset="0"/>
              </a:rPr>
              <a:t>Cluster </a:t>
            </a:r>
            <a:r>
              <a:rPr lang="en-IN" b="1" dirty="0" smtClean="0">
                <a:latin typeface="Calibri" panose="020F0502020204030204" pitchFamily="34" charset="0"/>
                <a:cs typeface="Calibri" panose="020F0502020204030204" pitchFamily="34" charset="0"/>
              </a:rPr>
              <a:t>5</a:t>
            </a:r>
          </a:p>
          <a:p>
            <a:endParaRPr lang="en-IN" b="1" dirty="0">
              <a:latin typeface="Calibri" panose="020F0502020204030204" pitchFamily="34" charset="0"/>
              <a:cs typeface="Calibri" panose="020F0502020204030204" pitchFamily="34" charset="0"/>
            </a:endParaRPr>
          </a:p>
          <a:p>
            <a:endParaRPr lang="en-IN" b="1" dirty="0" smtClean="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endParaRPr lang="en-IN" b="1" dirty="0" smtClean="0">
              <a:latin typeface="Calibri" panose="020F0502020204030204" pitchFamily="34" charset="0"/>
              <a:cs typeface="Calibri" panose="020F0502020204030204" pitchFamily="34" charset="0"/>
            </a:endParaRPr>
          </a:p>
          <a:p>
            <a:pPr algn="just"/>
            <a:endParaRPr lang="en-US" sz="2600" dirty="0" smtClean="0">
              <a:latin typeface="Calibri" panose="020F0502020204030204" pitchFamily="34" charset="0"/>
              <a:cs typeface="Calibri" panose="020F0502020204030204" pitchFamily="34" charset="0"/>
            </a:endParaRPr>
          </a:p>
          <a:p>
            <a:pPr algn="just"/>
            <a:endParaRPr lang="en-US" sz="2600" dirty="0">
              <a:latin typeface="Calibri" panose="020F0502020204030204" pitchFamily="34" charset="0"/>
              <a:cs typeface="Calibri" panose="020F0502020204030204" pitchFamily="34" charset="0"/>
            </a:endParaRPr>
          </a:p>
          <a:p>
            <a:pPr algn="just"/>
            <a:r>
              <a:rPr lang="en-US" sz="2600" dirty="0" smtClean="0">
                <a:latin typeface="Calibri" panose="020F0502020204030204" pitchFamily="34" charset="0"/>
                <a:cs typeface="Calibri" panose="020F0502020204030204" pitchFamily="34" charset="0"/>
              </a:rPr>
              <a:t>From </a:t>
            </a:r>
            <a:r>
              <a:rPr lang="en-US" sz="2600" dirty="0">
                <a:latin typeface="Calibri" panose="020F0502020204030204" pitchFamily="34" charset="0"/>
                <a:cs typeface="Calibri" panose="020F0502020204030204" pitchFamily="34" charset="0"/>
              </a:rPr>
              <a:t>the above analysis, it is clear that the neighborhoods in clusters 1, 3 and 4 are busy streets with a lot of famous eateries and restaurants. They are already filled with bars, fast food restaurants, dessert places, pizza places, cafes and what not. </a:t>
            </a:r>
            <a:r>
              <a:rPr lang="en-US" sz="2600" dirty="0" smtClean="0">
                <a:latin typeface="Calibri" panose="020F0502020204030204" pitchFamily="34" charset="0"/>
                <a:cs typeface="Calibri" panose="020F0502020204030204" pitchFamily="34" charset="0"/>
              </a:rPr>
              <a:t>There </a:t>
            </a:r>
            <a:r>
              <a:rPr lang="en-US" sz="2600" dirty="0">
                <a:latin typeface="Calibri" panose="020F0502020204030204" pitchFamily="34" charset="0"/>
                <a:cs typeface="Calibri" panose="020F0502020204030204" pitchFamily="34" charset="0"/>
              </a:rPr>
              <a:t>is a lot of competition and it would be not that easy to make a famous name if a new café is opened here.</a:t>
            </a:r>
          </a:p>
          <a:p>
            <a:endParaRPr lang="en-IN" b="1" dirty="0" smtClean="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dirty="0"/>
          </a:p>
        </p:txBody>
      </p:sp>
      <p:sp>
        <p:nvSpPr>
          <p:cNvPr id="3" name="Title 2"/>
          <p:cNvSpPr>
            <a:spLocks noGrp="1"/>
          </p:cNvSpPr>
          <p:nvPr>
            <p:ph type="title"/>
          </p:nvPr>
        </p:nvSpPr>
        <p:spPr/>
        <p:txBody>
          <a:bodyPr/>
          <a:lstStyle/>
          <a:p>
            <a:r>
              <a:rPr lang="en-US" dirty="0"/>
              <a:t>Results and Discussion</a:t>
            </a:r>
          </a:p>
        </p:txBody>
      </p:sp>
      <p:pic>
        <p:nvPicPr>
          <p:cNvPr id="4" name="Picture 3"/>
          <p:cNvPicPr/>
          <p:nvPr/>
        </p:nvPicPr>
        <p:blipFill>
          <a:blip r:embed="rId2"/>
          <a:stretch>
            <a:fillRect/>
          </a:stretch>
        </p:blipFill>
        <p:spPr>
          <a:xfrm>
            <a:off x="1447800" y="2218678"/>
            <a:ext cx="6269683" cy="1286522"/>
          </a:xfrm>
          <a:prstGeom prst="rect">
            <a:avLst/>
          </a:prstGeom>
        </p:spPr>
      </p:pic>
    </p:spTree>
    <p:extLst>
      <p:ext uri="{BB962C8B-B14F-4D97-AF65-F5344CB8AC3E}">
        <p14:creationId xmlns:p14="http://schemas.microsoft.com/office/powerpoint/2010/main" val="1777033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2200" dirty="0">
                <a:latin typeface="Calibri" panose="020F0502020204030204" pitchFamily="34" charset="0"/>
                <a:cs typeface="Calibri" panose="020F0502020204030204" pitchFamily="34" charset="0"/>
              </a:rPr>
              <a:t>C</a:t>
            </a:r>
            <a:r>
              <a:rPr lang="en-US" sz="2200" dirty="0" smtClean="0">
                <a:latin typeface="Calibri" panose="020F0502020204030204" pitchFamily="34" charset="0"/>
                <a:cs typeface="Calibri" panose="020F0502020204030204" pitchFamily="34" charset="0"/>
              </a:rPr>
              <a:t>lusters </a:t>
            </a:r>
            <a:r>
              <a:rPr lang="en-US" sz="2200" dirty="0">
                <a:latin typeface="Calibri" panose="020F0502020204030204" pitchFamily="34" charset="0"/>
                <a:cs typeface="Calibri" panose="020F0502020204030204" pitchFamily="34" charset="0"/>
              </a:rPr>
              <a:t>2 and 5 do not have many famous options</a:t>
            </a:r>
            <a:r>
              <a:rPr lang="en-US" sz="2200" dirty="0" smtClean="0">
                <a:latin typeface="Calibri" panose="020F0502020204030204" pitchFamily="34" charset="0"/>
                <a:cs typeface="Calibri" panose="020F0502020204030204" pitchFamily="34" charset="0"/>
              </a:rPr>
              <a:t>.</a:t>
            </a:r>
          </a:p>
          <a:p>
            <a:pPr marL="109728" indent="0" algn="just">
              <a:buNone/>
            </a:pPr>
            <a:endParaRPr lang="en-US" sz="2200" dirty="0" smtClean="0">
              <a:latin typeface="Calibri" panose="020F0502020204030204" pitchFamily="34" charset="0"/>
              <a:cs typeface="Calibri" panose="020F0502020204030204" pitchFamily="34" charset="0"/>
            </a:endParaRPr>
          </a:p>
          <a:p>
            <a:pPr algn="just"/>
            <a:r>
              <a:rPr lang="en-US" sz="2200" dirty="0">
                <a:latin typeface="Calibri" panose="020F0502020204030204" pitchFamily="34" charset="0"/>
                <a:cs typeface="Calibri" panose="020F0502020204030204" pitchFamily="34" charset="0"/>
              </a:rPr>
              <a:t>Cluster 2 has parks, women’s stores, grocery stores, </a:t>
            </a:r>
            <a:r>
              <a:rPr lang="en-US" sz="2200" dirty="0" err="1">
                <a:latin typeface="Calibri" panose="020F0502020204030204" pitchFamily="34" charset="0"/>
                <a:cs typeface="Calibri" panose="020F0502020204030204" pitchFamily="34" charset="0"/>
              </a:rPr>
              <a:t>etc</a:t>
            </a:r>
            <a:r>
              <a:rPr lang="en-US" sz="2200" dirty="0">
                <a:latin typeface="Calibri" panose="020F0502020204030204" pitchFamily="34" charset="0"/>
                <a:cs typeface="Calibri" panose="020F0502020204030204" pitchFamily="34" charset="0"/>
              </a:rPr>
              <a:t> and Cluster 5 has farms, eye doctors, factories, dog-run places, etc. People do come here frequently for regular eye check-ups or to run their dogs or women for some pampering. There might also be people working in the factories or farms who daily come to the neighborhood</a:t>
            </a:r>
            <a:r>
              <a:rPr lang="en-US" sz="2200" dirty="0" smtClean="0">
                <a:latin typeface="Calibri" panose="020F0502020204030204" pitchFamily="34" charset="0"/>
                <a:cs typeface="Calibri" panose="020F0502020204030204" pitchFamily="34" charset="0"/>
              </a:rPr>
              <a:t>.</a:t>
            </a:r>
          </a:p>
          <a:p>
            <a:pPr marL="109728" indent="0" algn="just">
              <a:buNone/>
            </a:pPr>
            <a:endParaRPr lang="en-US" sz="2200" dirty="0" smtClean="0">
              <a:latin typeface="Calibri" panose="020F0502020204030204" pitchFamily="34" charset="0"/>
              <a:cs typeface="Calibri" panose="020F0502020204030204" pitchFamily="34" charset="0"/>
            </a:endParaRPr>
          </a:p>
          <a:p>
            <a:pPr algn="just"/>
            <a:r>
              <a:rPr lang="en-US" sz="2200" dirty="0" smtClean="0">
                <a:latin typeface="Calibri" panose="020F0502020204030204" pitchFamily="34" charset="0"/>
                <a:cs typeface="Calibri" panose="020F0502020204030204" pitchFamily="34" charset="0"/>
              </a:rPr>
              <a:t>As there </a:t>
            </a:r>
            <a:r>
              <a:rPr lang="en-US" sz="2200" dirty="0">
                <a:latin typeface="Calibri" panose="020F0502020204030204" pitchFamily="34" charset="0"/>
                <a:cs typeface="Calibri" panose="020F0502020204030204" pitchFamily="34" charset="0"/>
              </a:rPr>
              <a:t>are no famous eateries or cafes here. If a new café is launched here, it would be great as there are too many people who come to the neighborhood regularly and would want to grab a cup of coffee. </a:t>
            </a:r>
            <a:endParaRPr lang="en-US" sz="2200" dirty="0" smtClean="0">
              <a:latin typeface="Calibri" panose="020F0502020204030204" pitchFamily="34" charset="0"/>
              <a:cs typeface="Calibri" panose="020F0502020204030204" pitchFamily="34" charset="0"/>
            </a:endParaRPr>
          </a:p>
          <a:p>
            <a:endParaRPr lang="en-US" dirty="0"/>
          </a:p>
        </p:txBody>
      </p:sp>
      <p:sp>
        <p:nvSpPr>
          <p:cNvPr id="3" name="Title 2"/>
          <p:cNvSpPr>
            <a:spLocks noGrp="1"/>
          </p:cNvSpPr>
          <p:nvPr>
            <p:ph type="title"/>
          </p:nvPr>
        </p:nvSpPr>
        <p:spPr/>
        <p:txBody>
          <a:bodyPr/>
          <a:lstStyle/>
          <a:p>
            <a:r>
              <a:rPr lang="en-US" dirty="0"/>
              <a:t>Results and Discussion</a:t>
            </a:r>
          </a:p>
        </p:txBody>
      </p:sp>
    </p:spTree>
    <p:extLst>
      <p:ext uri="{BB962C8B-B14F-4D97-AF65-F5344CB8AC3E}">
        <p14:creationId xmlns:p14="http://schemas.microsoft.com/office/powerpoint/2010/main" val="161222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panose="020F0502020204030204" pitchFamily="34" charset="0"/>
                <a:cs typeface="Calibri" panose="020F0502020204030204" pitchFamily="34" charset="0"/>
              </a:rPr>
              <a:t>I</a:t>
            </a:r>
            <a:r>
              <a:rPr lang="en-US" dirty="0" smtClean="0">
                <a:latin typeface="Calibri" panose="020F0502020204030204" pitchFamily="34" charset="0"/>
                <a:cs typeface="Calibri" panose="020F0502020204030204" pitchFamily="34" charset="0"/>
              </a:rPr>
              <a:t>t </a:t>
            </a:r>
            <a:r>
              <a:rPr lang="en-US" dirty="0">
                <a:latin typeface="Calibri" panose="020F0502020204030204" pitchFamily="34" charset="0"/>
                <a:cs typeface="Calibri" panose="020F0502020204030204" pitchFamily="34" charset="0"/>
              </a:rPr>
              <a:t>is recommended to open a cafe in the neighborhoods </a:t>
            </a:r>
            <a:r>
              <a:rPr lang="en-US" dirty="0" smtClean="0">
                <a:latin typeface="Calibri" panose="020F0502020204030204" pitchFamily="34" charset="0"/>
                <a:cs typeface="Calibri" panose="020F0502020204030204" pitchFamily="34" charset="0"/>
              </a:rPr>
              <a:t>of the clusters 2 and 5 – </a:t>
            </a:r>
          </a:p>
          <a:p>
            <a:pPr marL="109728" indent="0">
              <a:buNone/>
            </a:pPr>
            <a:r>
              <a:rPr lang="en-US" dirty="0" smtClean="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Brookville</a:t>
            </a:r>
            <a:r>
              <a:rPr lang="en-US" b="1" dirty="0">
                <a:latin typeface="Calibri" panose="020F0502020204030204" pitchFamily="34" charset="0"/>
                <a:cs typeface="Calibri" panose="020F0502020204030204" pitchFamily="34" charset="0"/>
              </a:rPr>
              <a:t>, Grymes Hill or </a:t>
            </a:r>
            <a:r>
              <a:rPr lang="en-US" b="1" dirty="0" smtClean="0">
                <a:latin typeface="Calibri" panose="020F0502020204030204" pitchFamily="34" charset="0"/>
                <a:cs typeface="Calibri" panose="020F0502020204030204" pitchFamily="34" charset="0"/>
              </a:rPr>
              <a:t>Somerville.</a:t>
            </a:r>
          </a:p>
          <a:p>
            <a:pPr marL="109728" indent="0">
              <a:buNone/>
            </a:pPr>
            <a:endParaRPr lang="en-US" dirty="0" smtClean="0"/>
          </a:p>
          <a:p>
            <a:endParaRPr lang="en-US" dirty="0"/>
          </a:p>
        </p:txBody>
      </p:sp>
      <p:sp>
        <p:nvSpPr>
          <p:cNvPr id="3" name="Title 2"/>
          <p:cNvSpPr>
            <a:spLocks noGrp="1"/>
          </p:cNvSpPr>
          <p:nvPr>
            <p:ph type="title"/>
          </p:nvPr>
        </p:nvSpPr>
        <p:spPr/>
        <p:txBody>
          <a:bodyPr/>
          <a:lstStyle/>
          <a:p>
            <a:r>
              <a:rPr lang="en-US" dirty="0"/>
              <a:t>Results and Discussion</a:t>
            </a:r>
          </a:p>
        </p:txBody>
      </p:sp>
      <p:pic>
        <p:nvPicPr>
          <p:cNvPr id="4" name="Picture 3"/>
          <p:cNvPicPr/>
          <p:nvPr/>
        </p:nvPicPr>
        <p:blipFill>
          <a:blip r:embed="rId2"/>
          <a:stretch>
            <a:fillRect/>
          </a:stretch>
        </p:blipFill>
        <p:spPr>
          <a:xfrm>
            <a:off x="1981200" y="2971800"/>
            <a:ext cx="5181599" cy="3276600"/>
          </a:xfrm>
          <a:prstGeom prst="rect">
            <a:avLst/>
          </a:prstGeom>
        </p:spPr>
      </p:pic>
    </p:spTree>
    <p:extLst>
      <p:ext uri="{BB962C8B-B14F-4D97-AF65-F5344CB8AC3E}">
        <p14:creationId xmlns:p14="http://schemas.microsoft.com/office/powerpoint/2010/main" val="65784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a:latin typeface="Calibri" panose="020F0502020204030204" pitchFamily="34" charset="0"/>
                <a:cs typeface="Calibri" panose="020F0502020204030204" pitchFamily="34" charset="0"/>
              </a:rPr>
              <a:t>In this study, the neighborhoods of New York City are explored</a:t>
            </a:r>
            <a:r>
              <a:rPr lang="en-US" sz="2000" dirty="0" smtClean="0">
                <a:latin typeface="Calibri" panose="020F0502020204030204" pitchFamily="34" charset="0"/>
                <a:cs typeface="Calibri" panose="020F0502020204030204" pitchFamily="34" charset="0"/>
              </a:rPr>
              <a:t>.</a:t>
            </a:r>
          </a:p>
          <a:p>
            <a:pPr marL="109728" indent="0" algn="just">
              <a:buNone/>
            </a:pPr>
            <a:endParaRPr lang="en-US" sz="2000" dirty="0" smtClean="0">
              <a:latin typeface="Calibri" panose="020F0502020204030204" pitchFamily="34" charset="0"/>
              <a:cs typeface="Calibri" panose="020F0502020204030204" pitchFamily="34" charset="0"/>
            </a:endParaRPr>
          </a:p>
          <a:p>
            <a:pPr algn="just"/>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most famous venues in each neighborhood are identified and the neighborhoods are grouped into various clusters. On further analysis of the clusters, we have understood the types of places that are famous in a given </a:t>
            </a:r>
            <a:r>
              <a:rPr lang="en-US" sz="2000" dirty="0" smtClean="0">
                <a:latin typeface="Calibri" panose="020F0502020204030204" pitchFamily="34" charset="0"/>
                <a:cs typeface="Calibri" panose="020F0502020204030204" pitchFamily="34" charset="0"/>
              </a:rPr>
              <a:t>neighborhood.</a:t>
            </a:r>
          </a:p>
          <a:p>
            <a:pPr marL="109728" indent="0" algn="just">
              <a:buNone/>
            </a:pPr>
            <a:endParaRPr lang="en-US" sz="2000" dirty="0" smtClean="0">
              <a:latin typeface="Calibri" panose="020F0502020204030204" pitchFamily="34" charset="0"/>
              <a:cs typeface="Calibri" panose="020F0502020204030204" pitchFamily="34" charset="0"/>
            </a:endParaRPr>
          </a:p>
          <a:p>
            <a:pPr algn="just"/>
            <a:r>
              <a:rPr lang="en-US" sz="2000" dirty="0" smtClean="0">
                <a:latin typeface="Calibri" panose="020F0502020204030204" pitchFamily="34" charset="0"/>
                <a:cs typeface="Calibri" panose="020F0502020204030204" pitchFamily="34" charset="0"/>
              </a:rPr>
              <a:t>Hence, </a:t>
            </a:r>
            <a:r>
              <a:rPr lang="en-US" sz="2000" dirty="0">
                <a:latin typeface="Calibri" panose="020F0502020204030204" pitchFamily="34" charset="0"/>
                <a:cs typeface="Calibri" panose="020F0502020204030204" pitchFamily="34" charset="0"/>
              </a:rPr>
              <a:t>our client </a:t>
            </a:r>
            <a:r>
              <a:rPr lang="en-US" sz="2000" dirty="0" smtClean="0">
                <a:latin typeface="Calibri" panose="020F0502020204030204" pitchFamily="34" charset="0"/>
                <a:cs typeface="Calibri" panose="020F0502020204030204" pitchFamily="34" charset="0"/>
              </a:rPr>
              <a:t>is recommended to </a:t>
            </a:r>
            <a:r>
              <a:rPr lang="en-US" sz="2000" dirty="0">
                <a:latin typeface="Calibri" panose="020F0502020204030204" pitchFamily="34" charset="0"/>
                <a:cs typeface="Calibri" panose="020F0502020204030204" pitchFamily="34" charset="0"/>
              </a:rPr>
              <a:t>open her new café in the lesser popular neighborhoods - Brookville, Grymes Hill or Somerville.</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The analysis can be extended further to recommend a location for any type of venues to be </a:t>
            </a:r>
            <a:r>
              <a:rPr lang="en-US" sz="2000" dirty="0" smtClean="0">
                <a:latin typeface="Calibri" panose="020F0502020204030204" pitchFamily="34" charset="0"/>
                <a:cs typeface="Calibri" panose="020F0502020204030204" pitchFamily="34" charset="0"/>
              </a:rPr>
              <a:t>opened</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throughout New York City.</a:t>
            </a:r>
            <a:endParaRPr lang="en-US" dirty="0"/>
          </a:p>
        </p:txBody>
      </p:sp>
      <p:sp>
        <p:nvSpPr>
          <p:cNvPr id="2" name="Title 1"/>
          <p:cNvSpPr>
            <a:spLocks noGrp="1"/>
          </p:cNvSpPr>
          <p:nvPr>
            <p:ph type="title"/>
          </p:nvPr>
        </p:nvSpPr>
        <p:spPr/>
        <p:txBody>
          <a:bodyPr>
            <a:normAutofit fontScale="90000"/>
          </a:bodyPr>
          <a:lstStyle/>
          <a:p>
            <a:pPr lvl="0"/>
            <a:r>
              <a:rPr lang="en-US" b="1" dirty="0"/>
              <a:t>Conclusion</a:t>
            </a:r>
            <a:r>
              <a:rPr lang="en-US" dirty="0"/>
              <a:t/>
            </a:r>
            <a:br>
              <a:rPr lang="en-US" dirty="0"/>
            </a:br>
            <a:endParaRPr lang="en-US" dirty="0"/>
          </a:p>
        </p:txBody>
      </p:sp>
    </p:spTree>
    <p:extLst>
      <p:ext uri="{BB962C8B-B14F-4D97-AF65-F5344CB8AC3E}">
        <p14:creationId xmlns:p14="http://schemas.microsoft.com/office/powerpoint/2010/main" val="357923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a:latin typeface="Calibri" panose="020F0502020204030204" pitchFamily="34" charset="0"/>
                <a:cs typeface="Calibri" panose="020F0502020204030204" pitchFamily="34" charset="0"/>
              </a:rPr>
              <a:t>A client wants to open a cool new cafe in New York City. </a:t>
            </a:r>
            <a:endParaRPr lang="en-US" dirty="0" smtClean="0">
              <a:latin typeface="Calibri" panose="020F0502020204030204" pitchFamily="34" charset="0"/>
              <a:cs typeface="Calibri" panose="020F0502020204030204" pitchFamily="34" charset="0"/>
            </a:endParaRPr>
          </a:p>
          <a:p>
            <a:pPr marL="109728" indent="0" algn="just">
              <a:buNone/>
            </a:pPr>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Since </a:t>
            </a:r>
            <a:r>
              <a:rPr lang="en-US" dirty="0">
                <a:latin typeface="Calibri" panose="020F0502020204030204" pitchFamily="34" charset="0"/>
                <a:cs typeface="Calibri" panose="020F0502020204030204" pitchFamily="34" charset="0"/>
              </a:rPr>
              <a:t>the city has a lot of fast food chains and famous cafes, she is looking for a neighborhood where there are not many famous coffee places - a neighborhood where many people would come to her café and explore. </a:t>
            </a:r>
            <a:endParaRPr lang="en-US" dirty="0" smtClean="0">
              <a:latin typeface="Calibri" panose="020F0502020204030204" pitchFamily="34" charset="0"/>
              <a:cs typeface="Calibri" panose="020F0502020204030204" pitchFamily="34" charset="0"/>
            </a:endParaRPr>
          </a:p>
          <a:p>
            <a:pPr marL="109728" indent="0" algn="just">
              <a:buNone/>
            </a:pPr>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We </a:t>
            </a:r>
            <a:r>
              <a:rPr lang="en-US" dirty="0">
                <a:latin typeface="Calibri" panose="020F0502020204030204" pitchFamily="34" charset="0"/>
                <a:cs typeface="Calibri" panose="020F0502020204030204" pitchFamily="34" charset="0"/>
              </a:rPr>
              <a:t>need to provide her the best location through which she could make the most profit.</a:t>
            </a:r>
          </a:p>
          <a:p>
            <a:pPr marL="0" indent="0">
              <a:buNone/>
            </a:pPr>
            <a:endParaRPr lang="en-US" dirty="0"/>
          </a:p>
        </p:txBody>
      </p:sp>
      <p:sp>
        <p:nvSpPr>
          <p:cNvPr id="2" name="Title 1"/>
          <p:cNvSpPr>
            <a:spLocks noGrp="1"/>
          </p:cNvSpPr>
          <p:nvPr>
            <p:ph type="title"/>
          </p:nvPr>
        </p:nvSpPr>
        <p:spPr/>
        <p:txBody>
          <a:bodyPr>
            <a:normAutofit fontScale="90000"/>
          </a:bodyPr>
          <a:lstStyle/>
          <a:p>
            <a:pPr lvl="0"/>
            <a:r>
              <a:rPr lang="en-US" b="1" dirty="0"/>
              <a:t>Business Problem</a:t>
            </a:r>
            <a:r>
              <a:rPr lang="en-US" dirty="0"/>
              <a:t/>
            </a:r>
            <a:br>
              <a:rPr lang="en-US" dirty="0"/>
            </a:br>
            <a:endParaRPr lang="en-US" dirty="0"/>
          </a:p>
        </p:txBody>
      </p:sp>
    </p:spTree>
    <p:extLst>
      <p:ext uri="{BB962C8B-B14F-4D97-AF65-F5344CB8AC3E}">
        <p14:creationId xmlns:p14="http://schemas.microsoft.com/office/powerpoint/2010/main" val="243077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We </a:t>
            </a:r>
            <a:r>
              <a:rPr lang="en-US" sz="2400" dirty="0" smtClean="0">
                <a:latin typeface="Calibri" panose="020F0502020204030204" pitchFamily="34" charset="0"/>
                <a:cs typeface="Calibri" panose="020F0502020204030204" pitchFamily="34" charset="0"/>
              </a:rPr>
              <a:t>will use the </a:t>
            </a:r>
            <a:r>
              <a:rPr lang="en-US" sz="2400" dirty="0">
                <a:latin typeface="Calibri" panose="020F0502020204030204" pitchFamily="34" charset="0"/>
                <a:cs typeface="Calibri" panose="020F0502020204030204" pitchFamily="34" charset="0"/>
              </a:rPr>
              <a:t>location data for New York City </a:t>
            </a:r>
            <a:r>
              <a:rPr lang="en-US" sz="2400" dirty="0" smtClean="0">
                <a:latin typeface="Calibri" panose="020F0502020204030204" pitchFamily="34" charset="0"/>
                <a:cs typeface="Calibri" panose="020F0502020204030204" pitchFamily="34" charset="0"/>
              </a:rPr>
              <a:t>from a </a:t>
            </a:r>
            <a:r>
              <a:rPr lang="en-US" sz="2400" dirty="0" err="1" smtClean="0">
                <a:latin typeface="Calibri" panose="020F0502020204030204" pitchFamily="34" charset="0"/>
                <a:cs typeface="Calibri" panose="020F0502020204030204" pitchFamily="34" charset="0"/>
              </a:rPr>
              <a:t>GeoJSON</a:t>
            </a:r>
            <a:r>
              <a:rPr lang="en-US" sz="2400" dirty="0" smtClean="0">
                <a:latin typeface="Calibri" panose="020F0502020204030204" pitchFamily="34" charset="0"/>
                <a:cs typeface="Calibri" panose="020F0502020204030204" pitchFamily="34" charset="0"/>
              </a:rPr>
              <a:t> file from </a:t>
            </a:r>
            <a:r>
              <a:rPr lang="en-US" sz="2400" u="sng" dirty="0">
                <a:latin typeface="Calibri" panose="020F0502020204030204" pitchFamily="34" charset="0"/>
                <a:cs typeface="Calibri" panose="020F0502020204030204" pitchFamily="34" charset="0"/>
                <a:hlinkClick r:id="rId2"/>
              </a:rPr>
              <a:t>https://</a:t>
            </a:r>
            <a:r>
              <a:rPr lang="en-US" sz="2400" u="sng" dirty="0" smtClean="0">
                <a:latin typeface="Calibri" panose="020F0502020204030204" pitchFamily="34" charset="0"/>
                <a:cs typeface="Calibri" panose="020F0502020204030204" pitchFamily="34" charset="0"/>
                <a:hlinkClick r:id="rId2"/>
              </a:rPr>
              <a:t>cocl.us/new_york_dataset</a:t>
            </a:r>
            <a:r>
              <a:rPr lang="en-US" sz="2400" dirty="0" smtClean="0">
                <a:latin typeface="Calibri" panose="020F0502020204030204" pitchFamily="34" charset="0"/>
                <a:cs typeface="Calibri" panose="020F0502020204030204" pitchFamily="34" charset="0"/>
              </a:rPr>
              <a:t>. </a:t>
            </a:r>
          </a:p>
          <a:p>
            <a:pPr marL="109728" indent="0">
              <a:buNone/>
            </a:pP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Only </a:t>
            </a:r>
            <a:r>
              <a:rPr lang="en-US" sz="2400" dirty="0">
                <a:latin typeface="Calibri" panose="020F0502020204030204" pitchFamily="34" charset="0"/>
                <a:cs typeface="Calibri" panose="020F0502020204030204" pitchFamily="34" charset="0"/>
              </a:rPr>
              <a:t>the Borough, Neighborhoods, Latitude and Longitude is then filtered out from the </a:t>
            </a:r>
            <a:r>
              <a:rPr lang="en-US" sz="2400" dirty="0" err="1">
                <a:latin typeface="Calibri" panose="020F0502020204030204" pitchFamily="34" charset="0"/>
                <a:cs typeface="Calibri" panose="020F0502020204030204" pitchFamily="34" charset="0"/>
              </a:rPr>
              <a:t>json</a:t>
            </a:r>
            <a:r>
              <a:rPr lang="en-US" sz="2400" dirty="0">
                <a:latin typeface="Calibri" panose="020F0502020204030204" pitchFamily="34" charset="0"/>
                <a:cs typeface="Calibri" panose="020F0502020204030204" pitchFamily="34" charset="0"/>
              </a:rPr>
              <a:t> and a new </a:t>
            </a:r>
            <a:r>
              <a:rPr lang="en-US" sz="2400" dirty="0" err="1">
                <a:latin typeface="Calibri" panose="020F0502020204030204" pitchFamily="34" charset="0"/>
                <a:cs typeface="Calibri" panose="020F0502020204030204" pitchFamily="34" charset="0"/>
              </a:rPr>
              <a:t>dataframe</a:t>
            </a:r>
            <a:r>
              <a:rPr lang="en-US" sz="2400" dirty="0">
                <a:latin typeface="Calibri" panose="020F0502020204030204" pitchFamily="34" charset="0"/>
                <a:cs typeface="Calibri" panose="020F0502020204030204" pitchFamily="34" charset="0"/>
              </a:rPr>
              <a:t> is </a:t>
            </a:r>
            <a:r>
              <a:rPr lang="en-US" sz="2400" dirty="0" smtClean="0">
                <a:latin typeface="Calibri" panose="020F0502020204030204" pitchFamily="34" charset="0"/>
                <a:cs typeface="Calibri" panose="020F0502020204030204" pitchFamily="34" charset="0"/>
              </a:rPr>
              <a:t>created.</a:t>
            </a:r>
          </a:p>
          <a:p>
            <a:pPr marL="109728" indent="0">
              <a:buNone/>
            </a:pPr>
            <a:endParaRPr lang="en-US" u="sng" dirty="0" smtClean="0"/>
          </a:p>
        </p:txBody>
      </p:sp>
      <p:sp>
        <p:nvSpPr>
          <p:cNvPr id="2" name="Title 1"/>
          <p:cNvSpPr>
            <a:spLocks noGrp="1"/>
          </p:cNvSpPr>
          <p:nvPr>
            <p:ph type="title"/>
          </p:nvPr>
        </p:nvSpPr>
        <p:spPr/>
        <p:txBody>
          <a:bodyPr>
            <a:normAutofit fontScale="90000"/>
          </a:bodyPr>
          <a:lstStyle/>
          <a:p>
            <a:pPr lvl="0"/>
            <a:r>
              <a:rPr lang="en-US" b="1" dirty="0"/>
              <a:t>Data</a:t>
            </a:r>
            <a:r>
              <a:rPr lang="en-US" dirty="0"/>
              <a:t/>
            </a:r>
            <a:br>
              <a:rPr lang="en-US" dirty="0"/>
            </a:br>
            <a:endParaRPr lang="en-US" dirty="0"/>
          </a:p>
        </p:txBody>
      </p:sp>
      <p:pic>
        <p:nvPicPr>
          <p:cNvPr id="4" name="Picture 3"/>
          <p:cNvPicPr/>
          <p:nvPr/>
        </p:nvPicPr>
        <p:blipFill>
          <a:blip r:embed="rId3"/>
          <a:stretch>
            <a:fillRect/>
          </a:stretch>
        </p:blipFill>
        <p:spPr>
          <a:xfrm>
            <a:off x="2514600" y="3886200"/>
            <a:ext cx="4419600" cy="1981200"/>
          </a:xfrm>
          <a:prstGeom prst="rect">
            <a:avLst/>
          </a:prstGeom>
        </p:spPr>
      </p:pic>
    </p:spTree>
    <p:extLst>
      <p:ext uri="{BB962C8B-B14F-4D97-AF65-F5344CB8AC3E}">
        <p14:creationId xmlns:p14="http://schemas.microsoft.com/office/powerpoint/2010/main" val="33391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latin typeface="Calibri" panose="020F0502020204030204" pitchFamily="34" charset="0"/>
                <a:cs typeface="Calibri" panose="020F0502020204030204" pitchFamily="34" charset="0"/>
              </a:rPr>
              <a:t>We will then be using </a:t>
            </a:r>
            <a:r>
              <a:rPr lang="en-US" sz="2000" dirty="0" smtClean="0">
                <a:latin typeface="Calibri" panose="020F0502020204030204" pitchFamily="34" charset="0"/>
                <a:cs typeface="Calibri" panose="020F0502020204030204" pitchFamily="34" charset="0"/>
              </a:rPr>
              <a:t>data from the </a:t>
            </a:r>
            <a:r>
              <a:rPr lang="en-US" sz="2000" dirty="0">
                <a:latin typeface="Calibri" panose="020F0502020204030204" pitchFamily="34" charset="0"/>
                <a:cs typeface="Calibri" panose="020F0502020204030204" pitchFamily="34" charset="0"/>
              </a:rPr>
              <a:t>Foursquare </a:t>
            </a:r>
            <a:r>
              <a:rPr lang="en-US" sz="2000" dirty="0" smtClean="0">
                <a:latin typeface="Calibri" panose="020F0502020204030204" pitchFamily="34" charset="0"/>
                <a:cs typeface="Calibri" panose="020F0502020204030204" pitchFamily="34" charset="0"/>
              </a:rPr>
              <a:t>API to </a:t>
            </a:r>
            <a:r>
              <a:rPr lang="en-US" sz="2000" dirty="0">
                <a:latin typeface="Calibri" panose="020F0502020204030204" pitchFamily="34" charset="0"/>
                <a:cs typeface="Calibri" panose="020F0502020204030204" pitchFamily="34" charset="0"/>
              </a:rPr>
              <a:t>explore the </a:t>
            </a:r>
            <a:r>
              <a:rPr lang="en-US" sz="2000" dirty="0" smtClean="0">
                <a:latin typeface="Calibri" panose="020F0502020204030204" pitchFamily="34" charset="0"/>
                <a:cs typeface="Calibri" panose="020F0502020204030204" pitchFamily="34" charset="0"/>
              </a:rPr>
              <a:t>neighborhoods.</a:t>
            </a:r>
          </a:p>
          <a:p>
            <a:pPr algn="just"/>
            <a:endParaRPr lang="en-IN"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We shall use the explore endpoint for the API calls to obtain the venues near each neighborhood of New York City, with the </a:t>
            </a:r>
            <a:r>
              <a:rPr lang="en-US" sz="2000" dirty="0" err="1">
                <a:latin typeface="Calibri" panose="020F0502020204030204" pitchFamily="34" charset="0"/>
                <a:cs typeface="Calibri" panose="020F0502020204030204" pitchFamily="34" charset="0"/>
              </a:rPr>
              <a:t>url</a:t>
            </a:r>
            <a:r>
              <a:rPr lang="en-US" sz="2000" dirty="0">
                <a:latin typeface="Calibri" panose="020F0502020204030204" pitchFamily="34" charset="0"/>
                <a:cs typeface="Calibri" panose="020F0502020204030204" pitchFamily="34" charset="0"/>
              </a:rPr>
              <a:t> </a:t>
            </a:r>
            <a:r>
              <a:rPr lang="en-US" sz="2000" u="sng" dirty="0">
                <a:latin typeface="Calibri" panose="020F0502020204030204" pitchFamily="34" charset="0"/>
                <a:cs typeface="Calibri" panose="020F0502020204030204" pitchFamily="34" charset="0"/>
                <a:hlinkClick r:id="rId2"/>
              </a:rPr>
              <a:t>https://api.foursquare.com/v2/venues/explore</a:t>
            </a:r>
            <a:r>
              <a:rPr lang="en-US" sz="2000" dirty="0">
                <a:latin typeface="Calibri" panose="020F0502020204030204" pitchFamily="34" charset="0"/>
                <a:cs typeface="Calibri" panose="020F0502020204030204" pitchFamily="34" charset="0"/>
              </a:rPr>
              <a:t> . The response received as a </a:t>
            </a:r>
            <a:r>
              <a:rPr lang="en-US" sz="2000" dirty="0" err="1">
                <a:latin typeface="Calibri" panose="020F0502020204030204" pitchFamily="34" charset="0"/>
                <a:cs typeface="Calibri" panose="020F0502020204030204" pitchFamily="34" charset="0"/>
              </a:rPr>
              <a:t>json</a:t>
            </a:r>
            <a:r>
              <a:rPr lang="en-US" sz="2000" dirty="0">
                <a:latin typeface="Calibri" panose="020F0502020204030204" pitchFamily="34" charset="0"/>
                <a:cs typeface="Calibri" panose="020F0502020204030204" pitchFamily="34" charset="0"/>
              </a:rPr>
              <a:t> file is then cleaned and formatted into </a:t>
            </a:r>
            <a:r>
              <a:rPr lang="en-US" sz="2000" dirty="0" smtClean="0">
                <a:latin typeface="Calibri" panose="020F0502020204030204" pitchFamily="34" charset="0"/>
                <a:cs typeface="Calibri" panose="020F0502020204030204" pitchFamily="34" charset="0"/>
              </a:rPr>
              <a:t>the following </a:t>
            </a:r>
            <a:r>
              <a:rPr lang="en-US" sz="2000" dirty="0" err="1" smtClean="0">
                <a:latin typeface="Calibri" panose="020F0502020204030204" pitchFamily="34" charset="0"/>
                <a:cs typeface="Calibri" panose="020F0502020204030204" pitchFamily="34" charset="0"/>
              </a:rPr>
              <a:t>dataframe</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IN" dirty="0" smtClean="0"/>
              <a:t>Data</a:t>
            </a:r>
            <a:endParaRPr lang="en-US" dirty="0"/>
          </a:p>
        </p:txBody>
      </p:sp>
      <p:pic>
        <p:nvPicPr>
          <p:cNvPr id="4" name="Picture 3"/>
          <p:cNvPicPr/>
          <p:nvPr/>
        </p:nvPicPr>
        <p:blipFill>
          <a:blip r:embed="rId3"/>
          <a:stretch>
            <a:fillRect/>
          </a:stretch>
        </p:blipFill>
        <p:spPr>
          <a:xfrm>
            <a:off x="1219200" y="3962400"/>
            <a:ext cx="6801465" cy="2057400"/>
          </a:xfrm>
          <a:prstGeom prst="rect">
            <a:avLst/>
          </a:prstGeom>
        </p:spPr>
      </p:pic>
    </p:spTree>
    <p:extLst>
      <p:ext uri="{BB962C8B-B14F-4D97-AF65-F5344CB8AC3E}">
        <p14:creationId xmlns:p14="http://schemas.microsoft.com/office/powerpoint/2010/main" val="111483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smtClean="0">
                <a:latin typeface="Calibri" panose="020F0502020204030204" pitchFamily="34" charset="0"/>
                <a:cs typeface="Calibri" panose="020F0502020204030204" pitchFamily="34" charset="0"/>
              </a:rPr>
              <a:t>For further analysis, we </a:t>
            </a:r>
            <a:r>
              <a:rPr lang="en-US" sz="1800" dirty="0">
                <a:latin typeface="Calibri" panose="020F0502020204030204" pitchFamily="34" charset="0"/>
                <a:cs typeface="Calibri" panose="020F0502020204030204" pitchFamily="34" charset="0"/>
              </a:rPr>
              <a:t>convert </a:t>
            </a:r>
            <a:r>
              <a:rPr lang="en-US" sz="1800" dirty="0" smtClean="0">
                <a:latin typeface="Calibri" panose="020F0502020204030204" pitchFamily="34" charset="0"/>
                <a:cs typeface="Calibri" panose="020F0502020204030204" pitchFamily="34" charset="0"/>
              </a:rPr>
              <a:t>the data </a:t>
            </a:r>
            <a:r>
              <a:rPr lang="en-US" sz="1800" dirty="0">
                <a:latin typeface="Calibri" panose="020F0502020204030204" pitchFamily="34" charset="0"/>
                <a:cs typeface="Calibri" panose="020F0502020204030204" pitchFamily="34" charset="0"/>
              </a:rPr>
              <a:t>into a </a:t>
            </a:r>
            <a:r>
              <a:rPr lang="en-US" sz="1800" dirty="0" err="1">
                <a:latin typeface="Calibri" panose="020F0502020204030204" pitchFamily="34" charset="0"/>
                <a:cs typeface="Calibri" panose="020F0502020204030204" pitchFamily="34" charset="0"/>
              </a:rPr>
              <a:t>dataframe</a:t>
            </a:r>
            <a:r>
              <a:rPr lang="en-US" sz="1800" dirty="0">
                <a:latin typeface="Calibri" panose="020F0502020204030204" pitchFamily="34" charset="0"/>
                <a:cs typeface="Calibri" panose="020F0502020204030204" pitchFamily="34" charset="0"/>
              </a:rPr>
              <a:t> denoting the categories of 10 most common venues in each of the 301 neighborhoods</a:t>
            </a:r>
            <a:r>
              <a:rPr lang="en-US" sz="1800" dirty="0" smtClean="0">
                <a:latin typeface="Calibri" panose="020F0502020204030204" pitchFamily="34" charset="0"/>
                <a:cs typeface="Calibri" panose="020F0502020204030204" pitchFamily="34" charset="0"/>
              </a:rPr>
              <a:t>.</a:t>
            </a:r>
          </a:p>
          <a:p>
            <a:pPr marL="109728" indent="0" algn="just">
              <a:buNone/>
            </a:pPr>
            <a:endParaRPr lang="en-IN" sz="1600" dirty="0" smtClean="0"/>
          </a:p>
          <a:p>
            <a:pPr marL="109728" indent="0" algn="just">
              <a:buNone/>
            </a:pPr>
            <a:endParaRPr lang="en-IN" sz="1600" dirty="0"/>
          </a:p>
          <a:p>
            <a:pPr marL="109728" indent="0" algn="just">
              <a:buNone/>
            </a:pPr>
            <a:endParaRPr lang="en-IN" sz="1600" dirty="0" smtClean="0"/>
          </a:p>
          <a:p>
            <a:pPr marL="109728" indent="0" algn="just">
              <a:buNone/>
            </a:pPr>
            <a:endParaRPr lang="en-IN" sz="1600" dirty="0"/>
          </a:p>
          <a:p>
            <a:pPr marL="109728" indent="0" algn="just">
              <a:buNone/>
            </a:pPr>
            <a:endParaRPr lang="en-IN" sz="1600" dirty="0" smtClean="0"/>
          </a:p>
          <a:p>
            <a:pPr marL="109728" indent="0" algn="just">
              <a:buNone/>
            </a:pPr>
            <a:endParaRPr lang="en-IN" sz="1600" dirty="0" smtClean="0"/>
          </a:p>
          <a:p>
            <a:pPr marL="109728" indent="0" algn="just">
              <a:buNone/>
            </a:pPr>
            <a:endParaRPr lang="en-IN" sz="1600" dirty="0"/>
          </a:p>
          <a:p>
            <a:pPr marL="109728" indent="0" algn="just">
              <a:buNone/>
            </a:pPr>
            <a:endParaRPr lang="en-IN" sz="1600" dirty="0" smtClean="0"/>
          </a:p>
          <a:p>
            <a:pPr marL="109728" indent="0" algn="just">
              <a:buNone/>
            </a:pPr>
            <a:endParaRPr lang="en-IN" sz="1600" dirty="0"/>
          </a:p>
          <a:p>
            <a:pPr marL="109728" indent="0" algn="just">
              <a:buNone/>
            </a:pPr>
            <a:endParaRPr lang="en-IN" sz="1600" dirty="0" smtClean="0"/>
          </a:p>
          <a:p>
            <a:pPr marL="109728" indent="0" algn="just">
              <a:buNone/>
            </a:pPr>
            <a:endParaRPr lang="en-IN" sz="1600" dirty="0"/>
          </a:p>
          <a:p>
            <a:pPr algn="just"/>
            <a:r>
              <a:rPr lang="en-US" sz="1800" dirty="0">
                <a:latin typeface="Calibri" panose="020F0502020204030204" pitchFamily="34" charset="0"/>
                <a:cs typeface="Calibri" panose="020F0502020204030204" pitchFamily="34" charset="0"/>
              </a:rPr>
              <a:t>This data is used for clustering the neighborhoods, by which we could arrive at a solution to our problem, i.e., the right place to open the cafe.</a:t>
            </a:r>
          </a:p>
          <a:p>
            <a:pPr algn="just"/>
            <a:endParaRPr lang="en-US" sz="2000" dirty="0" smtClean="0"/>
          </a:p>
        </p:txBody>
      </p:sp>
      <p:sp>
        <p:nvSpPr>
          <p:cNvPr id="3" name="Title 2"/>
          <p:cNvSpPr>
            <a:spLocks noGrp="1"/>
          </p:cNvSpPr>
          <p:nvPr>
            <p:ph type="title"/>
          </p:nvPr>
        </p:nvSpPr>
        <p:spPr/>
        <p:txBody>
          <a:bodyPr/>
          <a:lstStyle/>
          <a:p>
            <a:r>
              <a:rPr lang="en-IN" dirty="0" smtClean="0"/>
              <a:t>Data</a:t>
            </a:r>
            <a:endParaRPr lang="en-US" dirty="0"/>
          </a:p>
        </p:txBody>
      </p:sp>
      <p:pic>
        <p:nvPicPr>
          <p:cNvPr id="5" name="Picture 4"/>
          <p:cNvPicPr/>
          <p:nvPr/>
        </p:nvPicPr>
        <p:blipFill>
          <a:blip r:embed="rId2"/>
          <a:stretch>
            <a:fillRect/>
          </a:stretch>
        </p:blipFill>
        <p:spPr>
          <a:xfrm>
            <a:off x="1084006" y="2286000"/>
            <a:ext cx="6858000" cy="2696528"/>
          </a:xfrm>
          <a:prstGeom prst="rect">
            <a:avLst/>
          </a:prstGeom>
        </p:spPr>
      </p:pic>
    </p:spTree>
    <p:extLst>
      <p:ext uri="{BB962C8B-B14F-4D97-AF65-F5344CB8AC3E}">
        <p14:creationId xmlns:p14="http://schemas.microsoft.com/office/powerpoint/2010/main" val="1435982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sz="2400" dirty="0" smtClean="0"/>
          </a:p>
          <a:p>
            <a:pPr algn="just"/>
            <a:r>
              <a:rPr lang="en-US" sz="2600" dirty="0" smtClean="0">
                <a:latin typeface="Calibri" panose="020F0502020204030204" pitchFamily="34" charset="0"/>
                <a:cs typeface="Calibri" panose="020F0502020204030204" pitchFamily="34" charset="0"/>
              </a:rPr>
              <a:t>We </a:t>
            </a:r>
            <a:r>
              <a:rPr lang="en-US" sz="2600" dirty="0">
                <a:latin typeface="Calibri" panose="020F0502020204030204" pitchFamily="34" charset="0"/>
                <a:cs typeface="Calibri" panose="020F0502020204030204" pitchFamily="34" charset="0"/>
              </a:rPr>
              <a:t>have collected the New York location data and have explored the most common venues in each Neighborhood with the help of Foursquare API. </a:t>
            </a:r>
            <a:endParaRPr lang="en-US" sz="2600" dirty="0" smtClean="0">
              <a:latin typeface="Calibri" panose="020F0502020204030204" pitchFamily="34" charset="0"/>
              <a:cs typeface="Calibri" panose="020F0502020204030204" pitchFamily="34" charset="0"/>
            </a:endParaRPr>
          </a:p>
          <a:p>
            <a:pPr marL="109728" indent="0" algn="just">
              <a:buNone/>
            </a:pPr>
            <a:endParaRPr lang="en-US" sz="2600" dirty="0" smtClean="0">
              <a:latin typeface="Calibri" panose="020F0502020204030204" pitchFamily="34" charset="0"/>
              <a:cs typeface="Calibri" panose="020F0502020204030204" pitchFamily="34" charset="0"/>
            </a:endParaRPr>
          </a:p>
          <a:p>
            <a:pPr algn="just"/>
            <a:r>
              <a:rPr lang="en-US" sz="2600" dirty="0" smtClean="0">
                <a:latin typeface="Calibri" panose="020F0502020204030204" pitchFamily="34" charset="0"/>
                <a:cs typeface="Calibri" panose="020F0502020204030204" pitchFamily="34" charset="0"/>
              </a:rPr>
              <a:t>We </a:t>
            </a:r>
            <a:r>
              <a:rPr lang="en-US" sz="2600" dirty="0">
                <a:latin typeface="Calibri" panose="020F0502020204030204" pitchFamily="34" charset="0"/>
                <a:cs typeface="Calibri" panose="020F0502020204030204" pitchFamily="34" charset="0"/>
              </a:rPr>
              <a:t>now have our data </a:t>
            </a:r>
            <a:r>
              <a:rPr lang="en-US" sz="2600" dirty="0" smtClean="0">
                <a:latin typeface="Calibri" panose="020F0502020204030204" pitchFamily="34" charset="0"/>
                <a:cs typeface="Calibri" panose="020F0502020204030204" pitchFamily="34" charset="0"/>
              </a:rPr>
              <a:t>as </a:t>
            </a:r>
            <a:r>
              <a:rPr lang="en-US" sz="2600" dirty="0">
                <a:latin typeface="Calibri" panose="020F0502020204030204" pitchFamily="34" charset="0"/>
                <a:cs typeface="Calibri" panose="020F0502020204030204" pitchFamily="34" charset="0"/>
              </a:rPr>
              <a:t>required, with the ten most common venues in each neighborhood of New York. We can now use this data for further analysis using Machine Learning techniques and arrive at a solution.</a:t>
            </a:r>
            <a:endParaRPr lang="en-US" sz="2600" dirty="0">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dirty="0" smtClean="0"/>
              <a:t>Methodology</a:t>
            </a:r>
            <a:r>
              <a:rPr lang="en-US" dirty="0"/>
              <a:t/>
            </a:r>
            <a:br>
              <a:rPr lang="en-US" dirty="0"/>
            </a:br>
            <a:endParaRPr lang="en-US" dirty="0"/>
          </a:p>
        </p:txBody>
      </p:sp>
    </p:spTree>
    <p:extLst>
      <p:ext uri="{BB962C8B-B14F-4D97-AF65-F5344CB8AC3E}">
        <p14:creationId xmlns:p14="http://schemas.microsoft.com/office/powerpoint/2010/main" val="141959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endParaRPr lang="en-US" sz="2800" dirty="0" smtClean="0">
              <a:latin typeface="Calibri" panose="020F0502020204030204" pitchFamily="34" charset="0"/>
              <a:cs typeface="Calibri" panose="020F0502020204030204" pitchFamily="34" charset="0"/>
            </a:endParaRPr>
          </a:p>
          <a:p>
            <a:pPr algn="just"/>
            <a:r>
              <a:rPr lang="en-US" sz="2800" dirty="0" smtClean="0">
                <a:latin typeface="Calibri" panose="020F0502020204030204" pitchFamily="34" charset="0"/>
                <a:cs typeface="Calibri" panose="020F0502020204030204" pitchFamily="34" charset="0"/>
              </a:rPr>
              <a:t>We </a:t>
            </a:r>
            <a:r>
              <a:rPr lang="en-US" sz="2800" dirty="0">
                <a:latin typeface="Calibri" panose="020F0502020204030204" pitchFamily="34" charset="0"/>
                <a:cs typeface="Calibri" panose="020F0502020204030204" pitchFamily="34" charset="0"/>
              </a:rPr>
              <a:t>will use the </a:t>
            </a:r>
            <a:r>
              <a:rPr lang="en-US" sz="3200" b="1" dirty="0">
                <a:latin typeface="Calibri" panose="020F0502020204030204" pitchFamily="34" charset="0"/>
                <a:cs typeface="Calibri" panose="020F0502020204030204" pitchFamily="34" charset="0"/>
              </a:rPr>
              <a:t>k-means clustering </a:t>
            </a:r>
            <a:r>
              <a:rPr lang="en-US" sz="2800" dirty="0">
                <a:latin typeface="Calibri" panose="020F0502020204030204" pitchFamily="34" charset="0"/>
                <a:cs typeface="Calibri" panose="020F0502020204030204" pitchFamily="34" charset="0"/>
              </a:rPr>
              <a:t>algorithm to cluster the neighborhoods based on the types of venues that exist in the vicinity. </a:t>
            </a:r>
            <a:endParaRPr lang="en-US" sz="2800" dirty="0" smtClean="0">
              <a:latin typeface="Calibri" panose="020F0502020204030204" pitchFamily="34" charset="0"/>
              <a:cs typeface="Calibri" panose="020F0502020204030204" pitchFamily="34" charset="0"/>
            </a:endParaRPr>
          </a:p>
          <a:p>
            <a:pPr marL="109728" indent="0" algn="just">
              <a:buNone/>
            </a:pPr>
            <a:endParaRPr lang="en-US" sz="2800" dirty="0" smtClean="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By applying </a:t>
            </a:r>
            <a:r>
              <a:rPr lang="en-US" sz="2800" dirty="0" smtClean="0">
                <a:latin typeface="Calibri" panose="020F0502020204030204" pitchFamily="34" charset="0"/>
                <a:cs typeface="Calibri" panose="020F0502020204030204" pitchFamily="34" charset="0"/>
              </a:rPr>
              <a:t>the algorithm on </a:t>
            </a:r>
            <a:r>
              <a:rPr lang="en-US" sz="2800" dirty="0">
                <a:latin typeface="Calibri" panose="020F0502020204030204" pitchFamily="34" charset="0"/>
                <a:cs typeface="Calibri" panose="020F0502020204030204" pitchFamily="34" charset="0"/>
              </a:rPr>
              <a:t>our dataset and then analyzing the </a:t>
            </a:r>
            <a:r>
              <a:rPr lang="en-US" sz="2800" dirty="0" smtClean="0">
                <a:latin typeface="Calibri" panose="020F0502020204030204" pitchFamily="34" charset="0"/>
                <a:cs typeface="Calibri" panose="020F0502020204030204" pitchFamily="34" charset="0"/>
              </a:rPr>
              <a:t>resultant clusters</a:t>
            </a:r>
            <a:r>
              <a:rPr lang="en-US" sz="2800" dirty="0">
                <a:latin typeface="Calibri" panose="020F0502020204030204" pitchFamily="34" charset="0"/>
                <a:cs typeface="Calibri" panose="020F0502020204030204" pitchFamily="34" charset="0"/>
              </a:rPr>
              <a:t>, we would be able to make our recommendations to our client.</a:t>
            </a:r>
          </a:p>
          <a:p>
            <a:endParaRPr lang="en-US" dirty="0"/>
          </a:p>
        </p:txBody>
      </p:sp>
      <p:sp>
        <p:nvSpPr>
          <p:cNvPr id="3" name="Title 2"/>
          <p:cNvSpPr>
            <a:spLocks noGrp="1"/>
          </p:cNvSpPr>
          <p:nvPr>
            <p:ph type="title"/>
          </p:nvPr>
        </p:nvSpPr>
        <p:spPr/>
        <p:txBody>
          <a:bodyPr/>
          <a:lstStyle/>
          <a:p>
            <a:r>
              <a:rPr lang="en-IN" dirty="0" smtClean="0"/>
              <a:t>Methodology</a:t>
            </a:r>
            <a:endParaRPr lang="en-US" dirty="0"/>
          </a:p>
        </p:txBody>
      </p:sp>
    </p:spTree>
    <p:extLst>
      <p:ext uri="{BB962C8B-B14F-4D97-AF65-F5344CB8AC3E}">
        <p14:creationId xmlns:p14="http://schemas.microsoft.com/office/powerpoint/2010/main" val="95562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376672"/>
          </a:xfrm>
        </p:spPr>
        <p:txBody>
          <a:bodyPr>
            <a:normAutofit/>
          </a:bodyPr>
          <a:lstStyle/>
          <a:p>
            <a:r>
              <a:rPr lang="en-IN" sz="2400" dirty="0" smtClean="0">
                <a:latin typeface="Calibri" panose="020F0502020204030204" pitchFamily="34" charset="0"/>
                <a:cs typeface="Calibri" panose="020F0502020204030204" pitchFamily="34" charset="0"/>
              </a:rPr>
              <a:t>Using k-means clustering, 5 </a:t>
            </a:r>
            <a:r>
              <a:rPr lang="en-US" sz="2400" dirty="0" smtClean="0">
                <a:latin typeface="Calibri" panose="020F0502020204030204" pitchFamily="34" charset="0"/>
                <a:cs typeface="Calibri" panose="020F0502020204030204" pitchFamily="34" charset="0"/>
              </a:rPr>
              <a:t>clusters are created based </a:t>
            </a:r>
            <a:r>
              <a:rPr lang="en-US" sz="2400" dirty="0">
                <a:latin typeface="Calibri" panose="020F0502020204030204" pitchFamily="34" charset="0"/>
                <a:cs typeface="Calibri" panose="020F0502020204030204" pitchFamily="34" charset="0"/>
              </a:rPr>
              <a:t>on the </a:t>
            </a:r>
            <a:r>
              <a:rPr lang="en-US" sz="2400" dirty="0" smtClean="0">
                <a:latin typeface="Calibri" panose="020F0502020204030204" pitchFamily="34" charset="0"/>
                <a:cs typeface="Calibri" panose="020F0502020204030204" pitchFamily="34" charset="0"/>
              </a:rPr>
              <a:t>ten </a:t>
            </a:r>
            <a:r>
              <a:rPr lang="en-US" sz="2400" dirty="0">
                <a:latin typeface="Calibri" panose="020F0502020204030204" pitchFamily="34" charset="0"/>
                <a:cs typeface="Calibri" panose="020F0502020204030204" pitchFamily="34" charset="0"/>
              </a:rPr>
              <a:t>most common venues </a:t>
            </a:r>
            <a:r>
              <a:rPr lang="en-US" sz="2400" dirty="0" smtClean="0">
                <a:latin typeface="Calibri" panose="020F0502020204030204" pitchFamily="34" charset="0"/>
                <a:cs typeface="Calibri" panose="020F0502020204030204" pitchFamily="34" charset="0"/>
              </a:rPr>
              <a:t>of each neighborhood.  </a:t>
            </a:r>
          </a:p>
          <a:p>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pPr marL="109728" indent="0">
              <a:buNone/>
            </a:pPr>
            <a:endParaRPr lang="en-US"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sz="2800" dirty="0" smtClean="0">
              <a:latin typeface="Calibri" panose="020F0502020204030204" pitchFamily="34" charset="0"/>
              <a:cs typeface="Calibri" panose="020F0502020204030204" pitchFamily="34" charset="0"/>
            </a:endParaRPr>
          </a:p>
          <a:p>
            <a:endParaRPr lang="en-IN" sz="2000" dirty="0" smtClean="0">
              <a:latin typeface="Calibri" panose="020F0502020204030204" pitchFamily="34" charset="0"/>
              <a:cs typeface="Calibri" panose="020F0502020204030204" pitchFamily="34" charset="0"/>
            </a:endParaRPr>
          </a:p>
          <a:p>
            <a:pPr marL="109728" indent="0" algn="ctr">
              <a:buNone/>
            </a:pPr>
            <a:r>
              <a:rPr lang="en-IN" sz="1600" dirty="0" smtClean="0">
                <a:latin typeface="Calibri" panose="020F0502020204030204" pitchFamily="34" charset="0"/>
                <a:cs typeface="Calibri" panose="020F0502020204030204" pitchFamily="34" charset="0"/>
              </a:rPr>
              <a:t>The Cluster Labels column denotes the cluster the neighbourhood belongs to.</a:t>
            </a:r>
            <a:endParaRPr lang="en-US" sz="1600" dirty="0" smtClean="0">
              <a:latin typeface="Calibri" panose="020F0502020204030204" pitchFamily="34" charset="0"/>
              <a:cs typeface="Calibri" panose="020F0502020204030204" pitchFamily="34" charset="0"/>
            </a:endParaRPr>
          </a:p>
          <a:p>
            <a:pPr marL="109728" indent="0">
              <a:buNone/>
            </a:pPr>
            <a:endParaRPr lang="en-US" dirty="0"/>
          </a:p>
        </p:txBody>
      </p:sp>
      <p:sp>
        <p:nvSpPr>
          <p:cNvPr id="2" name="Title 1"/>
          <p:cNvSpPr>
            <a:spLocks noGrp="1"/>
          </p:cNvSpPr>
          <p:nvPr>
            <p:ph type="title"/>
          </p:nvPr>
        </p:nvSpPr>
        <p:spPr/>
        <p:txBody>
          <a:bodyPr>
            <a:normAutofit/>
          </a:bodyPr>
          <a:lstStyle/>
          <a:p>
            <a:r>
              <a:rPr lang="en-US" b="1" dirty="0" smtClean="0"/>
              <a:t>Results</a:t>
            </a:r>
            <a:r>
              <a:rPr lang="en-US" dirty="0"/>
              <a:t> </a:t>
            </a:r>
            <a:r>
              <a:rPr lang="en-US" dirty="0" smtClean="0"/>
              <a:t>and </a:t>
            </a:r>
            <a:r>
              <a:rPr lang="en-US" b="1" dirty="0" smtClean="0"/>
              <a:t>Discussion</a:t>
            </a:r>
            <a:endParaRPr lang="en-US" dirty="0"/>
          </a:p>
        </p:txBody>
      </p:sp>
      <p:pic>
        <p:nvPicPr>
          <p:cNvPr id="4" name="Picture 3"/>
          <p:cNvPicPr/>
          <p:nvPr/>
        </p:nvPicPr>
        <p:blipFill>
          <a:blip r:embed="rId2"/>
          <a:stretch>
            <a:fillRect/>
          </a:stretch>
        </p:blipFill>
        <p:spPr>
          <a:xfrm>
            <a:off x="926690" y="2286000"/>
            <a:ext cx="7239000" cy="2819400"/>
          </a:xfrm>
          <a:prstGeom prst="rect">
            <a:avLst/>
          </a:prstGeom>
        </p:spPr>
      </p:pic>
    </p:spTree>
    <p:extLst>
      <p:ext uri="{BB962C8B-B14F-4D97-AF65-F5344CB8AC3E}">
        <p14:creationId xmlns:p14="http://schemas.microsoft.com/office/powerpoint/2010/main" val="179755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smtClean="0">
                <a:latin typeface="Calibri" panose="020F0502020204030204" pitchFamily="34" charset="0"/>
                <a:cs typeface="Calibri" panose="020F0502020204030204" pitchFamily="34" charset="0"/>
              </a:rPr>
              <a:t>Cluster 1 </a:t>
            </a:r>
            <a:r>
              <a:rPr lang="en-US" sz="1600" dirty="0">
                <a:latin typeface="Calibri" panose="020F0502020204030204" pitchFamily="34" charset="0"/>
                <a:cs typeface="Calibri" panose="020F0502020204030204" pitchFamily="34" charset="0"/>
              </a:rPr>
              <a:t>(displaying only top 5 rows as the resultant </a:t>
            </a:r>
            <a:r>
              <a:rPr lang="en-US" sz="1600" dirty="0" err="1">
                <a:latin typeface="Calibri" panose="020F0502020204030204" pitchFamily="34" charset="0"/>
                <a:cs typeface="Calibri" panose="020F0502020204030204" pitchFamily="34" charset="0"/>
              </a:rPr>
              <a:t>dataframe</a:t>
            </a:r>
            <a:r>
              <a:rPr lang="en-US" sz="1600" dirty="0">
                <a:latin typeface="Calibri" panose="020F0502020204030204" pitchFamily="34" charset="0"/>
                <a:cs typeface="Calibri" panose="020F0502020204030204" pitchFamily="34" charset="0"/>
              </a:rPr>
              <a:t> is too large)</a:t>
            </a:r>
            <a:endParaRPr lang="en-IN" sz="1600" dirty="0">
              <a:latin typeface="Calibri" panose="020F0502020204030204" pitchFamily="34" charset="0"/>
              <a:cs typeface="Calibri" panose="020F0502020204030204" pitchFamily="34" charset="0"/>
            </a:endParaRPr>
          </a:p>
          <a:p>
            <a:endParaRPr lang="en-IN" b="1" dirty="0" smtClean="0">
              <a:latin typeface="Calibri" panose="020F0502020204030204" pitchFamily="34" charset="0"/>
              <a:cs typeface="Calibri" panose="020F0502020204030204" pitchFamily="34" charset="0"/>
            </a:endParaRPr>
          </a:p>
          <a:p>
            <a:endParaRPr lang="en-IN" dirty="0"/>
          </a:p>
          <a:p>
            <a:endParaRPr lang="en-IN" dirty="0" smtClean="0"/>
          </a:p>
          <a:p>
            <a:endParaRPr lang="en-IN" dirty="0"/>
          </a:p>
          <a:p>
            <a:endParaRPr lang="en-IN" dirty="0" smtClean="0"/>
          </a:p>
          <a:p>
            <a:pPr marL="109728" indent="0">
              <a:buNone/>
            </a:pPr>
            <a:endParaRPr lang="en-US" sz="1600" dirty="0" smtClean="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Cluster 2</a:t>
            </a:r>
          </a:p>
          <a:p>
            <a:endParaRPr lang="en-IN" dirty="0" smtClean="0"/>
          </a:p>
          <a:p>
            <a:endParaRPr lang="en-US" dirty="0"/>
          </a:p>
        </p:txBody>
      </p:sp>
      <p:sp>
        <p:nvSpPr>
          <p:cNvPr id="3" name="Title 2"/>
          <p:cNvSpPr>
            <a:spLocks noGrp="1"/>
          </p:cNvSpPr>
          <p:nvPr>
            <p:ph type="title"/>
          </p:nvPr>
        </p:nvSpPr>
        <p:spPr/>
        <p:txBody>
          <a:bodyPr/>
          <a:lstStyle/>
          <a:p>
            <a:r>
              <a:rPr lang="en-US" dirty="0"/>
              <a:t>Results and Discussion</a:t>
            </a:r>
          </a:p>
        </p:txBody>
      </p:sp>
      <p:pic>
        <p:nvPicPr>
          <p:cNvPr id="4" name="Picture 3"/>
          <p:cNvPicPr/>
          <p:nvPr/>
        </p:nvPicPr>
        <p:blipFill rotWithShape="1">
          <a:blip r:embed="rId2"/>
          <a:srcRect l="1" r="-508" b="13101"/>
          <a:stretch/>
        </p:blipFill>
        <p:spPr bwMode="auto">
          <a:xfrm>
            <a:off x="990600" y="2057400"/>
            <a:ext cx="6942455" cy="2514600"/>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3"/>
          <a:stretch>
            <a:fillRect/>
          </a:stretch>
        </p:blipFill>
        <p:spPr>
          <a:xfrm>
            <a:off x="1252219" y="5147187"/>
            <a:ext cx="6680836" cy="838200"/>
          </a:xfrm>
          <a:prstGeom prst="rect">
            <a:avLst/>
          </a:prstGeom>
        </p:spPr>
      </p:pic>
    </p:spTree>
    <p:extLst>
      <p:ext uri="{BB962C8B-B14F-4D97-AF65-F5344CB8AC3E}">
        <p14:creationId xmlns:p14="http://schemas.microsoft.com/office/powerpoint/2010/main" val="22994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TotalTime>
  <Words>796</Words>
  <Application>Microsoft Office PowerPoint</Application>
  <PresentationFormat>On-screen Show (4:3)</PresentationFormat>
  <Paragraphs>97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The Battle of Neighborhoods </vt:lpstr>
      <vt:lpstr>Business Problem </vt:lpstr>
      <vt:lpstr>Data </vt:lpstr>
      <vt:lpstr>Data</vt:lpstr>
      <vt:lpstr>Data</vt:lpstr>
      <vt:lpstr> Methodology </vt:lpstr>
      <vt:lpstr>Methodology</vt:lpstr>
      <vt:lpstr>Results and Discussion</vt:lpstr>
      <vt:lpstr>Results and Discussion</vt:lpstr>
      <vt:lpstr>Results and Discussion</vt:lpstr>
      <vt:lpstr>Results and Discussion</vt:lpstr>
      <vt:lpstr>Results and Discussion</vt:lpstr>
      <vt:lpstr>Results and Discussion</vt:lpstr>
      <vt:lpstr>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dc:title>
  <dc:creator>Avani Udupa</dc:creator>
  <cp:lastModifiedBy>Avani Udupa</cp:lastModifiedBy>
  <cp:revision>5</cp:revision>
  <dcterms:created xsi:type="dcterms:W3CDTF">2006-08-16T00:00:00Z</dcterms:created>
  <dcterms:modified xsi:type="dcterms:W3CDTF">2020-07-25T09:11:49Z</dcterms:modified>
</cp:coreProperties>
</file>