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7" r:id="rId6"/>
    <p:sldId id="268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ham Khan" initials="AK" lastIdx="1" clrIdx="0">
    <p:extLst>
      <p:ext uri="{19B8F6BF-5375-455C-9EA6-DF929625EA0E}">
        <p15:presenceInfo xmlns:p15="http://schemas.microsoft.com/office/powerpoint/2012/main" userId="5ca12bb69adbd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510"/>
    <a:srgbClr val="40A4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36" autoAdjust="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F160-0A52-4007-898D-6AA29C710B1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2F6B-23D5-4D5B-B67E-645AFFAC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Beto nationwide sentiment = 0.12</a:t>
            </a:r>
          </a:p>
          <a:p>
            <a:r>
              <a:rPr lang="en-US" dirty="0"/>
              <a:t>Texas = .18</a:t>
            </a:r>
          </a:p>
          <a:p>
            <a:r>
              <a:rPr lang="en-US" dirty="0"/>
              <a:t>Urban = .18</a:t>
            </a:r>
          </a:p>
          <a:p>
            <a:r>
              <a:rPr lang="en-US" dirty="0"/>
              <a:t>Rural = .18</a:t>
            </a:r>
          </a:p>
          <a:p>
            <a:endParaRPr lang="en-US" dirty="0"/>
          </a:p>
          <a:p>
            <a:r>
              <a:rPr lang="en-US" dirty="0"/>
              <a:t>Cruz nationwide = .12</a:t>
            </a:r>
          </a:p>
          <a:p>
            <a:r>
              <a:rPr lang="en-US" dirty="0"/>
              <a:t>Texas = .17</a:t>
            </a:r>
          </a:p>
          <a:p>
            <a:r>
              <a:rPr lang="en-US" dirty="0"/>
              <a:t>Urban = .16</a:t>
            </a:r>
          </a:p>
          <a:p>
            <a:r>
              <a:rPr lang="en-US" dirty="0"/>
              <a:t>Rural = .17</a:t>
            </a:r>
          </a:p>
          <a:p>
            <a:endParaRPr lang="en-US" dirty="0"/>
          </a:p>
          <a:p>
            <a:r>
              <a:rPr lang="en-US" dirty="0"/>
              <a:t>Ratios</a:t>
            </a:r>
          </a:p>
          <a:p>
            <a:r>
              <a:rPr lang="en-US" dirty="0"/>
              <a:t>Nationwide = 1</a:t>
            </a:r>
          </a:p>
          <a:p>
            <a:r>
              <a:rPr lang="en-US" dirty="0"/>
              <a:t>Texas = 1.06</a:t>
            </a:r>
          </a:p>
          <a:p>
            <a:r>
              <a:rPr lang="en-US" dirty="0"/>
              <a:t>Urban Texas = 1.125</a:t>
            </a:r>
          </a:p>
          <a:p>
            <a:r>
              <a:rPr lang="en-US" dirty="0"/>
              <a:t>Rural Texas = 1.03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Beto </a:t>
            </a:r>
          </a:p>
          <a:p>
            <a:r>
              <a:rPr lang="en-US" dirty="0"/>
              <a:t>Civil Rights = 0.3</a:t>
            </a:r>
          </a:p>
          <a:p>
            <a:r>
              <a:rPr lang="en-US" dirty="0"/>
              <a:t>Education = .22</a:t>
            </a:r>
          </a:p>
          <a:p>
            <a:r>
              <a:rPr lang="en-US" dirty="0"/>
              <a:t>Crime = .12</a:t>
            </a:r>
          </a:p>
          <a:p>
            <a:r>
              <a:rPr lang="en-US" dirty="0"/>
              <a:t>Democrat = .1</a:t>
            </a:r>
          </a:p>
          <a:p>
            <a:r>
              <a:rPr lang="en-US" dirty="0"/>
              <a:t>Speeches = -0.001</a:t>
            </a:r>
          </a:p>
          <a:p>
            <a:endParaRPr lang="en-US" dirty="0"/>
          </a:p>
          <a:p>
            <a:r>
              <a:rPr lang="en-US" dirty="0"/>
              <a:t>Cruz</a:t>
            </a:r>
          </a:p>
          <a:p>
            <a:r>
              <a:rPr lang="en-US" dirty="0"/>
              <a:t>0=.129</a:t>
            </a:r>
          </a:p>
          <a:p>
            <a:r>
              <a:rPr lang="en-US" dirty="0"/>
              <a:t>1=.06</a:t>
            </a:r>
          </a:p>
          <a:p>
            <a:r>
              <a:rPr lang="en-US" dirty="0"/>
              <a:t>2=.22</a:t>
            </a:r>
          </a:p>
          <a:p>
            <a:r>
              <a:rPr lang="en-US" dirty="0"/>
              <a:t>3=.17</a:t>
            </a:r>
          </a:p>
          <a:p>
            <a:r>
              <a:rPr lang="en-US" dirty="0"/>
              <a:t>4=.08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on twitter are more likely to be educated, aware, and live in denser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EC92-7FA6-4E72-94A7-19BE2DE4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C2C-EEF7-4557-A944-4DD5A03A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DEC3-5E60-434C-A89A-4812AE46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58F6-C7A8-4B27-ADF3-1794C78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2E63-7DA4-46FA-9128-9E0622AE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B88-F5A4-487B-8599-EF2C338F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18E8E-D14F-4431-87EF-A2818F4F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7AD5-27A1-46A7-8FB2-511B9C3E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E72F-D05F-4C4D-AC97-61B68673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25F7-B545-42A7-93B8-30860FC6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5E0D-97EF-4439-BD6A-9F72D8346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ACD2-83D1-4F86-950D-EACB8244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E38-CB2E-43AE-BB59-A7FA71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5A4B-7C17-4680-8FD5-D80483F1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AC8F-330E-4B30-956A-8F124FC7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3BF-DCAD-4F81-9C03-ABD23EE2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67"/>
            <a:ext cx="10515600" cy="933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A0B2-93E5-454B-AFD5-E259791B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432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E0F50FA8-0587-4590-AB2B-A1FADD9F1D75}"/>
              </a:ext>
            </a:extLst>
          </p:cNvPr>
          <p:cNvSpPr/>
          <p:nvPr userDrawn="1"/>
        </p:nvSpPr>
        <p:spPr>
          <a:xfrm rot="16200000" flipV="1">
            <a:off x="4141357" y="-1532225"/>
            <a:ext cx="685797" cy="3740727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A3807D3C-70CA-4B25-8E0D-9D1E830AF31C}"/>
              </a:ext>
            </a:extLst>
          </p:cNvPr>
          <p:cNvSpPr/>
          <p:nvPr userDrawn="1"/>
        </p:nvSpPr>
        <p:spPr>
          <a:xfrm rot="16200000" flipH="1">
            <a:off x="7272483" y="-1527465"/>
            <a:ext cx="685797" cy="3740727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58F6E-9C76-4511-8945-DA9124E66566}"/>
              </a:ext>
            </a:extLst>
          </p:cNvPr>
          <p:cNvSpPr/>
          <p:nvPr userDrawn="1"/>
        </p:nvSpPr>
        <p:spPr>
          <a:xfrm>
            <a:off x="0" y="-4760"/>
            <a:ext cx="2706255" cy="6857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FD34F-6C36-4A1F-9345-9CB213D47CCA}"/>
              </a:ext>
            </a:extLst>
          </p:cNvPr>
          <p:cNvSpPr/>
          <p:nvPr userDrawn="1"/>
        </p:nvSpPr>
        <p:spPr>
          <a:xfrm>
            <a:off x="9342120" y="0"/>
            <a:ext cx="2849880" cy="68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339-95C0-4C84-8518-B5DF3EA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7299-3978-4D2B-8BAE-C7A52524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AC1A-9B4B-429B-8C85-637775D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8B26-E6BD-41B1-B4C0-3D653D35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53C3-84E8-46DF-BE6F-FEBF0B8F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01F5-F150-47B1-877C-8E8B20D6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77AF-FF01-444C-BEFE-41772538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8F89-48F7-4AD0-9BBE-01F21D03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F799-6CDE-47DF-98AE-06B84CF1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115A-EF31-4E98-ACFF-DC606E4D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24CD-505F-4BF0-8D27-EB5ABF08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4160-F327-41DC-A7CB-BED881CD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29872-D8E4-4A50-A288-EEB8413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9361-A53B-4BA7-84F3-34E0AB33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8BF6-C46A-45DF-80E2-026BE2D3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BB549-A7B9-4705-BBE6-0C731940D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00F5C-EC3D-4A9E-A66E-97A867C1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2189-5705-4809-A6D2-C91EE9F2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B1BC0-0431-46D6-BA22-79B97252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5841-B902-4171-86E8-43B5B69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AAFB-013A-4D88-A938-2337D9A3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E18D-6926-41A7-A64E-23D688C8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328BB-B78C-47B1-968A-3ACFF81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DAE6-986C-4BBC-A95A-12E7864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BAB8-9295-47AF-896D-E729931D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E77A-4456-4348-B967-1617E81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6041-99B2-40EA-A4B7-661E4A6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2AA-59EC-4520-8940-E3B342C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633C-7F1D-4F3F-863D-126A2282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BD75-54CD-4178-968C-0186C947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9E292-5427-4172-9DC8-AA9F3E10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2AFCD-F4A7-410B-A078-9149A189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4F8D-0723-46B6-A0C5-FA6A1EBA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8C597-1033-4F6C-8283-280DBDB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FC64-7C8F-4ADE-8C6B-2037A7DB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95484-9FBB-4044-80D7-AB9FB340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BDC0B-49D8-4D94-8230-80502710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B52D-9E79-4288-B036-796DA54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86D5F-EEB8-4922-A1EC-32D2867D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6ADC-7975-4C32-88FF-5DB2409C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6452-A488-4BAB-855C-78C83A48C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0898160-199D-4463-A148-5F12678531D7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BAC1-568B-44BD-BC8F-2DC285BBC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CB8A-14A8-4F48-B0B2-845F3C380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E0044BA-5AAC-4104-B44B-CAD7B86D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elections.sos.state.tx.us/elchist319_countyselect.ht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vox-cdn.com/thumbor/Ku1PQd2XpC-F7-_HWb1STkAW8do=/0x0:4634x3432/1200x800/filters:focal(1947x1346:2687x2086)/cdn.vox-cdn.com/uploads/chorus_image/image/61691769/1037475474.jpg.0.jpg">
            <a:extLst>
              <a:ext uri="{FF2B5EF4-FFF2-40B4-BE49-F238E27FC236}">
                <a16:creationId xmlns:a16="http://schemas.microsoft.com/office/drawing/2014/main" id="{D0E17F4A-EA6F-431A-9574-4943F9C3C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D1B994-BE77-41A9-A76A-D807592F6B3B}"/>
              </a:ext>
            </a:extLst>
          </p:cNvPr>
          <p:cNvGrpSpPr/>
          <p:nvPr/>
        </p:nvGrpSpPr>
        <p:grpSpPr>
          <a:xfrm>
            <a:off x="-1" y="3694400"/>
            <a:ext cx="8583562" cy="3209636"/>
            <a:chOff x="-1" y="3694400"/>
            <a:chExt cx="8583562" cy="3209636"/>
          </a:xfrm>
        </p:grpSpPr>
        <p:pic>
          <p:nvPicPr>
            <p:cNvPr id="2052" name="Picture 4" descr="https://cdn.vox-cdn.com/thumbor/Ku1PQd2XpC-F7-_HWb1STkAW8do=/0x0:4634x3432/1200x800/filters:focal(1947x1346:2687x2086)/cdn.vox-cdn.com/uploads/chorus_image/image/61691769/1037475474.jpg.0.jpg">
              <a:extLst>
                <a:ext uri="{FF2B5EF4-FFF2-40B4-BE49-F238E27FC236}">
                  <a16:creationId xmlns:a16="http://schemas.microsoft.com/office/drawing/2014/main" id="{D2B71C04-75F6-4E85-A46A-9807D7C2E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54" r="29598" b="15624"/>
            <a:stretch/>
          </p:blipFill>
          <p:spPr bwMode="auto">
            <a:xfrm>
              <a:off x="0" y="3694400"/>
              <a:ext cx="8583561" cy="3163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4EE0F3-234E-4524-B587-BCDFCACEA0B9}"/>
                </a:ext>
              </a:extLst>
            </p:cNvPr>
            <p:cNvSpPr/>
            <p:nvPr/>
          </p:nvSpPr>
          <p:spPr>
            <a:xfrm>
              <a:off x="-1" y="3694400"/>
              <a:ext cx="8583561" cy="3209636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9E3245-94E5-4E36-A958-9E2C0FA32099}"/>
                </a:ext>
              </a:extLst>
            </p:cNvPr>
            <p:cNvSpPr/>
            <p:nvPr/>
          </p:nvSpPr>
          <p:spPr>
            <a:xfrm>
              <a:off x="1022927" y="3885037"/>
              <a:ext cx="60852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 Texas Senate Race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E920B3-95C1-4092-AABA-3D14CADA4909}"/>
                </a:ext>
              </a:extLst>
            </p:cNvPr>
            <p:cNvSpPr/>
            <p:nvPr/>
          </p:nvSpPr>
          <p:spPr>
            <a:xfrm>
              <a:off x="683175" y="4983811"/>
              <a:ext cx="676470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Apoorva Reddy | Abraham Khan </a:t>
              </a:r>
            </a:p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Avani Sharma  | Alyson Brown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1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89B6-D532-4BB0-BE40-CEDDB43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E8488-BA5A-4EF1-B536-843D3AEDEAFC}"/>
              </a:ext>
            </a:extLst>
          </p:cNvPr>
          <p:cNvSpPr txBox="1">
            <a:spLocks/>
          </p:cNvSpPr>
          <p:nvPr/>
        </p:nvSpPr>
        <p:spPr>
          <a:xfrm>
            <a:off x="2013527" y="1856508"/>
            <a:ext cx="9340273" cy="428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much Twitter traffic is on our candidates?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the sentiment on each candidate?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Does traffic and/or sentiment differ by location?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are the major topics related to each candidate?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B4D726F3-2397-4E2C-9B62-ACE3311F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8" y="1722919"/>
            <a:ext cx="761879" cy="7618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710F786-1C5F-4207-95DD-4FB3C602AF5C}"/>
              </a:ext>
            </a:extLst>
          </p:cNvPr>
          <p:cNvGrpSpPr/>
          <p:nvPr/>
        </p:nvGrpSpPr>
        <p:grpSpPr>
          <a:xfrm>
            <a:off x="1173138" y="3760158"/>
            <a:ext cx="761879" cy="761879"/>
            <a:chOff x="1173138" y="3707361"/>
            <a:chExt cx="761879" cy="761879"/>
          </a:xfrm>
        </p:grpSpPr>
        <p:pic>
          <p:nvPicPr>
            <p:cNvPr id="11" name="Picture 1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8C863843-279C-4A7B-86C0-4D01CAD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38" y="3707361"/>
              <a:ext cx="761879" cy="76187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59ABFD-295B-49C2-934B-F8845E644A55}"/>
                </a:ext>
              </a:extLst>
            </p:cNvPr>
            <p:cNvSpPr/>
            <p:nvPr/>
          </p:nvSpPr>
          <p:spPr>
            <a:xfrm>
              <a:off x="1280160" y="3826236"/>
              <a:ext cx="198120" cy="190500"/>
            </a:xfrm>
            <a:prstGeom prst="ellipse">
              <a:avLst/>
            </a:prstGeom>
            <a:solidFill>
              <a:srgbClr val="40A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88EF8666-B2EA-4EB8-AAD9-F94CBB3CB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7" y="2741538"/>
            <a:ext cx="761880" cy="761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FDB73-E290-48B0-AFC4-85B963631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7" y="4778778"/>
            <a:ext cx="761880" cy="7618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C26ED-E4CF-47B4-9AA5-D24B79550646}"/>
              </a:ext>
            </a:extLst>
          </p:cNvPr>
          <p:cNvGrpSpPr/>
          <p:nvPr/>
        </p:nvGrpSpPr>
        <p:grpSpPr>
          <a:xfrm>
            <a:off x="711200" y="1601896"/>
            <a:ext cx="10769600" cy="4767414"/>
            <a:chOff x="720436" y="1651859"/>
            <a:chExt cx="10769600" cy="4767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1CACCD-3F19-43D6-AE15-766992F5452F}"/>
                </a:ext>
              </a:extLst>
            </p:cNvPr>
            <p:cNvGrpSpPr/>
            <p:nvPr/>
          </p:nvGrpSpPr>
          <p:grpSpPr>
            <a:xfrm>
              <a:off x="720436" y="1651859"/>
              <a:ext cx="10769600" cy="4767414"/>
              <a:chOff x="720436" y="1651859"/>
              <a:chExt cx="10769600" cy="47674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8B29F3-E8A2-408A-A312-4060832A099F}"/>
                  </a:ext>
                </a:extLst>
              </p:cNvPr>
              <p:cNvSpPr/>
              <p:nvPr/>
            </p:nvSpPr>
            <p:spPr>
              <a:xfrm>
                <a:off x="720436" y="1651859"/>
                <a:ext cx="10769600" cy="4767414"/>
              </a:xfrm>
              <a:prstGeom prst="rect">
                <a:avLst/>
              </a:prstGeom>
              <a:solidFill>
                <a:schemeClr val="bg1"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40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20" name="Picture 19" descr="A picture containing building, arch&#10;&#10;Description generated with high confidence">
                <a:extLst>
                  <a:ext uri="{FF2B5EF4-FFF2-40B4-BE49-F238E27FC236}">
                    <a16:creationId xmlns:a16="http://schemas.microsoft.com/office/drawing/2014/main" id="{C5D58B94-8D2D-4E38-95BA-7E1169226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3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38000" contrast="-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137" y="2189138"/>
                <a:ext cx="1104224" cy="1104224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43C47E-A9AE-484B-B420-0969A7183558}"/>
                </a:ext>
              </a:extLst>
            </p:cNvPr>
            <p:cNvSpPr/>
            <p:nvPr/>
          </p:nvSpPr>
          <p:spPr>
            <a:xfrm>
              <a:off x="1464782" y="2818874"/>
              <a:ext cx="92809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can we do with this information?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6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FED8-A1B6-4440-9469-D05CC2F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21D4-8422-41EC-8E6C-E9AC98D4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27" y="1870781"/>
            <a:ext cx="9340273" cy="4320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 API uses search terms </a:t>
            </a:r>
            <a:r>
              <a:rPr lang="en-US" sz="2000" dirty="0"/>
              <a:t>(e.g. “Vote” “Cruz” and “Vote” “Beto”)</a:t>
            </a:r>
          </a:p>
          <a:p>
            <a:pPr marL="457200" lvl="1" indent="0">
              <a:buNone/>
            </a:pPr>
            <a:r>
              <a:rPr lang="en-US" dirty="0"/>
              <a:t>Tweets can be about one candidate, the other, or neither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100,000+ tweets nationwide, including retweets</a:t>
            </a:r>
          </a:p>
          <a:p>
            <a:pPr marL="457200" lvl="1" indent="0">
              <a:buNone/>
            </a:pPr>
            <a:r>
              <a:rPr lang="en-US" dirty="0"/>
              <a:t>Identify locations in Texas and in urban centers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 username, location, text</a:t>
            </a:r>
          </a:p>
          <a:p>
            <a:pPr marL="457200" lvl="1" indent="0">
              <a:buNone/>
            </a:pPr>
            <a:r>
              <a:rPr lang="en-US" dirty="0"/>
              <a:t>Locations are entered by the users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2FE3904-A277-4B36-9581-5C9B2DFA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5" y="3097416"/>
            <a:ext cx="852055" cy="93359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33437E0-49B5-4F51-8B59-821A26C8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1" y="1939633"/>
            <a:ext cx="722625" cy="72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4C1D0-5411-4972-ACDE-780A90EC8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1" y="4530820"/>
            <a:ext cx="701091" cy="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FA10-298B-4F17-93A9-4B187673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Associations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97AD46-7F46-41B5-9DA6-44944C565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05107"/>
              </p:ext>
            </p:extLst>
          </p:nvPr>
        </p:nvGraphicFramePr>
        <p:xfrm>
          <a:off x="1032163" y="2040428"/>
          <a:ext cx="3444244" cy="202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3" imgW="1424763" imgH="838311" progId="Excel.Sheet.12">
                  <p:embed/>
                </p:oleObj>
              </mc:Choice>
              <mc:Fallback>
                <p:oleObj name="Worksheet" r:id="rId3" imgW="1424763" imgH="8383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163" y="2040428"/>
                        <a:ext cx="3444244" cy="202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Image result for texas voter map">
            <a:extLst>
              <a:ext uri="{FF2B5EF4-FFF2-40B4-BE49-F238E27FC236}">
                <a16:creationId xmlns:a16="http://schemas.microsoft.com/office/drawing/2014/main" id="{6399C9D4-F029-470B-9F90-2B7A100D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2549">
            <a:off x="6924778" y="1215302"/>
            <a:ext cx="4800498" cy="47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F1987-C1CA-4A62-BD46-FB288DC1897B}"/>
              </a:ext>
            </a:extLst>
          </p:cNvPr>
          <p:cNvSpPr/>
          <p:nvPr/>
        </p:nvSpPr>
        <p:spPr>
          <a:xfrm>
            <a:off x="7117536" y="6262936"/>
            <a:ext cx="4852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663366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http://elections.sos.state.tx.us/elchist319_countyselect.htm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F1668-3F1A-4CB7-A8EE-D925161BCFD6}"/>
              </a:ext>
            </a:extLst>
          </p:cNvPr>
          <p:cNvSpPr/>
          <p:nvPr/>
        </p:nvSpPr>
        <p:spPr>
          <a:xfrm>
            <a:off x="1032163" y="4456379"/>
            <a:ext cx="4972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Historically, Democratic candidates are commonly more popular in high population density areas</a:t>
            </a:r>
          </a:p>
        </p:txBody>
      </p:sp>
    </p:spTree>
    <p:extLst>
      <p:ext uri="{BB962C8B-B14F-4D97-AF65-F5344CB8AC3E}">
        <p14:creationId xmlns:p14="http://schemas.microsoft.com/office/powerpoint/2010/main" val="2221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8200-367F-44C7-A5AD-278E11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67"/>
            <a:ext cx="10515600" cy="933592"/>
          </a:xfrm>
        </p:spPr>
        <p:txBody>
          <a:bodyPr/>
          <a:lstStyle/>
          <a:p>
            <a:r>
              <a:rPr lang="en-US" dirty="0"/>
              <a:t>Sentiments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AD59F1-8081-4CC3-BE9D-CB6064EA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52" y="2609096"/>
            <a:ext cx="5826604" cy="15426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AC3D8A-02D9-4C9A-A6D3-286EA26D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52" y="4331051"/>
            <a:ext cx="5826604" cy="15558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3F6E64-3F93-4E93-9F86-E66F715FF0A1}"/>
              </a:ext>
            </a:extLst>
          </p:cNvPr>
          <p:cNvSpPr/>
          <p:nvPr/>
        </p:nvSpPr>
        <p:spPr>
          <a:xfrm>
            <a:off x="544243" y="3026474"/>
            <a:ext cx="1490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F5D639-EEDF-48B6-B5AE-ABF4D62F82AE}"/>
              </a:ext>
            </a:extLst>
          </p:cNvPr>
          <p:cNvSpPr/>
          <p:nvPr/>
        </p:nvSpPr>
        <p:spPr>
          <a:xfrm>
            <a:off x="544243" y="4665928"/>
            <a:ext cx="1490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Cruz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899F3D-29A7-430D-A8DD-568C957D964A}"/>
              </a:ext>
            </a:extLst>
          </p:cNvPr>
          <p:cNvSpPr/>
          <p:nvPr/>
        </p:nvSpPr>
        <p:spPr>
          <a:xfrm>
            <a:off x="2264452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Negative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4E2E6-5C34-4DEA-AEC1-82D9ABF9F198}"/>
              </a:ext>
            </a:extLst>
          </p:cNvPr>
          <p:cNvSpPr/>
          <p:nvPr/>
        </p:nvSpPr>
        <p:spPr>
          <a:xfrm>
            <a:off x="4386430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Neutral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C0B12C-53BB-43E4-956A-3909EB838B01}"/>
              </a:ext>
            </a:extLst>
          </p:cNvPr>
          <p:cNvSpPr/>
          <p:nvPr/>
        </p:nvSpPr>
        <p:spPr>
          <a:xfrm>
            <a:off x="6508408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Positive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1E59C5-E476-4FFB-96E8-9153DE3AC8E2}"/>
              </a:ext>
            </a:extLst>
          </p:cNvPr>
          <p:cNvCxnSpPr>
            <a:cxnSpLocks/>
          </p:cNvCxnSpPr>
          <p:nvPr/>
        </p:nvCxnSpPr>
        <p:spPr>
          <a:xfrm>
            <a:off x="2410691" y="2482289"/>
            <a:ext cx="1283854" cy="0"/>
          </a:xfrm>
          <a:prstGeom prst="line">
            <a:avLst/>
          </a:prstGeom>
          <a:ln w="38100">
            <a:solidFill>
              <a:srgbClr val="F07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1D445-DF87-4DD9-885D-6D346CBE6682}"/>
              </a:ext>
            </a:extLst>
          </p:cNvPr>
          <p:cNvCxnSpPr>
            <a:cxnSpLocks/>
          </p:cNvCxnSpPr>
          <p:nvPr/>
        </p:nvCxnSpPr>
        <p:spPr>
          <a:xfrm>
            <a:off x="4535827" y="2493851"/>
            <a:ext cx="12838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B62D08-4F94-4A47-BCCD-175D5A3A377D}"/>
              </a:ext>
            </a:extLst>
          </p:cNvPr>
          <p:cNvCxnSpPr>
            <a:cxnSpLocks/>
          </p:cNvCxnSpPr>
          <p:nvPr/>
        </p:nvCxnSpPr>
        <p:spPr>
          <a:xfrm>
            <a:off x="6657805" y="2493851"/>
            <a:ext cx="128385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0DEBB75-F838-44DD-98CF-07AE9CC91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492" y="5944470"/>
            <a:ext cx="6003636" cy="4616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EBA54B-47DF-4635-90E4-67175C00C902}"/>
              </a:ext>
            </a:extLst>
          </p:cNvPr>
          <p:cNvSpPr/>
          <p:nvPr/>
        </p:nvSpPr>
        <p:spPr>
          <a:xfrm>
            <a:off x="8010721" y="2544716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Nationwide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9655D0-6D2E-4F46-AA0F-69535CBC6E16}"/>
              </a:ext>
            </a:extLst>
          </p:cNvPr>
          <p:cNvSpPr/>
          <p:nvPr/>
        </p:nvSpPr>
        <p:spPr>
          <a:xfrm>
            <a:off x="8010721" y="2923322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Texas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DA5677-FBF2-4188-8AEA-1A7DB3CE2E33}"/>
              </a:ext>
            </a:extLst>
          </p:cNvPr>
          <p:cNvSpPr/>
          <p:nvPr/>
        </p:nvSpPr>
        <p:spPr>
          <a:xfrm>
            <a:off x="8010721" y="3301928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Urban Texas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E57843-1617-46DA-8B68-FD38A8F3074A}"/>
              </a:ext>
            </a:extLst>
          </p:cNvPr>
          <p:cNvSpPr/>
          <p:nvPr/>
        </p:nvSpPr>
        <p:spPr>
          <a:xfrm>
            <a:off x="8010721" y="3680533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Rural Texas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91118-7D34-4573-A6CB-EF3EE1D930AD}"/>
              </a:ext>
            </a:extLst>
          </p:cNvPr>
          <p:cNvSpPr/>
          <p:nvPr/>
        </p:nvSpPr>
        <p:spPr>
          <a:xfrm>
            <a:off x="8010720" y="4331319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Nationwide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8A061-1CA2-4A71-A544-7703D89AC060}"/>
              </a:ext>
            </a:extLst>
          </p:cNvPr>
          <p:cNvSpPr/>
          <p:nvPr/>
        </p:nvSpPr>
        <p:spPr>
          <a:xfrm>
            <a:off x="8010720" y="4709925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Texas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D4C76D-268F-42C4-8189-854547155CA1}"/>
              </a:ext>
            </a:extLst>
          </p:cNvPr>
          <p:cNvSpPr/>
          <p:nvPr/>
        </p:nvSpPr>
        <p:spPr>
          <a:xfrm>
            <a:off x="8010720" y="5088531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Urban 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F9D929-91B4-438C-8F1C-8D5C3F964EF4}"/>
              </a:ext>
            </a:extLst>
          </p:cNvPr>
          <p:cNvSpPr/>
          <p:nvPr/>
        </p:nvSpPr>
        <p:spPr>
          <a:xfrm>
            <a:off x="8010720" y="5467136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Rural Texas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A9BA3-F7D3-487D-8F04-4236D26FD60F}"/>
              </a:ext>
            </a:extLst>
          </p:cNvPr>
          <p:cNvGrpSpPr/>
          <p:nvPr/>
        </p:nvGrpSpPr>
        <p:grpSpPr>
          <a:xfrm>
            <a:off x="7862938" y="798042"/>
            <a:ext cx="4423672" cy="1801322"/>
            <a:chOff x="378807" y="2056249"/>
            <a:chExt cx="5329832" cy="21703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27FEDD-3811-4B25-BFC2-3FEA0B9A9460}"/>
                </a:ext>
              </a:extLst>
            </p:cNvPr>
            <p:cNvGrpSpPr/>
            <p:nvPr/>
          </p:nvGrpSpPr>
          <p:grpSpPr>
            <a:xfrm>
              <a:off x="1999211" y="2102196"/>
              <a:ext cx="2124364" cy="2124364"/>
              <a:chOff x="3350491" y="2447636"/>
              <a:chExt cx="2124364" cy="2124364"/>
            </a:xfrm>
          </p:grpSpPr>
          <p:sp>
            <p:nvSpPr>
              <p:cNvPr id="4" name="Chord 3">
                <a:extLst>
                  <a:ext uri="{FF2B5EF4-FFF2-40B4-BE49-F238E27FC236}">
                    <a16:creationId xmlns:a16="http://schemas.microsoft.com/office/drawing/2014/main" id="{ADFFFBA5-65E5-46A7-A71A-DBEE2C2B56BA}"/>
                  </a:ext>
                </a:extLst>
              </p:cNvPr>
              <p:cNvSpPr/>
              <p:nvPr/>
            </p:nvSpPr>
            <p:spPr>
              <a:xfrm rot="5400000">
                <a:off x="3350491" y="2447636"/>
                <a:ext cx="2124364" cy="2124364"/>
              </a:xfrm>
              <a:prstGeom prst="chord">
                <a:avLst>
                  <a:gd name="adj1" fmla="val 5417295"/>
                  <a:gd name="adj2" fmla="val 16200000"/>
                </a:avLst>
              </a:prstGeom>
              <a:gradFill flip="none" rotWithShape="1">
                <a:gsLst>
                  <a:gs pos="0">
                    <a:srgbClr val="4472C4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B0F7CBE6-7DF2-4149-B73F-66DDA258663E}"/>
                  </a:ext>
                </a:extLst>
              </p:cNvPr>
              <p:cNvSpPr/>
              <p:nvPr/>
            </p:nvSpPr>
            <p:spPr>
              <a:xfrm rot="5400000">
                <a:off x="3667154" y="2774131"/>
                <a:ext cx="1491037" cy="1491037"/>
              </a:xfrm>
              <a:prstGeom prst="chord">
                <a:avLst>
                  <a:gd name="adj1" fmla="val 5417295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D7600DE-148F-4569-B145-EA5D391C30A4}"/>
                </a:ext>
              </a:extLst>
            </p:cNvPr>
            <p:cNvSpPr/>
            <p:nvPr/>
          </p:nvSpPr>
          <p:spPr>
            <a:xfrm rot="7243440">
              <a:off x="2192972" y="2448655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7630BAF-E743-4208-94EB-54A82E61AF85}"/>
                </a:ext>
              </a:extLst>
            </p:cNvPr>
            <p:cNvSpPr/>
            <p:nvPr/>
          </p:nvSpPr>
          <p:spPr>
            <a:xfrm rot="14356560" flipH="1">
              <a:off x="3684007" y="2392407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149CB13-0A59-462E-8310-70EF90C4F1B4}"/>
                </a:ext>
              </a:extLst>
            </p:cNvPr>
            <p:cNvSpPr/>
            <p:nvPr/>
          </p:nvSpPr>
          <p:spPr>
            <a:xfrm rot="12096607" flipH="1">
              <a:off x="3245327" y="2056249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FCE2356B-3C82-4C77-B98A-64A1F85C32D2}"/>
                </a:ext>
              </a:extLst>
            </p:cNvPr>
            <p:cNvSpPr/>
            <p:nvPr/>
          </p:nvSpPr>
          <p:spPr>
            <a:xfrm rot="9503393">
              <a:off x="2608577" y="2077339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Extract 12">
              <a:extLst>
                <a:ext uri="{FF2B5EF4-FFF2-40B4-BE49-F238E27FC236}">
                  <a16:creationId xmlns:a16="http://schemas.microsoft.com/office/drawing/2014/main" id="{27DE391E-4EEF-4648-B927-46831917EB7E}"/>
                </a:ext>
              </a:extLst>
            </p:cNvPr>
            <p:cNvSpPr/>
            <p:nvPr/>
          </p:nvSpPr>
          <p:spPr>
            <a:xfrm rot="1401654">
              <a:off x="3121404" y="2258752"/>
              <a:ext cx="264764" cy="813816"/>
            </a:xfrm>
            <a:prstGeom prst="flowChartExtra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A9C1F74D-9EEB-4E5E-A00A-1C340D38DB2E}"/>
                </a:ext>
              </a:extLst>
            </p:cNvPr>
            <p:cNvSpPr/>
            <p:nvPr/>
          </p:nvSpPr>
          <p:spPr>
            <a:xfrm>
              <a:off x="2881560" y="2930959"/>
              <a:ext cx="359664" cy="359664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39D10A-EB0F-43FD-A6F7-6F42B1DF7DEB}"/>
                </a:ext>
              </a:extLst>
            </p:cNvPr>
            <p:cNvSpPr/>
            <p:nvPr/>
          </p:nvSpPr>
          <p:spPr>
            <a:xfrm>
              <a:off x="378807" y="2621294"/>
              <a:ext cx="1842581" cy="70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Cruz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A1816-49E8-459C-B7A7-A32A8D6F40A1}"/>
                </a:ext>
              </a:extLst>
            </p:cNvPr>
            <p:cNvSpPr/>
            <p:nvPr/>
          </p:nvSpPr>
          <p:spPr>
            <a:xfrm>
              <a:off x="3866058" y="2624328"/>
              <a:ext cx="1842581" cy="70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Beto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5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EA7-AC83-40D9-AD56-3BF959C2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Obligatory word clouds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A8458-DBE2-4D0A-BF69-A631249A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1" y="2809304"/>
            <a:ext cx="5965562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1DF89-CDA6-4701-97E4-9A43D2BF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" y="2809304"/>
            <a:ext cx="5965562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DBC567-84D7-4CE5-8AC6-92DCDF8EFF1E}"/>
              </a:ext>
            </a:extLst>
          </p:cNvPr>
          <p:cNvSpPr/>
          <p:nvPr/>
        </p:nvSpPr>
        <p:spPr>
          <a:xfrm>
            <a:off x="7786667" y="2140695"/>
            <a:ext cx="2353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 Cruz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BF383-C70C-48AC-89CD-AEDCA667A1C5}"/>
              </a:ext>
            </a:extLst>
          </p:cNvPr>
          <p:cNvSpPr/>
          <p:nvPr/>
        </p:nvSpPr>
        <p:spPr>
          <a:xfrm>
            <a:off x="1856793" y="2140696"/>
            <a:ext cx="279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Beto O’Rourke</a:t>
            </a:r>
          </a:p>
        </p:txBody>
      </p:sp>
    </p:spTree>
    <p:extLst>
      <p:ext uri="{BB962C8B-B14F-4D97-AF65-F5344CB8AC3E}">
        <p14:creationId xmlns:p14="http://schemas.microsoft.com/office/powerpoint/2010/main" val="1676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86AF-22EC-4C70-B7D7-A53F23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</a:t>
            </a:r>
          </a:p>
        </p:txBody>
      </p:sp>
      <p:pic>
        <p:nvPicPr>
          <p:cNvPr id="3074" name="Picture 2" descr="Image result for ted cruz">
            <a:extLst>
              <a:ext uri="{FF2B5EF4-FFF2-40B4-BE49-F238E27FC236}">
                <a16:creationId xmlns:a16="http://schemas.microsoft.com/office/drawing/2014/main" id="{FD76AB6F-6ED0-4210-848E-DD3B14F17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522" r="10242" b="21599"/>
          <a:stretch/>
        </p:blipFill>
        <p:spPr bwMode="auto">
          <a:xfrm>
            <a:off x="2719076" y="2235200"/>
            <a:ext cx="1736436" cy="1736436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eto o'rourke">
            <a:extLst>
              <a:ext uri="{FF2B5EF4-FFF2-40B4-BE49-F238E27FC236}">
                <a16:creationId xmlns:a16="http://schemas.microsoft.com/office/drawing/2014/main" id="{C6AC2E0C-4E24-4D76-B3E7-5A4769E92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12659" r="48268" b="33559"/>
          <a:stretch/>
        </p:blipFill>
        <p:spPr bwMode="auto">
          <a:xfrm>
            <a:off x="6934196" y="2235200"/>
            <a:ext cx="1736435" cy="1736435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2B169F-F5B6-4F35-BEB7-C5E08A4B5448}"/>
              </a:ext>
            </a:extLst>
          </p:cNvPr>
          <p:cNvSpPr/>
          <p:nvPr/>
        </p:nvSpPr>
        <p:spPr>
          <a:xfrm>
            <a:off x="9991384" y="3984358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452AF-7A5A-4811-9102-0DD0B6E73E96}"/>
              </a:ext>
            </a:extLst>
          </p:cNvPr>
          <p:cNvSpPr/>
          <p:nvPr/>
        </p:nvSpPr>
        <p:spPr>
          <a:xfrm>
            <a:off x="10204289" y="2777700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373C8-59D9-4655-822C-45B316D92EE6}"/>
              </a:ext>
            </a:extLst>
          </p:cNvPr>
          <p:cNvSpPr/>
          <p:nvPr/>
        </p:nvSpPr>
        <p:spPr>
          <a:xfrm>
            <a:off x="7121931" y="542861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Speeches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BD15E-4D97-4FBD-822D-0156890F3ACD}"/>
              </a:ext>
            </a:extLst>
          </p:cNvPr>
          <p:cNvSpPr/>
          <p:nvPr/>
        </p:nvSpPr>
        <p:spPr>
          <a:xfrm>
            <a:off x="5010803" y="4749818"/>
            <a:ext cx="158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Civil Rights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D84CB-441F-4780-B5AE-6EB8CFABA3B7}"/>
              </a:ext>
            </a:extLst>
          </p:cNvPr>
          <p:cNvSpPr/>
          <p:nvPr/>
        </p:nvSpPr>
        <p:spPr>
          <a:xfrm>
            <a:off x="9312018" y="5107335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Democrat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A83DC4C-10A5-4AC5-A813-9F855CA2E6F3}"/>
              </a:ext>
            </a:extLst>
          </p:cNvPr>
          <p:cNvSpPr/>
          <p:nvPr/>
        </p:nvSpPr>
        <p:spPr>
          <a:xfrm rot="19175265">
            <a:off x="8876659" y="3881812"/>
            <a:ext cx="170546" cy="1447019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4290CDF-902B-494B-9B38-1F0AFBED7F5A}"/>
              </a:ext>
            </a:extLst>
          </p:cNvPr>
          <p:cNvSpPr/>
          <p:nvPr/>
        </p:nvSpPr>
        <p:spPr>
          <a:xfrm rot="17567534">
            <a:off x="9404536" y="3137658"/>
            <a:ext cx="295781" cy="1435767"/>
          </a:xfrm>
          <a:prstGeom prst="downArrow">
            <a:avLst>
              <a:gd name="adj1" fmla="val 50000"/>
              <a:gd name="adj2" fmla="val 112056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29AD833-B1D1-4C4A-ABB8-1DAD587441E8}"/>
              </a:ext>
            </a:extLst>
          </p:cNvPr>
          <p:cNvSpPr/>
          <p:nvPr/>
        </p:nvSpPr>
        <p:spPr>
          <a:xfrm rot="16200000">
            <a:off x="9365161" y="2373205"/>
            <a:ext cx="374533" cy="1251544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8A90B0-DEC8-4E34-8910-19BEB598A6D9}"/>
              </a:ext>
            </a:extLst>
          </p:cNvPr>
          <p:cNvSpPr/>
          <p:nvPr/>
        </p:nvSpPr>
        <p:spPr>
          <a:xfrm rot="13236517" flipV="1">
            <a:off x="6407410" y="3785127"/>
            <a:ext cx="484914" cy="1375853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F5746F-025D-40FD-9C2C-4ADE8075D652}"/>
              </a:ext>
            </a:extLst>
          </p:cNvPr>
          <p:cNvCxnSpPr>
            <a:cxnSpLocks/>
          </p:cNvCxnSpPr>
          <p:nvPr/>
        </p:nvCxnSpPr>
        <p:spPr>
          <a:xfrm>
            <a:off x="7820526" y="4269986"/>
            <a:ext cx="0" cy="1239492"/>
          </a:xfrm>
          <a:prstGeom prst="straightConnector1">
            <a:avLst/>
          </a:prstGeom>
          <a:ln w="76200">
            <a:solidFill>
              <a:srgbClr val="F0751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DD4C1-C300-477A-9497-959BD85BBA3D}"/>
              </a:ext>
            </a:extLst>
          </p:cNvPr>
          <p:cNvSpPr/>
          <p:nvPr/>
        </p:nvSpPr>
        <p:spPr>
          <a:xfrm>
            <a:off x="72492" y="2565973"/>
            <a:ext cx="1214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1E2C5-8707-42C4-99B7-FC025D9ECA05}"/>
              </a:ext>
            </a:extLst>
          </p:cNvPr>
          <p:cNvSpPr/>
          <p:nvPr/>
        </p:nvSpPr>
        <p:spPr>
          <a:xfrm>
            <a:off x="72492" y="3740802"/>
            <a:ext cx="158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Guns &amp; Oil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792D4-5F7E-4AED-BC3A-3CB4A4686DA7}"/>
              </a:ext>
            </a:extLst>
          </p:cNvPr>
          <p:cNvSpPr/>
          <p:nvPr/>
        </p:nvSpPr>
        <p:spPr>
          <a:xfrm>
            <a:off x="584662" y="4919487"/>
            <a:ext cx="183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Immigration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25F50-98E2-419E-B67A-3F95C485BC92}"/>
              </a:ext>
            </a:extLst>
          </p:cNvPr>
          <p:cNvSpPr/>
          <p:nvPr/>
        </p:nvSpPr>
        <p:spPr>
          <a:xfrm>
            <a:off x="2719076" y="5343652"/>
            <a:ext cx="1913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Corporations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B7981A8-E5FD-40B8-91E4-7C23C5294B59}"/>
              </a:ext>
            </a:extLst>
          </p:cNvPr>
          <p:cNvSpPr/>
          <p:nvPr/>
        </p:nvSpPr>
        <p:spPr>
          <a:xfrm rot="18930735">
            <a:off x="4703473" y="3812474"/>
            <a:ext cx="271740" cy="1451656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95AF17E-43D1-4D5B-9518-AB94AE1D1697}"/>
              </a:ext>
            </a:extLst>
          </p:cNvPr>
          <p:cNvSpPr/>
          <p:nvPr/>
        </p:nvSpPr>
        <p:spPr>
          <a:xfrm>
            <a:off x="3474045" y="4244004"/>
            <a:ext cx="309683" cy="1184610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1ADB96B-0DA0-4A57-B526-B09FDAF73D82}"/>
              </a:ext>
            </a:extLst>
          </p:cNvPr>
          <p:cNvSpPr/>
          <p:nvPr/>
        </p:nvSpPr>
        <p:spPr>
          <a:xfrm rot="2432385">
            <a:off x="2236348" y="3854896"/>
            <a:ext cx="430533" cy="1264260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33DEBD-8C6F-4555-97F6-123406BD9584}"/>
              </a:ext>
            </a:extLst>
          </p:cNvPr>
          <p:cNvCxnSpPr>
            <a:cxnSpLocks/>
          </p:cNvCxnSpPr>
          <p:nvPr/>
        </p:nvCxnSpPr>
        <p:spPr>
          <a:xfrm flipH="1">
            <a:off x="1118938" y="2811710"/>
            <a:ext cx="13748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C7A8FB-1C89-44F5-AF2C-D4CB0DB603A1}"/>
              </a:ext>
            </a:extLst>
          </p:cNvPr>
          <p:cNvCxnSpPr>
            <a:cxnSpLocks/>
          </p:cNvCxnSpPr>
          <p:nvPr/>
        </p:nvCxnSpPr>
        <p:spPr>
          <a:xfrm flipH="1">
            <a:off x="1481960" y="3441097"/>
            <a:ext cx="1011858" cy="55806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5C83-7222-4A41-9346-91C8C337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1A3B-DE97-4AC0-8B44-4E864D23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towards Beto is generally more positive in all regions</a:t>
            </a:r>
          </a:p>
          <a:p>
            <a:r>
              <a:rPr lang="en-US" dirty="0"/>
              <a:t>Ted Cruz is talked about more outside of large cities</a:t>
            </a:r>
          </a:p>
          <a:p>
            <a:r>
              <a:rPr lang="en-US" dirty="0"/>
              <a:t>Topics associated with each follow party lines</a:t>
            </a:r>
          </a:p>
          <a:p>
            <a:r>
              <a:rPr lang="en-US" dirty="0"/>
              <a:t>Ted Cruz is associated with people more than issues</a:t>
            </a:r>
          </a:p>
          <a:p>
            <a:r>
              <a:rPr lang="en-US" dirty="0"/>
              <a:t>The race is much closer in rural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</a:t>
            </a:r>
          </a:p>
          <a:p>
            <a:r>
              <a:rPr lang="en-US" dirty="0"/>
              <a:t>Focus on issues that rural Texans care about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364</Words>
  <Application>Microsoft Office PowerPoint</Application>
  <PresentationFormat>Widescreen</PresentationFormat>
  <Paragraphs>98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Semilight</vt:lpstr>
      <vt:lpstr>Office Theme</vt:lpstr>
      <vt:lpstr>Worksheet</vt:lpstr>
      <vt:lpstr>PowerPoint Presentation</vt:lpstr>
      <vt:lpstr>Questions to answer</vt:lpstr>
      <vt:lpstr>Data Collection &amp; Preprocessing</vt:lpstr>
      <vt:lpstr>Lift Associations</vt:lpstr>
      <vt:lpstr>Sentiments</vt:lpstr>
      <vt:lpstr>Obligatory word clouds</vt:lpstr>
      <vt:lpstr>Topic Modelling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Khan</dc:creator>
  <cp:lastModifiedBy>Abraham Khan</cp:lastModifiedBy>
  <cp:revision>57</cp:revision>
  <dcterms:created xsi:type="dcterms:W3CDTF">2018-10-15T17:47:29Z</dcterms:created>
  <dcterms:modified xsi:type="dcterms:W3CDTF">2018-10-16T14:29:35Z</dcterms:modified>
</cp:coreProperties>
</file>