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5865"/>
  </p:normalViewPr>
  <p:slideViewPr>
    <p:cSldViewPr snapToGrid="0" snapToObjects="1">
      <p:cViewPr>
        <p:scale>
          <a:sx n="100" d="100"/>
          <a:sy n="100" d="100"/>
        </p:scale>
        <p:origin x="76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0894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80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42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9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40337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7/15/22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446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6570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86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54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7/15/22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89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7/15/22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6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7/15/22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706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4F80-FD1D-1CFF-8D70-ABE11E7B7B94}"/>
              </a:ext>
            </a:extLst>
          </p:cNvPr>
          <p:cNvSpPr>
            <a:spLocks noGrp="1"/>
          </p:cNvSpPr>
          <p:nvPr>
            <p:ph type="ctrTitle"/>
          </p:nvPr>
        </p:nvSpPr>
        <p:spPr>
          <a:xfrm>
            <a:off x="288131" y="1975380"/>
            <a:ext cx="11615737" cy="2043112"/>
          </a:xfrm>
        </p:spPr>
        <p:txBody>
          <a:bodyPr>
            <a:normAutofit/>
          </a:bodyPr>
          <a:lstStyle/>
          <a:p>
            <a:r>
              <a:rPr lang="en-US" b="1" dirty="0">
                <a:latin typeface="Calibri" panose="020F0502020204030204" pitchFamily="34" charset="0"/>
                <a:cs typeface="Calibri" panose="020F0502020204030204" pitchFamily="34" charset="0"/>
              </a:rPr>
              <a:t>Saas for queuing, notifying &amp; caching </a:t>
            </a:r>
          </a:p>
        </p:txBody>
      </p:sp>
    </p:spTree>
    <p:extLst>
      <p:ext uri="{BB962C8B-B14F-4D97-AF65-F5344CB8AC3E}">
        <p14:creationId xmlns:p14="http://schemas.microsoft.com/office/powerpoint/2010/main" val="398579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C9BB39-FF68-5AEC-A5F7-EE9E3FA82B58}"/>
              </a:ext>
            </a:extLst>
          </p:cNvPr>
          <p:cNvSpPr txBox="1"/>
          <p:nvPr/>
        </p:nvSpPr>
        <p:spPr>
          <a:xfrm>
            <a:off x="101600" y="146756"/>
            <a:ext cx="11763022" cy="6345308"/>
          </a:xfrm>
          <a:prstGeom prst="rect">
            <a:avLst/>
          </a:prstGeom>
          <a:noFill/>
        </p:spPr>
        <p:txBody>
          <a:bodyPr wrap="square">
            <a:spAutoFit/>
          </a:bodyPr>
          <a:lstStyle/>
          <a:p>
            <a:pPr algn="just"/>
            <a:r>
              <a:rPr lang="en-CA" sz="2800" b="0" i="0" dirty="0">
                <a:solidFill>
                  <a:srgbClr val="292929"/>
                </a:solidFill>
                <a:effectLst/>
                <a:latin typeface="Calibri" panose="020F0502020204030204" pitchFamily="34" charset="0"/>
                <a:cs typeface="Calibri" panose="020F0502020204030204" pitchFamily="34" charset="0"/>
              </a:rPr>
              <a:t>we will see how we can use AWS Cognito for Authentication &amp; Authorization for a Web App in a completely serverless way. We will walk through the steps for enabling Signup, Sign in and Authorization to access to an AWS Resource.</a:t>
            </a:r>
          </a:p>
          <a:p>
            <a:pPr algn="just"/>
            <a:endParaRPr lang="en-CA" sz="2800" b="0" i="0" dirty="0">
              <a:solidFill>
                <a:srgbClr val="292929"/>
              </a:solidFill>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CA" sz="2800" dirty="0">
                <a:latin typeface="Calibri" panose="020F0502020204030204" pitchFamily="34" charset="0"/>
                <a:cs typeface="Calibri" panose="020F0502020204030204" pitchFamily="34" charset="0"/>
              </a:rPr>
              <a:t>Configure a </a:t>
            </a:r>
            <a:r>
              <a:rPr lang="en-CA" sz="2800" b="1" dirty="0">
                <a:latin typeface="Calibri" panose="020F0502020204030204" pitchFamily="34" charset="0"/>
                <a:cs typeface="Calibri" panose="020F0502020204030204" pitchFamily="34" charset="0"/>
              </a:rPr>
              <a:t>Cognito User Pool</a:t>
            </a:r>
            <a:r>
              <a:rPr lang="en-CA" sz="2800" dirty="0">
                <a:latin typeface="Calibri" panose="020F0502020204030204" pitchFamily="34" charset="0"/>
                <a:cs typeface="Calibri" panose="020F0502020204030204" pitchFamily="34" charset="0"/>
              </a:rPr>
              <a:t> for a </a:t>
            </a:r>
            <a:r>
              <a:rPr lang="en-CA" sz="2800" i="1" dirty="0">
                <a:latin typeface="Calibri" panose="020F0502020204030204" pitchFamily="34" charset="0"/>
                <a:cs typeface="Calibri" panose="020F0502020204030204" pitchFamily="34" charset="0"/>
              </a:rPr>
              <a:t>User Authentication</a:t>
            </a:r>
            <a:r>
              <a:rPr lang="en-CA" sz="2800" dirty="0">
                <a:latin typeface="Calibri" panose="020F0502020204030204" pitchFamily="34" charset="0"/>
                <a:cs typeface="Calibri" panose="020F0502020204030204" pitchFamily="34" charset="0"/>
              </a:rPr>
              <a:t> process.</a:t>
            </a:r>
          </a:p>
          <a:p>
            <a:pPr marL="285750" indent="-285750" algn="just">
              <a:buFont typeface="Arial" panose="020B0604020202020204" pitchFamily="34" charset="0"/>
              <a:buChar char="•"/>
            </a:pPr>
            <a:endParaRPr lang="en-CA" sz="28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CA" sz="2800" dirty="0">
                <a:latin typeface="Calibri" panose="020F0502020204030204" pitchFamily="34" charset="0"/>
                <a:cs typeface="Calibri" panose="020F0502020204030204" pitchFamily="34" charset="0"/>
              </a:rPr>
              <a:t>Configure a </a:t>
            </a:r>
            <a:r>
              <a:rPr lang="en-CA" sz="2800" b="1" dirty="0">
                <a:latin typeface="Calibri" panose="020F0502020204030204" pitchFamily="34" charset="0"/>
                <a:cs typeface="Calibri" panose="020F0502020204030204" pitchFamily="34" charset="0"/>
              </a:rPr>
              <a:t>Cognito Identity Pool</a:t>
            </a:r>
            <a:r>
              <a:rPr lang="en-CA" sz="2800" dirty="0">
                <a:latin typeface="Calibri" panose="020F0502020204030204" pitchFamily="34" charset="0"/>
                <a:cs typeface="Calibri" panose="020F0502020204030204" pitchFamily="34" charset="0"/>
              </a:rPr>
              <a:t> (Federated Identities) for </a:t>
            </a:r>
            <a:r>
              <a:rPr lang="en-CA" sz="2800" i="1" dirty="0">
                <a:latin typeface="Calibri" panose="020F0502020204030204" pitchFamily="34" charset="0"/>
                <a:cs typeface="Calibri" panose="020F0502020204030204" pitchFamily="34" charset="0"/>
              </a:rPr>
              <a:t>Authorizing </a:t>
            </a:r>
            <a:r>
              <a:rPr lang="en-CA" sz="2800" dirty="0">
                <a:latin typeface="Calibri" panose="020F0502020204030204" pitchFamily="34" charset="0"/>
                <a:cs typeface="Calibri" panose="020F0502020204030204" pitchFamily="34" charset="0"/>
              </a:rPr>
              <a:t>the users to AWS resources.</a:t>
            </a:r>
          </a:p>
          <a:p>
            <a:pPr algn="just"/>
            <a:endParaRPr lang="en-CA" sz="28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CA" sz="2800" dirty="0">
                <a:latin typeface="Calibri" panose="020F0502020204030204" pitchFamily="34" charset="0"/>
                <a:cs typeface="Calibri" panose="020F0502020204030204" pitchFamily="34" charset="0"/>
              </a:rPr>
              <a:t>Configure </a:t>
            </a:r>
            <a:r>
              <a:rPr lang="en-CA" sz="2800" b="1" dirty="0">
                <a:latin typeface="Calibri" panose="020F0502020204030204" pitchFamily="34" charset="0"/>
                <a:cs typeface="Calibri" panose="020F0502020204030204" pitchFamily="34" charset="0"/>
              </a:rPr>
              <a:t>IAM Policy</a:t>
            </a:r>
            <a:r>
              <a:rPr lang="en-CA" sz="2800" dirty="0">
                <a:latin typeface="Calibri" panose="020F0502020204030204" pitchFamily="34" charset="0"/>
                <a:cs typeface="Calibri" panose="020F0502020204030204" pitchFamily="34" charset="0"/>
              </a:rPr>
              <a:t> for what AWS Resources users can access.</a:t>
            </a:r>
          </a:p>
          <a:p>
            <a:pPr algn="just"/>
            <a:endParaRPr lang="en-CA" sz="28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CA" sz="2800" dirty="0">
                <a:latin typeface="Calibri" panose="020F0502020204030204" pitchFamily="34" charset="0"/>
                <a:cs typeface="Calibri" panose="020F0502020204030204" pitchFamily="34" charset="0"/>
              </a:rPr>
              <a:t>Configure the specific AWS resource, in our case, it will be AWS S3.</a:t>
            </a:r>
          </a:p>
          <a:p>
            <a:pPr algn="just"/>
            <a:endParaRPr lang="en-CA" sz="28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CA" sz="2800" dirty="0">
                <a:latin typeface="Calibri" panose="020F0502020204030204" pitchFamily="34" charset="0"/>
                <a:cs typeface="Calibri" panose="020F0502020204030204" pitchFamily="34" charset="0"/>
              </a:rPr>
              <a:t>Start using the AWS Cognito Authentication/Authorization in your Web App.</a:t>
            </a:r>
          </a:p>
          <a:p>
            <a:endParaRPr lang="en-CA" dirty="0">
              <a:solidFill>
                <a:srgbClr val="292929"/>
              </a:solidFill>
              <a:latin typeface="charter" panose="02040503050506020203" pitchFamily="18" charset="0"/>
            </a:endParaRPr>
          </a:p>
        </p:txBody>
      </p:sp>
    </p:spTree>
    <p:extLst>
      <p:ext uri="{BB962C8B-B14F-4D97-AF65-F5344CB8AC3E}">
        <p14:creationId xmlns:p14="http://schemas.microsoft.com/office/powerpoint/2010/main" val="167018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AA6A-C3A2-DE57-45EA-20E2A944D7A2}"/>
              </a:ext>
            </a:extLst>
          </p:cNvPr>
          <p:cNvSpPr>
            <a:spLocks noGrp="1"/>
          </p:cNvSpPr>
          <p:nvPr>
            <p:ph type="title"/>
          </p:nvPr>
        </p:nvSpPr>
        <p:spPr>
          <a:xfrm>
            <a:off x="112888" y="139701"/>
            <a:ext cx="10834511" cy="927100"/>
          </a:xfrm>
        </p:spPr>
        <p:txBody>
          <a:bodyPr>
            <a:noAutofit/>
          </a:bodyPr>
          <a:lstStyle/>
          <a:p>
            <a:pPr algn="l"/>
            <a:r>
              <a:rPr lang="en-US" sz="3200" b="1" dirty="0">
                <a:latin typeface="Calibri" panose="020F0502020204030204" pitchFamily="34" charset="0"/>
                <a:cs typeface="Calibri" panose="020F0502020204030204" pitchFamily="34" charset="0"/>
              </a:rPr>
              <a:t>Building an end-to-end app with authentication</a:t>
            </a:r>
          </a:p>
        </p:txBody>
      </p:sp>
      <p:sp>
        <p:nvSpPr>
          <p:cNvPr id="3" name="Content Placeholder 2">
            <a:extLst>
              <a:ext uri="{FF2B5EF4-FFF2-40B4-BE49-F238E27FC236}">
                <a16:creationId xmlns:a16="http://schemas.microsoft.com/office/drawing/2014/main" id="{93157873-D79D-90C5-3569-CFCE1DB0D8F1}"/>
              </a:ext>
            </a:extLst>
          </p:cNvPr>
          <p:cNvSpPr>
            <a:spLocks noGrp="1"/>
          </p:cNvSpPr>
          <p:nvPr>
            <p:ph idx="1"/>
          </p:nvPr>
        </p:nvSpPr>
        <p:spPr>
          <a:xfrm>
            <a:off x="112889" y="1309512"/>
            <a:ext cx="10509955" cy="5091288"/>
          </a:xfrm>
        </p:spPr>
        <p:txBody>
          <a:bodyPr/>
          <a:lstStyle/>
          <a:p>
            <a:pPr algn="just"/>
            <a:r>
              <a:rPr lang="en-CA" sz="2800" dirty="0">
                <a:latin typeface="Calibri" panose="020F0502020204030204" pitchFamily="34" charset="0"/>
                <a:cs typeface="Calibri" panose="020F0502020204030204" pitchFamily="34" charset="0"/>
              </a:rPr>
              <a:t>Configure </a:t>
            </a:r>
            <a:r>
              <a:rPr lang="en-CA" sz="2800" dirty="0">
                <a:solidFill>
                  <a:schemeClr val="tx1"/>
                </a:solidFill>
                <a:latin typeface="Calibri" panose="020F0502020204030204" pitchFamily="34" charset="0"/>
                <a:cs typeface="Calibri" panose="020F0502020204030204" pitchFamily="34" charset="0"/>
              </a:rPr>
              <a:t>Amazon Cognito </a:t>
            </a:r>
            <a:r>
              <a:rPr lang="en-CA" sz="2800" dirty="0">
                <a:latin typeface="Calibri" panose="020F0502020204030204" pitchFamily="34" charset="0"/>
                <a:cs typeface="Calibri" panose="020F0502020204030204" pitchFamily="34" charset="0"/>
              </a:rPr>
              <a:t>for use as the authentication provider in your application. Amazon Cognito is a fully managed authentication provider that allows for user sign-up, verification, login, and more.</a:t>
            </a:r>
          </a:p>
          <a:p>
            <a:pPr algn="just"/>
            <a:r>
              <a:rPr lang="en-CA" sz="2800" dirty="0">
                <a:latin typeface="Calibri" panose="020F0502020204030204" pitchFamily="34" charset="0"/>
                <a:cs typeface="Calibri" panose="020F0502020204030204" pitchFamily="34" charset="0"/>
              </a:rPr>
              <a:t>We create an Amazon Cognito user pool. Then you create a client to access the user pool. </a:t>
            </a:r>
          </a:p>
          <a:p>
            <a:pPr algn="just"/>
            <a:r>
              <a:rPr lang="en-CA" sz="2800" b="1" dirty="0">
                <a:latin typeface="Calibri" panose="020F0502020204030204" pitchFamily="34" charset="0"/>
                <a:cs typeface="Calibri" panose="020F0502020204030204" pitchFamily="34" charset="0"/>
              </a:rPr>
              <a:t>Step 1. Create an Amazon Cognito user pool</a:t>
            </a:r>
          </a:p>
          <a:p>
            <a:pPr marL="0" indent="0">
              <a:buNone/>
            </a:pPr>
            <a:endParaRPr lang="en-US" dirty="0"/>
          </a:p>
        </p:txBody>
      </p:sp>
      <p:pic>
        <p:nvPicPr>
          <p:cNvPr id="5" name="Picture 4" descr="Text, letter&#10;&#10;Description automatically generated">
            <a:extLst>
              <a:ext uri="{FF2B5EF4-FFF2-40B4-BE49-F238E27FC236}">
                <a16:creationId xmlns:a16="http://schemas.microsoft.com/office/drawing/2014/main" id="{CC4DBB4D-FB5A-23D8-8493-855190D0A7BE}"/>
              </a:ext>
            </a:extLst>
          </p:cNvPr>
          <p:cNvPicPr>
            <a:picLocks noChangeAspect="1"/>
          </p:cNvPicPr>
          <p:nvPr/>
        </p:nvPicPr>
        <p:blipFill>
          <a:blip r:embed="rId2"/>
          <a:stretch>
            <a:fillRect/>
          </a:stretch>
        </p:blipFill>
        <p:spPr>
          <a:xfrm>
            <a:off x="3365500" y="4152900"/>
            <a:ext cx="5955237" cy="2705099"/>
          </a:xfrm>
          <a:prstGeom prst="rect">
            <a:avLst/>
          </a:prstGeom>
        </p:spPr>
      </p:pic>
    </p:spTree>
    <p:extLst>
      <p:ext uri="{BB962C8B-B14F-4D97-AF65-F5344CB8AC3E}">
        <p14:creationId xmlns:p14="http://schemas.microsoft.com/office/powerpoint/2010/main" val="376721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F3B78-D291-136A-E9E1-F19B66A37DD7}"/>
              </a:ext>
            </a:extLst>
          </p:cNvPr>
          <p:cNvSpPr>
            <a:spLocks noGrp="1"/>
          </p:cNvSpPr>
          <p:nvPr>
            <p:ph idx="1"/>
          </p:nvPr>
        </p:nvSpPr>
        <p:spPr>
          <a:xfrm>
            <a:off x="112889" y="135468"/>
            <a:ext cx="11458222" cy="6722532"/>
          </a:xfrm>
        </p:spPr>
        <p:txBody>
          <a:bodyPr/>
          <a:lstStyle/>
          <a:p>
            <a:pPr algn="just"/>
            <a:r>
              <a:rPr lang="en-CA" sz="2800" dirty="0">
                <a:latin typeface="Calibri" panose="020F0502020204030204" pitchFamily="34" charset="0"/>
                <a:cs typeface="Calibri" panose="020F0502020204030204" pitchFamily="34" charset="0"/>
              </a:rPr>
              <a:t>This script uses the AWS Command Line Interface (AWS CLI) to create a user pool. You give your user pool a name -- </a:t>
            </a:r>
            <a:r>
              <a:rPr lang="en-CA" sz="2800" i="1" dirty="0">
                <a:latin typeface="Calibri" panose="020F0502020204030204" pitchFamily="34" charset="0"/>
                <a:cs typeface="Calibri" panose="020F0502020204030204" pitchFamily="34" charset="0"/>
              </a:rPr>
              <a:t>inventory-users </a:t>
            </a:r>
            <a:r>
              <a:rPr lang="en-CA" sz="2800" dirty="0">
                <a:latin typeface="Calibri" panose="020F0502020204030204" pitchFamily="34" charset="0"/>
                <a:cs typeface="Calibri" panose="020F0502020204030204" pitchFamily="34" charset="0"/>
              </a:rPr>
              <a:t>-- and specify your password policies. </a:t>
            </a:r>
          </a:p>
          <a:p>
            <a:pPr algn="just"/>
            <a:r>
              <a:rPr lang="en-CA" sz="2800" dirty="0">
                <a:latin typeface="Calibri" panose="020F0502020204030204" pitchFamily="34" charset="0"/>
                <a:cs typeface="Calibri" panose="020F0502020204030204" pitchFamily="34" charset="0"/>
              </a:rPr>
              <a:t>create your user pool by executing the script with the following command:</a:t>
            </a:r>
          </a:p>
          <a:p>
            <a:pPr algn="just"/>
            <a:r>
              <a:rPr lang="en-CA" sz="2800" b="1" dirty="0">
                <a:latin typeface="Calibri" panose="020F0502020204030204" pitchFamily="34" charset="0"/>
                <a:cs typeface="Calibri" panose="020F0502020204030204" pitchFamily="34" charset="0"/>
              </a:rPr>
              <a:t>$ bash scripts/create-user-pool.sh</a:t>
            </a:r>
          </a:p>
          <a:p>
            <a:pPr algn="just"/>
            <a:r>
              <a:rPr lang="en-CA" sz="2800" dirty="0">
                <a:latin typeface="Calibri" panose="020F0502020204030204" pitchFamily="34" charset="0"/>
                <a:cs typeface="Calibri" panose="020F0502020204030204" pitchFamily="34" charset="0"/>
              </a:rPr>
              <a:t>You should see the following output:</a:t>
            </a:r>
          </a:p>
          <a:p>
            <a:pPr algn="just"/>
            <a:r>
              <a:rPr lang="en-CA" sz="2800" b="1" dirty="0">
                <a:latin typeface="Calibri" panose="020F0502020204030204" pitchFamily="34" charset="0"/>
                <a:cs typeface="Calibri" panose="020F0502020204030204" pitchFamily="34" charset="0"/>
              </a:rPr>
              <a:t>User Pool created with id &lt;user-pool-id&gt;</a:t>
            </a:r>
          </a:p>
          <a:p>
            <a:pPr algn="just"/>
            <a:r>
              <a:rPr lang="en-CA" sz="2800" b="1" dirty="0">
                <a:latin typeface="Calibri" panose="020F0502020204030204" pitchFamily="34" charset="0"/>
                <a:cs typeface="Calibri" panose="020F0502020204030204" pitchFamily="34" charset="0"/>
              </a:rPr>
              <a:t>Step 2. Create a user pool client</a:t>
            </a:r>
          </a:p>
          <a:p>
            <a:pPr algn="just"/>
            <a:r>
              <a:rPr lang="en-CA" sz="2800" dirty="0">
                <a:latin typeface="Calibri" panose="020F0502020204030204" pitchFamily="34" charset="0"/>
                <a:cs typeface="Calibri" panose="020F0502020204030204" pitchFamily="34" charset="0"/>
              </a:rPr>
              <a:t>There is a file in the scripts/ directory called create-user-pool-client.sh for creating a user pool client. The contents of the file are as follows:</a:t>
            </a:r>
          </a:p>
          <a:p>
            <a:endParaRPr lang="en-US" b="1" dirty="0"/>
          </a:p>
        </p:txBody>
      </p:sp>
      <p:pic>
        <p:nvPicPr>
          <p:cNvPr id="5" name="Picture 4" descr="Text, letter&#10;&#10;Description automatically generated">
            <a:extLst>
              <a:ext uri="{FF2B5EF4-FFF2-40B4-BE49-F238E27FC236}">
                <a16:creationId xmlns:a16="http://schemas.microsoft.com/office/drawing/2014/main" id="{1ED5F4B0-B3DF-946B-A354-7A37EFE7F6A6}"/>
              </a:ext>
            </a:extLst>
          </p:cNvPr>
          <p:cNvPicPr>
            <a:picLocks noChangeAspect="1"/>
          </p:cNvPicPr>
          <p:nvPr/>
        </p:nvPicPr>
        <p:blipFill>
          <a:blip r:embed="rId2"/>
          <a:stretch>
            <a:fillRect/>
          </a:stretch>
        </p:blipFill>
        <p:spPr>
          <a:xfrm>
            <a:off x="3683001" y="5161756"/>
            <a:ext cx="4457700" cy="1696244"/>
          </a:xfrm>
          <a:prstGeom prst="rect">
            <a:avLst/>
          </a:prstGeom>
        </p:spPr>
      </p:pic>
    </p:spTree>
    <p:extLst>
      <p:ext uri="{BB962C8B-B14F-4D97-AF65-F5344CB8AC3E}">
        <p14:creationId xmlns:p14="http://schemas.microsoft.com/office/powerpoint/2010/main" val="274008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ECBFD-8D5D-B686-65A1-E676F2569E5F}"/>
              </a:ext>
            </a:extLst>
          </p:cNvPr>
          <p:cNvSpPr>
            <a:spLocks noGrp="1"/>
          </p:cNvSpPr>
          <p:nvPr>
            <p:ph idx="1"/>
          </p:nvPr>
        </p:nvSpPr>
        <p:spPr>
          <a:xfrm>
            <a:off x="101600" y="169334"/>
            <a:ext cx="10464800" cy="6218766"/>
          </a:xfrm>
        </p:spPr>
        <p:txBody>
          <a:bodyPr>
            <a:noAutofit/>
          </a:bodyPr>
          <a:lstStyle/>
          <a:p>
            <a:pPr algn="just"/>
            <a:r>
              <a:rPr lang="en-CA" sz="2800" dirty="0">
                <a:latin typeface="Calibri" panose="020F0502020204030204" pitchFamily="34" charset="0"/>
                <a:cs typeface="Calibri" panose="020F0502020204030204" pitchFamily="34" charset="0"/>
              </a:rPr>
              <a:t>Run the script to create the user pool client with the following command:</a:t>
            </a:r>
          </a:p>
          <a:p>
            <a:pPr algn="just"/>
            <a:r>
              <a:rPr lang="en-CA" sz="2800" b="1" dirty="0">
                <a:latin typeface="Calibri" panose="020F0502020204030204" pitchFamily="34" charset="0"/>
                <a:cs typeface="Calibri" panose="020F0502020204030204" pitchFamily="34" charset="0"/>
              </a:rPr>
              <a:t>$ bash scripts/create-user-pool-client.sh</a:t>
            </a:r>
          </a:p>
          <a:p>
            <a:pPr algn="just"/>
            <a:r>
              <a:rPr lang="en-CA" sz="2800" dirty="0">
                <a:latin typeface="Calibri" panose="020F0502020204030204" pitchFamily="34" charset="0"/>
                <a:cs typeface="Calibri" panose="020F0502020204030204" pitchFamily="34" charset="0"/>
              </a:rPr>
              <a:t>You should see the following output:</a:t>
            </a:r>
          </a:p>
          <a:p>
            <a:pPr algn="just"/>
            <a:r>
              <a:rPr lang="en-CA" sz="2800" b="1" dirty="0">
                <a:latin typeface="Calibri" panose="020F0502020204030204" pitchFamily="34" charset="0"/>
                <a:cs typeface="Calibri" panose="020F0502020204030204" pitchFamily="34" charset="0"/>
              </a:rPr>
              <a:t>User Pool Client created with id &lt;client-id&gt;</a:t>
            </a:r>
          </a:p>
          <a:p>
            <a:pPr algn="just"/>
            <a:r>
              <a:rPr lang="en-CA" sz="2800" b="1" dirty="0">
                <a:latin typeface="Calibri" panose="020F0502020204030204" pitchFamily="34" charset="0"/>
                <a:cs typeface="Calibri" panose="020F0502020204030204" pitchFamily="34" charset="0"/>
              </a:rPr>
              <a:t>Step 3. Review authentication code</a:t>
            </a:r>
          </a:p>
          <a:p>
            <a:pPr algn="just"/>
            <a:r>
              <a:rPr lang="en-CA" sz="2800" dirty="0">
                <a:latin typeface="Calibri" panose="020F0502020204030204" pitchFamily="34" charset="0"/>
                <a:cs typeface="Calibri" panose="020F0502020204030204" pitchFamily="34" charset="0"/>
              </a:rPr>
              <a:t>you have created a user pool and a client to access the pool, let’s see how you use Amazon Cognito in your application.</a:t>
            </a:r>
          </a:p>
          <a:p>
            <a:pPr algn="just"/>
            <a:endParaRPr lang="en-CA" sz="2800" dirty="0">
              <a:latin typeface="Calibri" panose="020F0502020204030204" pitchFamily="34" charset="0"/>
              <a:cs typeface="Calibri" panose="020F0502020204030204" pitchFamily="34" charset="0"/>
            </a:endParaRPr>
          </a:p>
          <a:p>
            <a:pPr algn="just"/>
            <a:r>
              <a:rPr lang="en-CA" sz="2800" dirty="0">
                <a:latin typeface="Calibri" panose="020F0502020204030204" pitchFamily="34" charset="0"/>
                <a:cs typeface="Calibri" panose="020F0502020204030204" pitchFamily="34" charset="0"/>
              </a:rPr>
              <a:t>The first function is createCognitoUser and is used when registering a new user in Amazon Cognito. The function looks as follows: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72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Graphical user interface, text, application, email&#10;&#10;Description automatically generated">
            <a:extLst>
              <a:ext uri="{FF2B5EF4-FFF2-40B4-BE49-F238E27FC236}">
                <a16:creationId xmlns:a16="http://schemas.microsoft.com/office/drawing/2014/main" id="{4D63A7CA-F79A-03D3-6D34-DDFDEABABD3B}"/>
              </a:ext>
            </a:extLst>
          </p:cNvPr>
          <p:cNvPicPr>
            <a:picLocks noGrp="1" noChangeAspect="1"/>
          </p:cNvPicPr>
          <p:nvPr>
            <p:ph idx="1"/>
          </p:nvPr>
        </p:nvPicPr>
        <p:blipFill>
          <a:blip r:embed="rId2"/>
          <a:stretch>
            <a:fillRect/>
          </a:stretch>
        </p:blipFill>
        <p:spPr>
          <a:xfrm>
            <a:off x="2108271" y="1"/>
            <a:ext cx="4749729" cy="2908110"/>
          </a:xfrm>
          <a:prstGeom prst="rect">
            <a:avLst/>
          </a:prstGeom>
        </p:spPr>
      </p:pic>
      <p:sp>
        <p:nvSpPr>
          <p:cNvPr id="8" name="TextBox 7">
            <a:extLst>
              <a:ext uri="{FF2B5EF4-FFF2-40B4-BE49-F238E27FC236}">
                <a16:creationId xmlns:a16="http://schemas.microsoft.com/office/drawing/2014/main" id="{78980F35-8477-DD90-95D2-494F2B38BF41}"/>
              </a:ext>
            </a:extLst>
          </p:cNvPr>
          <p:cNvSpPr txBox="1"/>
          <p:nvPr/>
        </p:nvSpPr>
        <p:spPr>
          <a:xfrm>
            <a:off x="213360" y="3063240"/>
            <a:ext cx="11673840" cy="954107"/>
          </a:xfrm>
          <a:prstGeom prst="rect">
            <a:avLst/>
          </a:prstGeom>
          <a:noFill/>
        </p:spPr>
        <p:txBody>
          <a:bodyPr wrap="square" rtlCol="0">
            <a:spAutoFit/>
          </a:bodyPr>
          <a:lstStyle/>
          <a:p>
            <a:pPr algn="just"/>
            <a:r>
              <a:rPr lang="en-CA" sz="2800" dirty="0">
                <a:latin typeface="Calibri" panose="020F0502020204030204" pitchFamily="34" charset="0"/>
                <a:cs typeface="Calibri" panose="020F0502020204030204" pitchFamily="34" charset="0"/>
              </a:rPr>
              <a:t>The second core method is the login function that is used when registered users are authenticating. The code is as shown below</a:t>
            </a:r>
            <a:endParaRPr lang="en-US" sz="2800" dirty="0">
              <a:latin typeface="Calibri" panose="020F0502020204030204" pitchFamily="34" charset="0"/>
              <a:cs typeface="Calibri" panose="020F0502020204030204" pitchFamily="34" charset="0"/>
            </a:endParaRPr>
          </a:p>
        </p:txBody>
      </p:sp>
      <p:pic>
        <p:nvPicPr>
          <p:cNvPr id="10" name="Picture 9" descr="Graphical user interface, text&#10;&#10;Description automatically generated">
            <a:extLst>
              <a:ext uri="{FF2B5EF4-FFF2-40B4-BE49-F238E27FC236}">
                <a16:creationId xmlns:a16="http://schemas.microsoft.com/office/drawing/2014/main" id="{A893B07D-F077-DADE-7E66-1C4A5F4A7ADE}"/>
              </a:ext>
            </a:extLst>
          </p:cNvPr>
          <p:cNvPicPr>
            <a:picLocks noChangeAspect="1"/>
          </p:cNvPicPr>
          <p:nvPr/>
        </p:nvPicPr>
        <p:blipFill>
          <a:blip r:embed="rId3"/>
          <a:stretch>
            <a:fillRect/>
          </a:stretch>
        </p:blipFill>
        <p:spPr>
          <a:xfrm>
            <a:off x="1079500" y="4017347"/>
            <a:ext cx="10309860" cy="2818457"/>
          </a:xfrm>
          <a:prstGeom prst="rect">
            <a:avLst/>
          </a:prstGeom>
        </p:spPr>
      </p:pic>
    </p:spTree>
    <p:extLst>
      <p:ext uri="{BB962C8B-B14F-4D97-AF65-F5344CB8AC3E}">
        <p14:creationId xmlns:p14="http://schemas.microsoft.com/office/powerpoint/2010/main" val="159838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2C3EE-E15F-536C-F3AF-D7878C3F6BC6}"/>
              </a:ext>
            </a:extLst>
          </p:cNvPr>
          <p:cNvSpPr>
            <a:spLocks noGrp="1"/>
          </p:cNvSpPr>
          <p:nvPr>
            <p:ph idx="1"/>
          </p:nvPr>
        </p:nvSpPr>
        <p:spPr>
          <a:xfrm>
            <a:off x="146756" y="112890"/>
            <a:ext cx="11311466" cy="6491110"/>
          </a:xfrm>
        </p:spPr>
        <p:txBody>
          <a:bodyPr/>
          <a:lstStyle/>
          <a:p>
            <a:pPr algn="just"/>
            <a:r>
              <a:rPr lang="en-CA" sz="2800" dirty="0">
                <a:latin typeface="Calibri" panose="020F0502020204030204" pitchFamily="34" charset="0"/>
                <a:cs typeface="Calibri" panose="020F0502020204030204" pitchFamily="34" charset="0"/>
              </a:rPr>
              <a:t>Finally, there is a verify token function. The contents of this function are as follows: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CA" sz="2800" dirty="0">
                <a:latin typeface="Calibri" panose="020F0502020204030204" pitchFamily="34" charset="0"/>
                <a:cs typeface="Calibri" panose="020F0502020204030204" pitchFamily="34" charset="0"/>
              </a:rPr>
              <a:t>This function verifies an ID token that has been passed up with a request. The ID token given by Amazon Cognito is a JSON Web Token, and the verify token function confirms that the token was signed by your trusted source and identifies the user. This function is used in endpoints that require authentication to ensure that the requesting user has access.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descr="Text, letter&#10;&#10;Description automatically generated">
            <a:extLst>
              <a:ext uri="{FF2B5EF4-FFF2-40B4-BE49-F238E27FC236}">
                <a16:creationId xmlns:a16="http://schemas.microsoft.com/office/drawing/2014/main" id="{D4C295D6-1573-3CC9-E665-7D3409006296}"/>
              </a:ext>
            </a:extLst>
          </p:cNvPr>
          <p:cNvPicPr>
            <a:picLocks noChangeAspect="1"/>
          </p:cNvPicPr>
          <p:nvPr/>
        </p:nvPicPr>
        <p:blipFill>
          <a:blip r:embed="rId2"/>
          <a:stretch>
            <a:fillRect/>
          </a:stretch>
        </p:blipFill>
        <p:spPr>
          <a:xfrm>
            <a:off x="1749779" y="809232"/>
            <a:ext cx="6848122" cy="3453161"/>
          </a:xfrm>
          <a:prstGeom prst="rect">
            <a:avLst/>
          </a:prstGeom>
        </p:spPr>
      </p:pic>
    </p:spTree>
    <p:extLst>
      <p:ext uri="{BB962C8B-B14F-4D97-AF65-F5344CB8AC3E}">
        <p14:creationId xmlns:p14="http://schemas.microsoft.com/office/powerpoint/2010/main" val="342283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A4F9-78E9-0FC6-C5CF-B0C47A170C8D}"/>
              </a:ext>
            </a:extLst>
          </p:cNvPr>
          <p:cNvSpPr>
            <a:spLocks noGrp="1"/>
          </p:cNvSpPr>
          <p:nvPr>
            <p:ph type="title"/>
          </p:nvPr>
        </p:nvSpPr>
        <p:spPr>
          <a:xfrm>
            <a:off x="214488" y="101601"/>
            <a:ext cx="10498668" cy="970844"/>
          </a:xfrm>
        </p:spPr>
        <p:txBody>
          <a:bodyPr>
            <a:normAutofit/>
          </a:bodyPr>
          <a:lstStyle/>
          <a:p>
            <a:pPr algn="l"/>
            <a:r>
              <a:rPr lang="en-US" sz="3200" b="1" dirty="0">
                <a:latin typeface="Calibri" panose="020F0502020204030204" pitchFamily="34" charset="0"/>
                <a:cs typeface="Calibri" panose="020F0502020204030204" pitchFamily="34" charset="0"/>
              </a:rPr>
              <a:t>Amazon simple queue service</a:t>
            </a:r>
          </a:p>
        </p:txBody>
      </p:sp>
      <p:pic>
        <p:nvPicPr>
          <p:cNvPr id="1026" name="Picture 2" descr="Amazon Simple Queue Service – SQS – Ramani Sandeep">
            <a:extLst>
              <a:ext uri="{FF2B5EF4-FFF2-40B4-BE49-F238E27FC236}">
                <a16:creationId xmlns:a16="http://schemas.microsoft.com/office/drawing/2014/main" id="{392AB72A-3ED3-34E5-6B41-F56A62F401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551" y="1188719"/>
            <a:ext cx="10600609" cy="522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62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4D6A7-9204-760A-66D4-4667A4C6C4D7}"/>
              </a:ext>
            </a:extLst>
          </p:cNvPr>
          <p:cNvSpPr>
            <a:spLocks noGrp="1"/>
          </p:cNvSpPr>
          <p:nvPr>
            <p:ph idx="1"/>
          </p:nvPr>
        </p:nvSpPr>
        <p:spPr>
          <a:xfrm>
            <a:off x="293511" y="203200"/>
            <a:ext cx="11559822" cy="6344356"/>
          </a:xfrm>
        </p:spPr>
        <p:txBody>
          <a:bodyPr>
            <a:normAutofit/>
          </a:bodyPr>
          <a:lstStyle/>
          <a:p>
            <a:pPr algn="just"/>
            <a:r>
              <a:rPr lang="en-CA" sz="2800" dirty="0">
                <a:solidFill>
                  <a:schemeClr val="tx1"/>
                </a:solidFill>
                <a:latin typeface="Calibri" panose="020F0502020204030204" pitchFamily="34" charset="0"/>
                <a:cs typeface="Calibri" panose="020F0502020204030204" pitchFamily="34" charset="0"/>
              </a:rPr>
              <a:t>Amazon Simple Queue Service (Amazon SQS) offers a secure, durable, and available hosted queue that lets you integrate and decouple distributed software systems and components. </a:t>
            </a:r>
          </a:p>
          <a:p>
            <a:pPr marL="0" indent="0" algn="just">
              <a:buNone/>
            </a:pPr>
            <a:endParaRPr lang="en-CA" sz="2800" dirty="0">
              <a:solidFill>
                <a:schemeClr val="tx1"/>
              </a:solidFill>
              <a:latin typeface="Calibri" panose="020F0502020204030204" pitchFamily="34" charset="0"/>
              <a:cs typeface="Calibri" panose="020F0502020204030204" pitchFamily="34" charset="0"/>
            </a:endParaRPr>
          </a:p>
          <a:p>
            <a:pPr algn="just"/>
            <a:r>
              <a:rPr lang="en-CA" sz="2800" dirty="0">
                <a:solidFill>
                  <a:schemeClr val="tx1"/>
                </a:solidFill>
                <a:latin typeface="Calibri" panose="020F0502020204030204" pitchFamily="34" charset="0"/>
                <a:cs typeface="Calibri" panose="020F0502020204030204" pitchFamily="34" charset="0"/>
              </a:rPr>
              <a:t>Amazon SQS offers common constructs such as dead-letter queues and cost allocation tags. It provides a generic web services API that you can access using any programming language that the AWS SDK supports.</a:t>
            </a:r>
          </a:p>
          <a:p>
            <a:pPr marL="0" indent="0" algn="just">
              <a:buNone/>
            </a:pPr>
            <a:endParaRPr lang="en-CA" sz="2800" dirty="0">
              <a:solidFill>
                <a:schemeClr val="tx1"/>
              </a:solidFill>
              <a:latin typeface="Calibri" panose="020F0502020204030204" pitchFamily="34" charset="0"/>
              <a:cs typeface="Calibri" panose="020F0502020204030204" pitchFamily="34" charset="0"/>
            </a:endParaRPr>
          </a:p>
          <a:p>
            <a:pPr algn="just"/>
            <a:r>
              <a:rPr lang="en-CA" sz="2800" dirty="0">
                <a:solidFill>
                  <a:schemeClr val="tx1"/>
                </a:solidFill>
                <a:latin typeface="Calibri" panose="020F0502020204030204" pitchFamily="34" charset="0"/>
                <a:cs typeface="Calibri" panose="020F0502020204030204" pitchFamily="34" charset="0"/>
              </a:rPr>
              <a:t>Amazon SQS supports both standard and FIFO queues.</a:t>
            </a:r>
          </a:p>
        </p:txBody>
      </p:sp>
    </p:spTree>
    <p:extLst>
      <p:ext uri="{BB962C8B-B14F-4D97-AF65-F5344CB8AC3E}">
        <p14:creationId xmlns:p14="http://schemas.microsoft.com/office/powerpoint/2010/main" val="46293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C377-9A86-FC90-2319-5CC8922B0785}"/>
              </a:ext>
            </a:extLst>
          </p:cNvPr>
          <p:cNvSpPr>
            <a:spLocks noGrp="1"/>
          </p:cNvSpPr>
          <p:nvPr>
            <p:ph type="title"/>
          </p:nvPr>
        </p:nvSpPr>
        <p:spPr>
          <a:xfrm>
            <a:off x="112889" y="101600"/>
            <a:ext cx="10972800" cy="699911"/>
          </a:xfrm>
        </p:spPr>
        <p:txBody>
          <a:bodyPr>
            <a:noAutofit/>
          </a:bodyPr>
          <a:lstStyle/>
          <a:p>
            <a:pPr algn="l"/>
            <a:r>
              <a:rPr lang="en-US" sz="3200" b="1" dirty="0">
                <a:latin typeface="Calibri" panose="020F0502020204030204" pitchFamily="34" charset="0"/>
                <a:cs typeface="Calibri" panose="020F0502020204030204" pitchFamily="34" charset="0"/>
              </a:rPr>
              <a:t>Amazon simple notification service</a:t>
            </a:r>
          </a:p>
        </p:txBody>
      </p:sp>
      <p:pic>
        <p:nvPicPr>
          <p:cNvPr id="2050" name="Picture 2" descr="&#10;            A publisher sends a message to an Amazon SNS topic, and subscribers receive the&#10;                message.&#10;        ">
            <a:extLst>
              <a:ext uri="{FF2B5EF4-FFF2-40B4-BE49-F238E27FC236}">
                <a16:creationId xmlns:a16="http://schemas.microsoft.com/office/drawing/2014/main" id="{6873DAA9-345F-1EA6-78E4-7E14F5FB4B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044" y="916336"/>
            <a:ext cx="5618074" cy="571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04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D9970-A979-4F99-4EAF-DC3B762D4091}"/>
              </a:ext>
            </a:extLst>
          </p:cNvPr>
          <p:cNvSpPr>
            <a:spLocks noGrp="1"/>
          </p:cNvSpPr>
          <p:nvPr>
            <p:ph idx="1"/>
          </p:nvPr>
        </p:nvSpPr>
        <p:spPr>
          <a:xfrm>
            <a:off x="237067" y="327378"/>
            <a:ext cx="11153422" cy="6062133"/>
          </a:xfrm>
        </p:spPr>
        <p:txBody>
          <a:bodyPr>
            <a:normAutofit/>
          </a:bodyPr>
          <a:lstStyle/>
          <a:p>
            <a:r>
              <a:rPr lang="en-CA" sz="2800" dirty="0">
                <a:latin typeface="Calibri" panose="020F0502020204030204" pitchFamily="34" charset="0"/>
                <a:cs typeface="Calibri" panose="020F0502020204030204" pitchFamily="34" charset="0"/>
              </a:rPr>
              <a:t>Amazon Simple Notification Service (Amazon SNS) is a managed service that provides message delivery from publishers to subscribers (also known as </a:t>
            </a:r>
            <a:r>
              <a:rPr lang="en-CA" sz="2800" i="1" dirty="0">
                <a:latin typeface="Calibri" panose="020F0502020204030204" pitchFamily="34" charset="0"/>
                <a:cs typeface="Calibri" panose="020F0502020204030204" pitchFamily="34" charset="0"/>
              </a:rPr>
              <a:t>producers</a:t>
            </a:r>
            <a:r>
              <a:rPr lang="en-CA" sz="2800" dirty="0">
                <a:latin typeface="Calibri" panose="020F0502020204030204" pitchFamily="34" charset="0"/>
                <a:cs typeface="Calibri" panose="020F0502020204030204" pitchFamily="34" charset="0"/>
              </a:rPr>
              <a:t> and </a:t>
            </a:r>
            <a:r>
              <a:rPr lang="en-CA" sz="2800" i="1" dirty="0">
                <a:latin typeface="Calibri" panose="020F0502020204030204" pitchFamily="34" charset="0"/>
                <a:cs typeface="Calibri" panose="020F0502020204030204" pitchFamily="34" charset="0"/>
              </a:rPr>
              <a:t>consumers</a:t>
            </a:r>
            <a:r>
              <a:rPr lang="en-CA" sz="2800" dirty="0">
                <a:latin typeface="Calibri" panose="020F0502020204030204" pitchFamily="34" charset="0"/>
                <a:cs typeface="Calibri" panose="020F0502020204030204" pitchFamily="34" charset="0"/>
              </a:rPr>
              <a:t>). </a:t>
            </a:r>
          </a:p>
          <a:p>
            <a:pPr marL="0" indent="0">
              <a:buNone/>
            </a:pPr>
            <a:endParaRPr lang="en-CA" sz="2800" dirty="0">
              <a:latin typeface="Calibri" panose="020F0502020204030204" pitchFamily="34" charset="0"/>
              <a:cs typeface="Calibri" panose="020F0502020204030204" pitchFamily="34" charset="0"/>
            </a:endParaRPr>
          </a:p>
          <a:p>
            <a:r>
              <a:rPr lang="en-CA" sz="2800" dirty="0">
                <a:latin typeface="Calibri" panose="020F0502020204030204" pitchFamily="34" charset="0"/>
                <a:cs typeface="Calibri" panose="020F0502020204030204" pitchFamily="34" charset="0"/>
              </a:rPr>
              <a:t>Publishers communicate asynchronously with subscribers by sending messages to a </a:t>
            </a:r>
            <a:r>
              <a:rPr lang="en-CA" sz="2800" i="1" dirty="0">
                <a:latin typeface="Calibri" panose="020F0502020204030204" pitchFamily="34" charset="0"/>
                <a:cs typeface="Calibri" panose="020F0502020204030204" pitchFamily="34" charset="0"/>
              </a:rPr>
              <a:t>topic</a:t>
            </a:r>
            <a:r>
              <a:rPr lang="en-CA" sz="2800" dirty="0">
                <a:latin typeface="Calibri" panose="020F0502020204030204" pitchFamily="34" charset="0"/>
                <a:cs typeface="Calibri" panose="020F0502020204030204" pitchFamily="34" charset="0"/>
              </a:rPr>
              <a:t>, which is a logical access point and communication channel. Clients can subscribe to the SNS topic and receive published messages using a supported endpoint type, such as Amazon Kinesis Data Firehose, Amazon SQS, AWS Lambda, HTTP, email, mobile push notifications, and mobile text messages (SMS).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566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D5B9-678B-C790-9AEA-0186C8F9922C}"/>
              </a:ext>
            </a:extLst>
          </p:cNvPr>
          <p:cNvSpPr>
            <a:spLocks noGrp="1"/>
          </p:cNvSpPr>
          <p:nvPr>
            <p:ph type="title"/>
          </p:nvPr>
        </p:nvSpPr>
        <p:spPr>
          <a:xfrm>
            <a:off x="136283" y="127000"/>
            <a:ext cx="11312878" cy="1027289"/>
          </a:xfrm>
        </p:spPr>
        <p:txBody>
          <a:bodyPr>
            <a:normAutofit/>
          </a:bodyPr>
          <a:lstStyle/>
          <a:p>
            <a:pPr algn="l"/>
            <a:r>
              <a:rPr lang="en-US" sz="3200" b="1" dirty="0">
                <a:latin typeface="Calibri" panose="020F0502020204030204" pitchFamily="34" charset="0"/>
                <a:cs typeface="Calibri" panose="020F0502020204030204" pitchFamily="34" charset="0"/>
              </a:rPr>
              <a:t>Amazon elasticache</a:t>
            </a:r>
          </a:p>
        </p:txBody>
      </p:sp>
      <p:pic>
        <p:nvPicPr>
          <p:cNvPr id="3074" name="Picture 2" descr="ElastiCache In-memory Data Store and Cache">
            <a:extLst>
              <a:ext uri="{FF2B5EF4-FFF2-40B4-BE49-F238E27FC236}">
                <a16:creationId xmlns:a16="http://schemas.microsoft.com/office/drawing/2014/main" id="{65137F04-385A-656E-335E-F76397173D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28800"/>
            <a:ext cx="11976695"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4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B49FE-E31E-61D4-F8A1-A8354F16B5E7}"/>
              </a:ext>
            </a:extLst>
          </p:cNvPr>
          <p:cNvSpPr>
            <a:spLocks noGrp="1"/>
          </p:cNvSpPr>
          <p:nvPr>
            <p:ph idx="1"/>
          </p:nvPr>
        </p:nvSpPr>
        <p:spPr>
          <a:xfrm>
            <a:off x="292100" y="203200"/>
            <a:ext cx="11557000" cy="6400800"/>
          </a:xfrm>
        </p:spPr>
        <p:txBody>
          <a:bodyPr>
            <a:normAutofit/>
          </a:bodyPr>
          <a:lstStyle/>
          <a:p>
            <a:pPr algn="just"/>
            <a:r>
              <a:rPr lang="en-CA" sz="2800" dirty="0">
                <a:latin typeface="Calibri" panose="020F0502020204030204" pitchFamily="34" charset="0"/>
                <a:cs typeface="Calibri" panose="020F0502020204030204" pitchFamily="34" charset="0"/>
              </a:rPr>
              <a:t>Amazon ElastiCache is a fully managed, in-memory caching service supporting flexible, real-time use cases. You can use ElastiCache for caching, which accelerates application and database performance, or as a primary data store for use cases that don't require durability like session stores, gaming leaderboards, streaming, and analytics. ElastiCache is compatible with Redis and Memcached.</a:t>
            </a:r>
          </a:p>
          <a:p>
            <a:pPr marL="0" indent="0" algn="just">
              <a:buNone/>
            </a:pPr>
            <a:endParaRPr lang="en-CA" sz="2800" dirty="0">
              <a:latin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cs typeface="Calibri" panose="020F050202020403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511A0328-C9E0-C89E-BF44-7A24A3948A3D}"/>
              </a:ext>
            </a:extLst>
          </p:cNvPr>
          <p:cNvPicPr>
            <a:picLocks noChangeAspect="1"/>
          </p:cNvPicPr>
          <p:nvPr/>
        </p:nvPicPr>
        <p:blipFill>
          <a:blip r:embed="rId2"/>
          <a:stretch>
            <a:fillRect/>
          </a:stretch>
        </p:blipFill>
        <p:spPr>
          <a:xfrm>
            <a:off x="647699" y="2984500"/>
            <a:ext cx="3812345" cy="1828800"/>
          </a:xfrm>
          <a:prstGeom prst="rect">
            <a:avLst/>
          </a:prstGeom>
        </p:spPr>
      </p:pic>
      <p:pic>
        <p:nvPicPr>
          <p:cNvPr id="7" name="Picture 6" descr="Text&#10;&#10;Description automatically generated">
            <a:extLst>
              <a:ext uri="{FF2B5EF4-FFF2-40B4-BE49-F238E27FC236}">
                <a16:creationId xmlns:a16="http://schemas.microsoft.com/office/drawing/2014/main" id="{0BAD5254-7FC5-96A8-B7B1-25D4285BF64C}"/>
              </a:ext>
            </a:extLst>
          </p:cNvPr>
          <p:cNvPicPr>
            <a:picLocks noChangeAspect="1"/>
          </p:cNvPicPr>
          <p:nvPr/>
        </p:nvPicPr>
        <p:blipFill>
          <a:blip r:embed="rId3"/>
          <a:stretch>
            <a:fillRect/>
          </a:stretch>
        </p:blipFill>
        <p:spPr>
          <a:xfrm>
            <a:off x="5378450" y="3009900"/>
            <a:ext cx="3812344" cy="1778000"/>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BC71D4B2-F65A-2568-2DAE-B4F520E4D688}"/>
              </a:ext>
            </a:extLst>
          </p:cNvPr>
          <p:cNvPicPr>
            <a:picLocks noChangeAspect="1"/>
          </p:cNvPicPr>
          <p:nvPr/>
        </p:nvPicPr>
        <p:blipFill>
          <a:blip r:embed="rId4"/>
          <a:stretch>
            <a:fillRect/>
          </a:stretch>
        </p:blipFill>
        <p:spPr>
          <a:xfrm>
            <a:off x="647699" y="5003800"/>
            <a:ext cx="3812345" cy="171450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A86A51EC-0AC8-A498-3185-242C3E18CFAD}"/>
              </a:ext>
            </a:extLst>
          </p:cNvPr>
          <p:cNvPicPr>
            <a:picLocks noChangeAspect="1"/>
          </p:cNvPicPr>
          <p:nvPr/>
        </p:nvPicPr>
        <p:blipFill>
          <a:blip r:embed="rId5"/>
          <a:stretch>
            <a:fillRect/>
          </a:stretch>
        </p:blipFill>
        <p:spPr>
          <a:xfrm>
            <a:off x="5398672" y="4940300"/>
            <a:ext cx="3792122" cy="1778000"/>
          </a:xfrm>
          <a:prstGeom prst="rect">
            <a:avLst/>
          </a:prstGeom>
        </p:spPr>
      </p:pic>
    </p:spTree>
    <p:extLst>
      <p:ext uri="{BB962C8B-B14F-4D97-AF65-F5344CB8AC3E}">
        <p14:creationId xmlns:p14="http://schemas.microsoft.com/office/powerpoint/2010/main" val="190934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FF18-8FC2-FD38-2984-E576D8CB1A07}"/>
              </a:ext>
            </a:extLst>
          </p:cNvPr>
          <p:cNvSpPr>
            <a:spLocks noGrp="1"/>
          </p:cNvSpPr>
          <p:nvPr>
            <p:ph type="title"/>
          </p:nvPr>
        </p:nvSpPr>
        <p:spPr>
          <a:xfrm>
            <a:off x="114300" y="114300"/>
            <a:ext cx="11023600" cy="1003673"/>
          </a:xfrm>
        </p:spPr>
        <p:txBody>
          <a:bodyPr>
            <a:normAutofit/>
          </a:bodyPr>
          <a:lstStyle/>
          <a:p>
            <a:pPr algn="l"/>
            <a:r>
              <a:rPr lang="en-US" sz="3200" b="1" dirty="0">
                <a:latin typeface="Calibri" panose="020F0502020204030204" pitchFamily="34" charset="0"/>
                <a:cs typeface="Calibri" panose="020F0502020204030204" pitchFamily="34" charset="0"/>
              </a:rPr>
              <a:t>Caching Strategies</a:t>
            </a:r>
          </a:p>
        </p:txBody>
      </p:sp>
      <p:sp>
        <p:nvSpPr>
          <p:cNvPr id="3" name="Content Placeholder 2">
            <a:extLst>
              <a:ext uri="{FF2B5EF4-FFF2-40B4-BE49-F238E27FC236}">
                <a16:creationId xmlns:a16="http://schemas.microsoft.com/office/drawing/2014/main" id="{872EDEA6-E289-D891-FCE1-1AF9BBBBCFAE}"/>
              </a:ext>
            </a:extLst>
          </p:cNvPr>
          <p:cNvSpPr>
            <a:spLocks noGrp="1"/>
          </p:cNvSpPr>
          <p:nvPr>
            <p:ph idx="1"/>
          </p:nvPr>
        </p:nvSpPr>
        <p:spPr>
          <a:xfrm>
            <a:off x="114300" y="1257300"/>
            <a:ext cx="11671300" cy="5372100"/>
          </a:xfrm>
        </p:spPr>
        <p:txBody>
          <a:bodyPr/>
          <a:lstStyle/>
          <a:p>
            <a:pPr algn="just"/>
            <a:r>
              <a:rPr lang="en-CA" sz="2800" b="1" dirty="0">
                <a:latin typeface="Calibri" panose="020F0502020204030204" pitchFamily="34" charset="0"/>
                <a:cs typeface="Calibri" panose="020F0502020204030204" pitchFamily="34" charset="0"/>
              </a:rPr>
              <a:t>Lazy loading- </a:t>
            </a:r>
            <a:r>
              <a:rPr lang="en-CA" sz="2800" dirty="0">
                <a:latin typeface="Calibri" panose="020F0502020204030204" pitchFamily="34" charset="0"/>
                <a:cs typeface="Calibri" panose="020F0502020204030204" pitchFamily="34" charset="0"/>
              </a:rPr>
              <a:t>As the name implies, </a:t>
            </a:r>
            <a:r>
              <a:rPr lang="en-CA" sz="2800" i="1" dirty="0">
                <a:latin typeface="Calibri" panose="020F0502020204030204" pitchFamily="34" charset="0"/>
                <a:cs typeface="Calibri" panose="020F0502020204030204" pitchFamily="34" charset="0"/>
              </a:rPr>
              <a:t>lazy loading</a:t>
            </a:r>
            <a:r>
              <a:rPr lang="en-CA" sz="2800" dirty="0">
                <a:latin typeface="Calibri" panose="020F0502020204030204" pitchFamily="34" charset="0"/>
                <a:cs typeface="Calibri" panose="020F0502020204030204" pitchFamily="34" charset="0"/>
              </a:rPr>
              <a:t> is a caching strategy that loads data into the cache only when necessary.</a:t>
            </a:r>
          </a:p>
          <a:p>
            <a:pPr algn="just"/>
            <a:r>
              <a:rPr lang="en-CA" sz="2800" b="1" dirty="0">
                <a:latin typeface="Calibri" panose="020F0502020204030204" pitchFamily="34" charset="0"/>
                <a:cs typeface="Calibri" panose="020F0502020204030204" pitchFamily="34" charset="0"/>
              </a:rPr>
              <a:t>Write-through- </a:t>
            </a:r>
            <a:r>
              <a:rPr lang="en-CA" sz="2800" dirty="0">
                <a:latin typeface="Calibri" panose="020F0502020204030204" pitchFamily="34" charset="0"/>
                <a:cs typeface="Calibri" panose="020F0502020204030204" pitchFamily="34" charset="0"/>
              </a:rPr>
              <a:t>The write-through strategy adds data or updates data in the cache whenever data is written to the database.</a:t>
            </a:r>
          </a:p>
          <a:p>
            <a:pPr algn="just"/>
            <a:r>
              <a:rPr lang="en-CA" sz="2800" b="1" dirty="0">
                <a:latin typeface="Calibri" panose="020F0502020204030204" pitchFamily="34" charset="0"/>
                <a:cs typeface="Calibri" panose="020F0502020204030204" pitchFamily="34" charset="0"/>
              </a:rPr>
              <a:t>Adding TTL- </a:t>
            </a:r>
            <a:r>
              <a:rPr lang="en-CA" sz="2800" i="1" dirty="0">
                <a:latin typeface="Calibri" panose="020F0502020204030204" pitchFamily="34" charset="0"/>
                <a:cs typeface="Calibri" panose="020F0502020204030204" pitchFamily="34" charset="0"/>
              </a:rPr>
              <a:t>Time to live (TTL)</a:t>
            </a:r>
            <a:r>
              <a:rPr lang="en-CA" sz="2800" dirty="0">
                <a:latin typeface="Calibri" panose="020F0502020204030204" pitchFamily="34" charset="0"/>
                <a:cs typeface="Calibri" panose="020F0502020204030204" pitchFamily="34" charset="0"/>
              </a:rPr>
              <a:t> is an integer value that specifies the number of seconds until the key expires. Memcached specifies this value in seconds. When an application attempts to read an expired key, it is treated as though the key is not found. The database is queried for the key and the cache is updated. This approach doesn't guarantee that a value isn't stale. However, it keeps data from getting too stale and requires that values in the cache are occasionally refreshed from the database.</a:t>
            </a:r>
            <a:endParaRPr lang="en-CA" sz="2800" b="1" dirty="0">
              <a:latin typeface="Calibri" panose="020F0502020204030204" pitchFamily="34" charset="0"/>
              <a:cs typeface="Calibri" panose="020F0502020204030204" pitchFamily="34" charset="0"/>
            </a:endParaRPr>
          </a:p>
          <a:p>
            <a:endParaRPr lang="en-CA" b="1" dirty="0"/>
          </a:p>
        </p:txBody>
      </p:sp>
    </p:spTree>
    <p:extLst>
      <p:ext uri="{BB962C8B-B14F-4D97-AF65-F5344CB8AC3E}">
        <p14:creationId xmlns:p14="http://schemas.microsoft.com/office/powerpoint/2010/main" val="358043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8FE1-17FC-2BA2-1E69-0BC345356F5F}"/>
              </a:ext>
            </a:extLst>
          </p:cNvPr>
          <p:cNvSpPr>
            <a:spLocks noGrp="1"/>
          </p:cNvSpPr>
          <p:nvPr>
            <p:ph type="title"/>
          </p:nvPr>
        </p:nvSpPr>
        <p:spPr>
          <a:xfrm>
            <a:off x="114300" y="114300"/>
            <a:ext cx="11785600" cy="1003673"/>
          </a:xfrm>
        </p:spPr>
        <p:txBody>
          <a:bodyPr>
            <a:normAutofit/>
          </a:bodyPr>
          <a:lstStyle/>
          <a:p>
            <a:pPr algn="l"/>
            <a:r>
              <a:rPr lang="en-US" sz="3200" b="1" dirty="0">
                <a:latin typeface="Calibri" panose="020F0502020204030204" pitchFamily="34" charset="0"/>
                <a:cs typeface="Calibri" panose="020F0502020204030204" pitchFamily="34" charset="0"/>
              </a:rPr>
              <a:t>Authenticating your applications to aws</a:t>
            </a:r>
          </a:p>
        </p:txBody>
      </p:sp>
      <p:pic>
        <p:nvPicPr>
          <p:cNvPr id="4098" name="Picture 2" descr="Application Authentication and Authorization on AWS">
            <a:extLst>
              <a:ext uri="{FF2B5EF4-FFF2-40B4-BE49-F238E27FC236}">
                <a16:creationId xmlns:a16="http://schemas.microsoft.com/office/drawing/2014/main" id="{982CB28C-8B82-CA7C-F5FC-6CBDD43975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1592957"/>
            <a:ext cx="8520576" cy="475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02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{29D55408-D650-C84A-A063-364C6B4B4B95}tf10001120</Template>
  <TotalTime>723</TotalTime>
  <Words>881</Words>
  <Application>Microsoft Macintosh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charter</vt:lpstr>
      <vt:lpstr>Gill Sans MT</vt:lpstr>
      <vt:lpstr>Parcel</vt:lpstr>
      <vt:lpstr>Saas for queuing, notifying &amp; caching </vt:lpstr>
      <vt:lpstr>Amazon simple queue service</vt:lpstr>
      <vt:lpstr>PowerPoint Presentation</vt:lpstr>
      <vt:lpstr>Amazon simple notification service</vt:lpstr>
      <vt:lpstr>PowerPoint Presentation</vt:lpstr>
      <vt:lpstr>Amazon elasticache</vt:lpstr>
      <vt:lpstr>PowerPoint Presentation</vt:lpstr>
      <vt:lpstr>Caching Strategies</vt:lpstr>
      <vt:lpstr>Authenticating your applications to aws</vt:lpstr>
      <vt:lpstr>PowerPoint Presentation</vt:lpstr>
      <vt:lpstr>Building an end-to-end app with authentication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models behind Iaas, Saas, PaaS </dc:title>
  <dc:creator>avanir182@gmail.com</dc:creator>
  <cp:lastModifiedBy>avanir182@gmail.com</cp:lastModifiedBy>
  <cp:revision>25</cp:revision>
  <dcterms:created xsi:type="dcterms:W3CDTF">2022-07-14T09:56:53Z</dcterms:created>
  <dcterms:modified xsi:type="dcterms:W3CDTF">2022-07-15T18:41:28Z</dcterms:modified>
</cp:coreProperties>
</file>