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865"/>
  </p:normalViewPr>
  <p:slideViewPr>
    <p:cSldViewPr snapToGrid="0" snapToObjects="1">
      <p:cViewPr>
        <p:scale>
          <a:sx n="100" d="100"/>
          <a:sy n="100" d="100"/>
        </p:scale>
        <p:origin x="760"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60894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180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442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098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7/15/22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40337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7/15/22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446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7/15/22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6570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586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543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t>7/15/22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389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pPr/>
              <a:t>7/15/22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67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7/15/22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2706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4F80-FD1D-1CFF-8D70-ABE11E7B7B94}"/>
              </a:ext>
            </a:extLst>
          </p:cNvPr>
          <p:cNvSpPr>
            <a:spLocks noGrp="1"/>
          </p:cNvSpPr>
          <p:nvPr>
            <p:ph type="ctrTitle"/>
          </p:nvPr>
        </p:nvSpPr>
        <p:spPr>
          <a:xfrm>
            <a:off x="257175" y="2043114"/>
            <a:ext cx="11615737" cy="2043112"/>
          </a:xfrm>
        </p:spPr>
        <p:txBody>
          <a:bodyPr>
            <a:normAutofit/>
          </a:bodyPr>
          <a:lstStyle/>
          <a:p>
            <a:r>
              <a:rPr lang="en-CA" dirty="0"/>
              <a:t>Business models behind Iaas, Saas, PaaS</a:t>
            </a:r>
            <a:br>
              <a:rPr lang="en-CA" dirty="0">
                <a:solidFill>
                  <a:srgbClr val="000000"/>
                </a:solidFill>
                <a:latin typeface="Calibri" panose="020F0502020204030204" pitchFamily="34" charset="0"/>
              </a:rPr>
            </a:br>
            <a:endParaRPr lang="en-US" dirty="0"/>
          </a:p>
        </p:txBody>
      </p:sp>
    </p:spTree>
    <p:extLst>
      <p:ext uri="{BB962C8B-B14F-4D97-AF65-F5344CB8AC3E}">
        <p14:creationId xmlns:p14="http://schemas.microsoft.com/office/powerpoint/2010/main" val="3985796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2A3F2-7A20-87E9-13EF-DA1E3E6BAB70}"/>
              </a:ext>
            </a:extLst>
          </p:cNvPr>
          <p:cNvSpPr>
            <a:spLocks noGrp="1"/>
          </p:cNvSpPr>
          <p:nvPr>
            <p:ph idx="1"/>
          </p:nvPr>
        </p:nvSpPr>
        <p:spPr>
          <a:xfrm>
            <a:off x="292100" y="254000"/>
            <a:ext cx="11557000" cy="6350000"/>
          </a:xfrm>
        </p:spPr>
        <p:txBody>
          <a:bodyPr>
            <a:normAutofit/>
          </a:bodyPr>
          <a:lstStyle/>
          <a:p>
            <a:pPr algn="just"/>
            <a:r>
              <a:rPr lang="en-CA" sz="2800" dirty="0">
                <a:solidFill>
                  <a:schemeClr val="tx1"/>
                </a:solidFill>
                <a:latin typeface="Calibri" panose="020F0502020204030204" pitchFamily="34" charset="0"/>
                <a:cs typeface="Calibri" panose="020F0502020204030204" pitchFamily="34" charset="0"/>
              </a:rPr>
              <a:t>The AWS Serverless Application Model (AWS SAM) is an open-source framework that you can use to build serverless applications on AWS.</a:t>
            </a:r>
          </a:p>
          <a:p>
            <a:pPr marL="0" indent="0" algn="just">
              <a:buNone/>
            </a:pPr>
            <a:endParaRPr lang="en-CA" sz="2800" dirty="0">
              <a:solidFill>
                <a:schemeClr val="tx1"/>
              </a:solidFill>
              <a:latin typeface="Calibri" panose="020F0502020204030204" pitchFamily="34" charset="0"/>
              <a:cs typeface="Calibri" panose="020F0502020204030204" pitchFamily="34" charset="0"/>
            </a:endParaRPr>
          </a:p>
          <a:p>
            <a:pPr algn="just"/>
            <a:r>
              <a:rPr lang="en-CA" sz="2800" dirty="0">
                <a:solidFill>
                  <a:schemeClr val="tx1"/>
                </a:solidFill>
                <a:latin typeface="Calibri" panose="020F0502020204030204" pitchFamily="34" charset="0"/>
                <a:cs typeface="Calibri" panose="020F0502020204030204" pitchFamily="34" charset="0"/>
              </a:rPr>
              <a:t>A </a:t>
            </a:r>
            <a:r>
              <a:rPr lang="en-CA" sz="2800" b="1" dirty="0">
                <a:solidFill>
                  <a:schemeClr val="tx1"/>
                </a:solidFill>
                <a:latin typeface="Calibri" panose="020F0502020204030204" pitchFamily="34" charset="0"/>
                <a:cs typeface="Calibri" panose="020F0502020204030204" pitchFamily="34" charset="0"/>
              </a:rPr>
              <a:t>serverless application</a:t>
            </a:r>
            <a:r>
              <a:rPr lang="en-CA" sz="2800" dirty="0">
                <a:solidFill>
                  <a:schemeClr val="tx1"/>
                </a:solidFill>
                <a:latin typeface="Calibri" panose="020F0502020204030204" pitchFamily="34" charset="0"/>
                <a:cs typeface="Calibri" panose="020F0502020204030204" pitchFamily="34" charset="0"/>
              </a:rPr>
              <a:t> is a combination of Lambda functions, event sources, and other resources that work together to perform tasks. Note that a serverless application is more than just a Lambda function—it can include additional resources such as APIs, databases, and event source mappings.</a:t>
            </a:r>
          </a:p>
          <a:p>
            <a:pPr marL="0" indent="0" algn="just">
              <a:buNone/>
            </a:pPr>
            <a:br>
              <a:rPr lang="en-CA" sz="2800" dirty="0">
                <a:solidFill>
                  <a:schemeClr val="tx1"/>
                </a:solidFill>
                <a:latin typeface="Calibri" panose="020F0502020204030204" pitchFamily="34" charset="0"/>
                <a:cs typeface="Calibri" panose="020F0502020204030204" pitchFamily="34" charset="0"/>
              </a:rPr>
            </a:br>
            <a:endParaRPr lang="en-U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975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BB32-9E58-6907-0D4C-48CF399D641F}"/>
              </a:ext>
            </a:extLst>
          </p:cNvPr>
          <p:cNvSpPr>
            <a:spLocks noGrp="1"/>
          </p:cNvSpPr>
          <p:nvPr>
            <p:ph type="title"/>
          </p:nvPr>
        </p:nvSpPr>
        <p:spPr>
          <a:xfrm>
            <a:off x="114300" y="139700"/>
            <a:ext cx="11010900" cy="723900"/>
          </a:xfrm>
        </p:spPr>
        <p:txBody>
          <a:bodyPr>
            <a:noAutofit/>
          </a:bodyPr>
          <a:lstStyle/>
          <a:p>
            <a:pPr algn="l"/>
            <a:r>
              <a:rPr lang="en-US" sz="3200" b="1" dirty="0">
                <a:latin typeface="Calibri" panose="020F0502020204030204" pitchFamily="34" charset="0"/>
                <a:cs typeface="Calibri" panose="020F0502020204030204" pitchFamily="34" charset="0"/>
              </a:rPr>
              <a:t>Aws step functions</a:t>
            </a:r>
          </a:p>
        </p:txBody>
      </p:sp>
      <p:pic>
        <p:nvPicPr>
          <p:cNvPr id="3074" name="Picture 2" descr="AWS Step Functions Activities. Integrating decoupled workers into… | by  Ross Rhodes | Towards Data Science">
            <a:extLst>
              <a:ext uri="{FF2B5EF4-FFF2-40B4-BE49-F238E27FC236}">
                <a16:creationId xmlns:a16="http://schemas.microsoft.com/office/drawing/2014/main" id="{7B5C7B14-495F-B323-532F-B3B0F2BFB1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9549" y="1277077"/>
            <a:ext cx="8312151" cy="5281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2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F3B07-6544-D6A0-5AF8-B73A0F34D9D2}"/>
              </a:ext>
            </a:extLst>
          </p:cNvPr>
          <p:cNvSpPr>
            <a:spLocks noGrp="1"/>
          </p:cNvSpPr>
          <p:nvPr>
            <p:ph idx="1"/>
          </p:nvPr>
        </p:nvSpPr>
        <p:spPr>
          <a:xfrm>
            <a:off x="215900" y="190500"/>
            <a:ext cx="10998200" cy="6667500"/>
          </a:xfrm>
        </p:spPr>
        <p:txBody>
          <a:bodyPr>
            <a:normAutofit/>
          </a:bodyPr>
          <a:lstStyle/>
          <a:p>
            <a:pPr algn="just"/>
            <a:r>
              <a:rPr lang="en-CA" sz="2800" dirty="0">
                <a:solidFill>
                  <a:schemeClr val="tx1"/>
                </a:solidFill>
                <a:latin typeface="Calibri" panose="020F0502020204030204" pitchFamily="34" charset="0"/>
                <a:cs typeface="Calibri" panose="020F0502020204030204" pitchFamily="34" charset="0"/>
              </a:rPr>
              <a:t>Step Functions is a serverless orchestration service that lets you combine AWS Lambda functions and other AWS services to build business-critical applications. Through Step Functions' graphical console, you see your application’s workflow as a series of event-driven steps.</a:t>
            </a:r>
          </a:p>
          <a:p>
            <a:pPr algn="just"/>
            <a:r>
              <a:rPr lang="en-CA" sz="2800" dirty="0">
                <a:solidFill>
                  <a:schemeClr val="tx1"/>
                </a:solidFill>
                <a:latin typeface="Calibri" panose="020F0502020204030204" pitchFamily="34" charset="0"/>
                <a:cs typeface="Calibri" panose="020F0502020204030204" pitchFamily="34" charset="0"/>
              </a:rPr>
              <a:t>Step Functions are based on state machines and tasks. A state machine is a workflow. A task is a state in a workflow that represents a single unit of work that another AWS service performs. Each step in a workflow is a state.</a:t>
            </a:r>
          </a:p>
          <a:p>
            <a:pPr algn="just"/>
            <a:r>
              <a:rPr lang="en-CA" sz="2800" dirty="0">
                <a:latin typeface="Calibri" panose="020F0502020204030204" pitchFamily="34" charset="0"/>
                <a:cs typeface="Calibri" panose="020F0502020204030204" pitchFamily="34" charset="0"/>
              </a:rPr>
              <a:t>With Step Functions' built-in controls, you examine the state of each step in your workflow to make sure that your application runs in order and as expected.</a:t>
            </a:r>
            <a:endParaRPr lang="en-CA"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92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854F-58D5-D4D1-227B-A0E9FEA36D7B}"/>
              </a:ext>
            </a:extLst>
          </p:cNvPr>
          <p:cNvSpPr>
            <a:spLocks noGrp="1"/>
          </p:cNvSpPr>
          <p:nvPr>
            <p:ph type="title"/>
          </p:nvPr>
        </p:nvSpPr>
        <p:spPr>
          <a:xfrm>
            <a:off x="114299" y="128588"/>
            <a:ext cx="11725399" cy="909990"/>
          </a:xfrm>
        </p:spPr>
        <p:txBody>
          <a:bodyPr>
            <a:normAutofit fontScale="90000"/>
          </a:bodyPr>
          <a:lstStyle/>
          <a:p>
            <a:pPr algn="l"/>
            <a:r>
              <a:rPr lang="en-CA" sz="3600" b="1" dirty="0">
                <a:latin typeface="Calibri" panose="020F0502020204030204" pitchFamily="34" charset="0"/>
                <a:cs typeface="Calibri" panose="020F0502020204030204" pitchFamily="34" charset="0"/>
              </a:rPr>
              <a:t>Introduction to serverless/event-driven computing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6921056-C686-492C-53E4-EDC35A299748}"/>
              </a:ext>
            </a:extLst>
          </p:cNvPr>
          <p:cNvSpPr>
            <a:spLocks noGrp="1"/>
          </p:cNvSpPr>
          <p:nvPr>
            <p:ph idx="1"/>
          </p:nvPr>
        </p:nvSpPr>
        <p:spPr>
          <a:xfrm>
            <a:off x="332510" y="783771"/>
            <a:ext cx="11507189" cy="5842660"/>
          </a:xfrm>
        </p:spPr>
        <p:txBody>
          <a:bodyPr>
            <a:normAutofit/>
          </a:bodyPr>
          <a:lstStyle/>
          <a:p>
            <a:pPr algn="just"/>
            <a:endParaRPr lang="en-CA" sz="2800" dirty="0"/>
          </a:p>
          <a:p>
            <a:pPr algn="just"/>
            <a:endParaRPr lang="en-US" sz="2800" dirty="0"/>
          </a:p>
          <a:p>
            <a:pPr algn="just"/>
            <a:endParaRPr lang="en-CA" sz="2800" dirty="0"/>
          </a:p>
          <a:p>
            <a:pPr algn="just"/>
            <a:endParaRPr lang="en-US" sz="2800" dirty="0"/>
          </a:p>
        </p:txBody>
      </p:sp>
      <p:sp>
        <p:nvSpPr>
          <p:cNvPr id="4" name="TextBox 3">
            <a:extLst>
              <a:ext uri="{FF2B5EF4-FFF2-40B4-BE49-F238E27FC236}">
                <a16:creationId xmlns:a16="http://schemas.microsoft.com/office/drawing/2014/main" id="{B20D9A3C-0DE8-0427-70EA-4AF5E03E0EEA}"/>
              </a:ext>
            </a:extLst>
          </p:cNvPr>
          <p:cNvSpPr txBox="1"/>
          <p:nvPr/>
        </p:nvSpPr>
        <p:spPr>
          <a:xfrm>
            <a:off x="114299" y="1174045"/>
            <a:ext cx="11725399" cy="3970318"/>
          </a:xfrm>
          <a:prstGeom prst="rect">
            <a:avLst/>
          </a:prstGeom>
          <a:noFill/>
        </p:spPr>
        <p:txBody>
          <a:bodyPr wrap="square" rtlCol="0">
            <a:spAutoFit/>
          </a:bodyPr>
          <a:lstStyle/>
          <a:p>
            <a:pPr algn="just"/>
            <a:r>
              <a:rPr lang="en-CA" sz="2800" dirty="0">
                <a:latin typeface="Calibri" panose="020F0502020204030204" pitchFamily="34" charset="0"/>
                <a:cs typeface="Calibri" panose="020F0502020204030204" pitchFamily="34" charset="0"/>
              </a:rPr>
              <a:t>Serverless Computing allows you to build and run applications and services without thinking about servers. </a:t>
            </a:r>
          </a:p>
          <a:p>
            <a:pPr algn="just"/>
            <a:r>
              <a:rPr lang="en-CA" sz="2800" dirty="0">
                <a:latin typeface="Calibri" panose="020F0502020204030204" pitchFamily="34" charset="0"/>
                <a:cs typeface="Calibri" panose="020F0502020204030204" pitchFamily="34" charset="0"/>
              </a:rPr>
              <a:t>With serverless computing, your application still runs on servers, but all the server management is done by AWS.</a:t>
            </a:r>
          </a:p>
          <a:p>
            <a:pPr algn="just"/>
            <a:r>
              <a:rPr lang="en-CA" sz="2800" dirty="0">
                <a:latin typeface="Calibri" panose="020F0502020204030204" pitchFamily="34" charset="0"/>
                <a:cs typeface="Calibri" panose="020F0502020204030204" pitchFamily="34" charset="0"/>
              </a:rPr>
              <a:t> Using AWS and its Serverless Platform, you can build and deploy applications on cost-effective services that provide built-in application availability and flexible scaling capabilities. </a:t>
            </a:r>
          </a:p>
          <a:p>
            <a:pPr algn="just"/>
            <a:r>
              <a:rPr lang="en-CA" sz="2800" dirty="0">
                <a:latin typeface="Calibri" panose="020F0502020204030204" pitchFamily="34" charset="0"/>
                <a:cs typeface="Calibri" panose="020F0502020204030204" pitchFamily="34" charset="0"/>
              </a:rPr>
              <a:t>This lets you focus on your application code instead of worrying about provisioning, configuring, and managing servers.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50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D660-0535-0417-E454-35799A44D7A3}"/>
              </a:ext>
            </a:extLst>
          </p:cNvPr>
          <p:cNvSpPr>
            <a:spLocks noGrp="1"/>
          </p:cNvSpPr>
          <p:nvPr>
            <p:ph type="title"/>
          </p:nvPr>
        </p:nvSpPr>
        <p:spPr>
          <a:xfrm>
            <a:off x="79004" y="114300"/>
            <a:ext cx="11693896" cy="828675"/>
          </a:xfrm>
        </p:spPr>
        <p:txBody>
          <a:bodyPr>
            <a:normAutofit/>
          </a:bodyPr>
          <a:lstStyle/>
          <a:p>
            <a:pPr algn="l"/>
            <a:r>
              <a:rPr lang="en-US" sz="3200" b="1" dirty="0">
                <a:latin typeface="Calibri" panose="020F0502020204030204" pitchFamily="34" charset="0"/>
                <a:cs typeface="Calibri" panose="020F0502020204030204" pitchFamily="34" charset="0"/>
              </a:rPr>
              <a:t>AWS lambada</a:t>
            </a:r>
          </a:p>
        </p:txBody>
      </p:sp>
      <p:pic>
        <p:nvPicPr>
          <p:cNvPr id="6" name="Picture 2" descr="deep-dive-on-aws-lambda-vti-cloud">
            <a:extLst>
              <a:ext uri="{FF2B5EF4-FFF2-40B4-BE49-F238E27FC236}">
                <a16:creationId xmlns:a16="http://schemas.microsoft.com/office/drawing/2014/main" id="{D41E04FC-7E15-D99B-BFC1-92F8B5298E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5812" y="1076741"/>
            <a:ext cx="9860280" cy="553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18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Text&#10;&#10;Description automatically generated">
            <a:extLst>
              <a:ext uri="{FF2B5EF4-FFF2-40B4-BE49-F238E27FC236}">
                <a16:creationId xmlns:a16="http://schemas.microsoft.com/office/drawing/2014/main" id="{E1736C79-9F1A-F170-C5DD-31E8D7C1E3ED}"/>
              </a:ext>
            </a:extLst>
          </p:cNvPr>
          <p:cNvPicPr>
            <a:picLocks noGrp="1" noChangeAspect="1"/>
          </p:cNvPicPr>
          <p:nvPr>
            <p:ph idx="1"/>
          </p:nvPr>
        </p:nvPicPr>
        <p:blipFill rotWithShape="1">
          <a:blip r:embed="rId2"/>
          <a:srcRect r="2420" b="13424"/>
          <a:stretch/>
        </p:blipFill>
        <p:spPr>
          <a:xfrm>
            <a:off x="831295" y="276647"/>
            <a:ext cx="4364328" cy="3002333"/>
          </a:xfrm>
        </p:spPr>
      </p:pic>
      <p:pic>
        <p:nvPicPr>
          <p:cNvPr id="9" name="Picture 8" descr="Text&#10;&#10;Description automatically generated">
            <a:extLst>
              <a:ext uri="{FF2B5EF4-FFF2-40B4-BE49-F238E27FC236}">
                <a16:creationId xmlns:a16="http://schemas.microsoft.com/office/drawing/2014/main" id="{1877E5E8-F927-D680-AA27-1867F66AFBBF}"/>
              </a:ext>
            </a:extLst>
          </p:cNvPr>
          <p:cNvPicPr>
            <a:picLocks noChangeAspect="1"/>
          </p:cNvPicPr>
          <p:nvPr/>
        </p:nvPicPr>
        <p:blipFill>
          <a:blip r:embed="rId3"/>
          <a:stretch>
            <a:fillRect/>
          </a:stretch>
        </p:blipFill>
        <p:spPr>
          <a:xfrm>
            <a:off x="6863053" y="276647"/>
            <a:ext cx="4652671" cy="3152353"/>
          </a:xfrm>
          <a:prstGeom prst="rect">
            <a:avLst/>
          </a:prstGeom>
        </p:spPr>
      </p:pic>
      <p:pic>
        <p:nvPicPr>
          <p:cNvPr id="10" name="Picture 9" descr="Text&#10;&#10;Description automatically generated">
            <a:extLst>
              <a:ext uri="{FF2B5EF4-FFF2-40B4-BE49-F238E27FC236}">
                <a16:creationId xmlns:a16="http://schemas.microsoft.com/office/drawing/2014/main" id="{A69E2ECC-F8F3-5049-FF47-F35B56383896}"/>
              </a:ext>
            </a:extLst>
          </p:cNvPr>
          <p:cNvPicPr>
            <a:picLocks noChangeAspect="1"/>
          </p:cNvPicPr>
          <p:nvPr/>
        </p:nvPicPr>
        <p:blipFill>
          <a:blip r:embed="rId4"/>
          <a:stretch>
            <a:fillRect/>
          </a:stretch>
        </p:blipFill>
        <p:spPr>
          <a:xfrm>
            <a:off x="831295" y="3429000"/>
            <a:ext cx="4364328" cy="3328995"/>
          </a:xfrm>
          <a:prstGeom prst="rect">
            <a:avLst/>
          </a:prstGeom>
        </p:spPr>
      </p:pic>
      <p:pic>
        <p:nvPicPr>
          <p:cNvPr id="11" name="Picture 10" descr="Text&#10;&#10;Description automatically generated">
            <a:extLst>
              <a:ext uri="{FF2B5EF4-FFF2-40B4-BE49-F238E27FC236}">
                <a16:creationId xmlns:a16="http://schemas.microsoft.com/office/drawing/2014/main" id="{233DE21D-3C53-77F9-278C-9C08F700E103}"/>
              </a:ext>
            </a:extLst>
          </p:cNvPr>
          <p:cNvPicPr>
            <a:picLocks noChangeAspect="1"/>
          </p:cNvPicPr>
          <p:nvPr/>
        </p:nvPicPr>
        <p:blipFill>
          <a:blip r:embed="rId5"/>
          <a:stretch>
            <a:fillRect/>
          </a:stretch>
        </p:blipFill>
        <p:spPr>
          <a:xfrm>
            <a:off x="6919939" y="3603677"/>
            <a:ext cx="4509565" cy="3152353"/>
          </a:xfrm>
          <a:prstGeom prst="rect">
            <a:avLst/>
          </a:prstGeom>
        </p:spPr>
      </p:pic>
    </p:spTree>
    <p:extLst>
      <p:ext uri="{BB962C8B-B14F-4D97-AF65-F5344CB8AC3E}">
        <p14:creationId xmlns:p14="http://schemas.microsoft.com/office/powerpoint/2010/main" val="173485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3C3-0542-EA91-CF23-E02478C10AD6}"/>
              </a:ext>
            </a:extLst>
          </p:cNvPr>
          <p:cNvSpPr>
            <a:spLocks noGrp="1"/>
          </p:cNvSpPr>
          <p:nvPr>
            <p:ph type="title"/>
          </p:nvPr>
        </p:nvSpPr>
        <p:spPr>
          <a:xfrm>
            <a:off x="106680" y="121920"/>
            <a:ext cx="11791809" cy="961813"/>
          </a:xfrm>
        </p:spPr>
        <p:txBody>
          <a:bodyPr>
            <a:normAutofit/>
          </a:bodyPr>
          <a:lstStyle/>
          <a:p>
            <a:pPr algn="l"/>
            <a:r>
              <a:rPr lang="en-US" sz="3200" b="1" dirty="0">
                <a:latin typeface="Calibri" panose="020F0502020204030204" pitchFamily="34" charset="0"/>
                <a:cs typeface="Calibri" panose="020F0502020204030204" pitchFamily="34" charset="0"/>
              </a:rPr>
              <a:t>Build an end-to-end app</a:t>
            </a:r>
          </a:p>
        </p:txBody>
      </p:sp>
      <p:pic>
        <p:nvPicPr>
          <p:cNvPr id="1026" name="Picture 2" descr="Serverless Architecture">
            <a:extLst>
              <a:ext uri="{FF2B5EF4-FFF2-40B4-BE49-F238E27FC236}">
                <a16:creationId xmlns:a16="http://schemas.microsoft.com/office/drawing/2014/main" id="{C16509E5-D68A-7E48-60D9-654E4E59C1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961" y="1554479"/>
            <a:ext cx="10864190" cy="475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6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1A01EF-7989-A11A-00F2-3E323C64ADDC}"/>
              </a:ext>
            </a:extLst>
          </p:cNvPr>
          <p:cNvSpPr>
            <a:spLocks noGrp="1"/>
          </p:cNvSpPr>
          <p:nvPr>
            <p:ph idx="1"/>
          </p:nvPr>
        </p:nvSpPr>
        <p:spPr>
          <a:xfrm>
            <a:off x="198120" y="152400"/>
            <a:ext cx="11719560" cy="6705600"/>
          </a:xfrm>
        </p:spPr>
        <p:txBody>
          <a:bodyPr>
            <a:normAutofit/>
          </a:bodyPr>
          <a:lstStyle/>
          <a:p>
            <a:pPr algn="just"/>
            <a:r>
              <a:rPr lang="en-CA" sz="2800" dirty="0">
                <a:latin typeface="Calibri" panose="020F0502020204030204" pitchFamily="34" charset="0"/>
                <a:cs typeface="Calibri" panose="020F0502020204030204" pitchFamily="34" charset="0"/>
              </a:rPr>
              <a:t>When a client makes a HTTP request to a public API endpoint provided by API Gateway, a Lambda function will be invoked. </a:t>
            </a:r>
          </a:p>
          <a:p>
            <a:pPr algn="just"/>
            <a:endParaRPr lang="en-CA" sz="2800" dirty="0">
              <a:latin typeface="Calibri" panose="020F0502020204030204" pitchFamily="34" charset="0"/>
              <a:cs typeface="Calibri" panose="020F0502020204030204" pitchFamily="34" charset="0"/>
            </a:endParaRPr>
          </a:p>
          <a:p>
            <a:pPr algn="just"/>
            <a:r>
              <a:rPr lang="en-CA" sz="2800" dirty="0">
                <a:latin typeface="Calibri" panose="020F0502020204030204" pitchFamily="34" charset="0"/>
                <a:cs typeface="Calibri" panose="020F0502020204030204" pitchFamily="34" charset="0"/>
              </a:rPr>
              <a:t>The Lambda function manipulates the database provided by DynamoDB and then sends the response back to the client.</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587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4662-5EFC-83FC-C8A2-104C3E6589BF}"/>
              </a:ext>
            </a:extLst>
          </p:cNvPr>
          <p:cNvSpPr>
            <a:spLocks noGrp="1"/>
          </p:cNvSpPr>
          <p:nvPr>
            <p:ph type="title"/>
          </p:nvPr>
        </p:nvSpPr>
        <p:spPr>
          <a:xfrm>
            <a:off x="88900" y="101601"/>
            <a:ext cx="10972800" cy="749300"/>
          </a:xfrm>
        </p:spPr>
        <p:txBody>
          <a:bodyPr>
            <a:noAutofit/>
          </a:bodyPr>
          <a:lstStyle/>
          <a:p>
            <a:pPr algn="l"/>
            <a:r>
              <a:rPr lang="en-US" sz="3200" b="1" dirty="0">
                <a:latin typeface="Calibri" panose="020F0502020204030204" pitchFamily="34" charset="0"/>
                <a:cs typeface="Calibri" panose="020F0502020204030204" pitchFamily="34" charset="0"/>
              </a:rPr>
              <a:t>Api gateway</a:t>
            </a:r>
          </a:p>
        </p:txBody>
      </p:sp>
      <p:pic>
        <p:nvPicPr>
          <p:cNvPr id="4098" name="Picture 2" descr="Amazon API Gateway | Arvato Systems">
            <a:extLst>
              <a:ext uri="{FF2B5EF4-FFF2-40B4-BE49-F238E27FC236}">
                <a16:creationId xmlns:a16="http://schemas.microsoft.com/office/drawing/2014/main" id="{91BEFE58-6FF1-06D5-2F95-32650ADA00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800" y="1276565"/>
            <a:ext cx="11353800" cy="500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35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A4A404-1456-D480-2EDB-DA0F88BFCEB4}"/>
              </a:ext>
            </a:extLst>
          </p:cNvPr>
          <p:cNvSpPr txBox="1"/>
          <p:nvPr/>
        </p:nvSpPr>
        <p:spPr>
          <a:xfrm>
            <a:off x="165100" y="165100"/>
            <a:ext cx="11925300" cy="5693866"/>
          </a:xfrm>
          <a:prstGeom prst="rect">
            <a:avLst/>
          </a:prstGeom>
          <a:noFill/>
        </p:spPr>
        <p:txBody>
          <a:bodyPr wrap="square">
            <a:spAutoFit/>
          </a:bodyPr>
          <a:lstStyle/>
          <a:p>
            <a:pPr algn="just"/>
            <a:r>
              <a:rPr lang="en-CA" sz="2800" dirty="0">
                <a:effectLst/>
                <a:latin typeface="Calibri" panose="020F0502020204030204" pitchFamily="34" charset="0"/>
                <a:cs typeface="Calibri" panose="020F0502020204030204" pitchFamily="34" charset="0"/>
              </a:rPr>
              <a:t>•Amazon API Gateway is an AWS service for creating, publishing, maintaining, monitoring, and securing REST, HTTP, and WebSocket APIs at any scale. API developers can create APIs that access AWS or other web services, as well as data stored in the </a:t>
            </a:r>
            <a:r>
              <a:rPr lang="en-CA" sz="2800" dirty="0">
                <a:latin typeface="Calibri" panose="020F0502020204030204" pitchFamily="34" charset="0"/>
                <a:cs typeface="Calibri" panose="020F0502020204030204" pitchFamily="34" charset="0"/>
              </a:rPr>
              <a:t>AWS Cloud</a:t>
            </a:r>
            <a:r>
              <a:rPr lang="en-CA" sz="2800" dirty="0">
                <a:effectLst/>
                <a:latin typeface="Calibri" panose="020F0502020204030204" pitchFamily="34" charset="0"/>
                <a:cs typeface="Calibri" panose="020F0502020204030204" pitchFamily="34" charset="0"/>
              </a:rPr>
              <a:t>. </a:t>
            </a:r>
          </a:p>
          <a:p>
            <a:pPr algn="just"/>
            <a:endParaRPr lang="en-CA" sz="2800" dirty="0">
              <a:effectLst/>
              <a:latin typeface="Calibri" panose="020F0502020204030204" pitchFamily="34" charset="0"/>
              <a:cs typeface="Calibri" panose="020F0502020204030204" pitchFamily="34" charset="0"/>
            </a:endParaRPr>
          </a:p>
          <a:p>
            <a:pPr algn="just"/>
            <a:r>
              <a:rPr lang="en-CA" sz="2800" dirty="0">
                <a:effectLst/>
                <a:latin typeface="Calibri" panose="020F0502020204030204" pitchFamily="34" charset="0"/>
                <a:cs typeface="Calibri" panose="020F0502020204030204" pitchFamily="34" charset="0"/>
              </a:rPr>
              <a:t>•As an API Gateway API developer, you can create APIs for use in your own client applications. Or you can make your APIs available to third-party app developers. </a:t>
            </a:r>
          </a:p>
          <a:p>
            <a:pPr algn="just"/>
            <a:endParaRPr lang="en-CA" sz="2800" dirty="0">
              <a:effectLst/>
              <a:latin typeface="Calibri" panose="020F0502020204030204" pitchFamily="34" charset="0"/>
              <a:cs typeface="Calibri" panose="020F0502020204030204" pitchFamily="34" charset="0"/>
            </a:endParaRPr>
          </a:p>
          <a:p>
            <a:pPr algn="just"/>
            <a:r>
              <a:rPr lang="en-CA" sz="2800" dirty="0">
                <a:effectLst/>
                <a:latin typeface="Calibri" panose="020F0502020204030204" pitchFamily="34" charset="0"/>
                <a:cs typeface="Calibri" panose="020F0502020204030204" pitchFamily="34" charset="0"/>
              </a:rPr>
              <a:t>•API Gateway creates RESTful APIs that:</a:t>
            </a:r>
          </a:p>
          <a:p>
            <a:pPr algn="just"/>
            <a:endParaRPr lang="en-CA" sz="2800" dirty="0">
              <a:effectLst/>
              <a:latin typeface="Calibri" panose="020F0502020204030204" pitchFamily="34" charset="0"/>
              <a:cs typeface="Calibri" panose="020F0502020204030204" pitchFamily="34" charset="0"/>
            </a:endParaRPr>
          </a:p>
          <a:p>
            <a:pPr algn="just"/>
            <a:r>
              <a:rPr lang="en-CA" sz="2800" dirty="0">
                <a:effectLst/>
                <a:latin typeface="Calibri" panose="020F0502020204030204" pitchFamily="34" charset="0"/>
                <a:cs typeface="Calibri" panose="020F0502020204030204" pitchFamily="34" charset="0"/>
              </a:rPr>
              <a:t>•Are HTTP-based.</a:t>
            </a:r>
          </a:p>
          <a:p>
            <a:pPr algn="just"/>
            <a:r>
              <a:rPr lang="en-CA" sz="2800" dirty="0">
                <a:effectLst/>
                <a:latin typeface="Calibri" panose="020F0502020204030204" pitchFamily="34" charset="0"/>
                <a:cs typeface="Calibri" panose="020F0502020204030204" pitchFamily="34" charset="0"/>
              </a:rPr>
              <a:t>•Enable stateless client-server communication.</a:t>
            </a:r>
          </a:p>
          <a:p>
            <a:pPr algn="just"/>
            <a:r>
              <a:rPr lang="en-CA" sz="2800" dirty="0">
                <a:effectLst/>
                <a:latin typeface="Calibri" panose="020F0502020204030204" pitchFamily="34" charset="0"/>
                <a:cs typeface="Calibri" panose="020F0502020204030204" pitchFamily="34" charset="0"/>
              </a:rPr>
              <a:t>•Implement standard HTTP methods such as GET, POST, PUT, PATCH, and DELETE.</a:t>
            </a:r>
          </a:p>
        </p:txBody>
      </p:sp>
    </p:spTree>
    <p:extLst>
      <p:ext uri="{BB962C8B-B14F-4D97-AF65-F5344CB8AC3E}">
        <p14:creationId xmlns:p14="http://schemas.microsoft.com/office/powerpoint/2010/main" val="3841780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A8AF-5097-936F-2F0D-D90E75C58C8A}"/>
              </a:ext>
            </a:extLst>
          </p:cNvPr>
          <p:cNvSpPr>
            <a:spLocks noGrp="1"/>
          </p:cNvSpPr>
          <p:nvPr>
            <p:ph type="title"/>
          </p:nvPr>
        </p:nvSpPr>
        <p:spPr>
          <a:xfrm>
            <a:off x="139700" y="165099"/>
            <a:ext cx="11061700" cy="952873"/>
          </a:xfrm>
        </p:spPr>
        <p:txBody>
          <a:bodyPr>
            <a:noAutofit/>
          </a:bodyPr>
          <a:lstStyle/>
          <a:p>
            <a:pPr algn="l"/>
            <a:r>
              <a:rPr lang="en-US" sz="3200" b="1" dirty="0">
                <a:latin typeface="Calibri" panose="020F0502020204030204" pitchFamily="34" charset="0"/>
                <a:cs typeface="Calibri" panose="020F0502020204030204" pitchFamily="34" charset="0"/>
              </a:rPr>
              <a:t>Aws serverless application model</a:t>
            </a:r>
          </a:p>
        </p:txBody>
      </p:sp>
      <p:sp>
        <p:nvSpPr>
          <p:cNvPr id="3" name="Content Placeholder 2">
            <a:extLst>
              <a:ext uri="{FF2B5EF4-FFF2-40B4-BE49-F238E27FC236}">
                <a16:creationId xmlns:a16="http://schemas.microsoft.com/office/drawing/2014/main" id="{AE8F076E-FD6A-1E63-4D38-56B151E5457C}"/>
              </a:ext>
            </a:extLst>
          </p:cNvPr>
          <p:cNvSpPr>
            <a:spLocks noGrp="1"/>
          </p:cNvSpPr>
          <p:nvPr>
            <p:ph idx="1"/>
          </p:nvPr>
        </p:nvSpPr>
        <p:spPr/>
        <p:txBody>
          <a:bodyPr/>
          <a:lstStyle/>
          <a:p>
            <a:endParaRPr lang="en-US"/>
          </a:p>
        </p:txBody>
      </p:sp>
      <p:pic>
        <p:nvPicPr>
          <p:cNvPr id="2050" name="Picture 2" descr="AWS Serverless Application Model | AWS Open Source Blog">
            <a:extLst>
              <a:ext uri="{FF2B5EF4-FFF2-40B4-BE49-F238E27FC236}">
                <a16:creationId xmlns:a16="http://schemas.microsoft.com/office/drawing/2014/main" id="{4F948E91-13BD-BBC4-2DBB-4DD3C082F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252" y="1492452"/>
            <a:ext cx="9781348" cy="414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22471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{29D55408-D650-C84A-A063-364C6B4B4B95}tf10001120</Template>
  <TotalTime>511</TotalTime>
  <Words>474</Words>
  <Application>Microsoft Macintosh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Parcel</vt:lpstr>
      <vt:lpstr>Business models behind Iaas, Saas, PaaS </vt:lpstr>
      <vt:lpstr>Introduction to serverless/event-driven computing</vt:lpstr>
      <vt:lpstr>AWS lambada</vt:lpstr>
      <vt:lpstr>PowerPoint Presentation</vt:lpstr>
      <vt:lpstr>Build an end-to-end app</vt:lpstr>
      <vt:lpstr>PowerPoint Presentation</vt:lpstr>
      <vt:lpstr>Api gateway</vt:lpstr>
      <vt:lpstr>PowerPoint Presentation</vt:lpstr>
      <vt:lpstr>Aws serverless application model</vt:lpstr>
      <vt:lpstr>PowerPoint Presentation</vt:lpstr>
      <vt:lpstr>Aws step 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models behind Iaas, Saas, PaaS </dc:title>
  <dc:creator>avanir182@gmail.com</dc:creator>
  <cp:lastModifiedBy>avanir182@gmail.com</cp:lastModifiedBy>
  <cp:revision>24</cp:revision>
  <dcterms:created xsi:type="dcterms:W3CDTF">2022-07-14T09:56:53Z</dcterms:created>
  <dcterms:modified xsi:type="dcterms:W3CDTF">2022-07-15T11:27:58Z</dcterms:modified>
</cp:coreProperties>
</file>