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7" r:id="rId2"/>
  </p:sldMasterIdLst>
  <p:notesMasterIdLst>
    <p:notesMasterId r:id="rId29"/>
  </p:notesMasterIdLst>
  <p:sldIdLst>
    <p:sldId id="256" r:id="rId3"/>
    <p:sldId id="292" r:id="rId4"/>
    <p:sldId id="307" r:id="rId5"/>
    <p:sldId id="308" r:id="rId6"/>
    <p:sldId id="293" r:id="rId7"/>
    <p:sldId id="294" r:id="rId8"/>
    <p:sldId id="312" r:id="rId9"/>
    <p:sldId id="313" r:id="rId10"/>
    <p:sldId id="309" r:id="rId11"/>
    <p:sldId id="310" r:id="rId12"/>
    <p:sldId id="311" r:id="rId13"/>
    <p:sldId id="295" r:id="rId14"/>
    <p:sldId id="296" r:id="rId15"/>
    <p:sldId id="319" r:id="rId16"/>
    <p:sldId id="314" r:id="rId17"/>
    <p:sldId id="297" r:id="rId18"/>
    <p:sldId id="301" r:id="rId19"/>
    <p:sldId id="299" r:id="rId20"/>
    <p:sldId id="306" r:id="rId21"/>
    <p:sldId id="303" r:id="rId22"/>
    <p:sldId id="304" r:id="rId23"/>
    <p:sldId id="305" r:id="rId24"/>
    <p:sldId id="298" r:id="rId25"/>
    <p:sldId id="300" r:id="rId26"/>
    <p:sldId id="302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" initials="C" lastIdx="1" clrIdx="0">
    <p:extLst>
      <p:ext uri="{19B8F6BF-5375-455C-9EA6-DF929625EA0E}">
        <p15:presenceInfo xmlns:p15="http://schemas.microsoft.com/office/powerpoint/2012/main" xmlns="" userId="Chan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384AF"/>
    <a:srgbClr val="49BCBF"/>
    <a:srgbClr val="A6A6A6"/>
    <a:srgbClr val="FB3919"/>
    <a:srgbClr val="9DB4E7"/>
    <a:srgbClr val="F29B4C"/>
    <a:srgbClr val="0772F3"/>
    <a:srgbClr val="4899FA"/>
    <a:srgbClr val="0554B3"/>
    <a:srgbClr val="EEE0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7T11:54:44.428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pPr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44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317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61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403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153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3342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itchFamily="2" charset="0"/>
              <a:ea typeface="Roboto Condensed" pitchFamily="2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</a:t>
            </a:r>
            <a:r>
              <a:rPr kumimoji="0" lang="en-US" sz="14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Cross </a:t>
            </a: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Basappa Layout, Gavipuram </a:t>
            </a:r>
            <a:r>
              <a:rPr kumimoji="0" lang="en-US" sz="14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itchFamily="2" charset="0"/>
              <a:ea typeface="Roboto Condensed" pitchFamily="2" charset="0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itchFamily="2" charset="0"/>
              <a:ea typeface="Roboto Condensed" pitchFamily="2" charset="0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55549" y="2415355"/>
            <a:ext cx="2880918" cy="2027295"/>
            <a:chOff x="3491656" y="1811515"/>
            <a:chExt cx="2160688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491656" y="1811515"/>
              <a:ext cx="2160688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Thank You !!!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 pitchFamily="2" charset="0"/>
                  <a:ea typeface="Roboto Condensed" pitchFamily="2" charset="0"/>
                  <a:cs typeface="+mn-cs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1C262FE-2B35-40C2-9E59-B7F449550376}"/>
              </a:ext>
            </a:extLst>
          </p:cNvPr>
          <p:cNvSpPr/>
          <p:nvPr userDrawn="1"/>
        </p:nvSpPr>
        <p:spPr>
          <a:xfrm>
            <a:off x="1007891" y="5846073"/>
            <a:ext cx="271009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084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06057" y="6364761"/>
            <a:ext cx="484324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3382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/>
            </a:r>
            <a:br>
              <a:rPr lang="en-IN" sz="8000" dirty="0"/>
            </a:br>
            <a:r>
              <a:rPr lang="en-IN" sz="8000" dirty="0" smtClean="0"/>
              <a:t>JAVASCRIPT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pPr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195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8208001"/>
              </p:ext>
            </p:extLst>
          </p:nvPr>
        </p:nvGraphicFramePr>
        <p:xfrm>
          <a:off x="2528757" y="1416321"/>
          <a:ext cx="6910120" cy="4351340"/>
        </p:xfrm>
        <a:graphic>
          <a:graphicData uri="http://schemas.openxmlformats.org/drawingml/2006/table">
            <a:tbl>
              <a:tblPr/>
              <a:tblGrid>
                <a:gridCol w="3455060">
                  <a:extLst>
                    <a:ext uri="{9D8B030D-6E8A-4147-A177-3AD203B41FA5}">
                      <a16:colId xmlns:a16="http://schemas.microsoft.com/office/drawing/2014/main" xmlns="" val="524479500"/>
                    </a:ext>
                  </a:extLst>
                </a:gridCol>
                <a:gridCol w="3455060">
                  <a:extLst>
                    <a:ext uri="{9D8B030D-6E8A-4147-A177-3AD203B41FA5}">
                      <a16:colId xmlns:a16="http://schemas.microsoft.com/office/drawing/2014/main" xmlns="" val="1292593700"/>
                    </a:ext>
                  </a:extLst>
                </a:gridCol>
              </a:tblGrid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Method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Description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7910962"/>
                  </a:ext>
                </a:extLst>
              </a:tr>
              <a:tr h="59656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getFullYear()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Get the </a:t>
                      </a:r>
                      <a:r>
                        <a:rPr lang="en-US" sz="1600" b="1" dirty="0">
                          <a:effectLst/>
                        </a:rPr>
                        <a:t>year</a:t>
                      </a:r>
                      <a:r>
                        <a:rPr lang="en-US" sz="1600" dirty="0">
                          <a:effectLst/>
                        </a:rPr>
                        <a:t> as a four digit number (</a:t>
                      </a:r>
                      <a:r>
                        <a:rPr lang="en-US" sz="1600" dirty="0" err="1">
                          <a:effectLst/>
                        </a:rPr>
                        <a:t>yyyy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3762676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getMonth()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 </a:t>
                      </a:r>
                      <a:r>
                        <a:rPr lang="en-US" sz="1600" b="1">
                          <a:effectLst/>
                        </a:rPr>
                        <a:t>month</a:t>
                      </a:r>
                      <a:r>
                        <a:rPr lang="en-US" sz="1600">
                          <a:effectLst/>
                        </a:rPr>
                        <a:t> as a number (0-11)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390145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getDate()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 </a:t>
                      </a:r>
                      <a:r>
                        <a:rPr lang="en-US" sz="1600" b="1">
                          <a:effectLst/>
                        </a:rPr>
                        <a:t>day</a:t>
                      </a:r>
                      <a:r>
                        <a:rPr lang="en-US" sz="1600">
                          <a:effectLst/>
                        </a:rPr>
                        <a:t> as a number (1-31)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184773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getHours()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 the </a:t>
                      </a:r>
                      <a:r>
                        <a:rPr lang="en-IN" sz="1600" b="1">
                          <a:effectLst/>
                        </a:rPr>
                        <a:t>hour</a:t>
                      </a:r>
                      <a:r>
                        <a:rPr lang="en-IN" sz="1600">
                          <a:effectLst/>
                        </a:rPr>
                        <a:t> (0-23)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331926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getMinutes()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 the </a:t>
                      </a:r>
                      <a:r>
                        <a:rPr lang="en-IN" sz="1600" b="1">
                          <a:effectLst/>
                        </a:rPr>
                        <a:t>minute</a:t>
                      </a:r>
                      <a:r>
                        <a:rPr lang="en-IN" sz="1600">
                          <a:effectLst/>
                        </a:rPr>
                        <a:t> (0-59)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2459239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getSeconds()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 the </a:t>
                      </a:r>
                      <a:r>
                        <a:rPr lang="en-IN" sz="1600" b="1">
                          <a:effectLst/>
                        </a:rPr>
                        <a:t>second</a:t>
                      </a:r>
                      <a:r>
                        <a:rPr lang="en-IN" sz="1600">
                          <a:effectLst/>
                        </a:rPr>
                        <a:t> (0-59)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662950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getMilliseconds()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 the </a:t>
                      </a:r>
                      <a:r>
                        <a:rPr lang="en-IN" sz="1600" b="1">
                          <a:effectLst/>
                        </a:rPr>
                        <a:t>millisecond</a:t>
                      </a:r>
                      <a:r>
                        <a:rPr lang="en-IN" sz="1600">
                          <a:effectLst/>
                        </a:rPr>
                        <a:t> (0-999)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2185181"/>
                  </a:ext>
                </a:extLst>
              </a:tr>
              <a:tr h="59656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getTime()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time (milliseconds since January 1, 1970)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5933370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getDay()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weekday as a number (0-6)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0266459"/>
                  </a:ext>
                </a:extLst>
              </a:tr>
              <a:tr h="350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Date.now()</a:t>
                      </a:r>
                    </a:p>
                  </a:txBody>
                  <a:tcPr marL="105257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Get the time. ECMAScript 5.</a:t>
                      </a:r>
                    </a:p>
                  </a:txBody>
                  <a:tcPr marL="52628" marR="52628" marT="52628" marB="526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13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28332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 smtClean="0"/>
              <a:t>Math Object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1800" dirty="0" smtClean="0"/>
              <a:t>Math.PI</a:t>
            </a:r>
            <a:r>
              <a:rPr lang="en-IN" sz="1800" dirty="0"/>
              <a:t> </a:t>
            </a:r>
            <a:r>
              <a:rPr lang="en-IN" sz="1800" dirty="0" smtClean="0"/>
              <a:t>– returns pi value.</a:t>
            </a:r>
            <a:r>
              <a:rPr lang="en-IN" sz="1800" dirty="0"/>
              <a:t> 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Math.round(x) - </a:t>
            </a:r>
            <a:r>
              <a:rPr lang="en-US" sz="1800" dirty="0"/>
              <a:t>returns the value of x rounded to its nearest </a:t>
            </a:r>
            <a:r>
              <a:rPr lang="en-US" sz="1800" dirty="0" smtClean="0"/>
              <a:t>integer.</a:t>
            </a:r>
          </a:p>
          <a:p>
            <a:endParaRPr lang="en-US" sz="1800" dirty="0" smtClean="0"/>
          </a:p>
          <a:p>
            <a:r>
              <a:rPr lang="en-IN" sz="1800" dirty="0" smtClean="0"/>
              <a:t>Math.pow(x , y) - </a:t>
            </a:r>
            <a:r>
              <a:rPr lang="en-US" sz="1800" dirty="0"/>
              <a:t>returns the value of x to the power of </a:t>
            </a:r>
            <a:r>
              <a:rPr lang="en-US" sz="1800" dirty="0" smtClean="0"/>
              <a:t>y.</a:t>
            </a:r>
          </a:p>
          <a:p>
            <a:endParaRPr lang="en-US" sz="1800" dirty="0" smtClean="0"/>
          </a:p>
          <a:p>
            <a:r>
              <a:rPr lang="en-IN" sz="1800" dirty="0" smtClean="0"/>
              <a:t>Math.sqrt(x) - </a:t>
            </a:r>
            <a:r>
              <a:rPr lang="en-US" sz="1800" dirty="0"/>
              <a:t>returns the square root of </a:t>
            </a:r>
            <a:r>
              <a:rPr lang="en-US" sz="1800" dirty="0" smtClean="0"/>
              <a:t>x.</a:t>
            </a:r>
          </a:p>
          <a:p>
            <a:endParaRPr lang="en-US" sz="1800" dirty="0" smtClean="0"/>
          </a:p>
          <a:p>
            <a:r>
              <a:rPr lang="en-IN" sz="1800" dirty="0" smtClean="0"/>
              <a:t>Math.abs(x) - </a:t>
            </a:r>
            <a:r>
              <a:rPr lang="en-US" sz="1800" dirty="0"/>
              <a:t>returns the absolute (positive) value </a:t>
            </a:r>
            <a:r>
              <a:rPr lang="en-US" sz="1800" dirty="0" smtClean="0"/>
              <a:t>of x.</a:t>
            </a:r>
          </a:p>
          <a:p>
            <a:endParaRPr lang="en-US" sz="1800" dirty="0" smtClean="0"/>
          </a:p>
          <a:p>
            <a:r>
              <a:rPr lang="en-IN" sz="1800" dirty="0" smtClean="0"/>
              <a:t>Math.ceil(x) - </a:t>
            </a:r>
            <a:r>
              <a:rPr lang="en-US" sz="1800" dirty="0"/>
              <a:t> returns the value of x rounded </a:t>
            </a:r>
            <a:r>
              <a:rPr lang="en-US" sz="1800" b="1" dirty="0"/>
              <a:t>up</a:t>
            </a:r>
            <a:r>
              <a:rPr lang="en-US" sz="1800" dirty="0"/>
              <a:t> to its nearest </a:t>
            </a:r>
            <a:r>
              <a:rPr lang="en-US" sz="1800" dirty="0" smtClean="0"/>
              <a:t>integer.</a:t>
            </a:r>
          </a:p>
          <a:p>
            <a:endParaRPr lang="en-US" sz="1800" dirty="0" smtClean="0"/>
          </a:p>
          <a:p>
            <a:r>
              <a:rPr lang="en-IN" sz="1800" dirty="0" smtClean="0"/>
              <a:t>Math.floor(x) - </a:t>
            </a:r>
            <a:r>
              <a:rPr lang="en-US" sz="1800" dirty="0"/>
              <a:t>returns the value of x rounded </a:t>
            </a:r>
            <a:r>
              <a:rPr lang="en-US" sz="1800" b="1" dirty="0"/>
              <a:t>down</a:t>
            </a:r>
            <a:r>
              <a:rPr lang="en-US" sz="1800" dirty="0"/>
              <a:t> to its nearest </a:t>
            </a:r>
            <a:r>
              <a:rPr lang="en-US" sz="1800" dirty="0" smtClean="0"/>
              <a:t>integer.</a:t>
            </a:r>
          </a:p>
          <a:p>
            <a:endParaRPr lang="en-IN" sz="1800" dirty="0"/>
          </a:p>
          <a:p>
            <a:r>
              <a:rPr lang="en-IN" sz="1800" dirty="0"/>
              <a:t>Math.min() and Math.max</a:t>
            </a:r>
            <a:r>
              <a:rPr lang="en-IN" sz="1800" dirty="0" smtClean="0"/>
              <a:t>() - </a:t>
            </a:r>
            <a:r>
              <a:rPr lang="en-US" sz="1800" dirty="0"/>
              <a:t>can be used to find the lowest or highest value in a list of </a:t>
            </a:r>
            <a:r>
              <a:rPr lang="en-US" sz="1800" dirty="0" smtClean="0"/>
              <a:t>arguments.</a:t>
            </a:r>
          </a:p>
          <a:p>
            <a:endParaRPr lang="en-US" sz="1800" dirty="0"/>
          </a:p>
          <a:p>
            <a:r>
              <a:rPr lang="en-IN" sz="1800" dirty="0" smtClean="0"/>
              <a:t>Math.random() - </a:t>
            </a:r>
            <a:r>
              <a:rPr lang="en-US" sz="1800" dirty="0"/>
              <a:t>returns a random number between 0 (inclusive), and 1 (exclusive</a:t>
            </a:r>
            <a:r>
              <a:rPr lang="en-US" sz="1800" dirty="0" smtClean="0"/>
              <a:t>).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263333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Control Structures, Loops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78805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if, if-else, if else-if, for, switch, while, do-while, continue, break, for-of, for-in, forEach 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9465227"/>
              </p:ext>
            </p:extLst>
          </p:nvPr>
        </p:nvGraphicFramePr>
        <p:xfrm>
          <a:off x="989451" y="1751760"/>
          <a:ext cx="9988732" cy="424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83">
                  <a:extLst>
                    <a:ext uri="{9D8B030D-6E8A-4147-A177-3AD203B41FA5}">
                      <a16:colId xmlns:a16="http://schemas.microsoft.com/office/drawing/2014/main" xmlns="" val="4109878253"/>
                    </a:ext>
                  </a:extLst>
                </a:gridCol>
                <a:gridCol w="2497183">
                  <a:extLst>
                    <a:ext uri="{9D8B030D-6E8A-4147-A177-3AD203B41FA5}">
                      <a16:colId xmlns:a16="http://schemas.microsoft.com/office/drawing/2014/main" xmlns="" val="1934785018"/>
                    </a:ext>
                  </a:extLst>
                </a:gridCol>
                <a:gridCol w="2497183">
                  <a:extLst>
                    <a:ext uri="{9D8B030D-6E8A-4147-A177-3AD203B41FA5}">
                      <a16:colId xmlns:a16="http://schemas.microsoft.com/office/drawing/2014/main" xmlns="" val="3863430570"/>
                    </a:ext>
                  </a:extLst>
                </a:gridCol>
                <a:gridCol w="2497183">
                  <a:extLst>
                    <a:ext uri="{9D8B030D-6E8A-4147-A177-3AD203B41FA5}">
                      <a16:colId xmlns:a16="http://schemas.microsoft.com/office/drawing/2014/main" xmlns="" val="2704384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forEach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17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Does not work with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Does not work with object, only use with arrays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Does not work with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Works with object and arrays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50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Does not ignore empty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Ignores empty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Does not ignore empty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Ignores empty elements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05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break statement is supported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break statement is not supported coz it’s a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break statement is supported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break statement is supported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27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Ignores extra properties which does not have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Ignores extra properties which does not have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Ignores extra properties which does not have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Does not ignore extra properties which does not have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9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12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1265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Named Functions : </a:t>
            </a:r>
          </a:p>
          <a:p>
            <a:pPr lvl="1"/>
            <a:r>
              <a:rPr lang="en-US" sz="1600" dirty="0"/>
              <a:t>		function </a:t>
            </a:r>
            <a:r>
              <a:rPr lang="en-US" sz="1600" dirty="0" smtClean="0"/>
              <a:t>funcname( args ) {  </a:t>
            </a:r>
            <a:endParaRPr lang="en-US" sz="1600" dirty="0"/>
          </a:p>
          <a:p>
            <a:pPr lvl="1"/>
            <a:r>
              <a:rPr lang="en-US" sz="1600" dirty="0"/>
              <a:t>				       //statements</a:t>
            </a:r>
          </a:p>
          <a:p>
            <a:pPr lvl="1"/>
            <a:r>
              <a:rPr lang="en-US" sz="1600" dirty="0"/>
              <a:t>			    	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1600" dirty="0" smtClean="0"/>
              <a:t>Function Expression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	var getName = function( args ) {  </a:t>
            </a:r>
            <a:endParaRPr lang="en-US" sz="1600" dirty="0"/>
          </a:p>
          <a:p>
            <a:pPr lvl="1"/>
            <a:r>
              <a:rPr lang="en-US" sz="1600" dirty="0"/>
              <a:t>				    </a:t>
            </a:r>
            <a:r>
              <a:rPr lang="en-US" sz="1600" dirty="0" smtClean="0"/>
              <a:t>     </a:t>
            </a:r>
            <a:r>
              <a:rPr lang="en-US" sz="1600" dirty="0"/>
              <a:t>//statements</a:t>
            </a:r>
          </a:p>
          <a:p>
            <a:pPr lvl="1"/>
            <a:r>
              <a:rPr lang="en-US" sz="1600" dirty="0"/>
              <a:t>			    	 </a:t>
            </a:r>
            <a:r>
              <a:rPr lang="en-US" sz="1600" dirty="0" smtClean="0"/>
              <a:t>       </a:t>
            </a:r>
            <a:r>
              <a:rPr lang="en-US" sz="1600" dirty="0"/>
              <a:t>}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IIFE(Immediately Invoked Function Expression) :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		(function( args ){  </a:t>
            </a:r>
            <a:endParaRPr lang="en-US" sz="1600" dirty="0"/>
          </a:p>
          <a:p>
            <a:pPr lvl="1"/>
            <a:r>
              <a:rPr lang="en-US" sz="1600" dirty="0"/>
              <a:t>				       //statements</a:t>
            </a:r>
          </a:p>
          <a:p>
            <a:pPr lvl="1"/>
            <a:r>
              <a:rPr lang="en-US" sz="1600" dirty="0"/>
              <a:t>			    	 </a:t>
            </a:r>
            <a:r>
              <a:rPr lang="en-US" sz="1600" dirty="0" smtClean="0"/>
              <a:t>})();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1600" dirty="0" smtClean="0"/>
              <a:t>ES6 Arrow Function :</a:t>
            </a:r>
          </a:p>
          <a:p>
            <a:pPr lvl="1"/>
            <a:r>
              <a:rPr lang="en-US" sz="1600" dirty="0" smtClean="0"/>
              <a:t>		               </a:t>
            </a:r>
            <a:r>
              <a:rPr lang="en-US" sz="1600" dirty="0"/>
              <a:t>	</a:t>
            </a:r>
            <a:r>
              <a:rPr lang="en-US" sz="1600" dirty="0" smtClean="0"/>
              <a:t>           ( args ) =&gt; {  </a:t>
            </a:r>
            <a:endParaRPr lang="en-US" sz="1600" dirty="0"/>
          </a:p>
          <a:p>
            <a:pPr lvl="1"/>
            <a:r>
              <a:rPr lang="en-US" sz="1600" dirty="0"/>
              <a:t>				       //statements</a:t>
            </a:r>
          </a:p>
          <a:p>
            <a:pPr lvl="1"/>
            <a:r>
              <a:rPr lang="en-US" sz="1600" dirty="0"/>
              <a:t>			</a:t>
            </a:r>
            <a:r>
              <a:rPr lang="en-US" sz="1600" dirty="0" smtClean="0"/>
              <a:t>	  }</a:t>
            </a:r>
            <a:endParaRPr lang="en-US" sz="1600" dirty="0"/>
          </a:p>
          <a:p>
            <a:pPr marL="101596" indent="0">
              <a:buNone/>
            </a:pPr>
            <a:endParaRPr lang="en-US" sz="1600" dirty="0" smtClean="0"/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014768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Hoisting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hoisting 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	Before </a:t>
            </a:r>
            <a:r>
              <a:rPr lang="en-US" dirty="0"/>
              <a:t>Hoisting </a:t>
            </a:r>
            <a:r>
              <a:rPr lang="en-US" dirty="0" smtClean="0"/>
              <a:t>:-                                                </a:t>
            </a:r>
            <a:r>
              <a:rPr lang="en-US" dirty="0"/>
              <a:t>After hoisting :-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		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</a:t>
            </a:r>
            <a:endParaRPr lang="en-US" dirty="0" smtClean="0"/>
          </a:p>
          <a:p>
            <a:pPr lvl="1"/>
            <a:r>
              <a:rPr lang="en-US" dirty="0" smtClean="0"/>
              <a:t>     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 Hoisting in Function :</a:t>
            </a:r>
          </a:p>
          <a:p>
            <a:pPr lvl="1"/>
            <a:r>
              <a:rPr lang="en-US" dirty="0" smtClean="0"/>
              <a:t>	</a:t>
            </a:r>
            <a:r>
              <a:rPr lang="en-US" dirty="0"/>
              <a:t> Before Hoisting :- </a:t>
            </a:r>
            <a:r>
              <a:rPr lang="en-US" dirty="0" smtClean="0"/>
              <a:t>			       After </a:t>
            </a:r>
            <a:r>
              <a:rPr lang="en-US" dirty="0"/>
              <a:t>hoisting :-</a:t>
            </a:r>
          </a:p>
          <a:p>
            <a:pPr lvl="1"/>
            <a:r>
              <a:rPr lang="en-US" dirty="0" smtClean="0"/>
              <a:t>									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4766" y="4354286"/>
            <a:ext cx="4920343" cy="176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hoist</a:t>
            </a:r>
            <a:r>
              <a:rPr lang="en-US" dirty="0" smtClean="0">
                <a:solidFill>
                  <a:schemeClr val="tx1"/>
                </a:solidFill>
              </a:rPr>
              <a:t>() {                                                                                                                         	console.log(message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var </a:t>
            </a:r>
            <a:r>
              <a:rPr lang="en-US" dirty="0">
                <a:solidFill>
                  <a:schemeClr val="tx1"/>
                </a:solidFill>
              </a:rPr>
              <a:t>message = ‘Hoisting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hoist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2303" y="4354286"/>
            <a:ext cx="5512526" cy="176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hoist() { 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var </a:t>
            </a:r>
            <a:r>
              <a:rPr lang="en-US" dirty="0">
                <a:solidFill>
                  <a:schemeClr val="tx1"/>
                </a:solidFill>
              </a:rPr>
              <a:t>message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	console.log(message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message </a:t>
            </a:r>
            <a:r>
              <a:rPr lang="en-US" dirty="0">
                <a:solidFill>
                  <a:schemeClr val="tx1"/>
                </a:solidFill>
              </a:rPr>
              <a:t>= ‘Hoisting’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hoist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4766" y="1691035"/>
            <a:ext cx="4920343" cy="966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console.log(hoist);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 </a:t>
            </a:r>
            <a:r>
              <a:rPr lang="en-US" dirty="0">
                <a:solidFill>
                  <a:schemeClr val="tx1"/>
                </a:solidFill>
              </a:rPr>
              <a:t>hoist = ‘The variable has </a:t>
            </a:r>
            <a:r>
              <a:rPr lang="en-US" dirty="0" smtClean="0">
                <a:solidFill>
                  <a:schemeClr val="tx1"/>
                </a:solidFill>
              </a:rPr>
              <a:t>been </a:t>
            </a:r>
            <a:r>
              <a:rPr lang="en-US" dirty="0">
                <a:solidFill>
                  <a:schemeClr val="tx1"/>
                </a:solidFill>
              </a:rPr>
              <a:t>hoisted’;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2303" y="1691035"/>
            <a:ext cx="5512526" cy="966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 </a:t>
            </a:r>
            <a:r>
              <a:rPr lang="en-US" dirty="0">
                <a:solidFill>
                  <a:schemeClr val="tx1"/>
                </a:solidFill>
              </a:rPr>
              <a:t>hoist;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console.log(hoist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hoist </a:t>
            </a:r>
            <a:r>
              <a:rPr lang="en-US" dirty="0">
                <a:solidFill>
                  <a:schemeClr val="tx1"/>
                </a:solidFill>
              </a:rPr>
              <a:t>= ‘The variable has been hoisted’;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085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Call Stack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9831" y="1266953"/>
            <a:ext cx="8938827" cy="49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95824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String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30460"/>
            <a:ext cx="11633200" cy="5420784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Array</a:t>
            </a:r>
            <a:r>
              <a:rPr lang="en-US" dirty="0" smtClean="0"/>
              <a:t> : </a:t>
            </a:r>
          </a:p>
          <a:p>
            <a:pPr lvl="1"/>
            <a:r>
              <a:rPr lang="en-US" dirty="0"/>
              <a:t>	Properties -</a:t>
            </a:r>
          </a:p>
          <a:p>
            <a:pPr lvl="1"/>
            <a:r>
              <a:rPr lang="en-US" dirty="0"/>
              <a:t>		length</a:t>
            </a:r>
          </a:p>
          <a:p>
            <a:pPr lvl="1"/>
            <a:r>
              <a:rPr lang="en-US" dirty="0" smtClean="0"/>
              <a:t>	Methods -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sz="2000" dirty="0" smtClean="0"/>
              <a:t>forEach(( callback( value, index) )), isArray(), includes( searchElement, fromIndex ), 		push(items), pop(), shift(), unshift(items), splice(start index, delete count, items), </a:t>
            </a:r>
          </a:p>
          <a:p>
            <a:pPr lvl="1"/>
            <a:r>
              <a:rPr lang="en-IN" sz="2000" dirty="0"/>
              <a:t>	</a:t>
            </a:r>
            <a:r>
              <a:rPr lang="en-IN" sz="2000" dirty="0" smtClean="0"/>
              <a:t>slice</a:t>
            </a:r>
            <a:r>
              <a:rPr lang="en-IN" sz="2000" dirty="0"/>
              <a:t>( start index, end index), </a:t>
            </a:r>
            <a:r>
              <a:rPr lang="en-IN" sz="2000" dirty="0" smtClean="0"/>
              <a:t>join( separator ), indexOf( searchElement, fromIndex ), map(( 	callback( value, index) )), filter(( callback( value, index) ))</a:t>
            </a:r>
            <a:endParaRPr lang="en-US" sz="2000" dirty="0" smtClean="0"/>
          </a:p>
          <a:p>
            <a:endParaRPr lang="en-US" dirty="0"/>
          </a:p>
          <a:p>
            <a:r>
              <a:rPr lang="en-US" sz="2800" dirty="0" smtClean="0"/>
              <a:t>String</a:t>
            </a:r>
            <a:r>
              <a:rPr lang="en-US" dirty="0" smtClean="0"/>
              <a:t> : 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Properties -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length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Methods -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dirty="0" smtClean="0"/>
              <a:t>toLowerCase(), toUpperCase(), charAt( position ), indexOf( searchString, position ), 		concat(…strings), includes(search String, start position),replace(search Value, replaceValue), 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split( separator, limit), substr( start, length), search(value), trim()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1786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720"/>
            <a:ext cx="7106194" cy="574453"/>
          </a:xfrm>
        </p:spPr>
        <p:txBody>
          <a:bodyPr/>
          <a:lstStyle/>
          <a:p>
            <a:r>
              <a:rPr lang="en-US" dirty="0" smtClean="0"/>
              <a:t>Closures, Callback, Recursion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Closures :</a:t>
            </a:r>
          </a:p>
          <a:p>
            <a:pPr marL="1015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An </a:t>
            </a:r>
            <a:r>
              <a:rPr lang="en-US" sz="2400" dirty="0"/>
              <a:t>inner function has always access to the parameters and variables of its </a:t>
            </a:r>
            <a:r>
              <a:rPr lang="en-US" sz="2400" dirty="0" smtClean="0"/>
              <a:t>	outer </a:t>
            </a:r>
            <a:r>
              <a:rPr lang="en-US" sz="2400" dirty="0"/>
              <a:t>function, even after the outer function has </a:t>
            </a:r>
            <a:r>
              <a:rPr lang="en-US" sz="2400" dirty="0" smtClean="0"/>
              <a:t>returned and removed from 	the stack.</a:t>
            </a:r>
          </a:p>
          <a:p>
            <a:pPr marL="101596" indent="0">
              <a:buNone/>
            </a:pPr>
            <a:endParaRPr lang="en-US" sz="2400" dirty="0" smtClean="0"/>
          </a:p>
          <a:p>
            <a:r>
              <a:rPr lang="en-US" sz="2400" dirty="0" smtClean="0"/>
              <a:t>Callback :</a:t>
            </a:r>
          </a:p>
          <a:p>
            <a:pPr lvl="1"/>
            <a:r>
              <a:rPr lang="en-US" sz="2134" dirty="0"/>
              <a:t>	</a:t>
            </a:r>
            <a:r>
              <a:rPr lang="en-US" sz="2400" dirty="0" smtClean="0"/>
              <a:t>A callback function is a function passed into another function as an argument.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A callback function is a function that is to be executed after another function 	has finished executing – hence the name ‘call back’.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Recursion : 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A function calling itself repeatedly until it arrives at a result.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6406785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679471" cy="574453"/>
          </a:xfrm>
        </p:spPr>
        <p:txBody>
          <a:bodyPr/>
          <a:lstStyle/>
          <a:p>
            <a:r>
              <a:rPr lang="en-US" dirty="0" smtClean="0"/>
              <a:t>Browser Object Model(BOM)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Browser Object Model (BOM) allows JavaScript to "talk to" the </a:t>
            </a:r>
            <a:r>
              <a:rPr lang="en-US" dirty="0" smtClean="0"/>
              <a:t>browser.</a:t>
            </a:r>
          </a:p>
          <a:p>
            <a:endParaRPr lang="en-US" dirty="0" smtClean="0"/>
          </a:p>
          <a:p>
            <a:r>
              <a:rPr lang="en-IN" b="1" dirty="0" smtClean="0"/>
              <a:t>Window</a:t>
            </a:r>
            <a:r>
              <a:rPr lang="en-IN" dirty="0" smtClean="0"/>
              <a:t> </a:t>
            </a:r>
            <a:r>
              <a:rPr lang="en-US" b="1" dirty="0"/>
              <a:t>Object 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	</a:t>
            </a:r>
            <a:r>
              <a:rPr lang="en-IN" dirty="0" smtClean="0"/>
              <a:t>The window </a:t>
            </a:r>
            <a:r>
              <a:rPr lang="en-US" dirty="0"/>
              <a:t>object is supported by all browsers. It represents the browser's </a:t>
            </a:r>
            <a:r>
              <a:rPr lang="en-US" dirty="0" smtClean="0"/>
              <a:t>window tab.</a:t>
            </a:r>
          </a:p>
          <a:p>
            <a:pPr lvl="1"/>
            <a:endParaRPr lang="en-IN" dirty="0" smtClean="0"/>
          </a:p>
          <a:p>
            <a:r>
              <a:rPr lang="en-IN" b="1" dirty="0" smtClean="0"/>
              <a:t>Properties</a:t>
            </a:r>
            <a:r>
              <a:rPr lang="en-IN" dirty="0" smtClean="0"/>
              <a:t> :</a:t>
            </a:r>
          </a:p>
          <a:p>
            <a:pPr lvl="1"/>
            <a:r>
              <a:rPr lang="en-US" dirty="0"/>
              <a:t>	</a:t>
            </a:r>
            <a:r>
              <a:rPr lang="en-IN" dirty="0" smtClean="0"/>
              <a:t>innerHeight, innerWidth. </a:t>
            </a:r>
          </a:p>
          <a:p>
            <a:pPr lvl="1"/>
            <a:r>
              <a:rPr lang="en-US" dirty="0" smtClean="0"/>
              <a:t> </a:t>
            </a:r>
            <a:endParaRPr lang="en-IN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	prompt, alert, confirm, open, close, console.</a:t>
            </a:r>
          </a:p>
          <a:p>
            <a:pPr lvl="1"/>
            <a:endParaRPr lang="en-US" dirty="0"/>
          </a:p>
          <a:p>
            <a:r>
              <a:rPr lang="en-US" b="1" dirty="0" smtClean="0"/>
              <a:t>Location Object</a:t>
            </a:r>
            <a:r>
              <a:rPr lang="en-US" dirty="0" smtClean="0"/>
              <a:t> 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href, hostname, pathname, protocol, port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History Object</a:t>
            </a:r>
            <a:r>
              <a:rPr lang="en-US" dirty="0" smtClean="0"/>
              <a:t> 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back(), forward().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0849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Structure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067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sz="2800" dirty="0"/>
          </a:p>
          <a:p>
            <a:r>
              <a:rPr lang="en-US" sz="2800" dirty="0" smtClean="0"/>
              <a:t>JavaScript is a lightweight </a:t>
            </a:r>
            <a:r>
              <a:rPr lang="en-US" sz="2800" dirty="0"/>
              <a:t>scripting </a:t>
            </a:r>
            <a:r>
              <a:rPr lang="en-US" sz="2800" dirty="0" smtClean="0"/>
              <a:t>language aka </a:t>
            </a:r>
            <a:r>
              <a:rPr lang="en-US" sz="2800" dirty="0"/>
              <a:t>programming </a:t>
            </a:r>
            <a:r>
              <a:rPr lang="en-US" sz="2800" dirty="0" smtClean="0"/>
              <a:t>language.</a:t>
            </a:r>
          </a:p>
          <a:p>
            <a:endParaRPr lang="en-US" sz="2800" dirty="0" smtClean="0"/>
          </a:p>
          <a:p>
            <a:r>
              <a:rPr lang="en-US" sz="2800" dirty="0" smtClean="0"/>
              <a:t>JavaScript is case sensitive.</a:t>
            </a:r>
          </a:p>
          <a:p>
            <a:endParaRPr lang="en-US" sz="2800" dirty="0" smtClean="0"/>
          </a:p>
          <a:p>
            <a:r>
              <a:rPr lang="en-US" sz="2800" dirty="0" smtClean="0"/>
              <a:t>Brendan Eich</a:t>
            </a:r>
            <a:r>
              <a:rPr lang="en-US" sz="2800" dirty="0"/>
              <a:t> </a:t>
            </a:r>
            <a:r>
              <a:rPr lang="en-US" sz="2800" dirty="0" smtClean="0"/>
              <a:t>creator of JavaScript language in 1995.</a:t>
            </a:r>
          </a:p>
          <a:p>
            <a:pPr marL="101596" indent="0">
              <a:buNone/>
            </a:pPr>
            <a:endParaRPr lang="en-US" sz="2800" dirty="0"/>
          </a:p>
          <a:p>
            <a:r>
              <a:rPr lang="en-US" sz="2800" dirty="0" smtClean="0"/>
              <a:t>Use script tag to include js in html.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&lt;script src = “index.js”&gt;&lt;/script&gt;</a:t>
            </a:r>
          </a:p>
          <a:p>
            <a:endParaRPr lang="en-US" sz="2800" dirty="0"/>
          </a:p>
          <a:p>
            <a:r>
              <a:rPr lang="en-US" sz="2800" dirty="0" smtClean="0"/>
              <a:t>JavaScript v/s EcmaScript.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Document Object Model (</a:t>
            </a:r>
            <a:r>
              <a:rPr lang="en-US" b="1" dirty="0"/>
              <a:t>DOM</a:t>
            </a:r>
            <a:r>
              <a:rPr lang="en-US" dirty="0"/>
              <a:t>) is a programming interface for HTML and XML documents, which can be modified with a scripting language such as </a:t>
            </a:r>
            <a:r>
              <a:rPr lang="en-US" b="1" dirty="0"/>
              <a:t>JavaScript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7643" y="1724296"/>
            <a:ext cx="6934200" cy="47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713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6717" y="102446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32987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6716" y="1024467"/>
            <a:ext cx="758786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5169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7036523" cy="574453"/>
          </a:xfrm>
        </p:spPr>
        <p:txBody>
          <a:bodyPr/>
          <a:lstStyle/>
          <a:p>
            <a:r>
              <a:rPr lang="en-US" dirty="0" smtClean="0"/>
              <a:t>Document Object Model(DOM)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Document Object Model (</a:t>
            </a:r>
            <a:r>
              <a:rPr lang="en-US" b="1" dirty="0" smtClean="0"/>
              <a:t>DOM</a:t>
            </a:r>
            <a:r>
              <a:rPr lang="en-US" dirty="0" smtClean="0"/>
              <a:t>) is a programming interface for HTML and XML documents, which can be modified with a scripting language such as </a:t>
            </a:r>
            <a:r>
              <a:rPr lang="en-US" b="1" dirty="0" smtClean="0"/>
              <a:t>JavaScript.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write(), createElement( element ), getElementById( id name )</a:t>
            </a:r>
            <a:r>
              <a:rPr lang="en-IN" dirty="0" smtClean="0"/>
              <a:t>, getElementsByTagName( tag name ), 	getElementsByClassName( class name ),</a:t>
            </a:r>
            <a:r>
              <a:rPr lang="en-IN" dirty="0"/>
              <a:t> </a:t>
            </a:r>
            <a:r>
              <a:rPr lang="en-IN" dirty="0" smtClean="0"/>
              <a:t>querySelector( tag or id or class </a:t>
            </a:r>
            <a:r>
              <a:rPr lang="en-IN" dirty="0"/>
              <a:t>), </a:t>
            </a:r>
            <a:endParaRPr lang="en-IN" dirty="0" smtClean="0"/>
          </a:p>
          <a:p>
            <a:pPr lvl="1"/>
            <a:r>
              <a:rPr lang="en-IN" dirty="0"/>
              <a:t>	</a:t>
            </a:r>
            <a:r>
              <a:rPr lang="en-IN" dirty="0" smtClean="0"/>
              <a:t>querySelectorAll( tag </a:t>
            </a:r>
            <a:r>
              <a:rPr lang="en-IN" dirty="0"/>
              <a:t>or id or </a:t>
            </a:r>
            <a:r>
              <a:rPr lang="en-IN" dirty="0" smtClean="0"/>
              <a:t>class ), appendChild( element ).</a:t>
            </a:r>
            <a:endParaRPr lang="en-IN" dirty="0"/>
          </a:p>
          <a:p>
            <a:pPr lvl="1"/>
            <a:endParaRPr lang="en-US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 :</a:t>
            </a:r>
          </a:p>
          <a:p>
            <a:pPr lvl="1"/>
            <a:r>
              <a:rPr lang="en-IN" dirty="0" smtClean="0"/>
              <a:t>	firstChild</a:t>
            </a:r>
            <a:r>
              <a:rPr lang="en-IN" dirty="0"/>
              <a:t>, firstElementChild, lastChild, lastElementChild, </a:t>
            </a:r>
            <a:r>
              <a:rPr lang="en-IN" dirty="0" smtClean="0"/>
              <a:t>removeChild, className, classList, 	childNodes.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DOM Events 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onclick, onmouseover, onmouseout, onkeyup, onkeydown, </a:t>
            </a:r>
            <a:r>
              <a:rPr lang="en-US" dirty="0" err="1" smtClean="0"/>
              <a:t>onchange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	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14800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Form, JSON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sz="2000" dirty="0" smtClean="0"/>
          </a:p>
          <a:p>
            <a:r>
              <a:rPr lang="en-US" sz="2000" dirty="0" smtClean="0"/>
              <a:t>Data Validation.</a:t>
            </a:r>
          </a:p>
          <a:p>
            <a:endParaRPr lang="en-US" sz="2000" dirty="0" smtClean="0"/>
          </a:p>
          <a:p>
            <a:r>
              <a:rPr lang="en-US" sz="2000" dirty="0" smtClean="0"/>
              <a:t>Create Element </a:t>
            </a:r>
            <a:r>
              <a:rPr lang="en-US" sz="2000" dirty="0"/>
              <a:t>Dynamically, </a:t>
            </a:r>
            <a:r>
              <a:rPr lang="en-US" sz="2000" dirty="0" smtClean="0"/>
              <a:t>add </a:t>
            </a:r>
            <a:r>
              <a:rPr lang="en-US" sz="2000" dirty="0"/>
              <a:t>Style Dynamically.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JSON(JavaScript Object Notation) :</a:t>
            </a:r>
          </a:p>
          <a:p>
            <a:pPr lvl="1"/>
            <a:r>
              <a:rPr lang="en-US" sz="2000" dirty="0" smtClean="0"/>
              <a:t>	JSON </a:t>
            </a:r>
            <a:r>
              <a:rPr lang="en-US" sz="2000" dirty="0"/>
              <a:t>is a format for sharing </a:t>
            </a:r>
            <a:r>
              <a:rPr lang="en-US" sz="2000" dirty="0" smtClean="0"/>
              <a:t>data.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JSON.stringify()</a:t>
            </a:r>
          </a:p>
          <a:p>
            <a:endParaRPr lang="en-US" sz="2000" dirty="0"/>
          </a:p>
          <a:p>
            <a:r>
              <a:rPr lang="en-US" sz="2000" dirty="0" smtClean="0"/>
              <a:t>JSON.parse()</a:t>
            </a:r>
          </a:p>
          <a:p>
            <a:endParaRPr lang="en-US" sz="2000" dirty="0" smtClean="0"/>
          </a:p>
          <a:p>
            <a:r>
              <a:rPr lang="en-US" sz="2000" dirty="0" smtClean="0"/>
              <a:t>JSON Data </a:t>
            </a:r>
            <a:r>
              <a:rPr lang="en-US" sz="2000" dirty="0"/>
              <a:t>T</a:t>
            </a:r>
            <a:r>
              <a:rPr lang="en-US" sz="2000" dirty="0" smtClean="0"/>
              <a:t>ypes : </a:t>
            </a:r>
          </a:p>
          <a:p>
            <a:pPr marL="101596" indent="0">
              <a:buNone/>
            </a:pPr>
            <a:r>
              <a:rPr lang="en-US" sz="2000" dirty="0" smtClean="0"/>
              <a:t>             In </a:t>
            </a:r>
            <a:r>
              <a:rPr lang="en-US" sz="2000" dirty="0"/>
              <a:t>JSON, values must be one of the following data </a:t>
            </a:r>
            <a:r>
              <a:rPr lang="en-US" sz="2000" dirty="0" smtClean="0"/>
              <a:t>types</a:t>
            </a:r>
          </a:p>
          <a:p>
            <a:pPr lvl="1"/>
            <a:r>
              <a:rPr lang="en-US" sz="2000" dirty="0"/>
              <a:t>	 </a:t>
            </a:r>
            <a:r>
              <a:rPr lang="en-US" sz="2000" dirty="0" smtClean="0"/>
              <a:t>	a string, a number, an object, an array, a boolean, null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JSON values </a:t>
            </a:r>
            <a:r>
              <a:rPr lang="en-US" sz="2000" b="1" dirty="0"/>
              <a:t>cannot </a:t>
            </a:r>
            <a:r>
              <a:rPr lang="en-US" sz="2000" dirty="0"/>
              <a:t>be one of the following data types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a function, a date, undefined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0679000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Features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let, </a:t>
            </a:r>
            <a:r>
              <a:rPr lang="en-US" dirty="0" err="1" smtClean="0"/>
              <a:t>const</a:t>
            </a:r>
            <a:r>
              <a:rPr lang="en-US" dirty="0" smtClean="0"/>
              <a:t> keywords.</a:t>
            </a:r>
          </a:p>
          <a:p>
            <a:endParaRPr lang="en-IN" dirty="0"/>
          </a:p>
          <a:p>
            <a:r>
              <a:rPr lang="en-US" dirty="0" smtClean="0"/>
              <a:t>Arrow functions.</a:t>
            </a:r>
          </a:p>
          <a:p>
            <a:endParaRPr lang="en-US" dirty="0" smtClean="0"/>
          </a:p>
          <a:p>
            <a:r>
              <a:rPr lang="en-US" dirty="0" smtClean="0"/>
              <a:t>Template strings(``).</a:t>
            </a:r>
          </a:p>
          <a:p>
            <a:endParaRPr lang="en-US" dirty="0" smtClean="0"/>
          </a:p>
          <a:p>
            <a:r>
              <a:rPr lang="en-US" dirty="0" smtClean="0"/>
              <a:t>Object and Array De-structuring.</a:t>
            </a:r>
          </a:p>
          <a:p>
            <a:endParaRPr lang="en-US" dirty="0" smtClean="0"/>
          </a:p>
          <a:p>
            <a:r>
              <a:rPr lang="en-US" dirty="0" smtClean="0"/>
              <a:t>…spread and …rest operators</a:t>
            </a:r>
          </a:p>
          <a:p>
            <a:pPr lvl="1"/>
            <a:r>
              <a:rPr lang="en-US" dirty="0"/>
              <a:t>	 spread turns array into a list of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/>
              <a:t>	 </a:t>
            </a:r>
            <a:r>
              <a:rPr lang="en-US" dirty="0" smtClean="0"/>
              <a:t>rest gather the remaining parameters into array.(turns list of arguments into array)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Promises.</a:t>
            </a:r>
          </a:p>
          <a:p>
            <a:endParaRPr lang="en-US" dirty="0" smtClean="0"/>
          </a:p>
          <a:p>
            <a:r>
              <a:rPr lang="en-US" dirty="0" smtClean="0"/>
              <a:t>ES6 Tooling : Babel.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64891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14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 JavaScript Engine is a computer program that executes 	JavaScript code.</a:t>
            </a:r>
          </a:p>
          <a:p>
            <a:endParaRPr lang="en-US" sz="2800" dirty="0" smtClean="0"/>
          </a:p>
          <a:p>
            <a:r>
              <a:rPr lang="en-US" sz="2800" dirty="0" smtClean="0"/>
              <a:t>JavaScript Engines are developed by </a:t>
            </a:r>
            <a:r>
              <a:rPr lang="en-US" sz="2800" dirty="0" smtClean="0">
                <a:solidFill>
                  <a:srgbClr val="00B0F0"/>
                </a:solidFill>
              </a:rPr>
              <a:t>web browser </a:t>
            </a:r>
            <a:r>
              <a:rPr lang="en-US" sz="2800" dirty="0" smtClean="0">
                <a:solidFill>
                  <a:schemeClr val="tx1"/>
                </a:solidFill>
              </a:rPr>
              <a:t>vendors,</a:t>
            </a:r>
          </a:p>
          <a:p>
            <a:pPr lvl="1"/>
            <a:r>
              <a:rPr lang="en-US" sz="2534" dirty="0" smtClean="0">
                <a:solidFill>
                  <a:schemeClr val="tx1"/>
                </a:solidFill>
              </a:rPr>
              <a:t>       	and every major browser has one. </a:t>
            </a:r>
          </a:p>
          <a:p>
            <a:pPr marL="1066770" indent="-457200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106677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Firefox – SpiderMonkey.</a:t>
            </a:r>
          </a:p>
          <a:p>
            <a:pPr marL="106677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Chrome – V8.</a:t>
            </a:r>
          </a:p>
          <a:p>
            <a:pPr marL="106677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Microsoft Edge – Chakra.</a:t>
            </a:r>
          </a:p>
          <a:p>
            <a:pPr marL="106677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Safari – JavaScriptCore. </a:t>
            </a:r>
          </a:p>
          <a:p>
            <a:pPr marL="1066770" indent="-45720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9783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Engine WorkFlow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IN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81675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Variables – Variables are containers that you can store 				values in it.</a:t>
            </a:r>
          </a:p>
          <a:p>
            <a:pPr marL="101596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Syntax :- var name(identifier) = ‘Raj’;(value)</a:t>
            </a:r>
          </a:p>
          <a:p>
            <a:pPr marL="101596" indent="0">
              <a:buNone/>
            </a:pPr>
            <a:endParaRPr lang="en-US" sz="3200" dirty="0"/>
          </a:p>
          <a:p>
            <a:r>
              <a:rPr lang="en-US" sz="3200" dirty="0" smtClean="0"/>
              <a:t>Primitive – Number, String, Boolean, null, undefined. 	(immutable)</a:t>
            </a:r>
          </a:p>
          <a:p>
            <a:endParaRPr lang="en-US" sz="3200" dirty="0" smtClean="0"/>
          </a:p>
          <a:p>
            <a:r>
              <a:rPr lang="en-US" sz="3200" dirty="0" smtClean="0"/>
              <a:t>Reference – Object, Arrays, Date, Math, Function.</a:t>
            </a:r>
          </a:p>
          <a:p>
            <a:pPr lvl="1"/>
            <a:r>
              <a:rPr lang="en-US" sz="2934" dirty="0"/>
              <a:t>	</a:t>
            </a:r>
            <a:r>
              <a:rPr lang="en-US" sz="2934" dirty="0" smtClean="0"/>
              <a:t>(mutable)</a:t>
            </a:r>
          </a:p>
          <a:p>
            <a:pPr marL="101596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078794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/>
              <a:t>Arithmetic </a:t>
            </a:r>
            <a:r>
              <a:rPr lang="en-IN" sz="2000" dirty="0" smtClean="0"/>
              <a:t>Operators : </a:t>
            </a:r>
            <a:r>
              <a:rPr lang="en-IN" sz="2000" i="1" dirty="0" smtClean="0"/>
              <a:t>+, -, *, /, %, ++, --</a:t>
            </a:r>
          </a:p>
          <a:p>
            <a:endParaRPr lang="en-IN" sz="2000" dirty="0"/>
          </a:p>
          <a:p>
            <a:r>
              <a:rPr lang="en-IN" sz="2000" dirty="0"/>
              <a:t>Assignment </a:t>
            </a:r>
            <a:r>
              <a:rPr lang="en-IN" sz="2000" dirty="0" smtClean="0"/>
              <a:t>Operators : =, +=, -=, *=, /=, %=</a:t>
            </a:r>
          </a:p>
          <a:p>
            <a:endParaRPr lang="en-IN" sz="2000" dirty="0" smtClean="0"/>
          </a:p>
          <a:p>
            <a:r>
              <a:rPr lang="en-IN" sz="2000" dirty="0"/>
              <a:t>Comparison </a:t>
            </a:r>
            <a:r>
              <a:rPr lang="en-IN" sz="2000" dirty="0" smtClean="0"/>
              <a:t>Operators : ==, ===, !=, !==, &gt;, &lt;, &gt;=,&lt;=</a:t>
            </a:r>
          </a:p>
          <a:p>
            <a:endParaRPr lang="en-IN" sz="2000" dirty="0" smtClean="0"/>
          </a:p>
          <a:p>
            <a:r>
              <a:rPr lang="en-IN" sz="2000" dirty="0"/>
              <a:t>Conditional (Ternary) </a:t>
            </a:r>
            <a:r>
              <a:rPr lang="en-IN" sz="2000" dirty="0" smtClean="0"/>
              <a:t>Operator : </a:t>
            </a:r>
            <a:r>
              <a:rPr lang="en-IN" sz="2000" i="1" dirty="0"/>
              <a:t>variablename </a:t>
            </a:r>
            <a:r>
              <a:rPr lang="en-IN" sz="2000" dirty="0"/>
              <a:t>= (</a:t>
            </a:r>
            <a:r>
              <a:rPr lang="en-IN" sz="2000" i="1" dirty="0"/>
              <a:t>condition</a:t>
            </a:r>
            <a:r>
              <a:rPr lang="en-IN" sz="2000" dirty="0"/>
              <a:t>) ?</a:t>
            </a:r>
            <a:r>
              <a:rPr lang="en-IN" sz="2000" i="1" dirty="0"/>
              <a:t> </a:t>
            </a:r>
            <a:r>
              <a:rPr lang="en-IN" sz="2000" i="1" dirty="0" smtClean="0"/>
              <a:t>value1</a:t>
            </a:r>
            <a:r>
              <a:rPr lang="en-IN" sz="2000" dirty="0" smtClean="0"/>
              <a:t>:</a:t>
            </a:r>
            <a:r>
              <a:rPr lang="en-IN" sz="2000" i="1" dirty="0" smtClean="0"/>
              <a:t>value2</a:t>
            </a:r>
          </a:p>
          <a:p>
            <a:pPr lvl="1"/>
            <a:r>
              <a:rPr lang="en-US" sz="2000" i="1" dirty="0"/>
              <a:t>	</a:t>
            </a:r>
            <a:r>
              <a:rPr lang="en-US" sz="2000" i="1" dirty="0" smtClean="0"/>
              <a:t>	Ex : </a:t>
            </a:r>
            <a:r>
              <a:rPr lang="en-US" sz="2000" dirty="0" smtClean="0"/>
              <a:t>var status </a:t>
            </a:r>
            <a:r>
              <a:rPr lang="en-US" sz="2000" dirty="0"/>
              <a:t>= (age </a:t>
            </a:r>
            <a:r>
              <a:rPr lang="en-US" sz="2000" dirty="0" smtClean="0"/>
              <a:t>&gt;= </a:t>
            </a:r>
            <a:r>
              <a:rPr lang="en-US" sz="2000" dirty="0"/>
              <a:t>18) ? </a:t>
            </a:r>
            <a:r>
              <a:rPr lang="en-US" sz="2000" dirty="0" smtClean="0"/>
              <a:t>“Adult“ : “Minor";</a:t>
            </a:r>
          </a:p>
          <a:p>
            <a:pPr lvl="1"/>
            <a:endParaRPr lang="en-IN" sz="2000" dirty="0"/>
          </a:p>
          <a:p>
            <a:r>
              <a:rPr lang="en-IN" sz="2000" dirty="0"/>
              <a:t>Logical </a:t>
            </a:r>
            <a:r>
              <a:rPr lang="en-IN" sz="2000" dirty="0" smtClean="0"/>
              <a:t>Operators : &amp;&amp;, ||, !</a:t>
            </a:r>
          </a:p>
          <a:p>
            <a:endParaRPr lang="en-IN" sz="2000" dirty="0" smtClean="0"/>
          </a:p>
          <a:p>
            <a:r>
              <a:rPr lang="en-IN" sz="2000" dirty="0"/>
              <a:t>typeof </a:t>
            </a:r>
            <a:r>
              <a:rPr lang="en-IN" sz="2000" dirty="0" smtClean="0"/>
              <a:t>Operator : returns type of a variable, object, function or expression.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Ex </a:t>
            </a:r>
            <a:r>
              <a:rPr lang="en-US" sz="2000" dirty="0"/>
              <a:t>: </a:t>
            </a:r>
            <a:r>
              <a:rPr lang="en-IN" sz="2000" dirty="0"/>
              <a:t>typeof "John“    // returns </a:t>
            </a:r>
            <a:r>
              <a:rPr lang="en-IN" sz="2000" dirty="0" smtClean="0"/>
              <a:t>string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       typeof(10)         // returns number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r>
              <a:rPr lang="en-US" sz="2000" dirty="0" smtClean="0"/>
              <a:t>Concatenation Operator(+) : used to concatenate strings and variable.</a:t>
            </a:r>
            <a:endParaRPr lang="en-IN" sz="2000" dirty="0" smtClean="0"/>
          </a:p>
          <a:p>
            <a:pPr lvl="1"/>
            <a:r>
              <a:rPr lang="en-US" sz="2000" dirty="0"/>
              <a:t>	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512434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are written as </a:t>
            </a:r>
            <a:r>
              <a:rPr lang="en-US" b="1" dirty="0"/>
              <a:t>name : value</a:t>
            </a:r>
            <a:r>
              <a:rPr lang="en-US" dirty="0"/>
              <a:t> pairs (name and value separated by a colon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Ex : </a:t>
            </a:r>
            <a:r>
              <a:rPr lang="en-US" dirty="0"/>
              <a:t>var person = 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firstName : “John”,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lastName : “Doe”,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age : 50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	eyeColor : “blue”,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fullName </a:t>
            </a:r>
            <a:r>
              <a:rPr lang="en-US" dirty="0"/>
              <a:t>: function()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			</a:t>
            </a:r>
            <a:r>
              <a:rPr lang="en-US" dirty="0"/>
              <a:t>  </a:t>
            </a:r>
            <a:r>
              <a:rPr lang="en-US" dirty="0" smtClean="0"/>
              <a:t>		return</a:t>
            </a:r>
            <a:r>
              <a:rPr lang="en-US" dirty="0"/>
              <a:t> </a:t>
            </a:r>
            <a:r>
              <a:rPr lang="en-US" b="1" dirty="0"/>
              <a:t>this</a:t>
            </a:r>
            <a:r>
              <a:rPr lang="en-US" dirty="0"/>
              <a:t>.firstName + " " + </a:t>
            </a:r>
            <a:r>
              <a:rPr lang="en-US" b="1" dirty="0"/>
              <a:t>this</a:t>
            </a:r>
            <a:r>
              <a:rPr lang="en-US" dirty="0"/>
              <a:t>.lastName;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				       }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}; </a:t>
            </a:r>
            <a:r>
              <a:rPr lang="en-IN" dirty="0"/>
              <a:t>	</a:t>
            </a:r>
            <a:endParaRPr lang="en-IN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Using </a:t>
            </a:r>
            <a:r>
              <a:rPr lang="en-US" b="1" dirty="0" smtClean="0"/>
              <a:t>new</a:t>
            </a:r>
            <a:r>
              <a:rPr lang="en-US" dirty="0" smtClean="0"/>
              <a:t> keyword 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dirty="0"/>
              <a:t> </a:t>
            </a:r>
            <a:r>
              <a:rPr lang="en-IN" dirty="0" smtClean="0"/>
              <a:t>	var</a:t>
            </a:r>
            <a:r>
              <a:rPr lang="en-IN" dirty="0"/>
              <a:t> person = new Object();</a:t>
            </a:r>
            <a:br>
              <a:rPr lang="en-IN" dirty="0"/>
            </a:br>
            <a:r>
              <a:rPr lang="en-IN" dirty="0" smtClean="0"/>
              <a:t>			person.firstName</a:t>
            </a:r>
            <a:r>
              <a:rPr lang="en-IN" dirty="0"/>
              <a:t> = "John";</a:t>
            </a:r>
            <a:br>
              <a:rPr lang="en-IN" dirty="0"/>
            </a:br>
            <a:r>
              <a:rPr lang="en-IN" dirty="0" smtClean="0"/>
              <a:t>			person.lastName</a:t>
            </a:r>
            <a:r>
              <a:rPr lang="en-IN" dirty="0"/>
              <a:t> = "Doe";</a:t>
            </a:r>
            <a:br>
              <a:rPr lang="en-IN" dirty="0"/>
            </a:br>
            <a:r>
              <a:rPr lang="en-IN" dirty="0" smtClean="0"/>
              <a:t>			person.age</a:t>
            </a:r>
            <a:r>
              <a:rPr lang="en-IN" dirty="0"/>
              <a:t> = 50;</a:t>
            </a:r>
            <a:br>
              <a:rPr lang="en-IN" dirty="0"/>
            </a:br>
            <a:r>
              <a:rPr lang="en-IN" dirty="0" smtClean="0"/>
              <a:t>			person.eyeColor</a:t>
            </a:r>
            <a:r>
              <a:rPr lang="en-IN" dirty="0"/>
              <a:t> = "blue</a:t>
            </a:r>
            <a:r>
              <a:rPr lang="en-IN" dirty="0" smtClean="0"/>
              <a:t>";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48222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 is a special variable, which can hold more than one value at a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	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Syntax </a:t>
            </a:r>
            <a:r>
              <a:rPr lang="en-US" dirty="0"/>
              <a:t>: </a:t>
            </a:r>
            <a:r>
              <a:rPr lang="en-IN" dirty="0"/>
              <a:t>var </a:t>
            </a:r>
            <a:r>
              <a:rPr lang="en-IN" i="1" dirty="0"/>
              <a:t>array_name</a:t>
            </a:r>
            <a:r>
              <a:rPr lang="en-IN" dirty="0"/>
              <a:t> = [</a:t>
            </a:r>
            <a:r>
              <a:rPr lang="en-IN" i="1" dirty="0"/>
              <a:t>item1</a:t>
            </a:r>
            <a:r>
              <a:rPr lang="en-IN" dirty="0"/>
              <a:t>, </a:t>
            </a:r>
            <a:r>
              <a:rPr lang="en-IN" i="1" dirty="0"/>
              <a:t>item2</a:t>
            </a:r>
            <a:r>
              <a:rPr lang="en-IN" dirty="0"/>
              <a:t>, </a:t>
            </a:r>
            <a:r>
              <a:rPr lang="en-IN" dirty="0" smtClean="0"/>
              <a:t>...];</a:t>
            </a:r>
            <a:r>
              <a:rPr lang="en-IN" dirty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Ex </a:t>
            </a:r>
            <a:r>
              <a:rPr lang="en-US" dirty="0"/>
              <a:t>: var fruits = [‘Apple’, ‘Banana’, ‘Orange</a:t>
            </a:r>
            <a:r>
              <a:rPr lang="en-US" dirty="0" smtClean="0"/>
              <a:t>’];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Ex : var employee = [‘John’,45,null,,true];  // multiple data types supported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Accessing values – fruits[0]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smtClean="0"/>
              <a:t>new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		var </a:t>
            </a:r>
            <a:r>
              <a:rPr lang="en-US" dirty="0"/>
              <a:t>fruits = new Array(‘Apple’, ‘Banana’, ‘Orange</a:t>
            </a:r>
            <a:r>
              <a:rPr lang="en-US" dirty="0" smtClean="0"/>
              <a:t>’);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Complex Array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var library = [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{author : ’Bill Gates’ , title : ‘The Road Ahead’ , bookID : 1254 },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{</a:t>
            </a:r>
            <a:r>
              <a:rPr lang="en-US" dirty="0"/>
              <a:t>author : </a:t>
            </a:r>
            <a:r>
              <a:rPr lang="en-US" dirty="0" smtClean="0"/>
              <a:t>‘Steve Jobs’ </a:t>
            </a:r>
            <a:r>
              <a:rPr lang="en-US" dirty="0"/>
              <a:t>, title : </a:t>
            </a:r>
            <a:r>
              <a:rPr lang="en-US" dirty="0" smtClean="0"/>
              <a:t>‘Walter Isaacson’ </a:t>
            </a:r>
            <a:r>
              <a:rPr lang="en-US" dirty="0"/>
              <a:t>, bookID : </a:t>
            </a:r>
            <a:r>
              <a:rPr lang="en-US" dirty="0" smtClean="0"/>
              <a:t>4264 },</a:t>
            </a:r>
          </a:p>
          <a:p>
            <a:pPr lvl="1"/>
            <a:r>
              <a:rPr lang="en-US" dirty="0" smtClean="0"/>
              <a:t>				{</a:t>
            </a:r>
            <a:r>
              <a:rPr lang="en-US" dirty="0"/>
              <a:t>author : </a:t>
            </a:r>
            <a:r>
              <a:rPr lang="en-US" dirty="0" smtClean="0"/>
              <a:t>’Suzanne Collins’ </a:t>
            </a:r>
            <a:r>
              <a:rPr lang="en-US" dirty="0"/>
              <a:t>, title : </a:t>
            </a:r>
            <a:r>
              <a:rPr lang="en-US" dirty="0" smtClean="0"/>
              <a:t>‘Mockingjay : The Final Book of The 					Hunger Games’ </a:t>
            </a:r>
            <a:r>
              <a:rPr lang="en-US" dirty="0"/>
              <a:t>, bookID : </a:t>
            </a:r>
            <a:r>
              <a:rPr lang="en-US" dirty="0" smtClean="0"/>
              <a:t>3254 },</a:t>
            </a:r>
          </a:p>
          <a:p>
            <a:pPr lvl="1"/>
            <a:r>
              <a:rPr lang="en-US" dirty="0" smtClean="0"/>
              <a:t>			      ];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56345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 smtClean="0"/>
              <a:t>Date Object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Date Objects</a:t>
            </a:r>
          </a:p>
          <a:p>
            <a:endParaRPr lang="en-IN" dirty="0" smtClean="0"/>
          </a:p>
          <a:p>
            <a:pPr marL="952470" indent="-342900">
              <a:buFont typeface="Wingdings" panose="05000000000000000000" pitchFamily="2" charset="2"/>
              <a:buChar char="Ø"/>
            </a:pPr>
            <a:r>
              <a:rPr lang="en-US" dirty="0" smtClean="0"/>
              <a:t>new</a:t>
            </a:r>
            <a:r>
              <a:rPr lang="en-US" dirty="0"/>
              <a:t> Date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		Ex : </a:t>
            </a:r>
            <a:r>
              <a:rPr lang="en-IN" dirty="0"/>
              <a:t>var </a:t>
            </a:r>
            <a:r>
              <a:rPr lang="en-IN" dirty="0" smtClean="0"/>
              <a:t>date </a:t>
            </a:r>
            <a:r>
              <a:rPr lang="en-IN" dirty="0"/>
              <a:t>= new Date</a:t>
            </a:r>
            <a:r>
              <a:rPr lang="en-IN" dirty="0" smtClean="0"/>
              <a:t>();</a:t>
            </a:r>
          </a:p>
          <a:p>
            <a:pPr lvl="2"/>
            <a:endParaRPr lang="en-US" dirty="0" smtClean="0"/>
          </a:p>
          <a:p>
            <a:pPr marL="952470" indent="-342900">
              <a:buFont typeface="Wingdings" panose="05000000000000000000" pitchFamily="2" charset="2"/>
              <a:buChar char="Ø"/>
            </a:pPr>
            <a:r>
              <a:rPr lang="en-US" dirty="0"/>
              <a:t>new Date(</a:t>
            </a:r>
            <a:r>
              <a:rPr lang="en-US" i="1" dirty="0"/>
              <a:t>year, month, day, hours, minutes, seconds, milliseconds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		Ex : </a:t>
            </a:r>
            <a:r>
              <a:rPr lang="en-US" dirty="0"/>
              <a:t>var </a:t>
            </a:r>
            <a:r>
              <a:rPr lang="en-US" dirty="0" smtClean="0"/>
              <a:t>date </a:t>
            </a:r>
            <a:r>
              <a:rPr lang="en-US" dirty="0"/>
              <a:t>= new Date(2018, 11, 24, 10, 33, 30, 0</a:t>
            </a:r>
            <a:r>
              <a:rPr lang="en-US" dirty="0" smtClean="0"/>
              <a:t>);</a:t>
            </a:r>
          </a:p>
          <a:p>
            <a:pPr lvl="3"/>
            <a:endParaRPr lang="en-US" dirty="0" smtClean="0"/>
          </a:p>
          <a:p>
            <a:pPr marL="952470" indent="-342900">
              <a:buFont typeface="Wingdings" panose="05000000000000000000" pitchFamily="2" charset="2"/>
              <a:buChar char="Ø"/>
            </a:pPr>
            <a:r>
              <a:rPr lang="en-US" dirty="0" smtClean="0"/>
              <a:t>new</a:t>
            </a:r>
            <a:r>
              <a:rPr lang="en-US" dirty="0"/>
              <a:t> Date(</a:t>
            </a:r>
            <a:r>
              <a:rPr lang="en-US" i="1" dirty="0"/>
              <a:t>milliseconds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en-US" dirty="0"/>
              <a:t>	</a:t>
            </a:r>
            <a:r>
              <a:rPr lang="en-US" dirty="0" smtClean="0"/>
              <a:t>	Ex : </a:t>
            </a:r>
            <a:r>
              <a:rPr lang="en-IN" dirty="0"/>
              <a:t>var </a:t>
            </a:r>
            <a:r>
              <a:rPr lang="en-IN" dirty="0" smtClean="0"/>
              <a:t>date </a:t>
            </a:r>
            <a:r>
              <a:rPr lang="en-IN" dirty="0"/>
              <a:t>= new Date(0</a:t>
            </a:r>
            <a:r>
              <a:rPr lang="en-IN" dirty="0" smtClean="0"/>
              <a:t>); </a:t>
            </a:r>
            <a:r>
              <a:rPr lang="en-US" dirty="0"/>
              <a:t>Zero time is January 01, 1970 00:00:00 UTC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marL="952470" indent="-342900">
              <a:buFont typeface="Wingdings" panose="05000000000000000000" pitchFamily="2" charset="2"/>
              <a:buChar char="Ø"/>
            </a:pPr>
            <a:r>
              <a:rPr lang="en-US" dirty="0"/>
              <a:t>new Date(</a:t>
            </a:r>
            <a:r>
              <a:rPr lang="en-US" i="1" dirty="0"/>
              <a:t>date string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Ex : </a:t>
            </a:r>
            <a:r>
              <a:rPr lang="en-US" dirty="0"/>
              <a:t>var </a:t>
            </a:r>
            <a:r>
              <a:rPr lang="en-US" dirty="0" smtClean="0"/>
              <a:t>date </a:t>
            </a:r>
            <a:r>
              <a:rPr lang="en-US" dirty="0"/>
              <a:t>= new Date("October 13, 2014 11:13:00");</a:t>
            </a:r>
          </a:p>
          <a:p>
            <a:pPr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214006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1_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3A692904-7DD0-4B3D-BF46-9B766DB95F27}" vid="{D00B10FD-57D4-47B0-A782-19711B3275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16451</TotalTime>
  <Words>562</Words>
  <Application>Microsoft Office PowerPoint</Application>
  <PresentationFormat>Custom</PresentationFormat>
  <Paragraphs>357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TYSS_2019</vt:lpstr>
      <vt:lpstr>1_TYSS_2019</vt:lpstr>
      <vt:lpstr> JAVASCRIPT</vt:lpstr>
      <vt:lpstr>Introduction to JavaScript</vt:lpstr>
      <vt:lpstr>JavaScript Engine</vt:lpstr>
      <vt:lpstr>JavaScript Engine WorkFlow</vt:lpstr>
      <vt:lpstr>Data Types and Variables</vt:lpstr>
      <vt:lpstr>Operators</vt:lpstr>
      <vt:lpstr>JavaScript Object</vt:lpstr>
      <vt:lpstr>JavaScript Arrays</vt:lpstr>
      <vt:lpstr>Date Object</vt:lpstr>
      <vt:lpstr>Date Object Methods</vt:lpstr>
      <vt:lpstr>Math Object</vt:lpstr>
      <vt:lpstr>Control Structures, Loops</vt:lpstr>
      <vt:lpstr>JavaScript Functions</vt:lpstr>
      <vt:lpstr>Variable Hoisting</vt:lpstr>
      <vt:lpstr>JavaScript Call Stack</vt:lpstr>
      <vt:lpstr>Array and String Methods</vt:lpstr>
      <vt:lpstr>Closures, Callback, Recursion</vt:lpstr>
      <vt:lpstr>Browser Object Model(BOM)</vt:lpstr>
      <vt:lpstr>DOM Tree Structure</vt:lpstr>
      <vt:lpstr>DOM</vt:lpstr>
      <vt:lpstr>DOM</vt:lpstr>
      <vt:lpstr>DOM</vt:lpstr>
      <vt:lpstr>Document Object Model(DOM)</vt:lpstr>
      <vt:lpstr>Working with Form, JSON</vt:lpstr>
      <vt:lpstr>ES6 Features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KAVI</cp:lastModifiedBy>
  <cp:revision>864</cp:revision>
  <cp:lastPrinted>2019-04-15T13:18:47Z</cp:lastPrinted>
  <dcterms:created xsi:type="dcterms:W3CDTF">2019-02-12T10:18:40Z</dcterms:created>
  <dcterms:modified xsi:type="dcterms:W3CDTF">2020-08-03T05:39:19Z</dcterms:modified>
</cp:coreProperties>
</file>