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3244-B99B-4904-907A-5E91C5DA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FAB4-2B54-4F45-BEBF-57A6AA96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BFAE-E8F6-4595-96CD-E9695851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3FAF-1C44-46DC-BA50-57CD988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62EA-29F5-4638-B16B-D06CB948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541-75D4-4E68-9641-66C120A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7370D-2B52-4FFD-9FEB-9FB7F878B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15FE-128B-4A6F-BC54-101FA972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4A60-DC6B-4EF0-B987-54F6B7A8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1697-53E1-4CC8-B5B4-5FFF774C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13561-73CB-4E07-B319-3B86CFB44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61CD9-24B3-4104-B04F-B913FE8F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B2B3-6872-44F7-9677-5109D119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9765-517A-4E96-8DCB-69E058E8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D67A-4703-48F2-99F0-85700A0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7452-688D-4B76-8F26-56BA391A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4C76-58CD-424D-B7B5-F6D698A6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130C-A1A8-47F5-889A-78CEAD62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1106-8922-4AC6-B1A1-38665245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D02B-C882-4AEA-A378-B30A29A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93F6-CB3F-44E7-A1F2-32423840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928-E204-48CE-8AB8-52323C3F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B621-2A08-48F8-B89D-EE071C46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AF95-15BD-4223-AB12-8AB7551D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573C-D365-4E12-A45C-CD4EB95E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4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8F5C-6DB9-4023-B6AF-D8642FD2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24C1-9359-4ECB-A9EB-EDF88EDBA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1AC85-F0E5-4506-BF37-958ED160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3DF3-FF19-4DD6-A106-3338526E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4E667-3EB6-4641-83FF-EFD47290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6043-7B15-4824-9067-508D292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982-8037-4D18-A586-9410DC88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88F8-C781-4EB8-BBFA-48653C1C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0833-388E-4456-9D1C-81516971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AA207-D881-4A62-9B3A-4FFBF818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69754-7EF1-4BF8-9564-E57A1DB4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37D94-814C-49DA-9502-81A7895D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40462-C560-458E-B0C1-1B2B4A1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27A0B-72D8-4454-BC5E-76E4137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E547-F100-459F-A91D-0EAD0659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78296-7F7F-48B8-AC31-4606C081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EB353-B52D-4713-BEDC-4EB39BC3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DD9DF-CEC7-4AAB-91FD-EB3E52DA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9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DAF4E-085C-418A-9122-F9B57754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42621-904E-48A4-BDA6-D7FBD9FB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3835-5088-4DFA-8B21-1A9E6A10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5981-E249-457F-89B6-DD51DA9C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FF89-454E-4DEC-ABB3-19542790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3239-8AD5-47F5-BD6A-8C1AE4EF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DF5D-9940-48D1-8F3D-E032103D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68CA-D233-4974-B7D4-F9433702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2942C-1258-4BD5-B43C-3A05EDB0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9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EE4D-6416-4E0D-97CE-756FD31B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61D3A-B69D-48EB-B6B0-8E51F00D1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21B3-F23E-4B24-AE32-9CD18B8EC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FC73B-5427-4584-9647-490D672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8795-594D-48CD-9900-2366F79B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7BE19-8FA2-4407-8EAD-5A61BA3F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0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ADC66-6BE2-43E8-9DE1-AF0EAA6B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E9F9-DBFC-40A6-BA1B-15AA07B1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99B1-FA13-4AF3-9F2D-41B8B4C38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1305-E908-4792-ADFE-D517B2B8896C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498B-C5A7-4FB4-8BF4-122AE4F88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70E9-19E7-4483-B367-04ED7D38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31F5-60AE-4236-BBA6-30CDCF632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interactive-javascript-tutorial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9D960-EFBE-4502-BBC8-D1E2A926CCD0}"/>
              </a:ext>
            </a:extLst>
          </p:cNvPr>
          <p:cNvSpPr/>
          <p:nvPr/>
        </p:nvSpPr>
        <p:spPr>
          <a:xfrm>
            <a:off x="590549" y="594063"/>
            <a:ext cx="11420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ReactJS?</a:t>
            </a:r>
          </a:p>
          <a:p>
            <a:endParaRPr lang="en-GB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ReactJS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an open-source front-end JavaScript library for building user interfaces. </a:t>
            </a:r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ReactJS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maintained by Facebook and a community of individual developers and companies. It is widely used as a base in building single-page websites and mobile applications. It is very easy to use, and it allows users to create reusable UI components.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8E034-6A43-4775-B130-B2506EF288DB}"/>
              </a:ext>
            </a:extLst>
          </p:cNvPr>
          <p:cNvSpPr/>
          <p:nvPr/>
        </p:nvSpPr>
        <p:spPr>
          <a:xfrm>
            <a:off x="590548" y="2336283"/>
            <a:ext cx="109918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Features of ReactJS</a:t>
            </a:r>
          </a:p>
          <a:p>
            <a:endParaRPr lang="en-GB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GB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JSX : 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JSX is an extension to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javascript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Though it is not mandatory to use JSX in react, it is one of the good features and easy to use.</a:t>
            </a:r>
          </a:p>
          <a:p>
            <a:pPr algn="just"/>
            <a:endParaRPr lang="en-GB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Components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Components are like pure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javascript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functions that help make the code easy by splitting the logic into reusable independent code. We can use components as functions and components as classes. Components also have a state, props which makes life easy. Inside a class, the state of each of the props is maintained.</a:t>
            </a:r>
          </a:p>
          <a:p>
            <a:pPr algn="just"/>
            <a:endParaRPr lang="en-GB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Virtual DOM: 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 creates a virtual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dom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i.e., in-memory data -structure cache. Only the final changes of DOM has later updated in the browsers DOM.</a:t>
            </a:r>
          </a:p>
          <a:p>
            <a:pPr algn="just"/>
            <a:endParaRPr lang="en-GB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r>
              <a:rPr lang="en-GB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Javascript</a:t>
            </a:r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Expressions: 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JS expressions can be used in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jsx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files using curly brackets, for example {}.</a:t>
            </a:r>
          </a:p>
        </p:txBody>
      </p:sp>
    </p:spTree>
    <p:extLst>
      <p:ext uri="{BB962C8B-B14F-4D97-AF65-F5344CB8AC3E}">
        <p14:creationId xmlns:p14="http://schemas.microsoft.com/office/powerpoint/2010/main" val="15886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883CC-B3AC-48E7-AD3C-96761C45A902}"/>
              </a:ext>
            </a:extLst>
          </p:cNvPr>
          <p:cNvSpPr/>
          <p:nvPr/>
        </p:nvSpPr>
        <p:spPr>
          <a:xfrm>
            <a:off x="286871" y="389529"/>
            <a:ext cx="11286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PS TT Commons Roman"/>
              </a:rPr>
              <a:t>5) 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package.json</a:t>
            </a:r>
            <a:endParaRPr lang="en-GB" dirty="0">
              <a:solidFill>
                <a:srgbClr val="000000"/>
              </a:solidFill>
              <a:latin typeface="PS TT Commons Roman"/>
            </a:endParaRPr>
          </a:p>
          <a:p>
            <a:r>
              <a:rPr lang="en-GB" dirty="0">
                <a:solidFill>
                  <a:srgbClr val="000000"/>
                </a:solidFill>
                <a:latin typeface="PS TT Commons Roman"/>
              </a:rPr>
              <a:t>The overall configuration for the React project is outlined in the 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package.json</a:t>
            </a:r>
            <a:r>
              <a:rPr lang="en-GB" dirty="0">
                <a:solidFill>
                  <a:srgbClr val="000000"/>
                </a:solidFill>
                <a:latin typeface="PS TT Commons Roman"/>
              </a:rPr>
              <a:t>. Below is what that looks like: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71360-A65A-4CDF-B15F-6B9BC90D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6" y="1314945"/>
            <a:ext cx="6340389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8555A-BB00-487E-B6B5-8126BC98B9AD}"/>
              </a:ext>
            </a:extLst>
          </p:cNvPr>
          <p:cNvSpPr/>
          <p:nvPr/>
        </p:nvSpPr>
        <p:spPr>
          <a:xfrm>
            <a:off x="618565" y="609601"/>
            <a:ext cx="111162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Advantages of ReactJS</a:t>
            </a:r>
          </a:p>
          <a:p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just"/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ReactJS uses virtual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dom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that makes use of in-memory data-structure cache, and only the final changes are updated in browsers dom. This makes the app faster.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can create components of your choice by using the react component feature. The components can be reused and also helpful in code maintenance.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Reactjs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an open-source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javascript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library, so it is easy to start with.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ReactJS has become very popular in a short span and maintained by Facebook and Instagram. It is used by many famous companies like Apple, Netflix, etc.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Facebook maintains ReactJS, the library, so it is well maintained and kept updated.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ReactJS can be used to develop rich UI for both desktop and mobile apps.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Easy to debug and test as most of the coding is done in 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2"/>
              </a:rPr>
              <a:t>Javascript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rather than on Html.</a:t>
            </a:r>
          </a:p>
        </p:txBody>
      </p:sp>
    </p:spTree>
    <p:extLst>
      <p:ext uri="{BB962C8B-B14F-4D97-AF65-F5344CB8AC3E}">
        <p14:creationId xmlns:p14="http://schemas.microsoft.com/office/powerpoint/2010/main" val="333894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BCFD0-2FC3-4A62-987F-F3BEBCD830FF}"/>
              </a:ext>
            </a:extLst>
          </p:cNvPr>
          <p:cNvSpPr/>
          <p:nvPr/>
        </p:nvSpPr>
        <p:spPr>
          <a:xfrm>
            <a:off x="461817" y="418988"/>
            <a:ext cx="11166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Architecture of the React Application</a:t>
            </a:r>
          </a:p>
          <a:p>
            <a:pPr marL="342900" indent="-342900">
              <a:buFont typeface="+mj-lt"/>
              <a:buAutoNum type="arabicPeriod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library is just UI library and it does not enforce any particular pattern to write a complex application. Developers are free to choose the design pattern of their choice. 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community advocates certain design pattern. 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of the patterns is Flux pattern. 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library also provides lot of concepts like Higher Order component, Context, Render props, Refs etc., to write better code. 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Hooks is evolving concept to do state management in big projects. Let us try to understand the high level architecture of a React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3512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act App">
            <a:extLst>
              <a:ext uri="{FF2B5EF4-FFF2-40B4-BE49-F238E27FC236}">
                <a16:creationId xmlns:a16="http://schemas.microsoft.com/office/drawing/2014/main" id="{3CB8FFDA-351A-4286-95F3-6B29F5B4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18" y="398088"/>
            <a:ext cx="6696634" cy="625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CEE6E6-0A3F-4D19-845A-C890F959FBD1}"/>
              </a:ext>
            </a:extLst>
          </p:cNvPr>
          <p:cNvSpPr/>
          <p:nvPr/>
        </p:nvSpPr>
        <p:spPr>
          <a:xfrm>
            <a:off x="582705" y="609600"/>
            <a:ext cx="108383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app starts with a single root component.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Root component is build using one or more component.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component can be nested with other component to any level.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Composition is one of the core concepts of React library. So, each component is build by composing smaller components instead of inheriting one component from another component.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Most of the components are user interface components.</a:t>
            </a:r>
          </a:p>
          <a:p>
            <a:pPr marL="342900" indent="-342900"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app can include third party component for specific purpose such as routing, animation, state management, etc.</a:t>
            </a:r>
          </a:p>
        </p:txBody>
      </p:sp>
    </p:spTree>
    <p:extLst>
      <p:ext uri="{BB962C8B-B14F-4D97-AF65-F5344CB8AC3E}">
        <p14:creationId xmlns:p14="http://schemas.microsoft.com/office/powerpoint/2010/main" val="324908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FC003-B161-4437-B380-64ED4BB76905}"/>
              </a:ext>
            </a:extLst>
          </p:cNvPr>
          <p:cNvSpPr/>
          <p:nvPr/>
        </p:nvSpPr>
        <p:spPr>
          <a:xfrm>
            <a:off x="654423" y="3048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b="1" i="0" dirty="0">
                <a:solidFill>
                  <a:srgbClr val="610B38"/>
                </a:solidFill>
                <a:effectLst/>
                <a:latin typeface="erdana"/>
              </a:rPr>
              <a:t>Pre-requisite for ReactJS</a:t>
            </a:r>
          </a:p>
          <a:p>
            <a:pPr algn="just"/>
            <a:endParaRPr lang="en-GB" b="1" dirty="0">
              <a:solidFill>
                <a:srgbClr val="610B38"/>
              </a:solidFill>
              <a:latin typeface="erdana"/>
            </a:endParaRPr>
          </a:p>
          <a:p>
            <a:pPr algn="just"/>
            <a:endParaRPr lang="en-GB" b="1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NodeJS and NPM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React and React DOM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4D5E8-9B4F-460E-8CD1-A822199E5F28}"/>
              </a:ext>
            </a:extLst>
          </p:cNvPr>
          <p:cNvSpPr/>
          <p:nvPr/>
        </p:nvSpPr>
        <p:spPr>
          <a:xfrm>
            <a:off x="537883" y="4375700"/>
            <a:ext cx="106142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610B38"/>
                </a:solidFill>
                <a:latin typeface="erdana"/>
              </a:rPr>
              <a:t>I</a:t>
            </a:r>
            <a:r>
              <a:rPr lang="en-GB" b="1" i="0" dirty="0">
                <a:solidFill>
                  <a:srgbClr val="610B38"/>
                </a:solidFill>
                <a:effectLst/>
                <a:latin typeface="erdana"/>
              </a:rPr>
              <a:t>nstall ReactJS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ways to set up an environment for successful ReactJS application. They are given below.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Using the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npm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Using the create-react-app command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8DCD7-C0F5-4756-96A4-15B9C606EE15}"/>
              </a:ext>
            </a:extLst>
          </p:cNvPr>
          <p:cNvSpPr/>
          <p:nvPr/>
        </p:nvSpPr>
        <p:spPr>
          <a:xfrm>
            <a:off x="537883" y="1974068"/>
            <a:ext cx="10246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610B38"/>
                </a:solidFill>
                <a:latin typeface="erdana"/>
              </a:rPr>
              <a:t>Need for</a:t>
            </a:r>
            <a:r>
              <a:rPr lang="en-GB" b="1" i="0" dirty="0">
                <a:solidFill>
                  <a:srgbClr val="610B38"/>
                </a:solidFill>
                <a:effectLst/>
                <a:latin typeface="erdana"/>
              </a:rPr>
              <a:t> ReactJS</a:t>
            </a: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inter-regular"/>
              </a:rPr>
              <a:t>Node.js is a run-time environment which includes everything you need to execute a program written in JavaScript. It’s used for running scripts on the server to render content before it is delivered to a web browser.</a:t>
            </a:r>
          </a:p>
          <a:p>
            <a:pPr algn="just"/>
            <a:r>
              <a:rPr lang="en-GB" dirty="0">
                <a:solidFill>
                  <a:srgbClr val="333333"/>
                </a:solidFill>
                <a:latin typeface="inter-regular"/>
              </a:rPr>
              <a:t>NPM stands for Node Package Manager, which is an application and repository for developing and sharing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18711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0C5A26-1586-47D4-88CD-CFE321DCA569}"/>
              </a:ext>
            </a:extLst>
          </p:cNvPr>
          <p:cNvSpPr/>
          <p:nvPr/>
        </p:nvSpPr>
        <p:spPr>
          <a:xfrm>
            <a:off x="989688" y="913510"/>
            <a:ext cx="587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Install Nodejs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https://nodejs.org/en/download/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9C5B8-B8AF-4C0D-923C-223DE593287B}"/>
              </a:ext>
            </a:extLst>
          </p:cNvPr>
          <p:cNvSpPr/>
          <p:nvPr/>
        </p:nvSpPr>
        <p:spPr>
          <a:xfrm>
            <a:off x="989688" y="2356828"/>
            <a:ext cx="4265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Check Node version</a:t>
            </a:r>
          </a:p>
          <a:p>
            <a:r>
              <a:rPr lang="en-IN" dirty="0"/>
              <a:t>node –v</a:t>
            </a:r>
          </a:p>
          <a:p>
            <a:r>
              <a:rPr lang="en-IN" dirty="0" err="1"/>
              <a:t>npm</a:t>
            </a:r>
            <a:r>
              <a:rPr lang="en-IN" dirty="0"/>
              <a:t> -v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1D9F06-225B-4822-8199-813D501F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88" y="3691991"/>
            <a:ext cx="338073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npx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create-react-app my-app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cd my-app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start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3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C66D3-6F2D-46B4-B8C1-F8C23B6D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1125120"/>
            <a:ext cx="6462320" cy="40160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921019-041A-4460-A7E9-25AB0683EC7F}"/>
              </a:ext>
            </a:extLst>
          </p:cNvPr>
          <p:cNvSpPr/>
          <p:nvPr/>
        </p:nvSpPr>
        <p:spPr>
          <a:xfrm>
            <a:off x="448235" y="2460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PS TT Commons Roman"/>
              </a:rPr>
              <a:t>Project Layout</a:t>
            </a:r>
          </a:p>
          <a:p>
            <a:r>
              <a:rPr lang="en-GB" dirty="0">
                <a:solidFill>
                  <a:srgbClr val="000000"/>
                </a:solidFill>
                <a:latin typeface="PS TT Commons Roman"/>
              </a:rPr>
              <a:t>Below is how the project will be structured:</a:t>
            </a:r>
            <a:endParaRPr lang="en-GB" b="0" i="0" dirty="0">
              <a:solidFill>
                <a:srgbClr val="000000"/>
              </a:solidFill>
              <a:effectLst/>
              <a:latin typeface="PS TT Commons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25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C0D8E5-1524-4E1C-8FB8-E5B61F23B33C}"/>
              </a:ext>
            </a:extLst>
          </p:cNvPr>
          <p:cNvSpPr/>
          <p:nvPr/>
        </p:nvSpPr>
        <p:spPr>
          <a:xfrm>
            <a:off x="394446" y="348333"/>
            <a:ext cx="109907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PS TT Commons Roman"/>
              </a:rPr>
              <a:t>1)build</a:t>
            </a:r>
          </a:p>
          <a:p>
            <a:pPr algn="just"/>
            <a:r>
              <a:rPr lang="en-GB" dirty="0">
                <a:solidFill>
                  <a:srgbClr val="000000"/>
                </a:solidFill>
                <a:latin typeface="PS TT Commons Roman"/>
              </a:rPr>
              <a:t>build represents the path to our final production build. This folder would actually be created after we run the 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npm</a:t>
            </a:r>
            <a:r>
              <a:rPr lang="en-GB" dirty="0">
                <a:solidFill>
                  <a:srgbClr val="000000"/>
                </a:solidFill>
                <a:latin typeface="PS TT Commons Roman"/>
              </a:rPr>
              <a:t> build.</a:t>
            </a:r>
          </a:p>
          <a:p>
            <a:pPr algn="just"/>
            <a:endParaRPr lang="en-GB" dirty="0">
              <a:solidFill>
                <a:srgbClr val="000000"/>
              </a:solidFill>
              <a:latin typeface="PS TT Commons Roman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PS TT Commons Roman"/>
              </a:rPr>
              <a:t>2) 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node_modules</a:t>
            </a:r>
            <a:endParaRPr lang="en-GB" dirty="0">
              <a:solidFill>
                <a:srgbClr val="000000"/>
              </a:solidFill>
              <a:latin typeface="PS TT Commons Roman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PS TT Commons Roman"/>
              </a:rPr>
              <a:t>We can see all the "dependencies" and "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devDependencies</a:t>
            </a:r>
            <a:r>
              <a:rPr lang="en-GB" dirty="0">
                <a:solidFill>
                  <a:srgbClr val="000000"/>
                </a:solidFill>
                <a:latin typeface="PS TT Commons Roman"/>
              </a:rPr>
              <a:t>" required by our React app in 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node_modules</a:t>
            </a:r>
            <a:r>
              <a:rPr lang="en-GB" dirty="0">
                <a:solidFill>
                  <a:srgbClr val="000000"/>
                </a:solidFill>
                <a:latin typeface="PS TT Commons Roman"/>
              </a:rPr>
              <a:t>. These are as specified or seen in our 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package.json</a:t>
            </a:r>
            <a:r>
              <a:rPr lang="en-GB" dirty="0">
                <a:solidFill>
                  <a:srgbClr val="000000"/>
                </a:solidFill>
                <a:latin typeface="PS TT Commons Roman"/>
              </a:rPr>
              <a:t> file. If we just run the ls -l command, we'll see almost 800 sub-directories. This directory gets added to .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gitignore</a:t>
            </a:r>
            <a:r>
              <a:rPr lang="en-GB" dirty="0">
                <a:solidFill>
                  <a:srgbClr val="000000"/>
                </a:solidFill>
                <a:latin typeface="PS TT Commons Roman"/>
              </a:rPr>
              <a:t> so it does not really get uploaded/published as such. Also, once we minimize or compress our code for production, our sample app should be less than 100 KB in size.</a:t>
            </a:r>
          </a:p>
          <a:p>
            <a:pPr algn="just"/>
            <a:endParaRPr lang="en-GB" dirty="0">
              <a:solidFill>
                <a:srgbClr val="000000"/>
              </a:solidFill>
              <a:latin typeface="PS TT Commons Roman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PS TT Commons Roman"/>
              </a:rPr>
              <a:t>3)Public</a:t>
            </a:r>
          </a:p>
          <a:p>
            <a:pPr algn="just"/>
            <a:endParaRPr lang="en-GB" dirty="0">
              <a:solidFill>
                <a:srgbClr val="000000"/>
              </a:solidFill>
              <a:latin typeface="PS TT Commons Roman"/>
            </a:endParaRPr>
          </a:p>
          <a:p>
            <a:pPr algn="just"/>
            <a:r>
              <a:rPr lang="en-GB" dirty="0"/>
              <a:t>Our static files are located in the public directory. Files in this directory will retain the same name when deployed to production. Thus, they can be cached at the client-side and improve the overall download times.</a:t>
            </a:r>
          </a:p>
          <a:p>
            <a:pPr algn="just"/>
            <a:endParaRPr lang="en-GB" b="0" i="0" dirty="0">
              <a:solidFill>
                <a:srgbClr val="000000"/>
              </a:solidFill>
              <a:effectLst/>
              <a:latin typeface="PS TT Commons Roman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PS TT Commons Roman"/>
              </a:rPr>
              <a:t>4)</a:t>
            </a:r>
            <a:r>
              <a:rPr lang="en-GB" dirty="0" err="1">
                <a:solidFill>
                  <a:srgbClr val="000000"/>
                </a:solidFill>
                <a:latin typeface="PS TT Commons Roman"/>
              </a:rPr>
              <a:t>Src</a:t>
            </a:r>
            <a:endParaRPr lang="en-GB" dirty="0">
              <a:solidFill>
                <a:srgbClr val="000000"/>
              </a:solidFill>
              <a:latin typeface="PS TT Commons Roman"/>
            </a:endParaRPr>
          </a:p>
          <a:p>
            <a:pPr algn="just"/>
            <a:r>
              <a:rPr lang="en-GB" dirty="0"/>
              <a:t>All of the dynamic components will be located in the </a:t>
            </a:r>
            <a:r>
              <a:rPr lang="en-GB" dirty="0" err="1"/>
              <a:t>src</a:t>
            </a:r>
            <a:r>
              <a:rPr lang="en-GB" dirty="0"/>
              <a:t>. To ensure that, at the client side, only the most recent version is downloaded and not the cached copy, Webpack will generally have the updated files a unique file name in the final build.</a:t>
            </a:r>
          </a:p>
          <a:p>
            <a:pPr algn="just"/>
            <a:endParaRPr lang="en-GB" b="0" i="0" dirty="0">
              <a:solidFill>
                <a:srgbClr val="000000"/>
              </a:solidFill>
              <a:effectLst/>
              <a:latin typeface="PS TT Commons Roman"/>
            </a:endParaRPr>
          </a:p>
        </p:txBody>
      </p:sp>
    </p:spTree>
    <p:extLst>
      <p:ext uri="{BB962C8B-B14F-4D97-AF65-F5344CB8AC3E}">
        <p14:creationId xmlns:p14="http://schemas.microsoft.com/office/powerpoint/2010/main" val="51265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684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erdana</vt:lpstr>
      <vt:lpstr>inter-regular</vt:lpstr>
      <vt:lpstr>PS TT Commons Roman</vt:lpstr>
      <vt:lpstr>Source Sans Pro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2022-05-04T13:41:56Z</dcterms:created>
  <dcterms:modified xsi:type="dcterms:W3CDTF">2022-07-16T02:30:51Z</dcterms:modified>
</cp:coreProperties>
</file>