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7.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7.xml.rels" ContentType="application/vnd.openxmlformats-package.relationships+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media/image53.jpeg" ContentType="image/jpeg"/>
  <Override PartName="/ppt/media/image1.jpeg" ContentType="image/jpeg"/>
  <Override PartName="/ppt/media/image3.png" ContentType="image/png"/>
  <Override PartName="/ppt/media/image58.png" ContentType="image/png"/>
  <Override PartName="/ppt/media/image2.png" ContentType="image/png"/>
  <Override PartName="/ppt/media/image4.png" ContentType="image/png"/>
  <Override PartName="/ppt/media/image70.png" ContentType="image/png"/>
  <Override PartName="/ppt/media/image71.png" ContentType="image/png"/>
  <Override PartName="/ppt/media/image5.png" ContentType="image/png"/>
  <Override PartName="/ppt/media/image8.jpeg" ContentType="image/jpeg"/>
  <Override PartName="/ppt/media/image41.png" ContentType="image/png"/>
  <Override PartName="/ppt/media/image72.png" ContentType="image/png"/>
  <Override PartName="/ppt/media/image6.png" ContentType="image/png"/>
  <Override PartName="/ppt/media/image73.png" ContentType="image/png"/>
  <Override PartName="/ppt/media/image7.png" ContentType="image/png"/>
  <Override PartName="/ppt/media/image75.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jpeg" ContentType="image/jpeg"/>
  <Override PartName="/ppt/media/image57.png" ContentType="image/png"/>
  <Override PartName="/ppt/media/image29.png" ContentType="image/png"/>
  <Override PartName="/ppt/media/image30.jpeg" ContentType="image/jpeg"/>
  <Override PartName="/ppt/media/image32.png" ContentType="image/png"/>
  <Override PartName="/ppt/media/image31.png" ContentType="image/png"/>
  <Override PartName="/ppt/media/image59.jpeg" ContentType="image/jpe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7.png" ContentType="image/png"/>
  <Override PartName="/ppt/media/image48.png" ContentType="image/png"/>
  <Override PartName="/ppt/media/image49.png" ContentType="image/png"/>
  <Override PartName="/ppt/media/image50.png" ContentType="image/png"/>
  <Override PartName="/ppt/media/image51.png" ContentType="image/png"/>
  <Override PartName="/ppt/media/image52.png" ContentType="image/png"/>
  <Override PartName="/ppt/media/image54.png" ContentType="image/png"/>
  <Override PartName="/ppt/media/image55.png" ContentType="image/png"/>
  <Override PartName="/ppt/media/image56.png" ContentType="image/png"/>
  <Override PartName="/ppt/media/image60.png" ContentType="image/png"/>
  <Override PartName="/ppt/media/image61.png" ContentType="image/png"/>
  <Override PartName="/ppt/media/image62.png" ContentType="image/png"/>
  <Override PartName="/ppt/media/image63.png" ContentType="image/png"/>
  <Override PartName="/ppt/media/image64.png" ContentType="image/png"/>
  <Override PartName="/ppt/media/image65.png" ContentType="image/png"/>
  <Override PartName="/ppt/media/image66.png" ContentType="image/png"/>
  <Override PartName="/ppt/media/image67.png" ContentType="image/png"/>
  <Override PartName="/ppt/media/image68.png" ContentType="image/png"/>
  <Override PartName="/ppt/media/image69.png" ContentType="image/png"/>
  <Override PartName="/ppt/media/image74.png" ContentType="image/png"/>
  <Override PartName="/ppt/media/image76.png" ContentType="image/png"/>
  <Override PartName="/ppt/media/image77.png" ContentType="image/png"/>
  <Override PartName="/ppt/media/image78.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CA" sz="1400" spc="-1" strike="noStrike">
                <a:solidFill>
                  <a:srgbClr val="000000"/>
                </a:solidFill>
                <a:latin typeface="Arial"/>
              </a:rPr>
              <a:t>Click to move the slide</a:t>
            </a:r>
            <a:endParaRPr b="0" lang="en-CA" sz="1400" spc="-1" strike="noStrike">
              <a:solidFill>
                <a:srgbClr val="000000"/>
              </a:solidFill>
              <a:latin typeface="Arial"/>
            </a:endParaRPr>
          </a:p>
        </p:txBody>
      </p:sp>
      <p:sp>
        <p:nvSpPr>
          <p:cNvPr id="159"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CA" sz="2000" spc="-1" strike="noStrike">
                <a:latin typeface="Arial"/>
              </a:rPr>
              <a:t>Click to edit the notes format</a:t>
            </a:r>
            <a:endParaRPr b="0" lang="en-CA" sz="2000" spc="-1" strike="noStrike">
              <a:latin typeface="Arial"/>
            </a:endParaRPr>
          </a:p>
        </p:txBody>
      </p:sp>
      <p:sp>
        <p:nvSpPr>
          <p:cNvPr id="160"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CA" sz="1400" spc="-1" strike="noStrike">
                <a:latin typeface="Times New Roman"/>
              </a:rPr>
              <a:t>&lt;header&gt;</a:t>
            </a:r>
            <a:endParaRPr b="0" lang="en-CA" sz="1400" spc="-1" strike="noStrike">
              <a:latin typeface="Times New Roman"/>
            </a:endParaRPr>
          </a:p>
        </p:txBody>
      </p:sp>
      <p:sp>
        <p:nvSpPr>
          <p:cNvPr id="161" name="PlaceHolder 4"/>
          <p:cNvSpPr>
            <a:spLocks noGrp="1"/>
          </p:cNvSpPr>
          <p:nvPr>
            <p:ph type="dt"/>
          </p:nvPr>
        </p:nvSpPr>
        <p:spPr>
          <a:xfrm>
            <a:off x="4399200" y="0"/>
            <a:ext cx="3372840" cy="502560"/>
          </a:xfrm>
          <a:prstGeom prst="rect">
            <a:avLst/>
          </a:prstGeom>
          <a:noFill/>
          <a:ln w="0">
            <a:noFill/>
          </a:ln>
        </p:spPr>
        <p:txBody>
          <a:bodyPr lIns="0" rIns="0" tIns="0" bIns="0" anchor="t">
            <a:noAutofit/>
          </a:bodyPr>
          <a:p>
            <a:pPr algn="r"/>
            <a:r>
              <a:rPr b="0" lang="en-CA" sz="1400" spc="-1" strike="noStrike">
                <a:latin typeface="Times New Roman"/>
              </a:rPr>
              <a:t>&lt;date/time&gt;</a:t>
            </a:r>
            <a:endParaRPr b="0" lang="en-CA" sz="1400" spc="-1" strike="noStrike">
              <a:latin typeface="Times New Roman"/>
            </a:endParaRPr>
          </a:p>
        </p:txBody>
      </p:sp>
      <p:sp>
        <p:nvSpPr>
          <p:cNvPr id="162" name="PlaceHolder 5"/>
          <p:cNvSpPr>
            <a:spLocks noGrp="1"/>
          </p:cNvSpPr>
          <p:nvPr>
            <p:ph type="ftr"/>
          </p:nvPr>
        </p:nvSpPr>
        <p:spPr>
          <a:xfrm>
            <a:off x="0" y="9555480"/>
            <a:ext cx="3372840" cy="502560"/>
          </a:xfrm>
          <a:prstGeom prst="rect">
            <a:avLst/>
          </a:prstGeom>
          <a:noFill/>
          <a:ln w="0">
            <a:noFill/>
          </a:ln>
        </p:spPr>
        <p:txBody>
          <a:bodyPr lIns="0" rIns="0" tIns="0" bIns="0" anchor="b">
            <a:noAutofit/>
          </a:bodyPr>
          <a:p>
            <a:r>
              <a:rPr b="0" lang="en-CA" sz="1400" spc="-1" strike="noStrike">
                <a:latin typeface="Times New Roman"/>
              </a:rPr>
              <a:t>&lt;footer&gt;</a:t>
            </a:r>
            <a:endParaRPr b="0" lang="en-CA" sz="1400" spc="-1" strike="noStrike">
              <a:latin typeface="Times New Roman"/>
            </a:endParaRPr>
          </a:p>
        </p:txBody>
      </p:sp>
      <p:sp>
        <p:nvSpPr>
          <p:cNvPr id="163" name="PlaceHolder 6"/>
          <p:cNvSpPr>
            <a:spLocks noGrp="1"/>
          </p:cNvSpPr>
          <p:nvPr>
            <p:ph type="sldNum"/>
          </p:nvPr>
        </p:nvSpPr>
        <p:spPr>
          <a:xfrm>
            <a:off x="4399200" y="9555480"/>
            <a:ext cx="3372840" cy="502560"/>
          </a:xfrm>
          <a:prstGeom prst="rect">
            <a:avLst/>
          </a:prstGeom>
          <a:noFill/>
          <a:ln w="0">
            <a:noFill/>
          </a:ln>
        </p:spPr>
        <p:txBody>
          <a:bodyPr lIns="0" rIns="0" tIns="0" bIns="0" anchor="b">
            <a:noAutofit/>
          </a:bodyPr>
          <a:p>
            <a:pPr algn="r"/>
            <a:fld id="{BE14E967-1458-4AD7-8B36-FBE0CA5CE83A}" type="slidenum">
              <a:rPr b="0" lang="en-CA" sz="1400" spc="-1" strike="noStrike">
                <a:latin typeface="Times New Roman"/>
              </a:rPr>
              <a:t>&lt;number&gt;</a:t>
            </a:fld>
            <a:endParaRPr b="0" lang="en-CA"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0" name="PlaceHolder 1"/>
          <p:cNvSpPr>
            <a:spLocks noGrp="1"/>
          </p:cNvSpPr>
          <p:nvPr>
            <p:ph type="body"/>
          </p:nvPr>
        </p:nvSpPr>
        <p:spPr>
          <a:xfrm>
            <a:off x="685800" y="4400640"/>
            <a:ext cx="5486040" cy="3600360"/>
          </a:xfrm>
          <a:prstGeom prst="rect">
            <a:avLst/>
          </a:prstGeom>
          <a:noFill/>
          <a:ln w="0">
            <a:noFill/>
          </a:ln>
        </p:spPr>
        <p:txBody>
          <a:bodyPr tIns="91440" bIns="91440" anchor="t">
            <a:noAutofit/>
          </a:bodyPr>
          <a:p>
            <a:pPr>
              <a:lnSpc>
                <a:spcPct val="100000"/>
              </a:lnSpc>
              <a:tabLst>
                <a:tab algn="l" pos="0"/>
              </a:tabLst>
            </a:pPr>
            <a:r>
              <a:rPr b="0" lang="en-GB" sz="1100" spc="-1" strike="noStrike">
                <a:latin typeface="Arial"/>
              </a:rPr>
              <a:t>Good Afternoon everyone. My name is Avani and I am going to present data analysis on Goal 3: Good Health</a:t>
            </a:r>
            <a:endParaRPr b="0" lang="en-CA" sz="1100" spc="-1" strike="noStrike">
              <a:latin typeface="Arial"/>
            </a:endParaRPr>
          </a:p>
        </p:txBody>
      </p:sp>
      <p:sp>
        <p:nvSpPr>
          <p:cNvPr id="491" name="PlaceHolder 2"/>
          <p:cNvSpPr>
            <a:spLocks noGrp="1"/>
          </p:cNvSpPr>
          <p:nvPr>
            <p:ph type="sldImg"/>
          </p:nvPr>
        </p:nvSpPr>
        <p:spPr>
          <a:xfrm>
            <a:off x="685800" y="1143000"/>
            <a:ext cx="5486040" cy="3085920"/>
          </a:xfrm>
          <a:prstGeom prst="rect">
            <a:avLst/>
          </a:prstGeom>
          <a:ln w="0">
            <a:noFill/>
          </a:ln>
        </p:spPr>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PlaceHolder 1"/>
          <p:cNvSpPr>
            <a:spLocks noGrp="1"/>
          </p:cNvSpPr>
          <p:nvPr>
            <p:ph type="sldImg"/>
          </p:nvPr>
        </p:nvSpPr>
        <p:spPr>
          <a:xfrm>
            <a:off x="381240" y="685800"/>
            <a:ext cx="6095520" cy="3428640"/>
          </a:xfrm>
          <a:prstGeom prst="rect">
            <a:avLst/>
          </a:prstGeom>
          <a:ln w="0">
            <a:noFill/>
          </a:ln>
        </p:spPr>
      </p:sp>
      <p:sp>
        <p:nvSpPr>
          <p:cNvPr id="509"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a:lnSpc>
                <a:spcPct val="100000"/>
              </a:lnSpc>
              <a:tabLst>
                <a:tab algn="l" pos="0"/>
              </a:tabLst>
            </a:pPr>
            <a:r>
              <a:rPr b="0" lang="en-GB" sz="1200" spc="-1" strike="noStrike">
                <a:solidFill>
                  <a:srgbClr val="374151"/>
                </a:solidFill>
                <a:highlight>
                  <a:srgbClr val="f7f7f8"/>
                </a:highlight>
                <a:latin typeface="Roboto"/>
                <a:ea typeface="Roboto"/>
              </a:rPr>
              <a:t>Returning to the global perspective , the pie chart answers the question by revealing that Sub-Saharan Africa and South Asia account for 70% of all deaths. The majority of these deaths occur in underdeveloped countries, with developing countries  following closely behind. Together they accounts for 96% of deaths.</a:t>
            </a:r>
            <a:endParaRPr b="0" lang="en-CA"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0" name="PlaceHolder 1"/>
          <p:cNvSpPr>
            <a:spLocks noGrp="1"/>
          </p:cNvSpPr>
          <p:nvPr>
            <p:ph type="sldImg"/>
          </p:nvPr>
        </p:nvSpPr>
        <p:spPr>
          <a:xfrm>
            <a:off x="381240" y="685800"/>
            <a:ext cx="6095520" cy="3428640"/>
          </a:xfrm>
          <a:prstGeom prst="rect">
            <a:avLst/>
          </a:prstGeom>
          <a:ln w="0">
            <a:noFill/>
          </a:ln>
        </p:spPr>
      </p:sp>
      <p:sp>
        <p:nvSpPr>
          <p:cNvPr id="511"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a:lnSpc>
                <a:spcPct val="100000"/>
              </a:lnSpc>
              <a:tabLst>
                <a:tab algn="l" pos="0"/>
              </a:tabLst>
            </a:pPr>
            <a:r>
              <a:rPr b="0" lang="en-GB" sz="1400" spc="-1" strike="noStrike">
                <a:solidFill>
                  <a:srgbClr val="000000"/>
                </a:solidFill>
                <a:latin typeface="Arial"/>
              </a:rPr>
              <a:t>It was tough to recover, but </a:t>
            </a:r>
            <a:r>
              <a:rPr b="1" lang="en-GB" sz="1400" spc="-1" strike="noStrike">
                <a:solidFill>
                  <a:srgbClr val="f12c9f"/>
                </a:solidFill>
                <a:latin typeface="Arial"/>
              </a:rPr>
              <a:t>Barbie</a:t>
            </a:r>
            <a:r>
              <a:rPr b="0" lang="en-GB" sz="1400" spc="-1" strike="noStrike">
                <a:solidFill>
                  <a:srgbClr val="000000"/>
                </a:solidFill>
                <a:latin typeface="Arial"/>
              </a:rPr>
              <a:t> is fine just cause she was </a:t>
            </a:r>
            <a:r>
              <a:rPr b="1" lang="en-GB" sz="1400" spc="-1" strike="noStrike">
                <a:solidFill>
                  <a:srgbClr val="a64d79"/>
                </a:solidFill>
                <a:latin typeface="Arial"/>
              </a:rPr>
              <a:t>“vaccinated”</a:t>
            </a:r>
            <a:r>
              <a:rPr b="0" lang="en-GB" sz="1400" spc="-1" strike="noStrike">
                <a:solidFill>
                  <a:srgbClr val="000000"/>
                </a:solidFill>
                <a:latin typeface="Arial"/>
              </a:rPr>
              <a:t> with all of the below. But do we know </a:t>
            </a:r>
            <a:r>
              <a:rPr b="0" lang="en-GB" sz="1200" spc="-1" strike="noStrike">
                <a:solidFill>
                  <a:srgbClr val="374151"/>
                </a:solidFill>
                <a:highlight>
                  <a:srgbClr val="f7f7f8"/>
                </a:highlight>
                <a:latin typeface="Roboto"/>
                <a:ea typeface="Roboto"/>
              </a:rPr>
              <a:t>Many poorer countries have vaccination rates below 50%, while richer countries typically exceed 90% vaccination coverage because they have stronger immunization programs. This falls short of the recommended global target of 80% coverage. Through immunisation we can prevent approximately 2-3 million deaths each year. </a:t>
            </a:r>
            <a:endParaRPr b="0" lang="en-CA"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PlaceHolder 1"/>
          <p:cNvSpPr>
            <a:spLocks noGrp="1"/>
          </p:cNvSpPr>
          <p:nvPr>
            <p:ph type="sldImg"/>
          </p:nvPr>
        </p:nvSpPr>
        <p:spPr>
          <a:xfrm>
            <a:off x="381240" y="685800"/>
            <a:ext cx="6095520" cy="3428640"/>
          </a:xfrm>
          <a:prstGeom prst="rect">
            <a:avLst/>
          </a:prstGeom>
          <a:ln w="0">
            <a:noFill/>
          </a:ln>
        </p:spPr>
      </p:sp>
      <p:sp>
        <p:nvSpPr>
          <p:cNvPr id="513"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a:lnSpc>
                <a:spcPct val="100000"/>
              </a:lnSpc>
              <a:tabLst>
                <a:tab algn="l" pos="0"/>
              </a:tabLst>
            </a:pPr>
            <a:r>
              <a:rPr b="0" lang="en-GB" sz="1200" spc="-1" strike="noStrike">
                <a:solidFill>
                  <a:srgbClr val="000000"/>
                </a:solidFill>
                <a:latin typeface="Arial"/>
              </a:rPr>
              <a:t>…</a:t>
            </a:r>
            <a:r>
              <a:rPr b="0" lang="en-GB" sz="1200" spc="-1" strike="noStrike">
                <a:solidFill>
                  <a:srgbClr val="000000"/>
                </a:solidFill>
                <a:latin typeface="Arial"/>
              </a:rPr>
              <a:t>and now let's talk about other prevalent diseases like </a:t>
            </a:r>
            <a:r>
              <a:rPr b="1" lang="en-GB" sz="1200" spc="-1" strike="noStrike">
                <a:solidFill>
                  <a:srgbClr val="990000"/>
                </a:solidFill>
                <a:latin typeface="Arial"/>
              </a:rPr>
              <a:t>“Non- communicable diseases” </a:t>
            </a:r>
            <a:r>
              <a:rPr b="0" lang="en-GB" sz="1200" spc="-1" strike="noStrike">
                <a:solidFill>
                  <a:srgbClr val="000000"/>
                </a:solidFill>
                <a:latin typeface="Arial"/>
              </a:rPr>
              <a:t>that might exist in her community. Do you know non communicable diseases are the top cause of global deaths resulting in more than 30 millions mortalities, which is equivalent to 74% of all deaths. </a:t>
            </a:r>
            <a:r>
              <a:rPr b="1" lang="en-GB" sz="1200" spc="-1" strike="noStrike">
                <a:solidFill>
                  <a:srgbClr val="374151"/>
                </a:solidFill>
                <a:latin typeface="Calibri"/>
                <a:ea typeface="Calibri"/>
              </a:rPr>
              <a:t>About </a:t>
            </a:r>
            <a:r>
              <a:rPr b="1" lang="en-GB" sz="1200" spc="-1" strike="noStrike">
                <a:solidFill>
                  <a:srgbClr val="ff0000"/>
                </a:solidFill>
                <a:latin typeface="Calibri"/>
                <a:ea typeface="Calibri"/>
              </a:rPr>
              <a:t>85%</a:t>
            </a:r>
            <a:r>
              <a:rPr b="1" lang="en-GB" sz="1200" spc="-1" strike="noStrike">
                <a:solidFill>
                  <a:srgbClr val="cc0000"/>
                </a:solidFill>
                <a:latin typeface="Calibri"/>
                <a:ea typeface="Calibri"/>
              </a:rPr>
              <a:t> </a:t>
            </a:r>
            <a:r>
              <a:rPr b="1" lang="en-GB" sz="1200" spc="-1" strike="noStrike">
                <a:solidFill>
                  <a:srgbClr val="374151"/>
                </a:solidFill>
                <a:latin typeface="Calibri"/>
                <a:ea typeface="Calibri"/>
              </a:rPr>
              <a:t>of these </a:t>
            </a:r>
            <a:r>
              <a:rPr b="1" lang="en-GB" sz="1200" spc="-1" strike="noStrike">
                <a:solidFill>
                  <a:srgbClr val="ff0000"/>
                </a:solidFill>
                <a:latin typeface="Calibri"/>
                <a:ea typeface="Calibri"/>
              </a:rPr>
              <a:t>“premature”</a:t>
            </a:r>
            <a:r>
              <a:rPr b="1" lang="en-GB" sz="1200" spc="-1" strike="noStrike">
                <a:solidFill>
                  <a:srgbClr val="374151"/>
                </a:solidFill>
                <a:latin typeface="Calibri"/>
                <a:ea typeface="Calibri"/>
              </a:rPr>
              <a:t> deaths occur in low and middle-income countries.</a:t>
            </a:r>
            <a:r>
              <a:rPr b="0" lang="en-GB" sz="1200" spc="-1" strike="noStrike">
                <a:solidFill>
                  <a:srgbClr val="000000"/>
                </a:solidFill>
                <a:latin typeface="Calibri"/>
                <a:ea typeface="Calibri"/>
              </a:rPr>
              <a:t> Major risk factors causing NCD’s are tobacco use, physical in-activities, Alcohol and unhealthy diets.</a:t>
            </a:r>
            <a:endParaRPr b="0" lang="en-CA"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4" name="PlaceHolder 1"/>
          <p:cNvSpPr>
            <a:spLocks noGrp="1"/>
          </p:cNvSpPr>
          <p:nvPr>
            <p:ph type="sldImg"/>
          </p:nvPr>
        </p:nvSpPr>
        <p:spPr>
          <a:xfrm>
            <a:off x="381240" y="685800"/>
            <a:ext cx="6095520" cy="3428640"/>
          </a:xfrm>
          <a:prstGeom prst="rect">
            <a:avLst/>
          </a:prstGeom>
          <a:ln w="0">
            <a:noFill/>
          </a:ln>
        </p:spPr>
      </p:sp>
      <p:sp>
        <p:nvSpPr>
          <p:cNvPr id="515"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a:lnSpc>
                <a:spcPct val="100000"/>
              </a:lnSpc>
              <a:tabLst>
                <a:tab algn="l" pos="0"/>
              </a:tabLst>
            </a:pPr>
            <a:r>
              <a:rPr b="0" lang="en-GB" sz="1200" spc="-1" strike="noStrike">
                <a:solidFill>
                  <a:srgbClr val="374151"/>
                </a:solidFill>
                <a:highlight>
                  <a:srgbClr val="f7f7f8"/>
                </a:highlight>
                <a:latin typeface="Roboto"/>
                <a:ea typeface="Roboto"/>
              </a:rPr>
              <a:t>Now that we understand how risk factors like tobacco and alcohol affect our lives, let's explore them in more detail</a:t>
            </a:r>
            <a:r>
              <a:rPr b="0" lang="en-GB" sz="1100" spc="-1" strike="noStrike">
                <a:latin typeface="Roboto"/>
                <a:ea typeface="Roboto"/>
              </a:rPr>
              <a:t>. </a:t>
            </a:r>
            <a:r>
              <a:rPr b="0" lang="en-GB" sz="1200" spc="-1" strike="noStrike">
                <a:solidFill>
                  <a:srgbClr val="374151"/>
                </a:solidFill>
                <a:highlight>
                  <a:srgbClr val="f7f7f8"/>
                </a:highlight>
                <a:latin typeface="Roboto"/>
                <a:ea typeface="Roboto"/>
              </a:rPr>
              <a:t>The graph on this slide illustrates global mortality caused by tobacco, drug overdoses, and alcohol. Alcohol is responsible for 5% of global deaths and 21% of road fatalities worldwide. About 80% of worlds tobacco users live in low and middle income countries. Talking drug related deaths, about 25% of drug overdose is caused by opioid, out of which 21% happens in USA. </a:t>
            </a:r>
            <a:endParaRPr b="0" lang="en-CA"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6" name="PlaceHolder 1"/>
          <p:cNvSpPr>
            <a:spLocks noGrp="1"/>
          </p:cNvSpPr>
          <p:nvPr>
            <p:ph type="sldImg"/>
          </p:nvPr>
        </p:nvSpPr>
        <p:spPr>
          <a:xfrm>
            <a:off x="381240" y="685800"/>
            <a:ext cx="6095520" cy="3428640"/>
          </a:xfrm>
          <a:prstGeom prst="rect">
            <a:avLst/>
          </a:prstGeom>
          <a:ln w="0">
            <a:noFill/>
          </a:ln>
        </p:spPr>
      </p:sp>
      <p:sp>
        <p:nvSpPr>
          <p:cNvPr id="517"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a:lnSpc>
                <a:spcPct val="100000"/>
              </a:lnSpc>
              <a:tabLst>
                <a:tab algn="l" pos="0"/>
              </a:tabLst>
            </a:pPr>
            <a:r>
              <a:rPr b="0" lang="en-GB" sz="1200" spc="-1" strike="noStrike">
                <a:solidFill>
                  <a:srgbClr val="374151"/>
                </a:solidFill>
                <a:highlight>
                  <a:srgbClr val="f7f7f8"/>
                </a:highlight>
                <a:latin typeface="Roboto"/>
                <a:ea typeface="Roboto"/>
              </a:rPr>
              <a:t>This slide provides an overview of the current situation regarding major diseases. It's evident that communicable diseases have been decreasing over the years, while non-communicable diseases are on the rise, which is a cause for concern.</a:t>
            </a:r>
            <a:endParaRPr b="0" lang="en-CA"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PlaceHolder 1"/>
          <p:cNvSpPr>
            <a:spLocks noGrp="1"/>
          </p:cNvSpPr>
          <p:nvPr>
            <p:ph type="sldImg"/>
          </p:nvPr>
        </p:nvSpPr>
        <p:spPr>
          <a:xfrm>
            <a:off x="381240" y="685800"/>
            <a:ext cx="6095520" cy="3428640"/>
          </a:xfrm>
          <a:prstGeom prst="rect">
            <a:avLst/>
          </a:prstGeom>
          <a:ln w="0">
            <a:noFill/>
          </a:ln>
        </p:spPr>
      </p:sp>
      <p:sp>
        <p:nvSpPr>
          <p:cNvPr id="519"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a:lnSpc>
                <a:spcPct val="100000"/>
              </a:lnSpc>
              <a:tabLst>
                <a:tab algn="l" pos="0"/>
              </a:tabLst>
            </a:pPr>
            <a:r>
              <a:rPr b="0" lang="en-GB" sz="1200" spc="-1" strike="noStrike">
                <a:solidFill>
                  <a:srgbClr val="000000"/>
                </a:solidFill>
                <a:latin typeface="Arial"/>
              </a:rPr>
              <a:t>As health and economic burdens persist, </a:t>
            </a:r>
            <a:r>
              <a:rPr b="1" lang="en-GB" sz="1200" spc="-1" strike="noStrike">
                <a:solidFill>
                  <a:srgbClr val="000000"/>
                </a:solidFill>
                <a:latin typeface="Arial"/>
              </a:rPr>
              <a:t>“Barbie”</a:t>
            </a:r>
            <a:r>
              <a:rPr b="0" lang="en-GB" sz="1200" spc="-1" strike="noStrike">
                <a:solidFill>
                  <a:srgbClr val="000000"/>
                </a:solidFill>
                <a:latin typeface="Arial"/>
              </a:rPr>
              <a:t> now has begun to explore its influence on</a:t>
            </a:r>
            <a:r>
              <a:rPr b="1" lang="en-GB" sz="1200" spc="-1" strike="noStrike">
                <a:solidFill>
                  <a:srgbClr val="000000"/>
                </a:solidFill>
                <a:latin typeface="Arial"/>
              </a:rPr>
              <a:t>“Mental Health”. Moving with the facts, </a:t>
            </a:r>
            <a:r>
              <a:rPr b="0" lang="en-GB" sz="1200" spc="-1" strike="noStrike">
                <a:solidFill>
                  <a:srgbClr val="000000"/>
                </a:solidFill>
                <a:latin typeface="Arial"/>
              </a:rPr>
              <a:t>Currently, its </a:t>
            </a:r>
            <a:r>
              <a:rPr b="1" lang="en-GB" sz="1200" spc="-1" strike="noStrike">
                <a:solidFill>
                  <a:srgbClr val="000000"/>
                </a:solidFill>
                <a:latin typeface="Arial"/>
              </a:rPr>
              <a:t>450 million</a:t>
            </a:r>
            <a:r>
              <a:rPr b="0" lang="en-GB" sz="1200" spc="-1" strike="noStrike">
                <a:solidFill>
                  <a:srgbClr val="000000"/>
                </a:solidFill>
                <a:latin typeface="Arial"/>
              </a:rPr>
              <a:t> of us are struggling with </a:t>
            </a:r>
            <a:r>
              <a:rPr b="1" lang="en-GB" sz="1200" spc="-1" strike="noStrike">
                <a:solidFill>
                  <a:srgbClr val="000000"/>
                </a:solidFill>
                <a:latin typeface="Arial"/>
              </a:rPr>
              <a:t>mental illness</a:t>
            </a:r>
            <a:r>
              <a:rPr b="0" lang="en-GB" sz="1200" spc="-1" strike="noStrike">
                <a:solidFill>
                  <a:srgbClr val="000000"/>
                </a:solidFill>
                <a:latin typeface="Arial"/>
              </a:rPr>
              <a:t>, which is resulting in 8 millions deaths each year. The right donut chart  shows prevalence percentage of mental illness, with anxiety and depression the leading cause of illness. Do you know? 1 in 3 women and 1 in 5 men will experience major depression in their lives.</a:t>
            </a:r>
            <a:endParaRPr b="0" lang="en-CA" sz="1200" spc="-1" strike="noStrike">
              <a:latin typeface="Arial"/>
            </a:endParaRPr>
          </a:p>
          <a:p>
            <a:pPr>
              <a:lnSpc>
                <a:spcPct val="100000"/>
              </a:lnSpc>
              <a:tabLst>
                <a:tab algn="l" pos="0"/>
              </a:tabLst>
            </a:pPr>
            <a:endParaRPr b="0" lang="en-CA" sz="1200" spc="-1" strike="noStrike">
              <a:latin typeface="Arial"/>
            </a:endParaRPr>
          </a:p>
          <a:p>
            <a:pPr>
              <a:lnSpc>
                <a:spcPct val="100000"/>
              </a:lnSpc>
              <a:tabLst>
                <a:tab algn="l" pos="0"/>
              </a:tabLst>
            </a:pPr>
            <a:endParaRPr b="0" lang="en-CA" sz="12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0" name="PlaceHolder 1"/>
          <p:cNvSpPr>
            <a:spLocks noGrp="1"/>
          </p:cNvSpPr>
          <p:nvPr>
            <p:ph type="sldImg"/>
          </p:nvPr>
        </p:nvSpPr>
        <p:spPr>
          <a:xfrm>
            <a:off x="381240" y="685800"/>
            <a:ext cx="6095520" cy="3428640"/>
          </a:xfrm>
          <a:prstGeom prst="rect">
            <a:avLst/>
          </a:prstGeom>
          <a:ln w="0">
            <a:noFill/>
          </a:ln>
        </p:spPr>
      </p:sp>
      <p:sp>
        <p:nvSpPr>
          <p:cNvPr id="521"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a:lnSpc>
                <a:spcPct val="100000"/>
              </a:lnSpc>
              <a:tabLst>
                <a:tab algn="l" pos="0"/>
              </a:tabLst>
            </a:pPr>
            <a:r>
              <a:rPr b="0" lang="en-GB" sz="1100" spc="-1" strike="noStrike">
                <a:latin typeface="Arial"/>
              </a:rPr>
              <a:t>Talking more about mental health, </a:t>
            </a:r>
            <a:r>
              <a:rPr b="0" lang="en-GB" sz="1400" spc="-1" strike="noStrike">
                <a:solidFill>
                  <a:srgbClr val="3c4245"/>
                </a:solidFill>
                <a:highlight>
                  <a:srgbClr val="000000"/>
                </a:highlight>
                <a:latin typeface="Arial"/>
              </a:rPr>
              <a:t>Globally, an estimated </a:t>
            </a:r>
            <a:r>
              <a:rPr b="1" lang="en-GB" sz="1400" spc="-1" strike="noStrike">
                <a:solidFill>
                  <a:srgbClr val="ff0000"/>
                </a:solidFill>
                <a:highlight>
                  <a:srgbClr val="000000"/>
                </a:highlight>
                <a:latin typeface="Arial"/>
              </a:rPr>
              <a:t>5%</a:t>
            </a:r>
            <a:r>
              <a:rPr b="0" lang="en-GB" sz="1400" spc="-1" strike="noStrike">
                <a:solidFill>
                  <a:srgbClr val="3c4245"/>
                </a:solidFill>
                <a:highlight>
                  <a:srgbClr val="000000"/>
                </a:highlight>
                <a:latin typeface="Arial"/>
              </a:rPr>
              <a:t> of </a:t>
            </a:r>
            <a:r>
              <a:rPr b="1" lang="en-GB" sz="1400" spc="-1" strike="noStrike">
                <a:solidFill>
                  <a:srgbClr val="3c4245"/>
                </a:solidFill>
                <a:highlight>
                  <a:srgbClr val="000000"/>
                </a:highlight>
                <a:latin typeface="Arial"/>
              </a:rPr>
              <a:t>“adults”</a:t>
            </a:r>
            <a:r>
              <a:rPr b="0" lang="en-GB" sz="1400" spc="-1" strike="noStrike">
                <a:solidFill>
                  <a:srgbClr val="3c4245"/>
                </a:solidFill>
                <a:highlight>
                  <a:srgbClr val="000000"/>
                </a:highlight>
                <a:latin typeface="Arial"/>
              </a:rPr>
              <a:t> suffer from depression. More women are affected by depression than men. </a:t>
            </a:r>
            <a:r>
              <a:rPr b="0" lang="en-GB" sz="1200" spc="-1" strike="noStrike">
                <a:solidFill>
                  <a:srgbClr val="374151"/>
                </a:solidFill>
                <a:highlight>
                  <a:srgbClr val="f7f7f8"/>
                </a:highlight>
                <a:latin typeface="Roboto"/>
                <a:ea typeface="Roboto"/>
              </a:rPr>
              <a:t>The left bar chart highlights that low-income countries have higher cases of depression. Depression can be linked to suicide. The right chart compares suicide rates across continents, with Africa having the highest rate.</a:t>
            </a:r>
            <a:endParaRPr b="0" lang="en-CA" sz="1200" spc="-1" strike="noStrike">
              <a:latin typeface="Arial"/>
            </a:endParaRPr>
          </a:p>
          <a:p>
            <a:pPr>
              <a:lnSpc>
                <a:spcPct val="100000"/>
              </a:lnSpc>
              <a:tabLst>
                <a:tab algn="l" pos="0"/>
              </a:tabLst>
            </a:pPr>
            <a:endParaRPr b="0" lang="en-CA" sz="12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2" name="PlaceHolder 1"/>
          <p:cNvSpPr>
            <a:spLocks noGrp="1"/>
          </p:cNvSpPr>
          <p:nvPr>
            <p:ph type="sldImg"/>
          </p:nvPr>
        </p:nvSpPr>
        <p:spPr>
          <a:xfrm>
            <a:off x="381240" y="685800"/>
            <a:ext cx="6095520" cy="3428640"/>
          </a:xfrm>
          <a:prstGeom prst="rect">
            <a:avLst/>
          </a:prstGeom>
          <a:ln w="0">
            <a:noFill/>
          </a:ln>
        </p:spPr>
      </p:sp>
      <p:sp>
        <p:nvSpPr>
          <p:cNvPr id="523"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a:lnSpc>
                <a:spcPct val="100000"/>
              </a:lnSpc>
              <a:tabLst>
                <a:tab algn="l" pos="0"/>
              </a:tabLst>
            </a:pPr>
            <a:r>
              <a:rPr b="0" lang="en-GB" sz="1320" spc="-1" strike="noStrike">
                <a:solidFill>
                  <a:srgbClr val="000000"/>
                </a:solidFill>
                <a:latin typeface="Arial"/>
              </a:rPr>
              <a:t>With all the mortality and infection, </a:t>
            </a:r>
            <a:r>
              <a:rPr b="1" lang="en-GB" sz="1320" spc="-1" strike="noStrike">
                <a:solidFill>
                  <a:srgbClr val="f12c9f"/>
                </a:solidFill>
                <a:latin typeface="Arial"/>
              </a:rPr>
              <a:t>“Barbie”</a:t>
            </a:r>
            <a:r>
              <a:rPr b="0" lang="en-GB" sz="1320" spc="-1" strike="noStrike">
                <a:solidFill>
                  <a:srgbClr val="000000"/>
                </a:solidFill>
                <a:latin typeface="Arial"/>
              </a:rPr>
              <a:t> questions ?, why only her country more suffering? Do you know ? </a:t>
            </a:r>
            <a:r>
              <a:rPr b="0" lang="en-GB" sz="1100" spc="-1" strike="noStrike">
                <a:solidFill>
                  <a:srgbClr val="000000"/>
                </a:solidFill>
                <a:latin typeface="Roboto"/>
                <a:ea typeface="Roboto"/>
              </a:rPr>
              <a:t>In </a:t>
            </a:r>
            <a:r>
              <a:rPr b="1" lang="en-GB" sz="1100" spc="-1" strike="noStrike">
                <a:solidFill>
                  <a:srgbClr val="333333"/>
                </a:solidFill>
                <a:latin typeface="Roboto"/>
                <a:ea typeface="Roboto"/>
              </a:rPr>
              <a:t>low-income</a:t>
            </a:r>
            <a:r>
              <a:rPr b="0" lang="en-GB" sz="1100" spc="-1" strike="noStrike">
                <a:solidFill>
                  <a:srgbClr val="000000"/>
                </a:solidFill>
                <a:latin typeface="Roboto"/>
                <a:ea typeface="Roboto"/>
              </a:rPr>
              <a:t> countries, </a:t>
            </a:r>
            <a:r>
              <a:rPr b="1" lang="en-GB" sz="1100" spc="-1" strike="noStrike">
                <a:solidFill>
                  <a:srgbClr val="ff0000"/>
                </a:solidFill>
                <a:latin typeface="Roboto"/>
                <a:ea typeface="Roboto"/>
              </a:rPr>
              <a:t>60% of health-related deaths</a:t>
            </a:r>
            <a:r>
              <a:rPr b="0" lang="en-GB" sz="1100" spc="-1" strike="noStrike">
                <a:solidFill>
                  <a:srgbClr val="000000"/>
                </a:solidFill>
                <a:latin typeface="Roboto"/>
                <a:ea typeface="Roboto"/>
              </a:rPr>
              <a:t> are due to </a:t>
            </a:r>
            <a:r>
              <a:rPr b="1" lang="en-GB" sz="1100" spc="-1" strike="noStrike">
                <a:solidFill>
                  <a:srgbClr val="ff0000"/>
                </a:solidFill>
                <a:latin typeface="Roboto"/>
                <a:ea typeface="Roboto"/>
              </a:rPr>
              <a:t>poor care</a:t>
            </a:r>
            <a:r>
              <a:rPr b="0" lang="en-GB" sz="1100" spc="-1" strike="noStrike">
                <a:solidFill>
                  <a:srgbClr val="000000"/>
                </a:solidFill>
                <a:latin typeface="Roboto"/>
                <a:ea typeface="Roboto"/>
              </a:rPr>
              <a:t>, and the rest are from </a:t>
            </a:r>
            <a:r>
              <a:rPr b="1" lang="en-GB" sz="1100" spc="-1" strike="noStrike">
                <a:solidFill>
                  <a:srgbClr val="ff0000"/>
                </a:solidFill>
                <a:latin typeface="Roboto"/>
                <a:ea typeface="Roboto"/>
              </a:rPr>
              <a:t>not using the healthcare system.</a:t>
            </a:r>
            <a:endParaRPr b="0" lang="en-CA" sz="1100" spc="-1" strike="noStrike">
              <a:latin typeface="Arial"/>
            </a:endParaRPr>
          </a:p>
          <a:p>
            <a:pPr>
              <a:lnSpc>
                <a:spcPct val="100000"/>
              </a:lnSpc>
              <a:tabLst>
                <a:tab algn="l" pos="0"/>
              </a:tabLst>
            </a:pPr>
            <a:endParaRPr b="0" lang="en-CA" sz="11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4" name="PlaceHolder 1"/>
          <p:cNvSpPr>
            <a:spLocks noGrp="1"/>
          </p:cNvSpPr>
          <p:nvPr>
            <p:ph type="sldImg"/>
          </p:nvPr>
        </p:nvSpPr>
        <p:spPr>
          <a:xfrm>
            <a:off x="381240" y="685800"/>
            <a:ext cx="6095520" cy="3428640"/>
          </a:xfrm>
          <a:prstGeom prst="rect">
            <a:avLst/>
          </a:prstGeom>
          <a:ln w="0">
            <a:noFill/>
          </a:ln>
        </p:spPr>
      </p:sp>
      <p:sp>
        <p:nvSpPr>
          <p:cNvPr id="525"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a:lnSpc>
                <a:spcPct val="100000"/>
              </a:lnSpc>
              <a:tabLst>
                <a:tab algn="l" pos="0"/>
              </a:tabLst>
            </a:pPr>
            <a:r>
              <a:rPr b="0" lang="en-GB" sz="1200" spc="-1" strike="noStrike">
                <a:solidFill>
                  <a:srgbClr val="000000"/>
                </a:solidFill>
                <a:latin typeface="Arial"/>
              </a:rPr>
              <a:t>That’s because, High income countries have better “Access to Healthcare” compared to Middle and Low income countries. </a:t>
            </a:r>
            <a:endParaRPr b="0" lang="en-CA" sz="1200" spc="-1" strike="noStrike">
              <a:latin typeface="Arial"/>
            </a:endParaRPr>
          </a:p>
          <a:p>
            <a:pPr>
              <a:lnSpc>
                <a:spcPct val="100000"/>
              </a:lnSpc>
              <a:tabLst>
                <a:tab algn="l" pos="0"/>
              </a:tabLst>
            </a:pPr>
            <a:r>
              <a:rPr b="0" lang="en-GB" sz="1200" spc="-1" strike="noStrike">
                <a:solidFill>
                  <a:srgbClr val="374151"/>
                </a:solidFill>
                <a:highlight>
                  <a:srgbClr val="f7f7f8"/>
                </a:highlight>
                <a:latin typeface="Roboto"/>
                <a:ea typeface="Roboto"/>
              </a:rPr>
              <a:t>In this slide, the two bar charts illustrate the relationship between health expenditure and life expectancy. A stronger healthcare system typically leads to higher life expectancy.</a:t>
            </a:r>
            <a:endParaRPr b="0" lang="en-CA" sz="1200" spc="-1" strike="noStrike">
              <a:latin typeface="Arial"/>
            </a:endParaRPr>
          </a:p>
          <a:p>
            <a:pPr>
              <a:lnSpc>
                <a:spcPct val="100000"/>
              </a:lnSpc>
              <a:tabLst>
                <a:tab algn="l" pos="0"/>
              </a:tabLst>
            </a:pPr>
            <a:endParaRPr b="0" lang="en-CA" sz="12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PlaceHolder 1"/>
          <p:cNvSpPr>
            <a:spLocks noGrp="1"/>
          </p:cNvSpPr>
          <p:nvPr>
            <p:ph type="sldImg"/>
          </p:nvPr>
        </p:nvSpPr>
        <p:spPr>
          <a:xfrm>
            <a:off x="381240" y="685800"/>
            <a:ext cx="6095520" cy="3428640"/>
          </a:xfrm>
          <a:prstGeom prst="rect">
            <a:avLst/>
          </a:prstGeom>
          <a:ln w="0">
            <a:noFill/>
          </a:ln>
        </p:spPr>
      </p:sp>
      <p:sp>
        <p:nvSpPr>
          <p:cNvPr id="527"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a:lnSpc>
                <a:spcPct val="100000"/>
              </a:lnSpc>
              <a:tabLst>
                <a:tab algn="l" pos="0"/>
              </a:tabLst>
            </a:pPr>
            <a:r>
              <a:rPr b="0" lang="en-GB" sz="1200" spc="-1" strike="noStrike">
                <a:solidFill>
                  <a:srgbClr val="000000"/>
                </a:solidFill>
                <a:latin typeface="Arial"/>
              </a:rPr>
              <a:t>Since now it's clear that, Countries with “well-organized” healthcare systems experience lower mortality rates compared to those which are developing/underdeveloped. To overcome this, United Nations want by 2030 to, </a:t>
            </a:r>
            <a:r>
              <a:rPr b="0" lang="en-GB" sz="1200" spc="-1" strike="noStrike">
                <a:solidFill>
                  <a:srgbClr val="000000"/>
                </a:solidFill>
                <a:latin typeface="Roboto"/>
                <a:ea typeface="Roboto"/>
              </a:rPr>
              <a:t>Achieve universal health coverage, including financial risk protection, access to quality essential health-care services and access to safe, effective, quality and affordable essential medicines and vaccines for all. Do you know? </a:t>
            </a:r>
            <a:r>
              <a:rPr b="0" lang="en-GB" sz="1380" spc="-1" strike="noStrike">
                <a:solidFill>
                  <a:srgbClr val="374151"/>
                </a:solidFill>
                <a:latin typeface="Roboto"/>
                <a:ea typeface="Roboto"/>
              </a:rPr>
              <a:t>As of 2021, at </a:t>
            </a:r>
            <a:r>
              <a:rPr b="1" lang="en-GB" sz="1380" spc="-1" strike="noStrike">
                <a:solidFill>
                  <a:srgbClr val="ff0000"/>
                </a:solidFill>
                <a:latin typeface="Roboto"/>
                <a:ea typeface="Roboto"/>
              </a:rPr>
              <a:t>least half </a:t>
            </a:r>
            <a:r>
              <a:rPr b="0" lang="en-GB" sz="1380" spc="-1" strike="noStrike">
                <a:solidFill>
                  <a:srgbClr val="374151"/>
                </a:solidFill>
                <a:latin typeface="Roboto"/>
                <a:ea typeface="Roboto"/>
              </a:rPr>
              <a:t>of the world's population still lacks access to </a:t>
            </a:r>
            <a:r>
              <a:rPr b="1" lang="en-GB" sz="1380" spc="-1" strike="noStrike">
                <a:solidFill>
                  <a:srgbClr val="374151"/>
                </a:solidFill>
                <a:latin typeface="Roboto"/>
                <a:ea typeface="Roboto"/>
              </a:rPr>
              <a:t>essential health services.</a:t>
            </a:r>
            <a:endParaRPr b="0" lang="en-CA" sz="1380" spc="-1" strike="noStrike">
              <a:latin typeface="Arial"/>
            </a:endParaRPr>
          </a:p>
          <a:p>
            <a:pPr>
              <a:lnSpc>
                <a:spcPct val="100000"/>
              </a:lnSpc>
              <a:tabLst>
                <a:tab algn="l" pos="0"/>
              </a:tabLst>
            </a:pPr>
            <a:endParaRPr b="0" lang="en-CA" sz="1380" spc="-1" strike="noStrike">
              <a:latin typeface="Arial"/>
            </a:endParaRPr>
          </a:p>
          <a:p>
            <a:pPr>
              <a:lnSpc>
                <a:spcPct val="100000"/>
              </a:lnSpc>
              <a:tabLst>
                <a:tab algn="l" pos="0"/>
              </a:tabLst>
            </a:pPr>
            <a:endParaRPr b="0" lang="en-CA" sz="138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2" name="PlaceHolder 1"/>
          <p:cNvSpPr>
            <a:spLocks noGrp="1"/>
          </p:cNvSpPr>
          <p:nvPr>
            <p:ph type="sldImg"/>
          </p:nvPr>
        </p:nvSpPr>
        <p:spPr>
          <a:xfrm>
            <a:off x="381240" y="685800"/>
            <a:ext cx="6095520" cy="3428640"/>
          </a:xfrm>
          <a:prstGeom prst="rect">
            <a:avLst/>
          </a:prstGeom>
          <a:ln w="0">
            <a:noFill/>
          </a:ln>
        </p:spPr>
      </p:sp>
      <p:sp>
        <p:nvSpPr>
          <p:cNvPr id="493"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a:lnSpc>
                <a:spcPct val="100000"/>
              </a:lnSpc>
              <a:tabLst>
                <a:tab algn="l" pos="0"/>
              </a:tabLst>
            </a:pPr>
            <a:r>
              <a:rPr b="0" lang="en-GB" sz="1400" spc="-1" strike="noStrike">
                <a:solidFill>
                  <a:srgbClr val="000000"/>
                </a:solidFill>
                <a:latin typeface="Arial"/>
              </a:rPr>
              <a:t>In this powerpoint presentation, I will be walking through some of the health concerns raised by UN for SDG 3, here are those listed below.</a:t>
            </a:r>
            <a:endParaRPr b="0" lang="en-CA" sz="1400" spc="-1" strike="noStrike">
              <a:latin typeface="Arial"/>
            </a:endParaRPr>
          </a:p>
          <a:p>
            <a:pPr>
              <a:lnSpc>
                <a:spcPct val="100000"/>
              </a:lnSpc>
              <a:tabLst>
                <a:tab algn="l" pos="0"/>
              </a:tabLst>
            </a:pPr>
            <a:endParaRPr b="0" lang="en-CA" sz="14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8" name="PlaceHolder 1"/>
          <p:cNvSpPr>
            <a:spLocks noGrp="1"/>
          </p:cNvSpPr>
          <p:nvPr>
            <p:ph type="sldImg"/>
          </p:nvPr>
        </p:nvSpPr>
        <p:spPr>
          <a:xfrm>
            <a:off x="381240" y="685800"/>
            <a:ext cx="6095520" cy="3428640"/>
          </a:xfrm>
          <a:prstGeom prst="rect">
            <a:avLst/>
          </a:prstGeom>
          <a:ln w="0">
            <a:noFill/>
          </a:ln>
        </p:spPr>
      </p:sp>
      <p:sp>
        <p:nvSpPr>
          <p:cNvPr id="529"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algn="ctr">
              <a:lnSpc>
                <a:spcPct val="100000"/>
              </a:lnSpc>
              <a:tabLst>
                <a:tab algn="l" pos="0"/>
              </a:tabLst>
            </a:pPr>
            <a:r>
              <a:rPr b="1" lang="en-GB" sz="1400" spc="-1" strike="noStrike">
                <a:solidFill>
                  <a:srgbClr val="f12c9f"/>
                </a:solidFill>
                <a:latin typeface="Arial"/>
              </a:rPr>
              <a:t>“</a:t>
            </a:r>
            <a:r>
              <a:rPr b="1" lang="en-GB" sz="1400" spc="-1" strike="noStrike">
                <a:solidFill>
                  <a:srgbClr val="f12c9f"/>
                </a:solidFill>
                <a:latin typeface="Arial"/>
              </a:rPr>
              <a:t>Barbie”</a:t>
            </a:r>
            <a:r>
              <a:rPr b="0" lang="en-GB" sz="1400" spc="-1" strike="noStrike">
                <a:solidFill>
                  <a:srgbClr val="000000"/>
                </a:solidFill>
                <a:latin typeface="Arial"/>
              </a:rPr>
              <a:t> now values life and plans move to </a:t>
            </a:r>
            <a:r>
              <a:rPr b="1" lang="en-GB" sz="1400" spc="-1" strike="noStrike">
                <a:solidFill>
                  <a:srgbClr val="ff0000"/>
                </a:solidFill>
                <a:latin typeface="Arial"/>
              </a:rPr>
              <a:t>Canada</a:t>
            </a:r>
            <a:r>
              <a:rPr b="0" lang="en-GB" sz="1400" spc="-1" strike="noStrike">
                <a:solidFill>
                  <a:srgbClr val="000000"/>
                </a:solidFill>
                <a:latin typeface="Arial"/>
              </a:rPr>
              <a:t> for studying medicine, as her dream is improve her home country’s living standard.</a:t>
            </a:r>
            <a:endParaRPr b="0" lang="en-CA" sz="14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0" name="PlaceHolder 1"/>
          <p:cNvSpPr>
            <a:spLocks noGrp="1"/>
          </p:cNvSpPr>
          <p:nvPr>
            <p:ph type="sldImg"/>
          </p:nvPr>
        </p:nvSpPr>
        <p:spPr>
          <a:xfrm>
            <a:off x="381240" y="685800"/>
            <a:ext cx="6095520" cy="3428640"/>
          </a:xfrm>
          <a:prstGeom prst="rect">
            <a:avLst/>
          </a:prstGeom>
          <a:ln w="0">
            <a:noFill/>
          </a:ln>
        </p:spPr>
      </p:sp>
      <p:sp>
        <p:nvSpPr>
          <p:cNvPr id="531"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a:lnSpc>
                <a:spcPct val="100000"/>
              </a:lnSpc>
              <a:tabLst>
                <a:tab algn="l" pos="0"/>
              </a:tabLst>
            </a:pPr>
            <a:r>
              <a:rPr b="0" lang="en-GB" sz="1400" spc="-1" strike="noStrike">
                <a:solidFill>
                  <a:srgbClr val="000000"/>
                </a:solidFill>
                <a:latin typeface="Arial"/>
              </a:rPr>
              <a:t>With all the analysis which motivated her to be a healthcare professional, </a:t>
            </a:r>
            <a:r>
              <a:rPr b="1" lang="en-GB" sz="1400" spc="-1" strike="noStrike">
                <a:solidFill>
                  <a:srgbClr val="f12c9f"/>
                </a:solidFill>
                <a:latin typeface="Arial"/>
              </a:rPr>
              <a:t>“Barbie”</a:t>
            </a:r>
            <a:r>
              <a:rPr b="0" lang="en-GB" sz="1400" spc="-1" strike="noStrike">
                <a:solidFill>
                  <a:srgbClr val="000000"/>
                </a:solidFill>
                <a:latin typeface="Arial"/>
              </a:rPr>
              <a:t> figure out, </a:t>
            </a:r>
            <a:r>
              <a:rPr b="1" lang="en-GB" sz="1400" spc="-1" strike="noStrike">
                <a:solidFill>
                  <a:srgbClr val="ff0000"/>
                </a:solidFill>
                <a:latin typeface="Arial"/>
              </a:rPr>
              <a:t>Canada </a:t>
            </a:r>
            <a:r>
              <a:rPr b="0" lang="en-GB" sz="1400" spc="-1" strike="noStrike">
                <a:solidFill>
                  <a:srgbClr val="000000"/>
                </a:solidFill>
                <a:latin typeface="Arial"/>
              </a:rPr>
              <a:t>has little different problem comparatively. </a:t>
            </a:r>
            <a:r>
              <a:rPr b="0" lang="en-GB" sz="1200" spc="-1" strike="noStrike">
                <a:solidFill>
                  <a:srgbClr val="374151"/>
                </a:solidFill>
                <a:highlight>
                  <a:srgbClr val="f7f7f8"/>
                </a:highlight>
                <a:latin typeface="Roboto"/>
                <a:ea typeface="Roboto"/>
              </a:rPr>
              <a:t>Canadians are experiencing a higher prevalence of chronic diseases due to unhealthy lifestyles, particularly heavy drinking and smoking, which are significant concerns for the government as shown in the donut chart. The right chart demonstrates the impact of these habits on different age groups and their associated health conditions.</a:t>
            </a:r>
            <a:endParaRPr b="0" lang="en-CA" sz="1200" spc="-1" strike="noStrike">
              <a:latin typeface="Arial"/>
            </a:endParaRPr>
          </a:p>
          <a:p>
            <a:pPr>
              <a:lnSpc>
                <a:spcPct val="100000"/>
              </a:lnSpc>
              <a:tabLst>
                <a:tab algn="l" pos="0"/>
              </a:tabLst>
            </a:pPr>
            <a:endParaRPr b="0" lang="en-CA" sz="12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2" name="PlaceHolder 1"/>
          <p:cNvSpPr>
            <a:spLocks noGrp="1"/>
          </p:cNvSpPr>
          <p:nvPr>
            <p:ph type="sldImg"/>
          </p:nvPr>
        </p:nvSpPr>
        <p:spPr>
          <a:xfrm>
            <a:off x="685800" y="1143000"/>
            <a:ext cx="5486040" cy="3085920"/>
          </a:xfrm>
          <a:prstGeom prst="rect">
            <a:avLst/>
          </a:prstGeom>
          <a:ln w="0">
            <a:noFill/>
          </a:ln>
        </p:spPr>
      </p:sp>
      <p:sp>
        <p:nvSpPr>
          <p:cNvPr id="533"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90000"/>
              </a:lnSpc>
              <a:tabLst>
                <a:tab algn="l" pos="0"/>
              </a:tabLst>
            </a:pPr>
            <a:r>
              <a:rPr b="1" lang="en-GB" sz="1100" spc="-1" strike="noStrike">
                <a:solidFill>
                  <a:srgbClr val="000000"/>
                </a:solidFill>
                <a:latin typeface="Calibri"/>
                <a:ea typeface="Calibri"/>
              </a:rPr>
              <a:t>However Canada realises it well and…….the government of canada has 3 ambition statements to achieve sdg3. Those are:</a:t>
            </a:r>
            <a:endParaRPr b="0" lang="en-CA" sz="1100" spc="-1" strike="noStrike">
              <a:latin typeface="Arial"/>
            </a:endParaRPr>
          </a:p>
          <a:p>
            <a:pPr marL="457200" indent="-298440">
              <a:lnSpc>
                <a:spcPct val="90000"/>
              </a:lnSpc>
              <a:buClr>
                <a:srgbClr val="000000"/>
              </a:buClr>
              <a:buFont typeface="Calibri"/>
              <a:buChar char="●"/>
              <a:tabLst>
                <a:tab algn="l" pos="0"/>
              </a:tabLst>
            </a:pPr>
            <a:r>
              <a:rPr b="0" lang="en-GB" sz="1100" spc="-1" strike="noStrike">
                <a:solidFill>
                  <a:srgbClr val="000000"/>
                </a:solidFill>
                <a:latin typeface="Calibri"/>
                <a:ea typeface="Calibri"/>
              </a:rPr>
              <a:t>Canadians Adopt Healthy Behaviours</a:t>
            </a:r>
            <a:endParaRPr b="0" lang="en-CA" sz="1100" spc="-1" strike="noStrike">
              <a:latin typeface="Arial"/>
            </a:endParaRPr>
          </a:p>
          <a:p>
            <a:pPr marL="457200" indent="-298440">
              <a:lnSpc>
                <a:spcPct val="115000"/>
              </a:lnSpc>
              <a:buClr>
                <a:srgbClr val="000000"/>
              </a:buClr>
              <a:buFont typeface="Calibri"/>
              <a:buChar char="●"/>
              <a:tabLst>
                <a:tab algn="l" pos="0"/>
              </a:tabLst>
            </a:pPr>
            <a:r>
              <a:rPr b="0" lang="en-GB" sz="1100" spc="-1" strike="noStrike">
                <a:solidFill>
                  <a:srgbClr val="000000"/>
                </a:solidFill>
                <a:latin typeface="Calibri"/>
                <a:ea typeface="Calibri"/>
              </a:rPr>
              <a:t>Canadians Have Healthy and Satisfying Lives</a:t>
            </a:r>
            <a:endParaRPr b="0" lang="en-CA" sz="1100" spc="-1" strike="noStrike">
              <a:latin typeface="Arial"/>
            </a:endParaRPr>
          </a:p>
          <a:p>
            <a:pPr marL="457200" indent="-298440">
              <a:lnSpc>
                <a:spcPct val="115000"/>
              </a:lnSpc>
              <a:buClr>
                <a:srgbClr val="000000"/>
              </a:buClr>
              <a:buFont typeface="Calibri"/>
              <a:buChar char="●"/>
              <a:tabLst>
                <a:tab algn="l" pos="0"/>
              </a:tabLst>
            </a:pPr>
            <a:r>
              <a:rPr b="0" lang="en-GB" sz="1100" spc="-1" strike="noStrike">
                <a:solidFill>
                  <a:srgbClr val="000000"/>
                </a:solidFill>
                <a:latin typeface="Calibri"/>
                <a:ea typeface="Calibri"/>
              </a:rPr>
              <a:t>Canada Prevents Causes of Premature Death</a:t>
            </a:r>
            <a:endParaRPr b="0" lang="en-CA" sz="1100" spc="-1" strike="noStrike">
              <a:latin typeface="Arial"/>
            </a:endParaRPr>
          </a:p>
          <a:p>
            <a:pPr>
              <a:lnSpc>
                <a:spcPct val="90000"/>
              </a:lnSpc>
              <a:tabLst>
                <a:tab algn="l" pos="0"/>
              </a:tabLst>
            </a:pPr>
            <a:r>
              <a:rPr b="1" lang="en-GB" sz="1100" spc="-1" strike="noStrike">
                <a:solidFill>
                  <a:srgbClr val="000000"/>
                </a:solidFill>
                <a:latin typeface="Calibri"/>
                <a:ea typeface="Calibri"/>
              </a:rPr>
              <a:t>Now lets, Take a moment to compare life expectancy in different provinces. </a:t>
            </a:r>
            <a:endParaRPr b="0" lang="en-CA" sz="1100" spc="-1" strike="noStrike">
              <a:latin typeface="Arial"/>
            </a:endParaRPr>
          </a:p>
          <a:p>
            <a:pPr marL="216000" indent="-190440">
              <a:lnSpc>
                <a:spcPct val="100000"/>
              </a:lnSpc>
              <a:buClr>
                <a:srgbClr val="000000"/>
              </a:buClr>
              <a:buFont typeface="Calibri"/>
              <a:buChar char="➔"/>
              <a:tabLst>
                <a:tab algn="l" pos="0"/>
              </a:tabLst>
            </a:pPr>
            <a:r>
              <a:rPr b="0" lang="en-GB" sz="1100" spc="-1" strike="noStrike">
                <a:solidFill>
                  <a:srgbClr val="000000"/>
                </a:solidFill>
                <a:latin typeface="Calibri"/>
                <a:ea typeface="Calibri"/>
              </a:rPr>
              <a:t>Luckily, in Canada, the Life expectancy  has grown from </a:t>
            </a:r>
            <a:r>
              <a:rPr b="1" lang="en-GB" sz="1100" spc="-1" strike="noStrike">
                <a:solidFill>
                  <a:srgbClr val="000000"/>
                </a:solidFill>
                <a:latin typeface="Calibri"/>
                <a:ea typeface="Calibri"/>
              </a:rPr>
              <a:t>39 years to 77 years</a:t>
            </a:r>
            <a:r>
              <a:rPr b="0" lang="en-GB" sz="1100" spc="-1" strike="noStrike">
                <a:solidFill>
                  <a:srgbClr val="000000"/>
                </a:solidFill>
                <a:latin typeface="Calibri"/>
                <a:ea typeface="Calibri"/>
              </a:rPr>
              <a:t> from 1831 -2021, with </a:t>
            </a:r>
            <a:r>
              <a:rPr b="1" lang="en-GB" sz="1100" spc="-1" strike="noStrike">
                <a:solidFill>
                  <a:srgbClr val="000000"/>
                </a:solidFill>
                <a:latin typeface="Calibri"/>
                <a:ea typeface="Calibri"/>
              </a:rPr>
              <a:t>steady increase</a:t>
            </a:r>
            <a:r>
              <a:rPr b="0" lang="en-GB" sz="1100" spc="-1" strike="noStrike">
                <a:solidFill>
                  <a:srgbClr val="000000"/>
                </a:solidFill>
                <a:latin typeface="Calibri"/>
                <a:ea typeface="Calibri"/>
              </a:rPr>
              <a:t>.</a:t>
            </a:r>
            <a:endParaRPr b="0" lang="en-CA" sz="1100" spc="-1" strike="noStrike">
              <a:latin typeface="Arial"/>
            </a:endParaRPr>
          </a:p>
        </p:txBody>
      </p:sp>
      <p:sp>
        <p:nvSpPr>
          <p:cNvPr id="534" name="PlaceHolder 3"/>
          <p:cNvSpPr>
            <a:spLocks noGrp="1"/>
          </p:cNvSpPr>
          <p:nvPr>
            <p:ph type="sldNum"/>
          </p:nvPr>
        </p:nvSpPr>
        <p:spPr>
          <a:xfrm>
            <a:off x="3884760" y="8685360"/>
            <a:ext cx="2971440" cy="458280"/>
          </a:xfrm>
          <a:prstGeom prst="rect">
            <a:avLst/>
          </a:prstGeom>
          <a:noFill/>
          <a:ln w="0">
            <a:noFill/>
          </a:ln>
        </p:spPr>
        <p:txBody>
          <a:bodyPr anchor="b">
            <a:noAutofit/>
          </a:bodyPr>
          <a:p>
            <a:pPr algn="r">
              <a:lnSpc>
                <a:spcPct val="100000"/>
              </a:lnSpc>
              <a:tabLst>
                <a:tab algn="l" pos="0"/>
              </a:tabLst>
            </a:pPr>
            <a:fld id="{7DB10450-F2A8-49B4-A896-BAB7366B059E}" type="slidenum">
              <a:rPr b="0" lang="en-GB" sz="1400" spc="-1" strike="noStrike">
                <a:solidFill>
                  <a:srgbClr val="000000"/>
                </a:solidFill>
                <a:latin typeface="Arial"/>
                <a:ea typeface="Arial"/>
              </a:rPr>
              <a:t>&lt;number&gt;</a:t>
            </a:fld>
            <a:endParaRPr b="0" lang="en-CA" sz="14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5" name="PlaceHolder 1"/>
          <p:cNvSpPr>
            <a:spLocks noGrp="1"/>
          </p:cNvSpPr>
          <p:nvPr>
            <p:ph type="sldImg"/>
          </p:nvPr>
        </p:nvSpPr>
        <p:spPr>
          <a:xfrm>
            <a:off x="381240" y="685800"/>
            <a:ext cx="6095520" cy="3428640"/>
          </a:xfrm>
          <a:prstGeom prst="rect">
            <a:avLst/>
          </a:prstGeom>
          <a:ln w="0">
            <a:noFill/>
          </a:ln>
        </p:spPr>
      </p:sp>
      <p:sp>
        <p:nvSpPr>
          <p:cNvPr id="536"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a:lnSpc>
                <a:spcPct val="100000"/>
              </a:lnSpc>
              <a:tabLst>
                <a:tab algn="l" pos="0"/>
              </a:tabLst>
            </a:pPr>
            <a:r>
              <a:rPr b="0" lang="en-GB" sz="1200" spc="-1" strike="noStrike">
                <a:solidFill>
                  <a:srgbClr val="000000"/>
                </a:solidFill>
                <a:latin typeface="Arial"/>
              </a:rPr>
              <a:t>Soo </a:t>
            </a:r>
            <a:r>
              <a:rPr b="1" lang="en-GB" sz="1200" spc="-1" strike="noStrike">
                <a:solidFill>
                  <a:srgbClr val="f12c9f"/>
                </a:solidFill>
                <a:latin typeface="Arial"/>
              </a:rPr>
              <a:t>“Barbie”</a:t>
            </a:r>
            <a:r>
              <a:rPr b="0" lang="en-GB" sz="1200" spc="-1" strike="noStrike">
                <a:solidFill>
                  <a:srgbClr val="000000"/>
                </a:solidFill>
                <a:latin typeface="Arial"/>
              </a:rPr>
              <a:t> has a conclusion….</a:t>
            </a:r>
            <a:endParaRPr b="0" lang="en-CA" sz="1200" spc="-1" strike="noStrike">
              <a:latin typeface="Arial"/>
            </a:endParaRPr>
          </a:p>
          <a:p>
            <a:pPr indent="-76320">
              <a:lnSpc>
                <a:spcPct val="115000"/>
              </a:lnSpc>
              <a:buClr>
                <a:srgbClr val="374151"/>
              </a:buClr>
              <a:buFont typeface="Symbol" charset="2"/>
              <a:buChar char=""/>
              <a:tabLst>
                <a:tab algn="l" pos="0"/>
              </a:tabLst>
            </a:pPr>
            <a:r>
              <a:rPr b="0" lang="en-GB" sz="1200" spc="-1" strike="noStrike">
                <a:solidFill>
                  <a:srgbClr val="374151"/>
                </a:solidFill>
                <a:latin typeface="Arial"/>
              </a:rPr>
              <a:t>Canadians living longer, gender life expectancy gap is closing.</a:t>
            </a:r>
            <a:endParaRPr b="0" lang="en-CA" sz="1200" spc="-1" strike="noStrike">
              <a:latin typeface="Arial"/>
            </a:endParaRPr>
          </a:p>
          <a:p>
            <a:pPr indent="-76320">
              <a:lnSpc>
                <a:spcPct val="115000"/>
              </a:lnSpc>
              <a:buClr>
                <a:srgbClr val="374151"/>
              </a:buClr>
              <a:buFont typeface="Symbol" charset="2"/>
              <a:buChar char=""/>
              <a:tabLst>
                <a:tab algn="l" pos="0"/>
              </a:tabLst>
            </a:pPr>
            <a:r>
              <a:rPr b="0" lang="en-GB" sz="1200" spc="-1" strike="noStrike">
                <a:solidFill>
                  <a:srgbClr val="374151"/>
                </a:solidFill>
                <a:latin typeface="Arial"/>
              </a:rPr>
              <a:t>1 in 6 canadian is 65+</a:t>
            </a:r>
            <a:endParaRPr b="0" lang="en-CA" sz="1200" spc="-1" strike="noStrike">
              <a:latin typeface="Arial"/>
            </a:endParaRPr>
          </a:p>
          <a:p>
            <a:pPr marL="457200" indent="-304920">
              <a:lnSpc>
                <a:spcPct val="115000"/>
              </a:lnSpc>
              <a:buClr>
                <a:srgbClr val="374151"/>
              </a:buClr>
              <a:buFont typeface="Symbol" charset="2"/>
              <a:buChar char=""/>
              <a:tabLst>
                <a:tab algn="l" pos="0"/>
              </a:tabLst>
            </a:pPr>
            <a:r>
              <a:rPr b="0" lang="en-GB" sz="1200" spc="-1" strike="noStrike">
                <a:solidFill>
                  <a:srgbClr val="374151"/>
                </a:solidFill>
                <a:latin typeface="Arial"/>
              </a:rPr>
              <a:t>Smoking and chronic disease mortality going down.</a:t>
            </a:r>
            <a:endParaRPr b="0" lang="en-CA" sz="1200" spc="-1" strike="noStrike">
              <a:latin typeface="Arial"/>
            </a:endParaRPr>
          </a:p>
          <a:p>
            <a:pPr marL="457200" indent="-304920">
              <a:lnSpc>
                <a:spcPct val="115000"/>
              </a:lnSpc>
              <a:buClr>
                <a:srgbClr val="374151"/>
              </a:buClr>
              <a:buFont typeface="Symbol" charset="2"/>
              <a:buChar char=""/>
              <a:tabLst>
                <a:tab algn="l" pos="0"/>
              </a:tabLst>
            </a:pPr>
            <a:r>
              <a:rPr b="0" lang="en-GB" sz="1200" spc="-1" strike="noStrike">
                <a:solidFill>
                  <a:srgbClr val="374151"/>
                </a:solidFill>
                <a:latin typeface="Arial"/>
              </a:rPr>
              <a:t>Inactivity, sedentary (long time sitting) lifestyle, youth obesity are the growing concerns and needs interventions.</a:t>
            </a:r>
            <a:endParaRPr b="0" lang="en-CA" sz="1200" spc="-1" strike="noStrike">
              <a:latin typeface="Arial"/>
            </a:endParaRPr>
          </a:p>
          <a:p>
            <a:pPr>
              <a:lnSpc>
                <a:spcPct val="115000"/>
              </a:lnSpc>
              <a:tabLst>
                <a:tab algn="l" pos="0"/>
              </a:tabLst>
            </a:pPr>
            <a:r>
              <a:rPr b="0" lang="en-GB" sz="1200" spc="-1" strike="noStrike">
                <a:solidFill>
                  <a:srgbClr val="374151"/>
                </a:solidFill>
                <a:latin typeface="Arial"/>
              </a:rPr>
              <a:t>Do you know, physical activity can reduce chances of deaths by 30%.</a:t>
            </a:r>
            <a:endParaRPr b="0" lang="en-CA" sz="12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PlaceHolder 1"/>
          <p:cNvSpPr>
            <a:spLocks noGrp="1"/>
          </p:cNvSpPr>
          <p:nvPr>
            <p:ph type="sldImg"/>
          </p:nvPr>
        </p:nvSpPr>
        <p:spPr>
          <a:xfrm>
            <a:off x="381240" y="685800"/>
            <a:ext cx="6095520" cy="3428640"/>
          </a:xfrm>
          <a:prstGeom prst="rect">
            <a:avLst/>
          </a:prstGeom>
          <a:ln w="0">
            <a:noFill/>
          </a:ln>
        </p:spPr>
      </p:sp>
      <p:sp>
        <p:nvSpPr>
          <p:cNvPr id="538"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a:lnSpc>
                <a:spcPct val="100000"/>
              </a:lnSpc>
              <a:tabLst>
                <a:tab algn="l" pos="0"/>
              </a:tabLst>
            </a:pPr>
            <a:r>
              <a:rPr b="0" lang="en-GB" sz="1200" spc="-1" strike="noStrike">
                <a:solidFill>
                  <a:srgbClr val="374151"/>
                </a:solidFill>
                <a:latin typeface="Roboto"/>
                <a:ea typeface="Roboto"/>
              </a:rPr>
              <a:t>On the basis of this analysis, call for action can be concluded on 5 simple steps.</a:t>
            </a:r>
            <a:endParaRPr b="0" lang="en-CA" sz="1200" spc="-1" strike="noStrike">
              <a:latin typeface="Arial"/>
            </a:endParaRPr>
          </a:p>
          <a:p>
            <a:pPr marL="457200" indent="-304920">
              <a:lnSpc>
                <a:spcPct val="100000"/>
              </a:lnSpc>
              <a:spcBef>
                <a:spcPts val="1500"/>
              </a:spcBef>
              <a:buClr>
                <a:srgbClr val="374151"/>
              </a:buClr>
              <a:buFont typeface="Wingdings" charset="2"/>
              <a:buChar char=""/>
              <a:tabLst>
                <a:tab algn="l" pos="0"/>
              </a:tabLst>
            </a:pPr>
            <a:r>
              <a:rPr b="0" lang="en-GB" sz="1200" spc="-1" strike="noStrike">
                <a:solidFill>
                  <a:srgbClr val="374151"/>
                </a:solidFill>
                <a:latin typeface="Roboto"/>
                <a:ea typeface="Roboto"/>
              </a:rPr>
              <a:t>Support Healthcare for All</a:t>
            </a:r>
            <a:endParaRPr b="0" lang="en-CA" sz="1200" spc="-1" strike="noStrike">
              <a:latin typeface="Arial"/>
            </a:endParaRPr>
          </a:p>
          <a:p>
            <a:pPr marL="457200" indent="-304920">
              <a:lnSpc>
                <a:spcPct val="100000"/>
              </a:lnSpc>
              <a:buClr>
                <a:srgbClr val="374151"/>
              </a:buClr>
              <a:buFont typeface="Wingdings" charset="2"/>
              <a:buChar char=""/>
              <a:tabLst>
                <a:tab algn="l" pos="0"/>
              </a:tabLst>
            </a:pPr>
            <a:r>
              <a:rPr b="0" lang="en-GB" sz="1200" spc="-1" strike="noStrike">
                <a:solidFill>
                  <a:srgbClr val="374151"/>
                </a:solidFill>
                <a:latin typeface="Roboto"/>
                <a:ea typeface="Roboto"/>
              </a:rPr>
              <a:t>Promote Healthy Living</a:t>
            </a:r>
            <a:endParaRPr b="0" lang="en-CA" sz="1200" spc="-1" strike="noStrike">
              <a:latin typeface="Arial"/>
            </a:endParaRPr>
          </a:p>
          <a:p>
            <a:pPr marL="457200" indent="-304920">
              <a:lnSpc>
                <a:spcPct val="100000"/>
              </a:lnSpc>
              <a:buClr>
                <a:srgbClr val="374151"/>
              </a:buClr>
              <a:buFont typeface="Wingdings" charset="2"/>
              <a:buChar char=""/>
              <a:tabLst>
                <a:tab algn="l" pos="0"/>
              </a:tabLst>
            </a:pPr>
            <a:r>
              <a:rPr b="0" lang="en-GB" sz="1200" spc="-1" strike="noStrike">
                <a:solidFill>
                  <a:srgbClr val="374151"/>
                </a:solidFill>
                <a:latin typeface="Roboto"/>
                <a:ea typeface="Roboto"/>
              </a:rPr>
              <a:t>Promote Global Health </a:t>
            </a:r>
            <a:r>
              <a:rPr b="0" lang="en-GB" sz="1200" spc="-1" strike="noStrike">
                <a:solidFill>
                  <a:srgbClr val="000000"/>
                </a:solidFill>
                <a:latin typeface="Roboto"/>
                <a:ea typeface="Roboto"/>
              </a:rPr>
              <a:t>Equity</a:t>
            </a:r>
            <a:endParaRPr b="0" lang="en-CA" sz="1200" spc="-1" strike="noStrike">
              <a:latin typeface="Arial"/>
            </a:endParaRPr>
          </a:p>
          <a:p>
            <a:pPr marL="457200" indent="-304920">
              <a:lnSpc>
                <a:spcPct val="100000"/>
              </a:lnSpc>
              <a:buClr>
                <a:srgbClr val="000000"/>
              </a:buClr>
              <a:buFont typeface="Wingdings" charset="2"/>
              <a:buChar char=""/>
              <a:tabLst>
                <a:tab algn="l" pos="0"/>
              </a:tabLst>
            </a:pPr>
            <a:r>
              <a:rPr b="0" lang="en-GB" sz="1200" spc="-1" strike="noStrike">
                <a:solidFill>
                  <a:srgbClr val="000000"/>
                </a:solidFill>
                <a:latin typeface="Roboto"/>
                <a:ea typeface="Roboto"/>
              </a:rPr>
              <a:t>Support </a:t>
            </a:r>
            <a:r>
              <a:rPr b="0" lang="en-GB" sz="1200" spc="-1" strike="noStrike">
                <a:solidFill>
                  <a:srgbClr val="374151"/>
                </a:solidFill>
                <a:latin typeface="Roboto"/>
                <a:ea typeface="Roboto"/>
              </a:rPr>
              <a:t>Mental Health</a:t>
            </a:r>
            <a:endParaRPr b="0" lang="en-CA" sz="1200" spc="-1" strike="noStrike">
              <a:latin typeface="Arial"/>
            </a:endParaRPr>
          </a:p>
          <a:p>
            <a:pPr marL="457200" indent="-304920">
              <a:lnSpc>
                <a:spcPct val="100000"/>
              </a:lnSpc>
              <a:buClr>
                <a:srgbClr val="374151"/>
              </a:buClr>
              <a:buFont typeface="Wingdings" charset="2"/>
              <a:buChar char=""/>
              <a:tabLst>
                <a:tab algn="l" pos="0"/>
              </a:tabLst>
            </a:pPr>
            <a:r>
              <a:rPr b="0" lang="en-GB" sz="1200" spc="-1" strike="noStrike">
                <a:solidFill>
                  <a:srgbClr val="374151"/>
                </a:solidFill>
                <a:latin typeface="Roboto"/>
                <a:ea typeface="Roboto"/>
              </a:rPr>
              <a:t>Encourage Preventive Care </a:t>
            </a:r>
            <a:r>
              <a:rPr b="0" lang="en-GB" sz="1200" spc="-1" strike="noStrike">
                <a:solidFill>
                  <a:srgbClr val="000000"/>
                </a:solidFill>
                <a:latin typeface="Roboto"/>
                <a:ea typeface="Roboto"/>
              </a:rPr>
              <a:t>and  Support Vaccination</a:t>
            </a:r>
            <a:endParaRPr b="0" lang="en-CA" sz="12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9" name="PlaceHolder 1"/>
          <p:cNvSpPr>
            <a:spLocks noGrp="1"/>
          </p:cNvSpPr>
          <p:nvPr>
            <p:ph type="sldImg"/>
          </p:nvPr>
        </p:nvSpPr>
        <p:spPr>
          <a:xfrm>
            <a:off x="381240" y="685800"/>
            <a:ext cx="6095520" cy="3428640"/>
          </a:xfrm>
          <a:prstGeom prst="rect">
            <a:avLst/>
          </a:prstGeom>
          <a:ln w="0">
            <a:noFill/>
          </a:ln>
        </p:spPr>
      </p:sp>
      <p:sp>
        <p:nvSpPr>
          <p:cNvPr id="540"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a:lnSpc>
                <a:spcPct val="100000"/>
              </a:lnSpc>
              <a:tabLst>
                <a:tab algn="l" pos="0"/>
              </a:tabLst>
            </a:pPr>
            <a:r>
              <a:rPr b="0" lang="en-GB" sz="1620" spc="-1" strike="noStrike">
                <a:solidFill>
                  <a:srgbClr val="000000"/>
                </a:solidFill>
                <a:latin typeface="Arial"/>
              </a:rPr>
              <a:t>So till now if you might have noticed, </a:t>
            </a:r>
            <a:r>
              <a:rPr b="1" lang="en-GB" sz="1620" spc="-1" strike="noStrike">
                <a:solidFill>
                  <a:srgbClr val="f12c9f"/>
                </a:solidFill>
                <a:latin typeface="Arial"/>
              </a:rPr>
              <a:t>“Barbie”</a:t>
            </a:r>
            <a:r>
              <a:rPr b="0" lang="en-GB" sz="1620" spc="-1" strike="noStrike">
                <a:solidFill>
                  <a:srgbClr val="000000"/>
                </a:solidFill>
                <a:latin typeface="Arial"/>
              </a:rPr>
              <a:t> discussed with us all the humanly possible ways to have </a:t>
            </a:r>
            <a:r>
              <a:rPr b="1" lang="en-GB" sz="1620" spc="-1" strike="noStrike">
                <a:solidFill>
                  <a:srgbClr val="ff0000"/>
                </a:solidFill>
                <a:latin typeface="Arial"/>
              </a:rPr>
              <a:t>“premature deaths”</a:t>
            </a:r>
            <a:r>
              <a:rPr b="0" lang="en-GB" sz="1620" spc="-1" strike="noStrike">
                <a:solidFill>
                  <a:srgbClr val="000000"/>
                </a:solidFill>
                <a:latin typeface="Arial"/>
              </a:rPr>
              <a:t>.</a:t>
            </a:r>
            <a:endParaRPr b="0" lang="en-CA" sz="1620" spc="-1" strike="noStrike">
              <a:latin typeface="Arial"/>
            </a:endParaRPr>
          </a:p>
          <a:p>
            <a:pPr>
              <a:lnSpc>
                <a:spcPct val="100000"/>
              </a:lnSpc>
              <a:tabLst>
                <a:tab algn="l" pos="0"/>
              </a:tabLst>
            </a:pPr>
            <a:r>
              <a:rPr b="0" lang="en-GB" sz="1400" spc="-1" strike="noStrike">
                <a:solidFill>
                  <a:srgbClr val="000000"/>
                </a:solidFill>
                <a:latin typeface="Arial"/>
              </a:rPr>
              <a:t>and it looks something like this….. Do you know , </a:t>
            </a:r>
            <a:r>
              <a:rPr b="0" lang="en-GB" sz="1300" spc="-1" strike="noStrike">
                <a:solidFill>
                  <a:srgbClr val="000000"/>
                </a:solidFill>
                <a:latin typeface="Arial"/>
              </a:rPr>
              <a:t>Today, </a:t>
            </a:r>
            <a:r>
              <a:rPr b="1" lang="en-GB" sz="1300" spc="-1" strike="noStrike">
                <a:solidFill>
                  <a:srgbClr val="ff0000"/>
                </a:solidFill>
                <a:latin typeface="Arial"/>
              </a:rPr>
              <a:t>95%</a:t>
            </a:r>
            <a:r>
              <a:rPr b="0" lang="en-GB" sz="1300" spc="-1" strike="noStrike">
                <a:solidFill>
                  <a:srgbClr val="000000"/>
                </a:solidFill>
                <a:latin typeface="Arial"/>
              </a:rPr>
              <a:t> of global population suffers from health problem.</a:t>
            </a:r>
            <a:endParaRPr b="0" lang="en-CA" sz="1300" spc="-1" strike="noStrike">
              <a:latin typeface="Arial"/>
            </a:endParaRPr>
          </a:p>
          <a:p>
            <a:pPr algn="ctr">
              <a:lnSpc>
                <a:spcPct val="100000"/>
              </a:lnSpc>
              <a:tabLst>
                <a:tab algn="l" pos="0"/>
              </a:tabLst>
            </a:pPr>
            <a:endParaRPr b="0" lang="en-CA" sz="1300" spc="-1" strike="noStrike">
              <a:latin typeface="Arial"/>
            </a:endParaRPr>
          </a:p>
          <a:p>
            <a:pPr>
              <a:lnSpc>
                <a:spcPct val="100000"/>
              </a:lnSpc>
              <a:tabLst>
                <a:tab algn="l" pos="0"/>
              </a:tabLst>
            </a:pPr>
            <a:endParaRPr b="0" lang="en-CA" sz="13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1" name="PlaceHolder 1"/>
          <p:cNvSpPr>
            <a:spLocks noGrp="1"/>
          </p:cNvSpPr>
          <p:nvPr>
            <p:ph type="sldImg"/>
          </p:nvPr>
        </p:nvSpPr>
        <p:spPr>
          <a:xfrm>
            <a:off x="381240" y="685800"/>
            <a:ext cx="6095520" cy="3428640"/>
          </a:xfrm>
          <a:prstGeom prst="rect">
            <a:avLst/>
          </a:prstGeom>
          <a:ln w="0">
            <a:noFill/>
          </a:ln>
        </p:spPr>
      </p:sp>
      <p:sp>
        <p:nvSpPr>
          <p:cNvPr id="542"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a:lnSpc>
                <a:spcPct val="100000"/>
              </a:lnSpc>
              <a:tabLst>
                <a:tab algn="l" pos="0"/>
              </a:tabLst>
            </a:pPr>
            <a:r>
              <a:rPr b="0" lang="en-GB" sz="1200" spc="-1" strike="noStrike">
                <a:latin typeface="Arial"/>
              </a:rPr>
              <a:t>So, the purpose of SDG3 is </a:t>
            </a:r>
            <a:r>
              <a:rPr b="0" lang="en-GB" sz="1200" spc="-1" strike="noStrike">
                <a:solidFill>
                  <a:srgbClr val="374151"/>
                </a:solidFill>
                <a:latin typeface="Arial"/>
              </a:rPr>
              <a:t>By 2030, the United Nations wants to make a plan that looks at many different health problems together, like helping gender, race, preventing diseases, and making sure everyone can get healthcare. This plan is meant to make the world healthier and fairer for everyone.</a:t>
            </a:r>
            <a:endParaRPr b="0" lang="en-CA" sz="1200" spc="-1" strike="noStrike">
              <a:latin typeface="Arial"/>
            </a:endParaRPr>
          </a:p>
          <a:p>
            <a:pPr>
              <a:lnSpc>
                <a:spcPct val="100000"/>
              </a:lnSpc>
              <a:tabLst>
                <a:tab algn="l" pos="0"/>
              </a:tabLst>
            </a:pPr>
            <a:endParaRPr b="0" lang="en-CA"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PlaceHolder 1"/>
          <p:cNvSpPr>
            <a:spLocks noGrp="1"/>
          </p:cNvSpPr>
          <p:nvPr>
            <p:ph type="sldImg"/>
          </p:nvPr>
        </p:nvSpPr>
        <p:spPr>
          <a:xfrm>
            <a:off x="381240" y="685800"/>
            <a:ext cx="6095520" cy="3428640"/>
          </a:xfrm>
          <a:prstGeom prst="rect">
            <a:avLst/>
          </a:prstGeom>
          <a:ln w="0">
            <a:noFill/>
          </a:ln>
        </p:spPr>
      </p:sp>
      <p:sp>
        <p:nvSpPr>
          <p:cNvPr id="495"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a:lnSpc>
                <a:spcPct val="100000"/>
              </a:lnSpc>
              <a:tabLst>
                <a:tab algn="l" pos="0"/>
              </a:tabLst>
            </a:pPr>
            <a:r>
              <a:rPr b="0" lang="en-GB" sz="1100" spc="-1" strike="noStrike">
                <a:latin typeface="Arial"/>
              </a:rPr>
              <a:t>I would like to start this analysis with a beautiful character named “Barbie”.</a:t>
            </a:r>
            <a:endParaRPr b="0" lang="en-CA" sz="11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6" name="PlaceHolder 1"/>
          <p:cNvSpPr>
            <a:spLocks noGrp="1"/>
          </p:cNvSpPr>
          <p:nvPr>
            <p:ph type="sldImg"/>
          </p:nvPr>
        </p:nvSpPr>
        <p:spPr>
          <a:xfrm>
            <a:off x="381240" y="685800"/>
            <a:ext cx="6095520" cy="3428640"/>
          </a:xfrm>
          <a:prstGeom prst="rect">
            <a:avLst/>
          </a:prstGeom>
          <a:ln w="0">
            <a:noFill/>
          </a:ln>
        </p:spPr>
      </p:sp>
      <p:sp>
        <p:nvSpPr>
          <p:cNvPr id="497"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a:lnSpc>
                <a:spcPct val="100000"/>
              </a:lnSpc>
              <a:tabLst>
                <a:tab algn="l" pos="0"/>
              </a:tabLst>
            </a:pPr>
            <a:r>
              <a:rPr b="0" lang="en-GB" sz="1100" spc="-1" strike="noStrike">
                <a:latin typeface="Arial"/>
              </a:rPr>
              <a:t>Imagine if barbie was born in “Sub-Saharan Africa” Her chances of death could be 9 times higher compared to high income country. That means everyday 15000 children die before they turn 5. From the map we can clearly see the highest % death result from sub-saharan africa which is 43%.</a:t>
            </a:r>
            <a:endParaRPr b="0" lang="en-CA" sz="11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8" name="PlaceHolder 1"/>
          <p:cNvSpPr>
            <a:spLocks noGrp="1"/>
          </p:cNvSpPr>
          <p:nvPr>
            <p:ph type="sldImg"/>
          </p:nvPr>
        </p:nvSpPr>
        <p:spPr>
          <a:xfrm>
            <a:off x="381240" y="685800"/>
            <a:ext cx="6095520" cy="3428640"/>
          </a:xfrm>
          <a:prstGeom prst="rect">
            <a:avLst/>
          </a:prstGeom>
          <a:ln w="0">
            <a:noFill/>
          </a:ln>
        </p:spPr>
      </p:sp>
      <p:sp>
        <p:nvSpPr>
          <p:cNvPr id="499"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a:lnSpc>
                <a:spcPct val="100000"/>
              </a:lnSpc>
              <a:tabLst>
                <a:tab algn="l" pos="0"/>
              </a:tabLst>
            </a:pPr>
            <a:r>
              <a:rPr b="0" lang="en-GB" sz="1100" spc="-1" strike="noStrike">
                <a:latin typeface="Arial"/>
              </a:rPr>
              <a:t>Speaking of neonatal and child mortality, it accounts for 7% of overall losses worldwide. But the good news is there has been a 74% of decline till no. But that’s not it, comparing the SDG 3 target for good health we still need 3.5% reduction each year. Our target is to achieve less than 9000 deaths per day. </a:t>
            </a:r>
            <a:endParaRPr b="0" lang="en-CA" sz="11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PlaceHolder 1"/>
          <p:cNvSpPr>
            <a:spLocks noGrp="1"/>
          </p:cNvSpPr>
          <p:nvPr>
            <p:ph type="sldImg"/>
          </p:nvPr>
        </p:nvSpPr>
        <p:spPr>
          <a:xfrm>
            <a:off x="381240" y="685800"/>
            <a:ext cx="6095520" cy="3428640"/>
          </a:xfrm>
          <a:prstGeom prst="rect">
            <a:avLst/>
          </a:prstGeom>
          <a:ln w="0">
            <a:noFill/>
          </a:ln>
        </p:spPr>
      </p:sp>
      <p:sp>
        <p:nvSpPr>
          <p:cNvPr id="501"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a:lnSpc>
                <a:spcPct val="100000"/>
              </a:lnSpc>
              <a:tabLst>
                <a:tab algn="l" pos="0"/>
              </a:tabLst>
            </a:pPr>
            <a:r>
              <a:rPr b="0" lang="en-GB" sz="1100" spc="-1" strike="noStrike">
                <a:latin typeface="Arial"/>
              </a:rPr>
              <a:t>Moving ahead, lets not forget the fight against maternal mortality that barbie’s mum had. The below pie chart represent the percentage prevalence of the diseases causing mortality due to pregnancy. The major reason to death is per existing medical conditions which caused 28% of deaths world wide,  and least is blood clotting. However, let not forget whatever the reason is, for us every “mother’s live matter”.</a:t>
            </a:r>
            <a:endParaRPr b="0" lang="en-CA" sz="11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2" name="PlaceHolder 1"/>
          <p:cNvSpPr>
            <a:spLocks noGrp="1"/>
          </p:cNvSpPr>
          <p:nvPr>
            <p:ph type="sldImg"/>
          </p:nvPr>
        </p:nvSpPr>
        <p:spPr>
          <a:xfrm>
            <a:off x="381240" y="685800"/>
            <a:ext cx="6095520" cy="3428640"/>
          </a:xfrm>
          <a:prstGeom prst="rect">
            <a:avLst/>
          </a:prstGeom>
          <a:ln w="0">
            <a:noFill/>
          </a:ln>
        </p:spPr>
      </p:sp>
      <p:sp>
        <p:nvSpPr>
          <p:cNvPr id="503"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a:lnSpc>
                <a:spcPct val="100000"/>
              </a:lnSpc>
              <a:tabLst>
                <a:tab algn="l" pos="0"/>
              </a:tabLst>
            </a:pPr>
            <a:r>
              <a:rPr b="0" lang="en-GB" sz="1100" spc="-1" strike="noStrike">
                <a:latin typeface="Arial"/>
              </a:rPr>
              <a:t>Here is a world map to give us an insight about the countries where the maternal mortality is most prevalent. According to survey, 94% of mortality occurs in low income countries, where South Sudan, Chad and Nigeria are those 3 countries with highest MMR.</a:t>
            </a:r>
            <a:endParaRPr b="0" lang="en-CA" sz="11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4" name="PlaceHolder 1"/>
          <p:cNvSpPr>
            <a:spLocks noGrp="1"/>
          </p:cNvSpPr>
          <p:nvPr>
            <p:ph type="sldImg"/>
          </p:nvPr>
        </p:nvSpPr>
        <p:spPr>
          <a:xfrm>
            <a:off x="381240" y="685800"/>
            <a:ext cx="6095520" cy="3428640"/>
          </a:xfrm>
          <a:prstGeom prst="rect">
            <a:avLst/>
          </a:prstGeom>
          <a:ln w="0">
            <a:noFill/>
          </a:ln>
        </p:spPr>
      </p:sp>
      <p:sp>
        <p:nvSpPr>
          <p:cNvPr id="505"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a:lnSpc>
                <a:spcPct val="100000"/>
              </a:lnSpc>
              <a:tabLst>
                <a:tab algn="l" pos="0"/>
              </a:tabLst>
            </a:pPr>
            <a:r>
              <a:rPr b="0" lang="en-GB" sz="1200" spc="-1" strike="noStrike">
                <a:solidFill>
                  <a:srgbClr val="374151"/>
                </a:solidFill>
                <a:highlight>
                  <a:srgbClr val="f7f7f8"/>
                </a:highlight>
                <a:latin typeface="Roboto"/>
                <a:ea typeface="Roboto"/>
              </a:rPr>
              <a:t>Moving ahead, this bar graph shows how maternal mortality rates (MMR) vary based on a country's income level.</a:t>
            </a:r>
            <a:r>
              <a:rPr b="0" lang="en-GB" sz="1100" spc="-1" strike="noStrike">
                <a:latin typeface="Roboto"/>
                <a:ea typeface="Roboto"/>
              </a:rPr>
              <a:t> At this point I would ask you to please have a look on the numbers highlighted from the graph. Fortunately from 2000 to 2017 there has been a 62% decline in these deaths. As we can see our current Global MMR is 223 per 100k live births, which need to be reduced to 70 by 2030, so that means we need 11% reduction every year.</a:t>
            </a:r>
            <a:endParaRPr b="0" lang="en-CA" sz="11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6" name="PlaceHolder 1"/>
          <p:cNvSpPr>
            <a:spLocks noGrp="1"/>
          </p:cNvSpPr>
          <p:nvPr>
            <p:ph type="sldImg"/>
          </p:nvPr>
        </p:nvSpPr>
        <p:spPr>
          <a:xfrm>
            <a:off x="381240" y="685800"/>
            <a:ext cx="6095520" cy="3428640"/>
          </a:xfrm>
          <a:prstGeom prst="rect">
            <a:avLst/>
          </a:prstGeom>
          <a:ln w="0">
            <a:noFill/>
          </a:ln>
        </p:spPr>
      </p:sp>
      <p:sp>
        <p:nvSpPr>
          <p:cNvPr id="507"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algn="ctr">
              <a:lnSpc>
                <a:spcPct val="100000"/>
              </a:lnSpc>
              <a:tabLst>
                <a:tab algn="l" pos="0"/>
              </a:tabLst>
            </a:pPr>
            <a:r>
              <a:rPr b="0" lang="en-GB" sz="1120" spc="-1" strike="noStrike">
                <a:solidFill>
                  <a:srgbClr val="000000"/>
                </a:solidFill>
                <a:latin typeface="Arial"/>
              </a:rPr>
              <a:t>Luckily </a:t>
            </a:r>
            <a:r>
              <a:rPr b="1" lang="en-GB" sz="1120" spc="-1" strike="noStrike">
                <a:solidFill>
                  <a:srgbClr val="f12c9f"/>
                </a:solidFill>
                <a:latin typeface="Arial"/>
              </a:rPr>
              <a:t>“Barbie”</a:t>
            </a:r>
            <a:r>
              <a:rPr b="0" lang="en-GB" sz="1120" spc="-1" strike="noStrike">
                <a:solidFill>
                  <a:srgbClr val="000000"/>
                </a:solidFill>
                <a:latin typeface="Arial"/>
              </a:rPr>
              <a:t> survived her childhood and now she is a growing adult. </a:t>
            </a:r>
            <a:r>
              <a:rPr b="0" lang="en-GB" sz="1100" spc="-1" strike="noStrike">
                <a:solidFill>
                  <a:srgbClr val="000000"/>
                </a:solidFill>
                <a:latin typeface="Arial"/>
              </a:rPr>
              <a:t>But hope she realises, it still not safe for her, especially with </a:t>
            </a:r>
            <a:r>
              <a:rPr b="1" lang="en-GB" sz="1500" spc="-1" strike="noStrike">
                <a:solidFill>
                  <a:srgbClr val="ff0000"/>
                </a:solidFill>
                <a:latin typeface="Arial"/>
              </a:rPr>
              <a:t>“Infectious diseases”</a:t>
            </a:r>
            <a:r>
              <a:rPr b="0" lang="en-GB" sz="1100" spc="-1" strike="noStrike">
                <a:solidFill>
                  <a:srgbClr val="000000"/>
                </a:solidFill>
                <a:latin typeface="Arial"/>
              </a:rPr>
              <a:t>. </a:t>
            </a:r>
            <a:r>
              <a:rPr b="0" lang="en-GB" sz="1200" spc="-1" strike="noStrike">
                <a:solidFill>
                  <a:srgbClr val="374151"/>
                </a:solidFill>
                <a:highlight>
                  <a:srgbClr val="f7f7f8"/>
                </a:highlight>
                <a:latin typeface="Roboto"/>
                <a:ea typeface="Roboto"/>
              </a:rPr>
              <a:t>That's because 26% of deaths worldwide are caused by infectious diseases(as we can see from the pie chart), which amounts to approximately 13.7 million deaths. And the major diseases behind these deaths are, malaria, tuberculosis, HIV/AID, hepatitis and influenza. Thus by 2030 UN wants to end epidemics from infectious disease.</a:t>
            </a:r>
            <a:endParaRPr b="0" lang="en-CA"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CA" sz="1400" spc="-1" strike="noStrike">
              <a:solidFill>
                <a:srgbClr val="000000"/>
              </a:solidFill>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CA" sz="1400" spc="-1" strike="noStrike">
              <a:solidFill>
                <a:srgbClr val="000000"/>
              </a:solidFill>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CA" sz="1400" spc="-1" strike="noStrike">
              <a:solidFill>
                <a:srgbClr val="000000"/>
              </a:solidFill>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CA" sz="1400" spc="-1" strike="noStrike">
              <a:solidFill>
                <a:srgbClr val="000000"/>
              </a:solidFill>
              <a:latin typeface="Arial"/>
            </a:endParaRPr>
          </a:p>
        </p:txBody>
      </p:sp>
      <p:sp>
        <p:nvSpPr>
          <p:cNvPr id="4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C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CA" sz="1400" spc="-1" strike="noStrike">
              <a:solidFill>
                <a:srgbClr val="000000"/>
              </a:solidFill>
              <a:latin typeface="Arial"/>
            </a:endParaRPr>
          </a:p>
        </p:txBody>
      </p:sp>
      <p:sp>
        <p:nvSpPr>
          <p:cNvPr id="4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CA" sz="1400" spc="-1" strike="noStrike">
              <a:solidFill>
                <a:srgbClr val="000000"/>
              </a:solidFill>
              <a:latin typeface="Arial"/>
            </a:endParaRPr>
          </a:p>
        </p:txBody>
      </p:sp>
      <p:sp>
        <p:nvSpPr>
          <p:cNvPr id="4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4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CA"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a:noFill/>
          <a:ln w="0">
            <a:noFill/>
          </a:ln>
        </p:spPr>
        <p:txBody>
          <a:bodyPr lIns="0" rIns="0" tIns="0" bIns="0" anchor="ctr">
            <a:noAutofit/>
          </a:bodyPr>
          <a:p>
            <a:pPr algn="ctr"/>
            <a:endParaRPr b="0" lang="en-C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CA" sz="1400" spc="-1" strike="noStrike">
              <a:solidFill>
                <a:srgbClr val="000000"/>
              </a:solidFill>
              <a:latin typeface="Arial"/>
            </a:endParaRPr>
          </a:p>
        </p:txBody>
      </p:sp>
      <p:sp>
        <p:nvSpPr>
          <p:cNvPr id="5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5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5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CA" sz="1400" spc="-1" strike="noStrike">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C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CA" sz="1400" spc="-1" strike="noStrike">
              <a:solidFill>
                <a:srgbClr val="000000"/>
              </a:solidFill>
              <a:latin typeface="Arial"/>
            </a:endParaRPr>
          </a:p>
        </p:txBody>
      </p:sp>
      <p:sp>
        <p:nvSpPr>
          <p:cNvPr id="5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5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CA" sz="1400" spc="-1" strike="noStrike">
              <a:solidFill>
                <a:srgbClr val="000000"/>
              </a:solidFill>
              <a:latin typeface="Arial"/>
            </a:endParaRPr>
          </a:p>
        </p:txBody>
      </p:sp>
      <p:sp>
        <p:nvSpPr>
          <p:cNvPr id="6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6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CA" sz="1400" spc="-1" strike="noStrike">
              <a:solidFill>
                <a:srgbClr val="000000"/>
              </a:solidFill>
              <a:latin typeface="Arial"/>
            </a:endParaRPr>
          </a:p>
        </p:txBody>
      </p:sp>
      <p:sp>
        <p:nvSpPr>
          <p:cNvPr id="6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6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CA" sz="1400" spc="-1" strike="noStrike">
              <a:solidFill>
                <a:srgbClr val="000000"/>
              </a:solidFill>
              <a:latin typeface="Arial"/>
            </a:endParaRPr>
          </a:p>
        </p:txBody>
      </p:sp>
      <p:sp>
        <p:nvSpPr>
          <p:cNvPr id="6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6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6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7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CA" sz="1400" spc="-1" strike="noStrike">
              <a:solidFill>
                <a:srgbClr val="000000"/>
              </a:solidFill>
              <a:latin typeface="Arial"/>
            </a:endParaRPr>
          </a:p>
        </p:txBody>
      </p:sp>
      <p:sp>
        <p:nvSpPr>
          <p:cNvPr id="7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7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7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7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7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7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CA" sz="1400" spc="-1" strike="noStrike">
              <a:solidFill>
                <a:srgbClr val="000000"/>
              </a:solidFill>
              <a:latin typeface="Arial"/>
            </a:endParaRPr>
          </a:p>
        </p:txBody>
      </p:sp>
      <p:sp>
        <p:nvSpPr>
          <p:cNvPr id="8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CA"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CA" sz="1400" spc="-1" strike="noStrike">
              <a:solidFill>
                <a:srgbClr val="000000"/>
              </a:solidFill>
              <a:latin typeface="Arial"/>
            </a:endParaRPr>
          </a:p>
        </p:txBody>
      </p:sp>
      <p:sp>
        <p:nvSpPr>
          <p:cNvPr id="8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CA" sz="1400" spc="-1" strike="noStrike">
              <a:solidFill>
                <a:srgbClr val="000000"/>
              </a:solidFill>
              <a:latin typeface="Arial"/>
            </a:endParaRPr>
          </a:p>
        </p:txBody>
      </p:sp>
      <p:sp>
        <p:nvSpPr>
          <p:cNvPr id="8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8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CA"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CA" sz="1400" spc="-1" strike="noStrike">
              <a:solidFill>
                <a:srgbClr val="000000"/>
              </a:solidFill>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311760" y="444960"/>
            <a:ext cx="8520120" cy="2654640"/>
          </a:xfrm>
          <a:prstGeom prst="rect">
            <a:avLst/>
          </a:prstGeom>
          <a:noFill/>
          <a:ln w="0">
            <a:noFill/>
          </a:ln>
        </p:spPr>
        <p:txBody>
          <a:bodyPr lIns="0" rIns="0" tIns="0" bIns="0" anchor="ctr">
            <a:noAutofit/>
          </a:bodyPr>
          <a:p>
            <a:pPr algn="ctr"/>
            <a:endParaRPr b="0" lang="en-CA"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CA" sz="1400" spc="-1" strike="noStrike">
              <a:solidFill>
                <a:srgbClr val="000000"/>
              </a:solidFill>
              <a:latin typeface="Arial"/>
            </a:endParaRPr>
          </a:p>
        </p:txBody>
      </p:sp>
      <p:sp>
        <p:nvSpPr>
          <p:cNvPr id="9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9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9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CA" sz="1400" spc="-1" strike="noStrike">
              <a:solidFill>
                <a:srgbClr val="000000"/>
              </a:solidFill>
              <a:latin typeface="Arial"/>
            </a:endParaRPr>
          </a:p>
        </p:txBody>
      </p:sp>
      <p:sp>
        <p:nvSpPr>
          <p:cNvPr id="9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9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9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CA" sz="1400" spc="-1" strike="noStrike">
              <a:solidFill>
                <a:srgbClr val="000000"/>
              </a:solidFill>
              <a:latin typeface="Arial"/>
            </a:endParaRPr>
          </a:p>
        </p:txBody>
      </p:sp>
      <p:sp>
        <p:nvSpPr>
          <p:cNvPr id="9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10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10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CA" sz="1400" spc="-1" strike="noStrike">
              <a:solidFill>
                <a:srgbClr val="000000"/>
              </a:solidFill>
              <a:latin typeface="Arial"/>
            </a:endParaRPr>
          </a:p>
        </p:txBody>
      </p:sp>
      <p:sp>
        <p:nvSpPr>
          <p:cNvPr id="10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10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CA" sz="1400" spc="-1" strike="noStrike">
              <a:solidFill>
                <a:srgbClr val="000000"/>
              </a:solidFill>
              <a:latin typeface="Arial"/>
            </a:endParaRPr>
          </a:p>
        </p:txBody>
      </p:sp>
      <p:sp>
        <p:nvSpPr>
          <p:cNvPr id="10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10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10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10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CA" sz="1400" spc="-1" strike="noStrike">
              <a:solidFill>
                <a:srgbClr val="000000"/>
              </a:solidFill>
              <a:latin typeface="Arial"/>
            </a:endParaRPr>
          </a:p>
        </p:txBody>
      </p:sp>
      <p:sp>
        <p:nvSpPr>
          <p:cNvPr id="11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11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11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11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11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11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CA" sz="1400" spc="-1" strike="noStrike">
              <a:solidFill>
                <a:srgbClr val="000000"/>
              </a:solidFill>
              <a:latin typeface="Arial"/>
            </a:endParaRPr>
          </a:p>
        </p:txBody>
      </p:sp>
      <p:sp>
        <p:nvSpPr>
          <p:cNvPr id="12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CA"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CA" sz="1400" spc="-1" strike="noStrike">
              <a:solidFill>
                <a:srgbClr val="000000"/>
              </a:solidFill>
              <a:latin typeface="Arial"/>
            </a:endParaRPr>
          </a:p>
        </p:txBody>
      </p:sp>
      <p:sp>
        <p:nvSpPr>
          <p:cNvPr id="12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CA" sz="1400" spc="-1" strike="noStrike">
              <a:solidFill>
                <a:srgbClr val="000000"/>
              </a:solidFill>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CA" sz="1400" spc="-1" strike="noStrike">
              <a:solidFill>
                <a:srgbClr val="000000"/>
              </a:solidFill>
              <a:latin typeface="Arial"/>
            </a:endParaRPr>
          </a:p>
        </p:txBody>
      </p:sp>
      <p:sp>
        <p:nvSpPr>
          <p:cNvPr id="12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12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CA"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311760" y="444960"/>
            <a:ext cx="8520120" cy="2654640"/>
          </a:xfrm>
          <a:prstGeom prst="rect">
            <a:avLst/>
          </a:prstGeom>
          <a:noFill/>
          <a:ln w="0">
            <a:noFill/>
          </a:ln>
        </p:spPr>
        <p:txBody>
          <a:bodyPr lIns="0" rIns="0" tIns="0" bIns="0" anchor="ctr">
            <a:noAutofit/>
          </a:bodyPr>
          <a:p>
            <a:pPr algn="ctr"/>
            <a:endParaRPr b="0" lang="en-CA"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CA" sz="1400" spc="-1" strike="noStrike">
              <a:solidFill>
                <a:srgbClr val="000000"/>
              </a:solidFill>
              <a:latin typeface="Arial"/>
            </a:endParaRPr>
          </a:p>
        </p:txBody>
      </p:sp>
      <p:sp>
        <p:nvSpPr>
          <p:cNvPr id="13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13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13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CA" sz="1400" spc="-1" strike="noStrike">
              <a:solidFill>
                <a:srgbClr val="000000"/>
              </a:solidFill>
              <a:latin typeface="Arial"/>
            </a:endParaRPr>
          </a:p>
        </p:txBody>
      </p:sp>
      <p:sp>
        <p:nvSpPr>
          <p:cNvPr id="13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13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13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CA" sz="1400" spc="-1" strike="noStrike">
              <a:solidFill>
                <a:srgbClr val="000000"/>
              </a:solidFill>
              <a:latin typeface="Arial"/>
            </a:endParaRPr>
          </a:p>
        </p:txBody>
      </p:sp>
      <p:sp>
        <p:nvSpPr>
          <p:cNvPr id="14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14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14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CA" sz="1400" spc="-1" strike="noStrike">
              <a:solidFill>
                <a:srgbClr val="000000"/>
              </a:solidFill>
              <a:latin typeface="Arial"/>
            </a:endParaRPr>
          </a:p>
        </p:txBody>
      </p:sp>
      <p:sp>
        <p:nvSpPr>
          <p:cNvPr id="14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14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CA" sz="1400" spc="-1" strike="noStrike">
              <a:solidFill>
                <a:srgbClr val="000000"/>
              </a:solidFill>
              <a:latin typeface="Arial"/>
            </a:endParaRPr>
          </a:p>
        </p:txBody>
      </p:sp>
      <p:sp>
        <p:nvSpPr>
          <p:cNvPr id="14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14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14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15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CA" sz="1400" spc="-1" strike="noStrike">
              <a:solidFill>
                <a:srgbClr val="000000"/>
              </a:solidFill>
              <a:latin typeface="Arial"/>
            </a:endParaRPr>
          </a:p>
        </p:txBody>
      </p:sp>
      <p:sp>
        <p:nvSpPr>
          <p:cNvPr id="15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15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15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15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15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15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CA"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a:noFill/>
          <a:ln w="0">
            <a:noFill/>
          </a:ln>
        </p:spPr>
        <p:txBody>
          <a:bodyPr lIns="0" rIns="0" tIns="0" bIns="0" anchor="ctr">
            <a:noAutofit/>
          </a:bodyPr>
          <a:p>
            <a:pPr algn="ctr"/>
            <a:endParaRPr b="0" lang="en-C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CA" sz="1400" spc="-1" strike="noStrike">
              <a:solidFill>
                <a:srgbClr val="000000"/>
              </a:solidFill>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CA" sz="1400" spc="-1" strike="noStrike">
              <a:solidFill>
                <a:srgbClr val="000000"/>
              </a:solidFill>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CA" sz="1400" spc="-1" strike="noStrike">
              <a:solidFill>
                <a:srgbClr val="000000"/>
              </a:solidFill>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CA"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p>
            <a:r>
              <a:rPr b="0" lang="en-CA" sz="5200" spc="-1" strike="noStrike">
                <a:solidFill>
                  <a:srgbClr val="000000"/>
                </a:solidFill>
                <a:latin typeface="Arial"/>
              </a:rPr>
              <a:t>Click to edit the title text format</a:t>
            </a:r>
            <a:endParaRPr b="0" lang="en-CA" sz="5200" spc="-1" strike="noStrike">
              <a:solidFill>
                <a:srgbClr val="000000"/>
              </a:solidFill>
              <a:latin typeface="Arial"/>
            </a:endParaRPr>
          </a:p>
        </p:txBody>
      </p:sp>
      <p:sp>
        <p:nvSpPr>
          <p:cNvPr id="1" name="PlaceHolder 2"/>
          <p:cNvSpPr>
            <a:spLocks noGrp="1"/>
          </p:cNvSpPr>
          <p:nvPr>
            <p:ph type="sldNum"/>
          </p:nvPr>
        </p:nvSpPr>
        <p:spPr>
          <a:xfrm>
            <a:off x="8472600" y="4663080"/>
            <a:ext cx="548280" cy="393120"/>
          </a:xfrm>
          <a:prstGeom prst="rect">
            <a:avLst/>
          </a:prstGeom>
          <a:noFill/>
          <a:ln w="0">
            <a:noFill/>
          </a:ln>
        </p:spPr>
        <p:txBody>
          <a:bodyPr tIns="91440" bIns="91440" anchor="ctr">
            <a:normAutofit/>
          </a:bodyPr>
          <a:p>
            <a:pPr algn="r">
              <a:lnSpc>
                <a:spcPct val="100000"/>
              </a:lnSpc>
              <a:tabLst>
                <a:tab algn="l" pos="0"/>
              </a:tabLst>
            </a:pPr>
            <a:fld id="{6484F172-CB96-4D35-85FA-257910DCA613}" type="slidenum">
              <a:rPr b="0" lang="en-GB" sz="1000" spc="-1" strike="noStrike">
                <a:solidFill>
                  <a:srgbClr val="595959"/>
                </a:solidFill>
                <a:latin typeface="Arial"/>
                <a:ea typeface="Arial"/>
              </a:rPr>
              <a:t>&lt;number&gt;</a:t>
            </a:fld>
            <a:endParaRPr b="0" lang="en-CA"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CA" sz="1400" spc="-1" strike="noStrike">
                <a:solidFill>
                  <a:srgbClr val="000000"/>
                </a:solidFill>
                <a:latin typeface="Arial"/>
              </a:rPr>
              <a:t>Click to edit the outline text format</a:t>
            </a:r>
            <a:endParaRPr b="0" lang="en-CA"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CA" sz="1400" spc="-1" strike="noStrike">
                <a:solidFill>
                  <a:srgbClr val="000000"/>
                </a:solidFill>
                <a:latin typeface="Arial"/>
              </a:rPr>
              <a:t>Second Outline Level</a:t>
            </a:r>
            <a:endParaRPr b="0" lang="en-CA"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CA" sz="1400" spc="-1" strike="noStrike">
                <a:solidFill>
                  <a:srgbClr val="000000"/>
                </a:solidFill>
                <a:latin typeface="Arial"/>
              </a:rPr>
              <a:t>Third Outline Level</a:t>
            </a:r>
            <a:endParaRPr b="0" lang="en-CA"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CA" sz="1400" spc="-1" strike="noStrike">
                <a:solidFill>
                  <a:srgbClr val="000000"/>
                </a:solidFill>
                <a:latin typeface="Arial"/>
              </a:rPr>
              <a:t>Fourth Outline Level</a:t>
            </a:r>
            <a:endParaRPr b="0" lang="en-CA"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CA" sz="2000" spc="-1" strike="noStrike">
                <a:solidFill>
                  <a:srgbClr val="000000"/>
                </a:solidFill>
                <a:latin typeface="Arial"/>
              </a:rPr>
              <a:t>Fifth Outline Level</a:t>
            </a:r>
            <a:endParaRPr b="0" lang="en-CA"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CA" sz="2000" spc="-1" strike="noStrike">
                <a:solidFill>
                  <a:srgbClr val="000000"/>
                </a:solidFill>
                <a:latin typeface="Arial"/>
              </a:rPr>
              <a:t>Sixth Outline Level</a:t>
            </a:r>
            <a:endParaRPr b="0" lang="en-CA"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CA" sz="2000" spc="-1" strike="noStrike">
                <a:solidFill>
                  <a:srgbClr val="000000"/>
                </a:solidFill>
                <a:latin typeface="Arial"/>
              </a:rPr>
              <a:t>Seventh Outline Level</a:t>
            </a:r>
            <a:endParaRPr b="0" lang="en-CA"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r>
              <a:rPr b="0" lang="en-CA" sz="2800" spc="-1" strike="noStrike">
                <a:solidFill>
                  <a:srgbClr val="000000"/>
                </a:solidFill>
                <a:latin typeface="Arial"/>
              </a:rPr>
              <a:t>Click to edit the title text format</a:t>
            </a:r>
            <a:endParaRPr b="0" lang="en-CA"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a:noFill/>
          <a:ln w="0">
            <a:noFill/>
          </a:ln>
        </p:spPr>
        <p:txBody>
          <a:bodyPr tIns="91440" bIns="91440" anchor="t">
            <a:normAutofit/>
          </a:bodyPr>
          <a:p>
            <a:pPr marL="432000" indent="-324000">
              <a:spcBef>
                <a:spcPts val="1417"/>
              </a:spcBef>
              <a:buClr>
                <a:srgbClr val="000000"/>
              </a:buClr>
              <a:buSzPct val="45000"/>
              <a:buFont typeface="Wingdings" charset="2"/>
              <a:buChar char=""/>
            </a:pPr>
            <a:r>
              <a:rPr b="0" lang="en-CA" sz="1800" spc="-1" strike="noStrike">
                <a:solidFill>
                  <a:srgbClr val="000000"/>
                </a:solidFill>
                <a:latin typeface="Arial"/>
              </a:rPr>
              <a:t>Click to edit the outline text format</a:t>
            </a:r>
            <a:endParaRPr b="0" lang="en-CA"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CA" sz="1800" spc="-1" strike="noStrike">
                <a:solidFill>
                  <a:srgbClr val="000000"/>
                </a:solidFill>
                <a:latin typeface="Arial"/>
              </a:rPr>
              <a:t>Second Outline Level</a:t>
            </a:r>
            <a:endParaRPr b="0" lang="en-CA"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CA" sz="1800" spc="-1" strike="noStrike">
                <a:solidFill>
                  <a:srgbClr val="000000"/>
                </a:solidFill>
                <a:latin typeface="Arial"/>
              </a:rPr>
              <a:t>Third Outline Level</a:t>
            </a:r>
            <a:endParaRPr b="0" lang="en-CA"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CA" sz="1800" spc="-1" strike="noStrike">
                <a:solidFill>
                  <a:srgbClr val="000000"/>
                </a:solidFill>
                <a:latin typeface="Arial"/>
              </a:rPr>
              <a:t>Fourth Outline Level</a:t>
            </a:r>
            <a:endParaRPr b="0" lang="en-CA"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CA" sz="1800" spc="-1" strike="noStrike">
                <a:solidFill>
                  <a:srgbClr val="000000"/>
                </a:solidFill>
                <a:latin typeface="Arial"/>
              </a:rPr>
              <a:t>Fifth Outline Level</a:t>
            </a:r>
            <a:endParaRPr b="0" lang="en-CA"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CA" sz="1800" spc="-1" strike="noStrike">
                <a:solidFill>
                  <a:srgbClr val="000000"/>
                </a:solidFill>
                <a:latin typeface="Arial"/>
              </a:rPr>
              <a:t>Sixth Outline Level</a:t>
            </a:r>
            <a:endParaRPr b="0" lang="en-CA"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CA" sz="1800" spc="-1" strike="noStrike">
                <a:solidFill>
                  <a:srgbClr val="000000"/>
                </a:solidFill>
                <a:latin typeface="Arial"/>
              </a:rPr>
              <a:t>Seventh Outline Level</a:t>
            </a:r>
            <a:endParaRPr b="0" lang="en-CA" sz="1800" spc="-1" strike="noStrike">
              <a:solidFill>
                <a:srgbClr val="000000"/>
              </a:solidFill>
              <a:latin typeface="Arial"/>
            </a:endParaRPr>
          </a:p>
        </p:txBody>
      </p:sp>
      <p:sp>
        <p:nvSpPr>
          <p:cNvPr id="41" name="PlaceHolder 3"/>
          <p:cNvSpPr>
            <a:spLocks noGrp="1"/>
          </p:cNvSpPr>
          <p:nvPr>
            <p:ph type="sldNum"/>
          </p:nvPr>
        </p:nvSpPr>
        <p:spPr>
          <a:xfrm>
            <a:off x="8472600" y="4663080"/>
            <a:ext cx="548280" cy="393120"/>
          </a:xfrm>
          <a:prstGeom prst="rect">
            <a:avLst/>
          </a:prstGeom>
          <a:noFill/>
          <a:ln w="0">
            <a:noFill/>
          </a:ln>
        </p:spPr>
        <p:txBody>
          <a:bodyPr tIns="91440" bIns="91440" anchor="ctr">
            <a:normAutofit/>
          </a:bodyPr>
          <a:p>
            <a:pPr algn="r">
              <a:lnSpc>
                <a:spcPct val="100000"/>
              </a:lnSpc>
              <a:tabLst>
                <a:tab algn="l" pos="0"/>
              </a:tabLst>
            </a:pPr>
            <a:fld id="{80A3B732-ACBC-4478-8C33-DD013D4B8981}" type="slidenum">
              <a:rPr b="0" lang="en-GB" sz="1000" spc="-1" strike="noStrike">
                <a:solidFill>
                  <a:srgbClr val="595959"/>
                </a:solidFill>
                <a:latin typeface="Arial"/>
                <a:ea typeface="Arial"/>
              </a:rPr>
              <a:t>&lt;number&gt;</a:t>
            </a:fld>
            <a:endParaRPr b="0" lang="en-CA"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r>
              <a:rPr b="0" lang="en-CA" sz="2800" spc="-1" strike="noStrike">
                <a:solidFill>
                  <a:srgbClr val="000000"/>
                </a:solidFill>
                <a:latin typeface="Arial"/>
              </a:rPr>
              <a:t>Click to edit the title text format</a:t>
            </a:r>
            <a:endParaRPr b="0" lang="en-CA" sz="2800" spc="-1" strike="noStrike">
              <a:solidFill>
                <a:srgbClr val="000000"/>
              </a:solidFill>
              <a:latin typeface="Arial"/>
            </a:endParaRPr>
          </a:p>
        </p:txBody>
      </p:sp>
      <p:sp>
        <p:nvSpPr>
          <p:cNvPr id="79" name="PlaceHolder 2"/>
          <p:cNvSpPr>
            <a:spLocks noGrp="1"/>
          </p:cNvSpPr>
          <p:nvPr>
            <p:ph type="sldNum"/>
          </p:nvPr>
        </p:nvSpPr>
        <p:spPr>
          <a:xfrm>
            <a:off x="8472600" y="4663080"/>
            <a:ext cx="548280" cy="393120"/>
          </a:xfrm>
          <a:prstGeom prst="rect">
            <a:avLst/>
          </a:prstGeom>
          <a:noFill/>
          <a:ln w="0">
            <a:noFill/>
          </a:ln>
        </p:spPr>
        <p:txBody>
          <a:bodyPr tIns="91440" bIns="91440" anchor="ctr">
            <a:normAutofit/>
          </a:bodyPr>
          <a:p>
            <a:pPr algn="r">
              <a:lnSpc>
                <a:spcPct val="100000"/>
              </a:lnSpc>
              <a:tabLst>
                <a:tab algn="l" pos="0"/>
              </a:tabLst>
            </a:pPr>
            <a:fld id="{2A6B9668-D5D3-4DD0-84FB-360D2B833190}" type="slidenum">
              <a:rPr b="0" lang="en-GB" sz="1000" spc="-1" strike="noStrike">
                <a:solidFill>
                  <a:srgbClr val="595959"/>
                </a:solidFill>
                <a:latin typeface="Arial"/>
                <a:ea typeface="Arial"/>
              </a:rPr>
              <a:t>&lt;number&gt;</a:t>
            </a:fld>
            <a:endParaRPr b="0" lang="en-CA" sz="1000" spc="-1" strike="noStrike">
              <a:latin typeface="Times New Roman"/>
            </a:endParaRPr>
          </a:p>
        </p:txBody>
      </p:sp>
      <p:sp>
        <p:nvSpPr>
          <p:cNvPr id="80"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CA" sz="1400" spc="-1" strike="noStrike">
                <a:solidFill>
                  <a:srgbClr val="000000"/>
                </a:solidFill>
                <a:latin typeface="Arial"/>
              </a:rPr>
              <a:t>Click to edit the outline text format</a:t>
            </a:r>
            <a:endParaRPr b="0" lang="en-CA"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CA" sz="1400" spc="-1" strike="noStrike">
                <a:solidFill>
                  <a:srgbClr val="000000"/>
                </a:solidFill>
                <a:latin typeface="Arial"/>
              </a:rPr>
              <a:t>Second Outline Level</a:t>
            </a:r>
            <a:endParaRPr b="0" lang="en-CA"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CA" sz="1400" spc="-1" strike="noStrike">
                <a:solidFill>
                  <a:srgbClr val="000000"/>
                </a:solidFill>
                <a:latin typeface="Arial"/>
              </a:rPr>
              <a:t>Third Outline Level</a:t>
            </a:r>
            <a:endParaRPr b="0" lang="en-CA"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CA" sz="1400" spc="-1" strike="noStrike">
                <a:solidFill>
                  <a:srgbClr val="000000"/>
                </a:solidFill>
                <a:latin typeface="Arial"/>
              </a:rPr>
              <a:t>Fourth Outline Level</a:t>
            </a:r>
            <a:endParaRPr b="0" lang="en-CA"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CA" sz="2000" spc="-1" strike="noStrike">
                <a:solidFill>
                  <a:srgbClr val="000000"/>
                </a:solidFill>
                <a:latin typeface="Arial"/>
              </a:rPr>
              <a:t>Fifth Outline Level</a:t>
            </a:r>
            <a:endParaRPr b="0" lang="en-CA"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CA" sz="2000" spc="-1" strike="noStrike">
                <a:solidFill>
                  <a:srgbClr val="000000"/>
                </a:solidFill>
                <a:latin typeface="Arial"/>
              </a:rPr>
              <a:t>Sixth Outline Level</a:t>
            </a:r>
            <a:endParaRPr b="0" lang="en-CA"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CA" sz="2000" spc="-1" strike="noStrike">
                <a:solidFill>
                  <a:srgbClr val="000000"/>
                </a:solidFill>
                <a:latin typeface="Arial"/>
              </a:rPr>
              <a:t>Seventh Outline Level</a:t>
            </a:r>
            <a:endParaRPr b="0" lang="en-CA"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628200" y="273600"/>
            <a:ext cx="7886520" cy="993960"/>
          </a:xfrm>
          <a:prstGeom prst="rect">
            <a:avLst/>
          </a:prstGeom>
          <a:noFill/>
          <a:ln w="0">
            <a:noFill/>
          </a:ln>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118" name="PlaceHolder 2"/>
          <p:cNvSpPr>
            <a:spLocks noGrp="1"/>
          </p:cNvSpPr>
          <p:nvPr>
            <p:ph type="body"/>
          </p:nvPr>
        </p:nvSpPr>
        <p:spPr>
          <a:xfrm>
            <a:off x="628200" y="1369080"/>
            <a:ext cx="7886520" cy="326340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119" name="PlaceHolder 3"/>
          <p:cNvSpPr>
            <a:spLocks noGrp="1"/>
          </p:cNvSpPr>
          <p:nvPr>
            <p:ph type="dt"/>
          </p:nvPr>
        </p:nvSpPr>
        <p:spPr>
          <a:xfrm>
            <a:off x="628200" y="4767480"/>
            <a:ext cx="2057040" cy="273600"/>
          </a:xfrm>
          <a:prstGeom prst="rect">
            <a:avLst/>
          </a:prstGeom>
          <a:noFill/>
          <a:ln w="0">
            <a:noFill/>
          </a:ln>
        </p:spPr>
        <p:txBody>
          <a:bodyPr anchor="ctr">
            <a:noAutofit/>
          </a:bodyPr>
          <a:p>
            <a:pPr>
              <a:lnSpc>
                <a:spcPct val="100000"/>
              </a:lnSpc>
            </a:pPr>
            <a:fld id="{4ED59D25-DC69-4CF7-8A79-65DECA54E1E2}" type="datetime">
              <a:rPr b="0" lang="en-CA" sz="1200" spc="-1" strike="noStrike">
                <a:solidFill>
                  <a:srgbClr val="8b8b8b"/>
                </a:solidFill>
                <a:latin typeface="Calibri"/>
              </a:rPr>
              <a:t>23-10-14</a:t>
            </a:fld>
            <a:endParaRPr b="0" lang="en-CA" sz="1200" spc="-1" strike="noStrike">
              <a:latin typeface="Times New Roman"/>
            </a:endParaRPr>
          </a:p>
        </p:txBody>
      </p:sp>
      <p:sp>
        <p:nvSpPr>
          <p:cNvPr id="120" name="PlaceHolder 4"/>
          <p:cNvSpPr>
            <a:spLocks noGrp="1"/>
          </p:cNvSpPr>
          <p:nvPr>
            <p:ph type="ftr"/>
          </p:nvPr>
        </p:nvSpPr>
        <p:spPr>
          <a:xfrm>
            <a:off x="3028680" y="4767480"/>
            <a:ext cx="3085920" cy="273600"/>
          </a:xfrm>
          <a:prstGeom prst="rect">
            <a:avLst/>
          </a:prstGeom>
          <a:noFill/>
          <a:ln w="0">
            <a:noFill/>
          </a:ln>
        </p:spPr>
        <p:txBody>
          <a:bodyPr anchor="ctr">
            <a:noAutofit/>
          </a:bodyPr>
          <a:p>
            <a:endParaRPr b="0" lang="en-CA" sz="2400" spc="-1" strike="noStrike">
              <a:latin typeface="Times New Roman"/>
            </a:endParaRPr>
          </a:p>
        </p:txBody>
      </p:sp>
      <p:sp>
        <p:nvSpPr>
          <p:cNvPr id="121" name="PlaceHolder 5"/>
          <p:cNvSpPr>
            <a:spLocks noGrp="1"/>
          </p:cNvSpPr>
          <p:nvPr>
            <p:ph type="sldNum"/>
          </p:nvPr>
        </p:nvSpPr>
        <p:spPr>
          <a:xfrm>
            <a:off x="6457680" y="4767480"/>
            <a:ext cx="2057040" cy="273600"/>
          </a:xfrm>
          <a:prstGeom prst="rect">
            <a:avLst/>
          </a:prstGeom>
          <a:noFill/>
          <a:ln w="0">
            <a:noFill/>
          </a:ln>
        </p:spPr>
        <p:txBody>
          <a:bodyPr anchor="ctr">
            <a:noAutofit/>
          </a:bodyPr>
          <a:p>
            <a:pPr algn="r">
              <a:lnSpc>
                <a:spcPct val="100000"/>
              </a:lnSpc>
            </a:pPr>
            <a:fld id="{9042D87E-8380-4212-BE53-0D3F595BD27B}" type="slidenum">
              <a:rPr b="0" lang="en-CA" sz="1200" spc="-1" strike="noStrike">
                <a:solidFill>
                  <a:srgbClr val="8b8b8b"/>
                </a:solidFill>
                <a:latin typeface="Calibri"/>
              </a:rPr>
              <a:t>&lt;number&gt;</a:t>
            </a:fld>
            <a:endParaRPr b="0" lang="en-CA"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5.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5.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slideLayout" Target="../slideLayouts/slideLayout15.xml"/><Relationship Id="rId8"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image" Target="../media/image29.png"/><Relationship Id="rId3" Type="http://schemas.openxmlformats.org/officeDocument/2006/relationships/image" Target="../media/image30.jpe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3.png"/><Relationship Id="rId7" Type="http://schemas.openxmlformats.org/officeDocument/2006/relationships/image" Target="../media/image34.png"/><Relationship Id="rId8" Type="http://schemas.openxmlformats.org/officeDocument/2006/relationships/hyperlink" Target="http://www.who.com" TargetMode="External"/><Relationship Id="rId9" Type="http://schemas.openxmlformats.org/officeDocument/2006/relationships/image" Target="../media/image35.png"/><Relationship Id="rId10" Type="http://schemas.openxmlformats.org/officeDocument/2006/relationships/slideLayout" Target="../slideLayouts/slideLayout15.xml"/><Relationship Id="rId11"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5.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41.png"/><Relationship Id="rId6" Type="http://schemas.openxmlformats.org/officeDocument/2006/relationships/image" Target="../media/image42.png"/><Relationship Id="rId7" Type="http://schemas.openxmlformats.org/officeDocument/2006/relationships/image" Target="../media/image43.png"/><Relationship Id="rId8" Type="http://schemas.openxmlformats.org/officeDocument/2006/relationships/image" Target="../media/image44.png"/><Relationship Id="rId9" Type="http://schemas.openxmlformats.org/officeDocument/2006/relationships/image" Target="../media/image45.png"/><Relationship Id="rId10" Type="http://schemas.openxmlformats.org/officeDocument/2006/relationships/image" Target="../media/image46.png"/><Relationship Id="rId11" Type="http://schemas.openxmlformats.org/officeDocument/2006/relationships/image" Target="../media/image47.png"/><Relationship Id="rId12" Type="http://schemas.openxmlformats.org/officeDocument/2006/relationships/image" Target="../media/image48.png"/><Relationship Id="rId13" Type="http://schemas.openxmlformats.org/officeDocument/2006/relationships/slideLayout" Target="../slideLayouts/slideLayout15.xml"/><Relationship Id="rId14"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image" Target="../media/image50.png"/><Relationship Id="rId3" Type="http://schemas.openxmlformats.org/officeDocument/2006/relationships/slideLayout" Target="../slideLayouts/slideLayout29.xml"/><Relationship Id="rId4"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jpeg"/><Relationship Id="rId4" Type="http://schemas.openxmlformats.org/officeDocument/2006/relationships/image" Target="../media/image54.png"/><Relationship Id="rId5" Type="http://schemas.openxmlformats.org/officeDocument/2006/relationships/slideLayout" Target="../slideLayouts/slideLayout15.xml"/><Relationship Id="rId6"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image" Target="../media/image56.png"/><Relationship Id="rId3" Type="http://schemas.openxmlformats.org/officeDocument/2006/relationships/image" Target="../media/image57.png"/><Relationship Id="rId4" Type="http://schemas.openxmlformats.org/officeDocument/2006/relationships/slideLayout" Target="../slideLayouts/slideLayout15.xml"/><Relationship Id="rId5"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image" Target="../media/image59.jpeg"/><Relationship Id="rId3" Type="http://schemas.openxmlformats.org/officeDocument/2006/relationships/slideLayout" Target="../slideLayouts/slideLayout15.xml"/><Relationship Id="rId4"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slideLayout" Target="../slideLayouts/slideLayout15.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slideLayout" Target="../slideLayouts/slideLayout15.xml"/><Relationship Id="rId5"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slideLayout" Target="../slideLayouts/slideLayout29.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65.png"/><Relationship Id="rId2" Type="http://schemas.openxmlformats.org/officeDocument/2006/relationships/image" Target="../media/image66.png"/><Relationship Id="rId3" Type="http://schemas.openxmlformats.org/officeDocument/2006/relationships/image" Target="../media/image67.png"/><Relationship Id="rId4" Type="http://schemas.openxmlformats.org/officeDocument/2006/relationships/image" Target="../media/image68.png"/><Relationship Id="rId5" Type="http://schemas.openxmlformats.org/officeDocument/2006/relationships/image" Target="../media/image69.png"/><Relationship Id="rId6" Type="http://schemas.openxmlformats.org/officeDocument/2006/relationships/image" Target="../media/image70.png"/><Relationship Id="rId7" Type="http://schemas.openxmlformats.org/officeDocument/2006/relationships/image" Target="../media/image71.png"/><Relationship Id="rId8" Type="http://schemas.openxmlformats.org/officeDocument/2006/relationships/image" Target="../media/image72.png"/><Relationship Id="rId9" Type="http://schemas.openxmlformats.org/officeDocument/2006/relationships/slideLayout" Target="../slideLayouts/slideLayout29.xml"/><Relationship Id="rId10"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73.png"/><Relationship Id="rId2" Type="http://schemas.openxmlformats.org/officeDocument/2006/relationships/image" Target="../media/image74.png"/><Relationship Id="rId3" Type="http://schemas.openxmlformats.org/officeDocument/2006/relationships/slideLayout" Target="../slideLayouts/slideLayout29.xml"/><Relationship Id="rId4"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75.png"/><Relationship Id="rId2" Type="http://schemas.openxmlformats.org/officeDocument/2006/relationships/image" Target="../media/image76.png"/><Relationship Id="rId3"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77.png"/><Relationship Id="rId2" Type="http://schemas.openxmlformats.org/officeDocument/2006/relationships/image" Target="../media/image78.png"/><Relationship Id="rId3" Type="http://schemas.openxmlformats.org/officeDocument/2006/relationships/slideLayout" Target="../slideLayouts/slideLayout29.xml"/>
</Relationships>
</file>

<file path=ppt/slides/_rels/slide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5.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5.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5.xml"/><Relationship Id="rId5"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image" Target="../media/image9.png"/><Relationship Id="rId4" Type="http://schemas.openxmlformats.org/officeDocument/2006/relationships/slideLayout" Target="../slideLayouts/slideLayout15.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15.xml"/><Relationship Id="rId5"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15.xml"/><Relationship Id="rId5"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5.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4" name="Google Shape;99;p25"/>
          <p:cNvSpPr/>
          <p:nvPr/>
        </p:nvSpPr>
        <p:spPr>
          <a:xfrm>
            <a:off x="0" y="0"/>
            <a:ext cx="9143640" cy="5142600"/>
          </a:xfrm>
          <a:prstGeom prst="rect">
            <a:avLst/>
          </a:prstGeom>
          <a:solidFill>
            <a:schemeClr val="lt1"/>
          </a:solidFill>
          <a:ln w="0">
            <a:noFill/>
          </a:ln>
        </p:spPr>
        <p:style>
          <a:lnRef idx="0"/>
          <a:fillRef idx="0"/>
          <a:effectRef idx="0"/>
          <a:fontRef idx="minor"/>
        </p:style>
      </p:sp>
      <p:grpSp>
        <p:nvGrpSpPr>
          <p:cNvPr id="165" name="Google Shape;100;p25"/>
          <p:cNvGrpSpPr/>
          <p:nvPr/>
        </p:nvGrpSpPr>
        <p:grpSpPr>
          <a:xfrm>
            <a:off x="1891800" y="-11880"/>
            <a:ext cx="5361480" cy="4407480"/>
            <a:chOff x="1891800" y="-11880"/>
            <a:chExt cx="5361480" cy="4407480"/>
          </a:xfrm>
        </p:grpSpPr>
        <p:sp>
          <p:nvSpPr>
            <p:cNvPr id="166" name="Google Shape;101;p25"/>
            <p:cNvSpPr/>
            <p:nvPr/>
          </p:nvSpPr>
          <p:spPr>
            <a:xfrm rot="10800000">
              <a:off x="1892520" y="4394880"/>
              <a:ext cx="5355360" cy="360"/>
            </a:xfrm>
            <a:custGeom>
              <a:avLst/>
              <a:gdLst/>
              <a:ahLst/>
              <a:rect l="l" t="t" r="r" b="b"/>
              <a:pathLst>
                <a:path w="21600" h="21600">
                  <a:moveTo>
                    <a:pt x="0" y="0"/>
                  </a:moveTo>
                  <a:lnTo>
                    <a:pt x="21600" y="21600"/>
                  </a:lnTo>
                </a:path>
              </a:pathLst>
            </a:custGeom>
            <a:noFill/>
            <a:ln w="152400">
              <a:solidFill>
                <a:srgbClr val="ffab40"/>
              </a:solidFill>
              <a:miter/>
            </a:ln>
          </p:spPr>
          <p:style>
            <a:lnRef idx="0"/>
            <a:fillRef idx="0"/>
            <a:effectRef idx="0"/>
            <a:fontRef idx="minor"/>
          </p:style>
        </p:sp>
        <p:sp>
          <p:nvSpPr>
            <p:cNvPr id="167" name="Google Shape;102;p25"/>
            <p:cNvSpPr/>
            <p:nvPr/>
          </p:nvSpPr>
          <p:spPr>
            <a:xfrm>
              <a:off x="1891800" y="-11880"/>
              <a:ext cx="5361480" cy="4223160"/>
            </a:xfrm>
            <a:prstGeom prst="rect">
              <a:avLst/>
            </a:prstGeom>
            <a:solidFill>
              <a:schemeClr val="accent4"/>
            </a:solidFill>
            <a:ln w="0">
              <a:noFill/>
            </a:ln>
          </p:spPr>
          <p:style>
            <a:lnRef idx="0"/>
            <a:fillRef idx="0"/>
            <a:effectRef idx="0"/>
            <a:fontRef idx="minor"/>
          </p:style>
        </p:sp>
      </p:grpSp>
      <p:sp>
        <p:nvSpPr>
          <p:cNvPr id="168" name="Google Shape;103;p25"/>
          <p:cNvSpPr/>
          <p:nvPr/>
        </p:nvSpPr>
        <p:spPr>
          <a:xfrm>
            <a:off x="447480" y="791640"/>
            <a:ext cx="8249040" cy="2518560"/>
          </a:xfrm>
          <a:prstGeom prst="rect">
            <a:avLst/>
          </a:prstGeom>
          <a:solidFill>
            <a:schemeClr val="lt1"/>
          </a:solidFill>
          <a:ln w="0">
            <a:noFill/>
          </a:ln>
          <a:effectLst>
            <a:outerShdw algn="t" blurRad="139680" dir="5400000" dist="127080" rotWithShape="0">
              <a:srgbClr val="000000">
                <a:alpha val="15000"/>
              </a:srgbClr>
            </a:outerShdw>
          </a:effectLst>
        </p:spPr>
        <p:style>
          <a:lnRef idx="0"/>
          <a:fillRef idx="0"/>
          <a:effectRef idx="0"/>
          <a:fontRef idx="minor"/>
        </p:style>
      </p:sp>
      <p:sp>
        <p:nvSpPr>
          <p:cNvPr id="169" name="PlaceHolder 1"/>
          <p:cNvSpPr>
            <a:spLocks noGrp="1"/>
          </p:cNvSpPr>
          <p:nvPr>
            <p:ph type="title"/>
          </p:nvPr>
        </p:nvSpPr>
        <p:spPr>
          <a:xfrm>
            <a:off x="1143000" y="1188360"/>
            <a:ext cx="6857640" cy="1913760"/>
          </a:xfrm>
          <a:prstGeom prst="rect">
            <a:avLst/>
          </a:prstGeom>
          <a:noFill/>
          <a:ln w="0">
            <a:noFill/>
          </a:ln>
        </p:spPr>
        <p:txBody>
          <a:bodyPr lIns="68400" rIns="68400" tIns="34200" bIns="34200" anchor="ctr">
            <a:normAutofit fontScale="94000"/>
          </a:bodyPr>
          <a:p>
            <a:pPr algn="ctr">
              <a:lnSpc>
                <a:spcPct val="90000"/>
              </a:lnSpc>
              <a:tabLst>
                <a:tab algn="l" pos="0"/>
              </a:tabLst>
            </a:pPr>
            <a:r>
              <a:rPr b="1" lang="en-GB" sz="5000" spc="-1" strike="noStrike">
                <a:solidFill>
                  <a:srgbClr val="000000"/>
                </a:solidFill>
                <a:latin typeface="Arial"/>
                <a:ea typeface="Arial"/>
              </a:rPr>
              <a:t>Data Analysis on Good Health - UN SDG Goal 3</a:t>
            </a:r>
            <a:endParaRPr b="0" lang="en-CA" sz="5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3f3f3"/>
        </a:solidFill>
      </p:bgPr>
    </p:bg>
    <p:spTree>
      <p:nvGrpSpPr>
        <p:cNvPr id="1" name=""/>
        <p:cNvGrpSpPr/>
        <p:nvPr/>
      </p:nvGrpSpPr>
      <p:grpSpPr>
        <a:xfrm>
          <a:off x="0" y="0"/>
          <a:ext cx="0" cy="0"/>
          <a:chOff x="0" y="0"/>
          <a:chExt cx="0" cy="0"/>
        </a:xfrm>
      </p:grpSpPr>
      <p:sp>
        <p:nvSpPr>
          <p:cNvPr id="254" name="Google Shape;225;p34"/>
          <p:cNvSpPr/>
          <p:nvPr/>
        </p:nvSpPr>
        <p:spPr>
          <a:xfrm>
            <a:off x="128160" y="110520"/>
            <a:ext cx="8887320" cy="45756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GB" sz="1800" spc="-1" strike="noStrike">
                <a:solidFill>
                  <a:srgbClr val="374151"/>
                </a:solidFill>
                <a:latin typeface="Arial"/>
                <a:ea typeface="Arial"/>
              </a:rPr>
              <a:t>Where are mortalities most prevalent for </a:t>
            </a:r>
            <a:r>
              <a:rPr b="1" lang="en-GB" sz="1800" spc="-1" strike="noStrike">
                <a:solidFill>
                  <a:srgbClr val="ff0000"/>
                </a:solidFill>
                <a:latin typeface="Arial"/>
                <a:ea typeface="Arial"/>
              </a:rPr>
              <a:t>“Infectious diseases”</a:t>
            </a:r>
            <a:r>
              <a:rPr b="0" lang="en-GB" sz="1800" spc="-1" strike="noStrike">
                <a:solidFill>
                  <a:srgbClr val="000000"/>
                </a:solidFill>
                <a:latin typeface="Arial"/>
                <a:ea typeface="Arial"/>
              </a:rPr>
              <a:t>.</a:t>
            </a:r>
            <a:r>
              <a:rPr b="0" lang="en-GB" sz="1800" spc="-1" strike="noStrike">
                <a:solidFill>
                  <a:srgbClr val="374151"/>
                </a:solidFill>
                <a:latin typeface="Arial"/>
                <a:ea typeface="Arial"/>
              </a:rPr>
              <a:t>around the </a:t>
            </a:r>
            <a:r>
              <a:rPr b="1" lang="en-GB" sz="1800" spc="-1" strike="noStrike">
                <a:solidFill>
                  <a:srgbClr val="374151"/>
                </a:solidFill>
                <a:latin typeface="Arial"/>
                <a:ea typeface="Arial"/>
              </a:rPr>
              <a:t>“Globe”</a:t>
            </a:r>
            <a:r>
              <a:rPr b="0" lang="en-GB" sz="1800" spc="-1" strike="noStrike">
                <a:solidFill>
                  <a:srgbClr val="374151"/>
                </a:solidFill>
                <a:latin typeface="Arial"/>
                <a:ea typeface="Arial"/>
              </a:rPr>
              <a:t>?</a:t>
            </a:r>
            <a:endParaRPr b="0" lang="en-CA" sz="1800" spc="-1" strike="noStrike">
              <a:latin typeface="Arial"/>
            </a:endParaRPr>
          </a:p>
        </p:txBody>
      </p:sp>
      <p:grpSp>
        <p:nvGrpSpPr>
          <p:cNvPr id="255" name="Google Shape;226;p34"/>
          <p:cNvGrpSpPr/>
          <p:nvPr/>
        </p:nvGrpSpPr>
        <p:grpSpPr>
          <a:xfrm>
            <a:off x="152280" y="682200"/>
            <a:ext cx="5646600" cy="4094640"/>
            <a:chOff x="152280" y="682200"/>
            <a:chExt cx="5646600" cy="4094640"/>
          </a:xfrm>
        </p:grpSpPr>
        <p:pic>
          <p:nvPicPr>
            <p:cNvPr id="256" name="Google Shape;227;p34" descr=""/>
            <p:cNvPicPr/>
            <p:nvPr/>
          </p:nvPicPr>
          <p:blipFill>
            <a:blip r:embed="rId1"/>
            <a:srcRect l="-2129" t="0" r="2129" b="0"/>
            <a:stretch/>
          </p:blipFill>
          <p:spPr>
            <a:xfrm>
              <a:off x="152280" y="682200"/>
              <a:ext cx="5646600" cy="4094640"/>
            </a:xfrm>
            <a:prstGeom prst="rect">
              <a:avLst/>
            </a:prstGeom>
            <a:ln w="0">
              <a:noFill/>
            </a:ln>
          </p:spPr>
        </p:pic>
        <p:sp>
          <p:nvSpPr>
            <p:cNvPr id="257" name="Google Shape;228;p34"/>
            <p:cNvSpPr/>
            <p:nvPr/>
          </p:nvSpPr>
          <p:spPr>
            <a:xfrm>
              <a:off x="637200" y="3717720"/>
              <a:ext cx="875520" cy="105876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1" lang="en-GB" sz="2400" spc="-1" strike="noStrike">
                  <a:solidFill>
                    <a:srgbClr val="cc0000"/>
                  </a:solidFill>
                  <a:latin typeface="Arial"/>
                  <a:ea typeface="Arial"/>
                </a:rPr>
                <a:t>70%</a:t>
              </a:r>
              <a:endParaRPr b="0" lang="en-CA" sz="2400" spc="-1" strike="noStrike">
                <a:latin typeface="Arial"/>
              </a:endParaRPr>
            </a:p>
          </p:txBody>
        </p:sp>
        <p:sp>
          <p:nvSpPr>
            <p:cNvPr id="258" name="Google Shape;229;p34"/>
            <p:cNvSpPr/>
            <p:nvPr/>
          </p:nvSpPr>
          <p:spPr>
            <a:xfrm flipH="1" rot="10800000">
              <a:off x="1513800" y="3424320"/>
              <a:ext cx="891360" cy="822960"/>
            </a:xfrm>
            <a:custGeom>
              <a:avLst/>
              <a:gdLst/>
              <a:ahLst/>
              <a:rect l="l" t="t" r="r" b="b"/>
              <a:pathLst>
                <a:path w="21600" h="21600">
                  <a:moveTo>
                    <a:pt x="0" y="0"/>
                  </a:moveTo>
                  <a:lnTo>
                    <a:pt x="21600" y="21600"/>
                  </a:lnTo>
                </a:path>
              </a:pathLst>
            </a:custGeom>
            <a:noFill/>
            <a:ln w="28575">
              <a:solidFill>
                <a:srgbClr val="cc0000"/>
              </a:solidFill>
              <a:round/>
              <a:tailEnd len="med" type="triangle" w="med"/>
            </a:ln>
          </p:spPr>
          <p:style>
            <a:lnRef idx="0"/>
            <a:fillRef idx="0"/>
            <a:effectRef idx="0"/>
            <a:fontRef idx="minor"/>
          </p:style>
        </p:sp>
        <p:sp>
          <p:nvSpPr>
            <p:cNvPr id="259" name="Google Shape;230;p34"/>
            <p:cNvSpPr/>
            <p:nvPr/>
          </p:nvSpPr>
          <p:spPr>
            <a:xfrm flipH="1" rot="10800000">
              <a:off x="1513080" y="3969720"/>
              <a:ext cx="1603080" cy="277560"/>
            </a:xfrm>
            <a:custGeom>
              <a:avLst/>
              <a:gdLst/>
              <a:ahLst/>
              <a:rect l="l" t="t" r="r" b="b"/>
              <a:pathLst>
                <a:path w="21600" h="21600">
                  <a:moveTo>
                    <a:pt x="0" y="0"/>
                  </a:moveTo>
                  <a:lnTo>
                    <a:pt x="21600" y="21600"/>
                  </a:lnTo>
                </a:path>
              </a:pathLst>
            </a:custGeom>
            <a:noFill/>
            <a:ln w="28575">
              <a:solidFill>
                <a:srgbClr val="cc0000"/>
              </a:solidFill>
              <a:round/>
              <a:tailEnd len="med" type="triangle" w="med"/>
            </a:ln>
          </p:spPr>
          <p:style>
            <a:lnRef idx="0"/>
            <a:fillRef idx="0"/>
            <a:effectRef idx="0"/>
            <a:fontRef idx="minor"/>
          </p:style>
        </p:sp>
      </p:grpSp>
      <p:grpSp>
        <p:nvGrpSpPr>
          <p:cNvPr id="260" name="Google Shape;231;p34"/>
          <p:cNvGrpSpPr/>
          <p:nvPr/>
        </p:nvGrpSpPr>
        <p:grpSpPr>
          <a:xfrm>
            <a:off x="6056280" y="682200"/>
            <a:ext cx="2914200" cy="4094280"/>
            <a:chOff x="6056280" y="682200"/>
            <a:chExt cx="2914200" cy="4094280"/>
          </a:xfrm>
        </p:grpSpPr>
        <p:grpSp>
          <p:nvGrpSpPr>
            <p:cNvPr id="261" name="Google Shape;232;p34"/>
            <p:cNvGrpSpPr/>
            <p:nvPr/>
          </p:nvGrpSpPr>
          <p:grpSpPr>
            <a:xfrm>
              <a:off x="6056280" y="682200"/>
              <a:ext cx="2913840" cy="3610440"/>
              <a:chOff x="6056280" y="682200"/>
              <a:chExt cx="2913840" cy="3610440"/>
            </a:xfrm>
          </p:grpSpPr>
          <p:pic>
            <p:nvPicPr>
              <p:cNvPr id="262" name="Google Shape;233;p34" descr=""/>
              <p:cNvPicPr/>
              <p:nvPr/>
            </p:nvPicPr>
            <p:blipFill>
              <a:blip r:embed="rId2"/>
              <a:srcRect l="16602" t="13256" r="8650" b="0"/>
              <a:stretch/>
            </p:blipFill>
            <p:spPr>
              <a:xfrm>
                <a:off x="6056280" y="682200"/>
                <a:ext cx="2913840" cy="3610440"/>
              </a:xfrm>
              <a:prstGeom prst="rect">
                <a:avLst/>
              </a:prstGeom>
              <a:ln w="0">
                <a:noFill/>
              </a:ln>
            </p:spPr>
          </p:pic>
          <p:sp>
            <p:nvSpPr>
              <p:cNvPr id="263" name="Google Shape;234;p34"/>
              <p:cNvSpPr/>
              <p:nvPr/>
            </p:nvSpPr>
            <p:spPr>
              <a:xfrm>
                <a:off x="6138000" y="3312360"/>
                <a:ext cx="625320" cy="38808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1" lang="en-GB" sz="1400" spc="-1" strike="noStrike">
                    <a:solidFill>
                      <a:srgbClr val="000000"/>
                    </a:solidFill>
                    <a:latin typeface="Calibri"/>
                    <a:ea typeface="Calibri"/>
                  </a:rPr>
                  <a:t>3.6%</a:t>
                </a:r>
                <a:endParaRPr b="0" lang="en-CA" sz="1400" spc="-1" strike="noStrike">
                  <a:latin typeface="Arial"/>
                </a:endParaRPr>
              </a:p>
            </p:txBody>
          </p:sp>
          <p:sp>
            <p:nvSpPr>
              <p:cNvPr id="264" name="Google Shape;235;p34"/>
              <p:cNvSpPr/>
              <p:nvPr/>
            </p:nvSpPr>
            <p:spPr>
              <a:xfrm>
                <a:off x="7149960" y="2452680"/>
                <a:ext cx="625320" cy="38808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GB" sz="1300" spc="-1" strike="noStrike">
                    <a:solidFill>
                      <a:srgbClr val="f7f7f8"/>
                    </a:solidFill>
                    <a:latin typeface="Calibri"/>
                    <a:ea typeface="Calibri"/>
                  </a:rPr>
                  <a:t>40.4%</a:t>
                </a:r>
                <a:endParaRPr b="0" lang="en-CA" sz="1300" spc="-1" strike="noStrike">
                  <a:latin typeface="Arial"/>
                </a:endParaRPr>
              </a:p>
            </p:txBody>
          </p:sp>
          <p:sp>
            <p:nvSpPr>
              <p:cNvPr id="265" name="Google Shape;236;p34"/>
              <p:cNvSpPr/>
              <p:nvPr/>
            </p:nvSpPr>
            <p:spPr>
              <a:xfrm>
                <a:off x="8096400" y="1991160"/>
                <a:ext cx="625320" cy="38808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GB" sz="1300" spc="-1" strike="noStrike">
                    <a:solidFill>
                      <a:srgbClr val="000000"/>
                    </a:solidFill>
                    <a:latin typeface="Calibri"/>
                    <a:ea typeface="Calibri"/>
                  </a:rPr>
                  <a:t>56.2%</a:t>
                </a:r>
                <a:endParaRPr b="0" lang="en-CA" sz="1300" spc="-1" strike="noStrike">
                  <a:latin typeface="Arial"/>
                </a:endParaRPr>
              </a:p>
            </p:txBody>
          </p:sp>
        </p:grpSp>
        <p:sp>
          <p:nvSpPr>
            <p:cNvPr id="266" name="Google Shape;237;p34"/>
            <p:cNvSpPr/>
            <p:nvPr/>
          </p:nvSpPr>
          <p:spPr>
            <a:xfrm>
              <a:off x="6056280" y="4250880"/>
              <a:ext cx="2914200" cy="525600"/>
            </a:xfrm>
            <a:prstGeom prst="rect">
              <a:avLst/>
            </a:prstGeom>
            <a:solidFill>
              <a:schemeClr val="lt1"/>
            </a:solidFill>
            <a:ln w="0">
              <a:noFill/>
            </a:ln>
          </p:spPr>
          <p:style>
            <a:lnRef idx="0"/>
            <a:fillRef idx="0"/>
            <a:effectRef idx="0"/>
            <a:fontRef idx="minor"/>
          </p:style>
          <p:txBody>
            <a:bodyPr tIns="91440" bIns="91440" anchor="ctr">
              <a:noAutofit/>
            </a:bodyPr>
            <a:p>
              <a:pPr algn="ctr">
                <a:lnSpc>
                  <a:spcPct val="100000"/>
                </a:lnSpc>
                <a:tabLst>
                  <a:tab algn="l" pos="0"/>
                </a:tabLst>
              </a:pPr>
              <a:r>
                <a:rPr b="1" lang="en-GB" sz="1100" spc="-1" strike="noStrike">
                  <a:solidFill>
                    <a:srgbClr val="000000"/>
                  </a:solidFill>
                  <a:latin typeface="Calibri"/>
                  <a:ea typeface="Calibri"/>
                </a:rPr>
                <a:t>Bar Chart comparing prevalent cases on development disparities.</a:t>
              </a:r>
              <a:endParaRPr b="0" lang="en-CA" sz="1100" spc="-1" strike="noStrike">
                <a:latin typeface="Arial"/>
              </a:endParaRPr>
            </a:p>
          </p:txBody>
        </p:sp>
      </p:gr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67" name="Google Shape;242;p35"/>
          <p:cNvGrpSpPr/>
          <p:nvPr/>
        </p:nvGrpSpPr>
        <p:grpSpPr>
          <a:xfrm>
            <a:off x="369360" y="98640"/>
            <a:ext cx="5762520" cy="1007280"/>
            <a:chOff x="369360" y="98640"/>
            <a:chExt cx="5762520" cy="1007280"/>
          </a:xfrm>
        </p:grpSpPr>
        <p:sp>
          <p:nvSpPr>
            <p:cNvPr id="268" name="Google Shape;243;p35"/>
            <p:cNvSpPr/>
            <p:nvPr/>
          </p:nvSpPr>
          <p:spPr>
            <a:xfrm>
              <a:off x="369360" y="98640"/>
              <a:ext cx="5762520" cy="1007280"/>
            </a:xfrm>
            <a:prstGeom prst="horizontalScroll">
              <a:avLst>
                <a:gd name="adj" fmla="val 25000"/>
              </a:avLst>
            </a:prstGeom>
            <a:solidFill>
              <a:srgbClr val="f8d6f1"/>
            </a:solidFill>
            <a:ln w="9525">
              <a:solidFill>
                <a:srgbClr val="595959"/>
              </a:solidFill>
              <a:round/>
            </a:ln>
          </p:spPr>
          <p:style>
            <a:lnRef idx="0"/>
            <a:fillRef idx="0"/>
            <a:effectRef idx="0"/>
            <a:fontRef idx="minor"/>
          </p:style>
        </p:sp>
        <p:sp>
          <p:nvSpPr>
            <p:cNvPr id="269" name="Google Shape;244;p35"/>
            <p:cNvSpPr/>
            <p:nvPr/>
          </p:nvSpPr>
          <p:spPr>
            <a:xfrm>
              <a:off x="810360" y="455400"/>
              <a:ext cx="5321520" cy="31464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GB" sz="1400" spc="-1" strike="noStrike">
                  <a:solidFill>
                    <a:srgbClr val="000000"/>
                  </a:solidFill>
                  <a:latin typeface="Arial"/>
                  <a:ea typeface="Arial"/>
                </a:rPr>
                <a:t>It was tough to recover, but </a:t>
              </a:r>
              <a:r>
                <a:rPr b="1" lang="en-GB" sz="1400" spc="-1" strike="noStrike">
                  <a:solidFill>
                    <a:srgbClr val="f12c9f"/>
                  </a:solidFill>
                  <a:latin typeface="Arial"/>
                  <a:ea typeface="Arial"/>
                </a:rPr>
                <a:t>Barbie</a:t>
              </a:r>
              <a:r>
                <a:rPr b="0" lang="en-GB" sz="1400" spc="-1" strike="noStrike">
                  <a:solidFill>
                    <a:srgbClr val="000000"/>
                  </a:solidFill>
                  <a:latin typeface="Arial"/>
                  <a:ea typeface="Arial"/>
                </a:rPr>
                <a:t> is fine just cause she was </a:t>
              </a:r>
              <a:r>
                <a:rPr b="1" lang="en-GB" sz="1400" spc="-1" strike="noStrike">
                  <a:solidFill>
                    <a:srgbClr val="a64d79"/>
                  </a:solidFill>
                  <a:latin typeface="Arial"/>
                  <a:ea typeface="Arial"/>
                </a:rPr>
                <a:t>“vaccinated”</a:t>
              </a:r>
              <a:r>
                <a:rPr b="0" lang="en-GB" sz="1400" spc="-1" strike="noStrike">
                  <a:solidFill>
                    <a:srgbClr val="000000"/>
                  </a:solidFill>
                  <a:latin typeface="Arial"/>
                  <a:ea typeface="Arial"/>
                </a:rPr>
                <a:t> with all of the below……</a:t>
              </a:r>
              <a:endParaRPr b="0" lang="en-CA" sz="1400" spc="-1" strike="noStrike">
                <a:latin typeface="Arial"/>
              </a:endParaRPr>
            </a:p>
          </p:txBody>
        </p:sp>
      </p:grpSp>
      <p:pic>
        <p:nvPicPr>
          <p:cNvPr id="270" name="Google Shape;245;p35" descr=""/>
          <p:cNvPicPr/>
          <p:nvPr/>
        </p:nvPicPr>
        <p:blipFill>
          <a:blip r:embed="rId1"/>
          <a:srcRect l="2138" t="3973" r="3307" b="3470"/>
          <a:stretch/>
        </p:blipFill>
        <p:spPr>
          <a:xfrm>
            <a:off x="369360" y="1402560"/>
            <a:ext cx="5641200" cy="3740400"/>
          </a:xfrm>
          <a:prstGeom prst="rect">
            <a:avLst/>
          </a:prstGeom>
          <a:ln w="0">
            <a:noFill/>
          </a:ln>
        </p:spPr>
      </p:pic>
      <p:sp>
        <p:nvSpPr>
          <p:cNvPr id="271" name="Google Shape;246;p35"/>
          <p:cNvSpPr/>
          <p:nvPr/>
        </p:nvSpPr>
        <p:spPr>
          <a:xfrm>
            <a:off x="777960" y="1049760"/>
            <a:ext cx="5006520" cy="236160"/>
          </a:xfrm>
          <a:prstGeom prst="rect">
            <a:avLst/>
          </a:prstGeom>
          <a:noFill/>
          <a:ln w="0">
            <a:noFill/>
          </a:ln>
        </p:spPr>
        <p:style>
          <a:lnRef idx="0"/>
          <a:fillRef idx="0"/>
          <a:effectRef idx="0"/>
          <a:fontRef idx="minor"/>
        </p:style>
        <p:txBody>
          <a:bodyPr lIns="68400" rIns="68400" tIns="34200" bIns="34200" anchor="t">
            <a:spAutoFit/>
          </a:bodyPr>
          <a:p>
            <a:pPr algn="ctr">
              <a:lnSpc>
                <a:spcPct val="100000"/>
              </a:lnSpc>
              <a:tabLst>
                <a:tab algn="l" pos="0"/>
              </a:tabLst>
            </a:pPr>
            <a:r>
              <a:rPr b="1" lang="en-GB" sz="1100" spc="-1" strike="noStrike">
                <a:solidFill>
                  <a:srgbClr val="000000"/>
                </a:solidFill>
                <a:latin typeface="Calibri"/>
                <a:ea typeface="Calibri"/>
              </a:rPr>
              <a:t>Fig 8 :Global Vaccination Coverage from 1980 - 2021</a:t>
            </a:r>
            <a:endParaRPr b="0" lang="en-CA" sz="1100" spc="-1" strike="noStrike">
              <a:latin typeface="Arial"/>
            </a:endParaRPr>
          </a:p>
        </p:txBody>
      </p:sp>
      <p:sp>
        <p:nvSpPr>
          <p:cNvPr id="272" name="Google Shape;247;p35"/>
          <p:cNvSpPr/>
          <p:nvPr/>
        </p:nvSpPr>
        <p:spPr>
          <a:xfrm>
            <a:off x="6132240" y="98640"/>
            <a:ext cx="2962800" cy="345708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GB" sz="1400" spc="-1" strike="noStrike">
                <a:solidFill>
                  <a:srgbClr val="be6699"/>
                </a:solidFill>
                <a:latin typeface="Arial"/>
                <a:ea typeface="Arial"/>
              </a:rPr>
              <a:t>But do we know…..</a:t>
            </a:r>
            <a:endParaRPr b="0" lang="en-CA" sz="1400" spc="-1" strike="noStrike">
              <a:latin typeface="Arial"/>
            </a:endParaRPr>
          </a:p>
          <a:p>
            <a:pPr>
              <a:lnSpc>
                <a:spcPct val="100000"/>
              </a:lnSpc>
              <a:tabLst>
                <a:tab algn="l" pos="0"/>
              </a:tabLst>
            </a:pPr>
            <a:endParaRPr b="0" lang="en-CA" sz="1400" spc="-1" strike="noStrike">
              <a:latin typeface="Arial"/>
            </a:endParaRPr>
          </a:p>
          <a:p>
            <a:pPr>
              <a:lnSpc>
                <a:spcPct val="100000"/>
              </a:lnSpc>
              <a:tabLst>
                <a:tab algn="l" pos="0"/>
              </a:tabLst>
            </a:pPr>
            <a:r>
              <a:rPr b="1" lang="en-GB" sz="1500" spc="-1" strike="noStrike">
                <a:solidFill>
                  <a:srgbClr val="0b5394"/>
                </a:solidFill>
                <a:latin typeface="Arial"/>
                <a:ea typeface="Arial"/>
              </a:rPr>
              <a:t>vaccination rates</a:t>
            </a:r>
            <a:endParaRPr b="0" lang="en-CA" sz="1500" spc="-1" strike="noStrike">
              <a:latin typeface="Arial"/>
            </a:endParaRPr>
          </a:p>
          <a:p>
            <a:pPr marL="457200" indent="-343080">
              <a:lnSpc>
                <a:spcPct val="100000"/>
              </a:lnSpc>
              <a:buClr>
                <a:srgbClr val="374151"/>
              </a:buClr>
              <a:buFont typeface="Arial"/>
              <a:buChar char="•"/>
              <a:tabLst>
                <a:tab algn="l" pos="0"/>
              </a:tabLst>
            </a:pPr>
            <a:r>
              <a:rPr b="1" lang="en-GB" sz="1500" spc="-1" strike="noStrike">
                <a:solidFill>
                  <a:srgbClr val="374151"/>
                </a:solidFill>
                <a:latin typeface="Arial"/>
                <a:ea typeface="Arial"/>
              </a:rPr>
              <a:t>poorer countries </a:t>
            </a:r>
            <a:r>
              <a:rPr b="1" lang="en-GB" sz="1500" spc="-1" strike="noStrike">
                <a:solidFill>
                  <a:srgbClr val="ff0000"/>
                </a:solidFill>
                <a:latin typeface="Arial"/>
                <a:ea typeface="Arial"/>
              </a:rPr>
              <a:t>&lt; 50%</a:t>
            </a:r>
            <a:r>
              <a:rPr b="0" lang="en-GB" sz="1500" spc="-1" strike="noStrike">
                <a:solidFill>
                  <a:srgbClr val="374151"/>
                </a:solidFill>
                <a:latin typeface="Arial"/>
                <a:ea typeface="Arial"/>
              </a:rPr>
              <a:t>, while,</a:t>
            </a:r>
            <a:endParaRPr b="0" lang="en-CA" sz="1500" spc="-1" strike="noStrike">
              <a:latin typeface="Arial"/>
            </a:endParaRPr>
          </a:p>
          <a:p>
            <a:pPr marL="457200" indent="-343080">
              <a:lnSpc>
                <a:spcPct val="100000"/>
              </a:lnSpc>
              <a:buClr>
                <a:srgbClr val="374151"/>
              </a:buClr>
              <a:buFont typeface="Arial"/>
              <a:buChar char="•"/>
              <a:tabLst>
                <a:tab algn="l" pos="0"/>
              </a:tabLst>
            </a:pPr>
            <a:r>
              <a:rPr b="1" lang="en-GB" sz="1500" spc="-1" strike="noStrike">
                <a:solidFill>
                  <a:srgbClr val="374151"/>
                </a:solidFill>
                <a:latin typeface="Arial"/>
                <a:ea typeface="Arial"/>
              </a:rPr>
              <a:t>richer countries</a:t>
            </a:r>
            <a:r>
              <a:rPr b="0" lang="en-GB" sz="1500" spc="-1" strike="noStrike">
                <a:solidFill>
                  <a:srgbClr val="374151"/>
                </a:solidFill>
                <a:latin typeface="Arial"/>
                <a:ea typeface="Arial"/>
              </a:rPr>
              <a:t> </a:t>
            </a:r>
            <a:r>
              <a:rPr b="1" lang="en-GB" sz="1500" spc="-1" strike="noStrike">
                <a:solidFill>
                  <a:srgbClr val="93c47d"/>
                </a:solidFill>
                <a:latin typeface="Arial"/>
                <a:ea typeface="Arial"/>
              </a:rPr>
              <a:t>&gt;</a:t>
            </a:r>
            <a:r>
              <a:rPr b="1" lang="en-GB" sz="1500" spc="-1" strike="noStrike">
                <a:solidFill>
                  <a:srgbClr val="6aa84f"/>
                </a:solidFill>
                <a:latin typeface="Arial"/>
                <a:ea typeface="Arial"/>
              </a:rPr>
              <a:t> 90%</a:t>
            </a:r>
            <a:r>
              <a:rPr b="0" lang="en-GB" sz="1500" spc="-1" strike="noStrike">
                <a:solidFill>
                  <a:srgbClr val="374151"/>
                </a:solidFill>
                <a:latin typeface="Arial"/>
                <a:ea typeface="Arial"/>
              </a:rPr>
              <a:t> vaccination coverage because they have </a:t>
            </a:r>
            <a:r>
              <a:rPr b="1" lang="en-GB" sz="1500" spc="-1" strike="noStrike">
                <a:solidFill>
                  <a:srgbClr val="0b5394"/>
                </a:solidFill>
                <a:latin typeface="Arial"/>
                <a:ea typeface="Arial"/>
              </a:rPr>
              <a:t>stronger immunization programs.</a:t>
            </a:r>
            <a:endParaRPr b="0" lang="en-CA" sz="1500" spc="-1" strike="noStrike">
              <a:latin typeface="Arial"/>
            </a:endParaRPr>
          </a:p>
          <a:p>
            <a:pPr marL="457200">
              <a:lnSpc>
                <a:spcPct val="100000"/>
              </a:lnSpc>
              <a:tabLst>
                <a:tab algn="l" pos="0"/>
              </a:tabLst>
            </a:pPr>
            <a:endParaRPr b="0" lang="en-CA" sz="1500" spc="-1" strike="noStrike">
              <a:latin typeface="Arial"/>
            </a:endParaRPr>
          </a:p>
          <a:p>
            <a:pPr marL="457200" indent="-343080">
              <a:lnSpc>
                <a:spcPct val="100000"/>
              </a:lnSpc>
              <a:buClr>
                <a:srgbClr val="374151"/>
              </a:buClr>
              <a:buFont typeface="Arial"/>
              <a:buChar char="•"/>
              <a:tabLst>
                <a:tab algn="l" pos="0"/>
              </a:tabLst>
            </a:pPr>
            <a:r>
              <a:rPr b="0" lang="en-GB" sz="1500" spc="-1" strike="noStrike">
                <a:solidFill>
                  <a:srgbClr val="374151"/>
                </a:solidFill>
                <a:latin typeface="Arial"/>
                <a:ea typeface="Arial"/>
              </a:rPr>
              <a:t>This </a:t>
            </a:r>
            <a:r>
              <a:rPr b="1" lang="en-GB" sz="1500" spc="-1" strike="noStrike">
                <a:solidFill>
                  <a:srgbClr val="ff0000"/>
                </a:solidFill>
                <a:latin typeface="Arial"/>
                <a:ea typeface="Arial"/>
              </a:rPr>
              <a:t>falls short</a:t>
            </a:r>
            <a:r>
              <a:rPr b="0" lang="en-GB" sz="1500" spc="-1" strike="noStrike">
                <a:solidFill>
                  <a:srgbClr val="374151"/>
                </a:solidFill>
                <a:latin typeface="Arial"/>
                <a:ea typeface="Arial"/>
              </a:rPr>
              <a:t> of the recommended </a:t>
            </a:r>
            <a:r>
              <a:rPr b="1" lang="en-GB" sz="1500" spc="-1" strike="noStrike">
                <a:solidFill>
                  <a:srgbClr val="374151"/>
                </a:solidFill>
                <a:latin typeface="Arial"/>
                <a:ea typeface="Arial"/>
              </a:rPr>
              <a:t>global target of 80% coverage.</a:t>
            </a:r>
            <a:endParaRPr b="0" lang="en-CA" sz="1500" spc="-1" strike="noStrike">
              <a:latin typeface="Arial"/>
            </a:endParaRPr>
          </a:p>
        </p:txBody>
      </p:sp>
      <p:sp>
        <p:nvSpPr>
          <p:cNvPr id="273" name="Google Shape;248;p35"/>
          <p:cNvSpPr/>
          <p:nvPr/>
        </p:nvSpPr>
        <p:spPr>
          <a:xfrm>
            <a:off x="6494760" y="3701160"/>
            <a:ext cx="2365920" cy="1371240"/>
          </a:xfrm>
          <a:prstGeom prst="foldedCorner">
            <a:avLst>
              <a:gd name="adj" fmla="val 16667"/>
            </a:avLst>
          </a:prstGeom>
          <a:solidFill>
            <a:srgbClr val="fff2cc"/>
          </a:solidFill>
          <a:ln w="9525">
            <a:solidFill>
              <a:srgbClr val="f6b26b"/>
            </a:solidFill>
            <a:round/>
          </a:ln>
        </p:spPr>
        <p:style>
          <a:lnRef idx="0"/>
          <a:fillRef idx="0"/>
          <a:effectRef idx="0"/>
          <a:fontRef idx="minor"/>
        </p:style>
      </p:sp>
      <p:grpSp>
        <p:nvGrpSpPr>
          <p:cNvPr id="274" name="Google Shape;249;p35"/>
          <p:cNvGrpSpPr/>
          <p:nvPr/>
        </p:nvGrpSpPr>
        <p:grpSpPr>
          <a:xfrm>
            <a:off x="6620400" y="3701160"/>
            <a:ext cx="2114640" cy="524880"/>
            <a:chOff x="6620400" y="3701160"/>
            <a:chExt cx="2114640" cy="524880"/>
          </a:xfrm>
        </p:grpSpPr>
        <p:sp>
          <p:nvSpPr>
            <p:cNvPr id="275" name="Google Shape;250;p35"/>
            <p:cNvSpPr/>
            <p:nvPr/>
          </p:nvSpPr>
          <p:spPr>
            <a:xfrm>
              <a:off x="6620400" y="3826080"/>
              <a:ext cx="1433520" cy="3999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GB" sz="1400" spc="-1" strike="noStrike">
                  <a:solidFill>
                    <a:srgbClr val="3c4245"/>
                  </a:solidFill>
                  <a:latin typeface="Arial"/>
                  <a:ea typeface="Arial"/>
                </a:rPr>
                <a:t>Do you know?</a:t>
              </a:r>
              <a:endParaRPr b="0" lang="en-CA" sz="1400" spc="-1" strike="noStrike">
                <a:latin typeface="Arial"/>
              </a:endParaRPr>
            </a:p>
          </p:txBody>
        </p:sp>
        <p:pic>
          <p:nvPicPr>
            <p:cNvPr id="276" name="Google Shape;251;p35" descr=""/>
            <p:cNvPicPr/>
            <p:nvPr/>
          </p:nvPicPr>
          <p:blipFill>
            <a:blip r:embed="rId2"/>
            <a:stretch/>
          </p:blipFill>
          <p:spPr>
            <a:xfrm>
              <a:off x="8110080" y="3701160"/>
              <a:ext cx="624960" cy="524880"/>
            </a:xfrm>
            <a:prstGeom prst="rect">
              <a:avLst/>
            </a:prstGeom>
            <a:ln w="0">
              <a:noFill/>
            </a:ln>
          </p:spPr>
        </p:pic>
      </p:grpSp>
      <p:sp>
        <p:nvSpPr>
          <p:cNvPr id="277" name="Google Shape;252;p35"/>
          <p:cNvSpPr/>
          <p:nvPr/>
        </p:nvSpPr>
        <p:spPr>
          <a:xfrm>
            <a:off x="6461640" y="4226400"/>
            <a:ext cx="2432160" cy="811800"/>
          </a:xfrm>
          <a:prstGeom prst="rect">
            <a:avLst/>
          </a:prstGeom>
          <a:noFill/>
          <a:ln w="0">
            <a:noFill/>
          </a:ln>
        </p:spPr>
        <p:style>
          <a:lnRef idx="0"/>
          <a:fillRef idx="0"/>
          <a:effectRef idx="0"/>
          <a:fontRef idx="minor"/>
        </p:style>
        <p:txBody>
          <a:bodyPr tIns="91440" bIns="91440" anchor="t">
            <a:spAutoFit/>
          </a:bodyPr>
          <a:p>
            <a:pPr algn="ctr">
              <a:lnSpc>
                <a:spcPct val="100000"/>
              </a:lnSpc>
              <a:spcBef>
                <a:spcPts val="499"/>
              </a:spcBef>
              <a:tabLst>
                <a:tab algn="l" pos="0"/>
              </a:tabLst>
            </a:pPr>
            <a:r>
              <a:rPr b="0" lang="en-GB" sz="1380" spc="-1" strike="noStrike">
                <a:solidFill>
                  <a:srgbClr val="374151"/>
                </a:solidFill>
                <a:latin typeface="Arial"/>
                <a:ea typeface="Arial"/>
              </a:rPr>
              <a:t>Immunization can </a:t>
            </a:r>
            <a:r>
              <a:rPr b="1" lang="en-GB" sz="1380" spc="-1" strike="noStrike">
                <a:solidFill>
                  <a:srgbClr val="517d33"/>
                </a:solidFill>
                <a:latin typeface="Arial"/>
                <a:ea typeface="Arial"/>
              </a:rPr>
              <a:t>prevent</a:t>
            </a:r>
            <a:r>
              <a:rPr b="0" lang="en-GB" sz="1380" spc="-1" strike="noStrike">
                <a:solidFill>
                  <a:srgbClr val="374151"/>
                </a:solidFill>
                <a:latin typeface="Arial"/>
                <a:ea typeface="Arial"/>
              </a:rPr>
              <a:t> approximately </a:t>
            </a:r>
            <a:r>
              <a:rPr b="1" lang="en-GB" sz="1380" spc="-1" strike="noStrike">
                <a:solidFill>
                  <a:srgbClr val="cc0000"/>
                </a:solidFill>
                <a:latin typeface="Arial"/>
                <a:ea typeface="Arial"/>
              </a:rPr>
              <a:t>2-3 million deaths</a:t>
            </a:r>
            <a:r>
              <a:rPr b="0" lang="en-GB" sz="1380" spc="-1" strike="noStrike">
                <a:solidFill>
                  <a:srgbClr val="374151"/>
                </a:solidFill>
                <a:latin typeface="Arial"/>
                <a:ea typeface="Arial"/>
              </a:rPr>
              <a:t> every year.</a:t>
            </a:r>
            <a:endParaRPr b="0" lang="en-CA" sz="138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cccc"/>
        </a:solidFill>
      </p:bgPr>
    </p:bg>
    <p:spTree>
      <p:nvGrpSpPr>
        <p:cNvPr id="1" name=""/>
        <p:cNvGrpSpPr/>
        <p:nvPr/>
      </p:nvGrpSpPr>
      <p:grpSpPr>
        <a:xfrm>
          <a:off x="0" y="0"/>
          <a:ext cx="0" cy="0"/>
          <a:chOff x="0" y="0"/>
          <a:chExt cx="0" cy="0"/>
        </a:xfrm>
      </p:grpSpPr>
      <p:grpSp>
        <p:nvGrpSpPr>
          <p:cNvPr id="278" name="Google Shape;257;p36"/>
          <p:cNvGrpSpPr/>
          <p:nvPr/>
        </p:nvGrpSpPr>
        <p:grpSpPr>
          <a:xfrm>
            <a:off x="348480" y="1389960"/>
            <a:ext cx="5688720" cy="3411360"/>
            <a:chOff x="348480" y="1389960"/>
            <a:chExt cx="5688720" cy="3411360"/>
          </a:xfrm>
        </p:grpSpPr>
        <p:pic>
          <p:nvPicPr>
            <p:cNvPr id="279" name="Google Shape;258;p36" descr=""/>
            <p:cNvPicPr/>
            <p:nvPr/>
          </p:nvPicPr>
          <p:blipFill>
            <a:blip r:embed="rId1"/>
            <a:srcRect l="9862" t="0" r="9224" b="0"/>
            <a:stretch/>
          </p:blipFill>
          <p:spPr>
            <a:xfrm>
              <a:off x="348480" y="1389960"/>
              <a:ext cx="5688720" cy="3411360"/>
            </a:xfrm>
            <a:prstGeom prst="rect">
              <a:avLst/>
            </a:prstGeom>
            <a:ln w="0">
              <a:noFill/>
            </a:ln>
          </p:spPr>
        </p:pic>
        <p:pic>
          <p:nvPicPr>
            <p:cNvPr id="280" name="Google Shape;259;p36" descr=""/>
            <p:cNvPicPr/>
            <p:nvPr/>
          </p:nvPicPr>
          <p:blipFill>
            <a:blip r:embed="rId2"/>
            <a:stretch/>
          </p:blipFill>
          <p:spPr>
            <a:xfrm flipH="1">
              <a:off x="656280" y="2534040"/>
              <a:ext cx="1009080" cy="1122840"/>
            </a:xfrm>
            <a:prstGeom prst="rect">
              <a:avLst/>
            </a:prstGeom>
            <a:ln w="0">
              <a:noFill/>
            </a:ln>
          </p:spPr>
        </p:pic>
        <p:pic>
          <p:nvPicPr>
            <p:cNvPr id="281" name="Google Shape;260;p36" descr=""/>
            <p:cNvPicPr/>
            <p:nvPr/>
          </p:nvPicPr>
          <p:blipFill>
            <a:blip r:embed="rId3"/>
            <a:stretch/>
          </p:blipFill>
          <p:spPr>
            <a:xfrm>
              <a:off x="2176200" y="3033360"/>
              <a:ext cx="837360" cy="932040"/>
            </a:xfrm>
            <a:prstGeom prst="rect">
              <a:avLst/>
            </a:prstGeom>
            <a:ln w="0">
              <a:noFill/>
            </a:ln>
          </p:spPr>
        </p:pic>
        <p:pic>
          <p:nvPicPr>
            <p:cNvPr id="282" name="Google Shape;261;p36" descr=""/>
            <p:cNvPicPr/>
            <p:nvPr/>
          </p:nvPicPr>
          <p:blipFill>
            <a:blip r:embed="rId4"/>
            <a:stretch/>
          </p:blipFill>
          <p:spPr>
            <a:xfrm>
              <a:off x="3524760" y="2286720"/>
              <a:ext cx="920880" cy="1024920"/>
            </a:xfrm>
            <a:prstGeom prst="rect">
              <a:avLst/>
            </a:prstGeom>
            <a:ln w="0">
              <a:noFill/>
            </a:ln>
          </p:spPr>
        </p:pic>
        <p:pic>
          <p:nvPicPr>
            <p:cNvPr id="283" name="Google Shape;262;p36" descr=""/>
            <p:cNvPicPr/>
            <p:nvPr/>
          </p:nvPicPr>
          <p:blipFill>
            <a:blip r:embed="rId5"/>
            <a:stretch/>
          </p:blipFill>
          <p:spPr>
            <a:xfrm>
              <a:off x="4956840" y="2389320"/>
              <a:ext cx="1009080" cy="1122840"/>
            </a:xfrm>
            <a:prstGeom prst="rect">
              <a:avLst/>
            </a:prstGeom>
            <a:ln w="0">
              <a:noFill/>
            </a:ln>
          </p:spPr>
        </p:pic>
      </p:grpSp>
      <p:sp>
        <p:nvSpPr>
          <p:cNvPr id="284" name="Google Shape;263;p36"/>
          <p:cNvSpPr/>
          <p:nvPr/>
        </p:nvSpPr>
        <p:spPr>
          <a:xfrm>
            <a:off x="157680" y="88200"/>
            <a:ext cx="5134320" cy="881280"/>
          </a:xfrm>
          <a:prstGeom prst="wedgeRoundRectCallout">
            <a:avLst>
              <a:gd name="adj1" fmla="val -38310"/>
              <a:gd name="adj2" fmla="val 85726"/>
              <a:gd name="adj3" fmla="val 0"/>
            </a:avLst>
          </a:prstGeom>
          <a:solidFill>
            <a:srgbClr val="ead1dc"/>
          </a:solidFill>
          <a:ln w="9525">
            <a:solidFill>
              <a:srgbClr val="595959"/>
            </a:solidFill>
            <a:round/>
          </a:ln>
        </p:spPr>
        <p:style>
          <a:lnRef idx="0"/>
          <a:fillRef idx="0"/>
          <a:effectRef idx="0"/>
          <a:fontRef idx="minor"/>
        </p:style>
      </p:sp>
      <p:sp>
        <p:nvSpPr>
          <p:cNvPr id="285" name="PlaceHolder 1"/>
          <p:cNvSpPr>
            <a:spLocks noGrp="1"/>
          </p:cNvSpPr>
          <p:nvPr>
            <p:ph type="title"/>
          </p:nvPr>
        </p:nvSpPr>
        <p:spPr>
          <a:xfrm>
            <a:off x="88920" y="88200"/>
            <a:ext cx="4972320" cy="572400"/>
          </a:xfrm>
          <a:prstGeom prst="rect">
            <a:avLst/>
          </a:prstGeom>
          <a:noFill/>
          <a:ln w="0">
            <a:noFill/>
          </a:ln>
        </p:spPr>
        <p:txBody>
          <a:bodyPr tIns="91440" bIns="91440" anchor="t">
            <a:normAutofit fontScale="52000"/>
          </a:bodyPr>
          <a:p>
            <a:pPr algn="ctr">
              <a:lnSpc>
                <a:spcPct val="100000"/>
              </a:lnSpc>
              <a:tabLst>
                <a:tab algn="l" pos="0"/>
              </a:tabLst>
            </a:pPr>
            <a:r>
              <a:rPr b="0" lang="en-GB" sz="1420" spc="-1" strike="noStrike">
                <a:solidFill>
                  <a:srgbClr val="000000"/>
                </a:solidFill>
                <a:latin typeface="Arial"/>
                <a:ea typeface="Arial"/>
              </a:rPr>
              <a:t>…</a:t>
            </a:r>
            <a:r>
              <a:rPr b="0" lang="en-GB" sz="1420" spc="-1" strike="noStrike">
                <a:solidFill>
                  <a:srgbClr val="000000"/>
                </a:solidFill>
                <a:latin typeface="Arial"/>
                <a:ea typeface="Arial"/>
              </a:rPr>
              <a:t>and now let's talk about other prevalent diseases like </a:t>
            </a:r>
            <a:endParaRPr b="0" lang="en-CA" sz="1420" spc="-1" strike="noStrike">
              <a:solidFill>
                <a:srgbClr val="000000"/>
              </a:solidFill>
              <a:latin typeface="Arial"/>
            </a:endParaRPr>
          </a:p>
          <a:p>
            <a:pPr algn="ctr">
              <a:lnSpc>
                <a:spcPct val="100000"/>
              </a:lnSpc>
              <a:tabLst>
                <a:tab algn="l" pos="0"/>
              </a:tabLst>
            </a:pPr>
            <a:r>
              <a:rPr b="1" lang="en-GB" sz="1760" spc="-1" strike="noStrike">
                <a:solidFill>
                  <a:srgbClr val="990000"/>
                </a:solidFill>
                <a:latin typeface="Arial"/>
                <a:ea typeface="Arial"/>
              </a:rPr>
              <a:t>“</a:t>
            </a:r>
            <a:r>
              <a:rPr b="1" lang="en-GB" sz="1760" spc="-1" strike="noStrike">
                <a:solidFill>
                  <a:srgbClr val="990000"/>
                </a:solidFill>
                <a:latin typeface="Arial"/>
                <a:ea typeface="Arial"/>
              </a:rPr>
              <a:t>Non- communicable diseases”</a:t>
            </a:r>
            <a:endParaRPr b="0" lang="en-CA" sz="1760" spc="-1" strike="noStrike">
              <a:solidFill>
                <a:srgbClr val="000000"/>
              </a:solidFill>
              <a:latin typeface="Arial"/>
            </a:endParaRPr>
          </a:p>
          <a:p>
            <a:pPr algn="ctr">
              <a:lnSpc>
                <a:spcPct val="100000"/>
              </a:lnSpc>
              <a:tabLst>
                <a:tab algn="l" pos="0"/>
              </a:tabLst>
            </a:pPr>
            <a:r>
              <a:rPr b="0" lang="en-GB" sz="1420" spc="-1" strike="noStrike">
                <a:solidFill>
                  <a:srgbClr val="000000"/>
                </a:solidFill>
                <a:latin typeface="Arial"/>
                <a:ea typeface="Arial"/>
              </a:rPr>
              <a:t>that might exist in her community.</a:t>
            </a:r>
            <a:r>
              <a:rPr b="0" lang="en-GB" sz="1760" spc="-1" strike="noStrike">
                <a:solidFill>
                  <a:srgbClr val="000000"/>
                </a:solidFill>
                <a:latin typeface="Arial"/>
                <a:ea typeface="Arial"/>
              </a:rPr>
              <a:t> </a:t>
            </a:r>
            <a:endParaRPr b="0" lang="en-CA" sz="1760" spc="-1" strike="noStrike">
              <a:solidFill>
                <a:srgbClr val="000000"/>
              </a:solidFill>
              <a:latin typeface="Arial"/>
            </a:endParaRPr>
          </a:p>
        </p:txBody>
      </p:sp>
      <p:sp>
        <p:nvSpPr>
          <p:cNvPr id="286" name="Google Shape;265;p36"/>
          <p:cNvSpPr/>
          <p:nvPr/>
        </p:nvSpPr>
        <p:spPr>
          <a:xfrm>
            <a:off x="6079320" y="2002680"/>
            <a:ext cx="2999520" cy="2775240"/>
          </a:xfrm>
          <a:prstGeom prst="rect">
            <a:avLst/>
          </a:prstGeom>
          <a:noFill/>
          <a:ln w="0">
            <a:noFill/>
          </a:ln>
        </p:spPr>
        <p:style>
          <a:lnRef idx="0"/>
          <a:fillRef idx="0"/>
          <a:effectRef idx="0"/>
          <a:fontRef idx="minor"/>
        </p:style>
        <p:txBody>
          <a:bodyPr tIns="91440" bIns="91440" anchor="t">
            <a:spAutoFit/>
          </a:bodyPr>
          <a:p>
            <a:pPr marL="457200" indent="-336600">
              <a:lnSpc>
                <a:spcPct val="100000"/>
              </a:lnSpc>
              <a:buClr>
                <a:srgbClr val="000000"/>
              </a:buClr>
              <a:buFont typeface="Calibri"/>
              <a:buChar char="➔"/>
            </a:pPr>
            <a:r>
              <a:rPr b="1" lang="en-GB" sz="1700" spc="-1" strike="noStrike">
                <a:solidFill>
                  <a:srgbClr val="374151"/>
                </a:solidFill>
                <a:latin typeface="Calibri"/>
                <a:ea typeface="Calibri"/>
              </a:rPr>
              <a:t>About </a:t>
            </a:r>
            <a:r>
              <a:rPr b="1" lang="en-GB" sz="1700" spc="-1" strike="noStrike">
                <a:solidFill>
                  <a:srgbClr val="ff0000"/>
                </a:solidFill>
                <a:latin typeface="Calibri"/>
                <a:ea typeface="Calibri"/>
              </a:rPr>
              <a:t>85%</a:t>
            </a:r>
            <a:r>
              <a:rPr b="1" lang="en-GB" sz="1700" spc="-1" strike="noStrike">
                <a:solidFill>
                  <a:srgbClr val="cc0000"/>
                </a:solidFill>
                <a:latin typeface="Calibri"/>
                <a:ea typeface="Calibri"/>
              </a:rPr>
              <a:t> </a:t>
            </a:r>
            <a:r>
              <a:rPr b="1" lang="en-GB" sz="1700" spc="-1" strike="noStrike">
                <a:solidFill>
                  <a:srgbClr val="374151"/>
                </a:solidFill>
                <a:latin typeface="Calibri"/>
                <a:ea typeface="Calibri"/>
              </a:rPr>
              <a:t>of these </a:t>
            </a:r>
            <a:r>
              <a:rPr b="1" lang="en-GB" sz="1700" spc="-1" strike="noStrike">
                <a:solidFill>
                  <a:srgbClr val="ff0000"/>
                </a:solidFill>
                <a:latin typeface="Calibri"/>
                <a:ea typeface="Calibri"/>
              </a:rPr>
              <a:t>“premature”</a:t>
            </a:r>
            <a:r>
              <a:rPr b="1" lang="en-GB" sz="1700" spc="-1" strike="noStrike">
                <a:solidFill>
                  <a:srgbClr val="374151"/>
                </a:solidFill>
                <a:latin typeface="Calibri"/>
                <a:ea typeface="Calibri"/>
              </a:rPr>
              <a:t> deaths occur in low and middle-income countries.</a:t>
            </a:r>
            <a:endParaRPr b="0" lang="en-CA" sz="1700" spc="-1" strike="noStrike">
              <a:latin typeface="Arial"/>
            </a:endParaRPr>
          </a:p>
          <a:p>
            <a:pPr>
              <a:lnSpc>
                <a:spcPct val="100000"/>
              </a:lnSpc>
              <a:tabLst>
                <a:tab algn="l" pos="0"/>
              </a:tabLst>
            </a:pPr>
            <a:endParaRPr b="0" lang="en-CA" sz="1700" spc="-1" strike="noStrike">
              <a:latin typeface="Arial"/>
            </a:endParaRPr>
          </a:p>
          <a:p>
            <a:pPr marL="457200" indent="-336600">
              <a:lnSpc>
                <a:spcPct val="100000"/>
              </a:lnSpc>
              <a:buClr>
                <a:srgbClr val="374151"/>
              </a:buClr>
              <a:buFont typeface="Calibri"/>
              <a:buChar char="➔"/>
              <a:tabLst>
                <a:tab algn="l" pos="0"/>
              </a:tabLst>
            </a:pPr>
            <a:r>
              <a:rPr b="1" lang="en-GB" sz="1700" spc="-1" strike="noStrike">
                <a:solidFill>
                  <a:srgbClr val="202124"/>
                </a:solidFill>
                <a:latin typeface="Calibri"/>
                <a:ea typeface="Calibri"/>
              </a:rPr>
              <a:t>Four major risk factors causing NCDs : </a:t>
            </a:r>
            <a:r>
              <a:rPr b="1" lang="en-GB" sz="1700" spc="-1" strike="noStrike">
                <a:solidFill>
                  <a:srgbClr val="c55a11"/>
                </a:solidFill>
                <a:latin typeface="Calibri"/>
                <a:ea typeface="Calibri"/>
              </a:rPr>
              <a:t>tobacco use</a:t>
            </a:r>
            <a:r>
              <a:rPr b="1" lang="en-GB" sz="1700" spc="-1" strike="noStrike">
                <a:solidFill>
                  <a:srgbClr val="040c28"/>
                </a:solidFill>
                <a:latin typeface="Calibri"/>
                <a:ea typeface="Calibri"/>
              </a:rPr>
              <a:t>, </a:t>
            </a:r>
            <a:r>
              <a:rPr b="1" lang="en-GB" sz="1700" spc="-1" strike="noStrike">
                <a:solidFill>
                  <a:srgbClr val="2f5496"/>
                </a:solidFill>
                <a:latin typeface="Calibri"/>
                <a:ea typeface="Calibri"/>
              </a:rPr>
              <a:t>physical inactivity</a:t>
            </a:r>
            <a:r>
              <a:rPr b="1" lang="en-GB" sz="1700" spc="-1" strike="noStrike">
                <a:solidFill>
                  <a:srgbClr val="040c28"/>
                </a:solidFill>
                <a:latin typeface="Calibri"/>
                <a:ea typeface="Calibri"/>
              </a:rPr>
              <a:t>, </a:t>
            </a:r>
            <a:r>
              <a:rPr b="1" lang="en-GB" sz="1700" spc="-1" strike="noStrike">
                <a:solidFill>
                  <a:srgbClr val="bf9000"/>
                </a:solidFill>
                <a:latin typeface="Calibri"/>
                <a:ea typeface="Calibri"/>
              </a:rPr>
              <a:t>Alcohol </a:t>
            </a:r>
            <a:r>
              <a:rPr b="1" lang="en-GB" sz="1700" spc="-1" strike="noStrike">
                <a:solidFill>
                  <a:srgbClr val="040c28"/>
                </a:solidFill>
                <a:latin typeface="Calibri"/>
                <a:ea typeface="Calibri"/>
              </a:rPr>
              <a:t>and </a:t>
            </a:r>
            <a:r>
              <a:rPr b="1" lang="en-GB" sz="1700" spc="-1" strike="noStrike">
                <a:solidFill>
                  <a:srgbClr val="517d33"/>
                </a:solidFill>
                <a:latin typeface="Calibri"/>
                <a:ea typeface="Calibri"/>
              </a:rPr>
              <a:t>unhealthy diets</a:t>
            </a:r>
            <a:r>
              <a:rPr b="1" lang="en-GB" sz="1700" spc="-1" strike="noStrike">
                <a:solidFill>
                  <a:srgbClr val="202124"/>
                </a:solidFill>
                <a:latin typeface="Calibri"/>
                <a:ea typeface="Calibri"/>
              </a:rPr>
              <a:t>.</a:t>
            </a:r>
            <a:endParaRPr b="0" lang="en-CA" sz="1700" spc="-1" strike="noStrike">
              <a:latin typeface="Arial"/>
            </a:endParaRPr>
          </a:p>
        </p:txBody>
      </p:sp>
      <p:grpSp>
        <p:nvGrpSpPr>
          <p:cNvPr id="287" name="Google Shape;266;p36"/>
          <p:cNvGrpSpPr/>
          <p:nvPr/>
        </p:nvGrpSpPr>
        <p:grpSpPr>
          <a:xfrm>
            <a:off x="6252840" y="224640"/>
            <a:ext cx="2652840" cy="1668600"/>
            <a:chOff x="6252840" y="224640"/>
            <a:chExt cx="2652840" cy="1668600"/>
          </a:xfrm>
        </p:grpSpPr>
        <p:sp>
          <p:nvSpPr>
            <p:cNvPr id="288" name="Google Shape;267;p36"/>
            <p:cNvSpPr/>
            <p:nvPr/>
          </p:nvSpPr>
          <p:spPr>
            <a:xfrm>
              <a:off x="6252840" y="224640"/>
              <a:ext cx="2652840" cy="1668600"/>
            </a:xfrm>
            <a:prstGeom prst="foldedCorner">
              <a:avLst>
                <a:gd name="adj" fmla="val 16667"/>
              </a:avLst>
            </a:prstGeom>
            <a:solidFill>
              <a:srgbClr val="fff2cc"/>
            </a:solidFill>
            <a:ln w="9525">
              <a:solidFill>
                <a:srgbClr val="f6b26b"/>
              </a:solidFill>
              <a:round/>
            </a:ln>
          </p:spPr>
          <p:style>
            <a:lnRef idx="0"/>
            <a:fillRef idx="0"/>
            <a:effectRef idx="0"/>
            <a:fontRef idx="minor"/>
          </p:style>
        </p:sp>
        <p:sp>
          <p:nvSpPr>
            <p:cNvPr id="289" name="Google Shape;268;p36"/>
            <p:cNvSpPr/>
            <p:nvPr/>
          </p:nvSpPr>
          <p:spPr>
            <a:xfrm>
              <a:off x="6351480" y="397440"/>
              <a:ext cx="1433520" cy="3999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GB" sz="1400" spc="-1" strike="noStrike">
                  <a:solidFill>
                    <a:srgbClr val="3c4245"/>
                  </a:solidFill>
                  <a:latin typeface="Arial"/>
                  <a:ea typeface="Arial"/>
                </a:rPr>
                <a:t>Do you know?</a:t>
              </a:r>
              <a:endParaRPr b="0" lang="en-CA" sz="1400" spc="-1" strike="noStrike">
                <a:latin typeface="Arial"/>
              </a:endParaRPr>
            </a:p>
          </p:txBody>
        </p:sp>
        <p:pic>
          <p:nvPicPr>
            <p:cNvPr id="290" name="Google Shape;269;p36" descr=""/>
            <p:cNvPicPr/>
            <p:nvPr/>
          </p:nvPicPr>
          <p:blipFill>
            <a:blip r:embed="rId6"/>
            <a:stretch/>
          </p:blipFill>
          <p:spPr>
            <a:xfrm>
              <a:off x="7785360" y="335160"/>
              <a:ext cx="624960" cy="524880"/>
            </a:xfrm>
            <a:prstGeom prst="rect">
              <a:avLst/>
            </a:prstGeom>
            <a:ln w="0">
              <a:noFill/>
            </a:ln>
          </p:spPr>
        </p:pic>
        <p:sp>
          <p:nvSpPr>
            <p:cNvPr id="291" name="Google Shape;270;p36"/>
            <p:cNvSpPr/>
            <p:nvPr/>
          </p:nvSpPr>
          <p:spPr>
            <a:xfrm>
              <a:off x="6351480" y="890280"/>
              <a:ext cx="2455920" cy="94500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1" lang="en-GB" sz="1400" spc="-1" strike="noStrike">
                  <a:solidFill>
                    <a:srgbClr val="202124"/>
                  </a:solidFill>
                  <a:latin typeface="Calibri"/>
                  <a:ea typeface="Calibri"/>
                </a:rPr>
                <a:t>NCDs are </a:t>
              </a:r>
              <a:r>
                <a:rPr b="1" lang="en-GB" sz="1400" spc="-1" strike="noStrike">
                  <a:solidFill>
                    <a:srgbClr val="ff0000"/>
                  </a:solidFill>
                  <a:latin typeface="Calibri"/>
                  <a:ea typeface="Calibri"/>
                </a:rPr>
                <a:t>top cause</a:t>
              </a:r>
              <a:r>
                <a:rPr b="1" lang="en-GB" sz="1400" spc="-1" strike="noStrike">
                  <a:solidFill>
                    <a:srgbClr val="202124"/>
                  </a:solidFill>
                  <a:latin typeface="Calibri"/>
                  <a:ea typeface="Calibri"/>
                </a:rPr>
                <a:t> for deaths globally about (</a:t>
              </a:r>
              <a:r>
                <a:rPr b="1" lang="en-GB" sz="1800" spc="-1" strike="noStrike">
                  <a:solidFill>
                    <a:srgbClr val="ff0000"/>
                  </a:solidFill>
                  <a:latin typeface="Calibri"/>
                  <a:ea typeface="Calibri"/>
                </a:rPr>
                <a:t>74.3%</a:t>
              </a:r>
              <a:r>
                <a:rPr b="1" lang="en-GB" sz="1800" spc="-1" strike="noStrike">
                  <a:solidFill>
                    <a:srgbClr val="000000"/>
                  </a:solidFill>
                  <a:latin typeface="Calibri"/>
                  <a:ea typeface="Calibri"/>
                </a:rPr>
                <a:t>) </a:t>
              </a:r>
              <a:r>
                <a:rPr b="1" lang="en-GB" sz="1400" spc="-1" strike="noStrike">
                  <a:solidFill>
                    <a:srgbClr val="000000"/>
                  </a:solidFill>
                  <a:latin typeface="Calibri"/>
                  <a:ea typeface="Calibri"/>
                </a:rPr>
                <a:t>each year</a:t>
              </a:r>
              <a:r>
                <a:rPr b="1" lang="en-GB" sz="1800" spc="-1" strike="noStrike">
                  <a:solidFill>
                    <a:srgbClr val="000000"/>
                  </a:solidFill>
                  <a:latin typeface="Calibri"/>
                  <a:ea typeface="Calibri"/>
                </a:rPr>
                <a:t>.</a:t>
              </a:r>
              <a:endParaRPr b="0" lang="en-CA" sz="1800" spc="-1" strike="noStrike">
                <a:latin typeface="Arial"/>
              </a:endParaRPr>
            </a:p>
          </p:txBody>
        </p:sp>
      </p:gr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2" name="Google Shape;275;p37" descr=""/>
          <p:cNvPicPr/>
          <p:nvPr/>
        </p:nvPicPr>
        <p:blipFill>
          <a:blip r:embed="rId1"/>
          <a:stretch/>
        </p:blipFill>
        <p:spPr>
          <a:xfrm>
            <a:off x="4965120" y="3268440"/>
            <a:ext cx="1198080" cy="1198080"/>
          </a:xfrm>
          <a:prstGeom prst="rect">
            <a:avLst/>
          </a:prstGeom>
          <a:ln w="0">
            <a:noFill/>
          </a:ln>
        </p:spPr>
      </p:pic>
      <p:grpSp>
        <p:nvGrpSpPr>
          <p:cNvPr id="293" name="Google Shape;276;p37"/>
          <p:cNvGrpSpPr/>
          <p:nvPr/>
        </p:nvGrpSpPr>
        <p:grpSpPr>
          <a:xfrm>
            <a:off x="138600" y="1854360"/>
            <a:ext cx="4826520" cy="2295000"/>
            <a:chOff x="138600" y="1854360"/>
            <a:chExt cx="4826520" cy="2295000"/>
          </a:xfrm>
        </p:grpSpPr>
        <p:pic>
          <p:nvPicPr>
            <p:cNvPr id="294" name="Google Shape;277;p37" descr=""/>
            <p:cNvPicPr/>
            <p:nvPr/>
          </p:nvPicPr>
          <p:blipFill>
            <a:blip r:embed="rId2"/>
            <a:srcRect l="0" t="19492" r="0" b="0"/>
            <a:stretch/>
          </p:blipFill>
          <p:spPr>
            <a:xfrm>
              <a:off x="138600" y="1854360"/>
              <a:ext cx="4772160" cy="2295000"/>
            </a:xfrm>
            <a:prstGeom prst="rect">
              <a:avLst/>
            </a:prstGeom>
            <a:ln w="0">
              <a:noFill/>
            </a:ln>
          </p:spPr>
        </p:pic>
        <p:grpSp>
          <p:nvGrpSpPr>
            <p:cNvPr id="295" name="Google Shape;278;p37"/>
            <p:cNvGrpSpPr/>
            <p:nvPr/>
          </p:nvGrpSpPr>
          <p:grpSpPr>
            <a:xfrm>
              <a:off x="1655640" y="2889360"/>
              <a:ext cx="3309480" cy="863280"/>
              <a:chOff x="1655640" y="2889360"/>
              <a:chExt cx="3309480" cy="863280"/>
            </a:xfrm>
          </p:grpSpPr>
          <p:sp>
            <p:nvSpPr>
              <p:cNvPr id="296" name="Google Shape;279;p37"/>
              <p:cNvSpPr/>
              <p:nvPr/>
            </p:nvSpPr>
            <p:spPr>
              <a:xfrm>
                <a:off x="1655640" y="2889360"/>
                <a:ext cx="1231200" cy="22428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0" lang="en-GB" sz="1400" spc="-1" strike="noStrike">
                    <a:solidFill>
                      <a:srgbClr val="ffffff"/>
                    </a:solidFill>
                    <a:latin typeface="Calibri"/>
                    <a:ea typeface="Calibri"/>
                  </a:rPr>
                  <a:t>Tobacco</a:t>
                </a:r>
                <a:endParaRPr b="0" lang="en-CA" sz="1400" spc="-1" strike="noStrike">
                  <a:latin typeface="Arial"/>
                </a:endParaRPr>
              </a:p>
            </p:txBody>
          </p:sp>
          <p:sp>
            <p:nvSpPr>
              <p:cNvPr id="297" name="Google Shape;280;p37"/>
              <p:cNvSpPr/>
              <p:nvPr/>
            </p:nvSpPr>
            <p:spPr>
              <a:xfrm>
                <a:off x="2887200" y="3429000"/>
                <a:ext cx="1707480" cy="32364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0" lang="en-GB" sz="1400" spc="-1" strike="noStrike">
                    <a:solidFill>
                      <a:srgbClr val="000000"/>
                    </a:solidFill>
                    <a:latin typeface="Calibri"/>
                    <a:ea typeface="Calibri"/>
                  </a:rPr>
                  <a:t>Drug overdose</a:t>
                </a:r>
                <a:endParaRPr b="0" lang="en-CA" sz="1400" spc="-1" strike="noStrike">
                  <a:latin typeface="Arial"/>
                </a:endParaRPr>
              </a:p>
            </p:txBody>
          </p:sp>
          <p:sp>
            <p:nvSpPr>
              <p:cNvPr id="298" name="Google Shape;281;p37"/>
              <p:cNvSpPr/>
              <p:nvPr/>
            </p:nvSpPr>
            <p:spPr>
              <a:xfrm>
                <a:off x="3733920" y="2930400"/>
                <a:ext cx="1231200" cy="22428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0" lang="en-GB" sz="1400" spc="-1" strike="noStrike">
                    <a:solidFill>
                      <a:srgbClr val="ffffff"/>
                    </a:solidFill>
                    <a:latin typeface="Calibri"/>
                    <a:ea typeface="Calibri"/>
                  </a:rPr>
                  <a:t>Alcohol</a:t>
                </a:r>
                <a:endParaRPr b="0" lang="en-CA" sz="1400" spc="-1" strike="noStrike">
                  <a:latin typeface="Arial"/>
                </a:endParaRPr>
              </a:p>
            </p:txBody>
          </p:sp>
          <p:sp>
            <p:nvSpPr>
              <p:cNvPr id="299" name="Google Shape;282;p37"/>
              <p:cNvSpPr/>
              <p:nvPr/>
            </p:nvSpPr>
            <p:spPr>
              <a:xfrm rot="10800000">
                <a:off x="3592800" y="2994120"/>
                <a:ext cx="148320" cy="434880"/>
              </a:xfrm>
              <a:custGeom>
                <a:avLst/>
                <a:gdLst/>
                <a:ahLst/>
                <a:rect l="l" t="t" r="r" b="b"/>
                <a:pathLst>
                  <a:path w="21600" h="21600">
                    <a:moveTo>
                      <a:pt x="0" y="0"/>
                    </a:moveTo>
                    <a:lnTo>
                      <a:pt x="21600" y="21600"/>
                    </a:lnTo>
                  </a:path>
                </a:pathLst>
              </a:custGeom>
              <a:noFill/>
              <a:ln w="9525">
                <a:solidFill>
                  <a:srgbClr val="595959"/>
                </a:solidFill>
                <a:round/>
                <a:tailEnd len="med" type="triangle" w="med"/>
              </a:ln>
            </p:spPr>
            <p:style>
              <a:lnRef idx="0"/>
              <a:fillRef idx="0"/>
              <a:effectRef idx="0"/>
              <a:fontRef idx="minor"/>
            </p:style>
          </p:sp>
        </p:grpSp>
      </p:grpSp>
      <p:sp>
        <p:nvSpPr>
          <p:cNvPr id="300" name="Google Shape;283;p37"/>
          <p:cNvSpPr/>
          <p:nvPr/>
        </p:nvSpPr>
        <p:spPr>
          <a:xfrm>
            <a:off x="474480" y="350640"/>
            <a:ext cx="4826520" cy="1322280"/>
          </a:xfrm>
          <a:prstGeom prst="homePlate">
            <a:avLst>
              <a:gd name="adj" fmla="val 50000"/>
            </a:avLst>
          </a:prstGeom>
          <a:solidFill>
            <a:schemeClr val="lt2"/>
          </a:solidFill>
          <a:ln w="9525">
            <a:solidFill>
              <a:srgbClr val="595959"/>
            </a:solidFill>
            <a:round/>
          </a:ln>
        </p:spPr>
        <p:style>
          <a:lnRef idx="0"/>
          <a:fillRef idx="0"/>
          <a:effectRef idx="0"/>
          <a:fontRef idx="minor"/>
        </p:style>
      </p:sp>
      <p:sp>
        <p:nvSpPr>
          <p:cNvPr id="301" name="Google Shape;284;p37"/>
          <p:cNvSpPr/>
          <p:nvPr/>
        </p:nvSpPr>
        <p:spPr>
          <a:xfrm>
            <a:off x="642240" y="497520"/>
            <a:ext cx="3001680" cy="67140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GB" sz="1800" spc="-1" strike="noStrike">
                <a:solidFill>
                  <a:srgbClr val="000000"/>
                </a:solidFill>
                <a:latin typeface="Arial"/>
                <a:ea typeface="Arial"/>
              </a:rPr>
              <a:t>Now, lets understand, how can bad habits cause </a:t>
            </a:r>
            <a:r>
              <a:rPr b="1" lang="en-GB" sz="1800" spc="-1" strike="noStrike">
                <a:solidFill>
                  <a:srgbClr val="ff0000"/>
                </a:solidFill>
                <a:latin typeface="Arial"/>
                <a:ea typeface="Arial"/>
              </a:rPr>
              <a:t>“mortalities</a:t>
            </a:r>
            <a:r>
              <a:rPr b="1" lang="en-GB" sz="1400" spc="-1" strike="noStrike">
                <a:solidFill>
                  <a:srgbClr val="ff0000"/>
                </a:solidFill>
                <a:latin typeface="Arial"/>
                <a:ea typeface="Arial"/>
              </a:rPr>
              <a:t>”</a:t>
            </a:r>
            <a:endParaRPr b="0" lang="en-CA" sz="1400" spc="-1" strike="noStrike">
              <a:latin typeface="Arial"/>
            </a:endParaRPr>
          </a:p>
        </p:txBody>
      </p:sp>
      <p:pic>
        <p:nvPicPr>
          <p:cNvPr id="302" name="Google Shape;285;p37" descr=""/>
          <p:cNvPicPr/>
          <p:nvPr/>
        </p:nvPicPr>
        <p:blipFill>
          <a:blip r:embed="rId3"/>
          <a:stretch/>
        </p:blipFill>
        <p:spPr>
          <a:xfrm>
            <a:off x="5880240" y="20160"/>
            <a:ext cx="1706040" cy="1983240"/>
          </a:xfrm>
          <a:prstGeom prst="rect">
            <a:avLst/>
          </a:prstGeom>
          <a:ln w="0">
            <a:noFill/>
          </a:ln>
        </p:spPr>
      </p:pic>
      <p:sp>
        <p:nvSpPr>
          <p:cNvPr id="303" name="Google Shape;286;p37"/>
          <p:cNvSpPr/>
          <p:nvPr/>
        </p:nvSpPr>
        <p:spPr>
          <a:xfrm>
            <a:off x="6237360" y="1169280"/>
            <a:ext cx="2486520" cy="807840"/>
          </a:xfrm>
          <a:prstGeom prst="rect">
            <a:avLst/>
          </a:prstGeom>
          <a:noFill/>
          <a:ln w="0">
            <a:noFill/>
          </a:ln>
        </p:spPr>
        <p:style>
          <a:lnRef idx="0"/>
          <a:fillRef idx="0"/>
          <a:effectRef idx="0"/>
          <a:fontRef idx="minor"/>
        </p:style>
      </p:sp>
      <p:sp>
        <p:nvSpPr>
          <p:cNvPr id="304" name="Google Shape;287;p37"/>
          <p:cNvSpPr/>
          <p:nvPr/>
        </p:nvSpPr>
        <p:spPr>
          <a:xfrm>
            <a:off x="6603840" y="791280"/>
            <a:ext cx="2120040" cy="1427400"/>
          </a:xfrm>
          <a:prstGeom prst="leftArrow">
            <a:avLst>
              <a:gd name="adj1" fmla="val 79414"/>
              <a:gd name="adj2" fmla="val 50000"/>
            </a:avLst>
          </a:prstGeom>
          <a:solidFill>
            <a:srgbClr val="fff2cc"/>
          </a:solidFill>
          <a:ln w="9525">
            <a:solidFill>
              <a:srgbClr val="fff2cc"/>
            </a:solidFill>
            <a:round/>
          </a:ln>
        </p:spPr>
        <p:style>
          <a:lnRef idx="0"/>
          <a:fillRef idx="0"/>
          <a:effectRef idx="0"/>
          <a:fontRef idx="minor"/>
        </p:style>
        <p:txBody>
          <a:bodyPr tIns="91440" bIns="91440" anchor="ctr">
            <a:noAutofit/>
          </a:bodyPr>
          <a:p>
            <a:pPr algn="r">
              <a:lnSpc>
                <a:spcPct val="100000"/>
              </a:lnSpc>
              <a:tabLst>
                <a:tab algn="l" pos="0"/>
              </a:tabLst>
            </a:pPr>
            <a:r>
              <a:rPr b="0" lang="en-GB" sz="1400" spc="-1" strike="noStrike">
                <a:solidFill>
                  <a:srgbClr val="000000"/>
                </a:solidFill>
                <a:latin typeface="Arial"/>
                <a:ea typeface="Arial"/>
              </a:rPr>
              <a:t>Which means, Alcohol is responsible for </a:t>
            </a:r>
            <a:r>
              <a:rPr b="1" lang="en-GB" sz="1400" spc="-1" strike="noStrike">
                <a:solidFill>
                  <a:srgbClr val="000000"/>
                </a:solidFill>
                <a:latin typeface="Arial"/>
                <a:ea typeface="Arial"/>
              </a:rPr>
              <a:t>5%</a:t>
            </a:r>
            <a:r>
              <a:rPr b="0" lang="en-GB" sz="1400" spc="-1" strike="noStrike">
                <a:solidFill>
                  <a:srgbClr val="000000"/>
                </a:solidFill>
                <a:latin typeface="Arial"/>
                <a:ea typeface="Arial"/>
              </a:rPr>
              <a:t> of the global deaths</a:t>
            </a:r>
            <a:endParaRPr b="0" lang="en-CA" sz="1400" spc="-1" strike="noStrike">
              <a:latin typeface="Arial"/>
            </a:endParaRPr>
          </a:p>
        </p:txBody>
      </p:sp>
      <p:sp>
        <p:nvSpPr>
          <p:cNvPr id="305" name="Google Shape;288;p37"/>
          <p:cNvSpPr/>
          <p:nvPr/>
        </p:nvSpPr>
        <p:spPr>
          <a:xfrm>
            <a:off x="6709320" y="3363480"/>
            <a:ext cx="2120040" cy="1427400"/>
          </a:xfrm>
          <a:prstGeom prst="leftArrow">
            <a:avLst>
              <a:gd name="adj1" fmla="val 79414"/>
              <a:gd name="adj2" fmla="val 50000"/>
            </a:avLst>
          </a:prstGeom>
          <a:solidFill>
            <a:srgbClr val="fff2cc"/>
          </a:solidFill>
          <a:ln w="9525">
            <a:solidFill>
              <a:srgbClr val="fff2cc"/>
            </a:solidFill>
            <a:round/>
          </a:ln>
        </p:spPr>
        <p:style>
          <a:lnRef idx="0"/>
          <a:fillRef idx="0"/>
          <a:effectRef idx="0"/>
          <a:fontRef idx="minor"/>
        </p:style>
        <p:txBody>
          <a:bodyPr tIns="91440" bIns="91440" anchor="ctr">
            <a:noAutofit/>
          </a:bodyPr>
          <a:p>
            <a:pPr algn="r">
              <a:lnSpc>
                <a:spcPct val="100000"/>
              </a:lnSpc>
              <a:tabLst>
                <a:tab algn="l" pos="0"/>
              </a:tabLst>
            </a:pPr>
            <a:r>
              <a:rPr b="0" lang="en-GB" sz="1200" spc="-1" strike="noStrike">
                <a:solidFill>
                  <a:srgbClr val="3c4245"/>
                </a:solidFill>
                <a:latin typeface="Arial"/>
                <a:ea typeface="Arial"/>
              </a:rPr>
              <a:t>About </a:t>
            </a:r>
            <a:r>
              <a:rPr b="1" lang="en-GB" sz="1200" spc="-1" strike="noStrike">
                <a:solidFill>
                  <a:srgbClr val="3c4245"/>
                </a:solidFill>
                <a:latin typeface="Arial"/>
                <a:ea typeface="Arial"/>
              </a:rPr>
              <a:t>25%</a:t>
            </a:r>
            <a:r>
              <a:rPr b="0" lang="en-GB" sz="1200" spc="-1" strike="noStrike">
                <a:solidFill>
                  <a:srgbClr val="3c4245"/>
                </a:solidFill>
                <a:latin typeface="Arial"/>
                <a:ea typeface="Arial"/>
              </a:rPr>
              <a:t> of those deaths caused by opioid overdose, out of which </a:t>
            </a:r>
            <a:r>
              <a:rPr b="1" lang="en-GB" sz="1200" spc="-1" strike="noStrike">
                <a:solidFill>
                  <a:srgbClr val="3c4245"/>
                </a:solidFill>
                <a:latin typeface="Arial"/>
                <a:ea typeface="Arial"/>
              </a:rPr>
              <a:t>21%</a:t>
            </a:r>
            <a:r>
              <a:rPr b="0" lang="en-GB" sz="1200" spc="-1" strike="noStrike">
                <a:solidFill>
                  <a:srgbClr val="3c4245"/>
                </a:solidFill>
                <a:latin typeface="Arial"/>
                <a:ea typeface="Arial"/>
              </a:rPr>
              <a:t> happens in USA.</a:t>
            </a:r>
            <a:endParaRPr b="0" lang="en-CA" sz="1200" spc="-1" strike="noStrike">
              <a:latin typeface="Arial"/>
            </a:endParaRPr>
          </a:p>
        </p:txBody>
      </p:sp>
      <p:pic>
        <p:nvPicPr>
          <p:cNvPr id="306" name="Google Shape;289;p37" descr=""/>
          <p:cNvPicPr/>
          <p:nvPr/>
        </p:nvPicPr>
        <p:blipFill>
          <a:blip r:embed="rId4"/>
          <a:stretch/>
        </p:blipFill>
        <p:spPr>
          <a:xfrm>
            <a:off x="7731360" y="2127960"/>
            <a:ext cx="1050480" cy="1322280"/>
          </a:xfrm>
          <a:prstGeom prst="rect">
            <a:avLst/>
          </a:prstGeom>
          <a:ln w="0">
            <a:noFill/>
          </a:ln>
        </p:spPr>
      </p:pic>
      <p:pic>
        <p:nvPicPr>
          <p:cNvPr id="307" name="Google Shape;290;p37" descr=""/>
          <p:cNvPicPr/>
          <p:nvPr/>
        </p:nvPicPr>
        <p:blipFill>
          <a:blip r:embed="rId5"/>
          <a:stretch/>
        </p:blipFill>
        <p:spPr>
          <a:xfrm>
            <a:off x="7522200" y="2176920"/>
            <a:ext cx="1372320" cy="1224360"/>
          </a:xfrm>
          <a:prstGeom prst="rect">
            <a:avLst/>
          </a:prstGeom>
          <a:ln w="0">
            <a:noFill/>
          </a:ln>
        </p:spPr>
      </p:pic>
      <p:grpSp>
        <p:nvGrpSpPr>
          <p:cNvPr id="308" name="Google Shape;291;p37"/>
          <p:cNvGrpSpPr/>
          <p:nvPr/>
        </p:nvGrpSpPr>
        <p:grpSpPr>
          <a:xfrm>
            <a:off x="5662440" y="2052720"/>
            <a:ext cx="1859400" cy="1472760"/>
            <a:chOff x="5662440" y="2052720"/>
            <a:chExt cx="1859400" cy="1472760"/>
          </a:xfrm>
        </p:grpSpPr>
        <p:sp>
          <p:nvSpPr>
            <p:cNvPr id="309" name="Google Shape;292;p37"/>
            <p:cNvSpPr/>
            <p:nvPr/>
          </p:nvSpPr>
          <p:spPr>
            <a:xfrm>
              <a:off x="5712480" y="2052720"/>
              <a:ext cx="1809360" cy="1472760"/>
            </a:xfrm>
            <a:prstGeom prst="rightArrow">
              <a:avLst>
                <a:gd name="adj1" fmla="val 76692"/>
                <a:gd name="adj2" fmla="val 48904"/>
              </a:avLst>
            </a:prstGeom>
            <a:solidFill>
              <a:srgbClr val="ffe599"/>
            </a:solidFill>
            <a:ln w="9525">
              <a:solidFill>
                <a:srgbClr val="ffe599"/>
              </a:solidFill>
              <a:round/>
            </a:ln>
          </p:spPr>
          <p:style>
            <a:lnRef idx="0"/>
            <a:fillRef idx="0"/>
            <a:effectRef idx="0"/>
            <a:fontRef idx="minor"/>
          </p:style>
        </p:sp>
        <p:sp>
          <p:nvSpPr>
            <p:cNvPr id="310" name="Google Shape;293;p37"/>
            <p:cNvSpPr/>
            <p:nvPr/>
          </p:nvSpPr>
          <p:spPr>
            <a:xfrm>
              <a:off x="5662440" y="2315160"/>
              <a:ext cx="1582200" cy="92916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GB" sz="1200" spc="-1" strike="noStrike">
                  <a:solidFill>
                    <a:srgbClr val="3c4245"/>
                  </a:solidFill>
                  <a:latin typeface="Arial"/>
                  <a:ea typeface="Arial"/>
                </a:rPr>
                <a:t>Around </a:t>
              </a:r>
              <a:r>
                <a:rPr b="1" lang="en-GB" sz="1200" spc="-1" strike="noStrike">
                  <a:solidFill>
                    <a:srgbClr val="3c4245"/>
                  </a:solidFill>
                  <a:latin typeface="Arial"/>
                  <a:ea typeface="Arial"/>
                </a:rPr>
                <a:t>80%</a:t>
              </a:r>
              <a:r>
                <a:rPr b="0" lang="en-GB" sz="1200" spc="-1" strike="noStrike">
                  <a:solidFill>
                    <a:srgbClr val="3c4245"/>
                  </a:solidFill>
                  <a:latin typeface="Arial"/>
                  <a:ea typeface="Arial"/>
                </a:rPr>
                <a:t> of the world's tobacco users live in low- and middle-income countries</a:t>
              </a:r>
              <a:endParaRPr b="0" lang="en-CA" sz="1200" spc="-1" strike="noStrike">
                <a:latin typeface="Arial"/>
              </a:endParaRPr>
            </a:p>
          </p:txBody>
        </p:sp>
      </p:grpSp>
      <p:pic>
        <p:nvPicPr>
          <p:cNvPr id="311" name="Google Shape;294;p37" descr=""/>
          <p:cNvPicPr/>
          <p:nvPr/>
        </p:nvPicPr>
        <p:blipFill>
          <a:blip r:embed="rId6"/>
          <a:stretch/>
        </p:blipFill>
        <p:spPr>
          <a:xfrm rot="21103800">
            <a:off x="5230080" y="3674520"/>
            <a:ext cx="1469160" cy="1113120"/>
          </a:xfrm>
          <a:prstGeom prst="rect">
            <a:avLst/>
          </a:prstGeom>
          <a:ln w="0">
            <a:noFill/>
          </a:ln>
        </p:spPr>
      </p:pic>
      <p:pic>
        <p:nvPicPr>
          <p:cNvPr id="312" name="Google Shape;295;p37" descr=""/>
          <p:cNvPicPr/>
          <p:nvPr/>
        </p:nvPicPr>
        <p:blipFill>
          <a:blip r:embed="rId7"/>
          <a:stretch/>
        </p:blipFill>
        <p:spPr>
          <a:xfrm>
            <a:off x="3521160" y="486720"/>
            <a:ext cx="1050480" cy="1050480"/>
          </a:xfrm>
          <a:prstGeom prst="rect">
            <a:avLst/>
          </a:prstGeom>
          <a:ln w="0">
            <a:noFill/>
          </a:ln>
        </p:spPr>
      </p:pic>
      <p:sp>
        <p:nvSpPr>
          <p:cNvPr id="313" name="Google Shape;296;p37"/>
          <p:cNvSpPr/>
          <p:nvPr/>
        </p:nvSpPr>
        <p:spPr>
          <a:xfrm>
            <a:off x="6006240" y="4864320"/>
            <a:ext cx="3190680" cy="23076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0" lang="en-GB" sz="800" spc="-1" strike="noStrike">
                <a:solidFill>
                  <a:srgbClr val="000000"/>
                </a:solidFill>
                <a:latin typeface="Arial"/>
                <a:ea typeface="Arial"/>
              </a:rPr>
              <a:t>Source: </a:t>
            </a:r>
            <a:r>
              <a:rPr b="0" lang="en-GB" sz="800" spc="-1" strike="noStrike" u="sng">
                <a:solidFill>
                  <a:srgbClr val="0097a7"/>
                </a:solidFill>
                <a:uFillTx/>
                <a:latin typeface="Arial"/>
                <a:ea typeface="Arial"/>
                <a:hlinkClick r:id="rId8"/>
              </a:rPr>
              <a:t>www.who.com</a:t>
            </a:r>
            <a:r>
              <a:rPr b="0" lang="en-GB" sz="800" spc="-1" strike="noStrike">
                <a:solidFill>
                  <a:srgbClr val="000000"/>
                </a:solidFill>
                <a:latin typeface="Arial"/>
                <a:ea typeface="Arial"/>
              </a:rPr>
              <a:t>, www.cdc.gov</a:t>
            </a:r>
            <a:endParaRPr b="0" lang="en-CA" sz="800" spc="-1" strike="noStrike">
              <a:latin typeface="Arial"/>
            </a:endParaRPr>
          </a:p>
        </p:txBody>
      </p:sp>
      <p:sp>
        <p:nvSpPr>
          <p:cNvPr id="314" name="Google Shape;297;p37"/>
          <p:cNvSpPr/>
          <p:nvPr/>
        </p:nvSpPr>
        <p:spPr>
          <a:xfrm>
            <a:off x="259200" y="4168440"/>
            <a:ext cx="4500360" cy="926640"/>
          </a:xfrm>
          <a:prstGeom prst="upArrowCallout">
            <a:avLst>
              <a:gd name="adj1" fmla="val 25000"/>
              <a:gd name="adj2" fmla="val 25000"/>
              <a:gd name="adj3" fmla="val 16441"/>
              <a:gd name="adj4" fmla="val 78254"/>
            </a:avLst>
          </a:prstGeom>
          <a:solidFill>
            <a:srgbClr val="f4cccc"/>
          </a:solidFill>
          <a:ln w="9525">
            <a:solidFill>
              <a:srgbClr val="595959"/>
            </a:solidFill>
            <a:round/>
          </a:ln>
        </p:spPr>
        <p:style>
          <a:lnRef idx="0"/>
          <a:fillRef idx="0"/>
          <a:effectRef idx="0"/>
          <a:fontRef idx="minor"/>
        </p:style>
      </p:sp>
      <p:sp>
        <p:nvSpPr>
          <p:cNvPr id="315" name="Google Shape;298;p37"/>
          <p:cNvSpPr/>
          <p:nvPr/>
        </p:nvSpPr>
        <p:spPr>
          <a:xfrm>
            <a:off x="1168560" y="4563720"/>
            <a:ext cx="3438000" cy="32436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GB" sz="1400" spc="-1" strike="noStrike">
                <a:solidFill>
                  <a:srgbClr val="000000"/>
                </a:solidFill>
                <a:latin typeface="Arial"/>
                <a:ea typeface="Arial"/>
              </a:rPr>
              <a:t>Note: Out of </a:t>
            </a:r>
            <a:r>
              <a:rPr b="1" lang="en-GB" sz="1400" spc="-1" strike="noStrike">
                <a:solidFill>
                  <a:srgbClr val="000000"/>
                </a:solidFill>
                <a:latin typeface="Arial"/>
                <a:ea typeface="Arial"/>
              </a:rPr>
              <a:t>1.2 million </a:t>
            </a:r>
            <a:r>
              <a:rPr b="0" lang="en-GB" sz="1500" spc="-1" strike="noStrike">
                <a:solidFill>
                  <a:srgbClr val="202124"/>
                </a:solidFill>
                <a:latin typeface="Arial"/>
                <a:ea typeface="Arial"/>
              </a:rPr>
              <a:t>annual road fatalities worldwide, </a:t>
            </a:r>
            <a:r>
              <a:rPr b="1" lang="en-GB" sz="1500" spc="-1" strike="noStrike">
                <a:solidFill>
                  <a:srgbClr val="202124"/>
                </a:solidFill>
                <a:latin typeface="Arial"/>
                <a:ea typeface="Arial"/>
              </a:rPr>
              <a:t>21%</a:t>
            </a:r>
            <a:r>
              <a:rPr b="0" lang="en-GB" sz="1500" spc="-1" strike="noStrike">
                <a:solidFill>
                  <a:srgbClr val="202124"/>
                </a:solidFill>
                <a:latin typeface="Arial"/>
                <a:ea typeface="Arial"/>
              </a:rPr>
              <a:t> happens just cause of drinking and driving.</a:t>
            </a:r>
            <a:endParaRPr b="0" lang="en-CA" sz="1500" spc="-1" strike="noStrike">
              <a:latin typeface="Arial"/>
            </a:endParaRPr>
          </a:p>
        </p:txBody>
      </p:sp>
      <p:pic>
        <p:nvPicPr>
          <p:cNvPr id="316" name="Google Shape;299;p37" descr=""/>
          <p:cNvPicPr/>
          <p:nvPr/>
        </p:nvPicPr>
        <p:blipFill>
          <a:blip r:embed="rId9"/>
          <a:stretch/>
        </p:blipFill>
        <p:spPr>
          <a:xfrm>
            <a:off x="376920" y="4411800"/>
            <a:ext cx="747360" cy="6278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17" name="Google Shape;304;p38"/>
          <p:cNvGrpSpPr/>
          <p:nvPr/>
        </p:nvGrpSpPr>
        <p:grpSpPr>
          <a:xfrm>
            <a:off x="295560" y="522720"/>
            <a:ext cx="8027280" cy="4452480"/>
            <a:chOff x="295560" y="522720"/>
            <a:chExt cx="8027280" cy="4452480"/>
          </a:xfrm>
        </p:grpSpPr>
        <p:pic>
          <p:nvPicPr>
            <p:cNvPr id="318" name="Google Shape;305;p38" descr=""/>
            <p:cNvPicPr/>
            <p:nvPr/>
          </p:nvPicPr>
          <p:blipFill>
            <a:blip r:embed="rId1"/>
            <a:stretch/>
          </p:blipFill>
          <p:spPr>
            <a:xfrm>
              <a:off x="295560" y="522720"/>
              <a:ext cx="8027280" cy="4452480"/>
            </a:xfrm>
            <a:prstGeom prst="rect">
              <a:avLst/>
            </a:prstGeom>
            <a:ln w="0">
              <a:noFill/>
            </a:ln>
          </p:spPr>
        </p:pic>
        <p:sp>
          <p:nvSpPr>
            <p:cNvPr id="319" name="Google Shape;306;p38"/>
            <p:cNvSpPr/>
            <p:nvPr/>
          </p:nvSpPr>
          <p:spPr>
            <a:xfrm rot="275400">
              <a:off x="3783960" y="2624400"/>
              <a:ext cx="1197720" cy="281880"/>
            </a:xfrm>
            <a:prstGeom prst="rect">
              <a:avLst/>
            </a:prstGeom>
            <a:noFill/>
            <a:ln w="0">
              <a:noFill/>
            </a:ln>
          </p:spPr>
          <p:style>
            <a:lnRef idx="0"/>
            <a:fillRef idx="0"/>
            <a:effectRef idx="0"/>
            <a:fontRef idx="minor"/>
          </p:style>
          <p:txBody>
            <a:bodyPr lIns="68400" rIns="68400" tIns="34200" bIns="34200" anchor="t">
              <a:spAutoFit/>
            </a:bodyPr>
            <a:p>
              <a:pPr>
                <a:lnSpc>
                  <a:spcPct val="100000"/>
                </a:lnSpc>
                <a:tabLst>
                  <a:tab algn="l" pos="0"/>
                </a:tabLst>
              </a:pPr>
              <a:r>
                <a:rPr b="1" lang="en-GB" sz="1400" spc="-1" strike="noStrike">
                  <a:solidFill>
                    <a:srgbClr val="517d33"/>
                  </a:solidFill>
                  <a:latin typeface="Calibri"/>
                  <a:ea typeface="Calibri"/>
                </a:rPr>
                <a:t>56% decline</a:t>
              </a:r>
              <a:endParaRPr b="0" lang="en-CA" sz="1400" spc="-1" strike="noStrike">
                <a:latin typeface="Arial"/>
              </a:endParaRPr>
            </a:p>
          </p:txBody>
        </p:sp>
        <p:sp>
          <p:nvSpPr>
            <p:cNvPr id="320" name="Google Shape;307;p38"/>
            <p:cNvSpPr/>
            <p:nvPr/>
          </p:nvSpPr>
          <p:spPr>
            <a:xfrm rot="21401400">
              <a:off x="3657240" y="1474920"/>
              <a:ext cx="2279880" cy="281880"/>
            </a:xfrm>
            <a:prstGeom prst="rect">
              <a:avLst/>
            </a:prstGeom>
            <a:noFill/>
            <a:ln w="0">
              <a:noFill/>
            </a:ln>
          </p:spPr>
          <p:style>
            <a:lnRef idx="0"/>
            <a:fillRef idx="0"/>
            <a:effectRef idx="0"/>
            <a:fontRef idx="minor"/>
          </p:style>
          <p:txBody>
            <a:bodyPr lIns="68400" rIns="68400" tIns="34200" bIns="34200" anchor="t">
              <a:spAutoFit/>
            </a:bodyPr>
            <a:p>
              <a:pPr>
                <a:lnSpc>
                  <a:spcPct val="100000"/>
                </a:lnSpc>
                <a:tabLst>
                  <a:tab algn="l" pos="0"/>
                </a:tabLst>
              </a:pPr>
              <a:r>
                <a:rPr b="1" lang="en-GB" sz="1400" spc="-1" strike="noStrike">
                  <a:solidFill>
                    <a:srgbClr val="ff0000"/>
                  </a:solidFill>
                  <a:latin typeface="Calibri"/>
                  <a:ea typeface="Calibri"/>
                </a:rPr>
                <a:t>58% increase</a:t>
              </a:r>
              <a:endParaRPr b="0" lang="en-CA" sz="1400" spc="-1" strike="noStrike">
                <a:latin typeface="Arial"/>
              </a:endParaRPr>
            </a:p>
          </p:txBody>
        </p:sp>
      </p:grpSp>
      <p:sp>
        <p:nvSpPr>
          <p:cNvPr id="321" name="Google Shape;308;p38"/>
          <p:cNvSpPr/>
          <p:nvPr/>
        </p:nvSpPr>
        <p:spPr>
          <a:xfrm>
            <a:off x="430200" y="168120"/>
            <a:ext cx="8126280" cy="35064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1" lang="en-GB" sz="1100" spc="-1" strike="noStrike">
                <a:solidFill>
                  <a:srgbClr val="000000"/>
                </a:solidFill>
                <a:latin typeface="Calibri"/>
                <a:ea typeface="Calibri"/>
              </a:rPr>
              <a:t>Projected trends in cause of deaths globally</a:t>
            </a:r>
            <a:endParaRPr b="0" lang="en-CA" sz="1100" spc="-1" strike="noStrike">
              <a:latin typeface="Arial"/>
            </a:endParaRPr>
          </a:p>
        </p:txBody>
      </p:sp>
      <p:sp>
        <p:nvSpPr>
          <p:cNvPr id="322" name="Google Shape;309;p38"/>
          <p:cNvSpPr/>
          <p:nvPr/>
        </p:nvSpPr>
        <p:spPr>
          <a:xfrm>
            <a:off x="4979880" y="2824560"/>
            <a:ext cx="1387080" cy="121320"/>
          </a:xfrm>
          <a:custGeom>
            <a:avLst/>
            <a:gdLst/>
            <a:ahLst/>
            <a:rect l="l" t="t" r="r" b="b"/>
            <a:pathLst>
              <a:path w="21600" h="21600">
                <a:moveTo>
                  <a:pt x="0" y="0"/>
                </a:moveTo>
                <a:lnTo>
                  <a:pt x="21600" y="21600"/>
                </a:lnTo>
              </a:path>
            </a:pathLst>
          </a:custGeom>
          <a:noFill/>
          <a:ln w="28575">
            <a:solidFill>
              <a:srgbClr val="517d33"/>
            </a:solidFill>
            <a:round/>
            <a:tailEnd len="med" type="triangle" w="med"/>
          </a:ln>
        </p:spPr>
        <p:style>
          <a:lnRef idx="0"/>
          <a:fillRef idx="0"/>
          <a:effectRef idx="0"/>
          <a:fontRef idx="minor"/>
        </p:style>
      </p:sp>
      <p:sp>
        <p:nvSpPr>
          <p:cNvPr id="323" name="Google Shape;310;p38"/>
          <p:cNvSpPr/>
          <p:nvPr/>
        </p:nvSpPr>
        <p:spPr>
          <a:xfrm flipH="1" rot="10800000">
            <a:off x="4804560" y="1501200"/>
            <a:ext cx="1737360" cy="258480"/>
          </a:xfrm>
          <a:custGeom>
            <a:avLst/>
            <a:gdLst/>
            <a:ahLst/>
            <a:rect l="l" t="t" r="r" b="b"/>
            <a:pathLst>
              <a:path w="21600" h="21600">
                <a:moveTo>
                  <a:pt x="0" y="0"/>
                </a:moveTo>
                <a:lnTo>
                  <a:pt x="21600" y="21600"/>
                </a:lnTo>
              </a:path>
            </a:pathLst>
          </a:custGeom>
          <a:noFill/>
          <a:ln w="28575">
            <a:solidFill>
              <a:srgbClr val="ff0000"/>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24" name="Google Shape;315;p39"/>
          <p:cNvGrpSpPr/>
          <p:nvPr/>
        </p:nvGrpSpPr>
        <p:grpSpPr>
          <a:xfrm>
            <a:off x="4007880" y="0"/>
            <a:ext cx="5006520" cy="3992760"/>
            <a:chOff x="4007880" y="0"/>
            <a:chExt cx="5006520" cy="3992760"/>
          </a:xfrm>
        </p:grpSpPr>
        <p:pic>
          <p:nvPicPr>
            <p:cNvPr id="325" name="Google Shape;316;p39" descr=""/>
            <p:cNvPicPr/>
            <p:nvPr/>
          </p:nvPicPr>
          <p:blipFill>
            <a:blip r:embed="rId1"/>
            <a:srcRect l="0" t="11467" r="11504" b="0"/>
            <a:stretch/>
          </p:blipFill>
          <p:spPr>
            <a:xfrm>
              <a:off x="4007880" y="749520"/>
              <a:ext cx="5006520" cy="3243240"/>
            </a:xfrm>
            <a:prstGeom prst="rect">
              <a:avLst/>
            </a:prstGeom>
            <a:ln w="0">
              <a:noFill/>
            </a:ln>
          </p:spPr>
        </p:pic>
        <p:sp>
          <p:nvSpPr>
            <p:cNvPr id="326" name="Google Shape;317;p39"/>
            <p:cNvSpPr/>
            <p:nvPr/>
          </p:nvSpPr>
          <p:spPr>
            <a:xfrm>
              <a:off x="4717440" y="0"/>
              <a:ext cx="3124440" cy="35064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1" lang="en-GB" sz="1100" spc="-1" strike="noStrike">
                  <a:solidFill>
                    <a:srgbClr val="000000"/>
                  </a:solidFill>
                  <a:latin typeface="Calibri"/>
                  <a:ea typeface="Calibri"/>
                </a:rPr>
                <a:t>Prevalence of Mental Illness, globally 2019 </a:t>
              </a:r>
              <a:endParaRPr b="0" lang="en-CA" sz="1100" spc="-1" strike="noStrike">
                <a:latin typeface="Arial"/>
              </a:endParaRPr>
            </a:p>
          </p:txBody>
        </p:sp>
        <p:sp>
          <p:nvSpPr>
            <p:cNvPr id="327" name="Google Shape;318;p39"/>
            <p:cNvSpPr/>
            <p:nvPr/>
          </p:nvSpPr>
          <p:spPr>
            <a:xfrm>
              <a:off x="6695280" y="2194200"/>
              <a:ext cx="797400" cy="3535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GB" sz="1400" spc="-1" strike="noStrike">
                  <a:solidFill>
                    <a:srgbClr val="ffffff"/>
                  </a:solidFill>
                  <a:latin typeface="Arial"/>
                  <a:ea typeface="Arial"/>
                </a:rPr>
                <a:t>46.3%</a:t>
              </a:r>
              <a:endParaRPr b="0" lang="en-CA" sz="1400" spc="-1" strike="noStrike">
                <a:latin typeface="Arial"/>
              </a:endParaRPr>
            </a:p>
          </p:txBody>
        </p:sp>
        <p:sp>
          <p:nvSpPr>
            <p:cNvPr id="328" name="Google Shape;319;p39"/>
            <p:cNvSpPr/>
            <p:nvPr/>
          </p:nvSpPr>
          <p:spPr>
            <a:xfrm>
              <a:off x="5741640" y="308520"/>
              <a:ext cx="797400" cy="3535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GB" sz="1400" spc="-1" strike="noStrike">
                  <a:solidFill>
                    <a:srgbClr val="000000"/>
                  </a:solidFill>
                  <a:latin typeface="Arial"/>
                  <a:ea typeface="Arial"/>
                </a:rPr>
                <a:t>2.1%</a:t>
              </a:r>
              <a:endParaRPr b="0" lang="en-CA" sz="1400" spc="-1" strike="noStrike">
                <a:latin typeface="Arial"/>
              </a:endParaRPr>
            </a:p>
          </p:txBody>
        </p:sp>
        <p:sp>
          <p:nvSpPr>
            <p:cNvPr id="329" name="Google Shape;320;p39"/>
            <p:cNvSpPr/>
            <p:nvPr/>
          </p:nvSpPr>
          <p:spPr>
            <a:xfrm>
              <a:off x="4952520" y="469080"/>
              <a:ext cx="797400" cy="3535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GB" sz="1400" spc="-1" strike="noStrike">
                  <a:solidFill>
                    <a:srgbClr val="000000"/>
                  </a:solidFill>
                  <a:latin typeface="Arial"/>
                  <a:ea typeface="Arial"/>
                </a:rPr>
                <a:t>3.5%</a:t>
              </a:r>
              <a:endParaRPr b="0" lang="en-CA" sz="1400" spc="-1" strike="noStrike">
                <a:latin typeface="Arial"/>
              </a:endParaRPr>
            </a:p>
          </p:txBody>
        </p:sp>
        <p:sp>
          <p:nvSpPr>
            <p:cNvPr id="330" name="Google Shape;321;p39"/>
            <p:cNvSpPr/>
            <p:nvPr/>
          </p:nvSpPr>
          <p:spPr>
            <a:xfrm>
              <a:off x="5058360" y="1149120"/>
              <a:ext cx="797400" cy="3535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GB" sz="1400" spc="-1" strike="noStrike">
                  <a:solidFill>
                    <a:srgbClr val="000000"/>
                  </a:solidFill>
                  <a:latin typeface="Arial"/>
                  <a:ea typeface="Arial"/>
                </a:rPr>
                <a:t>6%</a:t>
              </a:r>
              <a:endParaRPr b="0" lang="en-CA" sz="1400" spc="-1" strike="noStrike">
                <a:latin typeface="Arial"/>
              </a:endParaRPr>
            </a:p>
          </p:txBody>
        </p:sp>
        <p:sp>
          <p:nvSpPr>
            <p:cNvPr id="331" name="Google Shape;322;p39"/>
            <p:cNvSpPr/>
            <p:nvPr/>
          </p:nvSpPr>
          <p:spPr>
            <a:xfrm>
              <a:off x="4717440" y="2666160"/>
              <a:ext cx="797400" cy="3535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GB" sz="1400" spc="-1" strike="noStrike">
                  <a:solidFill>
                    <a:srgbClr val="ffffff"/>
                  </a:solidFill>
                  <a:latin typeface="Arial"/>
                  <a:ea typeface="Arial"/>
                </a:rPr>
                <a:t>42.1%</a:t>
              </a:r>
              <a:endParaRPr b="0" lang="en-CA" sz="1400" spc="-1" strike="noStrike">
                <a:latin typeface="Arial"/>
              </a:endParaRPr>
            </a:p>
          </p:txBody>
        </p:sp>
        <p:sp>
          <p:nvSpPr>
            <p:cNvPr id="332" name="Google Shape;323;p39"/>
            <p:cNvSpPr/>
            <p:nvPr/>
          </p:nvSpPr>
          <p:spPr>
            <a:xfrm>
              <a:off x="5351400" y="822960"/>
              <a:ext cx="388080" cy="209520"/>
            </a:xfrm>
            <a:custGeom>
              <a:avLst/>
              <a:gdLst/>
              <a:ahLst/>
              <a:rect l="l" t="t" r="r" b="b"/>
              <a:pathLst>
                <a:path w="21600" h="21600">
                  <a:moveTo>
                    <a:pt x="0" y="0"/>
                  </a:moveTo>
                  <a:lnTo>
                    <a:pt x="21600" y="21600"/>
                  </a:lnTo>
                </a:path>
              </a:pathLst>
            </a:custGeom>
            <a:noFill/>
            <a:ln w="9525">
              <a:solidFill>
                <a:srgbClr val="595959"/>
              </a:solidFill>
              <a:round/>
              <a:tailEnd len="med" type="triangle" w="med"/>
            </a:ln>
          </p:spPr>
          <p:style>
            <a:lnRef idx="0"/>
            <a:fillRef idx="0"/>
            <a:effectRef idx="0"/>
            <a:fontRef idx="minor"/>
          </p:style>
        </p:sp>
        <p:sp>
          <p:nvSpPr>
            <p:cNvPr id="333" name="Google Shape;324;p39"/>
            <p:cNvSpPr/>
            <p:nvPr/>
          </p:nvSpPr>
          <p:spPr>
            <a:xfrm flipH="1">
              <a:off x="5935680" y="662760"/>
              <a:ext cx="204480" cy="285840"/>
            </a:xfrm>
            <a:custGeom>
              <a:avLst/>
              <a:gdLst/>
              <a:ahLst/>
              <a:rect l="l" t="t" r="r" b="b"/>
              <a:pathLst>
                <a:path w="21600" h="21600">
                  <a:moveTo>
                    <a:pt x="0" y="0"/>
                  </a:moveTo>
                  <a:lnTo>
                    <a:pt x="21600" y="21600"/>
                  </a:lnTo>
                </a:path>
              </a:pathLst>
            </a:custGeom>
            <a:noFill/>
            <a:ln w="9525">
              <a:solidFill>
                <a:srgbClr val="595959"/>
              </a:solidFill>
              <a:round/>
              <a:tailEnd len="med" type="triangle" w="med"/>
            </a:ln>
          </p:spPr>
          <p:style>
            <a:lnRef idx="0"/>
            <a:fillRef idx="0"/>
            <a:effectRef idx="0"/>
            <a:fontRef idx="minor"/>
          </p:style>
        </p:sp>
      </p:grpSp>
      <p:sp>
        <p:nvSpPr>
          <p:cNvPr id="334" name="Google Shape;325;p39"/>
          <p:cNvSpPr/>
          <p:nvPr/>
        </p:nvSpPr>
        <p:spPr>
          <a:xfrm>
            <a:off x="238320" y="122400"/>
            <a:ext cx="3699720" cy="1217520"/>
          </a:xfrm>
          <a:prstGeom prst="horizontalScroll">
            <a:avLst>
              <a:gd name="adj" fmla="val 12500"/>
            </a:avLst>
          </a:prstGeom>
          <a:solidFill>
            <a:srgbClr val="d9d2e9"/>
          </a:solidFill>
          <a:ln w="9525">
            <a:solidFill>
              <a:srgbClr val="595959"/>
            </a:solidFill>
            <a:round/>
          </a:ln>
        </p:spPr>
        <p:style>
          <a:lnRef idx="0"/>
          <a:fillRef idx="0"/>
          <a:effectRef idx="0"/>
          <a:fontRef idx="minor"/>
        </p:style>
      </p:sp>
      <p:grpSp>
        <p:nvGrpSpPr>
          <p:cNvPr id="335" name="Google Shape;326;p39"/>
          <p:cNvGrpSpPr/>
          <p:nvPr/>
        </p:nvGrpSpPr>
        <p:grpSpPr>
          <a:xfrm>
            <a:off x="4841280" y="4643280"/>
            <a:ext cx="4219200" cy="495000"/>
            <a:chOff x="4841280" y="4643280"/>
            <a:chExt cx="4219200" cy="495000"/>
          </a:xfrm>
        </p:grpSpPr>
        <p:grpSp>
          <p:nvGrpSpPr>
            <p:cNvPr id="336" name="Google Shape;327;p39"/>
            <p:cNvGrpSpPr/>
            <p:nvPr/>
          </p:nvGrpSpPr>
          <p:grpSpPr>
            <a:xfrm>
              <a:off x="4841280" y="4653000"/>
              <a:ext cx="2310120" cy="400680"/>
              <a:chOff x="4841280" y="4653000"/>
              <a:chExt cx="2310120" cy="400680"/>
            </a:xfrm>
          </p:grpSpPr>
          <p:grpSp>
            <p:nvGrpSpPr>
              <p:cNvPr id="337" name="Google Shape;328;p39"/>
              <p:cNvGrpSpPr/>
              <p:nvPr/>
            </p:nvGrpSpPr>
            <p:grpSpPr>
              <a:xfrm>
                <a:off x="4841280" y="4661640"/>
                <a:ext cx="875160" cy="392040"/>
                <a:chOff x="4841280" y="4661640"/>
                <a:chExt cx="875160" cy="392040"/>
              </a:xfrm>
            </p:grpSpPr>
            <p:pic>
              <p:nvPicPr>
                <p:cNvPr id="338" name="Google Shape;329;p39" descr="Woman with solid fill"/>
                <p:cNvPicPr/>
                <p:nvPr/>
              </p:nvPicPr>
              <p:blipFill>
                <a:blip r:embed="rId2"/>
                <a:stretch/>
              </p:blipFill>
              <p:spPr>
                <a:xfrm>
                  <a:off x="4841280" y="4661640"/>
                  <a:ext cx="486720" cy="392040"/>
                </a:xfrm>
                <a:prstGeom prst="rect">
                  <a:avLst/>
                </a:prstGeom>
                <a:ln w="0">
                  <a:noFill/>
                </a:ln>
              </p:spPr>
            </p:pic>
            <p:pic>
              <p:nvPicPr>
                <p:cNvPr id="339" name="Google Shape;330;p39" descr="Woman with solid fill"/>
                <p:cNvPicPr/>
                <p:nvPr/>
              </p:nvPicPr>
              <p:blipFill>
                <a:blip r:embed="rId3"/>
                <a:stretch/>
              </p:blipFill>
              <p:spPr>
                <a:xfrm>
                  <a:off x="5026680" y="4661640"/>
                  <a:ext cx="486720" cy="392040"/>
                </a:xfrm>
                <a:prstGeom prst="rect">
                  <a:avLst/>
                </a:prstGeom>
                <a:ln w="0">
                  <a:noFill/>
                </a:ln>
              </p:spPr>
            </p:pic>
            <p:pic>
              <p:nvPicPr>
                <p:cNvPr id="340" name="Google Shape;331;p39" descr="Woman with solid fill"/>
                <p:cNvPicPr/>
                <p:nvPr/>
              </p:nvPicPr>
              <p:blipFill>
                <a:blip r:embed="rId4"/>
                <a:stretch/>
              </p:blipFill>
              <p:spPr>
                <a:xfrm>
                  <a:off x="5229720" y="4661640"/>
                  <a:ext cx="486720" cy="392040"/>
                </a:xfrm>
                <a:prstGeom prst="rect">
                  <a:avLst/>
                </a:prstGeom>
                <a:ln w="0">
                  <a:noFill/>
                </a:ln>
              </p:spPr>
            </p:pic>
          </p:grpSp>
          <p:grpSp>
            <p:nvGrpSpPr>
              <p:cNvPr id="341" name="Google Shape;332;p39"/>
              <p:cNvGrpSpPr/>
              <p:nvPr/>
            </p:nvGrpSpPr>
            <p:grpSpPr>
              <a:xfrm>
                <a:off x="5493960" y="4653000"/>
                <a:ext cx="1657440" cy="400680"/>
                <a:chOff x="5493960" y="4653000"/>
                <a:chExt cx="1657440" cy="400680"/>
              </a:xfrm>
            </p:grpSpPr>
            <p:sp>
              <p:nvSpPr>
                <p:cNvPr id="342" name="Google Shape;333;p39"/>
                <p:cNvSpPr/>
                <p:nvPr/>
              </p:nvSpPr>
              <p:spPr>
                <a:xfrm>
                  <a:off x="5493960" y="4653000"/>
                  <a:ext cx="486720" cy="392040"/>
                </a:xfrm>
                <a:prstGeom prst="rect">
                  <a:avLst/>
                </a:prstGeom>
                <a:noFill/>
                <a:ln w="0">
                  <a:noFill/>
                </a:ln>
              </p:spPr>
              <p:style>
                <a:lnRef idx="0"/>
                <a:fillRef idx="0"/>
                <a:effectRef idx="0"/>
                <a:fontRef idx="minor"/>
              </p:style>
              <p:txBody>
                <a:bodyPr lIns="68400" rIns="68400" tIns="34200" bIns="34200" anchor="ctr">
                  <a:noAutofit/>
                </a:bodyPr>
                <a:p>
                  <a:pPr>
                    <a:lnSpc>
                      <a:spcPct val="100000"/>
                    </a:lnSpc>
                    <a:tabLst>
                      <a:tab algn="l" pos="0"/>
                    </a:tabLst>
                  </a:pPr>
                  <a:r>
                    <a:rPr b="1" lang="en-GB" sz="4100" spc="-1" strike="noStrike">
                      <a:solidFill>
                        <a:srgbClr val="0097a7"/>
                      </a:solidFill>
                      <a:latin typeface="Calibri"/>
                      <a:ea typeface="Calibri"/>
                    </a:rPr>
                    <a:t>&amp;</a:t>
                  </a:r>
                  <a:endParaRPr b="0" lang="en-CA" sz="4100" spc="-1" strike="noStrike">
                    <a:latin typeface="Arial"/>
                  </a:endParaRPr>
                </a:p>
              </p:txBody>
            </p:sp>
            <p:grpSp>
              <p:nvGrpSpPr>
                <p:cNvPr id="343" name="Google Shape;334;p39"/>
                <p:cNvGrpSpPr/>
                <p:nvPr/>
              </p:nvGrpSpPr>
              <p:grpSpPr>
                <a:xfrm>
                  <a:off x="5843160" y="4661640"/>
                  <a:ext cx="1308240" cy="392040"/>
                  <a:chOff x="5843160" y="4661640"/>
                  <a:chExt cx="1308240" cy="392040"/>
                </a:xfrm>
              </p:grpSpPr>
              <p:pic>
                <p:nvPicPr>
                  <p:cNvPr id="344" name="Google Shape;335;p39" descr="Man with solid fill"/>
                  <p:cNvPicPr/>
                  <p:nvPr/>
                </p:nvPicPr>
                <p:blipFill>
                  <a:blip r:embed="rId5"/>
                  <a:stretch/>
                </p:blipFill>
                <p:spPr>
                  <a:xfrm>
                    <a:off x="5843160" y="4661640"/>
                    <a:ext cx="481680" cy="392040"/>
                  </a:xfrm>
                  <a:prstGeom prst="rect">
                    <a:avLst/>
                  </a:prstGeom>
                  <a:ln w="0">
                    <a:noFill/>
                  </a:ln>
                </p:spPr>
              </p:pic>
              <p:pic>
                <p:nvPicPr>
                  <p:cNvPr id="345" name="Google Shape;336;p39" descr="Man with solid fill"/>
                  <p:cNvPicPr/>
                  <p:nvPr/>
                </p:nvPicPr>
                <p:blipFill>
                  <a:blip r:embed="rId6"/>
                  <a:stretch/>
                </p:blipFill>
                <p:spPr>
                  <a:xfrm>
                    <a:off x="6049800" y="4661640"/>
                    <a:ext cx="481680" cy="392040"/>
                  </a:xfrm>
                  <a:prstGeom prst="rect">
                    <a:avLst/>
                  </a:prstGeom>
                  <a:ln w="0">
                    <a:noFill/>
                  </a:ln>
                </p:spPr>
              </p:pic>
              <p:pic>
                <p:nvPicPr>
                  <p:cNvPr id="346" name="Google Shape;337;p39" descr="Man with solid fill"/>
                  <p:cNvPicPr/>
                  <p:nvPr/>
                </p:nvPicPr>
                <p:blipFill>
                  <a:blip r:embed="rId7"/>
                  <a:stretch/>
                </p:blipFill>
                <p:spPr>
                  <a:xfrm>
                    <a:off x="6669720" y="4661640"/>
                    <a:ext cx="481680" cy="392040"/>
                  </a:xfrm>
                  <a:prstGeom prst="rect">
                    <a:avLst/>
                  </a:prstGeom>
                  <a:ln w="0">
                    <a:noFill/>
                  </a:ln>
                </p:spPr>
              </p:pic>
              <p:pic>
                <p:nvPicPr>
                  <p:cNvPr id="347" name="Google Shape;338;p39" descr="Man with solid fill"/>
                  <p:cNvPicPr/>
                  <p:nvPr/>
                </p:nvPicPr>
                <p:blipFill>
                  <a:blip r:embed="rId8"/>
                  <a:stretch/>
                </p:blipFill>
                <p:spPr>
                  <a:xfrm>
                    <a:off x="6463080" y="4661640"/>
                    <a:ext cx="481680" cy="392040"/>
                  </a:xfrm>
                  <a:prstGeom prst="rect">
                    <a:avLst/>
                  </a:prstGeom>
                  <a:ln w="0">
                    <a:noFill/>
                  </a:ln>
                </p:spPr>
              </p:pic>
              <p:pic>
                <p:nvPicPr>
                  <p:cNvPr id="348" name="Google Shape;339;p39" descr="Man with solid fill"/>
                  <p:cNvPicPr/>
                  <p:nvPr/>
                </p:nvPicPr>
                <p:blipFill>
                  <a:blip r:embed="rId9"/>
                  <a:stretch/>
                </p:blipFill>
                <p:spPr>
                  <a:xfrm>
                    <a:off x="6256440" y="4661640"/>
                    <a:ext cx="481680" cy="392040"/>
                  </a:xfrm>
                  <a:prstGeom prst="rect">
                    <a:avLst/>
                  </a:prstGeom>
                  <a:ln w="0">
                    <a:noFill/>
                  </a:ln>
                </p:spPr>
              </p:pic>
            </p:grpSp>
          </p:grpSp>
        </p:grpSp>
        <p:sp>
          <p:nvSpPr>
            <p:cNvPr id="349" name="Google Shape;340;p39"/>
            <p:cNvSpPr/>
            <p:nvPr/>
          </p:nvSpPr>
          <p:spPr>
            <a:xfrm>
              <a:off x="7013880" y="4643280"/>
              <a:ext cx="2046600" cy="495000"/>
            </a:xfrm>
            <a:prstGeom prst="rect">
              <a:avLst/>
            </a:prstGeom>
            <a:noFill/>
            <a:ln w="0">
              <a:noFill/>
            </a:ln>
          </p:spPr>
          <p:style>
            <a:lnRef idx="0"/>
            <a:fillRef idx="0"/>
            <a:effectRef idx="0"/>
            <a:fontRef idx="minor"/>
          </p:style>
          <p:txBody>
            <a:bodyPr lIns="68400" rIns="68400" tIns="34200" bIns="34200" anchor="t">
              <a:spAutoFit/>
            </a:bodyPr>
            <a:p>
              <a:pPr>
                <a:lnSpc>
                  <a:spcPct val="100000"/>
                </a:lnSpc>
                <a:tabLst>
                  <a:tab algn="l" pos="0"/>
                </a:tabLst>
              </a:pPr>
              <a:r>
                <a:rPr b="0" lang="en-GB" sz="1400" spc="-1" strike="noStrike">
                  <a:solidFill>
                    <a:srgbClr val="000000"/>
                  </a:solidFill>
                  <a:latin typeface="Arial"/>
                  <a:ea typeface="Arial"/>
                </a:rPr>
                <a:t>will experience major depression in their lives</a:t>
              </a:r>
              <a:endParaRPr b="0" lang="en-CA" sz="1400" spc="-1" strike="noStrike">
                <a:latin typeface="Arial"/>
              </a:endParaRPr>
            </a:p>
          </p:txBody>
        </p:sp>
      </p:grpSp>
      <p:sp>
        <p:nvSpPr>
          <p:cNvPr id="350" name="Google Shape;341;p39"/>
          <p:cNvSpPr/>
          <p:nvPr/>
        </p:nvSpPr>
        <p:spPr>
          <a:xfrm>
            <a:off x="398520" y="499680"/>
            <a:ext cx="3609000" cy="51408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GB" sz="1400" spc="-1" strike="noStrike">
                <a:solidFill>
                  <a:srgbClr val="374151"/>
                </a:solidFill>
                <a:latin typeface="Arial"/>
                <a:ea typeface="Arial"/>
              </a:rPr>
              <a:t>As health and economic burdens persist, </a:t>
            </a:r>
            <a:r>
              <a:rPr b="1" lang="en-GB" sz="1400" spc="-1" strike="noStrike">
                <a:solidFill>
                  <a:srgbClr val="f12c9f"/>
                </a:solidFill>
                <a:latin typeface="Arial"/>
                <a:ea typeface="Arial"/>
              </a:rPr>
              <a:t>“Barbie”</a:t>
            </a:r>
            <a:r>
              <a:rPr b="0" lang="en-GB" sz="1400" spc="-1" strike="noStrike">
                <a:solidFill>
                  <a:srgbClr val="374151"/>
                </a:solidFill>
                <a:latin typeface="Arial"/>
                <a:ea typeface="Arial"/>
              </a:rPr>
              <a:t> now has begun to explore its influence on</a:t>
            </a:r>
            <a:endParaRPr b="0" lang="en-CA" sz="1400" spc="-1" strike="noStrike">
              <a:latin typeface="Arial"/>
            </a:endParaRPr>
          </a:p>
          <a:p>
            <a:pPr algn="ctr">
              <a:lnSpc>
                <a:spcPct val="100000"/>
              </a:lnSpc>
              <a:tabLst>
                <a:tab algn="l" pos="0"/>
              </a:tabLst>
            </a:pPr>
            <a:r>
              <a:rPr b="1" lang="en-GB" sz="1520" spc="-1" strike="noStrike">
                <a:solidFill>
                  <a:srgbClr val="351c75"/>
                </a:solidFill>
                <a:latin typeface="Arial"/>
                <a:ea typeface="Arial"/>
              </a:rPr>
              <a:t>“</a:t>
            </a:r>
            <a:r>
              <a:rPr b="1" lang="en-GB" sz="1520" spc="-1" strike="noStrike">
                <a:solidFill>
                  <a:srgbClr val="351c75"/>
                </a:solidFill>
                <a:latin typeface="Arial"/>
                <a:ea typeface="Arial"/>
              </a:rPr>
              <a:t>Mental Health”</a:t>
            </a:r>
            <a:r>
              <a:rPr b="0" lang="en-GB" sz="1400" spc="-1" strike="noStrike">
                <a:solidFill>
                  <a:srgbClr val="000000"/>
                </a:solidFill>
                <a:latin typeface="Arial"/>
                <a:ea typeface="Arial"/>
              </a:rPr>
              <a:t> </a:t>
            </a:r>
            <a:endParaRPr b="0" lang="en-CA" sz="1400" spc="-1" strike="noStrike">
              <a:latin typeface="Arial"/>
            </a:endParaRPr>
          </a:p>
        </p:txBody>
      </p:sp>
      <p:grpSp>
        <p:nvGrpSpPr>
          <p:cNvPr id="351" name="Google Shape;342;p39"/>
          <p:cNvGrpSpPr/>
          <p:nvPr/>
        </p:nvGrpSpPr>
        <p:grpSpPr>
          <a:xfrm>
            <a:off x="104040" y="3028680"/>
            <a:ext cx="4011480" cy="1964880"/>
            <a:chOff x="104040" y="3028680"/>
            <a:chExt cx="4011480" cy="1964880"/>
          </a:xfrm>
        </p:grpSpPr>
        <p:pic>
          <p:nvPicPr>
            <p:cNvPr id="352" name="Google Shape;343;p39" descr=""/>
            <p:cNvPicPr/>
            <p:nvPr/>
          </p:nvPicPr>
          <p:blipFill>
            <a:blip r:embed="rId10"/>
            <a:srcRect l="22512" t="0" r="9713" b="7698"/>
            <a:stretch/>
          </p:blipFill>
          <p:spPr>
            <a:xfrm>
              <a:off x="104040" y="3028680"/>
              <a:ext cx="2779200" cy="1964880"/>
            </a:xfrm>
            <a:prstGeom prst="rect">
              <a:avLst/>
            </a:prstGeom>
            <a:ln w="0">
              <a:noFill/>
            </a:ln>
          </p:spPr>
        </p:pic>
        <p:sp>
          <p:nvSpPr>
            <p:cNvPr id="353" name="Google Shape;344;p39"/>
            <p:cNvSpPr/>
            <p:nvPr/>
          </p:nvSpPr>
          <p:spPr>
            <a:xfrm rot="21598800">
              <a:off x="1573920" y="3272040"/>
              <a:ext cx="797400" cy="3535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GB" sz="1400" spc="-1" strike="noStrike">
                  <a:solidFill>
                    <a:srgbClr val="ff0000"/>
                  </a:solidFill>
                  <a:latin typeface="Arial"/>
                  <a:ea typeface="Arial"/>
                </a:rPr>
                <a:t>14.3%</a:t>
              </a:r>
              <a:endParaRPr b="0" lang="en-CA" sz="1400" spc="-1" strike="noStrike">
                <a:latin typeface="Arial"/>
              </a:endParaRPr>
            </a:p>
          </p:txBody>
        </p:sp>
        <p:sp>
          <p:nvSpPr>
            <p:cNvPr id="354" name="Google Shape;345;p39"/>
            <p:cNvSpPr/>
            <p:nvPr/>
          </p:nvSpPr>
          <p:spPr>
            <a:xfrm>
              <a:off x="3118320" y="3028680"/>
              <a:ext cx="997200" cy="7477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0" lang="en-GB" sz="1100" spc="-1" strike="noStrike">
                  <a:solidFill>
                    <a:srgbClr val="000000"/>
                  </a:solidFill>
                  <a:latin typeface="Arial"/>
                  <a:ea typeface="Arial"/>
                </a:rPr>
                <a:t>Resulting in </a:t>
              </a:r>
              <a:r>
                <a:rPr b="1" lang="en-GB" sz="1100" spc="-1" strike="noStrike">
                  <a:solidFill>
                    <a:srgbClr val="ff0000"/>
                  </a:solidFill>
                  <a:latin typeface="Arial"/>
                  <a:ea typeface="Arial"/>
                </a:rPr>
                <a:t>8 millions</a:t>
              </a:r>
              <a:r>
                <a:rPr b="0" lang="en-GB" sz="1100" spc="-1" strike="noStrike">
                  <a:solidFill>
                    <a:srgbClr val="000000"/>
                  </a:solidFill>
                  <a:latin typeface="Arial"/>
                  <a:ea typeface="Arial"/>
                </a:rPr>
                <a:t> deaths, each year </a:t>
              </a:r>
              <a:endParaRPr b="0" lang="en-CA" sz="1100" spc="-1" strike="noStrike">
                <a:latin typeface="Arial"/>
              </a:endParaRPr>
            </a:p>
            <a:p>
              <a:pPr algn="ctr">
                <a:lnSpc>
                  <a:spcPct val="100000"/>
                </a:lnSpc>
                <a:tabLst>
                  <a:tab algn="l" pos="0"/>
                </a:tabLst>
              </a:pPr>
              <a:endParaRPr b="0" lang="en-CA" sz="1100" spc="-1" strike="noStrike">
                <a:latin typeface="Arial"/>
              </a:endParaRPr>
            </a:p>
          </p:txBody>
        </p:sp>
        <p:sp>
          <p:nvSpPr>
            <p:cNvPr id="355" name="Google Shape;346;p39"/>
            <p:cNvSpPr/>
            <p:nvPr/>
          </p:nvSpPr>
          <p:spPr>
            <a:xfrm flipH="1">
              <a:off x="1972080" y="3402720"/>
              <a:ext cx="1145160" cy="22320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grpSp>
      <p:pic>
        <p:nvPicPr>
          <p:cNvPr id="356" name="Google Shape;347;p39" descr=""/>
          <p:cNvPicPr/>
          <p:nvPr/>
        </p:nvPicPr>
        <p:blipFill>
          <a:blip r:embed="rId11"/>
          <a:stretch/>
        </p:blipFill>
        <p:spPr>
          <a:xfrm flipH="1">
            <a:off x="291960" y="1360800"/>
            <a:ext cx="1188000" cy="1159200"/>
          </a:xfrm>
          <a:prstGeom prst="rect">
            <a:avLst/>
          </a:prstGeom>
          <a:ln w="0">
            <a:noFill/>
          </a:ln>
        </p:spPr>
      </p:pic>
      <p:sp>
        <p:nvSpPr>
          <p:cNvPr id="357" name="Google Shape;348;p39"/>
          <p:cNvSpPr/>
          <p:nvPr/>
        </p:nvSpPr>
        <p:spPr>
          <a:xfrm>
            <a:off x="1479960" y="1455840"/>
            <a:ext cx="2999520" cy="96084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0" lang="en-GB" sz="1700" spc="-1" strike="noStrike">
                <a:solidFill>
                  <a:srgbClr val="000000"/>
                </a:solidFill>
                <a:latin typeface="Arial"/>
                <a:ea typeface="Arial"/>
              </a:rPr>
              <a:t>Currently, its </a:t>
            </a:r>
            <a:r>
              <a:rPr b="1" lang="en-GB" sz="1700" spc="-1" strike="noStrike">
                <a:solidFill>
                  <a:srgbClr val="ff0000"/>
                </a:solidFill>
                <a:latin typeface="Arial"/>
                <a:ea typeface="Arial"/>
              </a:rPr>
              <a:t>450 million</a:t>
            </a:r>
            <a:r>
              <a:rPr b="0" lang="en-GB" sz="1700" spc="-1" strike="noStrike">
                <a:solidFill>
                  <a:srgbClr val="7030a0"/>
                </a:solidFill>
                <a:latin typeface="Arial"/>
                <a:ea typeface="Arial"/>
              </a:rPr>
              <a:t> </a:t>
            </a:r>
            <a:r>
              <a:rPr b="0" lang="en-GB" sz="1700" spc="-1" strike="noStrike">
                <a:solidFill>
                  <a:srgbClr val="333333"/>
                </a:solidFill>
                <a:latin typeface="Arial"/>
                <a:ea typeface="Arial"/>
              </a:rPr>
              <a:t>of us are</a:t>
            </a:r>
            <a:r>
              <a:rPr b="0" lang="en-GB" sz="1700" spc="-1" strike="noStrike">
                <a:solidFill>
                  <a:srgbClr val="7030a0"/>
                </a:solidFill>
                <a:latin typeface="Arial"/>
                <a:ea typeface="Arial"/>
              </a:rPr>
              <a:t> </a:t>
            </a:r>
            <a:r>
              <a:rPr b="0" lang="en-GB" sz="1700" spc="-1" strike="noStrike">
                <a:solidFill>
                  <a:srgbClr val="000000"/>
                </a:solidFill>
                <a:latin typeface="Arial"/>
                <a:ea typeface="Arial"/>
              </a:rPr>
              <a:t>struggling with </a:t>
            </a:r>
            <a:r>
              <a:rPr b="1" lang="en-GB" sz="1700" spc="-1" strike="noStrike">
                <a:solidFill>
                  <a:srgbClr val="674ea7"/>
                </a:solidFill>
                <a:latin typeface="Arial"/>
                <a:ea typeface="Arial"/>
              </a:rPr>
              <a:t>mental illness</a:t>
            </a:r>
            <a:r>
              <a:rPr b="0" lang="en-GB" sz="1700" spc="-1" strike="noStrike">
                <a:solidFill>
                  <a:srgbClr val="674ea7"/>
                </a:solidFill>
                <a:latin typeface="Arial"/>
                <a:ea typeface="Arial"/>
              </a:rPr>
              <a:t>.</a:t>
            </a:r>
            <a:endParaRPr b="0" lang="en-CA" sz="1700" spc="-1" strike="noStrike">
              <a:latin typeface="Arial"/>
            </a:endParaRPr>
          </a:p>
        </p:txBody>
      </p:sp>
      <p:grpSp>
        <p:nvGrpSpPr>
          <p:cNvPr id="358" name="Google Shape;349;p39"/>
          <p:cNvGrpSpPr/>
          <p:nvPr/>
        </p:nvGrpSpPr>
        <p:grpSpPr>
          <a:xfrm>
            <a:off x="5307120" y="3993120"/>
            <a:ext cx="2408040" cy="592920"/>
            <a:chOff x="5307120" y="3993120"/>
            <a:chExt cx="2408040" cy="592920"/>
          </a:xfrm>
        </p:grpSpPr>
        <p:sp>
          <p:nvSpPr>
            <p:cNvPr id="359" name="Google Shape;350;p39"/>
            <p:cNvSpPr/>
            <p:nvPr/>
          </p:nvSpPr>
          <p:spPr>
            <a:xfrm>
              <a:off x="5307120" y="3993120"/>
              <a:ext cx="2408040" cy="592920"/>
            </a:xfrm>
            <a:prstGeom prst="foldedCorner">
              <a:avLst>
                <a:gd name="adj" fmla="val 16667"/>
              </a:avLst>
            </a:prstGeom>
            <a:solidFill>
              <a:srgbClr val="fff2cc"/>
            </a:solidFill>
            <a:ln w="9525">
              <a:solidFill>
                <a:srgbClr val="ff9900"/>
              </a:solidFill>
              <a:round/>
            </a:ln>
          </p:spPr>
          <p:style>
            <a:lnRef idx="0"/>
            <a:fillRef idx="0"/>
            <a:effectRef idx="0"/>
            <a:fontRef idx="minor"/>
          </p:style>
        </p:sp>
        <p:grpSp>
          <p:nvGrpSpPr>
            <p:cNvPr id="360" name="Google Shape;351;p39"/>
            <p:cNvGrpSpPr/>
            <p:nvPr/>
          </p:nvGrpSpPr>
          <p:grpSpPr>
            <a:xfrm>
              <a:off x="5388120" y="4026960"/>
              <a:ext cx="2195640" cy="524880"/>
              <a:chOff x="5388120" y="4026960"/>
              <a:chExt cx="2195640" cy="524880"/>
            </a:xfrm>
          </p:grpSpPr>
          <p:sp>
            <p:nvSpPr>
              <p:cNvPr id="361" name="Google Shape;352;p39"/>
              <p:cNvSpPr/>
              <p:nvPr/>
            </p:nvSpPr>
            <p:spPr>
              <a:xfrm>
                <a:off x="5388120" y="4089600"/>
                <a:ext cx="1433520" cy="3999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GB" sz="1400" spc="-1" strike="noStrike">
                    <a:solidFill>
                      <a:srgbClr val="3c4245"/>
                    </a:solidFill>
                    <a:latin typeface="Arial"/>
                    <a:ea typeface="Arial"/>
                  </a:rPr>
                  <a:t>Do you know?</a:t>
                </a:r>
                <a:endParaRPr b="0" lang="en-CA" sz="1400" spc="-1" strike="noStrike">
                  <a:latin typeface="Arial"/>
                </a:endParaRPr>
              </a:p>
            </p:txBody>
          </p:sp>
          <p:pic>
            <p:nvPicPr>
              <p:cNvPr id="362" name="Google Shape;353;p39" descr=""/>
              <p:cNvPicPr/>
              <p:nvPr/>
            </p:nvPicPr>
            <p:blipFill>
              <a:blip r:embed="rId12"/>
              <a:stretch/>
            </p:blipFill>
            <p:spPr>
              <a:xfrm>
                <a:off x="6822360" y="4026960"/>
                <a:ext cx="761400" cy="524880"/>
              </a:xfrm>
              <a:prstGeom prst="rect">
                <a:avLst/>
              </a:prstGeom>
              <a:ln w="0">
                <a:noFill/>
              </a:ln>
            </p:spPr>
          </p:pic>
        </p:grpSp>
      </p:gr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3" name="Google Shape;358;p40" descr=""/>
          <p:cNvPicPr/>
          <p:nvPr/>
        </p:nvPicPr>
        <p:blipFill>
          <a:blip r:embed="rId1"/>
          <a:srcRect l="9079" t="15555" r="5677" b="17592"/>
          <a:stretch/>
        </p:blipFill>
        <p:spPr>
          <a:xfrm>
            <a:off x="4369680" y="791640"/>
            <a:ext cx="4669920" cy="3661200"/>
          </a:xfrm>
          <a:prstGeom prst="rect">
            <a:avLst/>
          </a:prstGeom>
          <a:ln w="0">
            <a:noFill/>
          </a:ln>
        </p:spPr>
      </p:pic>
      <p:pic>
        <p:nvPicPr>
          <p:cNvPr id="364" name="Google Shape;359;p40" descr=""/>
          <p:cNvPicPr/>
          <p:nvPr/>
        </p:nvPicPr>
        <p:blipFill>
          <a:blip r:embed="rId2"/>
          <a:srcRect l="11539" t="0" r="5327" b="0"/>
          <a:stretch/>
        </p:blipFill>
        <p:spPr>
          <a:xfrm>
            <a:off x="253800" y="2102040"/>
            <a:ext cx="3658320" cy="2550960"/>
          </a:xfrm>
          <a:prstGeom prst="rect">
            <a:avLst/>
          </a:prstGeom>
          <a:ln w="0">
            <a:noFill/>
          </a:ln>
        </p:spPr>
      </p:pic>
      <p:sp>
        <p:nvSpPr>
          <p:cNvPr id="365" name="Google Shape;360;p40"/>
          <p:cNvSpPr/>
          <p:nvPr/>
        </p:nvSpPr>
        <p:spPr>
          <a:xfrm>
            <a:off x="4778640" y="4375080"/>
            <a:ext cx="3852000" cy="4075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GB" sz="1400" spc="-1" strike="noStrike">
                <a:solidFill>
                  <a:srgbClr val="000000"/>
                </a:solidFill>
                <a:latin typeface="Calibri"/>
                <a:ea typeface="Calibri"/>
              </a:rPr>
              <a:t>Suicidal rate in 2019 comparing continents</a:t>
            </a:r>
            <a:endParaRPr b="0" lang="en-CA" sz="1400" spc="-1" strike="noStrike">
              <a:latin typeface="Arial"/>
            </a:endParaRPr>
          </a:p>
        </p:txBody>
      </p:sp>
      <p:sp>
        <p:nvSpPr>
          <p:cNvPr id="366" name="Google Shape;361;p40"/>
          <p:cNvSpPr/>
          <p:nvPr/>
        </p:nvSpPr>
        <p:spPr>
          <a:xfrm>
            <a:off x="320760" y="1916640"/>
            <a:ext cx="3917520" cy="403560"/>
          </a:xfrm>
          <a:prstGeom prst="rect">
            <a:avLst/>
          </a:prstGeom>
          <a:noFill/>
          <a:ln w="0">
            <a:noFill/>
          </a:ln>
        </p:spPr>
        <p:style>
          <a:lnRef idx="0"/>
          <a:fillRef idx="0"/>
          <a:effectRef idx="0"/>
          <a:fontRef idx="minor"/>
        </p:style>
        <p:txBody>
          <a:bodyPr lIns="68400" rIns="68400" tIns="34200" bIns="34200" anchor="t">
            <a:spAutoFit/>
          </a:bodyPr>
          <a:p>
            <a:pPr algn="ctr">
              <a:lnSpc>
                <a:spcPct val="100000"/>
              </a:lnSpc>
              <a:tabLst>
                <a:tab algn="l" pos="0"/>
              </a:tabLst>
            </a:pPr>
            <a:r>
              <a:rPr b="1" lang="en-GB" sz="1100" spc="-1" strike="noStrike">
                <a:solidFill>
                  <a:srgbClr val="000000"/>
                </a:solidFill>
                <a:latin typeface="Calibri"/>
                <a:ea typeface="Calibri"/>
              </a:rPr>
              <a:t> </a:t>
            </a:r>
            <a:r>
              <a:rPr b="1" lang="en-GB" sz="1100" spc="-1" strike="noStrike">
                <a:solidFill>
                  <a:srgbClr val="000000"/>
                </a:solidFill>
                <a:latin typeface="Calibri"/>
                <a:ea typeface="Calibri"/>
              </a:rPr>
              <a:t>Depressive disorder % prevalence in high , middle and low income countries, 2019 </a:t>
            </a:r>
            <a:endParaRPr b="0" lang="en-CA" sz="1100" spc="-1" strike="noStrike">
              <a:latin typeface="Arial"/>
            </a:endParaRPr>
          </a:p>
        </p:txBody>
      </p:sp>
      <p:sp>
        <p:nvSpPr>
          <p:cNvPr id="367" name="Google Shape;362;p40"/>
          <p:cNvSpPr/>
          <p:nvPr/>
        </p:nvSpPr>
        <p:spPr>
          <a:xfrm>
            <a:off x="2486880" y="4783320"/>
            <a:ext cx="3560400" cy="30492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GB" sz="800" spc="-1" strike="noStrike">
                <a:solidFill>
                  <a:srgbClr val="000000"/>
                </a:solidFill>
                <a:latin typeface="Arial"/>
                <a:ea typeface="Arial"/>
              </a:rPr>
              <a:t>source:https://www.who.int/news-room/fact-sheets/detail/depression</a:t>
            </a:r>
            <a:endParaRPr b="0" lang="en-CA" sz="800" spc="-1" strike="noStrike">
              <a:latin typeface="Arial"/>
            </a:endParaRPr>
          </a:p>
        </p:txBody>
      </p:sp>
      <p:sp>
        <p:nvSpPr>
          <p:cNvPr id="368" name="Google Shape;363;p40"/>
          <p:cNvSpPr/>
          <p:nvPr/>
        </p:nvSpPr>
        <p:spPr>
          <a:xfrm>
            <a:off x="58680" y="624240"/>
            <a:ext cx="5212440" cy="916920"/>
          </a:xfrm>
          <a:prstGeom prst="rect">
            <a:avLst/>
          </a:prstGeom>
          <a:noFill/>
          <a:ln w="0">
            <a:noFill/>
          </a:ln>
        </p:spPr>
        <p:style>
          <a:lnRef idx="0"/>
          <a:fillRef idx="0"/>
          <a:effectRef idx="0"/>
          <a:fontRef idx="minor"/>
        </p:style>
        <p:txBody>
          <a:bodyPr tIns="91440" bIns="91440" anchor="t">
            <a:spAutoFit/>
          </a:bodyPr>
          <a:p>
            <a:pPr marL="457200" indent="-317520">
              <a:lnSpc>
                <a:spcPct val="115000"/>
              </a:lnSpc>
              <a:spcBef>
                <a:spcPts val="1199"/>
              </a:spcBef>
              <a:buClr>
                <a:srgbClr val="3c4245"/>
              </a:buClr>
              <a:buFont typeface="Arial"/>
              <a:buChar char="●"/>
            </a:pPr>
            <a:r>
              <a:rPr b="0" lang="en-GB" sz="1400" spc="-1" strike="noStrike">
                <a:solidFill>
                  <a:srgbClr val="3c4245"/>
                </a:solidFill>
                <a:highlight>
                  <a:srgbClr val="ffffff"/>
                </a:highlight>
                <a:latin typeface="Arial"/>
                <a:ea typeface="Arial"/>
              </a:rPr>
              <a:t>Globally, an estimated </a:t>
            </a:r>
            <a:r>
              <a:rPr b="1" lang="en-GB" sz="1400" spc="-1" strike="noStrike">
                <a:solidFill>
                  <a:srgbClr val="ff0000"/>
                </a:solidFill>
                <a:highlight>
                  <a:srgbClr val="ffffff"/>
                </a:highlight>
                <a:latin typeface="Arial"/>
                <a:ea typeface="Arial"/>
              </a:rPr>
              <a:t>5%</a:t>
            </a:r>
            <a:r>
              <a:rPr b="0" lang="en-GB" sz="1400" spc="-1" strike="noStrike">
                <a:solidFill>
                  <a:srgbClr val="3c4245"/>
                </a:solidFill>
                <a:highlight>
                  <a:srgbClr val="ffffff"/>
                </a:highlight>
                <a:latin typeface="Arial"/>
                <a:ea typeface="Arial"/>
              </a:rPr>
              <a:t> of </a:t>
            </a:r>
            <a:r>
              <a:rPr b="1" lang="en-GB" sz="1400" spc="-1" strike="noStrike">
                <a:solidFill>
                  <a:srgbClr val="3c4245"/>
                </a:solidFill>
                <a:highlight>
                  <a:srgbClr val="ffffff"/>
                </a:highlight>
                <a:latin typeface="Arial"/>
                <a:ea typeface="Arial"/>
              </a:rPr>
              <a:t>“adults”</a:t>
            </a:r>
            <a:r>
              <a:rPr b="0" lang="en-GB" sz="1400" spc="-1" strike="noStrike">
                <a:solidFill>
                  <a:srgbClr val="3c4245"/>
                </a:solidFill>
                <a:highlight>
                  <a:srgbClr val="ffffff"/>
                </a:highlight>
                <a:latin typeface="Arial"/>
                <a:ea typeface="Arial"/>
              </a:rPr>
              <a:t> suffer from depression.</a:t>
            </a:r>
            <a:endParaRPr b="0" lang="en-CA" sz="1400" spc="-1" strike="noStrike">
              <a:latin typeface="Arial"/>
            </a:endParaRPr>
          </a:p>
          <a:p>
            <a:pPr marL="457200" indent="-317520">
              <a:lnSpc>
                <a:spcPct val="115000"/>
              </a:lnSpc>
              <a:buClr>
                <a:srgbClr val="3c4245"/>
              </a:buClr>
              <a:buFont typeface="Arial"/>
              <a:buChar char="●"/>
            </a:pPr>
            <a:r>
              <a:rPr b="0" lang="en-GB" sz="1400" spc="-1" strike="noStrike">
                <a:solidFill>
                  <a:srgbClr val="3c4245"/>
                </a:solidFill>
                <a:highlight>
                  <a:srgbClr val="ffffff"/>
                </a:highlight>
                <a:latin typeface="Arial"/>
                <a:ea typeface="Arial"/>
              </a:rPr>
              <a:t>More women are affected by depression than men.</a:t>
            </a:r>
            <a:endParaRPr b="0" lang="en-CA" sz="1400" spc="-1" strike="noStrike">
              <a:latin typeface="Arial"/>
            </a:endParaRPr>
          </a:p>
        </p:txBody>
      </p:sp>
      <p:sp>
        <p:nvSpPr>
          <p:cNvPr id="369" name="Google Shape;364;p40"/>
          <p:cNvSpPr/>
          <p:nvPr/>
        </p:nvSpPr>
        <p:spPr>
          <a:xfrm>
            <a:off x="583200" y="174960"/>
            <a:ext cx="2999520" cy="44532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1" lang="en-GB" sz="1720" spc="-1" strike="noStrike">
                <a:solidFill>
                  <a:srgbClr val="351c75"/>
                </a:solidFill>
                <a:latin typeface="Arial"/>
                <a:ea typeface="Arial"/>
              </a:rPr>
              <a:t>Mental Health</a:t>
            </a:r>
            <a:endParaRPr b="0" lang="en-CA" sz="1720" spc="-1" strike="noStrike">
              <a:latin typeface="Arial"/>
            </a:endParaRPr>
          </a:p>
        </p:txBody>
      </p:sp>
      <p:sp>
        <p:nvSpPr>
          <p:cNvPr id="370" name="Google Shape;365;p40"/>
          <p:cNvSpPr/>
          <p:nvPr/>
        </p:nvSpPr>
        <p:spPr>
          <a:xfrm>
            <a:off x="5208480" y="288360"/>
            <a:ext cx="3201120" cy="427320"/>
          </a:xfrm>
          <a:prstGeom prst="rect">
            <a:avLst/>
          </a:prstGeom>
          <a:noFill/>
          <a:ln w="0">
            <a:noFill/>
          </a:ln>
        </p:spPr>
        <p:style>
          <a:lnRef idx="0"/>
          <a:fillRef idx="0"/>
          <a:effectRef idx="0"/>
          <a:fontRef idx="minor"/>
        </p:style>
        <p:txBody>
          <a:bodyPr tIns="91440" bIns="91440" anchor="t">
            <a:spAutoFit/>
          </a:bodyPr>
          <a:p>
            <a:pPr marL="457200" indent="-317520">
              <a:lnSpc>
                <a:spcPct val="115000"/>
              </a:lnSpc>
              <a:spcBef>
                <a:spcPts val="1199"/>
              </a:spcBef>
              <a:buClr>
                <a:srgbClr val="3c4245"/>
              </a:buClr>
              <a:buFont typeface="Arial"/>
              <a:buChar char="●"/>
            </a:pPr>
            <a:r>
              <a:rPr b="0" lang="en-GB" sz="1400" spc="-1" strike="noStrike">
                <a:solidFill>
                  <a:srgbClr val="3c4245"/>
                </a:solidFill>
                <a:highlight>
                  <a:srgbClr val="ffffff"/>
                </a:highlight>
                <a:latin typeface="Arial"/>
                <a:ea typeface="Arial"/>
              </a:rPr>
              <a:t>Depression can lead to suicide.</a:t>
            </a:r>
            <a:endParaRPr b="0" lang="en-CA" sz="1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71" name="Google Shape;370;p41"/>
          <p:cNvGrpSpPr/>
          <p:nvPr/>
        </p:nvGrpSpPr>
        <p:grpSpPr>
          <a:xfrm>
            <a:off x="2735640" y="4392360"/>
            <a:ext cx="6076440" cy="748800"/>
            <a:chOff x="2735640" y="4392360"/>
            <a:chExt cx="6076440" cy="748800"/>
          </a:xfrm>
        </p:grpSpPr>
        <p:pic>
          <p:nvPicPr>
            <p:cNvPr id="372" name="Google Shape;371;p41" descr=""/>
            <p:cNvPicPr/>
            <p:nvPr/>
          </p:nvPicPr>
          <p:blipFill>
            <a:blip r:embed="rId1"/>
            <a:stretch/>
          </p:blipFill>
          <p:spPr>
            <a:xfrm>
              <a:off x="2735640" y="4392360"/>
              <a:ext cx="6076440" cy="704520"/>
            </a:xfrm>
            <a:prstGeom prst="rect">
              <a:avLst/>
            </a:prstGeom>
            <a:ln w="0">
              <a:noFill/>
            </a:ln>
          </p:spPr>
        </p:pic>
        <p:sp>
          <p:nvSpPr>
            <p:cNvPr id="373" name="Google Shape;372;p41"/>
            <p:cNvSpPr/>
            <p:nvPr/>
          </p:nvSpPr>
          <p:spPr>
            <a:xfrm>
              <a:off x="5418360" y="4650480"/>
              <a:ext cx="618840" cy="29376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GB" sz="1100" spc="-1" strike="noStrike">
                  <a:solidFill>
                    <a:srgbClr val="666666"/>
                  </a:solidFill>
                  <a:latin typeface="Arial"/>
                  <a:ea typeface="Arial"/>
                </a:rPr>
                <a:t>9.39</a:t>
              </a:r>
              <a:endParaRPr b="0" lang="en-CA" sz="1100" spc="-1" strike="noStrike">
                <a:latin typeface="Arial"/>
              </a:endParaRPr>
            </a:p>
          </p:txBody>
        </p:sp>
        <p:sp>
          <p:nvSpPr>
            <p:cNvPr id="374" name="Google Shape;373;p41"/>
            <p:cNvSpPr/>
            <p:nvPr/>
          </p:nvSpPr>
          <p:spPr>
            <a:xfrm>
              <a:off x="4372200" y="4866480"/>
              <a:ext cx="2999520" cy="27468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GB" sz="600" spc="-1" strike="noStrike">
                  <a:solidFill>
                    <a:srgbClr val="000000"/>
                  </a:solidFill>
                  <a:latin typeface="Arial"/>
                  <a:ea typeface="Arial"/>
                </a:rPr>
                <a:t>Source: https://platform.who.int/mortality/themes/theme-details/MDB/all-causes</a:t>
              </a:r>
              <a:endParaRPr b="0" lang="en-CA" sz="600" spc="-1" strike="noStrike">
                <a:latin typeface="Arial"/>
              </a:endParaRPr>
            </a:p>
          </p:txBody>
        </p:sp>
      </p:grpSp>
      <p:pic>
        <p:nvPicPr>
          <p:cNvPr id="375" name="Google Shape;374;p41" descr=""/>
          <p:cNvPicPr/>
          <p:nvPr/>
        </p:nvPicPr>
        <p:blipFill>
          <a:blip r:embed="rId2"/>
          <a:stretch/>
        </p:blipFill>
        <p:spPr>
          <a:xfrm>
            <a:off x="3392640" y="1233000"/>
            <a:ext cx="5042880" cy="3211560"/>
          </a:xfrm>
          <a:prstGeom prst="rect">
            <a:avLst/>
          </a:prstGeom>
          <a:ln w="0">
            <a:noFill/>
          </a:ln>
        </p:spPr>
      </p:pic>
      <p:pic>
        <p:nvPicPr>
          <p:cNvPr id="376" name="Google Shape;375;p41" descr=""/>
          <p:cNvPicPr/>
          <p:nvPr/>
        </p:nvPicPr>
        <p:blipFill>
          <a:blip r:embed="rId3"/>
          <a:stretch/>
        </p:blipFill>
        <p:spPr>
          <a:xfrm>
            <a:off x="0" y="1322640"/>
            <a:ext cx="2547000" cy="3820680"/>
          </a:xfrm>
          <a:prstGeom prst="rect">
            <a:avLst/>
          </a:prstGeom>
          <a:ln w="0">
            <a:noFill/>
          </a:ln>
        </p:spPr>
      </p:pic>
      <p:sp>
        <p:nvSpPr>
          <p:cNvPr id="377" name="Google Shape;376;p41"/>
          <p:cNvSpPr/>
          <p:nvPr/>
        </p:nvSpPr>
        <p:spPr>
          <a:xfrm>
            <a:off x="2274480" y="0"/>
            <a:ext cx="3605760" cy="1420920"/>
          </a:xfrm>
          <a:prstGeom prst="cloudCallout">
            <a:avLst>
              <a:gd name="adj1" fmla="val -62012"/>
              <a:gd name="adj2" fmla="val 87688"/>
            </a:avLst>
          </a:prstGeom>
          <a:solidFill>
            <a:schemeClr val="lt2"/>
          </a:solidFill>
          <a:ln w="9525">
            <a:solidFill>
              <a:srgbClr val="595959"/>
            </a:solidFill>
            <a:round/>
          </a:ln>
        </p:spPr>
        <p:style>
          <a:lnRef idx="0"/>
          <a:fillRef idx="0"/>
          <a:effectRef idx="0"/>
          <a:fontRef idx="minor"/>
        </p:style>
      </p:sp>
      <p:sp>
        <p:nvSpPr>
          <p:cNvPr id="378" name="PlaceHolder 1"/>
          <p:cNvSpPr>
            <a:spLocks noGrp="1"/>
          </p:cNvSpPr>
          <p:nvPr>
            <p:ph type="title"/>
          </p:nvPr>
        </p:nvSpPr>
        <p:spPr>
          <a:xfrm>
            <a:off x="2610360" y="424440"/>
            <a:ext cx="2634120" cy="572400"/>
          </a:xfrm>
          <a:prstGeom prst="rect">
            <a:avLst/>
          </a:prstGeom>
          <a:noFill/>
          <a:ln w="0">
            <a:noFill/>
          </a:ln>
        </p:spPr>
        <p:txBody>
          <a:bodyPr tIns="91440" bIns="91440" anchor="ctr">
            <a:noAutofit/>
          </a:bodyPr>
          <a:p>
            <a:pPr algn="ctr">
              <a:lnSpc>
                <a:spcPct val="100000"/>
              </a:lnSpc>
              <a:tabLst>
                <a:tab algn="l" pos="0"/>
              </a:tabLst>
            </a:pPr>
            <a:r>
              <a:rPr b="0" lang="en-GB" sz="1320" spc="-1" strike="noStrike">
                <a:solidFill>
                  <a:srgbClr val="000000"/>
                </a:solidFill>
                <a:latin typeface="Arial"/>
                <a:ea typeface="Arial"/>
              </a:rPr>
              <a:t>With all the mortality and infection, </a:t>
            </a:r>
            <a:r>
              <a:rPr b="1" lang="en-GB" sz="1320" spc="-1" strike="noStrike">
                <a:solidFill>
                  <a:srgbClr val="f12c9f"/>
                </a:solidFill>
                <a:latin typeface="Arial"/>
                <a:ea typeface="Arial"/>
              </a:rPr>
              <a:t>“Barbie”</a:t>
            </a:r>
            <a:r>
              <a:rPr b="0" lang="en-GB" sz="1320" spc="-1" strike="noStrike">
                <a:solidFill>
                  <a:srgbClr val="000000"/>
                </a:solidFill>
                <a:latin typeface="Arial"/>
                <a:ea typeface="Arial"/>
              </a:rPr>
              <a:t> questions ?, why only her country more suffering?</a:t>
            </a:r>
            <a:endParaRPr b="0" lang="en-CA" sz="1320" spc="-1" strike="noStrike">
              <a:solidFill>
                <a:srgbClr val="000000"/>
              </a:solidFill>
              <a:latin typeface="Arial"/>
            </a:endParaRPr>
          </a:p>
        </p:txBody>
      </p:sp>
      <p:sp>
        <p:nvSpPr>
          <p:cNvPr id="379" name="Google Shape;378;p41"/>
          <p:cNvSpPr/>
          <p:nvPr/>
        </p:nvSpPr>
        <p:spPr>
          <a:xfrm>
            <a:off x="5087520" y="914400"/>
            <a:ext cx="2999520" cy="436680"/>
          </a:xfrm>
          <a:prstGeom prst="rect">
            <a:avLst/>
          </a:prstGeom>
          <a:noFill/>
          <a:ln w="0">
            <a:noFill/>
          </a:ln>
        </p:spPr>
        <p:style>
          <a:lnRef idx="0"/>
          <a:fillRef idx="0"/>
          <a:effectRef idx="0"/>
          <a:fontRef idx="minor"/>
        </p:style>
        <p:txBody>
          <a:bodyPr tIns="91440" bIns="91440" anchor="t">
            <a:spAutoFit/>
          </a:bodyPr>
          <a:p>
            <a:pPr algn="ctr">
              <a:lnSpc>
                <a:spcPct val="115000"/>
              </a:lnSpc>
              <a:spcBef>
                <a:spcPts val="799"/>
              </a:spcBef>
              <a:spcAft>
                <a:spcPts val="799"/>
              </a:spcAft>
              <a:tabLst>
                <a:tab algn="l" pos="0"/>
              </a:tabLst>
            </a:pPr>
            <a:r>
              <a:rPr b="1" lang="en-GB" sz="1450" spc="-1" strike="noStrike">
                <a:solidFill>
                  <a:srgbClr val="000000"/>
                </a:solidFill>
                <a:highlight>
                  <a:srgbClr val="ffffff"/>
                </a:highlight>
                <a:latin typeface="Arial"/>
                <a:ea typeface="Arial"/>
              </a:rPr>
              <a:t> </a:t>
            </a:r>
            <a:r>
              <a:rPr b="1" lang="en-GB" sz="1450" spc="-1" strike="noStrike">
                <a:solidFill>
                  <a:srgbClr val="000000"/>
                </a:solidFill>
                <a:highlight>
                  <a:srgbClr val="ffffff"/>
                </a:highlight>
                <a:latin typeface="Arial"/>
                <a:ea typeface="Arial"/>
              </a:rPr>
              <a:t>World Death Rate</a:t>
            </a:r>
            <a:endParaRPr b="0" lang="en-CA" sz="1450" spc="-1" strike="noStrike">
              <a:latin typeface="Arial"/>
            </a:endParaRPr>
          </a:p>
        </p:txBody>
      </p:sp>
      <p:grpSp>
        <p:nvGrpSpPr>
          <p:cNvPr id="380" name="Google Shape;379;p41"/>
          <p:cNvGrpSpPr/>
          <p:nvPr/>
        </p:nvGrpSpPr>
        <p:grpSpPr>
          <a:xfrm>
            <a:off x="0" y="0"/>
            <a:ext cx="2172240" cy="1420920"/>
            <a:chOff x="0" y="0"/>
            <a:chExt cx="2172240" cy="1420920"/>
          </a:xfrm>
        </p:grpSpPr>
        <p:sp>
          <p:nvSpPr>
            <p:cNvPr id="381" name="Google Shape;380;p41"/>
            <p:cNvSpPr/>
            <p:nvPr/>
          </p:nvSpPr>
          <p:spPr>
            <a:xfrm>
              <a:off x="0" y="0"/>
              <a:ext cx="2116080" cy="1420920"/>
            </a:xfrm>
            <a:prstGeom prst="foldedCorner">
              <a:avLst>
                <a:gd name="adj" fmla="val 16667"/>
              </a:avLst>
            </a:prstGeom>
            <a:solidFill>
              <a:srgbClr val="fff2cc"/>
            </a:solidFill>
            <a:ln w="9525">
              <a:solidFill>
                <a:srgbClr val="ff9900"/>
              </a:solidFill>
              <a:round/>
            </a:ln>
          </p:spPr>
          <p:style>
            <a:lnRef idx="0"/>
            <a:fillRef idx="0"/>
            <a:effectRef idx="0"/>
            <a:fontRef idx="minor"/>
          </p:style>
        </p:sp>
        <p:grpSp>
          <p:nvGrpSpPr>
            <p:cNvPr id="382" name="Google Shape;381;p41"/>
            <p:cNvGrpSpPr/>
            <p:nvPr/>
          </p:nvGrpSpPr>
          <p:grpSpPr>
            <a:xfrm>
              <a:off x="56160" y="42840"/>
              <a:ext cx="2116080" cy="367920"/>
              <a:chOff x="56160" y="42840"/>
              <a:chExt cx="2116080" cy="367920"/>
            </a:xfrm>
          </p:grpSpPr>
          <p:sp>
            <p:nvSpPr>
              <p:cNvPr id="383" name="Google Shape;382;p41"/>
              <p:cNvSpPr/>
              <p:nvPr/>
            </p:nvSpPr>
            <p:spPr>
              <a:xfrm>
                <a:off x="56160" y="42840"/>
                <a:ext cx="2116080" cy="673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GB" sz="1400" spc="-1" strike="noStrike">
                    <a:solidFill>
                      <a:srgbClr val="3c4245"/>
                    </a:solidFill>
                    <a:latin typeface="Arial"/>
                    <a:ea typeface="Arial"/>
                  </a:rPr>
                  <a:t>Do you know?</a:t>
                </a:r>
                <a:endParaRPr b="0" lang="en-CA" sz="1400" spc="-1" strike="noStrike">
                  <a:latin typeface="Arial"/>
                </a:endParaRPr>
              </a:p>
            </p:txBody>
          </p:sp>
          <p:pic>
            <p:nvPicPr>
              <p:cNvPr id="384" name="Google Shape;383;p41" descr=""/>
              <p:cNvPicPr/>
              <p:nvPr/>
            </p:nvPicPr>
            <p:blipFill>
              <a:blip r:embed="rId4"/>
              <a:stretch/>
            </p:blipFill>
            <p:spPr>
              <a:xfrm>
                <a:off x="1441080" y="42840"/>
                <a:ext cx="617760" cy="367920"/>
              </a:xfrm>
              <a:prstGeom prst="rect">
                <a:avLst/>
              </a:prstGeom>
              <a:ln w="0">
                <a:noFill/>
              </a:ln>
            </p:spPr>
          </p:pic>
        </p:grpSp>
        <p:sp>
          <p:nvSpPr>
            <p:cNvPr id="385" name="Google Shape;384;p41"/>
            <p:cNvSpPr/>
            <p:nvPr/>
          </p:nvSpPr>
          <p:spPr>
            <a:xfrm>
              <a:off x="56880" y="608400"/>
              <a:ext cx="2002320" cy="516600"/>
            </a:xfrm>
            <a:prstGeom prst="rect">
              <a:avLst/>
            </a:prstGeom>
            <a:noFill/>
            <a:ln w="0">
              <a:noFill/>
            </a:ln>
          </p:spPr>
          <p:style>
            <a:lnRef idx="0"/>
            <a:fillRef idx="0"/>
            <a:effectRef idx="0"/>
            <a:fontRef idx="minor"/>
          </p:style>
          <p:txBody>
            <a:bodyPr tIns="91440" bIns="91440" anchor="ctr">
              <a:noAutofit/>
            </a:bodyPr>
            <a:p>
              <a:pPr algn="ctr">
                <a:lnSpc>
                  <a:spcPct val="100000"/>
                </a:lnSpc>
                <a:spcBef>
                  <a:spcPts val="1199"/>
                </a:spcBef>
                <a:spcAft>
                  <a:spcPts val="1599"/>
                </a:spcAft>
                <a:tabLst>
                  <a:tab algn="l" pos="0"/>
                </a:tabLst>
              </a:pPr>
              <a:r>
                <a:rPr b="0" lang="en-GB" sz="1100" spc="-1" strike="noStrike">
                  <a:solidFill>
                    <a:srgbClr val="000000"/>
                  </a:solidFill>
                  <a:latin typeface="Roboto"/>
                  <a:ea typeface="Roboto"/>
                </a:rPr>
                <a:t>In </a:t>
              </a:r>
              <a:r>
                <a:rPr b="1" lang="en-GB" sz="1100" spc="-1" strike="noStrike">
                  <a:solidFill>
                    <a:srgbClr val="333333"/>
                  </a:solidFill>
                  <a:latin typeface="Roboto"/>
                  <a:ea typeface="Roboto"/>
                </a:rPr>
                <a:t>low-income</a:t>
              </a:r>
              <a:r>
                <a:rPr b="0" lang="en-GB" sz="1100" spc="-1" strike="noStrike">
                  <a:solidFill>
                    <a:srgbClr val="000000"/>
                  </a:solidFill>
                  <a:latin typeface="Roboto"/>
                  <a:ea typeface="Roboto"/>
                </a:rPr>
                <a:t> countries, </a:t>
              </a:r>
              <a:r>
                <a:rPr b="1" lang="en-GB" sz="1100" spc="-1" strike="noStrike">
                  <a:solidFill>
                    <a:srgbClr val="ff0000"/>
                  </a:solidFill>
                  <a:latin typeface="Roboto"/>
                  <a:ea typeface="Roboto"/>
                </a:rPr>
                <a:t>60% of health-related deaths</a:t>
              </a:r>
              <a:r>
                <a:rPr b="0" lang="en-GB" sz="1100" spc="-1" strike="noStrike">
                  <a:solidFill>
                    <a:srgbClr val="000000"/>
                  </a:solidFill>
                  <a:latin typeface="Roboto"/>
                  <a:ea typeface="Roboto"/>
                </a:rPr>
                <a:t> are due to </a:t>
              </a:r>
              <a:r>
                <a:rPr b="1" lang="en-GB" sz="1100" spc="-1" strike="noStrike">
                  <a:solidFill>
                    <a:srgbClr val="ff0000"/>
                  </a:solidFill>
                  <a:latin typeface="Roboto"/>
                  <a:ea typeface="Roboto"/>
                </a:rPr>
                <a:t>poor care</a:t>
              </a:r>
              <a:r>
                <a:rPr b="0" lang="en-GB" sz="1100" spc="-1" strike="noStrike">
                  <a:solidFill>
                    <a:srgbClr val="000000"/>
                  </a:solidFill>
                  <a:latin typeface="Roboto"/>
                  <a:ea typeface="Roboto"/>
                </a:rPr>
                <a:t>, and the rest are from </a:t>
              </a:r>
              <a:r>
                <a:rPr b="1" lang="en-GB" sz="1100" spc="-1" strike="noStrike">
                  <a:solidFill>
                    <a:srgbClr val="ff0000"/>
                  </a:solidFill>
                  <a:latin typeface="Roboto"/>
                  <a:ea typeface="Roboto"/>
                </a:rPr>
                <a:t>not using the healthcare system.</a:t>
              </a:r>
              <a:endParaRPr b="0" lang="en-CA" sz="1100" spc="-1" strike="noStrike">
                <a:latin typeface="Arial"/>
              </a:endParaRPr>
            </a:p>
          </p:txBody>
        </p:sp>
      </p:gr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6ec"/>
        </a:solidFill>
      </p:bgPr>
    </p:bg>
    <p:spTree>
      <p:nvGrpSpPr>
        <p:cNvPr id="1" name=""/>
        <p:cNvGrpSpPr/>
        <p:nvPr/>
      </p:nvGrpSpPr>
      <p:grpSpPr>
        <a:xfrm>
          <a:off x="0" y="0"/>
          <a:ext cx="0" cy="0"/>
          <a:chOff x="0" y="0"/>
          <a:chExt cx="0" cy="0"/>
        </a:xfrm>
      </p:grpSpPr>
      <p:sp>
        <p:nvSpPr>
          <p:cNvPr id="386" name="Google Shape;389;p42"/>
          <p:cNvSpPr/>
          <p:nvPr/>
        </p:nvSpPr>
        <p:spPr>
          <a:xfrm>
            <a:off x="1566000" y="56520"/>
            <a:ext cx="5710320" cy="1532520"/>
          </a:xfrm>
          <a:prstGeom prst="downArrowCallout">
            <a:avLst>
              <a:gd name="adj1" fmla="val 25000"/>
              <a:gd name="adj2" fmla="val 25000"/>
              <a:gd name="adj3" fmla="val 25000"/>
              <a:gd name="adj4" fmla="val 64977"/>
            </a:avLst>
          </a:prstGeom>
          <a:solidFill>
            <a:srgbClr val="d5a6bd"/>
          </a:solidFill>
          <a:ln w="9525">
            <a:solidFill>
              <a:srgbClr val="595959"/>
            </a:solidFill>
            <a:round/>
          </a:ln>
        </p:spPr>
        <p:style>
          <a:lnRef idx="0"/>
          <a:fillRef idx="0"/>
          <a:effectRef idx="0"/>
          <a:fontRef idx="minor"/>
        </p:style>
      </p:sp>
      <p:sp>
        <p:nvSpPr>
          <p:cNvPr id="387" name="PlaceHolder 1"/>
          <p:cNvSpPr>
            <a:spLocks noGrp="1"/>
          </p:cNvSpPr>
          <p:nvPr>
            <p:ph type="title"/>
          </p:nvPr>
        </p:nvSpPr>
        <p:spPr>
          <a:xfrm>
            <a:off x="1744560" y="6120"/>
            <a:ext cx="5479200" cy="1150560"/>
          </a:xfrm>
          <a:prstGeom prst="rect">
            <a:avLst/>
          </a:prstGeom>
          <a:noFill/>
          <a:ln w="0">
            <a:noFill/>
          </a:ln>
        </p:spPr>
        <p:txBody>
          <a:bodyPr tIns="91440" bIns="91440" anchor="ctr">
            <a:noAutofit/>
          </a:bodyPr>
          <a:p>
            <a:pPr algn="ctr">
              <a:lnSpc>
                <a:spcPct val="100000"/>
              </a:lnSpc>
              <a:tabLst>
                <a:tab algn="l" pos="0"/>
              </a:tabLst>
            </a:pPr>
            <a:r>
              <a:rPr b="0" lang="en-GB" sz="1480" spc="-1" strike="noStrike">
                <a:solidFill>
                  <a:srgbClr val="000000"/>
                </a:solidFill>
                <a:latin typeface="Arial"/>
                <a:ea typeface="Arial"/>
              </a:rPr>
              <a:t>That’s because, High income countries have better</a:t>
            </a:r>
            <a:endParaRPr b="0" lang="en-CA" sz="1480" spc="-1" strike="noStrike">
              <a:solidFill>
                <a:srgbClr val="000000"/>
              </a:solidFill>
              <a:latin typeface="Arial"/>
            </a:endParaRPr>
          </a:p>
          <a:p>
            <a:pPr algn="ctr">
              <a:lnSpc>
                <a:spcPct val="100000"/>
              </a:lnSpc>
              <a:tabLst>
                <a:tab algn="l" pos="0"/>
              </a:tabLst>
            </a:pPr>
            <a:r>
              <a:rPr b="0" lang="en-GB" sz="1380" spc="-1" strike="noStrike">
                <a:solidFill>
                  <a:srgbClr val="000000"/>
                </a:solidFill>
                <a:latin typeface="Arial"/>
                <a:ea typeface="Arial"/>
              </a:rPr>
              <a:t> </a:t>
            </a:r>
            <a:r>
              <a:rPr b="1" lang="en-GB" sz="2110" spc="-1" strike="noStrike">
                <a:solidFill>
                  <a:srgbClr val="000000"/>
                </a:solidFill>
                <a:highlight>
                  <a:srgbClr val="bf9000"/>
                </a:highlight>
                <a:latin typeface="Arial"/>
                <a:ea typeface="Arial"/>
              </a:rPr>
              <a:t>“</a:t>
            </a:r>
            <a:r>
              <a:rPr b="1" lang="en-GB" sz="2110" spc="-1" strike="noStrike">
                <a:solidFill>
                  <a:srgbClr val="000000"/>
                </a:solidFill>
                <a:highlight>
                  <a:srgbClr val="bf9000"/>
                </a:highlight>
                <a:latin typeface="Arial"/>
                <a:ea typeface="Arial"/>
              </a:rPr>
              <a:t>Access to Healthcare”</a:t>
            </a:r>
            <a:r>
              <a:rPr b="0" lang="en-GB" sz="2180" spc="-1" strike="noStrike">
                <a:solidFill>
                  <a:srgbClr val="000000"/>
                </a:solidFill>
                <a:latin typeface="Arial"/>
                <a:ea typeface="Arial"/>
              </a:rPr>
              <a:t> </a:t>
            </a:r>
            <a:endParaRPr b="0" lang="en-CA" sz="2180" spc="-1" strike="noStrike">
              <a:solidFill>
                <a:srgbClr val="000000"/>
              </a:solidFill>
              <a:latin typeface="Arial"/>
            </a:endParaRPr>
          </a:p>
          <a:p>
            <a:pPr algn="ctr">
              <a:lnSpc>
                <a:spcPct val="100000"/>
              </a:lnSpc>
              <a:tabLst>
                <a:tab algn="l" pos="0"/>
              </a:tabLst>
            </a:pPr>
            <a:r>
              <a:rPr b="0" lang="en-GB" sz="1480" spc="-1" strike="noStrike">
                <a:solidFill>
                  <a:srgbClr val="000000"/>
                </a:solidFill>
                <a:latin typeface="Arial"/>
                <a:ea typeface="Arial"/>
              </a:rPr>
              <a:t>compared to Middle and Low income countries</a:t>
            </a:r>
            <a:r>
              <a:rPr b="0" lang="en-GB" sz="2700" spc="-1" strike="noStrike">
                <a:solidFill>
                  <a:srgbClr val="000000"/>
                </a:solidFill>
                <a:latin typeface="Arial"/>
                <a:ea typeface="Arial"/>
              </a:rPr>
              <a:t>  </a:t>
            </a:r>
            <a:endParaRPr b="0" lang="en-CA" sz="2700" spc="-1" strike="noStrike">
              <a:solidFill>
                <a:srgbClr val="000000"/>
              </a:solidFill>
              <a:latin typeface="Arial"/>
            </a:endParaRPr>
          </a:p>
        </p:txBody>
      </p:sp>
      <p:pic>
        <p:nvPicPr>
          <p:cNvPr id="388" name="Google Shape;391;p42" descr=""/>
          <p:cNvPicPr/>
          <p:nvPr/>
        </p:nvPicPr>
        <p:blipFill>
          <a:blip r:embed="rId1"/>
          <a:srcRect l="7754" t="14689" r="1424" b="0"/>
          <a:stretch/>
        </p:blipFill>
        <p:spPr>
          <a:xfrm>
            <a:off x="86400" y="1715400"/>
            <a:ext cx="4156200" cy="3322800"/>
          </a:xfrm>
          <a:prstGeom prst="rect">
            <a:avLst/>
          </a:prstGeom>
          <a:ln w="0">
            <a:noFill/>
          </a:ln>
        </p:spPr>
      </p:pic>
      <p:sp>
        <p:nvSpPr>
          <p:cNvPr id="389" name="Google Shape;392;p42"/>
          <p:cNvSpPr/>
          <p:nvPr/>
        </p:nvSpPr>
        <p:spPr>
          <a:xfrm>
            <a:off x="212040" y="1197360"/>
            <a:ext cx="3579840" cy="38124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1" lang="en-GB" sz="1300" spc="-1" strike="noStrike">
                <a:solidFill>
                  <a:srgbClr val="000000"/>
                </a:solidFill>
                <a:latin typeface="Arial"/>
                <a:ea typeface="Arial"/>
              </a:rPr>
              <a:t>Comparing health expenditure disparities</a:t>
            </a:r>
            <a:endParaRPr b="0" lang="en-CA" sz="1300" spc="-1" strike="noStrike">
              <a:latin typeface="Arial"/>
            </a:endParaRPr>
          </a:p>
        </p:txBody>
      </p:sp>
      <p:pic>
        <p:nvPicPr>
          <p:cNvPr id="390" name="Google Shape;393;p42" descr=""/>
          <p:cNvPicPr/>
          <p:nvPr/>
        </p:nvPicPr>
        <p:blipFill>
          <a:blip r:embed="rId2"/>
          <a:srcRect l="6618" t="16783" r="1079" b="0"/>
          <a:stretch/>
        </p:blipFill>
        <p:spPr>
          <a:xfrm>
            <a:off x="4572000" y="1715400"/>
            <a:ext cx="4447080" cy="3322800"/>
          </a:xfrm>
          <a:prstGeom prst="rect">
            <a:avLst/>
          </a:prstGeom>
          <a:ln w="0">
            <a:noFill/>
          </a:ln>
        </p:spPr>
      </p:pic>
      <p:sp>
        <p:nvSpPr>
          <p:cNvPr id="391" name="Google Shape;394;p42"/>
          <p:cNvSpPr/>
          <p:nvPr/>
        </p:nvSpPr>
        <p:spPr>
          <a:xfrm>
            <a:off x="5238000" y="1189800"/>
            <a:ext cx="2999520" cy="38124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1" lang="en-GB" sz="1300" spc="-1" strike="noStrike">
                <a:solidFill>
                  <a:srgbClr val="000000"/>
                </a:solidFill>
                <a:latin typeface="Arial"/>
                <a:ea typeface="Arial"/>
              </a:rPr>
              <a:t>Life expectancy</a:t>
            </a:r>
            <a:endParaRPr b="0" lang="en-CA" sz="1300" spc="-1" strike="noStrike">
              <a:latin typeface="Arial"/>
            </a:endParaRPr>
          </a:p>
        </p:txBody>
      </p:sp>
      <p:pic>
        <p:nvPicPr>
          <p:cNvPr id="392" name="Google Shape;395;p42" descr=""/>
          <p:cNvPicPr/>
          <p:nvPr/>
        </p:nvPicPr>
        <p:blipFill>
          <a:blip r:embed="rId3"/>
          <a:srcRect l="18476" t="24732" r="18917" b="28260"/>
          <a:stretch/>
        </p:blipFill>
        <p:spPr>
          <a:xfrm>
            <a:off x="3686400" y="2768040"/>
            <a:ext cx="1341000" cy="100728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93" name="Google Shape;400;p43"/>
          <p:cNvGrpSpPr/>
          <p:nvPr/>
        </p:nvGrpSpPr>
        <p:grpSpPr>
          <a:xfrm>
            <a:off x="558000" y="1293120"/>
            <a:ext cx="5531760" cy="3736080"/>
            <a:chOff x="558000" y="1293120"/>
            <a:chExt cx="5531760" cy="3736080"/>
          </a:xfrm>
        </p:grpSpPr>
        <p:sp>
          <p:nvSpPr>
            <p:cNvPr id="394" name="Google Shape;401;p43"/>
            <p:cNvSpPr/>
            <p:nvPr/>
          </p:nvSpPr>
          <p:spPr>
            <a:xfrm>
              <a:off x="558000" y="1293120"/>
              <a:ext cx="5531760" cy="3736080"/>
            </a:xfrm>
            <a:prstGeom prst="verticalScroll">
              <a:avLst>
                <a:gd name="adj" fmla="val 12500"/>
              </a:avLst>
            </a:prstGeom>
            <a:solidFill>
              <a:srgbClr val="d9ead3"/>
            </a:solidFill>
            <a:ln w="9525">
              <a:solidFill>
                <a:srgbClr val="595959"/>
              </a:solidFill>
              <a:round/>
            </a:ln>
          </p:spPr>
          <p:style>
            <a:lnRef idx="0"/>
            <a:fillRef idx="0"/>
            <a:effectRef idx="0"/>
            <a:fontRef idx="minor"/>
          </p:style>
        </p:sp>
        <p:sp>
          <p:nvSpPr>
            <p:cNvPr id="395" name="Google Shape;402;p43"/>
            <p:cNvSpPr/>
            <p:nvPr/>
          </p:nvSpPr>
          <p:spPr>
            <a:xfrm>
              <a:off x="1347120" y="2479680"/>
              <a:ext cx="4124880" cy="1055520"/>
            </a:xfrm>
            <a:prstGeom prst="rect">
              <a:avLst/>
            </a:prstGeom>
            <a:noFill/>
            <a:ln w="0">
              <a:noFill/>
            </a:ln>
          </p:spPr>
          <p:style>
            <a:lnRef idx="0"/>
            <a:fillRef idx="0"/>
            <a:effectRef idx="0"/>
            <a:fontRef idx="minor"/>
          </p:style>
          <p:txBody>
            <a:bodyPr tIns="91440" bIns="91440" anchor="t">
              <a:spAutoFit/>
            </a:bodyPr>
            <a:p>
              <a:pPr>
                <a:lnSpc>
                  <a:spcPct val="115000"/>
                </a:lnSpc>
                <a:spcBef>
                  <a:spcPts val="1500"/>
                </a:spcBef>
                <a:tabLst>
                  <a:tab algn="l" pos="0"/>
                </a:tabLst>
              </a:pPr>
              <a:endParaRPr b="0" lang="en-CA" sz="1800" spc="-1" strike="noStrike">
                <a:latin typeface="Arial"/>
              </a:endParaRPr>
            </a:p>
            <a:p>
              <a:pPr>
                <a:lnSpc>
                  <a:spcPct val="115000"/>
                </a:lnSpc>
                <a:spcBef>
                  <a:spcPts val="1500"/>
                </a:spcBef>
                <a:tabLst>
                  <a:tab algn="l" pos="0"/>
                </a:tabLst>
              </a:pPr>
              <a:endParaRPr b="0" lang="en-CA" sz="1800" spc="-1" strike="noStrike">
                <a:latin typeface="Arial"/>
              </a:endParaRPr>
            </a:p>
            <a:p>
              <a:pPr algn="ctr">
                <a:lnSpc>
                  <a:spcPct val="100000"/>
                </a:lnSpc>
                <a:tabLst>
                  <a:tab algn="l" pos="0"/>
                </a:tabLst>
              </a:pPr>
              <a:endParaRPr b="0" lang="en-CA" sz="1800" spc="-1" strike="noStrike">
                <a:latin typeface="Arial"/>
              </a:endParaRPr>
            </a:p>
          </p:txBody>
        </p:sp>
      </p:grpSp>
      <p:grpSp>
        <p:nvGrpSpPr>
          <p:cNvPr id="396" name="Google Shape;403;p43"/>
          <p:cNvGrpSpPr/>
          <p:nvPr/>
        </p:nvGrpSpPr>
        <p:grpSpPr>
          <a:xfrm>
            <a:off x="5897520" y="1789200"/>
            <a:ext cx="2999520" cy="1668600"/>
            <a:chOff x="5897520" y="1789200"/>
            <a:chExt cx="2999520" cy="1668600"/>
          </a:xfrm>
        </p:grpSpPr>
        <p:grpSp>
          <p:nvGrpSpPr>
            <p:cNvPr id="397" name="Google Shape;404;p43"/>
            <p:cNvGrpSpPr/>
            <p:nvPr/>
          </p:nvGrpSpPr>
          <p:grpSpPr>
            <a:xfrm>
              <a:off x="6156360" y="1789200"/>
              <a:ext cx="2652840" cy="1668600"/>
              <a:chOff x="6156360" y="1789200"/>
              <a:chExt cx="2652840" cy="1668600"/>
            </a:xfrm>
          </p:grpSpPr>
          <p:sp>
            <p:nvSpPr>
              <p:cNvPr id="398" name="Google Shape;405;p43"/>
              <p:cNvSpPr/>
              <p:nvPr/>
            </p:nvSpPr>
            <p:spPr>
              <a:xfrm>
                <a:off x="6156360" y="1789200"/>
                <a:ext cx="2652840" cy="1668600"/>
              </a:xfrm>
              <a:prstGeom prst="foldedCorner">
                <a:avLst>
                  <a:gd name="adj" fmla="val 16667"/>
                </a:avLst>
              </a:prstGeom>
              <a:solidFill>
                <a:srgbClr val="fff2cc"/>
              </a:solidFill>
              <a:ln w="9525">
                <a:solidFill>
                  <a:srgbClr val="f6b26b"/>
                </a:solidFill>
                <a:round/>
              </a:ln>
            </p:spPr>
            <p:style>
              <a:lnRef idx="0"/>
              <a:fillRef idx="0"/>
              <a:effectRef idx="0"/>
              <a:fontRef idx="minor"/>
            </p:style>
          </p:sp>
          <p:sp>
            <p:nvSpPr>
              <p:cNvPr id="399" name="Google Shape;406;p43"/>
              <p:cNvSpPr/>
              <p:nvPr/>
            </p:nvSpPr>
            <p:spPr>
              <a:xfrm>
                <a:off x="6217200" y="1962000"/>
                <a:ext cx="1471320" cy="3999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GB" sz="1400" spc="-1" strike="noStrike">
                    <a:solidFill>
                      <a:srgbClr val="3c4245"/>
                    </a:solidFill>
                    <a:latin typeface="Arial"/>
                    <a:ea typeface="Arial"/>
                  </a:rPr>
                  <a:t>Do you know?</a:t>
                </a:r>
                <a:endParaRPr b="0" lang="en-CA" sz="1400" spc="-1" strike="noStrike">
                  <a:latin typeface="Arial"/>
                </a:endParaRPr>
              </a:p>
            </p:txBody>
          </p:sp>
          <p:pic>
            <p:nvPicPr>
              <p:cNvPr id="400" name="Google Shape;407;p43" descr=""/>
              <p:cNvPicPr/>
              <p:nvPr/>
            </p:nvPicPr>
            <p:blipFill>
              <a:blip r:embed="rId1"/>
              <a:stretch/>
            </p:blipFill>
            <p:spPr>
              <a:xfrm>
                <a:off x="7688880" y="1899360"/>
                <a:ext cx="624960" cy="524880"/>
              </a:xfrm>
              <a:prstGeom prst="rect">
                <a:avLst/>
              </a:prstGeom>
              <a:ln w="0">
                <a:noFill/>
              </a:ln>
            </p:spPr>
          </p:pic>
        </p:grpSp>
        <p:sp>
          <p:nvSpPr>
            <p:cNvPr id="401" name="Google Shape;408;p43"/>
            <p:cNvSpPr/>
            <p:nvPr/>
          </p:nvSpPr>
          <p:spPr>
            <a:xfrm>
              <a:off x="5897520" y="2378880"/>
              <a:ext cx="2999520" cy="1021320"/>
            </a:xfrm>
            <a:prstGeom prst="rect">
              <a:avLst/>
            </a:prstGeom>
            <a:noFill/>
            <a:ln w="0">
              <a:noFill/>
            </a:ln>
          </p:spPr>
          <p:style>
            <a:lnRef idx="0"/>
            <a:fillRef idx="0"/>
            <a:effectRef idx="0"/>
            <a:fontRef idx="minor"/>
          </p:style>
          <p:txBody>
            <a:bodyPr tIns="91440" bIns="91440" anchor="t">
              <a:spAutoFit/>
            </a:bodyPr>
            <a:p>
              <a:pPr marL="457200">
                <a:lnSpc>
                  <a:spcPct val="100000"/>
                </a:lnSpc>
                <a:spcBef>
                  <a:spcPts val="499"/>
                </a:spcBef>
                <a:tabLst>
                  <a:tab algn="l" pos="0"/>
                </a:tabLst>
              </a:pPr>
              <a:r>
                <a:rPr b="0" lang="en-GB" sz="1380" spc="-1" strike="noStrike">
                  <a:solidFill>
                    <a:srgbClr val="374151"/>
                  </a:solidFill>
                  <a:latin typeface="Arial"/>
                  <a:ea typeface="Arial"/>
                </a:rPr>
                <a:t>As of 2021, at </a:t>
              </a:r>
              <a:r>
                <a:rPr b="1" lang="en-GB" sz="1380" spc="-1" strike="noStrike">
                  <a:solidFill>
                    <a:srgbClr val="ff0000"/>
                  </a:solidFill>
                  <a:latin typeface="Arial"/>
                  <a:ea typeface="Arial"/>
                </a:rPr>
                <a:t>least half </a:t>
              </a:r>
              <a:r>
                <a:rPr b="0" lang="en-GB" sz="1380" spc="-1" strike="noStrike">
                  <a:solidFill>
                    <a:srgbClr val="374151"/>
                  </a:solidFill>
                  <a:latin typeface="Arial"/>
                  <a:ea typeface="Arial"/>
                </a:rPr>
                <a:t>of the world's population still lacks access to </a:t>
              </a:r>
              <a:r>
                <a:rPr b="1" lang="en-GB" sz="1380" spc="-1" strike="noStrike">
                  <a:solidFill>
                    <a:srgbClr val="374151"/>
                  </a:solidFill>
                  <a:latin typeface="Arial"/>
                  <a:ea typeface="Arial"/>
                </a:rPr>
                <a:t>essential health services.</a:t>
              </a:r>
              <a:endParaRPr b="0" lang="en-CA" sz="1380" spc="-1" strike="noStrike">
                <a:latin typeface="Arial"/>
              </a:endParaRPr>
            </a:p>
          </p:txBody>
        </p:sp>
      </p:grpSp>
      <p:grpSp>
        <p:nvGrpSpPr>
          <p:cNvPr id="402" name="Google Shape;409;p43"/>
          <p:cNvGrpSpPr/>
          <p:nvPr/>
        </p:nvGrpSpPr>
        <p:grpSpPr>
          <a:xfrm>
            <a:off x="1695960" y="176040"/>
            <a:ext cx="6558120" cy="996120"/>
            <a:chOff x="1695960" y="176040"/>
            <a:chExt cx="6558120" cy="996120"/>
          </a:xfrm>
        </p:grpSpPr>
        <p:sp>
          <p:nvSpPr>
            <p:cNvPr id="403" name="Google Shape;410;p43"/>
            <p:cNvSpPr/>
            <p:nvPr/>
          </p:nvSpPr>
          <p:spPr>
            <a:xfrm rot="10800000">
              <a:off x="1695960" y="175680"/>
              <a:ext cx="6558120" cy="996120"/>
            </a:xfrm>
            <a:prstGeom prst="homePlate">
              <a:avLst>
                <a:gd name="adj" fmla="val 50000"/>
              </a:avLst>
            </a:prstGeom>
            <a:solidFill>
              <a:schemeClr val="lt2"/>
            </a:solidFill>
            <a:ln w="9525">
              <a:solidFill>
                <a:srgbClr val="595959"/>
              </a:solidFill>
              <a:round/>
            </a:ln>
          </p:spPr>
          <p:style>
            <a:lnRef idx="0"/>
            <a:fillRef idx="0"/>
            <a:effectRef idx="0"/>
            <a:fontRef idx="minor"/>
          </p:style>
        </p:sp>
        <p:sp>
          <p:nvSpPr>
            <p:cNvPr id="404" name="Google Shape;411;p43"/>
            <p:cNvSpPr/>
            <p:nvPr/>
          </p:nvSpPr>
          <p:spPr>
            <a:xfrm>
              <a:off x="2327760" y="264240"/>
              <a:ext cx="5850000" cy="811800"/>
            </a:xfrm>
            <a:prstGeom prst="rect">
              <a:avLst/>
            </a:prstGeom>
            <a:noFill/>
            <a:ln w="0">
              <a:noFill/>
            </a:ln>
          </p:spPr>
          <p:style>
            <a:lnRef idx="0"/>
            <a:fillRef idx="0"/>
            <a:effectRef idx="0"/>
            <a:fontRef idx="minor"/>
          </p:style>
          <p:txBody>
            <a:bodyPr tIns="91440" bIns="91440" anchor="t">
              <a:spAutoFit/>
            </a:bodyPr>
            <a:p>
              <a:pPr algn="just">
                <a:lnSpc>
                  <a:spcPct val="100000"/>
                </a:lnSpc>
                <a:spcBef>
                  <a:spcPts val="499"/>
                </a:spcBef>
                <a:tabLst>
                  <a:tab algn="l" pos="0"/>
                </a:tabLst>
              </a:pPr>
              <a:r>
                <a:rPr b="0" lang="en-GB" sz="1380" spc="-1" strike="noStrike">
                  <a:solidFill>
                    <a:srgbClr val="374151"/>
                  </a:solidFill>
                  <a:latin typeface="Arial"/>
                  <a:ea typeface="Arial"/>
                </a:rPr>
                <a:t>That means, Countries with </a:t>
              </a:r>
              <a:r>
                <a:rPr b="1" lang="en-GB" sz="1380" spc="-1" strike="noStrike">
                  <a:solidFill>
                    <a:srgbClr val="bf9000"/>
                  </a:solidFill>
                  <a:latin typeface="Arial"/>
                  <a:ea typeface="Arial"/>
                </a:rPr>
                <a:t>“well-organized”</a:t>
              </a:r>
              <a:r>
                <a:rPr b="0" lang="en-GB" sz="1380" spc="-1" strike="noStrike">
                  <a:solidFill>
                    <a:srgbClr val="374151"/>
                  </a:solidFill>
                  <a:latin typeface="Arial"/>
                  <a:ea typeface="Arial"/>
                </a:rPr>
                <a:t> healthcare systems experience </a:t>
              </a:r>
              <a:r>
                <a:rPr b="1" lang="en-GB" sz="1380" spc="-1" strike="noStrike">
                  <a:solidFill>
                    <a:srgbClr val="6aa84f"/>
                  </a:solidFill>
                  <a:latin typeface="Arial"/>
                  <a:ea typeface="Arial"/>
                </a:rPr>
                <a:t>lower</a:t>
              </a:r>
              <a:r>
                <a:rPr b="0" lang="en-GB" sz="1380" spc="-1" strike="noStrike">
                  <a:solidFill>
                    <a:srgbClr val="374151"/>
                  </a:solidFill>
                  <a:latin typeface="Arial"/>
                  <a:ea typeface="Arial"/>
                </a:rPr>
                <a:t> mortality rates compared to those which are developing/underdeveloped.</a:t>
              </a:r>
              <a:endParaRPr b="0" lang="en-CA" sz="1380" spc="-1" strike="noStrike">
                <a:latin typeface="Arial"/>
              </a:endParaRPr>
            </a:p>
          </p:txBody>
        </p:sp>
      </p:grpSp>
      <p:pic>
        <p:nvPicPr>
          <p:cNvPr id="405" name="Google Shape;412;p43" descr=""/>
          <p:cNvPicPr/>
          <p:nvPr/>
        </p:nvPicPr>
        <p:blipFill>
          <a:blip r:embed="rId2"/>
          <a:srcRect l="12763" t="13272" r="17096" b="12519"/>
          <a:stretch/>
        </p:blipFill>
        <p:spPr>
          <a:xfrm>
            <a:off x="311760" y="106920"/>
            <a:ext cx="1286640" cy="1134000"/>
          </a:xfrm>
          <a:prstGeom prst="rect">
            <a:avLst/>
          </a:prstGeom>
          <a:ln w="0">
            <a:noFill/>
          </a:ln>
        </p:spPr>
      </p:pic>
      <p:sp>
        <p:nvSpPr>
          <p:cNvPr id="406" name="Google Shape;413;p43"/>
          <p:cNvSpPr/>
          <p:nvPr/>
        </p:nvSpPr>
        <p:spPr>
          <a:xfrm>
            <a:off x="847440" y="1857600"/>
            <a:ext cx="5049720" cy="300204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1" lang="en-GB" sz="1720" spc="-1" strike="noStrike">
                <a:solidFill>
                  <a:srgbClr val="000000"/>
                </a:solidFill>
                <a:latin typeface="Arial"/>
                <a:ea typeface="Arial"/>
              </a:rPr>
              <a:t>To overcome this, United Nations want by 2030 to,</a:t>
            </a:r>
            <a:endParaRPr b="0" lang="en-CA" sz="1720" spc="-1" strike="noStrike">
              <a:latin typeface="Arial"/>
            </a:endParaRPr>
          </a:p>
          <a:p>
            <a:pPr marL="457200" algn="ctr">
              <a:lnSpc>
                <a:spcPct val="100000"/>
              </a:lnSpc>
              <a:tabLst>
                <a:tab algn="l" pos="0"/>
              </a:tabLst>
            </a:pPr>
            <a:r>
              <a:rPr b="1" lang="en-GB" sz="1600" spc="-1" strike="noStrike">
                <a:solidFill>
                  <a:srgbClr val="38761d"/>
                </a:solidFill>
                <a:latin typeface="Arial"/>
                <a:ea typeface="Arial"/>
              </a:rPr>
              <a:t>Achieve universal health coverage</a:t>
            </a:r>
            <a:endParaRPr b="0" lang="en-CA" sz="1600" spc="-1" strike="noStrike">
              <a:latin typeface="Arial"/>
            </a:endParaRPr>
          </a:p>
          <a:p>
            <a:pPr marL="457200" indent="-330120">
              <a:lnSpc>
                <a:spcPct val="115000"/>
              </a:lnSpc>
              <a:spcBef>
                <a:spcPts val="1500"/>
              </a:spcBef>
              <a:buClr>
                <a:srgbClr val="38761d"/>
              </a:buClr>
              <a:buFont typeface="Arial"/>
              <a:buChar char="●"/>
              <a:tabLst>
                <a:tab algn="l" pos="0"/>
              </a:tabLst>
            </a:pPr>
            <a:r>
              <a:rPr b="1" lang="en-GB" sz="1600" spc="-1" strike="noStrike">
                <a:solidFill>
                  <a:srgbClr val="38761d"/>
                </a:solidFill>
                <a:latin typeface="Arial"/>
                <a:ea typeface="Arial"/>
              </a:rPr>
              <a:t>Financial Security: </a:t>
            </a:r>
            <a:r>
              <a:rPr b="0" lang="en-GB" sz="1600" spc="-1" strike="noStrike">
                <a:solidFill>
                  <a:srgbClr val="38761d"/>
                </a:solidFill>
                <a:latin typeface="Arial"/>
                <a:ea typeface="Arial"/>
              </a:rPr>
              <a:t>No one faces heavy healthcare costs.</a:t>
            </a:r>
            <a:endParaRPr b="0" lang="en-CA" sz="1600" spc="-1" strike="noStrike">
              <a:latin typeface="Arial"/>
            </a:endParaRPr>
          </a:p>
          <a:p>
            <a:pPr marL="457200" indent="-330120">
              <a:lnSpc>
                <a:spcPct val="115000"/>
              </a:lnSpc>
              <a:buClr>
                <a:srgbClr val="38761d"/>
              </a:buClr>
              <a:buFont typeface="Arial"/>
              <a:buChar char="●"/>
              <a:tabLst>
                <a:tab algn="l" pos="0"/>
              </a:tabLst>
            </a:pPr>
            <a:r>
              <a:rPr b="1" lang="en-GB" sz="1600" spc="-1" strike="noStrike">
                <a:solidFill>
                  <a:srgbClr val="38761d"/>
                </a:solidFill>
                <a:latin typeface="Arial"/>
                <a:ea typeface="Arial"/>
              </a:rPr>
              <a:t>Quality Care: </a:t>
            </a:r>
            <a:r>
              <a:rPr b="0" lang="en-GB" sz="1600" spc="-1" strike="noStrike">
                <a:solidFill>
                  <a:srgbClr val="38761d"/>
                </a:solidFill>
                <a:latin typeface="Arial"/>
                <a:ea typeface="Arial"/>
              </a:rPr>
              <a:t>Access to good healthcare services.</a:t>
            </a:r>
            <a:endParaRPr b="0" lang="en-CA" sz="1600" spc="-1" strike="noStrike">
              <a:latin typeface="Arial"/>
            </a:endParaRPr>
          </a:p>
          <a:p>
            <a:pPr marL="457200" indent="-330120">
              <a:lnSpc>
                <a:spcPct val="115000"/>
              </a:lnSpc>
              <a:buClr>
                <a:srgbClr val="38761d"/>
              </a:buClr>
              <a:buFont typeface="Arial"/>
              <a:buChar char="●"/>
              <a:tabLst>
                <a:tab algn="l" pos="0"/>
              </a:tabLst>
            </a:pPr>
            <a:r>
              <a:rPr b="1" lang="en-GB" sz="1600" spc="-1" strike="noStrike">
                <a:solidFill>
                  <a:srgbClr val="38761d"/>
                </a:solidFill>
                <a:latin typeface="Arial"/>
                <a:ea typeface="Arial"/>
              </a:rPr>
              <a:t>Affordable Medicines: </a:t>
            </a:r>
            <a:r>
              <a:rPr b="0" lang="en-GB" sz="1600" spc="-1" strike="noStrike">
                <a:solidFill>
                  <a:srgbClr val="38761d"/>
                </a:solidFill>
                <a:latin typeface="Arial"/>
                <a:ea typeface="Arial"/>
              </a:rPr>
              <a:t>Safe, effective, and affordable medicines and vaccines for all.</a:t>
            </a:r>
            <a:endParaRPr b="0" lang="en-CA" sz="1600" spc="-1" strike="noStrike">
              <a:latin typeface="Arial"/>
            </a:endParaRPr>
          </a:p>
          <a:p>
            <a:pPr algn="ctr">
              <a:lnSpc>
                <a:spcPct val="100000"/>
              </a:lnSpc>
              <a:tabLst>
                <a:tab algn="l" pos="0"/>
              </a:tabLst>
            </a:pPr>
            <a:endParaRPr b="0" lang="en-CA" sz="1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Google Shape;109;p26"/>
          <p:cNvSpPr/>
          <p:nvPr/>
        </p:nvSpPr>
        <p:spPr>
          <a:xfrm>
            <a:off x="495360" y="182520"/>
            <a:ext cx="8502120" cy="6188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GB" sz="2400" spc="-1" strike="noStrike">
                <a:solidFill>
                  <a:srgbClr val="000000"/>
                </a:solidFill>
                <a:latin typeface="Arial"/>
                <a:ea typeface="Arial"/>
              </a:rPr>
              <a:t>Agenda</a:t>
            </a:r>
            <a:endParaRPr b="0" lang="en-CA" sz="2400" spc="-1" strike="noStrike">
              <a:latin typeface="Arial"/>
            </a:endParaRPr>
          </a:p>
        </p:txBody>
      </p:sp>
      <p:sp>
        <p:nvSpPr>
          <p:cNvPr id="171" name="Google Shape;110;p26"/>
          <p:cNvSpPr/>
          <p:nvPr/>
        </p:nvSpPr>
        <p:spPr>
          <a:xfrm>
            <a:off x="410040" y="696960"/>
            <a:ext cx="8323920" cy="6188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GB" sz="1400" spc="-1" strike="noStrike">
                <a:solidFill>
                  <a:srgbClr val="000000"/>
                </a:solidFill>
                <a:latin typeface="Arial"/>
                <a:ea typeface="Arial"/>
              </a:rPr>
              <a:t>In this powerpoint presentation, I will be walking through some of the health concerns raised by UN as its part of SDG, here are those listed below.</a:t>
            </a:r>
            <a:endParaRPr b="0" lang="en-CA" sz="1400" spc="-1" strike="noStrike">
              <a:latin typeface="Arial"/>
            </a:endParaRPr>
          </a:p>
          <a:p>
            <a:pPr>
              <a:lnSpc>
                <a:spcPct val="100000"/>
              </a:lnSpc>
              <a:tabLst>
                <a:tab algn="l" pos="0"/>
              </a:tabLst>
            </a:pPr>
            <a:endParaRPr b="0" lang="en-CA" sz="1400" spc="-1" strike="noStrike">
              <a:latin typeface="Arial"/>
            </a:endParaRPr>
          </a:p>
          <a:p>
            <a:pPr marL="457200">
              <a:lnSpc>
                <a:spcPct val="150000"/>
              </a:lnSpc>
              <a:tabLst>
                <a:tab algn="l" pos="0"/>
              </a:tabLst>
            </a:pPr>
            <a:endParaRPr b="0" lang="en-CA" sz="1400" spc="-1" strike="noStrike">
              <a:latin typeface="Arial"/>
            </a:endParaRPr>
          </a:p>
          <a:p>
            <a:pPr>
              <a:lnSpc>
                <a:spcPct val="100000"/>
              </a:lnSpc>
              <a:tabLst>
                <a:tab algn="l" pos="0"/>
              </a:tabLst>
            </a:pPr>
            <a:endParaRPr b="0" lang="en-CA" sz="1400" spc="-1" strike="noStrike">
              <a:latin typeface="Arial"/>
            </a:endParaRPr>
          </a:p>
          <a:p>
            <a:pPr>
              <a:lnSpc>
                <a:spcPct val="100000"/>
              </a:lnSpc>
              <a:tabLst>
                <a:tab algn="l" pos="0"/>
              </a:tabLst>
            </a:pPr>
            <a:endParaRPr b="0" lang="en-CA" sz="1400" spc="-1" strike="noStrike">
              <a:latin typeface="Arial"/>
            </a:endParaRPr>
          </a:p>
          <a:p>
            <a:pPr>
              <a:lnSpc>
                <a:spcPct val="100000"/>
              </a:lnSpc>
              <a:tabLst>
                <a:tab algn="l" pos="0"/>
              </a:tabLst>
            </a:pPr>
            <a:endParaRPr b="0" lang="en-CA" sz="1400" spc="-1" strike="noStrike">
              <a:latin typeface="Arial"/>
            </a:endParaRPr>
          </a:p>
          <a:p>
            <a:pPr>
              <a:lnSpc>
                <a:spcPct val="100000"/>
              </a:lnSpc>
              <a:tabLst>
                <a:tab algn="l" pos="0"/>
              </a:tabLst>
            </a:pPr>
            <a:endParaRPr b="0" lang="en-CA" sz="1400" spc="-1" strike="noStrike">
              <a:latin typeface="Arial"/>
            </a:endParaRPr>
          </a:p>
          <a:p>
            <a:pPr>
              <a:lnSpc>
                <a:spcPct val="100000"/>
              </a:lnSpc>
              <a:tabLst>
                <a:tab algn="l" pos="0"/>
              </a:tabLst>
            </a:pPr>
            <a:endParaRPr b="0" lang="en-CA" sz="1400" spc="-1" strike="noStrike">
              <a:latin typeface="Arial"/>
            </a:endParaRPr>
          </a:p>
        </p:txBody>
      </p:sp>
      <p:sp>
        <p:nvSpPr>
          <p:cNvPr id="172" name="Google Shape;111;p26"/>
          <p:cNvSpPr/>
          <p:nvPr/>
        </p:nvSpPr>
        <p:spPr>
          <a:xfrm>
            <a:off x="273600" y="1576080"/>
            <a:ext cx="4074120" cy="1532520"/>
          </a:xfrm>
          <a:prstGeom prst="roundRect">
            <a:avLst>
              <a:gd name="adj" fmla="val 16667"/>
            </a:avLst>
          </a:prstGeom>
          <a:solidFill>
            <a:srgbClr val="f4cccc"/>
          </a:solidFill>
          <a:ln w="9525">
            <a:solidFill>
              <a:srgbClr val="980000"/>
            </a:solidFill>
            <a:round/>
          </a:ln>
        </p:spPr>
        <p:style>
          <a:lnRef idx="0"/>
          <a:fillRef idx="0"/>
          <a:effectRef idx="0"/>
          <a:fontRef idx="minor"/>
        </p:style>
        <p:txBody>
          <a:bodyPr tIns="91440" bIns="91440" anchor="ctr">
            <a:noAutofit/>
          </a:bodyPr>
          <a:p>
            <a:pPr algn="ctr">
              <a:lnSpc>
                <a:spcPct val="150000"/>
              </a:lnSpc>
              <a:tabLst>
                <a:tab algn="l" pos="0"/>
              </a:tabLst>
            </a:pPr>
            <a:r>
              <a:rPr b="1" lang="en-GB" sz="1400" spc="-1" strike="noStrike">
                <a:solidFill>
                  <a:srgbClr val="990000"/>
                </a:solidFill>
                <a:latin typeface="Arial"/>
                <a:ea typeface="Arial"/>
              </a:rPr>
              <a:t>REDUCE</a:t>
            </a:r>
            <a:endParaRPr b="0" lang="en-CA" sz="1400" spc="-1" strike="noStrike">
              <a:latin typeface="Arial"/>
            </a:endParaRPr>
          </a:p>
          <a:p>
            <a:pPr marL="457200" indent="-317520">
              <a:lnSpc>
                <a:spcPct val="100000"/>
              </a:lnSpc>
              <a:buClr>
                <a:srgbClr val="000000"/>
              </a:buClr>
              <a:buFont typeface="Arial"/>
              <a:buChar char="➢"/>
              <a:tabLst>
                <a:tab algn="l" pos="0"/>
              </a:tabLst>
            </a:pPr>
            <a:r>
              <a:rPr b="0" lang="en-GB" sz="1400" spc="-1" strike="noStrike">
                <a:solidFill>
                  <a:srgbClr val="000000"/>
                </a:solidFill>
                <a:latin typeface="Arial"/>
                <a:ea typeface="Arial"/>
              </a:rPr>
              <a:t>Neonatal &amp; Child Mortality</a:t>
            </a:r>
            <a:endParaRPr b="0" lang="en-CA" sz="1400" spc="-1" strike="noStrike">
              <a:latin typeface="Arial"/>
            </a:endParaRPr>
          </a:p>
          <a:p>
            <a:pPr marL="457200" indent="-317520">
              <a:lnSpc>
                <a:spcPct val="100000"/>
              </a:lnSpc>
              <a:buClr>
                <a:srgbClr val="000000"/>
              </a:buClr>
              <a:buFont typeface="Arial"/>
              <a:buChar char="➢"/>
              <a:tabLst>
                <a:tab algn="l" pos="0"/>
              </a:tabLst>
            </a:pPr>
            <a:r>
              <a:rPr b="0" lang="en-GB" sz="1400" spc="-1" strike="noStrike">
                <a:solidFill>
                  <a:srgbClr val="000000"/>
                </a:solidFill>
                <a:latin typeface="Arial"/>
                <a:ea typeface="Arial"/>
              </a:rPr>
              <a:t>Maternal Mortality</a:t>
            </a:r>
            <a:endParaRPr b="0" lang="en-CA" sz="1400" spc="-1" strike="noStrike">
              <a:latin typeface="Arial"/>
            </a:endParaRPr>
          </a:p>
          <a:p>
            <a:pPr marL="457200" indent="-317520">
              <a:lnSpc>
                <a:spcPct val="100000"/>
              </a:lnSpc>
              <a:buClr>
                <a:srgbClr val="000000"/>
              </a:buClr>
              <a:buFont typeface="Arial"/>
              <a:buChar char="➢"/>
              <a:tabLst>
                <a:tab algn="l" pos="0"/>
              </a:tabLst>
            </a:pPr>
            <a:r>
              <a:rPr b="0" lang="en-GB" sz="1400" spc="-1" strike="noStrike">
                <a:solidFill>
                  <a:srgbClr val="000000"/>
                </a:solidFill>
                <a:latin typeface="Arial"/>
                <a:ea typeface="Arial"/>
              </a:rPr>
              <a:t>Infectious diseases </a:t>
            </a:r>
            <a:endParaRPr b="0" lang="en-CA" sz="1400" spc="-1" strike="noStrike">
              <a:latin typeface="Arial"/>
            </a:endParaRPr>
          </a:p>
          <a:p>
            <a:pPr marL="457200" indent="-317520">
              <a:lnSpc>
                <a:spcPct val="100000"/>
              </a:lnSpc>
              <a:buClr>
                <a:srgbClr val="000000"/>
              </a:buClr>
              <a:buFont typeface="Arial"/>
              <a:buChar char="➢"/>
              <a:tabLst>
                <a:tab algn="l" pos="0"/>
              </a:tabLst>
            </a:pPr>
            <a:r>
              <a:rPr b="0" lang="en-GB" sz="1400" spc="-1" strike="noStrike">
                <a:solidFill>
                  <a:srgbClr val="000000"/>
                </a:solidFill>
                <a:latin typeface="Arial"/>
                <a:ea typeface="Arial"/>
              </a:rPr>
              <a:t>Non Communicable Disease</a:t>
            </a:r>
            <a:endParaRPr b="0" lang="en-CA" sz="1400" spc="-1" strike="noStrike">
              <a:latin typeface="Arial"/>
            </a:endParaRPr>
          </a:p>
          <a:p>
            <a:pPr marL="457200" indent="-317520">
              <a:lnSpc>
                <a:spcPct val="100000"/>
              </a:lnSpc>
              <a:buClr>
                <a:srgbClr val="000000"/>
              </a:buClr>
              <a:buFont typeface="Arial"/>
              <a:buChar char="➢"/>
              <a:tabLst>
                <a:tab algn="l" pos="0"/>
              </a:tabLst>
            </a:pPr>
            <a:r>
              <a:rPr b="0" lang="en-GB" sz="1400" spc="-1" strike="noStrike">
                <a:solidFill>
                  <a:srgbClr val="000000"/>
                </a:solidFill>
                <a:latin typeface="Arial"/>
                <a:ea typeface="Arial"/>
              </a:rPr>
              <a:t>Substance abuse and Road injuries</a:t>
            </a:r>
            <a:endParaRPr b="0" lang="en-CA" sz="1400" spc="-1" strike="noStrike">
              <a:latin typeface="Arial"/>
            </a:endParaRPr>
          </a:p>
        </p:txBody>
      </p:sp>
      <p:sp>
        <p:nvSpPr>
          <p:cNvPr id="173" name="Google Shape;112;p26"/>
          <p:cNvSpPr/>
          <p:nvPr/>
        </p:nvSpPr>
        <p:spPr>
          <a:xfrm>
            <a:off x="4904280" y="3368520"/>
            <a:ext cx="3987000" cy="1532520"/>
          </a:xfrm>
          <a:prstGeom prst="roundRect">
            <a:avLst>
              <a:gd name="adj" fmla="val 16667"/>
            </a:avLst>
          </a:prstGeom>
          <a:solidFill>
            <a:srgbClr val="fff2cc"/>
          </a:solidFill>
          <a:ln w="9525">
            <a:solidFill>
              <a:srgbClr val="bf9000"/>
            </a:solidFill>
            <a:round/>
          </a:ln>
        </p:spPr>
        <p:style>
          <a:lnRef idx="0"/>
          <a:fillRef idx="0"/>
          <a:effectRef idx="0"/>
          <a:fontRef idx="minor"/>
        </p:style>
        <p:txBody>
          <a:bodyPr tIns="91440" bIns="91440" anchor="ctr">
            <a:noAutofit/>
          </a:bodyPr>
          <a:p>
            <a:pPr marL="457200" indent="-317520">
              <a:lnSpc>
                <a:spcPct val="150000"/>
              </a:lnSpc>
              <a:buClr>
                <a:srgbClr val="000000"/>
              </a:buClr>
              <a:buFont typeface="Arial"/>
              <a:buChar char="➢"/>
            </a:pPr>
            <a:r>
              <a:rPr b="0" lang="en-GB" sz="1400" spc="-1" strike="noStrike">
                <a:solidFill>
                  <a:srgbClr val="000000"/>
                </a:solidFill>
                <a:latin typeface="Arial"/>
                <a:ea typeface="Arial"/>
              </a:rPr>
              <a:t>Call for Action</a:t>
            </a:r>
            <a:endParaRPr b="0" lang="en-CA" sz="1400" spc="-1" strike="noStrike">
              <a:latin typeface="Arial"/>
            </a:endParaRPr>
          </a:p>
        </p:txBody>
      </p:sp>
      <p:sp>
        <p:nvSpPr>
          <p:cNvPr id="174" name="Google Shape;113;p26"/>
          <p:cNvSpPr/>
          <p:nvPr/>
        </p:nvSpPr>
        <p:spPr>
          <a:xfrm>
            <a:off x="273600" y="3368520"/>
            <a:ext cx="4074120" cy="1532520"/>
          </a:xfrm>
          <a:prstGeom prst="roundRect">
            <a:avLst>
              <a:gd name="adj" fmla="val 16667"/>
            </a:avLst>
          </a:prstGeom>
          <a:solidFill>
            <a:srgbClr val="f7f7f8"/>
          </a:solidFill>
          <a:ln w="9525">
            <a:solidFill>
              <a:srgbClr val="999999"/>
            </a:solidFill>
            <a:round/>
          </a:ln>
        </p:spPr>
        <p:style>
          <a:lnRef idx="0"/>
          <a:fillRef idx="0"/>
          <a:effectRef idx="0"/>
          <a:fontRef idx="minor"/>
        </p:style>
        <p:txBody>
          <a:bodyPr tIns="91440" bIns="91440" anchor="ctr">
            <a:noAutofit/>
          </a:bodyPr>
          <a:p>
            <a:pPr marL="457200" indent="-317520">
              <a:lnSpc>
                <a:spcPct val="150000"/>
              </a:lnSpc>
              <a:buClr>
                <a:srgbClr val="000000"/>
              </a:buClr>
              <a:buFont typeface="Arial"/>
              <a:buChar char="➢"/>
            </a:pPr>
            <a:r>
              <a:rPr b="0" lang="en-GB" sz="1400" spc="-1" strike="noStrike">
                <a:solidFill>
                  <a:srgbClr val="000000"/>
                </a:solidFill>
                <a:latin typeface="Arial"/>
                <a:ea typeface="Arial"/>
              </a:rPr>
              <a:t>Understanding Canada’s Situation on SDG 3</a:t>
            </a:r>
            <a:endParaRPr b="0" lang="en-CA" sz="1400" spc="-1" strike="noStrike">
              <a:latin typeface="Arial"/>
            </a:endParaRPr>
          </a:p>
        </p:txBody>
      </p:sp>
      <p:sp>
        <p:nvSpPr>
          <p:cNvPr id="175" name="Google Shape;114;p26"/>
          <p:cNvSpPr/>
          <p:nvPr/>
        </p:nvSpPr>
        <p:spPr>
          <a:xfrm>
            <a:off x="4904280" y="1576080"/>
            <a:ext cx="3987000" cy="1532520"/>
          </a:xfrm>
          <a:prstGeom prst="roundRect">
            <a:avLst>
              <a:gd name="adj" fmla="val 16667"/>
            </a:avLst>
          </a:prstGeom>
          <a:solidFill>
            <a:srgbClr val="cfe2f3"/>
          </a:solidFill>
          <a:ln w="9525">
            <a:solidFill>
              <a:srgbClr val="073763"/>
            </a:solidFill>
            <a:round/>
          </a:ln>
        </p:spPr>
        <p:style>
          <a:lnRef idx="0"/>
          <a:fillRef idx="0"/>
          <a:effectRef idx="0"/>
          <a:fontRef idx="minor"/>
        </p:style>
        <p:txBody>
          <a:bodyPr tIns="91440" bIns="91440" anchor="ctr">
            <a:noAutofit/>
          </a:bodyPr>
          <a:p>
            <a:pPr>
              <a:lnSpc>
                <a:spcPct val="150000"/>
              </a:lnSpc>
              <a:tabLst>
                <a:tab algn="l" pos="0"/>
              </a:tabLst>
            </a:pPr>
            <a:r>
              <a:rPr b="0" lang="en-GB" sz="1400" spc="-1" strike="noStrike">
                <a:solidFill>
                  <a:srgbClr val="000000"/>
                </a:solidFill>
                <a:latin typeface="Arial"/>
                <a:ea typeface="Arial"/>
              </a:rPr>
              <a:t> </a:t>
            </a:r>
            <a:endParaRPr b="0" lang="en-CA" sz="1400" spc="-1" strike="noStrike">
              <a:latin typeface="Arial"/>
            </a:endParaRPr>
          </a:p>
        </p:txBody>
      </p:sp>
      <p:sp>
        <p:nvSpPr>
          <p:cNvPr id="176" name="Google Shape;115;p26"/>
          <p:cNvSpPr/>
          <p:nvPr/>
        </p:nvSpPr>
        <p:spPr>
          <a:xfrm>
            <a:off x="4904280" y="1620720"/>
            <a:ext cx="3925440" cy="1073160"/>
          </a:xfrm>
          <a:prstGeom prst="rect">
            <a:avLst/>
          </a:prstGeom>
          <a:noFill/>
          <a:ln w="0">
            <a:noFill/>
          </a:ln>
        </p:spPr>
        <p:style>
          <a:lnRef idx="0"/>
          <a:fillRef idx="0"/>
          <a:effectRef idx="0"/>
          <a:fontRef idx="minor"/>
        </p:style>
        <p:txBody>
          <a:bodyPr tIns="91440" bIns="91440" anchor="t">
            <a:noAutofit/>
          </a:bodyPr>
          <a:p>
            <a:pPr algn="ctr">
              <a:lnSpc>
                <a:spcPct val="200000"/>
              </a:lnSpc>
              <a:tabLst>
                <a:tab algn="l" pos="0"/>
              </a:tabLst>
            </a:pPr>
            <a:r>
              <a:rPr b="1" lang="en-GB" sz="1400" spc="-1" strike="noStrike">
                <a:solidFill>
                  <a:srgbClr val="1155cc"/>
                </a:solidFill>
                <a:latin typeface="Arial"/>
                <a:ea typeface="Arial"/>
              </a:rPr>
              <a:t>ACHIEVE</a:t>
            </a:r>
            <a:endParaRPr b="0" lang="en-CA" sz="1400" spc="-1" strike="noStrike">
              <a:latin typeface="Arial"/>
            </a:endParaRPr>
          </a:p>
          <a:p>
            <a:pPr marL="457200" indent="-317520">
              <a:lnSpc>
                <a:spcPct val="200000"/>
              </a:lnSpc>
              <a:buClr>
                <a:srgbClr val="000000"/>
              </a:buClr>
              <a:buFont typeface="Arial"/>
              <a:buChar char="➢"/>
              <a:tabLst>
                <a:tab algn="l" pos="0"/>
              </a:tabLst>
            </a:pPr>
            <a:r>
              <a:rPr b="0" lang="en-GB" sz="1400" spc="-1" strike="noStrike">
                <a:solidFill>
                  <a:srgbClr val="000000"/>
                </a:solidFill>
                <a:latin typeface="Arial"/>
                <a:ea typeface="Arial"/>
              </a:rPr>
              <a:t>100% Vaccination</a:t>
            </a:r>
            <a:endParaRPr b="0" lang="en-CA" sz="1400" spc="-1" strike="noStrike">
              <a:latin typeface="Arial"/>
            </a:endParaRPr>
          </a:p>
          <a:p>
            <a:pPr marL="457200" indent="-317520">
              <a:lnSpc>
                <a:spcPct val="150000"/>
              </a:lnSpc>
              <a:buClr>
                <a:srgbClr val="000000"/>
              </a:buClr>
              <a:buFont typeface="Arial"/>
              <a:buChar char="➢"/>
              <a:tabLst>
                <a:tab algn="l" pos="0"/>
              </a:tabLst>
            </a:pPr>
            <a:r>
              <a:rPr b="0" lang="en-GB" sz="1400" spc="-1" strike="noStrike">
                <a:solidFill>
                  <a:srgbClr val="000000"/>
                </a:solidFill>
                <a:latin typeface="Arial"/>
                <a:ea typeface="Arial"/>
              </a:rPr>
              <a:t>Achieving Universal Health Coverage</a:t>
            </a:r>
            <a:endParaRPr b="0" lang="en-CA" sz="1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Google Shape;418;p44"/>
          <p:cNvSpPr/>
          <p:nvPr/>
        </p:nvSpPr>
        <p:spPr>
          <a:xfrm>
            <a:off x="1963440" y="298080"/>
            <a:ext cx="5216760" cy="1584720"/>
          </a:xfrm>
          <a:prstGeom prst="cloud">
            <a:avLst/>
          </a:prstGeom>
          <a:solidFill>
            <a:schemeClr val="lt2"/>
          </a:solidFill>
          <a:ln w="9525">
            <a:solidFill>
              <a:srgbClr val="595959"/>
            </a:solidFill>
            <a:round/>
          </a:ln>
        </p:spPr>
        <p:style>
          <a:lnRef idx="0"/>
          <a:fillRef idx="0"/>
          <a:effectRef idx="0"/>
          <a:fontRef idx="minor"/>
        </p:style>
      </p:sp>
      <p:sp>
        <p:nvSpPr>
          <p:cNvPr id="408" name="Google Shape;419;p44"/>
          <p:cNvSpPr/>
          <p:nvPr/>
        </p:nvSpPr>
        <p:spPr>
          <a:xfrm>
            <a:off x="2659320" y="735480"/>
            <a:ext cx="3597120" cy="70992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1" lang="en-GB" sz="1400" spc="-1" strike="noStrike">
                <a:solidFill>
                  <a:srgbClr val="f12c9f"/>
                </a:solidFill>
                <a:latin typeface="Arial"/>
                <a:ea typeface="Arial"/>
              </a:rPr>
              <a:t>“</a:t>
            </a:r>
            <a:r>
              <a:rPr b="1" lang="en-GB" sz="1400" spc="-1" strike="noStrike">
                <a:solidFill>
                  <a:srgbClr val="f12c9f"/>
                </a:solidFill>
                <a:latin typeface="Arial"/>
                <a:ea typeface="Arial"/>
              </a:rPr>
              <a:t>Barbie”</a:t>
            </a:r>
            <a:r>
              <a:rPr b="0" lang="en-GB" sz="1400" spc="-1" strike="noStrike">
                <a:solidFill>
                  <a:srgbClr val="000000"/>
                </a:solidFill>
                <a:latin typeface="Arial"/>
                <a:ea typeface="Arial"/>
              </a:rPr>
              <a:t> now values life and plans move to </a:t>
            </a:r>
            <a:r>
              <a:rPr b="1" lang="en-GB" sz="1400" spc="-1" strike="noStrike">
                <a:solidFill>
                  <a:srgbClr val="ff0000"/>
                </a:solidFill>
                <a:latin typeface="Arial"/>
                <a:ea typeface="Arial"/>
              </a:rPr>
              <a:t>Canada</a:t>
            </a:r>
            <a:r>
              <a:rPr b="0" lang="en-GB" sz="1400" spc="-1" strike="noStrike">
                <a:solidFill>
                  <a:srgbClr val="000000"/>
                </a:solidFill>
                <a:latin typeface="Arial"/>
                <a:ea typeface="Arial"/>
              </a:rPr>
              <a:t> for studying medicine, as her dream is improve her home country’s living standard.</a:t>
            </a:r>
            <a:endParaRPr b="0" lang="en-CA" sz="1400" spc="-1" strike="noStrike">
              <a:latin typeface="Arial"/>
            </a:endParaRPr>
          </a:p>
        </p:txBody>
      </p:sp>
      <p:pic>
        <p:nvPicPr>
          <p:cNvPr id="409" name="Google Shape;420;p44" descr=""/>
          <p:cNvPicPr/>
          <p:nvPr/>
        </p:nvPicPr>
        <p:blipFill>
          <a:blip r:embed="rId1"/>
          <a:stretch/>
        </p:blipFill>
        <p:spPr>
          <a:xfrm>
            <a:off x="2594880" y="1993680"/>
            <a:ext cx="3726000" cy="292356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10" name="Google Shape;425;p45"/>
          <p:cNvGrpSpPr/>
          <p:nvPr/>
        </p:nvGrpSpPr>
        <p:grpSpPr>
          <a:xfrm>
            <a:off x="3746880" y="1816200"/>
            <a:ext cx="5319360" cy="2915280"/>
            <a:chOff x="3746880" y="1816200"/>
            <a:chExt cx="5319360" cy="2915280"/>
          </a:xfrm>
        </p:grpSpPr>
        <p:sp>
          <p:nvSpPr>
            <p:cNvPr id="411" name="Google Shape;426;p45"/>
            <p:cNvSpPr/>
            <p:nvPr/>
          </p:nvSpPr>
          <p:spPr>
            <a:xfrm>
              <a:off x="3746880" y="4380840"/>
              <a:ext cx="5319360" cy="35064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1" lang="en-GB" sz="1100" spc="-1" strike="noStrike">
                  <a:solidFill>
                    <a:srgbClr val="333333"/>
                  </a:solidFill>
                  <a:latin typeface="Calibri"/>
                  <a:ea typeface="Calibri"/>
                </a:rPr>
                <a:t>Prevalence (%) of major chronic diseases and risk conditions in Canadians, by age group</a:t>
              </a:r>
              <a:endParaRPr b="0" lang="en-CA" sz="1100" spc="-1" strike="noStrike">
                <a:latin typeface="Arial"/>
              </a:endParaRPr>
            </a:p>
          </p:txBody>
        </p:sp>
        <p:pic>
          <p:nvPicPr>
            <p:cNvPr id="412" name="Google Shape;427;p45" descr=""/>
            <p:cNvPicPr/>
            <p:nvPr/>
          </p:nvPicPr>
          <p:blipFill>
            <a:blip r:embed="rId1"/>
            <a:srcRect l="7831" t="3610" r="4464" b="11004"/>
            <a:stretch/>
          </p:blipFill>
          <p:spPr>
            <a:xfrm>
              <a:off x="3978720" y="1816200"/>
              <a:ext cx="5050440" cy="2564280"/>
            </a:xfrm>
            <a:prstGeom prst="rect">
              <a:avLst/>
            </a:prstGeom>
            <a:ln w="0">
              <a:noFill/>
            </a:ln>
          </p:spPr>
        </p:pic>
      </p:grpSp>
      <p:sp>
        <p:nvSpPr>
          <p:cNvPr id="413" name="Google Shape;428;p45"/>
          <p:cNvSpPr/>
          <p:nvPr/>
        </p:nvSpPr>
        <p:spPr>
          <a:xfrm>
            <a:off x="349560" y="63000"/>
            <a:ext cx="5509440" cy="920880"/>
          </a:xfrm>
          <a:prstGeom prst="flowChartTerminator">
            <a:avLst/>
          </a:prstGeom>
          <a:solidFill>
            <a:schemeClr val="lt2"/>
          </a:solidFill>
          <a:ln w="9525">
            <a:solidFill>
              <a:srgbClr val="595959"/>
            </a:solidFill>
            <a:round/>
          </a:ln>
        </p:spPr>
        <p:style>
          <a:lnRef idx="0"/>
          <a:fillRef idx="0"/>
          <a:effectRef idx="0"/>
          <a:fontRef idx="minor"/>
        </p:style>
      </p:sp>
      <p:sp>
        <p:nvSpPr>
          <p:cNvPr id="414" name="Google Shape;429;p45"/>
          <p:cNvSpPr/>
          <p:nvPr/>
        </p:nvSpPr>
        <p:spPr>
          <a:xfrm>
            <a:off x="523080" y="108000"/>
            <a:ext cx="5162400" cy="82260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0" lang="en-GB" sz="1400" spc="-1" strike="noStrike">
                <a:solidFill>
                  <a:srgbClr val="000000"/>
                </a:solidFill>
                <a:latin typeface="Arial"/>
                <a:ea typeface="Arial"/>
              </a:rPr>
              <a:t>With all the analysis which motivated her to be a healthcare professional, </a:t>
            </a:r>
            <a:r>
              <a:rPr b="1" lang="en-GB" sz="1400" spc="-1" strike="noStrike">
                <a:solidFill>
                  <a:srgbClr val="f12c9f"/>
                </a:solidFill>
                <a:latin typeface="Arial"/>
                <a:ea typeface="Arial"/>
              </a:rPr>
              <a:t>“Barbie”</a:t>
            </a:r>
            <a:r>
              <a:rPr b="0" lang="en-GB" sz="1400" spc="-1" strike="noStrike">
                <a:solidFill>
                  <a:srgbClr val="000000"/>
                </a:solidFill>
                <a:latin typeface="Arial"/>
                <a:ea typeface="Arial"/>
              </a:rPr>
              <a:t> figure out, </a:t>
            </a:r>
            <a:r>
              <a:rPr b="1" lang="en-GB" sz="1400" spc="-1" strike="noStrike">
                <a:solidFill>
                  <a:srgbClr val="ff0000"/>
                </a:solidFill>
                <a:latin typeface="Arial"/>
                <a:ea typeface="Arial"/>
              </a:rPr>
              <a:t>Canada </a:t>
            </a:r>
            <a:r>
              <a:rPr b="0" lang="en-GB" sz="1400" spc="-1" strike="noStrike">
                <a:solidFill>
                  <a:srgbClr val="000000"/>
                </a:solidFill>
                <a:latin typeface="Arial"/>
                <a:ea typeface="Arial"/>
              </a:rPr>
              <a:t>has little different problem comparatively.</a:t>
            </a:r>
            <a:endParaRPr b="0" lang="en-CA" sz="1400" spc="-1" strike="noStrike">
              <a:latin typeface="Arial"/>
            </a:endParaRPr>
          </a:p>
        </p:txBody>
      </p:sp>
      <p:grpSp>
        <p:nvGrpSpPr>
          <p:cNvPr id="415" name="Google Shape;430;p45"/>
          <p:cNvGrpSpPr/>
          <p:nvPr/>
        </p:nvGrpSpPr>
        <p:grpSpPr>
          <a:xfrm>
            <a:off x="936360" y="1416960"/>
            <a:ext cx="3053880" cy="2780280"/>
            <a:chOff x="936360" y="1416960"/>
            <a:chExt cx="3053880" cy="2780280"/>
          </a:xfrm>
        </p:grpSpPr>
        <p:pic>
          <p:nvPicPr>
            <p:cNvPr id="416" name="Google Shape;431;p45" descr=""/>
            <p:cNvPicPr/>
            <p:nvPr/>
          </p:nvPicPr>
          <p:blipFill>
            <a:blip r:embed="rId2"/>
            <a:srcRect l="22787" t="12040" r="21385" b="0"/>
            <a:stretch/>
          </p:blipFill>
          <p:spPr>
            <a:xfrm>
              <a:off x="936360" y="1416960"/>
              <a:ext cx="3053880" cy="2780280"/>
            </a:xfrm>
            <a:prstGeom prst="rect">
              <a:avLst/>
            </a:prstGeom>
            <a:ln w="0">
              <a:noFill/>
            </a:ln>
          </p:spPr>
        </p:pic>
        <p:sp>
          <p:nvSpPr>
            <p:cNvPr id="417" name="Google Shape;432;p45"/>
            <p:cNvSpPr/>
            <p:nvPr/>
          </p:nvSpPr>
          <p:spPr>
            <a:xfrm>
              <a:off x="2787840" y="1940400"/>
              <a:ext cx="655920" cy="281880"/>
            </a:xfrm>
            <a:prstGeom prst="rect">
              <a:avLst/>
            </a:prstGeom>
            <a:noFill/>
            <a:ln w="0">
              <a:noFill/>
            </a:ln>
          </p:spPr>
          <p:style>
            <a:lnRef idx="0"/>
            <a:fillRef idx="0"/>
            <a:effectRef idx="0"/>
            <a:fontRef idx="minor"/>
          </p:style>
          <p:txBody>
            <a:bodyPr lIns="68400" rIns="68400" tIns="34200" bIns="34200" anchor="t">
              <a:spAutoFit/>
            </a:bodyPr>
            <a:p>
              <a:pPr>
                <a:lnSpc>
                  <a:spcPct val="100000"/>
                </a:lnSpc>
                <a:tabLst>
                  <a:tab algn="l" pos="0"/>
                </a:tabLst>
              </a:pPr>
              <a:r>
                <a:rPr b="1" lang="en-GB" sz="1400" spc="-1" strike="noStrike">
                  <a:solidFill>
                    <a:srgbClr val="000000"/>
                  </a:solidFill>
                  <a:latin typeface="Calibri"/>
                  <a:ea typeface="Calibri"/>
                </a:rPr>
                <a:t>19%</a:t>
              </a:r>
              <a:endParaRPr b="0" lang="en-CA" sz="1400" spc="-1" strike="noStrike">
                <a:latin typeface="Arial"/>
              </a:endParaRPr>
            </a:p>
          </p:txBody>
        </p:sp>
        <p:sp>
          <p:nvSpPr>
            <p:cNvPr id="418" name="Google Shape;433;p45"/>
            <p:cNvSpPr/>
            <p:nvPr/>
          </p:nvSpPr>
          <p:spPr>
            <a:xfrm>
              <a:off x="2657880" y="3329280"/>
              <a:ext cx="916200" cy="281880"/>
            </a:xfrm>
            <a:prstGeom prst="rect">
              <a:avLst/>
            </a:prstGeom>
            <a:noFill/>
            <a:ln w="0">
              <a:noFill/>
            </a:ln>
          </p:spPr>
          <p:style>
            <a:lnRef idx="0"/>
            <a:fillRef idx="0"/>
            <a:effectRef idx="0"/>
            <a:fontRef idx="minor"/>
          </p:style>
          <p:txBody>
            <a:bodyPr lIns="68400" rIns="68400" tIns="34200" bIns="34200" anchor="t">
              <a:spAutoFit/>
            </a:bodyPr>
            <a:p>
              <a:pPr>
                <a:lnSpc>
                  <a:spcPct val="100000"/>
                </a:lnSpc>
                <a:tabLst>
                  <a:tab algn="l" pos="0"/>
                </a:tabLst>
              </a:pPr>
              <a:r>
                <a:rPr b="1" lang="en-GB" sz="1400" spc="-1" strike="noStrike">
                  <a:solidFill>
                    <a:srgbClr val="ffffff"/>
                  </a:solidFill>
                  <a:latin typeface="Calibri"/>
                  <a:ea typeface="Calibri"/>
                </a:rPr>
                <a:t>34.8%</a:t>
              </a:r>
              <a:endParaRPr b="0" lang="en-CA" sz="1400" spc="-1" strike="noStrike">
                <a:latin typeface="Arial"/>
              </a:endParaRPr>
            </a:p>
          </p:txBody>
        </p:sp>
        <p:sp>
          <p:nvSpPr>
            <p:cNvPr id="419" name="Google Shape;434;p45"/>
            <p:cNvSpPr/>
            <p:nvPr/>
          </p:nvSpPr>
          <p:spPr>
            <a:xfrm>
              <a:off x="1026720" y="3044520"/>
              <a:ext cx="860040" cy="281880"/>
            </a:xfrm>
            <a:prstGeom prst="rect">
              <a:avLst/>
            </a:prstGeom>
            <a:noFill/>
            <a:ln w="0">
              <a:noFill/>
            </a:ln>
          </p:spPr>
          <p:style>
            <a:lnRef idx="0"/>
            <a:fillRef idx="0"/>
            <a:effectRef idx="0"/>
            <a:fontRef idx="minor"/>
          </p:style>
          <p:txBody>
            <a:bodyPr lIns="68400" rIns="68400" tIns="34200" bIns="34200" anchor="t">
              <a:spAutoFit/>
            </a:bodyPr>
            <a:p>
              <a:pPr>
                <a:lnSpc>
                  <a:spcPct val="100000"/>
                </a:lnSpc>
                <a:tabLst>
                  <a:tab algn="l" pos="0"/>
                </a:tabLst>
              </a:pPr>
              <a:r>
                <a:rPr b="1" lang="en-GB" sz="1400" spc="-1" strike="noStrike">
                  <a:solidFill>
                    <a:srgbClr val="ffffff"/>
                  </a:solidFill>
                  <a:latin typeface="Calibri"/>
                  <a:ea typeface="Calibri"/>
                </a:rPr>
                <a:t>32.1%</a:t>
              </a:r>
              <a:endParaRPr b="0" lang="en-CA" sz="1400" spc="-1" strike="noStrike">
                <a:latin typeface="Arial"/>
              </a:endParaRPr>
            </a:p>
          </p:txBody>
        </p:sp>
        <p:sp>
          <p:nvSpPr>
            <p:cNvPr id="420" name="Google Shape;435;p45"/>
            <p:cNvSpPr/>
            <p:nvPr/>
          </p:nvSpPr>
          <p:spPr>
            <a:xfrm>
              <a:off x="1411920" y="1829160"/>
              <a:ext cx="865440" cy="281880"/>
            </a:xfrm>
            <a:prstGeom prst="rect">
              <a:avLst/>
            </a:prstGeom>
            <a:noFill/>
            <a:ln w="0">
              <a:noFill/>
            </a:ln>
          </p:spPr>
          <p:style>
            <a:lnRef idx="0"/>
            <a:fillRef idx="0"/>
            <a:effectRef idx="0"/>
            <a:fontRef idx="minor"/>
          </p:style>
          <p:txBody>
            <a:bodyPr lIns="68400" rIns="68400" tIns="34200" bIns="34200" anchor="t">
              <a:spAutoFit/>
            </a:bodyPr>
            <a:p>
              <a:pPr>
                <a:lnSpc>
                  <a:spcPct val="100000"/>
                </a:lnSpc>
                <a:tabLst>
                  <a:tab algn="l" pos="0"/>
                </a:tabLst>
              </a:pPr>
              <a:r>
                <a:rPr b="1" lang="en-GB" sz="1400" spc="-1" strike="noStrike">
                  <a:solidFill>
                    <a:srgbClr val="000000"/>
                  </a:solidFill>
                  <a:latin typeface="Calibri"/>
                  <a:ea typeface="Calibri"/>
                </a:rPr>
                <a:t>11.2%</a:t>
              </a:r>
              <a:endParaRPr b="0" lang="en-CA" sz="1400" spc="-1" strike="noStrike">
                <a:latin typeface="Arial"/>
              </a:endParaRPr>
            </a:p>
          </p:txBody>
        </p:sp>
        <p:sp>
          <p:nvSpPr>
            <p:cNvPr id="421" name="Google Shape;436;p45"/>
            <p:cNvSpPr/>
            <p:nvPr/>
          </p:nvSpPr>
          <p:spPr>
            <a:xfrm>
              <a:off x="2160720" y="2405160"/>
              <a:ext cx="759960" cy="281880"/>
            </a:xfrm>
            <a:prstGeom prst="rect">
              <a:avLst/>
            </a:prstGeom>
            <a:noFill/>
            <a:ln w="0">
              <a:noFill/>
            </a:ln>
          </p:spPr>
          <p:style>
            <a:lnRef idx="0"/>
            <a:fillRef idx="0"/>
            <a:effectRef idx="0"/>
            <a:fontRef idx="minor"/>
          </p:style>
          <p:txBody>
            <a:bodyPr lIns="68400" rIns="68400" tIns="34200" bIns="34200" anchor="t">
              <a:spAutoFit/>
            </a:bodyPr>
            <a:p>
              <a:pPr>
                <a:lnSpc>
                  <a:spcPct val="100000"/>
                </a:lnSpc>
                <a:tabLst>
                  <a:tab algn="l" pos="0"/>
                </a:tabLst>
              </a:pPr>
              <a:r>
                <a:rPr b="1" lang="en-GB" sz="1400" spc="-1" strike="noStrike">
                  <a:solidFill>
                    <a:srgbClr val="000000"/>
                  </a:solidFill>
                  <a:latin typeface="Calibri"/>
                  <a:ea typeface="Calibri"/>
                </a:rPr>
                <a:t>2.3%</a:t>
              </a:r>
              <a:endParaRPr b="0" lang="en-CA" sz="1400" spc="-1" strike="noStrike">
                <a:latin typeface="Arial"/>
              </a:endParaRPr>
            </a:p>
          </p:txBody>
        </p:sp>
        <p:sp>
          <p:nvSpPr>
            <p:cNvPr id="422" name="Google Shape;437;p45"/>
            <p:cNvSpPr/>
            <p:nvPr/>
          </p:nvSpPr>
          <p:spPr>
            <a:xfrm rot="10800000">
              <a:off x="2391840" y="1760760"/>
              <a:ext cx="67320" cy="644400"/>
            </a:xfrm>
            <a:custGeom>
              <a:avLst/>
              <a:gdLst/>
              <a:ahLst/>
              <a:rect l="l" t="t" r="r" b="b"/>
              <a:pathLst>
                <a:path w="21600" h="21600">
                  <a:moveTo>
                    <a:pt x="0" y="0"/>
                  </a:moveTo>
                  <a:lnTo>
                    <a:pt x="21600" y="21600"/>
                  </a:lnTo>
                </a:path>
              </a:pathLst>
            </a:custGeom>
            <a:noFill/>
            <a:ln w="19050">
              <a:solidFill>
                <a:srgbClr val="4285f4"/>
              </a:solidFill>
              <a:miter/>
              <a:tailEnd len="med" type="triangle" w="med"/>
            </a:ln>
          </p:spPr>
          <p:style>
            <a:lnRef idx="0"/>
            <a:fillRef idx="0"/>
            <a:effectRef idx="0"/>
            <a:fontRef idx="minor"/>
          </p:style>
        </p:sp>
      </p:grpSp>
      <p:sp>
        <p:nvSpPr>
          <p:cNvPr id="423" name="Google Shape;438;p45"/>
          <p:cNvSpPr/>
          <p:nvPr/>
        </p:nvSpPr>
        <p:spPr>
          <a:xfrm>
            <a:off x="4204440" y="1229040"/>
            <a:ext cx="4862160" cy="531000"/>
          </a:xfrm>
          <a:prstGeom prst="rect">
            <a:avLst/>
          </a:prstGeom>
          <a:noFill/>
          <a:ln w="0">
            <a:noFill/>
          </a:ln>
        </p:spPr>
        <p:style>
          <a:lnRef idx="0"/>
          <a:fillRef idx="0"/>
          <a:effectRef idx="0"/>
          <a:fontRef idx="minor"/>
        </p:style>
        <p:txBody>
          <a:bodyPr tIns="91440" bIns="91440" anchor="ctr">
            <a:noAutofit/>
          </a:bodyPr>
          <a:p>
            <a:pPr marL="457200" indent="-324000">
              <a:lnSpc>
                <a:spcPct val="100000"/>
              </a:lnSpc>
              <a:buClr>
                <a:srgbClr val="374151"/>
              </a:buClr>
              <a:buFont typeface="Arial"/>
              <a:buChar char="●"/>
            </a:pPr>
            <a:r>
              <a:rPr b="0" lang="en-GB" sz="1500" spc="-1" strike="noStrike">
                <a:solidFill>
                  <a:srgbClr val="374151"/>
                </a:solidFill>
                <a:latin typeface="Arial"/>
                <a:ea typeface="Arial"/>
              </a:rPr>
              <a:t>Hence, these unhealthy habits are leading to chronic diseases among different age groups, as evident in the chart below.</a:t>
            </a:r>
            <a:endParaRPr b="0" lang="en-CA" sz="1500" spc="-1" strike="noStrike">
              <a:latin typeface="Arial"/>
            </a:endParaRPr>
          </a:p>
        </p:txBody>
      </p:sp>
      <p:pic>
        <p:nvPicPr>
          <p:cNvPr id="424" name="Google Shape;439;p45" descr=""/>
          <p:cNvPicPr/>
          <p:nvPr/>
        </p:nvPicPr>
        <p:blipFill>
          <a:blip r:embed="rId3"/>
          <a:srcRect l="1630" t="3354" r="82513" b="66990"/>
          <a:stretch/>
        </p:blipFill>
        <p:spPr>
          <a:xfrm>
            <a:off x="0" y="3695040"/>
            <a:ext cx="1450440" cy="1448280"/>
          </a:xfrm>
          <a:prstGeom prst="rect">
            <a:avLst/>
          </a:prstGeom>
          <a:ln w="0">
            <a:noFill/>
          </a:ln>
        </p:spPr>
      </p:pic>
      <p:sp>
        <p:nvSpPr>
          <p:cNvPr id="425" name="Google Shape;440;p45"/>
          <p:cNvSpPr/>
          <p:nvPr/>
        </p:nvSpPr>
        <p:spPr>
          <a:xfrm>
            <a:off x="523080" y="1081080"/>
            <a:ext cx="3704760" cy="403560"/>
          </a:xfrm>
          <a:prstGeom prst="rect">
            <a:avLst/>
          </a:prstGeom>
          <a:noFill/>
          <a:ln w="0">
            <a:noFill/>
          </a:ln>
        </p:spPr>
        <p:style>
          <a:lnRef idx="0"/>
          <a:fillRef idx="0"/>
          <a:effectRef idx="0"/>
          <a:fontRef idx="minor"/>
        </p:style>
        <p:txBody>
          <a:bodyPr lIns="68400" rIns="68400" tIns="34200" bIns="34200" anchor="t">
            <a:spAutoFit/>
          </a:bodyPr>
          <a:p>
            <a:pPr algn="ctr">
              <a:lnSpc>
                <a:spcPct val="100000"/>
              </a:lnSpc>
              <a:tabLst>
                <a:tab algn="l" pos="0"/>
              </a:tabLst>
            </a:pPr>
            <a:r>
              <a:rPr b="1" lang="en-GB" sz="1100" spc="-1" strike="noStrike">
                <a:solidFill>
                  <a:srgbClr val="333333"/>
                </a:solidFill>
                <a:latin typeface="Calibri"/>
                <a:ea typeface="Calibri"/>
              </a:rPr>
              <a:t>Proportion of the Canadian population 20+ years of age with zero to four of the main modifiable risk behaviors</a:t>
            </a:r>
            <a:endParaRPr b="0" lang="en-CA" sz="1100" spc="-1" strike="noStrike">
              <a:latin typeface="Arial"/>
            </a:endParaRPr>
          </a:p>
        </p:txBody>
      </p:sp>
      <p:sp>
        <p:nvSpPr>
          <p:cNvPr id="426" name="Google Shape;441;p45"/>
          <p:cNvSpPr/>
          <p:nvPr/>
        </p:nvSpPr>
        <p:spPr>
          <a:xfrm>
            <a:off x="3859560" y="4675320"/>
            <a:ext cx="1825920" cy="4075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GB" sz="600" spc="-1" strike="noStrike">
                <a:solidFill>
                  <a:srgbClr val="000000"/>
                </a:solidFill>
                <a:latin typeface="Arial"/>
                <a:ea typeface="Arial"/>
              </a:rPr>
              <a:t>IHD :</a:t>
            </a:r>
            <a:r>
              <a:rPr b="0" lang="en-GB" sz="600" spc="-1" strike="noStrike">
                <a:solidFill>
                  <a:srgbClr val="000000"/>
                </a:solidFill>
                <a:latin typeface="Arial"/>
                <a:ea typeface="Arial"/>
              </a:rPr>
              <a:t> Ischemic heart diseases</a:t>
            </a:r>
            <a:endParaRPr b="0" lang="en-CA" sz="600" spc="-1" strike="noStrike">
              <a:latin typeface="Arial"/>
            </a:endParaRPr>
          </a:p>
          <a:p>
            <a:pPr>
              <a:lnSpc>
                <a:spcPct val="100000"/>
              </a:lnSpc>
              <a:tabLst>
                <a:tab algn="l" pos="0"/>
              </a:tabLst>
            </a:pPr>
            <a:r>
              <a:rPr b="1" lang="en-GB" sz="600" spc="-1" strike="noStrike">
                <a:solidFill>
                  <a:srgbClr val="000000"/>
                </a:solidFill>
                <a:latin typeface="Arial"/>
                <a:ea typeface="Arial"/>
              </a:rPr>
              <a:t>COPD: </a:t>
            </a:r>
            <a:r>
              <a:rPr b="0" lang="en-GB" sz="600" spc="-1" strike="noStrike">
                <a:solidFill>
                  <a:srgbClr val="000000"/>
                </a:solidFill>
                <a:latin typeface="Arial"/>
                <a:ea typeface="Arial"/>
              </a:rPr>
              <a:t>Chronic obstructive pulmonary disease</a:t>
            </a:r>
            <a:endParaRPr b="0" lang="en-CA" sz="6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PlaceHolder 1"/>
          <p:cNvSpPr>
            <a:spLocks noGrp="1"/>
          </p:cNvSpPr>
          <p:nvPr>
            <p:ph type="title"/>
          </p:nvPr>
        </p:nvSpPr>
        <p:spPr>
          <a:xfrm>
            <a:off x="158400" y="435600"/>
            <a:ext cx="4934520" cy="512640"/>
          </a:xfrm>
          <a:prstGeom prst="rect">
            <a:avLst/>
          </a:prstGeom>
          <a:noFill/>
          <a:ln w="0">
            <a:noFill/>
          </a:ln>
        </p:spPr>
        <p:txBody>
          <a:bodyPr lIns="68400" rIns="68400" tIns="34200" bIns="34200" anchor="ctr">
            <a:noAutofit/>
          </a:bodyPr>
          <a:p>
            <a:pPr>
              <a:lnSpc>
                <a:spcPct val="90000"/>
              </a:lnSpc>
              <a:tabLst>
                <a:tab algn="l" pos="0"/>
              </a:tabLst>
            </a:pPr>
            <a:r>
              <a:rPr b="1" lang="en-GB" sz="1960" spc="-1" strike="noStrike">
                <a:solidFill>
                  <a:srgbClr val="517d33"/>
                </a:solidFill>
                <a:latin typeface="Calibri"/>
                <a:ea typeface="Calibri"/>
              </a:rPr>
              <a:t>However Canada realises it well and……..</a:t>
            </a:r>
            <a:endParaRPr b="0" lang="en-CA" sz="1960" spc="-1" strike="noStrike">
              <a:solidFill>
                <a:srgbClr val="000000"/>
              </a:solidFill>
              <a:latin typeface="Arial"/>
            </a:endParaRPr>
          </a:p>
        </p:txBody>
      </p:sp>
      <p:grpSp>
        <p:nvGrpSpPr>
          <p:cNvPr id="428" name="Google Shape;448;p46"/>
          <p:cNvGrpSpPr/>
          <p:nvPr/>
        </p:nvGrpSpPr>
        <p:grpSpPr>
          <a:xfrm>
            <a:off x="4840560" y="257040"/>
            <a:ext cx="4303080" cy="4167720"/>
            <a:chOff x="4840560" y="257040"/>
            <a:chExt cx="4303080" cy="4167720"/>
          </a:xfrm>
        </p:grpSpPr>
        <p:pic>
          <p:nvPicPr>
            <p:cNvPr id="429" name="Google Shape;449;p46" descr="Figure 7. Health-adjusted life expectancy (HALE) by province and territory, Canada (2008/09-2010/11)"/>
            <p:cNvPicPr/>
            <p:nvPr/>
          </p:nvPicPr>
          <p:blipFill>
            <a:blip r:embed="rId1"/>
            <a:stretch/>
          </p:blipFill>
          <p:spPr>
            <a:xfrm>
              <a:off x="4840560" y="384120"/>
              <a:ext cx="4141440" cy="4040640"/>
            </a:xfrm>
            <a:prstGeom prst="rect">
              <a:avLst/>
            </a:prstGeom>
            <a:ln w="0">
              <a:noFill/>
            </a:ln>
          </p:spPr>
        </p:pic>
        <p:sp>
          <p:nvSpPr>
            <p:cNvPr id="430" name="Google Shape;450;p46"/>
            <p:cNvSpPr/>
            <p:nvPr/>
          </p:nvSpPr>
          <p:spPr>
            <a:xfrm>
              <a:off x="4952520" y="257040"/>
              <a:ext cx="4191120" cy="236160"/>
            </a:xfrm>
            <a:prstGeom prst="rect">
              <a:avLst/>
            </a:prstGeom>
            <a:noFill/>
            <a:ln w="0">
              <a:noFill/>
            </a:ln>
          </p:spPr>
          <p:style>
            <a:lnRef idx="0"/>
            <a:fillRef idx="0"/>
            <a:effectRef idx="0"/>
            <a:fontRef idx="minor"/>
          </p:style>
          <p:txBody>
            <a:bodyPr lIns="68400" rIns="68400" tIns="34200" bIns="34200" anchor="t">
              <a:spAutoFit/>
            </a:bodyPr>
            <a:p>
              <a:pPr algn="ctr">
                <a:lnSpc>
                  <a:spcPct val="100000"/>
                </a:lnSpc>
                <a:tabLst>
                  <a:tab algn="l" pos="0"/>
                </a:tabLst>
              </a:pPr>
              <a:r>
                <a:rPr b="1" lang="en-GB" sz="1100" spc="-1" strike="noStrike">
                  <a:solidFill>
                    <a:srgbClr val="333333"/>
                  </a:solidFill>
                  <a:latin typeface="Calibri"/>
                  <a:ea typeface="Calibri"/>
                </a:rPr>
                <a:t>Life expectancy by province and territory, Canada</a:t>
              </a:r>
              <a:endParaRPr b="0" lang="en-CA" sz="1100" spc="-1" strike="noStrike">
                <a:latin typeface="Arial"/>
              </a:endParaRPr>
            </a:p>
          </p:txBody>
        </p:sp>
      </p:grpSp>
      <p:sp>
        <p:nvSpPr>
          <p:cNvPr id="431" name="Google Shape;451;p46"/>
          <p:cNvSpPr/>
          <p:nvPr/>
        </p:nvSpPr>
        <p:spPr>
          <a:xfrm>
            <a:off x="1513800" y="4269960"/>
            <a:ext cx="6108840" cy="761760"/>
          </a:xfrm>
          <a:prstGeom prst="rect">
            <a:avLst/>
          </a:prstGeom>
          <a:noFill/>
          <a:ln w="0">
            <a:noFill/>
          </a:ln>
        </p:spPr>
        <p:style>
          <a:lnRef idx="0"/>
          <a:fillRef idx="0"/>
          <a:effectRef idx="0"/>
          <a:fontRef idx="minor"/>
        </p:style>
        <p:txBody>
          <a:bodyPr lIns="68400" rIns="68400" tIns="34200" bIns="34200" anchor="ctr">
            <a:noAutofit/>
          </a:bodyPr>
          <a:p>
            <a:pPr marL="216000" indent="-152280">
              <a:lnSpc>
                <a:spcPct val="100000"/>
              </a:lnSpc>
              <a:tabLst>
                <a:tab algn="l" pos="0"/>
              </a:tabLst>
            </a:pPr>
            <a:endParaRPr b="0" lang="en-CA" sz="1800" spc="-1" strike="noStrike">
              <a:latin typeface="Arial"/>
            </a:endParaRPr>
          </a:p>
          <a:p>
            <a:pPr marL="216000" indent="-216000">
              <a:lnSpc>
                <a:spcPct val="100000"/>
              </a:lnSpc>
              <a:buClr>
                <a:srgbClr val="000000"/>
              </a:buClr>
              <a:buFont typeface="Arial"/>
              <a:buChar char="➔"/>
              <a:tabLst>
                <a:tab algn="l" pos="0"/>
              </a:tabLst>
            </a:pPr>
            <a:r>
              <a:rPr b="0" lang="en-GB" sz="1500" spc="-1" strike="noStrike">
                <a:solidFill>
                  <a:srgbClr val="000000"/>
                </a:solidFill>
                <a:latin typeface="Arial"/>
                <a:ea typeface="Arial"/>
              </a:rPr>
              <a:t>Luckily, in Canada, the Life expectancy  has grown from </a:t>
            </a:r>
            <a:r>
              <a:rPr b="1" lang="en-GB" sz="1500" spc="-1" strike="noStrike">
                <a:solidFill>
                  <a:srgbClr val="000000"/>
                </a:solidFill>
                <a:latin typeface="Arial"/>
                <a:ea typeface="Arial"/>
              </a:rPr>
              <a:t>39 years to 77 years</a:t>
            </a:r>
            <a:r>
              <a:rPr b="0" lang="en-GB" sz="1500" spc="-1" strike="noStrike">
                <a:solidFill>
                  <a:srgbClr val="000000"/>
                </a:solidFill>
                <a:latin typeface="Arial"/>
                <a:ea typeface="Arial"/>
              </a:rPr>
              <a:t> from 1831 -2021, with </a:t>
            </a:r>
            <a:r>
              <a:rPr b="1" lang="en-GB" sz="1500" spc="-1" strike="noStrike">
                <a:solidFill>
                  <a:srgbClr val="38761d"/>
                </a:solidFill>
                <a:latin typeface="Arial"/>
                <a:ea typeface="Arial"/>
              </a:rPr>
              <a:t>steady increase</a:t>
            </a:r>
            <a:r>
              <a:rPr b="0" lang="en-GB" sz="1500" spc="-1" strike="noStrike">
                <a:solidFill>
                  <a:srgbClr val="000000"/>
                </a:solidFill>
                <a:latin typeface="Arial"/>
                <a:ea typeface="Arial"/>
              </a:rPr>
              <a:t>.</a:t>
            </a:r>
            <a:endParaRPr b="0" lang="en-CA" sz="1500" spc="-1" strike="noStrike">
              <a:latin typeface="Arial"/>
            </a:endParaRPr>
          </a:p>
        </p:txBody>
      </p:sp>
      <p:sp>
        <p:nvSpPr>
          <p:cNvPr id="432" name="Google Shape;452;p46"/>
          <p:cNvSpPr/>
          <p:nvPr/>
        </p:nvSpPr>
        <p:spPr>
          <a:xfrm>
            <a:off x="158400" y="1118520"/>
            <a:ext cx="4248720" cy="839880"/>
          </a:xfrm>
          <a:prstGeom prst="rect">
            <a:avLst/>
          </a:prstGeom>
          <a:noFill/>
          <a:ln w="0">
            <a:noFill/>
          </a:ln>
        </p:spPr>
        <p:style>
          <a:lnRef idx="0"/>
          <a:fillRef idx="0"/>
          <a:effectRef idx="0"/>
          <a:fontRef idx="minor"/>
        </p:style>
        <p:txBody>
          <a:bodyPr tIns="91440" bIns="91440" anchor="t">
            <a:spAutoFit/>
          </a:bodyPr>
          <a:p>
            <a:pPr algn="ctr">
              <a:lnSpc>
                <a:spcPct val="90000"/>
              </a:lnSpc>
              <a:tabLst>
                <a:tab algn="l" pos="0"/>
              </a:tabLst>
            </a:pPr>
            <a:r>
              <a:rPr b="1" lang="en-GB" sz="1600" spc="-1" strike="noStrike">
                <a:solidFill>
                  <a:srgbClr val="000000"/>
                </a:solidFill>
                <a:latin typeface="Calibri"/>
                <a:ea typeface="Calibri"/>
              </a:rPr>
              <a:t>The Government of Canada has defined three SDG Ambition Statements to guide its efforts in supporting the achievement of this goal:</a:t>
            </a:r>
            <a:endParaRPr b="0" lang="en-CA" sz="1600" spc="-1" strike="noStrike">
              <a:latin typeface="Arial"/>
            </a:endParaRPr>
          </a:p>
        </p:txBody>
      </p:sp>
      <p:sp>
        <p:nvSpPr>
          <p:cNvPr id="433" name="Google Shape;453;p46"/>
          <p:cNvSpPr/>
          <p:nvPr/>
        </p:nvSpPr>
        <p:spPr>
          <a:xfrm>
            <a:off x="158400" y="2078640"/>
            <a:ext cx="4629960" cy="1935720"/>
          </a:xfrm>
          <a:prstGeom prst="rect">
            <a:avLst/>
          </a:prstGeom>
          <a:noFill/>
          <a:ln w="0">
            <a:noFill/>
          </a:ln>
        </p:spPr>
        <p:style>
          <a:lnRef idx="0"/>
          <a:fillRef idx="0"/>
          <a:effectRef idx="0"/>
          <a:fontRef idx="minor"/>
        </p:style>
        <p:txBody>
          <a:bodyPr tIns="91440" bIns="91440" anchor="t">
            <a:spAutoFit/>
          </a:bodyPr>
          <a:p>
            <a:pPr marL="457200" indent="-355680">
              <a:lnSpc>
                <a:spcPct val="115000"/>
              </a:lnSpc>
              <a:buClr>
                <a:srgbClr val="000000"/>
              </a:buClr>
              <a:buFont typeface="Calibri"/>
              <a:buChar char="➔"/>
            </a:pPr>
            <a:r>
              <a:rPr b="0" lang="en-GB" sz="2000" spc="-1" strike="noStrike">
                <a:solidFill>
                  <a:srgbClr val="000000"/>
                </a:solidFill>
                <a:latin typeface="Calibri"/>
                <a:ea typeface="Calibri"/>
              </a:rPr>
              <a:t>Canadians Adopt Healthy Behaviours</a:t>
            </a:r>
            <a:endParaRPr b="0" lang="en-CA" sz="2000" spc="-1" strike="noStrike">
              <a:latin typeface="Arial"/>
            </a:endParaRPr>
          </a:p>
          <a:p>
            <a:pPr marL="457200" indent="-355680">
              <a:lnSpc>
                <a:spcPct val="115000"/>
              </a:lnSpc>
              <a:buClr>
                <a:srgbClr val="000000"/>
              </a:buClr>
              <a:buFont typeface="Calibri"/>
              <a:buChar char="➔"/>
            </a:pPr>
            <a:r>
              <a:rPr b="0" lang="en-GB" sz="2000" spc="-1" strike="noStrike">
                <a:solidFill>
                  <a:srgbClr val="000000"/>
                </a:solidFill>
                <a:latin typeface="Calibri"/>
                <a:ea typeface="Calibri"/>
              </a:rPr>
              <a:t>Canadians Have Healthy and Satisfying Lives</a:t>
            </a:r>
            <a:endParaRPr b="0" lang="en-CA" sz="2000" spc="-1" strike="noStrike">
              <a:latin typeface="Arial"/>
            </a:endParaRPr>
          </a:p>
          <a:p>
            <a:pPr marL="457200" indent="-355680">
              <a:lnSpc>
                <a:spcPct val="115000"/>
              </a:lnSpc>
              <a:buClr>
                <a:srgbClr val="000000"/>
              </a:buClr>
              <a:buFont typeface="Calibri"/>
              <a:buChar char="➔"/>
            </a:pPr>
            <a:r>
              <a:rPr b="0" lang="en-GB" sz="2000" spc="-1" strike="noStrike">
                <a:solidFill>
                  <a:srgbClr val="000000"/>
                </a:solidFill>
                <a:latin typeface="Calibri"/>
                <a:ea typeface="Calibri"/>
              </a:rPr>
              <a:t>Canada Prevents Causes of Premature Death</a:t>
            </a:r>
            <a:endParaRPr b="0" lang="en-CA" sz="2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PlaceHolder 1"/>
          <p:cNvSpPr>
            <a:spLocks noGrp="1"/>
          </p:cNvSpPr>
          <p:nvPr>
            <p:ph type="title"/>
          </p:nvPr>
        </p:nvSpPr>
        <p:spPr>
          <a:xfrm>
            <a:off x="248760" y="203760"/>
            <a:ext cx="4964040" cy="572400"/>
          </a:xfrm>
          <a:prstGeom prst="rect">
            <a:avLst/>
          </a:prstGeom>
          <a:noFill/>
          <a:ln w="0">
            <a:noFill/>
          </a:ln>
        </p:spPr>
        <p:txBody>
          <a:bodyPr tIns="91440" bIns="91440" anchor="t">
            <a:normAutofit fontScale="87000"/>
          </a:bodyPr>
          <a:p>
            <a:pPr>
              <a:lnSpc>
                <a:spcPct val="100000"/>
              </a:lnSpc>
              <a:tabLst>
                <a:tab algn="l" pos="0"/>
              </a:tabLst>
            </a:pPr>
            <a:r>
              <a:rPr b="0" lang="en-GB" sz="2800" spc="-1" strike="noStrike">
                <a:solidFill>
                  <a:srgbClr val="000000"/>
                </a:solidFill>
                <a:latin typeface="Arial"/>
                <a:ea typeface="Arial"/>
              </a:rPr>
              <a:t>Soo </a:t>
            </a:r>
            <a:r>
              <a:rPr b="1" lang="en-GB" sz="2800" spc="-1" strike="noStrike">
                <a:solidFill>
                  <a:srgbClr val="f12c9f"/>
                </a:solidFill>
                <a:latin typeface="Arial"/>
                <a:ea typeface="Arial"/>
              </a:rPr>
              <a:t>“Barbie”</a:t>
            </a:r>
            <a:r>
              <a:rPr b="0" lang="en-GB" sz="2800" spc="-1" strike="noStrike">
                <a:solidFill>
                  <a:srgbClr val="000000"/>
                </a:solidFill>
                <a:latin typeface="Arial"/>
                <a:ea typeface="Arial"/>
              </a:rPr>
              <a:t> has a conclusion…. </a:t>
            </a:r>
            <a:endParaRPr b="0" lang="en-CA" sz="2800" spc="-1" strike="noStrike">
              <a:solidFill>
                <a:srgbClr val="000000"/>
              </a:solidFill>
              <a:latin typeface="Arial"/>
            </a:endParaRPr>
          </a:p>
        </p:txBody>
      </p:sp>
      <p:sp>
        <p:nvSpPr>
          <p:cNvPr id="435" name="Google Shape;459;p47"/>
          <p:cNvSpPr/>
          <p:nvPr/>
        </p:nvSpPr>
        <p:spPr>
          <a:xfrm>
            <a:off x="303480" y="1293840"/>
            <a:ext cx="4635000" cy="403560"/>
          </a:xfrm>
          <a:prstGeom prst="rect">
            <a:avLst/>
          </a:prstGeom>
          <a:noFill/>
          <a:ln w="0">
            <a:noFill/>
          </a:ln>
        </p:spPr>
        <p:style>
          <a:lnRef idx="0"/>
          <a:fillRef idx="0"/>
          <a:effectRef idx="0"/>
          <a:fontRef idx="minor"/>
        </p:style>
        <p:txBody>
          <a:bodyPr lIns="68400" rIns="68400" tIns="34200" bIns="34200" anchor="t">
            <a:spAutoFit/>
          </a:bodyPr>
          <a:p>
            <a:pPr algn="ctr">
              <a:lnSpc>
                <a:spcPct val="100000"/>
              </a:lnSpc>
              <a:tabLst>
                <a:tab algn="l" pos="0"/>
              </a:tabLst>
            </a:pPr>
            <a:r>
              <a:rPr b="1" lang="en-GB" sz="1100" spc="-1" strike="noStrike">
                <a:solidFill>
                  <a:srgbClr val="000000"/>
                </a:solidFill>
                <a:latin typeface="Calibri"/>
                <a:ea typeface="Calibri"/>
              </a:rPr>
              <a:t>Line graph comparing Canadian Life Expectancy over 1000 live birth with World’s</a:t>
            </a:r>
            <a:endParaRPr b="0" lang="en-CA" sz="1100" spc="-1" strike="noStrike">
              <a:latin typeface="Arial"/>
            </a:endParaRPr>
          </a:p>
        </p:txBody>
      </p:sp>
      <p:grpSp>
        <p:nvGrpSpPr>
          <p:cNvPr id="436" name="Google Shape;460;p47"/>
          <p:cNvGrpSpPr/>
          <p:nvPr/>
        </p:nvGrpSpPr>
        <p:grpSpPr>
          <a:xfrm>
            <a:off x="5213160" y="151200"/>
            <a:ext cx="3555720" cy="3686040"/>
            <a:chOff x="5213160" y="151200"/>
            <a:chExt cx="3555720" cy="3686040"/>
          </a:xfrm>
        </p:grpSpPr>
        <p:sp>
          <p:nvSpPr>
            <p:cNvPr id="437" name="Google Shape;461;p47"/>
            <p:cNvSpPr/>
            <p:nvPr/>
          </p:nvSpPr>
          <p:spPr>
            <a:xfrm>
              <a:off x="5213160" y="151200"/>
              <a:ext cx="3555720" cy="3686040"/>
            </a:xfrm>
            <a:prstGeom prst="rect">
              <a:avLst/>
            </a:prstGeom>
            <a:noFill/>
            <a:ln w="0">
              <a:noFill/>
            </a:ln>
          </p:spPr>
          <p:style>
            <a:lnRef idx="0"/>
            <a:fillRef idx="0"/>
            <a:effectRef idx="0"/>
            <a:fontRef idx="minor"/>
          </p:style>
          <p:txBody>
            <a:bodyPr lIns="68400" rIns="68400" tIns="34200" bIns="34200" anchor="t">
              <a:spAutoFit/>
            </a:bodyPr>
            <a:p>
              <a:pPr>
                <a:lnSpc>
                  <a:spcPct val="115000"/>
                </a:lnSpc>
                <a:tabLst>
                  <a:tab algn="l" pos="0"/>
                </a:tabLst>
              </a:pPr>
              <a:endParaRPr b="0" lang="en-CA" sz="1800" spc="-1" strike="noStrike">
                <a:latin typeface="Arial"/>
              </a:endParaRPr>
            </a:p>
            <a:p>
              <a:pPr indent="-95400">
                <a:lnSpc>
                  <a:spcPct val="115000"/>
                </a:lnSpc>
                <a:buClr>
                  <a:srgbClr val="374151"/>
                </a:buClr>
                <a:buFont typeface="Arial"/>
                <a:buChar char="•"/>
                <a:tabLst>
                  <a:tab algn="l" pos="0"/>
                </a:tabLst>
              </a:pPr>
              <a:r>
                <a:rPr b="0" lang="en-GB" sz="1500" spc="-1" strike="noStrike">
                  <a:solidFill>
                    <a:srgbClr val="374151"/>
                  </a:solidFill>
                  <a:latin typeface="Arial"/>
                  <a:ea typeface="Arial"/>
                </a:rPr>
                <a:t>Canadians living longer, gender life expectancy gap is closing.</a:t>
              </a:r>
              <a:endParaRPr b="0" lang="en-CA" sz="1500" spc="-1" strike="noStrike">
                <a:latin typeface="Arial"/>
              </a:endParaRPr>
            </a:p>
            <a:p>
              <a:pPr>
                <a:lnSpc>
                  <a:spcPct val="115000"/>
                </a:lnSpc>
                <a:tabLst>
                  <a:tab algn="l" pos="0"/>
                </a:tabLst>
              </a:pPr>
              <a:endParaRPr b="0" lang="en-CA" sz="1500" spc="-1" strike="noStrike">
                <a:latin typeface="Arial"/>
              </a:endParaRPr>
            </a:p>
            <a:p>
              <a:pPr>
                <a:lnSpc>
                  <a:spcPct val="115000"/>
                </a:lnSpc>
                <a:tabLst>
                  <a:tab algn="l" pos="0"/>
                </a:tabLst>
              </a:pPr>
              <a:endParaRPr b="0" lang="en-CA" sz="1500" spc="-1" strike="noStrike">
                <a:latin typeface="Arial"/>
              </a:endParaRPr>
            </a:p>
            <a:p>
              <a:pPr indent="-95400">
                <a:lnSpc>
                  <a:spcPct val="115000"/>
                </a:lnSpc>
                <a:buClr>
                  <a:srgbClr val="374151"/>
                </a:buClr>
                <a:buFont typeface="Arial"/>
                <a:buChar char="•"/>
                <a:tabLst>
                  <a:tab algn="l" pos="0"/>
                </a:tabLst>
              </a:pPr>
              <a:r>
                <a:rPr b="0" lang="en-GB" sz="1500" spc="-1" strike="noStrike">
                  <a:solidFill>
                    <a:srgbClr val="374151"/>
                  </a:solidFill>
                  <a:latin typeface="Arial"/>
                  <a:ea typeface="Arial"/>
                </a:rPr>
                <a:t>Smoking and chronic disease mortality going down.</a:t>
              </a:r>
              <a:endParaRPr b="0" lang="en-CA" sz="1500" spc="-1" strike="noStrike">
                <a:latin typeface="Arial"/>
              </a:endParaRPr>
            </a:p>
            <a:p>
              <a:pPr marL="457200">
                <a:lnSpc>
                  <a:spcPct val="115000"/>
                </a:lnSpc>
                <a:tabLst>
                  <a:tab algn="l" pos="0"/>
                </a:tabLst>
              </a:pPr>
              <a:endParaRPr b="0" lang="en-CA" sz="1500" spc="-1" strike="noStrike">
                <a:latin typeface="Arial"/>
              </a:endParaRPr>
            </a:p>
            <a:p>
              <a:pPr indent="-95400">
                <a:lnSpc>
                  <a:spcPct val="115000"/>
                </a:lnSpc>
                <a:buClr>
                  <a:srgbClr val="374151"/>
                </a:buClr>
                <a:buFont typeface="Arial"/>
                <a:buChar char="•"/>
                <a:tabLst>
                  <a:tab algn="l" pos="0"/>
                </a:tabLst>
              </a:pPr>
              <a:r>
                <a:rPr b="0" lang="en-GB" sz="1500" spc="-1" strike="noStrike">
                  <a:solidFill>
                    <a:srgbClr val="374151"/>
                  </a:solidFill>
                  <a:latin typeface="Arial"/>
                  <a:ea typeface="Arial"/>
                </a:rPr>
                <a:t>Inactivity, sedentary (long time sitting) lifestyle, youth obesity are the growing concerns and needs interventions.</a:t>
              </a:r>
              <a:endParaRPr b="0" lang="en-CA" sz="1500" spc="-1" strike="noStrike">
                <a:latin typeface="Arial"/>
              </a:endParaRPr>
            </a:p>
            <a:p>
              <a:pPr>
                <a:lnSpc>
                  <a:spcPct val="115000"/>
                </a:lnSpc>
                <a:tabLst>
                  <a:tab algn="l" pos="0"/>
                </a:tabLst>
              </a:pPr>
              <a:endParaRPr b="0" lang="en-CA" sz="1500" spc="-1" strike="noStrike">
                <a:latin typeface="Arial"/>
              </a:endParaRPr>
            </a:p>
            <a:p>
              <a:pPr>
                <a:lnSpc>
                  <a:spcPct val="100000"/>
                </a:lnSpc>
                <a:tabLst>
                  <a:tab algn="l" pos="0"/>
                </a:tabLst>
              </a:pPr>
              <a:endParaRPr b="0" lang="en-CA" sz="1500" spc="-1" strike="noStrike">
                <a:latin typeface="Arial"/>
              </a:endParaRPr>
            </a:p>
            <a:p>
              <a:pPr>
                <a:lnSpc>
                  <a:spcPct val="100000"/>
                </a:lnSpc>
                <a:tabLst>
                  <a:tab algn="l" pos="0"/>
                </a:tabLst>
              </a:pPr>
              <a:endParaRPr b="0" lang="en-CA" sz="1500" spc="-1" strike="noStrike">
                <a:latin typeface="Arial"/>
              </a:endParaRPr>
            </a:p>
            <a:p>
              <a:pPr marL="216000" indent="-152280">
                <a:lnSpc>
                  <a:spcPct val="100000"/>
                </a:lnSpc>
                <a:tabLst>
                  <a:tab algn="l" pos="0"/>
                </a:tabLst>
              </a:pPr>
              <a:endParaRPr b="0" lang="en-CA" sz="1500" spc="-1" strike="noStrike">
                <a:latin typeface="Arial"/>
              </a:endParaRPr>
            </a:p>
          </p:txBody>
        </p:sp>
        <p:grpSp>
          <p:nvGrpSpPr>
            <p:cNvPr id="438" name="Google Shape;462;p47"/>
            <p:cNvGrpSpPr/>
            <p:nvPr/>
          </p:nvGrpSpPr>
          <p:grpSpPr>
            <a:xfrm>
              <a:off x="5604480" y="1074600"/>
              <a:ext cx="2517120" cy="298080"/>
              <a:chOff x="5604480" y="1074600"/>
              <a:chExt cx="2517120" cy="298080"/>
            </a:xfrm>
          </p:grpSpPr>
          <p:grpSp>
            <p:nvGrpSpPr>
              <p:cNvPr id="439" name="Google Shape;463;p47"/>
              <p:cNvGrpSpPr/>
              <p:nvPr/>
            </p:nvGrpSpPr>
            <p:grpSpPr>
              <a:xfrm>
                <a:off x="5604480" y="1074600"/>
                <a:ext cx="1106640" cy="251280"/>
                <a:chOff x="5604480" y="1074600"/>
                <a:chExt cx="1106640" cy="251280"/>
              </a:xfrm>
            </p:grpSpPr>
            <p:grpSp>
              <p:nvGrpSpPr>
                <p:cNvPr id="440" name="Google Shape;464;p47"/>
                <p:cNvGrpSpPr/>
                <p:nvPr/>
              </p:nvGrpSpPr>
              <p:grpSpPr>
                <a:xfrm>
                  <a:off x="5604480" y="1074600"/>
                  <a:ext cx="633600" cy="251280"/>
                  <a:chOff x="5604480" y="1074600"/>
                  <a:chExt cx="633600" cy="251280"/>
                </a:xfrm>
              </p:grpSpPr>
              <p:pic>
                <p:nvPicPr>
                  <p:cNvPr id="441" name="Google Shape;465;p47" descr="Man with cane with solid fill"/>
                  <p:cNvPicPr/>
                  <p:nvPr/>
                </p:nvPicPr>
                <p:blipFill>
                  <a:blip r:embed="rId1"/>
                  <a:stretch/>
                </p:blipFill>
                <p:spPr>
                  <a:xfrm>
                    <a:off x="5765400" y="1074600"/>
                    <a:ext cx="338400" cy="251280"/>
                  </a:xfrm>
                  <a:prstGeom prst="rect">
                    <a:avLst/>
                  </a:prstGeom>
                  <a:ln w="0">
                    <a:noFill/>
                  </a:ln>
                </p:spPr>
              </p:pic>
              <p:pic>
                <p:nvPicPr>
                  <p:cNvPr id="442" name="Google Shape;466;p47" descr="Man with cane with solid fill"/>
                  <p:cNvPicPr/>
                  <p:nvPr/>
                </p:nvPicPr>
                <p:blipFill>
                  <a:blip r:embed="rId2"/>
                  <a:stretch/>
                </p:blipFill>
                <p:spPr>
                  <a:xfrm>
                    <a:off x="5604480" y="1074600"/>
                    <a:ext cx="296640" cy="251280"/>
                  </a:xfrm>
                  <a:prstGeom prst="rect">
                    <a:avLst/>
                  </a:prstGeom>
                  <a:ln w="0">
                    <a:noFill/>
                  </a:ln>
                </p:spPr>
              </p:pic>
              <p:pic>
                <p:nvPicPr>
                  <p:cNvPr id="443" name="Google Shape;467;p47" descr="Man with cane with solid fill"/>
                  <p:cNvPicPr/>
                  <p:nvPr/>
                </p:nvPicPr>
                <p:blipFill>
                  <a:blip r:embed="rId3"/>
                  <a:stretch/>
                </p:blipFill>
                <p:spPr>
                  <a:xfrm>
                    <a:off x="5937120" y="1074600"/>
                    <a:ext cx="300960" cy="251280"/>
                  </a:xfrm>
                  <a:prstGeom prst="rect">
                    <a:avLst/>
                  </a:prstGeom>
                  <a:ln w="0">
                    <a:noFill/>
                  </a:ln>
                </p:spPr>
              </p:pic>
            </p:grpSp>
            <p:grpSp>
              <p:nvGrpSpPr>
                <p:cNvPr id="444" name="Google Shape;468;p47"/>
                <p:cNvGrpSpPr/>
                <p:nvPr/>
              </p:nvGrpSpPr>
              <p:grpSpPr>
                <a:xfrm>
                  <a:off x="6106680" y="1074600"/>
                  <a:ext cx="604440" cy="251280"/>
                  <a:chOff x="6106680" y="1074600"/>
                  <a:chExt cx="604440" cy="251280"/>
                </a:xfrm>
              </p:grpSpPr>
              <p:pic>
                <p:nvPicPr>
                  <p:cNvPr id="445" name="Google Shape;469;p47" descr="Man with cane with solid fill"/>
                  <p:cNvPicPr/>
                  <p:nvPr/>
                </p:nvPicPr>
                <p:blipFill>
                  <a:blip r:embed="rId4"/>
                  <a:stretch/>
                </p:blipFill>
                <p:spPr>
                  <a:xfrm>
                    <a:off x="6274080" y="1074600"/>
                    <a:ext cx="338400" cy="251280"/>
                  </a:xfrm>
                  <a:prstGeom prst="rect">
                    <a:avLst/>
                  </a:prstGeom>
                  <a:ln w="0">
                    <a:noFill/>
                  </a:ln>
                </p:spPr>
              </p:pic>
              <p:pic>
                <p:nvPicPr>
                  <p:cNvPr id="446" name="Google Shape;470;p47" descr="Man with cane with solid fill"/>
                  <p:cNvPicPr/>
                  <p:nvPr/>
                </p:nvPicPr>
                <p:blipFill>
                  <a:blip r:embed="rId5"/>
                  <a:stretch/>
                </p:blipFill>
                <p:spPr>
                  <a:xfrm>
                    <a:off x="6106680" y="1074600"/>
                    <a:ext cx="300960" cy="251280"/>
                  </a:xfrm>
                  <a:prstGeom prst="rect">
                    <a:avLst/>
                  </a:prstGeom>
                  <a:ln w="0">
                    <a:noFill/>
                  </a:ln>
                </p:spPr>
              </p:pic>
              <p:pic>
                <p:nvPicPr>
                  <p:cNvPr id="447" name="Google Shape;471;p47" descr="Man with cane with solid fill"/>
                  <p:cNvPicPr/>
                  <p:nvPr/>
                </p:nvPicPr>
                <p:blipFill>
                  <a:blip r:embed="rId6"/>
                  <a:stretch/>
                </p:blipFill>
                <p:spPr>
                  <a:xfrm>
                    <a:off x="6410160" y="1074600"/>
                    <a:ext cx="300960" cy="251280"/>
                  </a:xfrm>
                  <a:prstGeom prst="rect">
                    <a:avLst/>
                  </a:prstGeom>
                  <a:ln w="0">
                    <a:noFill/>
                  </a:ln>
                </p:spPr>
              </p:pic>
            </p:grpSp>
          </p:grpSp>
          <p:sp>
            <p:nvSpPr>
              <p:cNvPr id="448" name="Google Shape;472;p47"/>
              <p:cNvSpPr/>
              <p:nvPr/>
            </p:nvSpPr>
            <p:spPr>
              <a:xfrm>
                <a:off x="6711120" y="1090800"/>
                <a:ext cx="1410480" cy="281880"/>
              </a:xfrm>
              <a:prstGeom prst="rect">
                <a:avLst/>
              </a:prstGeom>
              <a:noFill/>
              <a:ln w="0">
                <a:noFill/>
              </a:ln>
            </p:spPr>
            <p:style>
              <a:lnRef idx="0"/>
              <a:fillRef idx="0"/>
              <a:effectRef idx="0"/>
              <a:fontRef idx="minor"/>
            </p:style>
            <p:txBody>
              <a:bodyPr lIns="68400" rIns="68400" tIns="34200" bIns="34200" anchor="t">
                <a:spAutoFit/>
              </a:bodyPr>
              <a:p>
                <a:pPr>
                  <a:lnSpc>
                    <a:spcPct val="100000"/>
                  </a:lnSpc>
                  <a:tabLst>
                    <a:tab algn="l" pos="0"/>
                  </a:tabLst>
                </a:pPr>
                <a:r>
                  <a:rPr b="0" lang="en-GB" sz="1400" spc="-1" strike="noStrike">
                    <a:solidFill>
                      <a:srgbClr val="000000"/>
                    </a:solidFill>
                    <a:latin typeface="Calibri"/>
                    <a:ea typeface="Calibri"/>
                  </a:rPr>
                  <a:t>Canadian is 65+</a:t>
                </a:r>
                <a:endParaRPr b="0" lang="en-CA" sz="1400" spc="-1" strike="noStrike">
                  <a:latin typeface="Arial"/>
                </a:endParaRPr>
              </a:p>
            </p:txBody>
          </p:sp>
        </p:grpSp>
      </p:grpSp>
      <p:pic>
        <p:nvPicPr>
          <p:cNvPr id="449" name="Google Shape;473;p47" descr=""/>
          <p:cNvPicPr/>
          <p:nvPr/>
        </p:nvPicPr>
        <p:blipFill>
          <a:blip r:embed="rId7"/>
          <a:srcRect l="0" t="16713" r="0" b="0"/>
          <a:stretch/>
        </p:blipFill>
        <p:spPr>
          <a:xfrm>
            <a:off x="168840" y="1701720"/>
            <a:ext cx="4770000" cy="3284640"/>
          </a:xfrm>
          <a:prstGeom prst="rect">
            <a:avLst/>
          </a:prstGeom>
          <a:ln w="0">
            <a:noFill/>
          </a:ln>
        </p:spPr>
      </p:pic>
      <p:grpSp>
        <p:nvGrpSpPr>
          <p:cNvPr id="450" name="Google Shape;474;p47"/>
          <p:cNvGrpSpPr/>
          <p:nvPr/>
        </p:nvGrpSpPr>
        <p:grpSpPr>
          <a:xfrm>
            <a:off x="5776200" y="3321720"/>
            <a:ext cx="2429640" cy="1375560"/>
            <a:chOff x="5776200" y="3321720"/>
            <a:chExt cx="2429640" cy="1375560"/>
          </a:xfrm>
        </p:grpSpPr>
        <p:grpSp>
          <p:nvGrpSpPr>
            <p:cNvPr id="451" name="Google Shape;475;p47"/>
            <p:cNvGrpSpPr/>
            <p:nvPr/>
          </p:nvGrpSpPr>
          <p:grpSpPr>
            <a:xfrm>
              <a:off x="5776200" y="3321720"/>
              <a:ext cx="2429640" cy="1375560"/>
              <a:chOff x="5776200" y="3321720"/>
              <a:chExt cx="2429640" cy="1375560"/>
            </a:xfrm>
          </p:grpSpPr>
          <p:sp>
            <p:nvSpPr>
              <p:cNvPr id="452" name="Google Shape;476;p47"/>
              <p:cNvSpPr/>
              <p:nvPr/>
            </p:nvSpPr>
            <p:spPr>
              <a:xfrm>
                <a:off x="5776200" y="3321720"/>
                <a:ext cx="2429640" cy="1375560"/>
              </a:xfrm>
              <a:prstGeom prst="foldedCorner">
                <a:avLst>
                  <a:gd name="adj" fmla="val 16667"/>
                </a:avLst>
              </a:prstGeom>
              <a:solidFill>
                <a:srgbClr val="fff2cc"/>
              </a:solidFill>
              <a:ln w="9525">
                <a:solidFill>
                  <a:srgbClr val="f6b26b"/>
                </a:solidFill>
                <a:round/>
              </a:ln>
            </p:spPr>
            <p:style>
              <a:lnRef idx="0"/>
              <a:fillRef idx="0"/>
              <a:effectRef idx="0"/>
              <a:fontRef idx="minor"/>
            </p:style>
          </p:sp>
          <p:sp>
            <p:nvSpPr>
              <p:cNvPr id="453" name="Google Shape;477;p47"/>
              <p:cNvSpPr/>
              <p:nvPr/>
            </p:nvSpPr>
            <p:spPr>
              <a:xfrm>
                <a:off x="5853240" y="3464280"/>
                <a:ext cx="1587240" cy="3297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GB" sz="1400" spc="-1" strike="noStrike">
                    <a:solidFill>
                      <a:srgbClr val="3c4245"/>
                    </a:solidFill>
                    <a:latin typeface="Arial"/>
                    <a:ea typeface="Arial"/>
                  </a:rPr>
                  <a:t>Do you know?</a:t>
                </a:r>
                <a:endParaRPr b="0" lang="en-CA" sz="1400" spc="-1" strike="noStrike">
                  <a:latin typeface="Arial"/>
                </a:endParaRPr>
              </a:p>
            </p:txBody>
          </p:sp>
          <p:pic>
            <p:nvPicPr>
              <p:cNvPr id="454" name="Google Shape;478;p47" descr=""/>
              <p:cNvPicPr/>
              <p:nvPr/>
            </p:nvPicPr>
            <p:blipFill>
              <a:blip r:embed="rId8"/>
              <a:stretch/>
            </p:blipFill>
            <p:spPr>
              <a:xfrm>
                <a:off x="7440840" y="3412800"/>
                <a:ext cx="567360" cy="432720"/>
              </a:xfrm>
              <a:prstGeom prst="rect">
                <a:avLst/>
              </a:prstGeom>
              <a:ln w="0">
                <a:noFill/>
              </a:ln>
            </p:spPr>
          </p:pic>
        </p:grpSp>
        <p:sp>
          <p:nvSpPr>
            <p:cNvPr id="455" name="Google Shape;479;p47"/>
            <p:cNvSpPr/>
            <p:nvPr/>
          </p:nvSpPr>
          <p:spPr>
            <a:xfrm>
              <a:off x="5855760" y="3862440"/>
              <a:ext cx="2293200" cy="708120"/>
            </a:xfrm>
            <a:prstGeom prst="rect">
              <a:avLst/>
            </a:prstGeom>
            <a:noFill/>
            <a:ln w="0">
              <a:noFill/>
            </a:ln>
          </p:spPr>
          <p:style>
            <a:lnRef idx="0"/>
            <a:fillRef idx="0"/>
            <a:effectRef idx="0"/>
            <a:fontRef idx="minor"/>
          </p:style>
          <p:txBody>
            <a:bodyPr tIns="91440" bIns="91440" anchor="t">
              <a:spAutoFit/>
            </a:bodyPr>
            <a:p>
              <a:pPr>
                <a:lnSpc>
                  <a:spcPct val="150000"/>
                </a:lnSpc>
                <a:tabLst>
                  <a:tab algn="l" pos="0"/>
                </a:tabLst>
              </a:pPr>
              <a:r>
                <a:rPr b="1" lang="en-GB" sz="1150" spc="-1" strike="noStrike">
                  <a:solidFill>
                    <a:srgbClr val="000000"/>
                  </a:solidFill>
                  <a:latin typeface="Arial"/>
                  <a:ea typeface="Arial"/>
                </a:rPr>
                <a:t>Physical activity</a:t>
              </a:r>
              <a:r>
                <a:rPr b="0" lang="en-GB" sz="1150" spc="-1" strike="noStrike">
                  <a:solidFill>
                    <a:srgbClr val="000000"/>
                  </a:solidFill>
                  <a:latin typeface="Arial"/>
                  <a:ea typeface="Arial"/>
                </a:rPr>
                <a:t> can </a:t>
              </a:r>
              <a:r>
                <a:rPr b="1" lang="en-GB" sz="1150" spc="-1" strike="noStrike">
                  <a:solidFill>
                    <a:srgbClr val="517d33"/>
                  </a:solidFill>
                  <a:latin typeface="Arial"/>
                  <a:ea typeface="Arial"/>
                </a:rPr>
                <a:t>reduce</a:t>
              </a:r>
              <a:r>
                <a:rPr b="1" lang="en-GB" sz="1150" spc="-1" strike="noStrike">
                  <a:solidFill>
                    <a:srgbClr val="0b5394"/>
                  </a:solidFill>
                  <a:latin typeface="Arial"/>
                  <a:ea typeface="Arial"/>
                </a:rPr>
                <a:t> </a:t>
              </a:r>
              <a:r>
                <a:rPr b="1" lang="en-GB" sz="1150" spc="-1" strike="noStrike">
                  <a:solidFill>
                    <a:srgbClr val="ff0000"/>
                  </a:solidFill>
                  <a:latin typeface="Arial"/>
                  <a:ea typeface="Arial"/>
                </a:rPr>
                <a:t>chances of death</a:t>
              </a:r>
              <a:r>
                <a:rPr b="0" lang="en-GB" sz="1150" spc="-1" strike="noStrike">
                  <a:solidFill>
                    <a:srgbClr val="000000"/>
                  </a:solidFill>
                  <a:latin typeface="Arial"/>
                  <a:ea typeface="Arial"/>
                </a:rPr>
                <a:t> by</a:t>
              </a:r>
              <a:r>
                <a:rPr b="1" lang="en-GB" sz="1150" spc="-1" strike="noStrike">
                  <a:solidFill>
                    <a:srgbClr val="000000"/>
                  </a:solidFill>
                  <a:latin typeface="Arial"/>
                  <a:ea typeface="Arial"/>
                </a:rPr>
                <a:t> </a:t>
              </a:r>
              <a:r>
                <a:rPr b="1" lang="en-GB" sz="1150" spc="-1" strike="noStrike">
                  <a:solidFill>
                    <a:srgbClr val="0b5394"/>
                  </a:solidFill>
                  <a:latin typeface="Arial"/>
                  <a:ea typeface="Arial"/>
                </a:rPr>
                <a:t>30%</a:t>
              </a:r>
              <a:endParaRPr b="0" lang="en-CA" sz="1150" spc="-1" strike="noStrike">
                <a:latin typeface="Arial"/>
              </a:endParaRPr>
            </a:p>
          </p:txBody>
        </p:sp>
      </p:grpSp>
      <p:sp>
        <p:nvSpPr>
          <p:cNvPr id="456" name="Google Shape;480;p47"/>
          <p:cNvSpPr/>
          <p:nvPr/>
        </p:nvSpPr>
        <p:spPr>
          <a:xfrm>
            <a:off x="2256480" y="2422440"/>
            <a:ext cx="2440800" cy="172800"/>
          </a:xfrm>
          <a:custGeom>
            <a:avLst/>
            <a:gdLst/>
            <a:ahLst/>
            <a:rect l="l" t="t" r="r" b="b"/>
            <a:pathLst>
              <a:path w="21600" h="21600">
                <a:moveTo>
                  <a:pt x="0" y="0"/>
                </a:moveTo>
                <a:lnTo>
                  <a:pt x="21600" y="21600"/>
                </a:lnTo>
              </a:path>
            </a:pathLst>
          </a:custGeom>
          <a:noFill/>
          <a:ln w="19050">
            <a:solidFill>
              <a:srgbClr val="595959"/>
            </a:solidFill>
            <a:round/>
            <a:tailEnd len="med" type="triangle" w="med"/>
          </a:ln>
        </p:spPr>
        <p:style>
          <a:lnRef idx="0"/>
          <a:fillRef idx="0"/>
          <a:effectRef idx="0"/>
          <a:fontRef idx="minor"/>
        </p:style>
      </p:sp>
      <p:sp>
        <p:nvSpPr>
          <p:cNvPr id="457" name="Google Shape;481;p47"/>
          <p:cNvSpPr/>
          <p:nvPr/>
        </p:nvSpPr>
        <p:spPr>
          <a:xfrm>
            <a:off x="1596600" y="2123640"/>
            <a:ext cx="1319760" cy="29844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0" lang="en-GB" sz="1400" spc="-1" strike="noStrike">
                <a:solidFill>
                  <a:srgbClr val="000000"/>
                </a:solidFill>
                <a:latin typeface="Arial"/>
                <a:ea typeface="Arial"/>
              </a:rPr>
              <a:t>77 years</a:t>
            </a:r>
            <a:endParaRPr b="0" lang="en-CA" sz="1400" spc="-1" strike="noStrike">
              <a:latin typeface="Arial"/>
            </a:endParaRPr>
          </a:p>
        </p:txBody>
      </p:sp>
      <p:sp>
        <p:nvSpPr>
          <p:cNvPr id="458" name="Google Shape;482;p47"/>
          <p:cNvSpPr/>
          <p:nvPr/>
        </p:nvSpPr>
        <p:spPr>
          <a:xfrm flipH="1" rot="10800000">
            <a:off x="3293640" y="2770200"/>
            <a:ext cx="1441440" cy="1161360"/>
          </a:xfrm>
          <a:custGeom>
            <a:avLst/>
            <a:gdLst/>
            <a:ahLst/>
            <a:rect l="l" t="t" r="r" b="b"/>
            <a:pathLst>
              <a:path w="21600" h="21600">
                <a:moveTo>
                  <a:pt x="0" y="0"/>
                </a:moveTo>
                <a:lnTo>
                  <a:pt x="21600" y="21600"/>
                </a:lnTo>
              </a:path>
            </a:pathLst>
          </a:custGeom>
          <a:noFill/>
          <a:ln w="19050">
            <a:solidFill>
              <a:srgbClr val="595959"/>
            </a:solidFill>
            <a:round/>
            <a:tailEnd len="med" type="triangle" w="med"/>
          </a:ln>
        </p:spPr>
        <p:style>
          <a:lnRef idx="0"/>
          <a:fillRef idx="0"/>
          <a:effectRef idx="0"/>
          <a:fontRef idx="minor"/>
        </p:style>
      </p:sp>
      <p:sp>
        <p:nvSpPr>
          <p:cNvPr id="459" name="Google Shape;483;p47"/>
          <p:cNvSpPr/>
          <p:nvPr/>
        </p:nvSpPr>
        <p:spPr>
          <a:xfrm>
            <a:off x="2633400" y="3931560"/>
            <a:ext cx="1319760" cy="29844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0" lang="en-GB" sz="1400" spc="-1" strike="noStrike">
                <a:solidFill>
                  <a:srgbClr val="000000"/>
                </a:solidFill>
                <a:latin typeface="Arial"/>
                <a:ea typeface="Arial"/>
              </a:rPr>
              <a:t>72 years</a:t>
            </a:r>
            <a:endParaRPr b="0" lang="en-CA" sz="14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6ec"/>
        </a:solidFill>
      </p:bgPr>
    </p:bg>
    <p:spTree>
      <p:nvGrpSpPr>
        <p:cNvPr id="1" name=""/>
        <p:cNvGrpSpPr/>
        <p:nvPr/>
      </p:nvGrpSpPr>
      <p:grpSpPr>
        <a:xfrm>
          <a:off x="0" y="0"/>
          <a:ext cx="0" cy="0"/>
          <a:chOff x="0" y="0"/>
          <a:chExt cx="0" cy="0"/>
        </a:xfrm>
      </p:grpSpPr>
      <p:sp>
        <p:nvSpPr>
          <p:cNvPr id="460" name="PlaceHolder 1"/>
          <p:cNvSpPr>
            <a:spLocks noGrp="1"/>
          </p:cNvSpPr>
          <p:nvPr>
            <p:ph type="title"/>
          </p:nvPr>
        </p:nvSpPr>
        <p:spPr>
          <a:xfrm>
            <a:off x="311760" y="424800"/>
            <a:ext cx="8520120" cy="572400"/>
          </a:xfrm>
          <a:prstGeom prst="rect">
            <a:avLst/>
          </a:prstGeom>
          <a:noFill/>
          <a:ln w="0">
            <a:noFill/>
          </a:ln>
        </p:spPr>
        <p:txBody>
          <a:bodyPr tIns="91440" bIns="91440" anchor="t">
            <a:noAutofit/>
          </a:bodyPr>
          <a:p>
            <a:pPr>
              <a:lnSpc>
                <a:spcPct val="100000"/>
              </a:lnSpc>
              <a:tabLst>
                <a:tab algn="l" pos="0"/>
              </a:tabLst>
            </a:pPr>
            <a:r>
              <a:rPr b="0" lang="en-GB" sz="3620" spc="-1" strike="noStrike">
                <a:solidFill>
                  <a:srgbClr val="000000"/>
                </a:solidFill>
                <a:latin typeface="Arial"/>
                <a:ea typeface="Arial"/>
              </a:rPr>
              <a:t>Call to Action for:</a:t>
            </a:r>
            <a:endParaRPr b="0" lang="en-CA" sz="3620" spc="-1" strike="noStrike">
              <a:solidFill>
                <a:srgbClr val="000000"/>
              </a:solidFill>
              <a:latin typeface="Arial"/>
            </a:endParaRPr>
          </a:p>
        </p:txBody>
      </p:sp>
      <p:sp>
        <p:nvSpPr>
          <p:cNvPr id="461" name="Google Shape;489;p48"/>
          <p:cNvSpPr/>
          <p:nvPr/>
        </p:nvSpPr>
        <p:spPr>
          <a:xfrm>
            <a:off x="206280" y="1469520"/>
            <a:ext cx="8730720" cy="2545200"/>
          </a:xfrm>
          <a:prstGeom prst="rect">
            <a:avLst/>
          </a:prstGeom>
          <a:noFill/>
          <a:ln w="0">
            <a:noFill/>
          </a:ln>
        </p:spPr>
        <p:style>
          <a:lnRef idx="0"/>
          <a:fillRef idx="0"/>
          <a:effectRef idx="0"/>
          <a:fontRef idx="minor"/>
        </p:style>
        <p:txBody>
          <a:bodyPr tIns="91440" bIns="91440" anchor="t">
            <a:spAutoFit/>
          </a:bodyPr>
          <a:p>
            <a:pPr marL="457200" indent="-361800">
              <a:lnSpc>
                <a:spcPct val="100000"/>
              </a:lnSpc>
              <a:spcBef>
                <a:spcPts val="1500"/>
              </a:spcBef>
              <a:buClr>
                <a:srgbClr val="374151"/>
              </a:buClr>
              <a:buFont typeface="Roboto"/>
              <a:buChar char="●"/>
            </a:pPr>
            <a:r>
              <a:rPr b="1" lang="en-GB" sz="2100" spc="-1" strike="noStrike">
                <a:solidFill>
                  <a:srgbClr val="374151"/>
                </a:solidFill>
                <a:latin typeface="Arial"/>
                <a:ea typeface="Arial"/>
              </a:rPr>
              <a:t>Support Healthcare for All</a:t>
            </a:r>
            <a:endParaRPr b="0" lang="en-CA" sz="2100" spc="-1" strike="noStrike">
              <a:latin typeface="Arial"/>
            </a:endParaRPr>
          </a:p>
          <a:p>
            <a:pPr marL="457200" indent="-361800">
              <a:lnSpc>
                <a:spcPct val="100000"/>
              </a:lnSpc>
              <a:spcBef>
                <a:spcPts val="1500"/>
              </a:spcBef>
              <a:buClr>
                <a:srgbClr val="374151"/>
              </a:buClr>
              <a:buFont typeface="Roboto"/>
              <a:buChar char="●"/>
            </a:pPr>
            <a:r>
              <a:rPr b="1" lang="en-GB" sz="2100" spc="-1" strike="noStrike">
                <a:solidFill>
                  <a:srgbClr val="374151"/>
                </a:solidFill>
                <a:latin typeface="Arial"/>
                <a:ea typeface="Arial"/>
              </a:rPr>
              <a:t>Promote Healthy Living</a:t>
            </a:r>
            <a:endParaRPr b="0" lang="en-CA" sz="2100" spc="-1" strike="noStrike">
              <a:latin typeface="Arial"/>
            </a:endParaRPr>
          </a:p>
          <a:p>
            <a:pPr marL="457200" indent="-361800">
              <a:lnSpc>
                <a:spcPct val="100000"/>
              </a:lnSpc>
              <a:spcBef>
                <a:spcPts val="1500"/>
              </a:spcBef>
              <a:buClr>
                <a:srgbClr val="374151"/>
              </a:buClr>
              <a:buFont typeface="Roboto"/>
              <a:buChar char="●"/>
            </a:pPr>
            <a:r>
              <a:rPr b="1" lang="en-GB" sz="2100" spc="-1" strike="noStrike">
                <a:solidFill>
                  <a:srgbClr val="374151"/>
                </a:solidFill>
                <a:latin typeface="Arial"/>
                <a:ea typeface="Arial"/>
              </a:rPr>
              <a:t>Promote Global Health </a:t>
            </a:r>
            <a:r>
              <a:rPr b="1" lang="en-GB" sz="2100" spc="-1" strike="noStrike">
                <a:solidFill>
                  <a:srgbClr val="000000"/>
                </a:solidFill>
                <a:latin typeface="Arial"/>
                <a:ea typeface="Arial"/>
              </a:rPr>
              <a:t>Equity</a:t>
            </a:r>
            <a:endParaRPr b="0" lang="en-CA" sz="2100" spc="-1" strike="noStrike">
              <a:latin typeface="Arial"/>
            </a:endParaRPr>
          </a:p>
          <a:p>
            <a:pPr marL="457200" indent="-361800">
              <a:lnSpc>
                <a:spcPct val="100000"/>
              </a:lnSpc>
              <a:spcBef>
                <a:spcPts val="1500"/>
              </a:spcBef>
              <a:buClr>
                <a:srgbClr val="374151"/>
              </a:buClr>
              <a:buFont typeface="Roboto"/>
              <a:buChar char="●"/>
            </a:pPr>
            <a:r>
              <a:rPr b="1" lang="en-GB" sz="2100" spc="-1" strike="noStrike">
                <a:solidFill>
                  <a:srgbClr val="000000"/>
                </a:solidFill>
                <a:latin typeface="Arial"/>
                <a:ea typeface="Arial"/>
              </a:rPr>
              <a:t>Support </a:t>
            </a:r>
            <a:r>
              <a:rPr b="1" lang="en-GB" sz="2100" spc="-1" strike="noStrike">
                <a:solidFill>
                  <a:srgbClr val="374151"/>
                </a:solidFill>
                <a:latin typeface="Arial"/>
                <a:ea typeface="Arial"/>
              </a:rPr>
              <a:t>Mental Health</a:t>
            </a:r>
            <a:endParaRPr b="0" lang="en-CA" sz="2100" spc="-1" strike="noStrike">
              <a:latin typeface="Arial"/>
            </a:endParaRPr>
          </a:p>
          <a:p>
            <a:pPr marL="457200" indent="-361800">
              <a:lnSpc>
                <a:spcPct val="100000"/>
              </a:lnSpc>
              <a:spcBef>
                <a:spcPts val="1500"/>
              </a:spcBef>
              <a:buClr>
                <a:srgbClr val="374151"/>
              </a:buClr>
              <a:buFont typeface="Roboto"/>
              <a:buChar char="●"/>
            </a:pPr>
            <a:r>
              <a:rPr b="1" lang="en-GB" sz="2100" spc="-1" strike="noStrike">
                <a:solidFill>
                  <a:srgbClr val="374151"/>
                </a:solidFill>
                <a:latin typeface="Arial"/>
                <a:ea typeface="Arial"/>
              </a:rPr>
              <a:t>Encourage Preventive Care </a:t>
            </a:r>
            <a:r>
              <a:rPr b="1" lang="en-GB" sz="2100" spc="-1" strike="noStrike">
                <a:solidFill>
                  <a:srgbClr val="000000"/>
                </a:solidFill>
                <a:latin typeface="Arial"/>
                <a:ea typeface="Arial"/>
              </a:rPr>
              <a:t>and  Support Vaccination</a:t>
            </a:r>
            <a:endParaRPr b="0" lang="en-CA" sz="21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PlaceHolder 1"/>
          <p:cNvSpPr>
            <a:spLocks noGrp="1"/>
          </p:cNvSpPr>
          <p:nvPr>
            <p:ph type="title"/>
          </p:nvPr>
        </p:nvSpPr>
        <p:spPr>
          <a:xfrm>
            <a:off x="204480" y="241560"/>
            <a:ext cx="8520120" cy="572400"/>
          </a:xfrm>
          <a:prstGeom prst="rect">
            <a:avLst/>
          </a:prstGeom>
          <a:noFill/>
          <a:ln w="0">
            <a:noFill/>
          </a:ln>
        </p:spPr>
        <p:txBody>
          <a:bodyPr tIns="91440" bIns="91440" anchor="t">
            <a:noAutofit/>
          </a:bodyPr>
          <a:p>
            <a:pPr algn="ctr">
              <a:lnSpc>
                <a:spcPct val="100000"/>
              </a:lnSpc>
              <a:tabLst>
                <a:tab algn="l" pos="0"/>
              </a:tabLst>
            </a:pPr>
            <a:r>
              <a:rPr b="0" lang="en-GB" sz="1620" spc="-1" strike="noStrike">
                <a:solidFill>
                  <a:srgbClr val="000000"/>
                </a:solidFill>
                <a:latin typeface="Arial"/>
                <a:ea typeface="Arial"/>
              </a:rPr>
              <a:t>So till now if you might have noticed, </a:t>
            </a:r>
            <a:r>
              <a:rPr b="1" lang="en-GB" sz="1620" spc="-1" strike="noStrike">
                <a:solidFill>
                  <a:srgbClr val="f12c9f"/>
                </a:solidFill>
                <a:latin typeface="Arial"/>
                <a:ea typeface="Arial"/>
              </a:rPr>
              <a:t>“Barbie”</a:t>
            </a:r>
            <a:r>
              <a:rPr b="0" lang="en-GB" sz="1620" spc="-1" strike="noStrike">
                <a:solidFill>
                  <a:srgbClr val="000000"/>
                </a:solidFill>
                <a:latin typeface="Arial"/>
                <a:ea typeface="Arial"/>
              </a:rPr>
              <a:t> discussed with us all the humanly possible ways to have </a:t>
            </a:r>
            <a:r>
              <a:rPr b="1" lang="en-GB" sz="1620" spc="-1" strike="noStrike">
                <a:solidFill>
                  <a:srgbClr val="ff0000"/>
                </a:solidFill>
                <a:latin typeface="Arial"/>
                <a:ea typeface="Arial"/>
              </a:rPr>
              <a:t>“premature deaths”</a:t>
            </a:r>
            <a:r>
              <a:rPr b="0" lang="en-GB" sz="1620" spc="-1" strike="noStrike">
                <a:solidFill>
                  <a:srgbClr val="000000"/>
                </a:solidFill>
                <a:latin typeface="Arial"/>
                <a:ea typeface="Arial"/>
              </a:rPr>
              <a:t>.</a:t>
            </a:r>
            <a:endParaRPr b="0" lang="en-CA" sz="1620" spc="-1" strike="noStrike">
              <a:solidFill>
                <a:srgbClr val="000000"/>
              </a:solidFill>
              <a:latin typeface="Arial"/>
            </a:endParaRPr>
          </a:p>
        </p:txBody>
      </p:sp>
      <p:pic>
        <p:nvPicPr>
          <p:cNvPr id="463" name="Google Shape;495;p49" descr=""/>
          <p:cNvPicPr/>
          <p:nvPr/>
        </p:nvPicPr>
        <p:blipFill>
          <a:blip r:embed="rId1"/>
          <a:srcRect l="3756" t="4592" r="17329" b="8594"/>
          <a:stretch/>
        </p:blipFill>
        <p:spPr>
          <a:xfrm>
            <a:off x="204480" y="925920"/>
            <a:ext cx="8466120" cy="3685680"/>
          </a:xfrm>
          <a:prstGeom prst="rect">
            <a:avLst/>
          </a:prstGeom>
          <a:ln w="0">
            <a:noFill/>
          </a:ln>
        </p:spPr>
      </p:pic>
      <p:sp>
        <p:nvSpPr>
          <p:cNvPr id="464" name="Google Shape;496;p49"/>
          <p:cNvSpPr/>
          <p:nvPr/>
        </p:nvSpPr>
        <p:spPr>
          <a:xfrm>
            <a:off x="5392080" y="1579680"/>
            <a:ext cx="1971360" cy="1478520"/>
          </a:xfrm>
          <a:prstGeom prst="leftArrow">
            <a:avLst>
              <a:gd name="adj1" fmla="val 50000"/>
              <a:gd name="adj2" fmla="val 50000"/>
            </a:avLst>
          </a:prstGeom>
          <a:solidFill>
            <a:schemeClr val="lt2"/>
          </a:solidFill>
          <a:ln w="9525">
            <a:solidFill>
              <a:srgbClr val="595959"/>
            </a:solidFill>
            <a:round/>
          </a:ln>
        </p:spPr>
        <p:style>
          <a:lnRef idx="0"/>
          <a:fillRef idx="0"/>
          <a:effectRef idx="0"/>
          <a:fontRef idx="minor"/>
        </p:style>
      </p:sp>
      <p:sp>
        <p:nvSpPr>
          <p:cNvPr id="465" name="Google Shape;497;p49"/>
          <p:cNvSpPr/>
          <p:nvPr/>
        </p:nvSpPr>
        <p:spPr>
          <a:xfrm>
            <a:off x="5718960" y="1852560"/>
            <a:ext cx="1644480" cy="93204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GB" sz="1400" spc="-1" strike="noStrike">
                <a:solidFill>
                  <a:srgbClr val="000000"/>
                </a:solidFill>
                <a:latin typeface="Arial"/>
                <a:ea typeface="Arial"/>
              </a:rPr>
              <a:t>…</a:t>
            </a:r>
            <a:r>
              <a:rPr b="0" lang="en-GB" sz="1400" spc="-1" strike="noStrike">
                <a:solidFill>
                  <a:srgbClr val="000000"/>
                </a:solidFill>
                <a:latin typeface="Arial"/>
                <a:ea typeface="Arial"/>
              </a:rPr>
              <a:t>and it looks something like this…..</a:t>
            </a:r>
            <a:endParaRPr b="0" lang="en-CA" sz="1400" spc="-1" strike="noStrike">
              <a:latin typeface="Arial"/>
            </a:endParaRPr>
          </a:p>
        </p:txBody>
      </p:sp>
      <p:grpSp>
        <p:nvGrpSpPr>
          <p:cNvPr id="466" name="Google Shape;498;p49"/>
          <p:cNvGrpSpPr/>
          <p:nvPr/>
        </p:nvGrpSpPr>
        <p:grpSpPr>
          <a:xfrm>
            <a:off x="5220720" y="3266280"/>
            <a:ext cx="2431440" cy="1668600"/>
            <a:chOff x="5220720" y="3266280"/>
            <a:chExt cx="2431440" cy="1668600"/>
          </a:xfrm>
        </p:grpSpPr>
        <p:grpSp>
          <p:nvGrpSpPr>
            <p:cNvPr id="467" name="Google Shape;499;p49"/>
            <p:cNvGrpSpPr/>
            <p:nvPr/>
          </p:nvGrpSpPr>
          <p:grpSpPr>
            <a:xfrm>
              <a:off x="5220720" y="3266280"/>
              <a:ext cx="2431440" cy="1668600"/>
              <a:chOff x="5220720" y="3266280"/>
              <a:chExt cx="2431440" cy="1668600"/>
            </a:xfrm>
          </p:grpSpPr>
          <p:sp>
            <p:nvSpPr>
              <p:cNvPr id="468" name="Google Shape;500;p49"/>
              <p:cNvSpPr/>
              <p:nvPr/>
            </p:nvSpPr>
            <p:spPr>
              <a:xfrm>
                <a:off x="5220720" y="3266280"/>
                <a:ext cx="2431440" cy="1668600"/>
              </a:xfrm>
              <a:prstGeom prst="foldedCorner">
                <a:avLst>
                  <a:gd name="adj" fmla="val 16667"/>
                </a:avLst>
              </a:prstGeom>
              <a:solidFill>
                <a:srgbClr val="fff2cc"/>
              </a:solidFill>
              <a:ln w="9525">
                <a:solidFill>
                  <a:srgbClr val="f6b26b"/>
                </a:solidFill>
                <a:round/>
              </a:ln>
            </p:spPr>
            <p:style>
              <a:lnRef idx="0"/>
              <a:fillRef idx="0"/>
              <a:effectRef idx="0"/>
              <a:fontRef idx="minor"/>
            </p:style>
          </p:sp>
          <p:sp>
            <p:nvSpPr>
              <p:cNvPr id="469" name="Google Shape;501;p49"/>
              <p:cNvSpPr/>
              <p:nvPr/>
            </p:nvSpPr>
            <p:spPr>
              <a:xfrm>
                <a:off x="5447880" y="3439080"/>
                <a:ext cx="1518840" cy="3999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GB" sz="1400" spc="-1" strike="noStrike">
                    <a:solidFill>
                      <a:srgbClr val="3c4245"/>
                    </a:solidFill>
                    <a:latin typeface="Arial"/>
                    <a:ea typeface="Arial"/>
                  </a:rPr>
                  <a:t>Do you know?</a:t>
                </a:r>
                <a:endParaRPr b="0" lang="en-CA" sz="1400" spc="-1" strike="noStrike">
                  <a:latin typeface="Arial"/>
                </a:endParaRPr>
              </a:p>
            </p:txBody>
          </p:sp>
          <p:pic>
            <p:nvPicPr>
              <p:cNvPr id="470" name="Google Shape;502;p49" descr=""/>
              <p:cNvPicPr/>
              <p:nvPr/>
            </p:nvPicPr>
            <p:blipFill>
              <a:blip r:embed="rId2"/>
              <a:stretch/>
            </p:blipFill>
            <p:spPr>
              <a:xfrm>
                <a:off x="6887160" y="3376800"/>
                <a:ext cx="572760" cy="524880"/>
              </a:xfrm>
              <a:prstGeom prst="rect">
                <a:avLst/>
              </a:prstGeom>
              <a:ln w="0">
                <a:noFill/>
              </a:ln>
            </p:spPr>
          </p:pic>
        </p:grpSp>
        <p:sp>
          <p:nvSpPr>
            <p:cNvPr id="471" name="Google Shape;503;p49"/>
            <p:cNvSpPr/>
            <p:nvPr/>
          </p:nvSpPr>
          <p:spPr>
            <a:xfrm>
              <a:off x="5273640" y="3930840"/>
              <a:ext cx="2324880" cy="77724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0" lang="en-GB" sz="1300" spc="-1" strike="noStrike">
                  <a:solidFill>
                    <a:srgbClr val="000000"/>
                  </a:solidFill>
                  <a:latin typeface="Arial"/>
                  <a:ea typeface="Arial"/>
                </a:rPr>
                <a:t>Today, </a:t>
              </a:r>
              <a:r>
                <a:rPr b="1" lang="en-GB" sz="1300" spc="-1" strike="noStrike">
                  <a:solidFill>
                    <a:srgbClr val="ff0000"/>
                  </a:solidFill>
                  <a:latin typeface="Arial"/>
                  <a:ea typeface="Arial"/>
                </a:rPr>
                <a:t>95%</a:t>
              </a:r>
              <a:r>
                <a:rPr b="0" lang="en-GB" sz="1300" spc="-1" strike="noStrike">
                  <a:solidFill>
                    <a:srgbClr val="000000"/>
                  </a:solidFill>
                  <a:latin typeface="Arial"/>
                  <a:ea typeface="Arial"/>
                </a:rPr>
                <a:t> of global population suffers from health problem.</a:t>
              </a:r>
              <a:endParaRPr b="0" lang="en-CA" sz="1300" spc="-1" strike="noStrike">
                <a:latin typeface="Arial"/>
              </a:endParaRPr>
            </a:p>
          </p:txBody>
        </p:sp>
      </p:gr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2" name="Rectangle 5154"/>
          <p:cNvSpPr/>
          <p:nvPr/>
        </p:nvSpPr>
        <p:spPr>
          <a:xfrm>
            <a:off x="2880" y="0"/>
            <a:ext cx="9141120" cy="5143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73" name="PlaceHolder 1"/>
          <p:cNvSpPr>
            <a:spLocks noGrp="1"/>
          </p:cNvSpPr>
          <p:nvPr>
            <p:ph type="title"/>
          </p:nvPr>
        </p:nvSpPr>
        <p:spPr>
          <a:xfrm>
            <a:off x="473040" y="342720"/>
            <a:ext cx="3257280" cy="1446840"/>
          </a:xfrm>
          <a:prstGeom prst="rect">
            <a:avLst/>
          </a:prstGeom>
          <a:noFill/>
          <a:ln w="0">
            <a:noFill/>
          </a:ln>
        </p:spPr>
        <p:txBody>
          <a:bodyPr anchor="ctr">
            <a:normAutofit fontScale="82000"/>
          </a:bodyPr>
          <a:p>
            <a:pPr>
              <a:lnSpc>
                <a:spcPct val="90000"/>
              </a:lnSpc>
            </a:pPr>
            <a:r>
              <a:rPr b="0" lang="en-US" sz="4800" spc="-1" strike="noStrike">
                <a:solidFill>
                  <a:srgbClr val="000000"/>
                </a:solidFill>
                <a:latin typeface="Calibri Light"/>
              </a:rPr>
              <a:t>Virtual Care in Global Market</a:t>
            </a:r>
            <a:endParaRPr b="0" lang="en-US" sz="4800" spc="-1" strike="noStrike">
              <a:solidFill>
                <a:srgbClr val="000000"/>
              </a:solidFill>
              <a:latin typeface="Calibri"/>
            </a:endParaRPr>
          </a:p>
        </p:txBody>
      </p:sp>
      <p:sp>
        <p:nvSpPr>
          <p:cNvPr id="474" name="sketchy line 2"/>
          <p:cNvSpPr/>
          <p:nvPr/>
        </p:nvSpPr>
        <p:spPr>
          <a:xfrm rot="5400000">
            <a:off x="3353400" y="1059480"/>
            <a:ext cx="1165680" cy="13320"/>
          </a:xfrm>
          <a:custGeom>
            <a:avLst/>
            <a:gdLst/>
            <a:ahLst/>
            <a:rect l="l" t="t" r="r" b="b"/>
            <a:pathLst>
              <a:path w="1554480" h="18288">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cap="rnd" w="41275">
            <a:solidFill>
              <a:srgbClr val="ed7d31"/>
            </a:solidFill>
            <a:round/>
          </a:ln>
        </p:spPr>
        <p:style>
          <a:lnRef idx="2">
            <a:schemeClr val="accent1">
              <a:shade val="50000"/>
            </a:schemeClr>
          </a:lnRef>
          <a:fillRef idx="1">
            <a:schemeClr val="accent1"/>
          </a:fillRef>
          <a:effectRef idx="0">
            <a:schemeClr val="accent1"/>
          </a:effectRef>
          <a:fontRef idx="minor"/>
        </p:style>
      </p:sp>
      <p:sp>
        <p:nvSpPr>
          <p:cNvPr id="475" name="TextBox 2"/>
          <p:cNvSpPr/>
          <p:nvPr/>
        </p:nvSpPr>
        <p:spPr>
          <a:xfrm>
            <a:off x="4155840" y="342720"/>
            <a:ext cx="4505400" cy="1446840"/>
          </a:xfrm>
          <a:prstGeom prst="rect">
            <a:avLst/>
          </a:prstGeom>
          <a:noFill/>
          <a:ln w="0">
            <a:noFill/>
          </a:ln>
        </p:spPr>
        <p:style>
          <a:lnRef idx="0"/>
          <a:fillRef idx="0"/>
          <a:effectRef idx="0"/>
          <a:fontRef idx="minor"/>
        </p:style>
        <p:txBody>
          <a:bodyPr anchor="ctr">
            <a:normAutofit fontScale="92000"/>
          </a:bodyPr>
          <a:p>
            <a:pPr>
              <a:lnSpc>
                <a:spcPct val="90000"/>
              </a:lnSpc>
              <a:spcAft>
                <a:spcPts val="601"/>
              </a:spcAft>
              <a:tabLst>
                <a:tab algn="l" pos="0"/>
              </a:tabLst>
            </a:pPr>
            <a:r>
              <a:rPr b="0" lang="en-US" sz="2200" spc="-1" strike="noStrike">
                <a:solidFill>
                  <a:srgbClr val="000000"/>
                </a:solidFill>
                <a:latin typeface="Calibri"/>
              </a:rPr>
              <a:t>The global virtual healthcare market is estimated to grow from USD 2.34 Billion in 2021 to USD 76.9 Billion by 2030 with compound annual growth rate of 34.20%</a:t>
            </a:r>
            <a:endParaRPr b="0" lang="en-CA" sz="2200" spc="-1" strike="noStrike">
              <a:latin typeface="Arial"/>
            </a:endParaRPr>
          </a:p>
        </p:txBody>
      </p:sp>
      <p:pic>
        <p:nvPicPr>
          <p:cNvPr id="476" name="Picture 3" descr="A graph of growth in a virtual healthcare market&#10;&#10;Description automatically generated"/>
          <p:cNvPicPr/>
          <p:nvPr/>
        </p:nvPicPr>
        <p:blipFill>
          <a:blip r:embed="rId1"/>
          <a:stretch/>
        </p:blipFill>
        <p:spPr>
          <a:xfrm>
            <a:off x="180000" y="1967760"/>
            <a:ext cx="4100760" cy="2532240"/>
          </a:xfrm>
          <a:prstGeom prst="rect">
            <a:avLst/>
          </a:prstGeom>
          <a:ln w="0">
            <a:noFill/>
          </a:ln>
        </p:spPr>
      </p:pic>
      <p:pic>
        <p:nvPicPr>
          <p:cNvPr id="477" name="Picture 4" descr="A graph of a number of people&#10;&#10;Description automatically generated"/>
          <p:cNvPicPr/>
          <p:nvPr/>
        </p:nvPicPr>
        <p:blipFill>
          <a:blip r:embed="rId2"/>
          <a:stretch/>
        </p:blipFill>
        <p:spPr>
          <a:xfrm>
            <a:off x="4690800" y="2112120"/>
            <a:ext cx="4100760" cy="2388600"/>
          </a:xfrm>
          <a:prstGeom prst="rect">
            <a:avLst/>
          </a:prstGeom>
          <a:ln w="0">
            <a:noFill/>
          </a:ln>
        </p:spPr>
      </p:pic>
      <p:sp>
        <p:nvSpPr>
          <p:cNvPr id="478" name="TextBox 3"/>
          <p:cNvSpPr/>
          <p:nvPr/>
        </p:nvSpPr>
        <p:spPr>
          <a:xfrm>
            <a:off x="5382720" y="4725720"/>
            <a:ext cx="3470040" cy="805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spcAft>
                <a:spcPts val="601"/>
              </a:spcAft>
            </a:pPr>
            <a:r>
              <a:rPr b="0" lang="en-US" sz="1200" spc="-1" strike="noStrike">
                <a:solidFill>
                  <a:srgbClr val="000000"/>
                </a:solidFill>
                <a:latin typeface="Calibri"/>
              </a:rPr>
              <a:t>https://www.globalmarketestimates.com/market-report/global-virtual-healthcare-market-2657</a:t>
            </a:r>
            <a:endParaRPr b="0" lang="en-CA" sz="1200" spc="-1" strike="noStrike">
              <a:latin typeface="Arial"/>
            </a:endParaRPr>
          </a:p>
          <a:p>
            <a:pPr>
              <a:lnSpc>
                <a:spcPct val="100000"/>
              </a:lnSpc>
              <a:spcAft>
                <a:spcPts val="601"/>
              </a:spcAft>
            </a:pPr>
            <a:endParaRPr b="0" lang="en-CA" sz="1200" spc="-1" strike="noStrike">
              <a:latin typeface="Arial"/>
            </a:endParaRPr>
          </a:p>
        </p:txBody>
      </p:sp>
      <p:sp>
        <p:nvSpPr>
          <p:cNvPr id="479" name="TextBox 4"/>
          <p:cNvSpPr/>
          <p:nvPr/>
        </p:nvSpPr>
        <p:spPr>
          <a:xfrm>
            <a:off x="622800" y="4587480"/>
            <a:ext cx="353268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Graph 5: forecast of virtual care market globally</a:t>
            </a:r>
            <a:endParaRPr b="0" lang="en-CA" sz="1800" spc="-1" strike="noStrike">
              <a:latin typeface="Arial"/>
            </a:endParaRPr>
          </a:p>
        </p:txBody>
      </p:sp>
      <p:sp>
        <p:nvSpPr>
          <p:cNvPr id="480" name="TextBox 6"/>
          <p:cNvSpPr/>
          <p:nvPr/>
        </p:nvSpPr>
        <p:spPr>
          <a:xfrm>
            <a:off x="5509800" y="4455360"/>
            <a:ext cx="36972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Graph 6: Global Telemedicine market</a:t>
            </a:r>
            <a:endParaRPr b="0" lang="en-CA"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81" name="Google Shape;508;p50"/>
          <p:cNvGrpSpPr/>
          <p:nvPr/>
        </p:nvGrpSpPr>
        <p:grpSpPr>
          <a:xfrm>
            <a:off x="2166480" y="613800"/>
            <a:ext cx="4811040" cy="3642840"/>
            <a:chOff x="2166480" y="613800"/>
            <a:chExt cx="4811040" cy="3642840"/>
          </a:xfrm>
        </p:grpSpPr>
        <p:sp>
          <p:nvSpPr>
            <p:cNvPr id="482" name="Google Shape;509;p50"/>
            <p:cNvSpPr/>
            <p:nvPr/>
          </p:nvSpPr>
          <p:spPr>
            <a:xfrm>
              <a:off x="2166480" y="613800"/>
              <a:ext cx="4811040" cy="3642840"/>
            </a:xfrm>
            <a:prstGeom prst="verticalScroll">
              <a:avLst>
                <a:gd name="adj" fmla="val 12500"/>
              </a:avLst>
            </a:prstGeom>
            <a:solidFill>
              <a:srgbClr val="d9d2e9"/>
            </a:solidFill>
            <a:ln w="9525">
              <a:solidFill>
                <a:srgbClr val="595959"/>
              </a:solidFill>
              <a:round/>
            </a:ln>
          </p:spPr>
          <p:style>
            <a:lnRef idx="0"/>
            <a:fillRef idx="0"/>
            <a:effectRef idx="0"/>
            <a:fontRef idx="minor"/>
          </p:style>
        </p:sp>
        <p:sp>
          <p:nvSpPr>
            <p:cNvPr id="483" name="Google Shape;510;p50"/>
            <p:cNvSpPr/>
            <p:nvPr/>
          </p:nvSpPr>
          <p:spPr>
            <a:xfrm>
              <a:off x="2738520" y="1100520"/>
              <a:ext cx="3666600" cy="307764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0" lang="en-GB" sz="1900" spc="-1" strike="noStrike">
                  <a:solidFill>
                    <a:srgbClr val="374151"/>
                  </a:solidFill>
                  <a:latin typeface="Arial"/>
                  <a:ea typeface="Arial"/>
                </a:rPr>
                <a:t>By 2030, the United Nations wants to make a plan that looks at many different health problems together, like helping gender, race, preventing diseases, and making sure everyone can get healthcare. This plan is meant to make the world healthier and fairer for everyone.</a:t>
              </a:r>
              <a:endParaRPr b="0" lang="en-CA" sz="1900" spc="-1" strike="noStrike">
                <a:latin typeface="Arial"/>
              </a:endParaRPr>
            </a:p>
          </p:txBody>
        </p:sp>
      </p:gr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4" name="Google Shape;515;p51"/>
          <p:cNvSpPr/>
          <p:nvPr/>
        </p:nvSpPr>
        <p:spPr>
          <a:xfrm>
            <a:off x="0" y="360"/>
            <a:ext cx="9143640" cy="5142600"/>
          </a:xfrm>
          <a:prstGeom prst="rect">
            <a:avLst/>
          </a:prstGeom>
          <a:solidFill>
            <a:schemeClr val="lt1"/>
          </a:solidFill>
          <a:ln w="0">
            <a:noFill/>
          </a:ln>
        </p:spPr>
        <p:style>
          <a:lnRef idx="0"/>
          <a:fillRef idx="0"/>
          <a:effectRef idx="0"/>
          <a:fontRef idx="minor"/>
        </p:style>
      </p:sp>
      <p:grpSp>
        <p:nvGrpSpPr>
          <p:cNvPr id="485" name="Google Shape;516;p51"/>
          <p:cNvGrpSpPr/>
          <p:nvPr/>
        </p:nvGrpSpPr>
        <p:grpSpPr>
          <a:xfrm>
            <a:off x="5698440" y="2448360"/>
            <a:ext cx="3080520" cy="1502640"/>
            <a:chOff x="5698440" y="2448360"/>
            <a:chExt cx="3080520" cy="1502640"/>
          </a:xfrm>
        </p:grpSpPr>
        <p:sp>
          <p:nvSpPr>
            <p:cNvPr id="486" name="Google Shape;517;p51"/>
            <p:cNvSpPr/>
            <p:nvPr/>
          </p:nvSpPr>
          <p:spPr>
            <a:xfrm>
              <a:off x="5698440" y="2448360"/>
              <a:ext cx="1810440" cy="3067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GB" sz="1500" spc="-1" strike="noStrike">
                  <a:solidFill>
                    <a:srgbClr val="374151"/>
                  </a:solidFill>
                  <a:latin typeface="Arial"/>
                  <a:ea typeface="Arial"/>
                </a:rPr>
                <a:t>Remember: every individual actions can collectively have a significant impact on achieving SDG 3.</a:t>
              </a:r>
              <a:endParaRPr b="0" lang="en-CA" sz="1500" spc="-1" strike="noStrike">
                <a:latin typeface="Arial"/>
              </a:endParaRPr>
            </a:p>
          </p:txBody>
        </p:sp>
        <p:pic>
          <p:nvPicPr>
            <p:cNvPr id="487" name="Google Shape;518;p51" descr=""/>
            <p:cNvPicPr/>
            <p:nvPr/>
          </p:nvPicPr>
          <p:blipFill>
            <a:blip r:embed="rId1"/>
            <a:stretch/>
          </p:blipFill>
          <p:spPr>
            <a:xfrm>
              <a:off x="7509240" y="2681280"/>
              <a:ext cx="1269720" cy="1269720"/>
            </a:xfrm>
            <a:prstGeom prst="rect">
              <a:avLst/>
            </a:prstGeom>
            <a:ln w="0">
              <a:noFill/>
            </a:ln>
          </p:spPr>
        </p:pic>
      </p:grpSp>
      <p:pic>
        <p:nvPicPr>
          <p:cNvPr id="488" name="Google Shape;519;p51" descr=""/>
          <p:cNvPicPr/>
          <p:nvPr/>
        </p:nvPicPr>
        <p:blipFill>
          <a:blip r:embed="rId2"/>
          <a:stretch/>
        </p:blipFill>
        <p:spPr>
          <a:xfrm>
            <a:off x="331200" y="1396440"/>
            <a:ext cx="5143320" cy="3797280"/>
          </a:xfrm>
          <a:prstGeom prst="rect">
            <a:avLst/>
          </a:prstGeom>
          <a:ln w="0">
            <a:noFill/>
          </a:ln>
        </p:spPr>
      </p:pic>
      <p:sp>
        <p:nvSpPr>
          <p:cNvPr id="489" name="Google Shape;520;p51"/>
          <p:cNvSpPr txBox="1"/>
          <p:nvPr/>
        </p:nvSpPr>
        <p:spPr>
          <a:xfrm>
            <a:off x="1744560" y="398160"/>
            <a:ext cx="6092640" cy="121860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pPr>
            <a:r>
              <a:rPr b="0" lang="en-CA" sz="1400" spc="-1" strike="noStrike">
                <a:ln w="0">
                  <a:noFill/>
                </a:ln>
                <a:solidFill>
                  <a:srgbClr val="1155cc"/>
                </a:solidFill>
                <a:latin typeface="Arial"/>
                <a:ea typeface="Arial"/>
              </a:rPr>
              <a:t>Thank-you</a:t>
            </a:r>
            <a:endParaRPr b="0" lang="en-CA" sz="1400" spc="-1" strike="noStrike">
              <a:ln w="0">
                <a:noFill/>
              </a:ln>
              <a:solidFill>
                <a:srgbClr val="1155cc"/>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7" name="Google Shape;120;p27" descr=""/>
          <p:cNvPicPr/>
          <p:nvPr/>
        </p:nvPicPr>
        <p:blipFill>
          <a:blip r:embed="rId1"/>
          <a:stretch/>
        </p:blipFill>
        <p:spPr>
          <a:xfrm>
            <a:off x="824760" y="0"/>
            <a:ext cx="5143320" cy="5143320"/>
          </a:xfrm>
          <a:prstGeom prst="rect">
            <a:avLst/>
          </a:prstGeom>
          <a:ln w="0">
            <a:noFill/>
          </a:ln>
        </p:spPr>
      </p:pic>
      <p:sp>
        <p:nvSpPr>
          <p:cNvPr id="178" name="Google Shape;121;p27"/>
          <p:cNvSpPr/>
          <p:nvPr/>
        </p:nvSpPr>
        <p:spPr>
          <a:xfrm>
            <a:off x="4725720" y="356760"/>
            <a:ext cx="3253680" cy="1588680"/>
          </a:xfrm>
          <a:prstGeom prst="wedgeEllipseCallout">
            <a:avLst>
              <a:gd name="adj1" fmla="val -52258"/>
              <a:gd name="adj2" fmla="val 59257"/>
            </a:avLst>
          </a:prstGeom>
          <a:solidFill>
            <a:schemeClr val="lt2"/>
          </a:solidFill>
          <a:ln w="9525">
            <a:solidFill>
              <a:srgbClr val="595959"/>
            </a:solidFill>
            <a:round/>
          </a:ln>
        </p:spPr>
        <p:style>
          <a:lnRef idx="0"/>
          <a:fillRef idx="0"/>
          <a:effectRef idx="0"/>
          <a:fontRef idx="minor"/>
        </p:style>
      </p:sp>
      <p:sp>
        <p:nvSpPr>
          <p:cNvPr id="179" name="Google Shape;122;p27"/>
          <p:cNvSpPr/>
          <p:nvPr/>
        </p:nvSpPr>
        <p:spPr>
          <a:xfrm>
            <a:off x="5397480" y="757800"/>
            <a:ext cx="1910160" cy="7869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GB" sz="1400" spc="-1" strike="noStrike">
                <a:solidFill>
                  <a:srgbClr val="000000"/>
                </a:solidFill>
                <a:latin typeface="Arial"/>
                <a:ea typeface="Arial"/>
              </a:rPr>
              <a:t>Hello, </a:t>
            </a:r>
            <a:endParaRPr b="0" lang="en-CA" sz="1400" spc="-1" strike="noStrike">
              <a:latin typeface="Arial"/>
            </a:endParaRPr>
          </a:p>
          <a:p>
            <a:pPr>
              <a:lnSpc>
                <a:spcPct val="100000"/>
              </a:lnSpc>
              <a:tabLst>
                <a:tab algn="l" pos="0"/>
              </a:tabLst>
            </a:pPr>
            <a:r>
              <a:rPr b="0" lang="en-GB" sz="1400" spc="-1" strike="noStrike">
                <a:solidFill>
                  <a:srgbClr val="000000"/>
                </a:solidFill>
                <a:latin typeface="Arial"/>
                <a:ea typeface="Arial"/>
              </a:rPr>
              <a:t>I’m </a:t>
            </a:r>
            <a:r>
              <a:rPr b="1" lang="en-GB" sz="2300" spc="-1" strike="noStrike">
                <a:solidFill>
                  <a:srgbClr val="f12c9f"/>
                </a:solidFill>
                <a:latin typeface="Arial"/>
                <a:ea typeface="Arial"/>
              </a:rPr>
              <a:t>“Barbie”</a:t>
            </a:r>
            <a:endParaRPr b="0" lang="en-CA" sz="23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311760" y="245520"/>
            <a:ext cx="8520120" cy="572400"/>
          </a:xfrm>
          <a:prstGeom prst="rect">
            <a:avLst/>
          </a:prstGeom>
          <a:noFill/>
          <a:ln w="0">
            <a:noFill/>
          </a:ln>
        </p:spPr>
        <p:txBody>
          <a:bodyPr tIns="91440" bIns="91440" anchor="t">
            <a:normAutofit fontScale="90000"/>
          </a:bodyPr>
          <a:p>
            <a:pPr>
              <a:lnSpc>
                <a:spcPct val="100000"/>
              </a:lnSpc>
              <a:tabLst>
                <a:tab algn="l" pos="0"/>
              </a:tabLst>
            </a:pPr>
            <a:r>
              <a:rPr b="0" lang="en-GB" sz="2800" spc="-1" strike="noStrike">
                <a:solidFill>
                  <a:srgbClr val="000000"/>
                </a:solidFill>
                <a:latin typeface="Arial"/>
                <a:ea typeface="Arial"/>
              </a:rPr>
              <a:t>Imagine if </a:t>
            </a:r>
            <a:r>
              <a:rPr b="1" lang="en-GB" sz="2800" spc="-1" strike="noStrike">
                <a:solidFill>
                  <a:srgbClr val="f12c9f"/>
                </a:solidFill>
                <a:latin typeface="Arial"/>
                <a:ea typeface="Arial"/>
              </a:rPr>
              <a:t>“Barbie”</a:t>
            </a:r>
            <a:r>
              <a:rPr b="0" lang="en-GB" sz="2800" spc="-1" strike="noStrike">
                <a:solidFill>
                  <a:srgbClr val="000000"/>
                </a:solidFill>
                <a:latin typeface="Arial"/>
                <a:ea typeface="Arial"/>
              </a:rPr>
              <a:t> was born in </a:t>
            </a:r>
            <a:r>
              <a:rPr b="0" lang="en-GB" sz="2800" spc="-1" strike="noStrike">
                <a:solidFill>
                  <a:srgbClr val="ff0000"/>
                </a:solidFill>
                <a:latin typeface="Arial"/>
                <a:ea typeface="Arial"/>
              </a:rPr>
              <a:t>“Sub-Saharan Africa”</a:t>
            </a:r>
            <a:endParaRPr b="0" lang="en-CA" sz="2800" spc="-1" strike="noStrike">
              <a:solidFill>
                <a:srgbClr val="000000"/>
              </a:solidFill>
              <a:latin typeface="Arial"/>
            </a:endParaRPr>
          </a:p>
        </p:txBody>
      </p:sp>
      <p:sp>
        <p:nvSpPr>
          <p:cNvPr id="181" name="PlaceHolder 2"/>
          <p:cNvSpPr>
            <a:spLocks noGrp="1"/>
          </p:cNvSpPr>
          <p:nvPr>
            <p:ph/>
          </p:nvPr>
        </p:nvSpPr>
        <p:spPr>
          <a:xfrm>
            <a:off x="311760" y="1152360"/>
            <a:ext cx="3762720" cy="3699720"/>
          </a:xfrm>
          <a:prstGeom prst="rect">
            <a:avLst/>
          </a:prstGeom>
          <a:noFill/>
          <a:ln w="0">
            <a:noFill/>
          </a:ln>
        </p:spPr>
        <p:txBody>
          <a:bodyPr tIns="91440" bIns="91440" anchor="ctr">
            <a:normAutofit fontScale="70000"/>
          </a:bodyPr>
          <a:p>
            <a:pPr marL="457200" indent="-308520">
              <a:lnSpc>
                <a:spcPct val="200000"/>
              </a:lnSpc>
              <a:buClr>
                <a:srgbClr val="595959"/>
              </a:buClr>
              <a:buFont typeface="Arial"/>
              <a:buChar char="➔"/>
            </a:pPr>
            <a:r>
              <a:rPr b="0" lang="en-GB" sz="1800" spc="-1" strike="noStrike">
                <a:solidFill>
                  <a:srgbClr val="595959"/>
                </a:solidFill>
                <a:latin typeface="Arial"/>
                <a:ea typeface="Arial"/>
              </a:rPr>
              <a:t>Her chances of death could be </a:t>
            </a:r>
            <a:r>
              <a:rPr b="1" lang="en-GB" sz="1800" spc="-1" strike="noStrike">
                <a:solidFill>
                  <a:srgbClr val="ff0000"/>
                </a:solidFill>
                <a:latin typeface="Arial"/>
                <a:ea typeface="Arial"/>
              </a:rPr>
              <a:t>9X times</a:t>
            </a:r>
            <a:r>
              <a:rPr b="0" lang="en-GB" sz="1800" spc="-1" strike="noStrike">
                <a:solidFill>
                  <a:srgbClr val="595959"/>
                </a:solidFill>
                <a:latin typeface="Arial"/>
                <a:ea typeface="Arial"/>
              </a:rPr>
              <a:t> higher then the high-income country. </a:t>
            </a:r>
            <a:endParaRPr b="0" lang="en-CA" sz="1800" spc="-1" strike="noStrike">
              <a:solidFill>
                <a:srgbClr val="000000"/>
              </a:solidFill>
              <a:latin typeface="Arial"/>
            </a:endParaRPr>
          </a:p>
          <a:p>
            <a:pPr marL="457200" indent="-308520">
              <a:lnSpc>
                <a:spcPct val="200000"/>
              </a:lnSpc>
              <a:buClr>
                <a:srgbClr val="595959"/>
              </a:buClr>
              <a:buFont typeface="Arial"/>
              <a:buChar char="➔"/>
            </a:pPr>
            <a:r>
              <a:rPr b="0" lang="en-GB" sz="1800" spc="-1" strike="noStrike">
                <a:solidFill>
                  <a:srgbClr val="595959"/>
                </a:solidFill>
                <a:latin typeface="Arial"/>
                <a:ea typeface="Arial"/>
              </a:rPr>
              <a:t>Globally </a:t>
            </a:r>
            <a:r>
              <a:rPr b="1" lang="en-GB" sz="1800" spc="-1" strike="noStrike">
                <a:solidFill>
                  <a:srgbClr val="ff0000"/>
                </a:solidFill>
                <a:latin typeface="Arial"/>
                <a:ea typeface="Arial"/>
              </a:rPr>
              <a:t>4%</a:t>
            </a:r>
            <a:r>
              <a:rPr b="1" lang="en-GB" sz="1800" spc="-1" strike="noStrike">
                <a:solidFill>
                  <a:srgbClr val="595959"/>
                </a:solidFill>
                <a:latin typeface="Arial"/>
                <a:ea typeface="Arial"/>
              </a:rPr>
              <a:t> of all children die</a:t>
            </a:r>
            <a:r>
              <a:rPr b="0" lang="en-GB" sz="1800" spc="-1" strike="noStrike">
                <a:solidFill>
                  <a:srgbClr val="595959"/>
                </a:solidFill>
                <a:latin typeface="Arial"/>
                <a:ea typeface="Arial"/>
              </a:rPr>
              <a:t> before reaching the age of five, which means that on average </a:t>
            </a:r>
            <a:r>
              <a:rPr b="1" lang="en-GB" sz="1800" spc="-1" strike="noStrike">
                <a:solidFill>
                  <a:srgbClr val="ff0000"/>
                </a:solidFill>
                <a:latin typeface="Arial"/>
                <a:ea typeface="Arial"/>
              </a:rPr>
              <a:t>15,000</a:t>
            </a:r>
            <a:r>
              <a:rPr b="1" lang="en-GB" sz="1800" spc="-1" strike="noStrike">
                <a:solidFill>
                  <a:srgbClr val="595959"/>
                </a:solidFill>
                <a:latin typeface="Arial"/>
                <a:ea typeface="Arial"/>
              </a:rPr>
              <a:t> children die every day.</a:t>
            </a:r>
            <a:endParaRPr b="0" lang="en-CA" sz="1800" spc="-1" strike="noStrike">
              <a:solidFill>
                <a:srgbClr val="000000"/>
              </a:solidFill>
              <a:latin typeface="Arial"/>
            </a:endParaRPr>
          </a:p>
          <a:p>
            <a:pPr marL="457200" indent="-308520">
              <a:lnSpc>
                <a:spcPct val="200000"/>
              </a:lnSpc>
              <a:buClr>
                <a:srgbClr val="595959"/>
              </a:buClr>
              <a:buFont typeface="Arial"/>
              <a:buChar char="➔"/>
            </a:pPr>
            <a:r>
              <a:rPr b="0" lang="en-GB" sz="1800" spc="-1" strike="noStrike">
                <a:solidFill>
                  <a:srgbClr val="595959"/>
                </a:solidFill>
                <a:latin typeface="Arial"/>
                <a:ea typeface="Arial"/>
              </a:rPr>
              <a:t>Sub-Saharan Africa has the </a:t>
            </a:r>
            <a:r>
              <a:rPr b="1" lang="en-GB" sz="1800" spc="-1" strike="noStrike">
                <a:solidFill>
                  <a:srgbClr val="ff0000"/>
                </a:solidFill>
                <a:latin typeface="Arial"/>
                <a:ea typeface="Arial"/>
              </a:rPr>
              <a:t>Highest </a:t>
            </a:r>
            <a:r>
              <a:rPr b="0" lang="en-GB" sz="1800" spc="-1" strike="noStrike">
                <a:solidFill>
                  <a:srgbClr val="595959"/>
                </a:solidFill>
                <a:latin typeface="Arial"/>
                <a:ea typeface="Arial"/>
              </a:rPr>
              <a:t>neonatal mortality rate (27 deaths per 1000 live births), resulting in </a:t>
            </a:r>
            <a:r>
              <a:rPr b="1" lang="en-GB" sz="2090" spc="-1" strike="noStrike">
                <a:solidFill>
                  <a:srgbClr val="ff0000"/>
                </a:solidFill>
                <a:highlight>
                  <a:srgbClr val="ffffff"/>
                </a:highlight>
                <a:latin typeface="Arial"/>
                <a:ea typeface="Arial"/>
              </a:rPr>
              <a:t>43%</a:t>
            </a:r>
            <a:r>
              <a:rPr b="0" lang="en-GB" sz="1800" spc="-1" strike="noStrike">
                <a:solidFill>
                  <a:srgbClr val="ff0000"/>
                </a:solidFill>
                <a:highlight>
                  <a:srgbClr val="ffffff"/>
                </a:highlight>
                <a:latin typeface="Arial"/>
                <a:ea typeface="Arial"/>
              </a:rPr>
              <a:t> </a:t>
            </a:r>
            <a:r>
              <a:rPr b="0" lang="en-GB" sz="1800" spc="-1" strike="noStrike">
                <a:solidFill>
                  <a:srgbClr val="595959"/>
                </a:solidFill>
                <a:latin typeface="Arial"/>
                <a:ea typeface="Arial"/>
              </a:rPr>
              <a:t>of global newborn deaths.</a:t>
            </a:r>
            <a:endParaRPr b="0" lang="en-CA" sz="1800" spc="-1" strike="noStrike">
              <a:solidFill>
                <a:srgbClr val="000000"/>
              </a:solidFill>
              <a:latin typeface="Arial"/>
            </a:endParaRPr>
          </a:p>
        </p:txBody>
      </p:sp>
      <p:pic>
        <p:nvPicPr>
          <p:cNvPr id="182" name="Google Shape;129;p28" descr=""/>
          <p:cNvPicPr/>
          <p:nvPr/>
        </p:nvPicPr>
        <p:blipFill>
          <a:blip r:embed="rId1"/>
          <a:srcRect l="6204" t="3806" r="2925" b="7716"/>
          <a:stretch/>
        </p:blipFill>
        <p:spPr>
          <a:xfrm>
            <a:off x="4116960" y="1152360"/>
            <a:ext cx="4870080" cy="3134160"/>
          </a:xfrm>
          <a:prstGeom prst="rect">
            <a:avLst/>
          </a:prstGeom>
          <a:ln w="0">
            <a:noFill/>
          </a:ln>
        </p:spPr>
      </p:pic>
      <p:sp>
        <p:nvSpPr>
          <p:cNvPr id="183" name="Google Shape;130;p28"/>
          <p:cNvSpPr/>
          <p:nvPr/>
        </p:nvSpPr>
        <p:spPr>
          <a:xfrm>
            <a:off x="5094360" y="818280"/>
            <a:ext cx="2999520" cy="35064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1" lang="en-GB" sz="1100" spc="-1" strike="noStrike">
                <a:solidFill>
                  <a:srgbClr val="000000"/>
                </a:solidFill>
                <a:latin typeface="Calibri"/>
                <a:ea typeface="Calibri"/>
              </a:rPr>
              <a:t>Neonatal mortality rate under age 1,  2020</a:t>
            </a:r>
            <a:endParaRPr b="0" lang="en-CA" sz="1100" spc="-1" strike="noStrike">
              <a:latin typeface="Arial"/>
            </a:endParaRPr>
          </a:p>
        </p:txBody>
      </p:sp>
      <p:pic>
        <p:nvPicPr>
          <p:cNvPr id="184" name="Google Shape;131;p28" descr=""/>
          <p:cNvPicPr/>
          <p:nvPr/>
        </p:nvPicPr>
        <p:blipFill>
          <a:blip r:embed="rId2"/>
          <a:stretch/>
        </p:blipFill>
        <p:spPr>
          <a:xfrm>
            <a:off x="4159080" y="4349880"/>
            <a:ext cx="4786200" cy="590040"/>
          </a:xfrm>
          <a:prstGeom prst="rect">
            <a:avLst/>
          </a:prstGeom>
          <a:ln w="0">
            <a:noFill/>
          </a:ln>
        </p:spPr>
      </p:pic>
      <p:sp>
        <p:nvSpPr>
          <p:cNvPr id="185" name="Google Shape;132;p28"/>
          <p:cNvSpPr/>
          <p:nvPr/>
        </p:nvSpPr>
        <p:spPr>
          <a:xfrm>
            <a:off x="6085080" y="4568760"/>
            <a:ext cx="933840" cy="2833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0" lang="en-GB" sz="1000" spc="-1" strike="noStrike">
                <a:solidFill>
                  <a:srgbClr val="000000"/>
                </a:solidFill>
                <a:latin typeface="Arial"/>
                <a:ea typeface="Arial"/>
              </a:rPr>
              <a:t>22.5</a:t>
            </a:r>
            <a:endParaRPr b="0" lang="en-CA" sz="1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6ec"/>
        </a:solidFill>
      </p:bgPr>
    </p:bg>
    <p:spTree>
      <p:nvGrpSpPr>
        <p:cNvPr id="1" name=""/>
        <p:cNvGrpSpPr/>
        <p:nvPr/>
      </p:nvGrpSpPr>
      <p:grpSpPr>
        <a:xfrm>
          <a:off x="0" y="0"/>
          <a:ext cx="0" cy="0"/>
          <a:chOff x="0" y="0"/>
          <a:chExt cx="0" cy="0"/>
        </a:xfrm>
      </p:grpSpPr>
      <p:grpSp>
        <p:nvGrpSpPr>
          <p:cNvPr id="186" name="Google Shape;137;p29"/>
          <p:cNvGrpSpPr/>
          <p:nvPr/>
        </p:nvGrpSpPr>
        <p:grpSpPr>
          <a:xfrm>
            <a:off x="232920" y="868680"/>
            <a:ext cx="3473640" cy="2734920"/>
            <a:chOff x="232920" y="868680"/>
            <a:chExt cx="3473640" cy="2734920"/>
          </a:xfrm>
        </p:grpSpPr>
        <p:pic>
          <p:nvPicPr>
            <p:cNvPr id="187" name="Google Shape;138;p29" descr=""/>
            <p:cNvPicPr/>
            <p:nvPr/>
          </p:nvPicPr>
          <p:blipFill>
            <a:blip r:embed="rId1"/>
            <a:srcRect l="28130" t="0" r="8016" b="0"/>
            <a:stretch/>
          </p:blipFill>
          <p:spPr>
            <a:xfrm>
              <a:off x="232920" y="868680"/>
              <a:ext cx="3473640" cy="2734920"/>
            </a:xfrm>
            <a:prstGeom prst="rect">
              <a:avLst/>
            </a:prstGeom>
            <a:ln w="0">
              <a:noFill/>
            </a:ln>
          </p:spPr>
        </p:pic>
        <p:sp>
          <p:nvSpPr>
            <p:cNvPr id="188" name="Google Shape;139;p29"/>
            <p:cNvSpPr/>
            <p:nvPr/>
          </p:nvSpPr>
          <p:spPr>
            <a:xfrm>
              <a:off x="1949400" y="1105920"/>
              <a:ext cx="568440" cy="42660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1" lang="en-GB" sz="1600" spc="-1" strike="noStrike">
                  <a:solidFill>
                    <a:srgbClr val="000000"/>
                  </a:solidFill>
                  <a:latin typeface="Calibri"/>
                  <a:ea typeface="Calibri"/>
                </a:rPr>
                <a:t>7%</a:t>
              </a:r>
              <a:endParaRPr b="0" lang="en-CA" sz="1600" spc="-1" strike="noStrike">
                <a:latin typeface="Arial"/>
              </a:endParaRPr>
            </a:p>
          </p:txBody>
        </p:sp>
        <p:sp>
          <p:nvSpPr>
            <p:cNvPr id="189" name="Google Shape;140;p29"/>
            <p:cNvSpPr/>
            <p:nvPr/>
          </p:nvSpPr>
          <p:spPr>
            <a:xfrm>
              <a:off x="1221120" y="1790280"/>
              <a:ext cx="1496880" cy="109512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1" lang="en-GB" sz="1200" spc="-1" strike="noStrike">
                  <a:solidFill>
                    <a:srgbClr val="be6699"/>
                  </a:solidFill>
                  <a:latin typeface="Roboto"/>
                  <a:ea typeface="Roboto"/>
                </a:rPr>
                <a:t>Infant &amp; Child Mortality accounts for 7% of all losses worldwide,</a:t>
              </a:r>
              <a:endParaRPr b="0" lang="en-CA" sz="1200" spc="-1" strike="noStrike">
                <a:latin typeface="Arial"/>
              </a:endParaRPr>
            </a:p>
          </p:txBody>
        </p:sp>
      </p:grpSp>
      <p:sp>
        <p:nvSpPr>
          <p:cNvPr id="190" name="Google Shape;141;p29"/>
          <p:cNvSpPr/>
          <p:nvPr/>
        </p:nvSpPr>
        <p:spPr>
          <a:xfrm>
            <a:off x="800280" y="3793320"/>
            <a:ext cx="2140560" cy="1096200"/>
          </a:xfrm>
          <a:prstGeom prst="rect">
            <a:avLst/>
          </a:prstGeom>
          <a:noFill/>
          <a:ln w="0">
            <a:noFill/>
          </a:ln>
        </p:spPr>
        <p:style>
          <a:lnRef idx="0"/>
          <a:fillRef idx="0"/>
          <a:effectRef idx="0"/>
          <a:fontRef idx="minor"/>
        </p:style>
        <p:txBody>
          <a:bodyPr tIns="91440" bIns="91440" anchor="t">
            <a:spAutoFit/>
          </a:bodyPr>
          <a:p>
            <a:pPr marL="457200" indent="-324000">
              <a:lnSpc>
                <a:spcPct val="100000"/>
              </a:lnSpc>
              <a:buClr>
                <a:srgbClr val="000000"/>
              </a:buClr>
              <a:buFont typeface="Arial"/>
              <a:buChar char="➔"/>
            </a:pPr>
            <a:r>
              <a:rPr b="1" lang="en-GB" sz="1500" spc="-1" strike="noStrike">
                <a:solidFill>
                  <a:srgbClr val="b476b4"/>
                </a:solidFill>
                <a:latin typeface="Arial"/>
                <a:ea typeface="Arial"/>
              </a:rPr>
              <a:t>Pneumonia</a:t>
            </a:r>
            <a:endParaRPr b="0" lang="en-CA" sz="1500" spc="-1" strike="noStrike">
              <a:latin typeface="Arial"/>
            </a:endParaRPr>
          </a:p>
          <a:p>
            <a:pPr marL="457200" indent="-324000">
              <a:lnSpc>
                <a:spcPct val="100000"/>
              </a:lnSpc>
              <a:buClr>
                <a:srgbClr val="000000"/>
              </a:buClr>
              <a:buFont typeface="Arial"/>
              <a:buChar char="➔"/>
            </a:pPr>
            <a:r>
              <a:rPr b="1" lang="en-GB" sz="1500" spc="-1" strike="noStrike">
                <a:solidFill>
                  <a:srgbClr val="b476b4"/>
                </a:solidFill>
                <a:latin typeface="Arial"/>
                <a:ea typeface="Arial"/>
              </a:rPr>
              <a:t>Diarrhea</a:t>
            </a:r>
            <a:endParaRPr b="0" lang="en-CA" sz="1500" spc="-1" strike="noStrike">
              <a:latin typeface="Arial"/>
            </a:endParaRPr>
          </a:p>
          <a:p>
            <a:pPr marL="457200" indent="-324000">
              <a:lnSpc>
                <a:spcPct val="100000"/>
              </a:lnSpc>
              <a:buClr>
                <a:srgbClr val="000000"/>
              </a:buClr>
              <a:buFont typeface="Arial"/>
              <a:buChar char="➔"/>
            </a:pPr>
            <a:r>
              <a:rPr b="1" lang="en-GB" sz="1500" spc="-1" strike="noStrike">
                <a:solidFill>
                  <a:srgbClr val="b476b4"/>
                </a:solidFill>
                <a:latin typeface="Arial"/>
                <a:ea typeface="Arial"/>
              </a:rPr>
              <a:t>Malaria</a:t>
            </a:r>
            <a:endParaRPr b="0" lang="en-CA" sz="1500" spc="-1" strike="noStrike">
              <a:latin typeface="Arial"/>
            </a:endParaRPr>
          </a:p>
          <a:p>
            <a:pPr>
              <a:lnSpc>
                <a:spcPct val="100000"/>
              </a:lnSpc>
              <a:tabLst>
                <a:tab algn="l" pos="0"/>
              </a:tabLst>
            </a:pPr>
            <a:r>
              <a:rPr b="1" lang="en-GB" sz="1500" spc="-1" strike="noStrike">
                <a:solidFill>
                  <a:srgbClr val="b476b4"/>
                </a:solidFill>
                <a:latin typeface="Arial"/>
                <a:ea typeface="Arial"/>
              </a:rPr>
              <a:t> </a:t>
            </a:r>
            <a:r>
              <a:rPr b="1" lang="en-GB" sz="1500" spc="-1" strike="noStrike">
                <a:solidFill>
                  <a:srgbClr val="595959"/>
                </a:solidFill>
                <a:latin typeface="Arial"/>
                <a:ea typeface="Arial"/>
              </a:rPr>
              <a:t>are the main killers.</a:t>
            </a:r>
            <a:endParaRPr b="0" lang="en-CA" sz="1500" spc="-1" strike="noStrike">
              <a:latin typeface="Arial"/>
            </a:endParaRPr>
          </a:p>
        </p:txBody>
      </p:sp>
      <p:grpSp>
        <p:nvGrpSpPr>
          <p:cNvPr id="191" name="Google Shape;142;p29"/>
          <p:cNvGrpSpPr/>
          <p:nvPr/>
        </p:nvGrpSpPr>
        <p:grpSpPr>
          <a:xfrm>
            <a:off x="3858120" y="561240"/>
            <a:ext cx="5090760" cy="3042000"/>
            <a:chOff x="3858120" y="561240"/>
            <a:chExt cx="5090760" cy="3042000"/>
          </a:xfrm>
        </p:grpSpPr>
        <p:grpSp>
          <p:nvGrpSpPr>
            <p:cNvPr id="192" name="Google Shape;143;p29"/>
            <p:cNvGrpSpPr/>
            <p:nvPr/>
          </p:nvGrpSpPr>
          <p:grpSpPr>
            <a:xfrm>
              <a:off x="3858120" y="868680"/>
              <a:ext cx="5090760" cy="2734560"/>
              <a:chOff x="3858120" y="868680"/>
              <a:chExt cx="5090760" cy="2734560"/>
            </a:xfrm>
          </p:grpSpPr>
          <p:pic>
            <p:nvPicPr>
              <p:cNvPr id="193" name="Google Shape;144;p29" descr=""/>
              <p:cNvPicPr/>
              <p:nvPr/>
            </p:nvPicPr>
            <p:blipFill>
              <a:blip r:embed="rId2"/>
              <a:stretch/>
            </p:blipFill>
            <p:spPr>
              <a:xfrm>
                <a:off x="3858120" y="868680"/>
                <a:ext cx="5090760" cy="2734560"/>
              </a:xfrm>
              <a:prstGeom prst="rect">
                <a:avLst/>
              </a:prstGeom>
              <a:ln w="0">
                <a:noFill/>
              </a:ln>
            </p:spPr>
          </p:pic>
          <p:sp>
            <p:nvSpPr>
              <p:cNvPr id="194" name="Google Shape;145;p29"/>
              <p:cNvSpPr/>
              <p:nvPr/>
            </p:nvSpPr>
            <p:spPr>
              <a:xfrm>
                <a:off x="6415920" y="1569240"/>
                <a:ext cx="1209960" cy="236160"/>
              </a:xfrm>
              <a:prstGeom prst="rect">
                <a:avLst/>
              </a:prstGeom>
              <a:noFill/>
              <a:ln w="0">
                <a:noFill/>
              </a:ln>
            </p:spPr>
            <p:style>
              <a:lnRef idx="0"/>
              <a:fillRef idx="0"/>
              <a:effectRef idx="0"/>
              <a:fontRef idx="minor"/>
            </p:style>
            <p:txBody>
              <a:bodyPr lIns="68400" rIns="68400" tIns="34200" bIns="34200" anchor="t">
                <a:spAutoFit/>
              </a:bodyPr>
              <a:p>
                <a:pPr>
                  <a:lnSpc>
                    <a:spcPct val="100000"/>
                  </a:lnSpc>
                  <a:tabLst>
                    <a:tab algn="l" pos="0"/>
                  </a:tabLst>
                </a:pPr>
                <a:r>
                  <a:rPr b="1" lang="en-GB" sz="1100" spc="-1" strike="noStrike">
                    <a:solidFill>
                      <a:srgbClr val="6aa84f"/>
                    </a:solidFill>
                    <a:latin typeface="Calibri"/>
                    <a:ea typeface="Calibri"/>
                  </a:rPr>
                  <a:t>74% Decline</a:t>
                </a:r>
                <a:endParaRPr b="0" lang="en-CA" sz="1100" spc="-1" strike="noStrike">
                  <a:latin typeface="Arial"/>
                </a:endParaRPr>
              </a:p>
            </p:txBody>
          </p:sp>
          <p:sp>
            <p:nvSpPr>
              <p:cNvPr id="195" name="Google Shape;146;p29"/>
              <p:cNvSpPr/>
              <p:nvPr/>
            </p:nvSpPr>
            <p:spPr>
              <a:xfrm flipH="1">
                <a:off x="6180480" y="1688760"/>
                <a:ext cx="234360" cy="204840"/>
              </a:xfrm>
              <a:custGeom>
                <a:avLst/>
                <a:gdLst/>
                <a:ahLst/>
                <a:rect l="l" t="t" r="r" b="b"/>
                <a:pathLst>
                  <a:path w="21600" h="21600">
                    <a:moveTo>
                      <a:pt x="0" y="0"/>
                    </a:moveTo>
                    <a:lnTo>
                      <a:pt x="21600" y="21600"/>
                    </a:lnTo>
                  </a:path>
                </a:pathLst>
              </a:custGeom>
              <a:noFill/>
              <a:ln w="9525">
                <a:solidFill>
                  <a:srgbClr val="595959"/>
                </a:solidFill>
                <a:round/>
                <a:tailEnd len="med" type="triangle" w="med"/>
              </a:ln>
            </p:spPr>
            <p:style>
              <a:lnRef idx="0"/>
              <a:fillRef idx="0"/>
              <a:effectRef idx="0"/>
              <a:fontRef idx="minor"/>
            </p:style>
          </p:sp>
        </p:grpSp>
        <p:sp>
          <p:nvSpPr>
            <p:cNvPr id="196" name="Google Shape;147;p29"/>
            <p:cNvSpPr/>
            <p:nvPr/>
          </p:nvSpPr>
          <p:spPr>
            <a:xfrm>
              <a:off x="4080240" y="561240"/>
              <a:ext cx="4565880" cy="35064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1" lang="en-GB" sz="1100" spc="-1" strike="noStrike">
                  <a:solidFill>
                    <a:srgbClr val="000000"/>
                  </a:solidFill>
                  <a:latin typeface="Calibri"/>
                  <a:ea typeface="Calibri"/>
                </a:rPr>
                <a:t>Global Neonatal and Under 5 child mortality rate over the years</a:t>
              </a:r>
              <a:endParaRPr b="0" lang="en-CA" sz="1100" spc="-1" strike="noStrike">
                <a:latin typeface="Arial"/>
              </a:endParaRPr>
            </a:p>
          </p:txBody>
        </p:sp>
      </p:grpSp>
      <p:grpSp>
        <p:nvGrpSpPr>
          <p:cNvPr id="197" name="Google Shape;148;p29"/>
          <p:cNvGrpSpPr/>
          <p:nvPr/>
        </p:nvGrpSpPr>
        <p:grpSpPr>
          <a:xfrm>
            <a:off x="3842280" y="3951000"/>
            <a:ext cx="5122800" cy="935280"/>
            <a:chOff x="3842280" y="3951000"/>
            <a:chExt cx="5122800" cy="935280"/>
          </a:xfrm>
        </p:grpSpPr>
        <p:sp>
          <p:nvSpPr>
            <p:cNvPr id="198" name="Google Shape;149;p29"/>
            <p:cNvSpPr/>
            <p:nvPr/>
          </p:nvSpPr>
          <p:spPr>
            <a:xfrm>
              <a:off x="4260960" y="3951000"/>
              <a:ext cx="4704120" cy="935280"/>
            </a:xfrm>
            <a:prstGeom prst="rect">
              <a:avLst/>
            </a:prstGeom>
            <a:solidFill>
              <a:srgbClr val="fff2cc"/>
            </a:solidFill>
            <a:ln w="0">
              <a:noFill/>
            </a:ln>
          </p:spPr>
          <p:style>
            <a:lnRef idx="0"/>
            <a:fillRef idx="0"/>
            <a:effectRef idx="0"/>
            <a:fontRef idx="minor"/>
          </p:style>
          <p:txBody>
            <a:bodyPr tIns="91440" bIns="91440" anchor="t">
              <a:spAutoFit/>
            </a:bodyPr>
            <a:p>
              <a:pPr marL="457200">
                <a:lnSpc>
                  <a:spcPct val="150000"/>
                </a:lnSpc>
                <a:tabLst>
                  <a:tab algn="l" pos="0"/>
                </a:tabLst>
              </a:pPr>
              <a:r>
                <a:rPr b="1" lang="en-GB" sz="1100" spc="-1" strike="noStrike">
                  <a:solidFill>
                    <a:srgbClr val="000000"/>
                  </a:solidFill>
                  <a:latin typeface="Calibri"/>
                  <a:ea typeface="Calibri"/>
                </a:rPr>
                <a:t>As per SGD 3, by 2030 our target is to bring these mortalities less 2.5%, which mean we need to achieve less than 9000 deaths per day. To accomplish it, we need  3.5% reduction each year.</a:t>
              </a:r>
              <a:endParaRPr b="0" lang="en-CA" sz="1100" spc="-1" strike="noStrike">
                <a:latin typeface="Arial"/>
              </a:endParaRPr>
            </a:p>
          </p:txBody>
        </p:sp>
        <p:pic>
          <p:nvPicPr>
            <p:cNvPr id="199" name="Google Shape;150;p29" descr=""/>
            <p:cNvPicPr/>
            <p:nvPr/>
          </p:nvPicPr>
          <p:blipFill>
            <a:blip r:embed="rId3"/>
            <a:srcRect l="12388" t="16903" r="12612" b="17336"/>
            <a:stretch/>
          </p:blipFill>
          <p:spPr>
            <a:xfrm>
              <a:off x="3842280" y="3951000"/>
              <a:ext cx="850680" cy="876960"/>
            </a:xfrm>
            <a:prstGeom prst="rect">
              <a:avLst/>
            </a:prstGeom>
            <a:ln w="0">
              <a:noFill/>
            </a:ln>
          </p:spPr>
        </p:pic>
      </p:grpSp>
      <p:sp>
        <p:nvSpPr>
          <p:cNvPr id="200" name="Google Shape;151;p29"/>
          <p:cNvSpPr/>
          <p:nvPr/>
        </p:nvSpPr>
        <p:spPr>
          <a:xfrm>
            <a:off x="568800" y="707400"/>
            <a:ext cx="3043800" cy="160920"/>
          </a:xfrm>
          <a:prstGeom prst="rect">
            <a:avLst/>
          </a:prstGeom>
          <a:noFill/>
          <a:ln w="0">
            <a:noFill/>
          </a:ln>
        </p:spPr>
        <p:style>
          <a:lnRef idx="0"/>
          <a:fillRef idx="0"/>
          <a:effectRef idx="0"/>
          <a:fontRef idx="minor"/>
        </p:style>
      </p:sp>
      <p:sp>
        <p:nvSpPr>
          <p:cNvPr id="201" name="Google Shape;152;p29"/>
          <p:cNvSpPr/>
          <p:nvPr/>
        </p:nvSpPr>
        <p:spPr>
          <a:xfrm>
            <a:off x="232920" y="178560"/>
            <a:ext cx="3473640" cy="44244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1" lang="en-GB" sz="1700" spc="-1" strike="noStrike">
                <a:solidFill>
                  <a:srgbClr val="ff0000"/>
                </a:solidFill>
                <a:latin typeface="Arial"/>
                <a:ea typeface="Arial"/>
              </a:rPr>
              <a:t>“</a:t>
            </a:r>
            <a:r>
              <a:rPr b="1" lang="en-GB" sz="1700" spc="-1" strike="noStrike">
                <a:solidFill>
                  <a:srgbClr val="ff0000"/>
                </a:solidFill>
                <a:latin typeface="Arial"/>
                <a:ea typeface="Arial"/>
              </a:rPr>
              <a:t>Neonatal &amp; Child Mortality”</a:t>
            </a:r>
            <a:endParaRPr b="0" lang="en-CA" sz="17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02" name="Google Shape;157;p30"/>
          <p:cNvGrpSpPr/>
          <p:nvPr/>
        </p:nvGrpSpPr>
        <p:grpSpPr>
          <a:xfrm>
            <a:off x="1639800" y="0"/>
            <a:ext cx="5636520" cy="1200240"/>
            <a:chOff x="1639800" y="0"/>
            <a:chExt cx="5636520" cy="1200240"/>
          </a:xfrm>
        </p:grpSpPr>
        <p:sp>
          <p:nvSpPr>
            <p:cNvPr id="203" name="Google Shape;158;p30"/>
            <p:cNvSpPr/>
            <p:nvPr/>
          </p:nvSpPr>
          <p:spPr>
            <a:xfrm>
              <a:off x="1639800" y="0"/>
              <a:ext cx="5636520" cy="1200240"/>
            </a:xfrm>
            <a:prstGeom prst="flowChartPunchedTape">
              <a:avLst/>
            </a:prstGeom>
            <a:solidFill>
              <a:srgbClr val="cfe2f3"/>
            </a:solidFill>
            <a:ln w="9525">
              <a:solidFill>
                <a:srgbClr val="595959"/>
              </a:solidFill>
              <a:round/>
            </a:ln>
          </p:spPr>
          <p:style>
            <a:lnRef idx="0"/>
            <a:fillRef idx="0"/>
            <a:effectRef idx="0"/>
            <a:fontRef idx="minor"/>
          </p:style>
        </p:sp>
        <p:sp>
          <p:nvSpPr>
            <p:cNvPr id="204" name="Google Shape;159;p30"/>
            <p:cNvSpPr/>
            <p:nvPr/>
          </p:nvSpPr>
          <p:spPr>
            <a:xfrm>
              <a:off x="2058840" y="372600"/>
              <a:ext cx="4798080" cy="45540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GB" sz="1400" spc="-1" strike="noStrike">
                  <a:solidFill>
                    <a:srgbClr val="000000"/>
                  </a:solidFill>
                  <a:latin typeface="Arial"/>
                  <a:ea typeface="Arial"/>
                </a:rPr>
                <a:t>Also, lets not forget the fight against </a:t>
              </a:r>
              <a:endParaRPr b="0" lang="en-CA" sz="1400" spc="-1" strike="noStrike">
                <a:latin typeface="Arial"/>
              </a:endParaRPr>
            </a:p>
            <a:p>
              <a:pPr algn="ctr">
                <a:lnSpc>
                  <a:spcPct val="100000"/>
                </a:lnSpc>
                <a:tabLst>
                  <a:tab algn="l" pos="0"/>
                </a:tabLst>
              </a:pPr>
              <a:r>
                <a:rPr b="1" lang="en-GB" sz="1600" spc="-1" strike="noStrike">
                  <a:solidFill>
                    <a:srgbClr val="000000"/>
                  </a:solidFill>
                  <a:latin typeface="Arial"/>
                  <a:ea typeface="Arial"/>
                </a:rPr>
                <a:t>“</a:t>
              </a:r>
              <a:r>
                <a:rPr b="1" lang="en-GB" sz="1600" spc="-1" strike="noStrike">
                  <a:solidFill>
                    <a:srgbClr val="1c4587"/>
                  </a:solidFill>
                  <a:latin typeface="Arial"/>
                  <a:ea typeface="Arial"/>
                </a:rPr>
                <a:t>Maternal Mortality”</a:t>
              </a:r>
              <a:r>
                <a:rPr b="0" lang="en-GB" sz="1400" spc="-1" strike="noStrike">
                  <a:solidFill>
                    <a:srgbClr val="000000"/>
                  </a:solidFill>
                  <a:latin typeface="Arial"/>
                  <a:ea typeface="Arial"/>
                </a:rPr>
                <a:t> </a:t>
              </a:r>
              <a:endParaRPr b="0" lang="en-CA" sz="1400" spc="-1" strike="noStrike">
                <a:latin typeface="Arial"/>
              </a:endParaRPr>
            </a:p>
            <a:p>
              <a:pPr algn="ctr">
                <a:lnSpc>
                  <a:spcPct val="100000"/>
                </a:lnSpc>
                <a:tabLst>
                  <a:tab algn="l" pos="0"/>
                </a:tabLst>
              </a:pPr>
              <a:r>
                <a:rPr b="0" lang="en-GB" sz="1400" spc="-1" strike="noStrike">
                  <a:solidFill>
                    <a:srgbClr val="000000"/>
                  </a:solidFill>
                  <a:latin typeface="Arial"/>
                  <a:ea typeface="Arial"/>
                </a:rPr>
                <a:t>that </a:t>
              </a:r>
              <a:r>
                <a:rPr b="1" lang="en-GB" sz="1400" spc="-1" strike="noStrike">
                  <a:solidFill>
                    <a:srgbClr val="f12c9f"/>
                  </a:solidFill>
                  <a:latin typeface="Arial"/>
                  <a:ea typeface="Arial"/>
                </a:rPr>
                <a:t>“Barbie’s Mum” </a:t>
              </a:r>
              <a:r>
                <a:rPr b="0" lang="en-GB" sz="1400" spc="-1" strike="noStrike">
                  <a:solidFill>
                    <a:srgbClr val="000000"/>
                  </a:solidFill>
                  <a:latin typeface="Arial"/>
                  <a:ea typeface="Arial"/>
                </a:rPr>
                <a:t>had.</a:t>
              </a:r>
              <a:endParaRPr b="0" lang="en-CA" sz="1400" spc="-1" strike="noStrike">
                <a:latin typeface="Arial"/>
              </a:endParaRPr>
            </a:p>
          </p:txBody>
        </p:sp>
      </p:grpSp>
      <p:grpSp>
        <p:nvGrpSpPr>
          <p:cNvPr id="205" name="Google Shape;160;p30"/>
          <p:cNvGrpSpPr/>
          <p:nvPr/>
        </p:nvGrpSpPr>
        <p:grpSpPr>
          <a:xfrm>
            <a:off x="1176120" y="1400400"/>
            <a:ext cx="4194720" cy="3653280"/>
            <a:chOff x="1176120" y="1400400"/>
            <a:chExt cx="4194720" cy="3653280"/>
          </a:xfrm>
        </p:grpSpPr>
        <p:pic>
          <p:nvPicPr>
            <p:cNvPr id="206" name="Google Shape;161;p30" descr=""/>
            <p:cNvPicPr/>
            <p:nvPr/>
          </p:nvPicPr>
          <p:blipFill>
            <a:blip r:embed="rId1"/>
            <a:srcRect l="0" t="0" r="41245" b="0"/>
            <a:stretch/>
          </p:blipFill>
          <p:spPr>
            <a:xfrm>
              <a:off x="1176120" y="1400400"/>
              <a:ext cx="4194720" cy="3653280"/>
            </a:xfrm>
            <a:prstGeom prst="rect">
              <a:avLst/>
            </a:prstGeom>
            <a:ln w="0">
              <a:noFill/>
            </a:ln>
          </p:spPr>
        </p:pic>
        <p:pic>
          <p:nvPicPr>
            <p:cNvPr id="207" name="Google Shape;162;p30" descr=""/>
            <p:cNvPicPr/>
            <p:nvPr/>
          </p:nvPicPr>
          <p:blipFill>
            <a:blip r:embed="rId2"/>
            <a:srcRect l="30744" t="3136" r="22931" b="0"/>
            <a:stretch/>
          </p:blipFill>
          <p:spPr>
            <a:xfrm>
              <a:off x="2659320" y="2214360"/>
              <a:ext cx="1238400" cy="2077200"/>
            </a:xfrm>
            <a:prstGeom prst="rect">
              <a:avLst/>
            </a:prstGeom>
            <a:ln w="0">
              <a:noFill/>
            </a:ln>
          </p:spPr>
        </p:pic>
      </p:grpSp>
      <p:sp>
        <p:nvSpPr>
          <p:cNvPr id="208" name="Google Shape;163;p30"/>
          <p:cNvSpPr/>
          <p:nvPr/>
        </p:nvSpPr>
        <p:spPr>
          <a:xfrm>
            <a:off x="169920" y="1347840"/>
            <a:ext cx="1238400" cy="79740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0" lang="en-GB" sz="1400" spc="-1" strike="noStrike">
                <a:solidFill>
                  <a:srgbClr val="000000"/>
                </a:solidFill>
                <a:latin typeface="Arial"/>
                <a:ea typeface="Arial"/>
              </a:rPr>
              <a:t>So, what are pregnant women </a:t>
            </a:r>
            <a:r>
              <a:rPr b="1" lang="en-GB" sz="1400" spc="-1" strike="noStrike">
                <a:solidFill>
                  <a:srgbClr val="cc0000"/>
                </a:solidFill>
                <a:latin typeface="Arial"/>
                <a:ea typeface="Arial"/>
              </a:rPr>
              <a:t>DYING </a:t>
            </a:r>
            <a:r>
              <a:rPr b="0" lang="en-GB" sz="1400" spc="-1" strike="noStrike">
                <a:solidFill>
                  <a:srgbClr val="000000"/>
                </a:solidFill>
                <a:latin typeface="Arial"/>
                <a:ea typeface="Arial"/>
              </a:rPr>
              <a:t>from </a:t>
            </a:r>
            <a:r>
              <a:rPr b="1" lang="en-GB" sz="2400" spc="-1" strike="noStrike">
                <a:solidFill>
                  <a:srgbClr val="000000"/>
                </a:solidFill>
                <a:latin typeface="Arial"/>
                <a:ea typeface="Arial"/>
              </a:rPr>
              <a:t>?</a:t>
            </a:r>
            <a:endParaRPr b="0" lang="en-CA" sz="2400" spc="-1" strike="noStrike">
              <a:latin typeface="Arial"/>
            </a:endParaRPr>
          </a:p>
        </p:txBody>
      </p:sp>
      <p:sp>
        <p:nvSpPr>
          <p:cNvPr id="209" name="Google Shape;164;p30"/>
          <p:cNvSpPr/>
          <p:nvPr/>
        </p:nvSpPr>
        <p:spPr>
          <a:xfrm>
            <a:off x="3287520" y="1200600"/>
            <a:ext cx="513720" cy="47196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1" lang="en-GB" sz="1400" spc="-1" strike="noStrike">
                <a:solidFill>
                  <a:srgbClr val="000000"/>
                </a:solidFill>
                <a:latin typeface="Arial"/>
                <a:ea typeface="Arial"/>
              </a:rPr>
              <a:t>3%</a:t>
            </a:r>
            <a:endParaRPr b="0" lang="en-CA" sz="1400" spc="-1" strike="noStrike">
              <a:latin typeface="Arial"/>
            </a:endParaRPr>
          </a:p>
        </p:txBody>
      </p:sp>
      <p:sp>
        <p:nvSpPr>
          <p:cNvPr id="210" name="Google Shape;165;p30"/>
          <p:cNvSpPr/>
          <p:nvPr/>
        </p:nvSpPr>
        <p:spPr>
          <a:xfrm>
            <a:off x="4794120" y="1862280"/>
            <a:ext cx="576720" cy="6084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1" lang="en-GB" sz="1400" spc="-1" strike="noStrike">
                <a:solidFill>
                  <a:srgbClr val="000000"/>
                </a:solidFill>
                <a:latin typeface="Arial"/>
                <a:ea typeface="Arial"/>
              </a:rPr>
              <a:t>9%</a:t>
            </a:r>
            <a:endParaRPr b="0" lang="en-CA" sz="1400" spc="-1" strike="noStrike">
              <a:latin typeface="Arial"/>
            </a:endParaRPr>
          </a:p>
        </p:txBody>
      </p:sp>
      <p:sp>
        <p:nvSpPr>
          <p:cNvPr id="211" name="Google Shape;166;p30"/>
          <p:cNvSpPr/>
          <p:nvPr/>
        </p:nvSpPr>
        <p:spPr>
          <a:xfrm>
            <a:off x="5083200" y="3321720"/>
            <a:ext cx="576720" cy="60840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1" lang="en-GB" sz="1400" spc="-1" strike="noStrike">
                <a:solidFill>
                  <a:srgbClr val="000000"/>
                </a:solidFill>
                <a:latin typeface="Arial"/>
                <a:ea typeface="Arial"/>
              </a:rPr>
              <a:t>11%</a:t>
            </a:r>
            <a:endParaRPr b="0" lang="en-CA" sz="1400" spc="-1" strike="noStrike">
              <a:latin typeface="Arial"/>
            </a:endParaRPr>
          </a:p>
        </p:txBody>
      </p:sp>
      <p:sp>
        <p:nvSpPr>
          <p:cNvPr id="212" name="Google Shape;167;p30"/>
          <p:cNvSpPr/>
          <p:nvPr/>
        </p:nvSpPr>
        <p:spPr>
          <a:xfrm>
            <a:off x="4457520" y="4308120"/>
            <a:ext cx="576720" cy="6084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1" lang="en-GB" sz="1400" spc="-1" strike="noStrike">
                <a:solidFill>
                  <a:srgbClr val="000000"/>
                </a:solidFill>
                <a:latin typeface="Arial"/>
                <a:ea typeface="Arial"/>
              </a:rPr>
              <a:t>14%</a:t>
            </a:r>
            <a:endParaRPr b="0" lang="en-CA" sz="1400" spc="-1" strike="noStrike">
              <a:latin typeface="Arial"/>
            </a:endParaRPr>
          </a:p>
        </p:txBody>
      </p:sp>
      <p:sp>
        <p:nvSpPr>
          <p:cNvPr id="213" name="Google Shape;168;p30"/>
          <p:cNvSpPr/>
          <p:nvPr/>
        </p:nvSpPr>
        <p:spPr>
          <a:xfrm>
            <a:off x="1556280" y="4350960"/>
            <a:ext cx="576720" cy="6084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1" lang="en-GB" sz="1400" spc="-1" strike="noStrike">
                <a:solidFill>
                  <a:srgbClr val="000000"/>
                </a:solidFill>
                <a:latin typeface="Arial"/>
                <a:ea typeface="Arial"/>
              </a:rPr>
              <a:t>27%</a:t>
            </a:r>
            <a:endParaRPr b="0" lang="en-CA" sz="1400" spc="-1" strike="noStrike">
              <a:latin typeface="Arial"/>
            </a:endParaRPr>
          </a:p>
        </p:txBody>
      </p:sp>
      <p:sp>
        <p:nvSpPr>
          <p:cNvPr id="214" name="Google Shape;169;p30"/>
          <p:cNvSpPr/>
          <p:nvPr/>
        </p:nvSpPr>
        <p:spPr>
          <a:xfrm>
            <a:off x="1440720" y="1700280"/>
            <a:ext cx="576720" cy="6084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1" lang="en-GB" sz="1400" spc="-1" strike="noStrike">
                <a:solidFill>
                  <a:srgbClr val="000000"/>
                </a:solidFill>
                <a:latin typeface="Arial"/>
                <a:ea typeface="Arial"/>
              </a:rPr>
              <a:t>28%</a:t>
            </a:r>
            <a:endParaRPr b="0" lang="en-CA" sz="1400" spc="-1" strike="noStrike">
              <a:latin typeface="Arial"/>
            </a:endParaRPr>
          </a:p>
        </p:txBody>
      </p:sp>
      <p:sp>
        <p:nvSpPr>
          <p:cNvPr id="215" name="Google Shape;170;p30"/>
          <p:cNvSpPr/>
          <p:nvPr/>
        </p:nvSpPr>
        <p:spPr>
          <a:xfrm>
            <a:off x="3994920" y="1347840"/>
            <a:ext cx="576720" cy="60840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1" lang="en-GB" sz="1400" spc="-1" strike="noStrike">
                <a:solidFill>
                  <a:srgbClr val="000000"/>
                </a:solidFill>
                <a:latin typeface="Arial"/>
                <a:ea typeface="Arial"/>
              </a:rPr>
              <a:t>8%</a:t>
            </a:r>
            <a:endParaRPr b="0" lang="en-CA" sz="1400" spc="-1" strike="noStrike">
              <a:latin typeface="Arial"/>
            </a:endParaRPr>
          </a:p>
        </p:txBody>
      </p:sp>
      <p:pic>
        <p:nvPicPr>
          <p:cNvPr id="216" name="Google Shape;171;p30" descr=""/>
          <p:cNvPicPr/>
          <p:nvPr/>
        </p:nvPicPr>
        <p:blipFill>
          <a:blip r:embed="rId3"/>
          <a:srcRect l="42501" t="0" r="5271" b="26147"/>
          <a:stretch/>
        </p:blipFill>
        <p:spPr>
          <a:xfrm>
            <a:off x="5660280" y="2072520"/>
            <a:ext cx="3408120" cy="23090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Google Shape;176;p31"/>
          <p:cNvSpPr/>
          <p:nvPr/>
        </p:nvSpPr>
        <p:spPr>
          <a:xfrm>
            <a:off x="3350520" y="214200"/>
            <a:ext cx="3033360" cy="79740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GB" sz="1400" spc="-1" strike="noStrike">
                <a:solidFill>
                  <a:srgbClr val="000000"/>
                </a:solidFill>
                <a:latin typeface="Arial"/>
                <a:ea typeface="Arial"/>
              </a:rPr>
              <a:t>…</a:t>
            </a:r>
            <a:r>
              <a:rPr b="0" lang="en-GB" sz="1400" spc="-1" strike="noStrike">
                <a:solidFill>
                  <a:srgbClr val="000000"/>
                </a:solidFill>
                <a:latin typeface="Arial"/>
                <a:ea typeface="Arial"/>
              </a:rPr>
              <a:t>Let talk around the </a:t>
            </a:r>
            <a:r>
              <a:rPr b="1" lang="en-GB" sz="1800" spc="-1" strike="noStrike">
                <a:solidFill>
                  <a:srgbClr val="000000"/>
                </a:solidFill>
                <a:latin typeface="Arial"/>
                <a:ea typeface="Arial"/>
              </a:rPr>
              <a:t>“Globe”</a:t>
            </a:r>
            <a:r>
              <a:rPr b="0" lang="en-GB" sz="1400" spc="-1" strike="noStrike">
                <a:solidFill>
                  <a:srgbClr val="000000"/>
                </a:solidFill>
                <a:latin typeface="Arial"/>
                <a:ea typeface="Arial"/>
              </a:rPr>
              <a:t>….</a:t>
            </a:r>
            <a:endParaRPr b="0" lang="en-CA" sz="1400" spc="-1" strike="noStrike">
              <a:latin typeface="Arial"/>
            </a:endParaRPr>
          </a:p>
        </p:txBody>
      </p:sp>
      <p:pic>
        <p:nvPicPr>
          <p:cNvPr id="218" name="Google Shape;177;p31" descr=""/>
          <p:cNvPicPr/>
          <p:nvPr/>
        </p:nvPicPr>
        <p:blipFill>
          <a:blip r:embed="rId1"/>
          <a:stretch/>
        </p:blipFill>
        <p:spPr>
          <a:xfrm>
            <a:off x="197280" y="840600"/>
            <a:ext cx="5677200" cy="3695040"/>
          </a:xfrm>
          <a:prstGeom prst="rect">
            <a:avLst/>
          </a:prstGeom>
          <a:ln w="0">
            <a:noFill/>
          </a:ln>
        </p:spPr>
      </p:pic>
      <p:pic>
        <p:nvPicPr>
          <p:cNvPr id="219" name="Google Shape;178;p31" descr=""/>
          <p:cNvPicPr/>
          <p:nvPr/>
        </p:nvPicPr>
        <p:blipFill>
          <a:blip r:embed="rId2"/>
          <a:stretch/>
        </p:blipFill>
        <p:spPr>
          <a:xfrm>
            <a:off x="6078600" y="887760"/>
            <a:ext cx="1885680" cy="1066320"/>
          </a:xfrm>
          <a:prstGeom prst="rect">
            <a:avLst/>
          </a:prstGeom>
          <a:ln w="0">
            <a:noFill/>
          </a:ln>
        </p:spPr>
      </p:pic>
      <p:sp>
        <p:nvSpPr>
          <p:cNvPr id="220" name="Google Shape;179;p31"/>
          <p:cNvSpPr/>
          <p:nvPr/>
        </p:nvSpPr>
        <p:spPr>
          <a:xfrm>
            <a:off x="6003720" y="2156400"/>
            <a:ext cx="2774520" cy="134316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1" lang="en-GB" sz="1400" spc="-1" strike="noStrike">
                <a:solidFill>
                  <a:srgbClr val="000000"/>
                </a:solidFill>
                <a:latin typeface="Calibri"/>
                <a:ea typeface="Calibri"/>
              </a:rPr>
              <a:t>Countries with highest MMR(over 100k live births)  is found in</a:t>
            </a:r>
            <a:endParaRPr b="0" lang="en-CA" sz="1400" spc="-1" strike="noStrike">
              <a:latin typeface="Arial"/>
            </a:endParaRPr>
          </a:p>
          <a:p>
            <a:pPr marL="457200" indent="-317520">
              <a:lnSpc>
                <a:spcPct val="115000"/>
              </a:lnSpc>
              <a:buClr>
                <a:srgbClr val="000000"/>
              </a:buClr>
              <a:buFont typeface="Calibri"/>
              <a:buChar char="➔"/>
              <a:tabLst>
                <a:tab algn="l" pos="0"/>
              </a:tabLst>
            </a:pPr>
            <a:r>
              <a:rPr b="1" lang="en-GB" sz="1400" spc="-1" strike="noStrike">
                <a:solidFill>
                  <a:srgbClr val="000000"/>
                </a:solidFill>
                <a:latin typeface="Calibri"/>
                <a:ea typeface="Calibri"/>
              </a:rPr>
              <a:t>South Sudan </a:t>
            </a:r>
            <a:r>
              <a:rPr b="0" lang="en-GB" sz="1400" spc="-1" strike="noStrike">
                <a:solidFill>
                  <a:srgbClr val="000000"/>
                </a:solidFill>
                <a:latin typeface="Calibri"/>
                <a:ea typeface="Calibri"/>
              </a:rPr>
              <a:t>(1150)</a:t>
            </a:r>
            <a:endParaRPr b="0" lang="en-CA" sz="1400" spc="-1" strike="noStrike">
              <a:latin typeface="Arial"/>
            </a:endParaRPr>
          </a:p>
          <a:p>
            <a:pPr marL="457200" indent="-317520">
              <a:lnSpc>
                <a:spcPct val="115000"/>
              </a:lnSpc>
              <a:buClr>
                <a:srgbClr val="666666"/>
              </a:buClr>
              <a:buFont typeface="Calibri"/>
              <a:buChar char="➔"/>
              <a:tabLst>
                <a:tab algn="l" pos="0"/>
              </a:tabLst>
            </a:pPr>
            <a:r>
              <a:rPr b="1" lang="en-GB" sz="1400" spc="-1" strike="noStrike">
                <a:solidFill>
                  <a:srgbClr val="666666"/>
                </a:solidFill>
                <a:highlight>
                  <a:srgbClr val="ffffff"/>
                </a:highlight>
                <a:latin typeface="Calibri"/>
                <a:ea typeface="Calibri"/>
              </a:rPr>
              <a:t>Chad </a:t>
            </a:r>
            <a:r>
              <a:rPr b="0" lang="en-GB" sz="1400" spc="-1" strike="noStrike">
                <a:solidFill>
                  <a:srgbClr val="666666"/>
                </a:solidFill>
                <a:highlight>
                  <a:srgbClr val="ffffff"/>
                </a:highlight>
                <a:latin typeface="Calibri"/>
                <a:ea typeface="Calibri"/>
              </a:rPr>
              <a:t>(1,063)</a:t>
            </a:r>
            <a:endParaRPr b="0" lang="en-CA" sz="1400" spc="-1" strike="noStrike">
              <a:latin typeface="Arial"/>
            </a:endParaRPr>
          </a:p>
          <a:p>
            <a:pPr marL="457200" indent="-317520">
              <a:lnSpc>
                <a:spcPct val="115000"/>
              </a:lnSpc>
              <a:buClr>
                <a:srgbClr val="999999"/>
              </a:buClr>
              <a:buFont typeface="Calibri"/>
              <a:buChar char="➔"/>
              <a:tabLst>
                <a:tab algn="l" pos="0"/>
              </a:tabLst>
            </a:pPr>
            <a:r>
              <a:rPr b="1" lang="en-GB" sz="1400" spc="-1" strike="noStrike">
                <a:solidFill>
                  <a:srgbClr val="999999"/>
                </a:solidFill>
                <a:highlight>
                  <a:srgbClr val="ffffff"/>
                </a:highlight>
                <a:latin typeface="Calibri"/>
                <a:ea typeface="Calibri"/>
              </a:rPr>
              <a:t>Nigeria </a:t>
            </a:r>
            <a:r>
              <a:rPr b="0" lang="en-GB" sz="1400" spc="-1" strike="noStrike">
                <a:solidFill>
                  <a:srgbClr val="999999"/>
                </a:solidFill>
                <a:highlight>
                  <a:srgbClr val="ffffff"/>
                </a:highlight>
                <a:latin typeface="Calibri"/>
                <a:ea typeface="Calibri"/>
              </a:rPr>
              <a:t>(1,047)</a:t>
            </a:r>
            <a:endParaRPr b="0" lang="en-CA" sz="1400" spc="-1" strike="noStrike">
              <a:latin typeface="Arial"/>
            </a:endParaRPr>
          </a:p>
        </p:txBody>
      </p:sp>
      <p:sp>
        <p:nvSpPr>
          <p:cNvPr id="221" name="Google Shape;180;p31"/>
          <p:cNvSpPr/>
          <p:nvPr/>
        </p:nvSpPr>
        <p:spPr>
          <a:xfrm>
            <a:off x="618840" y="4425120"/>
            <a:ext cx="4834440" cy="35064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1" lang="en-GB" sz="1100" spc="-1" strike="noStrike">
                <a:solidFill>
                  <a:srgbClr val="000000"/>
                </a:solidFill>
                <a:latin typeface="Calibri"/>
                <a:ea typeface="Calibri"/>
              </a:rPr>
              <a:t>World map for 2017 - Maternal mortality ratio (per 100,000 lives births)</a:t>
            </a:r>
            <a:endParaRPr b="0" lang="en-CA" sz="1100" spc="-1" strike="noStrike">
              <a:latin typeface="Arial"/>
            </a:endParaRPr>
          </a:p>
        </p:txBody>
      </p:sp>
      <p:grpSp>
        <p:nvGrpSpPr>
          <p:cNvPr id="222" name="Google Shape;181;p31"/>
          <p:cNvGrpSpPr/>
          <p:nvPr/>
        </p:nvGrpSpPr>
        <p:grpSpPr>
          <a:xfrm>
            <a:off x="6078240" y="3745440"/>
            <a:ext cx="2700000" cy="1195560"/>
            <a:chOff x="6078240" y="3745440"/>
            <a:chExt cx="2700000" cy="1195560"/>
          </a:xfrm>
        </p:grpSpPr>
        <p:sp>
          <p:nvSpPr>
            <p:cNvPr id="223" name="Google Shape;182;p31"/>
            <p:cNvSpPr/>
            <p:nvPr/>
          </p:nvSpPr>
          <p:spPr>
            <a:xfrm>
              <a:off x="6078240" y="3745440"/>
              <a:ext cx="2699640" cy="1195560"/>
            </a:xfrm>
            <a:prstGeom prst="foldedCorner">
              <a:avLst>
                <a:gd name="adj" fmla="val 16667"/>
              </a:avLst>
            </a:prstGeom>
            <a:solidFill>
              <a:srgbClr val="fff2cc"/>
            </a:solidFill>
            <a:ln w="9525">
              <a:solidFill>
                <a:srgbClr val="f6b26b"/>
              </a:solidFill>
              <a:round/>
            </a:ln>
          </p:spPr>
          <p:style>
            <a:lnRef idx="0"/>
            <a:fillRef idx="0"/>
            <a:effectRef idx="0"/>
            <a:fontRef idx="minor"/>
          </p:style>
        </p:sp>
        <p:sp>
          <p:nvSpPr>
            <p:cNvPr id="224" name="Google Shape;183;p31"/>
            <p:cNvSpPr/>
            <p:nvPr/>
          </p:nvSpPr>
          <p:spPr>
            <a:xfrm>
              <a:off x="6313320" y="3869280"/>
              <a:ext cx="1599120" cy="28656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1" lang="en-GB" sz="1400" spc="-1" strike="noStrike">
                  <a:solidFill>
                    <a:srgbClr val="3c4245"/>
                  </a:solidFill>
                  <a:latin typeface="Arial"/>
                  <a:ea typeface="Arial"/>
                </a:rPr>
                <a:t>Do you know?</a:t>
              </a:r>
              <a:endParaRPr b="0" lang="en-CA" sz="1400" spc="-1" strike="noStrike">
                <a:latin typeface="Arial"/>
              </a:endParaRPr>
            </a:p>
          </p:txBody>
        </p:sp>
        <p:pic>
          <p:nvPicPr>
            <p:cNvPr id="225" name="Google Shape;184;p31" descr=""/>
            <p:cNvPicPr/>
            <p:nvPr/>
          </p:nvPicPr>
          <p:blipFill>
            <a:blip r:embed="rId3"/>
            <a:stretch/>
          </p:blipFill>
          <p:spPr>
            <a:xfrm>
              <a:off x="7912440" y="3824280"/>
              <a:ext cx="636120" cy="375840"/>
            </a:xfrm>
            <a:prstGeom prst="rect">
              <a:avLst/>
            </a:prstGeom>
            <a:ln w="0">
              <a:noFill/>
            </a:ln>
          </p:spPr>
        </p:pic>
        <p:sp>
          <p:nvSpPr>
            <p:cNvPr id="226" name="Google Shape;185;p31"/>
            <p:cNvSpPr/>
            <p:nvPr/>
          </p:nvSpPr>
          <p:spPr>
            <a:xfrm>
              <a:off x="6178680" y="4222080"/>
              <a:ext cx="2599560" cy="60228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1" lang="en-GB" sz="1380" spc="-1" strike="noStrike">
                  <a:solidFill>
                    <a:srgbClr val="ff0000"/>
                  </a:solidFill>
                  <a:latin typeface="Arial"/>
                  <a:ea typeface="Arial"/>
                </a:rPr>
                <a:t>94% Maternal Mortality Rate</a:t>
              </a:r>
              <a:r>
                <a:rPr b="0" lang="en-GB" sz="1380" spc="-1" strike="noStrike">
                  <a:solidFill>
                    <a:srgbClr val="374151"/>
                  </a:solidFill>
                  <a:latin typeface="Arial"/>
                  <a:ea typeface="Arial"/>
                </a:rPr>
                <a:t> occurs in low income country.</a:t>
              </a:r>
              <a:endParaRPr b="0" lang="en-CA" sz="1380" spc="-1" strike="noStrike">
                <a:latin typeface="Arial"/>
              </a:endParaRPr>
            </a:p>
          </p:txBody>
        </p:sp>
      </p:grpSp>
      <p:sp>
        <p:nvSpPr>
          <p:cNvPr id="227" name="Google Shape;186;p31"/>
          <p:cNvSpPr/>
          <p:nvPr/>
        </p:nvSpPr>
        <p:spPr>
          <a:xfrm>
            <a:off x="146880" y="157320"/>
            <a:ext cx="2999520" cy="42660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1" lang="en-GB" sz="1600" spc="-1" strike="noStrike">
                <a:solidFill>
                  <a:srgbClr val="1c4587"/>
                </a:solidFill>
                <a:latin typeface="Arial"/>
                <a:ea typeface="Arial"/>
              </a:rPr>
              <a:t>Maternal Mortality</a:t>
            </a:r>
            <a:endParaRPr b="0" lang="en-CA" sz="1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Google Shape;191;p32"/>
          <p:cNvSpPr/>
          <p:nvPr/>
        </p:nvSpPr>
        <p:spPr>
          <a:xfrm>
            <a:off x="4554360" y="1545120"/>
            <a:ext cx="4339800" cy="2693160"/>
          </a:xfrm>
          <a:prstGeom prst="rect">
            <a:avLst/>
          </a:prstGeom>
          <a:noFill/>
          <a:ln w="0">
            <a:noFill/>
          </a:ln>
        </p:spPr>
        <p:style>
          <a:lnRef idx="0"/>
          <a:fillRef idx="0"/>
          <a:effectRef idx="0"/>
          <a:fontRef idx="minor"/>
        </p:style>
        <p:txBody>
          <a:bodyPr tIns="91440" bIns="91440" anchor="t">
            <a:spAutoFit/>
          </a:bodyPr>
          <a:p>
            <a:pPr indent="-95400">
              <a:lnSpc>
                <a:spcPct val="100000"/>
              </a:lnSpc>
              <a:buClr>
                <a:srgbClr val="374151"/>
              </a:buClr>
              <a:buFont typeface="Arial"/>
              <a:buChar char="•"/>
            </a:pPr>
            <a:r>
              <a:rPr b="0" lang="en-GB" sz="1500" spc="-1" strike="noStrike">
                <a:solidFill>
                  <a:srgbClr val="374151"/>
                </a:solidFill>
                <a:latin typeface="Arial"/>
                <a:ea typeface="Arial"/>
              </a:rPr>
              <a:t>Low-income countries: MMR of </a:t>
            </a:r>
            <a:r>
              <a:rPr b="1" lang="en-GB" sz="1500" spc="-1" strike="noStrike">
                <a:solidFill>
                  <a:srgbClr val="cc0000"/>
                </a:solidFill>
                <a:latin typeface="Arial"/>
                <a:ea typeface="Arial"/>
              </a:rPr>
              <a:t>430</a:t>
            </a:r>
            <a:r>
              <a:rPr b="1" lang="en-GB" sz="1500" spc="-1" strike="noStrike">
                <a:solidFill>
                  <a:srgbClr val="374151"/>
                </a:solidFill>
                <a:latin typeface="Arial"/>
                <a:ea typeface="Arial"/>
              </a:rPr>
              <a:t> </a:t>
            </a:r>
            <a:r>
              <a:rPr b="0" lang="en-GB" sz="1500" spc="-1" strike="noStrike">
                <a:solidFill>
                  <a:srgbClr val="374151"/>
                </a:solidFill>
                <a:latin typeface="Arial"/>
                <a:ea typeface="Arial"/>
              </a:rPr>
              <a:t>per 100,000 live births.</a:t>
            </a:r>
            <a:endParaRPr b="0" lang="en-CA" sz="1500" spc="-1" strike="noStrike">
              <a:latin typeface="Arial"/>
            </a:endParaRPr>
          </a:p>
          <a:p>
            <a:pPr marL="457200">
              <a:lnSpc>
                <a:spcPct val="100000"/>
              </a:lnSpc>
              <a:tabLst>
                <a:tab algn="l" pos="0"/>
              </a:tabLst>
            </a:pPr>
            <a:r>
              <a:rPr b="0" lang="en-GB" sz="1500" spc="-1" strike="noStrike">
                <a:solidFill>
                  <a:srgbClr val="374151"/>
                </a:solidFill>
                <a:latin typeface="Arial"/>
                <a:ea typeface="Arial"/>
              </a:rPr>
              <a:t> </a:t>
            </a:r>
            <a:endParaRPr b="0" lang="en-CA" sz="1500" spc="-1" strike="noStrike">
              <a:latin typeface="Arial"/>
            </a:endParaRPr>
          </a:p>
          <a:p>
            <a:pPr indent="-95400">
              <a:lnSpc>
                <a:spcPct val="100000"/>
              </a:lnSpc>
              <a:buClr>
                <a:srgbClr val="374151"/>
              </a:buClr>
              <a:buFont typeface="Arial"/>
              <a:buChar char="•"/>
              <a:tabLst>
                <a:tab algn="l" pos="0"/>
              </a:tabLst>
            </a:pPr>
            <a:r>
              <a:rPr b="0" lang="en-GB" sz="1500" spc="-1" strike="noStrike">
                <a:solidFill>
                  <a:srgbClr val="374151"/>
                </a:solidFill>
                <a:latin typeface="Arial"/>
                <a:ea typeface="Arial"/>
              </a:rPr>
              <a:t>High-income countries: MMR of </a:t>
            </a:r>
            <a:r>
              <a:rPr b="1" lang="en-GB" sz="1500" spc="-1" strike="noStrike">
                <a:solidFill>
                  <a:srgbClr val="cc0000"/>
                </a:solidFill>
                <a:latin typeface="Arial"/>
                <a:ea typeface="Arial"/>
              </a:rPr>
              <a:t>12 </a:t>
            </a:r>
            <a:r>
              <a:rPr b="0" lang="en-GB" sz="1500" spc="-1" strike="noStrike">
                <a:solidFill>
                  <a:srgbClr val="374151"/>
                </a:solidFill>
                <a:latin typeface="Arial"/>
                <a:ea typeface="Arial"/>
              </a:rPr>
              <a:t>per 100,000 live births.</a:t>
            </a:r>
            <a:endParaRPr b="0" lang="en-CA" sz="1500" spc="-1" strike="noStrike">
              <a:latin typeface="Arial"/>
            </a:endParaRPr>
          </a:p>
          <a:p>
            <a:pPr marL="457200">
              <a:lnSpc>
                <a:spcPct val="100000"/>
              </a:lnSpc>
              <a:tabLst>
                <a:tab algn="l" pos="0"/>
              </a:tabLst>
            </a:pPr>
            <a:endParaRPr b="0" lang="en-CA" sz="1500" spc="-1" strike="noStrike">
              <a:latin typeface="Arial"/>
            </a:endParaRPr>
          </a:p>
          <a:p>
            <a:pPr indent="-95400">
              <a:lnSpc>
                <a:spcPct val="100000"/>
              </a:lnSpc>
              <a:buClr>
                <a:srgbClr val="374151"/>
              </a:buClr>
              <a:buFont typeface="Arial"/>
              <a:buChar char="•"/>
              <a:tabLst>
                <a:tab algn="l" pos="0"/>
              </a:tabLst>
            </a:pPr>
            <a:r>
              <a:rPr b="0" lang="en-GB" sz="1500" spc="-1" strike="noStrike">
                <a:solidFill>
                  <a:srgbClr val="374151"/>
                </a:solidFill>
                <a:latin typeface="Arial"/>
                <a:ea typeface="Arial"/>
              </a:rPr>
              <a:t>Global MMR in 2020: </a:t>
            </a:r>
            <a:r>
              <a:rPr b="1" lang="en-GB" sz="1500" spc="-1" strike="noStrike">
                <a:solidFill>
                  <a:srgbClr val="cc0000"/>
                </a:solidFill>
                <a:latin typeface="Arial"/>
                <a:ea typeface="Arial"/>
              </a:rPr>
              <a:t>223</a:t>
            </a:r>
            <a:r>
              <a:rPr b="1" lang="en-GB" sz="1500" spc="-1" strike="noStrike">
                <a:solidFill>
                  <a:srgbClr val="374151"/>
                </a:solidFill>
                <a:latin typeface="Arial"/>
                <a:ea typeface="Arial"/>
              </a:rPr>
              <a:t> </a:t>
            </a:r>
            <a:r>
              <a:rPr b="0" lang="en-GB" sz="1500" spc="-1" strike="noStrike">
                <a:solidFill>
                  <a:srgbClr val="374151"/>
                </a:solidFill>
                <a:latin typeface="Arial"/>
                <a:ea typeface="Arial"/>
              </a:rPr>
              <a:t>per 100,000 live births.</a:t>
            </a:r>
            <a:endParaRPr b="0" lang="en-CA" sz="1500" spc="-1" strike="noStrike">
              <a:latin typeface="Arial"/>
            </a:endParaRPr>
          </a:p>
          <a:p>
            <a:pPr marL="457200">
              <a:lnSpc>
                <a:spcPct val="100000"/>
              </a:lnSpc>
              <a:tabLst>
                <a:tab algn="l" pos="0"/>
              </a:tabLst>
            </a:pPr>
            <a:endParaRPr b="0" lang="en-CA" sz="1500" spc="-1" strike="noStrike">
              <a:latin typeface="Arial"/>
            </a:endParaRPr>
          </a:p>
          <a:p>
            <a:pPr indent="-95400">
              <a:lnSpc>
                <a:spcPct val="100000"/>
              </a:lnSpc>
              <a:buClr>
                <a:srgbClr val="374151"/>
              </a:buClr>
              <a:buFont typeface="Arial"/>
              <a:buChar char="•"/>
              <a:tabLst>
                <a:tab algn="l" pos="0"/>
              </a:tabLst>
            </a:pPr>
            <a:r>
              <a:rPr b="0" lang="en-GB" sz="1500" spc="-1" strike="noStrike">
                <a:solidFill>
                  <a:srgbClr val="374151"/>
                </a:solidFill>
                <a:latin typeface="Arial"/>
                <a:ea typeface="Arial"/>
              </a:rPr>
              <a:t>Fortunately, from 2000 to 2017 there have been a </a:t>
            </a:r>
            <a:r>
              <a:rPr b="1" lang="en-GB" sz="1500" spc="-1" strike="noStrike">
                <a:solidFill>
                  <a:srgbClr val="6aa84f"/>
                </a:solidFill>
                <a:latin typeface="Arial"/>
                <a:ea typeface="Arial"/>
              </a:rPr>
              <a:t>62% decline</a:t>
            </a:r>
            <a:r>
              <a:rPr b="0" lang="en-GB" sz="1500" spc="-1" strike="noStrike">
                <a:solidFill>
                  <a:srgbClr val="374151"/>
                </a:solidFill>
                <a:latin typeface="Arial"/>
                <a:ea typeface="Arial"/>
              </a:rPr>
              <a:t> in maternal mortality.</a:t>
            </a:r>
            <a:endParaRPr b="0" lang="en-CA" sz="1500" spc="-1" strike="noStrike">
              <a:latin typeface="Arial"/>
            </a:endParaRPr>
          </a:p>
        </p:txBody>
      </p:sp>
      <p:pic>
        <p:nvPicPr>
          <p:cNvPr id="229" name="Google Shape;192;p32" descr=""/>
          <p:cNvPicPr/>
          <p:nvPr/>
        </p:nvPicPr>
        <p:blipFill>
          <a:blip r:embed="rId1"/>
          <a:srcRect l="12366" t="15300" r="0" b="0"/>
          <a:stretch/>
        </p:blipFill>
        <p:spPr>
          <a:xfrm>
            <a:off x="205200" y="546480"/>
            <a:ext cx="4167000" cy="3337920"/>
          </a:xfrm>
          <a:prstGeom prst="rect">
            <a:avLst/>
          </a:prstGeom>
          <a:ln w="0">
            <a:noFill/>
          </a:ln>
        </p:spPr>
      </p:pic>
      <p:sp>
        <p:nvSpPr>
          <p:cNvPr id="230" name="Google Shape;193;p32"/>
          <p:cNvSpPr/>
          <p:nvPr/>
        </p:nvSpPr>
        <p:spPr>
          <a:xfrm>
            <a:off x="309240" y="3884760"/>
            <a:ext cx="3958920" cy="20952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1" lang="en-GB" sz="900" spc="-1" strike="noStrike">
                <a:solidFill>
                  <a:srgbClr val="000000"/>
                </a:solidFill>
                <a:latin typeface="Arial"/>
                <a:ea typeface="Arial"/>
              </a:rPr>
              <a:t> </a:t>
            </a:r>
            <a:r>
              <a:rPr b="1" lang="en-GB" sz="900" spc="-1" strike="noStrike">
                <a:solidFill>
                  <a:srgbClr val="000000"/>
                </a:solidFill>
                <a:latin typeface="Arial"/>
                <a:ea typeface="Arial"/>
              </a:rPr>
              <a:t>Maternal mortality ratio in high, middle, low-income &amp; Sub-Saharan Africa countries</a:t>
            </a:r>
            <a:endParaRPr b="0" lang="en-CA" sz="900" spc="-1" strike="noStrike">
              <a:latin typeface="Arial"/>
            </a:endParaRPr>
          </a:p>
        </p:txBody>
      </p:sp>
      <p:sp>
        <p:nvSpPr>
          <p:cNvPr id="231" name="Google Shape;194;p32"/>
          <p:cNvSpPr/>
          <p:nvPr/>
        </p:nvSpPr>
        <p:spPr>
          <a:xfrm>
            <a:off x="1881720" y="4327200"/>
            <a:ext cx="6176880" cy="936360"/>
          </a:xfrm>
          <a:prstGeom prst="rect">
            <a:avLst/>
          </a:prstGeom>
          <a:solidFill>
            <a:srgbClr val="fff2cc"/>
          </a:solidFill>
          <a:ln w="0">
            <a:noFill/>
          </a:ln>
        </p:spPr>
        <p:style>
          <a:lnRef idx="0"/>
          <a:fillRef idx="0"/>
          <a:effectRef idx="0"/>
          <a:fontRef idx="minor"/>
        </p:style>
        <p:txBody>
          <a:bodyPr tIns="91440" bIns="91440" anchor="t">
            <a:spAutoFit/>
          </a:bodyPr>
          <a:p>
            <a:pPr marL="457200" algn="ctr">
              <a:lnSpc>
                <a:spcPct val="150000"/>
              </a:lnSpc>
              <a:tabLst>
                <a:tab algn="l" pos="0"/>
              </a:tabLst>
            </a:pPr>
            <a:r>
              <a:rPr b="1" lang="en-GB" sz="1500" spc="-1" strike="noStrike">
                <a:solidFill>
                  <a:srgbClr val="374151"/>
                </a:solidFill>
                <a:latin typeface="Calibri"/>
                <a:ea typeface="Calibri"/>
              </a:rPr>
              <a:t>To achieve SGD-3, by 2030, for global MMR below 70 by 2030, will require an </a:t>
            </a:r>
            <a:r>
              <a:rPr b="1" lang="en-GB" sz="1800" spc="-1" strike="noStrike">
                <a:solidFill>
                  <a:srgbClr val="ff0000"/>
                </a:solidFill>
                <a:latin typeface="Calibri"/>
                <a:ea typeface="Calibri"/>
              </a:rPr>
              <a:t>11.6%</a:t>
            </a:r>
            <a:r>
              <a:rPr b="1" lang="en-GB" sz="1500" spc="-1" strike="noStrike">
                <a:solidFill>
                  <a:srgbClr val="374151"/>
                </a:solidFill>
                <a:latin typeface="Calibri"/>
                <a:ea typeface="Calibri"/>
              </a:rPr>
              <a:t> annual reduction rate.</a:t>
            </a:r>
            <a:endParaRPr b="0" lang="en-CA" sz="1500" spc="-1" strike="noStrike">
              <a:latin typeface="Arial"/>
            </a:endParaRPr>
          </a:p>
        </p:txBody>
      </p:sp>
      <p:pic>
        <p:nvPicPr>
          <p:cNvPr id="232" name="Google Shape;195;p32" descr=""/>
          <p:cNvPicPr/>
          <p:nvPr/>
        </p:nvPicPr>
        <p:blipFill>
          <a:blip r:embed="rId2"/>
          <a:srcRect l="12388" t="16903" r="12612" b="17336"/>
          <a:stretch/>
        </p:blipFill>
        <p:spPr>
          <a:xfrm>
            <a:off x="1085040" y="4327200"/>
            <a:ext cx="713520" cy="761760"/>
          </a:xfrm>
          <a:prstGeom prst="rect">
            <a:avLst/>
          </a:prstGeom>
          <a:ln w="0">
            <a:noFill/>
          </a:ln>
        </p:spPr>
      </p:pic>
      <p:sp>
        <p:nvSpPr>
          <p:cNvPr id="233" name="Google Shape;196;p32"/>
          <p:cNvSpPr/>
          <p:nvPr/>
        </p:nvSpPr>
        <p:spPr>
          <a:xfrm>
            <a:off x="293760" y="115560"/>
            <a:ext cx="2999520" cy="42660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1" lang="en-GB" sz="1600" spc="-1" strike="noStrike">
                <a:solidFill>
                  <a:srgbClr val="1c4587"/>
                </a:solidFill>
                <a:latin typeface="Arial"/>
                <a:ea typeface="Arial"/>
              </a:rPr>
              <a:t>Maternal Mortality</a:t>
            </a:r>
            <a:endParaRPr b="0" lang="en-CA" sz="1600" spc="-1" strike="noStrike">
              <a:latin typeface="Arial"/>
            </a:endParaRPr>
          </a:p>
        </p:txBody>
      </p:sp>
      <p:grpSp>
        <p:nvGrpSpPr>
          <p:cNvPr id="234" name="Google Shape;197;p32"/>
          <p:cNvGrpSpPr/>
          <p:nvPr/>
        </p:nvGrpSpPr>
        <p:grpSpPr>
          <a:xfrm>
            <a:off x="5224320" y="262440"/>
            <a:ext cx="2999520" cy="1320840"/>
            <a:chOff x="5224320" y="262440"/>
            <a:chExt cx="2999520" cy="1320840"/>
          </a:xfrm>
        </p:grpSpPr>
        <p:sp>
          <p:nvSpPr>
            <p:cNvPr id="235" name="Google Shape;198;p32"/>
            <p:cNvSpPr/>
            <p:nvPr/>
          </p:nvSpPr>
          <p:spPr>
            <a:xfrm>
              <a:off x="5224320" y="262440"/>
              <a:ext cx="2999520" cy="1195560"/>
            </a:xfrm>
            <a:prstGeom prst="foldedCorner">
              <a:avLst>
                <a:gd name="adj" fmla="val 16667"/>
              </a:avLst>
            </a:prstGeom>
            <a:solidFill>
              <a:srgbClr val="fff2cc"/>
            </a:solidFill>
            <a:ln w="9525">
              <a:solidFill>
                <a:srgbClr val="f6b26b"/>
              </a:solidFill>
              <a:round/>
            </a:ln>
          </p:spPr>
          <p:style>
            <a:lnRef idx="0"/>
            <a:fillRef idx="0"/>
            <a:effectRef idx="0"/>
            <a:fontRef idx="minor"/>
          </p:style>
        </p:sp>
        <p:sp>
          <p:nvSpPr>
            <p:cNvPr id="236" name="Google Shape;199;p32"/>
            <p:cNvSpPr/>
            <p:nvPr/>
          </p:nvSpPr>
          <p:spPr>
            <a:xfrm>
              <a:off x="5429520" y="366120"/>
              <a:ext cx="1776600" cy="28656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1" lang="en-GB" sz="1400" spc="-1" strike="noStrike">
                  <a:solidFill>
                    <a:srgbClr val="3c4245"/>
                  </a:solidFill>
                  <a:latin typeface="Arial"/>
                  <a:ea typeface="Arial"/>
                </a:rPr>
                <a:t>Do you know?</a:t>
              </a:r>
              <a:endParaRPr b="0" lang="en-CA" sz="1400" spc="-1" strike="noStrike">
                <a:latin typeface="Arial"/>
              </a:endParaRPr>
            </a:p>
          </p:txBody>
        </p:sp>
        <p:pic>
          <p:nvPicPr>
            <p:cNvPr id="237" name="Google Shape;200;p32" descr=""/>
            <p:cNvPicPr/>
            <p:nvPr/>
          </p:nvPicPr>
          <p:blipFill>
            <a:blip r:embed="rId3"/>
            <a:stretch/>
          </p:blipFill>
          <p:spPr>
            <a:xfrm>
              <a:off x="7206480" y="262440"/>
              <a:ext cx="787320" cy="493560"/>
            </a:xfrm>
            <a:prstGeom prst="rect">
              <a:avLst/>
            </a:prstGeom>
            <a:ln w="0">
              <a:noFill/>
            </a:ln>
          </p:spPr>
        </p:pic>
        <p:sp>
          <p:nvSpPr>
            <p:cNvPr id="238" name="Google Shape;201;p32"/>
            <p:cNvSpPr/>
            <p:nvPr/>
          </p:nvSpPr>
          <p:spPr>
            <a:xfrm>
              <a:off x="5280120" y="716040"/>
              <a:ext cx="2887920" cy="8672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GB" sz="1500" spc="-1" strike="noStrike">
                  <a:solidFill>
                    <a:srgbClr val="374151"/>
                  </a:solidFill>
                  <a:latin typeface="Arial"/>
                  <a:ea typeface="Arial"/>
                </a:rPr>
                <a:t>In 2020, One woman died every </a:t>
              </a:r>
              <a:r>
                <a:rPr b="1" lang="en-GB" sz="1500" spc="-1" strike="noStrike">
                  <a:solidFill>
                    <a:srgbClr val="cc0000"/>
                  </a:solidFill>
                  <a:latin typeface="Arial"/>
                  <a:ea typeface="Arial"/>
                </a:rPr>
                <a:t>2 minutes</a:t>
              </a:r>
              <a:r>
                <a:rPr b="1" lang="en-GB" sz="1500" spc="-1" strike="noStrike">
                  <a:solidFill>
                    <a:srgbClr val="374151"/>
                  </a:solidFill>
                  <a:latin typeface="Arial"/>
                  <a:ea typeface="Arial"/>
                </a:rPr>
                <a:t> due to pregnancy.</a:t>
              </a:r>
              <a:endParaRPr b="0" lang="en-CA" sz="1500" spc="-1" strike="noStrike">
                <a:latin typeface="Arial"/>
              </a:endParaRPr>
            </a:p>
          </p:txBody>
        </p:sp>
      </p:gr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Google Shape;206;p33"/>
          <p:cNvSpPr/>
          <p:nvPr/>
        </p:nvSpPr>
        <p:spPr>
          <a:xfrm>
            <a:off x="128160" y="98640"/>
            <a:ext cx="2917800" cy="1353960"/>
          </a:xfrm>
          <a:prstGeom prst="cloudCallout">
            <a:avLst>
              <a:gd name="adj1" fmla="val 3598"/>
              <a:gd name="adj2" fmla="val 74022"/>
            </a:avLst>
          </a:prstGeom>
          <a:solidFill>
            <a:schemeClr val="lt2"/>
          </a:solidFill>
          <a:ln w="9525">
            <a:solidFill>
              <a:srgbClr val="595959"/>
            </a:solidFill>
            <a:round/>
          </a:ln>
        </p:spPr>
        <p:style>
          <a:lnRef idx="0"/>
          <a:fillRef idx="0"/>
          <a:effectRef idx="0"/>
          <a:fontRef idx="minor"/>
        </p:style>
      </p:sp>
      <p:sp>
        <p:nvSpPr>
          <p:cNvPr id="240" name="PlaceHolder 1"/>
          <p:cNvSpPr>
            <a:spLocks noGrp="1"/>
          </p:cNvSpPr>
          <p:nvPr>
            <p:ph type="title"/>
          </p:nvPr>
        </p:nvSpPr>
        <p:spPr>
          <a:xfrm>
            <a:off x="503280" y="519840"/>
            <a:ext cx="2062440" cy="569520"/>
          </a:xfrm>
          <a:prstGeom prst="rect">
            <a:avLst/>
          </a:prstGeom>
          <a:noFill/>
          <a:ln w="0">
            <a:noFill/>
          </a:ln>
        </p:spPr>
        <p:txBody>
          <a:bodyPr tIns="91440" bIns="91440" anchor="ctr">
            <a:noAutofit/>
          </a:bodyPr>
          <a:p>
            <a:pPr algn="ctr">
              <a:lnSpc>
                <a:spcPct val="100000"/>
              </a:lnSpc>
              <a:tabLst>
                <a:tab algn="l" pos="0"/>
              </a:tabLst>
            </a:pPr>
            <a:r>
              <a:rPr b="0" lang="en-GB" sz="1120" spc="-1" strike="noStrike">
                <a:solidFill>
                  <a:srgbClr val="000000"/>
                </a:solidFill>
                <a:latin typeface="Arial"/>
                <a:ea typeface="Arial"/>
              </a:rPr>
              <a:t>Luckily </a:t>
            </a:r>
            <a:r>
              <a:rPr b="1" lang="en-GB" sz="1120" spc="-1" strike="noStrike">
                <a:solidFill>
                  <a:srgbClr val="f12c9f"/>
                </a:solidFill>
                <a:latin typeface="Arial"/>
                <a:ea typeface="Arial"/>
              </a:rPr>
              <a:t>“Barbie”</a:t>
            </a:r>
            <a:r>
              <a:rPr b="0" lang="en-GB" sz="1120" spc="-1" strike="noStrike">
                <a:solidFill>
                  <a:srgbClr val="000000"/>
                </a:solidFill>
                <a:latin typeface="Arial"/>
                <a:ea typeface="Arial"/>
              </a:rPr>
              <a:t> survived her childhood and now she is a growing adult…</a:t>
            </a:r>
            <a:endParaRPr b="0" lang="en-CA" sz="1120" spc="-1" strike="noStrike">
              <a:solidFill>
                <a:srgbClr val="000000"/>
              </a:solidFill>
              <a:latin typeface="Arial"/>
            </a:endParaRPr>
          </a:p>
        </p:txBody>
      </p:sp>
      <p:grpSp>
        <p:nvGrpSpPr>
          <p:cNvPr id="241" name="Google Shape;208;p33"/>
          <p:cNvGrpSpPr/>
          <p:nvPr/>
        </p:nvGrpSpPr>
        <p:grpSpPr>
          <a:xfrm>
            <a:off x="3291480" y="82800"/>
            <a:ext cx="4596480" cy="1442880"/>
            <a:chOff x="3291480" y="82800"/>
            <a:chExt cx="4596480" cy="1442880"/>
          </a:xfrm>
        </p:grpSpPr>
        <p:sp>
          <p:nvSpPr>
            <p:cNvPr id="242" name="Google Shape;209;p33"/>
            <p:cNvSpPr/>
            <p:nvPr/>
          </p:nvSpPr>
          <p:spPr>
            <a:xfrm>
              <a:off x="3291480" y="82800"/>
              <a:ext cx="4596480" cy="1442880"/>
            </a:xfrm>
            <a:prstGeom prst="wave">
              <a:avLst>
                <a:gd name="adj1" fmla="val 12500"/>
                <a:gd name="adj2" fmla="val 0"/>
              </a:avLst>
            </a:prstGeom>
            <a:solidFill>
              <a:schemeClr val="lt2"/>
            </a:solidFill>
            <a:ln w="9525">
              <a:solidFill>
                <a:srgbClr val="595959"/>
              </a:solidFill>
              <a:round/>
            </a:ln>
          </p:spPr>
          <p:style>
            <a:lnRef idx="0"/>
            <a:fillRef idx="0"/>
            <a:effectRef idx="0"/>
            <a:fontRef idx="minor"/>
          </p:style>
        </p:sp>
        <p:sp>
          <p:nvSpPr>
            <p:cNvPr id="243" name="Google Shape;210;p33"/>
            <p:cNvSpPr/>
            <p:nvPr/>
          </p:nvSpPr>
          <p:spPr>
            <a:xfrm>
              <a:off x="3545640" y="371880"/>
              <a:ext cx="4087440" cy="86508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GB" sz="1100" spc="-1" strike="noStrike">
                  <a:solidFill>
                    <a:srgbClr val="000000"/>
                  </a:solidFill>
                  <a:latin typeface="Arial"/>
                  <a:ea typeface="Arial"/>
                </a:rPr>
                <a:t>But hope she realises, it still not safe for her, especially with </a:t>
              </a:r>
              <a:r>
                <a:rPr b="1" lang="en-GB" sz="1500" spc="-1" strike="noStrike">
                  <a:solidFill>
                    <a:srgbClr val="ff0000"/>
                  </a:solidFill>
                  <a:latin typeface="Arial"/>
                  <a:ea typeface="Arial"/>
                </a:rPr>
                <a:t>“Infectious diseases”</a:t>
              </a:r>
              <a:r>
                <a:rPr b="0" lang="en-GB" sz="1100" spc="-1" strike="noStrike">
                  <a:solidFill>
                    <a:srgbClr val="000000"/>
                  </a:solidFill>
                  <a:latin typeface="Arial"/>
                  <a:ea typeface="Arial"/>
                </a:rPr>
                <a:t>.</a:t>
              </a:r>
              <a:endParaRPr b="0" lang="en-CA" sz="1100" spc="-1" strike="noStrike">
                <a:latin typeface="Arial"/>
              </a:endParaRPr>
            </a:p>
          </p:txBody>
        </p:sp>
      </p:grpSp>
      <p:sp>
        <p:nvSpPr>
          <p:cNvPr id="244" name="Google Shape;211;p33"/>
          <p:cNvSpPr/>
          <p:nvPr/>
        </p:nvSpPr>
        <p:spPr>
          <a:xfrm>
            <a:off x="5949000" y="1901160"/>
            <a:ext cx="3150720" cy="2465640"/>
          </a:xfrm>
          <a:prstGeom prst="rect">
            <a:avLst/>
          </a:prstGeom>
          <a:noFill/>
          <a:ln w="0">
            <a:noFill/>
          </a:ln>
        </p:spPr>
        <p:style>
          <a:lnRef idx="0"/>
          <a:fillRef idx="0"/>
          <a:effectRef idx="0"/>
          <a:fontRef idx="minor"/>
        </p:style>
        <p:txBody>
          <a:bodyPr tIns="91440" bIns="91440" anchor="t">
            <a:spAutoFit/>
          </a:bodyPr>
          <a:p>
            <a:pPr marL="457200" indent="-324000">
              <a:lnSpc>
                <a:spcPct val="100000"/>
              </a:lnSpc>
              <a:buClr>
                <a:srgbClr val="040c28"/>
              </a:buClr>
              <a:buFont typeface="Arial"/>
              <a:buChar char="➔"/>
            </a:pPr>
            <a:r>
              <a:rPr b="0" lang="en-GB" sz="1500" spc="-1" strike="noStrike">
                <a:solidFill>
                  <a:srgbClr val="040c28"/>
                </a:solidFill>
                <a:latin typeface="Arial"/>
                <a:ea typeface="Arial"/>
              </a:rPr>
              <a:t>Every year </a:t>
            </a:r>
            <a:r>
              <a:rPr b="1" lang="en-GB" sz="1500" spc="-1" strike="noStrike">
                <a:solidFill>
                  <a:srgbClr val="42bed3"/>
                </a:solidFill>
                <a:latin typeface="Arial"/>
                <a:ea typeface="Arial"/>
              </a:rPr>
              <a:t>13.7 million</a:t>
            </a:r>
            <a:r>
              <a:rPr b="0" lang="en-GB" sz="1500" spc="-1" strike="noStrike">
                <a:solidFill>
                  <a:srgbClr val="040c28"/>
                </a:solidFill>
                <a:latin typeface="Arial"/>
                <a:ea typeface="Arial"/>
              </a:rPr>
              <a:t> people died worldwide from infectious syndromes.</a:t>
            </a:r>
            <a:endParaRPr b="0" lang="en-CA" sz="1500" spc="-1" strike="noStrike">
              <a:latin typeface="Arial"/>
            </a:endParaRPr>
          </a:p>
          <a:p>
            <a:pPr>
              <a:lnSpc>
                <a:spcPct val="100000"/>
              </a:lnSpc>
              <a:tabLst>
                <a:tab algn="l" pos="0"/>
              </a:tabLst>
            </a:pPr>
            <a:endParaRPr b="0" lang="en-CA" sz="1500" spc="-1" strike="noStrike">
              <a:latin typeface="Arial"/>
            </a:endParaRPr>
          </a:p>
          <a:p>
            <a:pPr marL="457200" indent="-324000">
              <a:lnSpc>
                <a:spcPct val="100000"/>
              </a:lnSpc>
              <a:buClr>
                <a:srgbClr val="374151"/>
              </a:buClr>
              <a:buFont typeface="Arial"/>
              <a:buChar char="➔"/>
              <a:tabLst>
                <a:tab algn="l" pos="0"/>
              </a:tabLst>
            </a:pPr>
            <a:r>
              <a:rPr b="1" lang="en-GB" sz="1500" spc="-1" strike="noStrike">
                <a:solidFill>
                  <a:srgbClr val="ff0000"/>
                </a:solidFill>
                <a:latin typeface="Arial"/>
                <a:ea typeface="Arial"/>
              </a:rPr>
              <a:t>Malaria, tuberculosis, HIV/AIDS, hepatitis, </a:t>
            </a:r>
            <a:r>
              <a:rPr b="0" lang="en-GB" sz="1500" spc="-1" strike="noStrike">
                <a:solidFill>
                  <a:srgbClr val="000000"/>
                </a:solidFill>
                <a:latin typeface="Arial"/>
                <a:ea typeface="Arial"/>
              </a:rPr>
              <a:t>and </a:t>
            </a:r>
            <a:r>
              <a:rPr b="1" lang="en-GB" sz="1500" spc="-1" strike="noStrike">
                <a:solidFill>
                  <a:srgbClr val="ff0000"/>
                </a:solidFill>
                <a:latin typeface="Arial"/>
                <a:ea typeface="Arial"/>
              </a:rPr>
              <a:t>influenza </a:t>
            </a:r>
            <a:r>
              <a:rPr b="0" lang="en-GB" sz="1500" spc="-1" strike="noStrike">
                <a:solidFill>
                  <a:srgbClr val="374151"/>
                </a:solidFill>
                <a:latin typeface="Arial"/>
                <a:ea typeface="Arial"/>
              </a:rPr>
              <a:t>are major communicable diseases impacting </a:t>
            </a:r>
            <a:r>
              <a:rPr b="1" lang="en-GB" sz="1500" spc="-1" strike="noStrike">
                <a:solidFill>
                  <a:srgbClr val="bf9000"/>
                </a:solidFill>
                <a:latin typeface="Arial"/>
                <a:ea typeface="Arial"/>
              </a:rPr>
              <a:t>public health</a:t>
            </a:r>
            <a:r>
              <a:rPr b="0" lang="en-GB" sz="1500" spc="-1" strike="noStrike">
                <a:solidFill>
                  <a:srgbClr val="374151"/>
                </a:solidFill>
                <a:latin typeface="Arial"/>
                <a:ea typeface="Arial"/>
              </a:rPr>
              <a:t> and </a:t>
            </a:r>
            <a:r>
              <a:rPr b="1" lang="en-GB" sz="1500" spc="-1" strike="noStrike">
                <a:solidFill>
                  <a:srgbClr val="bf9000"/>
                </a:solidFill>
                <a:latin typeface="Arial"/>
                <a:ea typeface="Arial"/>
              </a:rPr>
              <a:t>economies worldwide.</a:t>
            </a:r>
            <a:endParaRPr b="0" lang="en-CA" sz="1500" spc="-1" strike="noStrike">
              <a:latin typeface="Arial"/>
            </a:endParaRPr>
          </a:p>
        </p:txBody>
      </p:sp>
      <p:grpSp>
        <p:nvGrpSpPr>
          <p:cNvPr id="245" name="Google Shape;212;p33"/>
          <p:cNvGrpSpPr/>
          <p:nvPr/>
        </p:nvGrpSpPr>
        <p:grpSpPr>
          <a:xfrm>
            <a:off x="2143440" y="1526400"/>
            <a:ext cx="3694680" cy="3248280"/>
            <a:chOff x="2143440" y="1526400"/>
            <a:chExt cx="3694680" cy="3248280"/>
          </a:xfrm>
        </p:grpSpPr>
        <p:pic>
          <p:nvPicPr>
            <p:cNvPr id="246" name="Google Shape;213;p33" descr=""/>
            <p:cNvPicPr/>
            <p:nvPr/>
          </p:nvPicPr>
          <p:blipFill>
            <a:blip r:embed="rId1"/>
            <a:srcRect l="9164" t="0" r="11435" b="0"/>
            <a:stretch/>
          </p:blipFill>
          <p:spPr>
            <a:xfrm>
              <a:off x="2143440" y="1526400"/>
              <a:ext cx="3694680" cy="3248280"/>
            </a:xfrm>
            <a:prstGeom prst="rect">
              <a:avLst/>
            </a:prstGeom>
            <a:ln w="0">
              <a:noFill/>
            </a:ln>
          </p:spPr>
        </p:pic>
        <p:sp>
          <p:nvSpPr>
            <p:cNvPr id="247" name="Google Shape;214;p33"/>
            <p:cNvSpPr/>
            <p:nvPr/>
          </p:nvSpPr>
          <p:spPr>
            <a:xfrm>
              <a:off x="4153680" y="2693880"/>
              <a:ext cx="1410120" cy="342720"/>
            </a:xfrm>
            <a:prstGeom prst="rect">
              <a:avLst/>
            </a:prstGeom>
            <a:noFill/>
            <a:ln w="0">
              <a:noFill/>
            </a:ln>
          </p:spPr>
          <p:style>
            <a:lnRef idx="0"/>
            <a:fillRef idx="0"/>
            <a:effectRef idx="0"/>
            <a:fontRef idx="minor"/>
          </p:style>
          <p:txBody>
            <a:bodyPr lIns="68400" rIns="68400" tIns="34200" bIns="34200" anchor="t">
              <a:spAutoFit/>
            </a:bodyPr>
            <a:p>
              <a:pPr algn="ctr">
                <a:lnSpc>
                  <a:spcPct val="100000"/>
                </a:lnSpc>
                <a:tabLst>
                  <a:tab algn="l" pos="0"/>
                </a:tabLst>
              </a:pPr>
              <a:r>
                <a:rPr b="1" lang="en-GB" sz="800" spc="-1" strike="noStrike">
                  <a:solidFill>
                    <a:srgbClr val="000000"/>
                  </a:solidFill>
                  <a:latin typeface="Calibri"/>
                  <a:ea typeface="Calibri"/>
                </a:rPr>
                <a:t>Cardiovascular Diseases </a:t>
              </a:r>
              <a:endParaRPr b="0" lang="en-CA" sz="800" spc="-1" strike="noStrike">
                <a:latin typeface="Arial"/>
              </a:endParaRPr>
            </a:p>
            <a:p>
              <a:pPr algn="ctr">
                <a:lnSpc>
                  <a:spcPct val="100000"/>
                </a:lnSpc>
                <a:tabLst>
                  <a:tab algn="l" pos="0"/>
                </a:tabLst>
              </a:pPr>
              <a:r>
                <a:rPr b="1" lang="en-GB" sz="1000" spc="-1" strike="noStrike">
                  <a:solidFill>
                    <a:srgbClr val="000000"/>
                  </a:solidFill>
                  <a:latin typeface="Calibri"/>
                  <a:ea typeface="Calibri"/>
                </a:rPr>
                <a:t>35%</a:t>
              </a:r>
              <a:endParaRPr b="0" lang="en-CA" sz="1000" spc="-1" strike="noStrike">
                <a:latin typeface="Arial"/>
              </a:endParaRPr>
            </a:p>
          </p:txBody>
        </p:sp>
        <p:sp>
          <p:nvSpPr>
            <p:cNvPr id="248" name="Google Shape;215;p33"/>
            <p:cNvSpPr/>
            <p:nvPr/>
          </p:nvSpPr>
          <p:spPr>
            <a:xfrm>
              <a:off x="4153680" y="3835440"/>
              <a:ext cx="805320" cy="312480"/>
            </a:xfrm>
            <a:prstGeom prst="rect">
              <a:avLst/>
            </a:prstGeom>
            <a:noFill/>
            <a:ln w="0">
              <a:noFill/>
            </a:ln>
          </p:spPr>
          <p:style>
            <a:lnRef idx="0"/>
            <a:fillRef idx="0"/>
            <a:effectRef idx="0"/>
            <a:fontRef idx="minor"/>
          </p:style>
          <p:txBody>
            <a:bodyPr lIns="68400" rIns="68400" tIns="34200" bIns="34200" anchor="t">
              <a:spAutoFit/>
            </a:bodyPr>
            <a:p>
              <a:pPr algn="ctr">
                <a:lnSpc>
                  <a:spcPct val="100000"/>
                </a:lnSpc>
                <a:tabLst>
                  <a:tab algn="l" pos="0"/>
                </a:tabLst>
              </a:pPr>
              <a:r>
                <a:rPr b="1" lang="en-GB" sz="700" spc="-1" strike="noStrike">
                  <a:solidFill>
                    <a:srgbClr val="000000"/>
                  </a:solidFill>
                  <a:latin typeface="Calibri"/>
                  <a:ea typeface="Calibri"/>
                </a:rPr>
                <a:t>Cancers</a:t>
              </a:r>
              <a:endParaRPr b="0" lang="en-CA" sz="700" spc="-1" strike="noStrike">
                <a:latin typeface="Arial"/>
              </a:endParaRPr>
            </a:p>
            <a:p>
              <a:pPr algn="ctr">
                <a:lnSpc>
                  <a:spcPct val="100000"/>
                </a:lnSpc>
                <a:tabLst>
                  <a:tab algn="l" pos="0"/>
                </a:tabLst>
              </a:pPr>
              <a:r>
                <a:rPr b="1" lang="en-GB" sz="900" spc="-1" strike="noStrike">
                  <a:solidFill>
                    <a:srgbClr val="000000"/>
                  </a:solidFill>
                  <a:latin typeface="Calibri"/>
                  <a:ea typeface="Calibri"/>
                </a:rPr>
                <a:t>12%</a:t>
              </a:r>
              <a:endParaRPr b="0" lang="en-CA" sz="900" spc="-1" strike="noStrike">
                <a:latin typeface="Arial"/>
              </a:endParaRPr>
            </a:p>
          </p:txBody>
        </p:sp>
        <p:sp>
          <p:nvSpPr>
            <p:cNvPr id="249" name="Google Shape;216;p33"/>
            <p:cNvSpPr/>
            <p:nvPr/>
          </p:nvSpPr>
          <p:spPr>
            <a:xfrm>
              <a:off x="2568600" y="3848400"/>
              <a:ext cx="1303200" cy="388440"/>
            </a:xfrm>
            <a:prstGeom prst="rect">
              <a:avLst/>
            </a:prstGeom>
            <a:noFill/>
            <a:ln w="0">
              <a:noFill/>
            </a:ln>
          </p:spPr>
          <p:style>
            <a:lnRef idx="0"/>
            <a:fillRef idx="0"/>
            <a:effectRef idx="0"/>
            <a:fontRef idx="minor"/>
          </p:style>
          <p:txBody>
            <a:bodyPr lIns="68400" rIns="68400" tIns="34200" bIns="34200" anchor="t">
              <a:spAutoFit/>
            </a:bodyPr>
            <a:p>
              <a:pPr algn="ctr">
                <a:lnSpc>
                  <a:spcPct val="100000"/>
                </a:lnSpc>
                <a:tabLst>
                  <a:tab algn="l" pos="0"/>
                </a:tabLst>
              </a:pPr>
              <a:r>
                <a:rPr b="1" lang="en-GB" sz="1000" spc="-1" strike="noStrike">
                  <a:solidFill>
                    <a:srgbClr val="000000"/>
                  </a:solidFill>
                  <a:latin typeface="Calibri"/>
                  <a:ea typeface="Calibri"/>
                </a:rPr>
                <a:t>Infectious Diseases </a:t>
              </a:r>
              <a:endParaRPr b="0" lang="en-CA" sz="1000" spc="-1" strike="noStrike">
                <a:latin typeface="Arial"/>
              </a:endParaRPr>
            </a:p>
            <a:p>
              <a:pPr algn="ctr">
                <a:lnSpc>
                  <a:spcPct val="100000"/>
                </a:lnSpc>
                <a:tabLst>
                  <a:tab algn="l" pos="0"/>
                </a:tabLst>
              </a:pPr>
              <a:r>
                <a:rPr b="1" lang="en-GB" sz="1100" spc="-1" strike="noStrike">
                  <a:solidFill>
                    <a:srgbClr val="000000"/>
                  </a:solidFill>
                  <a:latin typeface="Calibri"/>
                  <a:ea typeface="Calibri"/>
                </a:rPr>
                <a:t>26%</a:t>
              </a:r>
              <a:endParaRPr b="0" lang="en-CA" sz="1100" spc="-1" strike="noStrike">
                <a:latin typeface="Arial"/>
              </a:endParaRPr>
            </a:p>
          </p:txBody>
        </p:sp>
        <p:sp>
          <p:nvSpPr>
            <p:cNvPr id="250" name="Google Shape;217;p33"/>
            <p:cNvSpPr/>
            <p:nvPr/>
          </p:nvSpPr>
          <p:spPr>
            <a:xfrm>
              <a:off x="2517840" y="2598840"/>
              <a:ext cx="952560" cy="342720"/>
            </a:xfrm>
            <a:prstGeom prst="rect">
              <a:avLst/>
            </a:prstGeom>
            <a:noFill/>
            <a:ln w="0">
              <a:noFill/>
            </a:ln>
          </p:spPr>
          <p:style>
            <a:lnRef idx="0"/>
            <a:fillRef idx="0"/>
            <a:effectRef idx="0"/>
            <a:fontRef idx="minor"/>
          </p:style>
          <p:txBody>
            <a:bodyPr lIns="68400" rIns="68400" tIns="34200" bIns="34200" anchor="t">
              <a:spAutoFit/>
            </a:bodyPr>
            <a:p>
              <a:pPr algn="ctr">
                <a:lnSpc>
                  <a:spcPct val="100000"/>
                </a:lnSpc>
                <a:tabLst>
                  <a:tab algn="l" pos="0"/>
                </a:tabLst>
              </a:pPr>
              <a:r>
                <a:rPr b="1" lang="en-GB" sz="700" spc="-1" strike="noStrike">
                  <a:solidFill>
                    <a:srgbClr val="000000"/>
                  </a:solidFill>
                  <a:latin typeface="Calibri"/>
                  <a:ea typeface="Calibri"/>
                </a:rPr>
                <a:t>Others</a:t>
              </a:r>
              <a:endParaRPr b="0" lang="en-CA" sz="700" spc="-1" strike="noStrike">
                <a:latin typeface="Arial"/>
              </a:endParaRPr>
            </a:p>
            <a:p>
              <a:pPr algn="ctr">
                <a:lnSpc>
                  <a:spcPct val="100000"/>
                </a:lnSpc>
                <a:tabLst>
                  <a:tab algn="l" pos="0"/>
                </a:tabLst>
              </a:pPr>
              <a:r>
                <a:rPr b="1" lang="en-GB" sz="1100" spc="-1" strike="noStrike">
                  <a:solidFill>
                    <a:srgbClr val="000000"/>
                  </a:solidFill>
                  <a:latin typeface="Calibri"/>
                  <a:ea typeface="Calibri"/>
                </a:rPr>
                <a:t>10%</a:t>
              </a:r>
              <a:endParaRPr b="0" lang="en-CA" sz="1100" spc="-1" strike="noStrike">
                <a:latin typeface="Arial"/>
              </a:endParaRPr>
            </a:p>
          </p:txBody>
        </p:sp>
        <p:sp>
          <p:nvSpPr>
            <p:cNvPr id="251" name="Google Shape;218;p33"/>
            <p:cNvSpPr/>
            <p:nvPr/>
          </p:nvSpPr>
          <p:spPr>
            <a:xfrm>
              <a:off x="3402720" y="2081880"/>
              <a:ext cx="750240" cy="327600"/>
            </a:xfrm>
            <a:prstGeom prst="rect">
              <a:avLst/>
            </a:prstGeom>
            <a:noFill/>
            <a:ln w="0">
              <a:noFill/>
            </a:ln>
          </p:spPr>
          <p:style>
            <a:lnRef idx="0"/>
            <a:fillRef idx="0"/>
            <a:effectRef idx="0"/>
            <a:fontRef idx="minor"/>
          </p:style>
          <p:txBody>
            <a:bodyPr lIns="68400" rIns="68400" tIns="34200" bIns="34200" anchor="t">
              <a:spAutoFit/>
            </a:bodyPr>
            <a:p>
              <a:pPr algn="ctr">
                <a:lnSpc>
                  <a:spcPct val="100000"/>
                </a:lnSpc>
                <a:tabLst>
                  <a:tab algn="l" pos="0"/>
                </a:tabLst>
              </a:pPr>
              <a:r>
                <a:rPr b="1" lang="en-GB" sz="700" spc="-1" strike="noStrike">
                  <a:solidFill>
                    <a:srgbClr val="000000"/>
                  </a:solidFill>
                  <a:latin typeface="Calibri"/>
                  <a:ea typeface="Calibri"/>
                </a:rPr>
                <a:t>Injuries</a:t>
              </a:r>
              <a:endParaRPr b="0" lang="en-CA" sz="700" spc="-1" strike="noStrike">
                <a:latin typeface="Arial"/>
              </a:endParaRPr>
            </a:p>
            <a:p>
              <a:pPr algn="ctr">
                <a:lnSpc>
                  <a:spcPct val="100000"/>
                </a:lnSpc>
                <a:tabLst>
                  <a:tab algn="l" pos="0"/>
                </a:tabLst>
              </a:pPr>
              <a:r>
                <a:rPr b="1" lang="en-GB" sz="1000" spc="-1" strike="noStrike">
                  <a:solidFill>
                    <a:srgbClr val="000000"/>
                  </a:solidFill>
                  <a:latin typeface="Calibri"/>
                  <a:ea typeface="Calibri"/>
                </a:rPr>
                <a:t>9%</a:t>
              </a:r>
              <a:endParaRPr b="0" lang="en-CA" sz="1000" spc="-1" strike="noStrike">
                <a:latin typeface="Arial"/>
              </a:endParaRPr>
            </a:p>
          </p:txBody>
        </p:sp>
      </p:grpSp>
      <p:pic>
        <p:nvPicPr>
          <p:cNvPr id="252" name="Google Shape;219;p33" descr=""/>
          <p:cNvPicPr/>
          <p:nvPr/>
        </p:nvPicPr>
        <p:blipFill>
          <a:blip r:embed="rId2"/>
          <a:srcRect l="0" t="0" r="6639" b="0"/>
          <a:stretch/>
        </p:blipFill>
        <p:spPr>
          <a:xfrm>
            <a:off x="0" y="1410480"/>
            <a:ext cx="2804400" cy="3732840"/>
          </a:xfrm>
          <a:prstGeom prst="rect">
            <a:avLst/>
          </a:prstGeom>
          <a:ln w="0">
            <a:noFill/>
          </a:ln>
        </p:spPr>
      </p:pic>
      <p:sp>
        <p:nvSpPr>
          <p:cNvPr id="253" name="Google Shape;220;p33"/>
          <p:cNvSpPr/>
          <p:nvPr/>
        </p:nvSpPr>
        <p:spPr>
          <a:xfrm>
            <a:off x="2619000" y="4789440"/>
            <a:ext cx="2999520" cy="35064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1" lang="en-GB" sz="1100" spc="-1" strike="noStrike">
                <a:solidFill>
                  <a:srgbClr val="374151"/>
                </a:solidFill>
                <a:latin typeface="Calibri"/>
                <a:ea typeface="Calibri"/>
              </a:rPr>
              <a:t>Causes of Mortality in 2005</a:t>
            </a:r>
            <a:endParaRPr b="0" lang="en-CA" sz="11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LibreOffice/7.2.2.2$Windows_X86_64 LibreOffice_project/02b2acce88a210515b4a5bb2e46cbfb63fe97d56</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en-CA</dc:language>
  <cp:lastModifiedBy/>
  <dcterms:modified xsi:type="dcterms:W3CDTF">2023-10-14T22:40:46Z</dcterms:modified>
  <cp:revision>1</cp:revision>
  <dc:subject/>
  <dc:title/>
</cp:coreProperties>
</file>