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6"/>
  </p:notesMasterIdLst>
  <p:sldIdLst>
    <p:sldId id="266" r:id="rId2"/>
    <p:sldId id="281" r:id="rId3"/>
    <p:sldId id="288" r:id="rId4"/>
    <p:sldId id="267" r:id="rId5"/>
    <p:sldId id="290" r:id="rId6"/>
    <p:sldId id="282" r:id="rId7"/>
    <p:sldId id="269" r:id="rId8"/>
    <p:sldId id="291" r:id="rId9"/>
    <p:sldId id="283" r:id="rId10"/>
    <p:sldId id="271" r:id="rId11"/>
    <p:sldId id="293" r:id="rId12"/>
    <p:sldId id="284" r:id="rId13"/>
    <p:sldId id="296" r:id="rId14"/>
    <p:sldId id="285" r:id="rId1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79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5070984-FD35-423F-932A-12B40C4ECFA7}" type="datetimeFigureOut">
              <a:rPr lang="en-US" smtClean="0"/>
              <a:t>8/23/2024</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B9AE490-49BF-40D3-863E-B3A3296DC5DC}" type="slidenum">
              <a:rPr lang="en-US" smtClean="0"/>
              <a:t>‹#›</a:t>
            </a:fld>
            <a:endParaRPr lang="en-US"/>
          </a:p>
        </p:txBody>
      </p:sp>
    </p:spTree>
    <p:extLst>
      <p:ext uri="{BB962C8B-B14F-4D97-AF65-F5344CB8AC3E}">
        <p14:creationId xmlns:p14="http://schemas.microsoft.com/office/powerpoint/2010/main" val="2290562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96381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016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96239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921942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43727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8/23/2024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15192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8/23/2024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97137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06925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58772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79564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71300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55366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56361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8/23/2024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24706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8/23/2024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67346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8/23/2024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2821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1248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8/23/2024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583954320"/>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1447800"/>
            <a:ext cx="9143999" cy="2782813"/>
          </a:xfrm>
          <a:prstGeom prst="rect">
            <a:avLst/>
          </a:prstGeom>
        </p:spPr>
        <p:txBody>
          <a:bodyPr vert="horz" wrap="square" lIns="0" tIns="12700" rIns="0" bIns="0" rtlCol="0">
            <a:spAutoFit/>
          </a:bodyPr>
          <a:lstStyle/>
          <a:p>
            <a:pPr marL="12700" algn="just">
              <a:lnSpc>
                <a:spcPct val="100000"/>
              </a:lnSpc>
              <a:spcBef>
                <a:spcPts val="100"/>
              </a:spcBef>
              <a:buClr>
                <a:srgbClr val="000000"/>
              </a:buClr>
              <a:tabLst>
                <a:tab pos="355600" algn="l"/>
              </a:tabLst>
            </a:pPr>
            <a:r>
              <a:rPr lang="en-US" sz="3600" b="1" dirty="0">
                <a:solidFill>
                  <a:srgbClr val="FFFF00"/>
                </a:solidFill>
                <a:latin typeface="Times New Roman"/>
                <a:cs typeface="Times New Roman"/>
              </a:rPr>
              <a:t>1. </a:t>
            </a:r>
            <a:r>
              <a:rPr sz="3600" b="1" dirty="0">
                <a:solidFill>
                  <a:srgbClr val="FFFF00"/>
                </a:solidFill>
                <a:latin typeface="Times New Roman"/>
                <a:cs typeface="Times New Roman"/>
              </a:rPr>
              <a:t>Infrastructure as a Service</a:t>
            </a:r>
            <a:r>
              <a:rPr sz="3600" b="1" spc="-35" dirty="0">
                <a:solidFill>
                  <a:srgbClr val="FFFF00"/>
                </a:solidFill>
                <a:latin typeface="Times New Roman"/>
                <a:cs typeface="Times New Roman"/>
              </a:rPr>
              <a:t> </a:t>
            </a:r>
            <a:r>
              <a:rPr sz="3600" b="1" dirty="0">
                <a:solidFill>
                  <a:srgbClr val="FFFF00"/>
                </a:solidFill>
                <a:latin typeface="Times New Roman"/>
                <a:cs typeface="Times New Roman"/>
              </a:rPr>
              <a:t>(IaaS)</a:t>
            </a:r>
            <a:endParaRPr sz="3600" dirty="0">
              <a:solidFill>
                <a:srgbClr val="FFFF00"/>
              </a:solidFill>
              <a:latin typeface="Times New Roman"/>
              <a:cs typeface="Times New Roman"/>
            </a:endParaRPr>
          </a:p>
          <a:p>
            <a:pPr algn="just">
              <a:lnSpc>
                <a:spcPct val="100000"/>
              </a:lnSpc>
              <a:spcBef>
                <a:spcPts val="35"/>
              </a:spcBef>
            </a:pPr>
            <a:endParaRPr sz="3600" dirty="0">
              <a:solidFill>
                <a:srgbClr val="FFFF00"/>
              </a:solidFill>
              <a:latin typeface="Times New Roman"/>
              <a:cs typeface="Times New Roman"/>
            </a:endParaRPr>
          </a:p>
          <a:p>
            <a:pPr marL="12064" algn="just">
              <a:lnSpc>
                <a:spcPct val="100000"/>
              </a:lnSpc>
              <a:buClr>
                <a:srgbClr val="000000"/>
              </a:buClr>
              <a:tabLst>
                <a:tab pos="420370" algn="l"/>
              </a:tabLst>
            </a:pPr>
            <a:r>
              <a:rPr lang="en-US" sz="3600" b="1" dirty="0">
                <a:solidFill>
                  <a:srgbClr val="FFFF00"/>
                </a:solidFill>
                <a:latin typeface="Times New Roman"/>
                <a:cs typeface="Times New Roman"/>
              </a:rPr>
              <a:t>2. </a:t>
            </a:r>
            <a:r>
              <a:rPr sz="3600" b="1" dirty="0">
                <a:solidFill>
                  <a:srgbClr val="FFFF00"/>
                </a:solidFill>
                <a:latin typeface="Times New Roman"/>
                <a:cs typeface="Times New Roman"/>
              </a:rPr>
              <a:t>Platform as a Service</a:t>
            </a:r>
            <a:r>
              <a:rPr sz="3600" b="1" spc="15" dirty="0">
                <a:solidFill>
                  <a:srgbClr val="FFFF00"/>
                </a:solidFill>
                <a:latin typeface="Times New Roman"/>
                <a:cs typeface="Times New Roman"/>
              </a:rPr>
              <a:t> </a:t>
            </a:r>
            <a:r>
              <a:rPr sz="3600" b="1" dirty="0">
                <a:solidFill>
                  <a:srgbClr val="FFFF00"/>
                </a:solidFill>
                <a:latin typeface="Times New Roman"/>
                <a:cs typeface="Times New Roman"/>
              </a:rPr>
              <a:t>(PaaS)</a:t>
            </a:r>
            <a:endParaRPr sz="3600" dirty="0">
              <a:solidFill>
                <a:srgbClr val="FFFF00"/>
              </a:solidFill>
              <a:latin typeface="Times New Roman"/>
              <a:cs typeface="Times New Roman"/>
            </a:endParaRPr>
          </a:p>
          <a:p>
            <a:pPr marL="12064" algn="just">
              <a:lnSpc>
                <a:spcPct val="100000"/>
              </a:lnSpc>
              <a:buClr>
                <a:srgbClr val="000000"/>
              </a:buClr>
              <a:tabLst>
                <a:tab pos="420370" algn="l"/>
              </a:tabLst>
            </a:pPr>
            <a:endParaRPr lang="en-US" sz="3600" dirty="0">
              <a:solidFill>
                <a:srgbClr val="FFFF00"/>
              </a:solidFill>
              <a:latin typeface="Times New Roman"/>
              <a:cs typeface="Times New Roman"/>
            </a:endParaRPr>
          </a:p>
          <a:p>
            <a:pPr marL="12064" algn="just">
              <a:lnSpc>
                <a:spcPct val="100000"/>
              </a:lnSpc>
              <a:buClr>
                <a:srgbClr val="000000"/>
              </a:buClr>
              <a:tabLst>
                <a:tab pos="420370" algn="l"/>
              </a:tabLst>
            </a:pPr>
            <a:r>
              <a:rPr lang="en-US" sz="3600" b="1" dirty="0">
                <a:solidFill>
                  <a:srgbClr val="FFFF00"/>
                </a:solidFill>
                <a:latin typeface="Times New Roman"/>
                <a:cs typeface="Times New Roman"/>
              </a:rPr>
              <a:t>3.</a:t>
            </a:r>
            <a:r>
              <a:rPr sz="3600" b="1" dirty="0">
                <a:solidFill>
                  <a:srgbClr val="FFFF00"/>
                </a:solidFill>
                <a:latin typeface="Times New Roman"/>
                <a:cs typeface="Times New Roman"/>
              </a:rPr>
              <a:t>Software as a Service</a:t>
            </a:r>
            <a:r>
              <a:rPr sz="3600" b="1" spc="-5" dirty="0">
                <a:solidFill>
                  <a:srgbClr val="FFFF00"/>
                </a:solidFill>
                <a:latin typeface="Times New Roman"/>
                <a:cs typeface="Times New Roman"/>
              </a:rPr>
              <a:t> </a:t>
            </a:r>
            <a:r>
              <a:rPr sz="3600" b="1" dirty="0">
                <a:solidFill>
                  <a:srgbClr val="FFFF00"/>
                </a:solidFill>
                <a:latin typeface="Times New Roman"/>
                <a:cs typeface="Times New Roman"/>
              </a:rPr>
              <a:t>(SaaS)</a:t>
            </a:r>
            <a:endParaRPr sz="3600" dirty="0">
              <a:solidFill>
                <a:srgbClr val="FFFF00"/>
              </a:solidFill>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1" y="457200"/>
            <a:ext cx="7924800" cy="659155"/>
          </a:xfrm>
          <a:prstGeom prst="rect">
            <a:avLst/>
          </a:prstGeom>
        </p:spPr>
        <p:txBody>
          <a:bodyPr vert="horz" wrap="square" lIns="0" tIns="12700" rIns="0" bIns="0" rtlCol="0">
            <a:spAutoFit/>
          </a:bodyPr>
          <a:lstStyle/>
          <a:p>
            <a:pPr marL="12700" algn="ctr">
              <a:lnSpc>
                <a:spcPct val="100000"/>
              </a:lnSpc>
              <a:spcBef>
                <a:spcPts val="100"/>
              </a:spcBef>
            </a:pPr>
            <a:r>
              <a:rPr b="1" u="sng" spc="-5"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t>
            </a:r>
            <a:r>
              <a:rPr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 a </a:t>
            </a:r>
            <a:r>
              <a:rPr b="1" u="sng" spc="-5"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Service</a:t>
            </a:r>
            <a:r>
              <a:rPr b="1" u="sng" spc="-105"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(SaaS)</a:t>
            </a:r>
          </a:p>
        </p:txBody>
      </p:sp>
      <p:sp>
        <p:nvSpPr>
          <p:cNvPr id="3" name="object 3"/>
          <p:cNvSpPr txBox="1"/>
          <p:nvPr/>
        </p:nvSpPr>
        <p:spPr>
          <a:xfrm>
            <a:off x="0" y="1634490"/>
            <a:ext cx="9143999" cy="1874872"/>
          </a:xfrm>
          <a:prstGeom prst="rect">
            <a:avLst/>
          </a:prstGeom>
        </p:spPr>
        <p:txBody>
          <a:bodyPr vert="horz" wrap="square" lIns="0" tIns="12700" rIns="0" bIns="0" rtlCol="0">
            <a:spAutoFit/>
          </a:bodyPr>
          <a:lstStyle/>
          <a:p>
            <a:pPr marL="12700" marR="5080" algn="just">
              <a:lnSpc>
                <a:spcPct val="100000"/>
              </a:lnSpc>
              <a:spcBef>
                <a:spcPts val="100"/>
              </a:spcBef>
            </a:pPr>
            <a:r>
              <a:rPr sz="2400" b="1" spc="-5" dirty="0">
                <a:solidFill>
                  <a:srgbClr val="FFFF00"/>
                </a:solidFill>
                <a:latin typeface="Times New Roman"/>
                <a:cs typeface="Times New Roman"/>
              </a:rPr>
              <a:t>SaaS </a:t>
            </a:r>
            <a:r>
              <a:rPr sz="2400" spc="-5" dirty="0">
                <a:solidFill>
                  <a:srgbClr val="FFFF00"/>
                </a:solidFill>
                <a:latin typeface="Times New Roman"/>
                <a:cs typeface="Times New Roman"/>
              </a:rPr>
              <a:t>model allows </a:t>
            </a:r>
            <a:r>
              <a:rPr sz="2400" spc="5" dirty="0">
                <a:solidFill>
                  <a:srgbClr val="FFFF00"/>
                </a:solidFill>
                <a:latin typeface="Times New Roman"/>
                <a:cs typeface="Times New Roman"/>
              </a:rPr>
              <a:t>to </a:t>
            </a:r>
            <a:r>
              <a:rPr sz="2400" spc="-5" dirty="0">
                <a:solidFill>
                  <a:srgbClr val="FFFF00"/>
                </a:solidFill>
                <a:latin typeface="Times New Roman"/>
                <a:cs typeface="Times New Roman"/>
              </a:rPr>
              <a:t>use software </a:t>
            </a:r>
            <a:r>
              <a:rPr sz="2400" dirty="0">
                <a:solidFill>
                  <a:srgbClr val="FFFF00"/>
                </a:solidFill>
                <a:latin typeface="Times New Roman"/>
                <a:cs typeface="Times New Roman"/>
              </a:rPr>
              <a:t>applications </a:t>
            </a:r>
            <a:r>
              <a:rPr sz="2400" spc="-5" dirty="0">
                <a:solidFill>
                  <a:srgbClr val="FFFF00"/>
                </a:solidFill>
                <a:latin typeface="Times New Roman"/>
                <a:cs typeface="Times New Roman"/>
              </a:rPr>
              <a:t>as </a:t>
            </a:r>
            <a:r>
              <a:rPr sz="2400" dirty="0">
                <a:solidFill>
                  <a:srgbClr val="FFFF00"/>
                </a:solidFill>
                <a:latin typeface="Times New Roman"/>
                <a:cs typeface="Times New Roman"/>
              </a:rPr>
              <a:t>a </a:t>
            </a:r>
            <a:r>
              <a:rPr sz="2400" spc="-5" dirty="0">
                <a:solidFill>
                  <a:srgbClr val="FFFF00"/>
                </a:solidFill>
                <a:latin typeface="Times New Roman"/>
                <a:cs typeface="Times New Roman"/>
              </a:rPr>
              <a:t>service  </a:t>
            </a:r>
            <a:r>
              <a:rPr sz="2400" dirty="0">
                <a:solidFill>
                  <a:srgbClr val="FFFF00"/>
                </a:solidFill>
                <a:latin typeface="Times New Roman"/>
                <a:cs typeface="Times New Roman"/>
              </a:rPr>
              <a:t>to end</a:t>
            </a:r>
            <a:r>
              <a:rPr sz="2400" spc="-5" dirty="0">
                <a:solidFill>
                  <a:srgbClr val="FFFF00"/>
                </a:solidFill>
                <a:latin typeface="Times New Roman"/>
                <a:cs typeface="Times New Roman"/>
              </a:rPr>
              <a:t> users.</a:t>
            </a:r>
            <a:endParaRPr sz="2400" dirty="0">
              <a:solidFill>
                <a:srgbClr val="FFFF00"/>
              </a:solidFill>
              <a:latin typeface="Times New Roman"/>
              <a:cs typeface="Times New Roman"/>
            </a:endParaRPr>
          </a:p>
          <a:p>
            <a:pPr algn="just">
              <a:lnSpc>
                <a:spcPct val="100000"/>
              </a:lnSpc>
              <a:spcBef>
                <a:spcPts val="5"/>
              </a:spcBef>
            </a:pPr>
            <a:endParaRPr sz="2500" dirty="0">
              <a:solidFill>
                <a:srgbClr val="FFFF00"/>
              </a:solidFill>
              <a:latin typeface="Times New Roman"/>
              <a:cs typeface="Times New Roman"/>
            </a:endParaRPr>
          </a:p>
          <a:p>
            <a:pPr marL="12700" marR="360045" algn="just">
              <a:lnSpc>
                <a:spcPct val="100000"/>
              </a:lnSpc>
            </a:pPr>
            <a:r>
              <a:rPr sz="2400" b="1" spc="-5" dirty="0">
                <a:solidFill>
                  <a:srgbClr val="FFFF00"/>
                </a:solidFill>
                <a:latin typeface="Times New Roman"/>
                <a:cs typeface="Times New Roman"/>
              </a:rPr>
              <a:t>SaaS </a:t>
            </a:r>
            <a:r>
              <a:rPr sz="2400" dirty="0">
                <a:solidFill>
                  <a:srgbClr val="FFFF00"/>
                </a:solidFill>
                <a:latin typeface="Times New Roman"/>
                <a:cs typeface="Times New Roman"/>
              </a:rPr>
              <a:t>is a </a:t>
            </a:r>
            <a:r>
              <a:rPr sz="2400" spc="-5" dirty="0">
                <a:solidFill>
                  <a:srgbClr val="FFFF00"/>
                </a:solidFill>
                <a:latin typeface="Times New Roman"/>
                <a:cs typeface="Times New Roman"/>
              </a:rPr>
              <a:t>software </a:t>
            </a:r>
            <a:r>
              <a:rPr sz="2400" dirty="0">
                <a:solidFill>
                  <a:srgbClr val="FFFF00"/>
                </a:solidFill>
                <a:latin typeface="Times New Roman"/>
                <a:cs typeface="Times New Roman"/>
              </a:rPr>
              <a:t>delivery </a:t>
            </a:r>
            <a:r>
              <a:rPr sz="2400" spc="-5" dirty="0">
                <a:solidFill>
                  <a:srgbClr val="FFFF00"/>
                </a:solidFill>
                <a:latin typeface="Times New Roman"/>
                <a:cs typeface="Times New Roman"/>
              </a:rPr>
              <a:t>methodology </a:t>
            </a:r>
            <a:r>
              <a:rPr sz="2400" dirty="0">
                <a:solidFill>
                  <a:srgbClr val="FFFF00"/>
                </a:solidFill>
                <a:latin typeface="Times New Roman"/>
                <a:cs typeface="Times New Roman"/>
              </a:rPr>
              <a:t>that provides  </a:t>
            </a:r>
            <a:r>
              <a:rPr sz="2400" spc="-5" dirty="0">
                <a:solidFill>
                  <a:srgbClr val="FFFF00"/>
                </a:solidFill>
                <a:latin typeface="Times New Roman"/>
                <a:cs typeface="Times New Roman"/>
              </a:rPr>
              <a:t>licensed multi-tenant access </a:t>
            </a:r>
            <a:r>
              <a:rPr sz="2400" dirty="0">
                <a:solidFill>
                  <a:srgbClr val="FFFF00"/>
                </a:solidFill>
                <a:latin typeface="Times New Roman"/>
                <a:cs typeface="Times New Roman"/>
              </a:rPr>
              <a:t>to </a:t>
            </a:r>
            <a:r>
              <a:rPr sz="2400" spc="-5" dirty="0">
                <a:solidFill>
                  <a:srgbClr val="FFFF00"/>
                </a:solidFill>
                <a:latin typeface="Times New Roman"/>
                <a:cs typeface="Times New Roman"/>
              </a:rPr>
              <a:t>software </a:t>
            </a:r>
            <a:r>
              <a:rPr sz="2400" dirty="0">
                <a:solidFill>
                  <a:srgbClr val="FFFF00"/>
                </a:solidFill>
                <a:latin typeface="Times New Roman"/>
                <a:cs typeface="Times New Roman"/>
              </a:rPr>
              <a:t>and its </a:t>
            </a:r>
            <a:r>
              <a:rPr sz="2400" spc="-5" dirty="0">
                <a:solidFill>
                  <a:srgbClr val="FFFF00"/>
                </a:solidFill>
                <a:latin typeface="Times New Roman"/>
                <a:cs typeface="Times New Roman"/>
              </a:rPr>
              <a:t>functions  remotely </a:t>
            </a:r>
            <a:r>
              <a:rPr sz="2400" dirty="0">
                <a:solidFill>
                  <a:srgbClr val="FFFF00"/>
                </a:solidFill>
                <a:latin typeface="Times New Roman"/>
                <a:cs typeface="Times New Roman"/>
              </a:rPr>
              <a:t>as a </a:t>
            </a:r>
            <a:r>
              <a:rPr sz="2400" spc="-5" dirty="0">
                <a:solidFill>
                  <a:srgbClr val="FFFF00"/>
                </a:solidFill>
                <a:latin typeface="Times New Roman"/>
                <a:cs typeface="Times New Roman"/>
              </a:rPr>
              <a:t>Web-based</a:t>
            </a:r>
            <a:r>
              <a:rPr sz="2400" spc="5" dirty="0">
                <a:solidFill>
                  <a:srgbClr val="FFFF00"/>
                </a:solidFill>
                <a:latin typeface="Times New Roman"/>
                <a:cs typeface="Times New Roman"/>
              </a:rPr>
              <a:t> </a:t>
            </a:r>
            <a:r>
              <a:rPr sz="2400" dirty="0">
                <a:solidFill>
                  <a:srgbClr val="FFFF00"/>
                </a:solidFill>
                <a:latin typeface="Times New Roman"/>
                <a:cs typeface="Times New Roman"/>
              </a:rPr>
              <a:t>service.</a:t>
            </a:r>
          </a:p>
        </p:txBody>
      </p:sp>
      <p:sp>
        <p:nvSpPr>
          <p:cNvPr id="4" name="object 4"/>
          <p:cNvSpPr txBox="1"/>
          <p:nvPr/>
        </p:nvSpPr>
        <p:spPr>
          <a:xfrm>
            <a:off x="1220469" y="4177029"/>
            <a:ext cx="132715" cy="112268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548DD4"/>
                </a:solidFill>
                <a:latin typeface="Arial"/>
                <a:cs typeface="Arial"/>
              </a:rPr>
              <a:t>•</a:t>
            </a:r>
            <a:endParaRPr sz="2400">
              <a:latin typeface="Arial"/>
              <a:cs typeface="Arial"/>
            </a:endParaRPr>
          </a:p>
          <a:p>
            <a:pPr marL="12700">
              <a:lnSpc>
                <a:spcPct val="100000"/>
              </a:lnSpc>
            </a:pPr>
            <a:r>
              <a:rPr sz="2400" dirty="0">
                <a:solidFill>
                  <a:srgbClr val="548DD4"/>
                </a:solidFill>
                <a:latin typeface="Arial"/>
                <a:cs typeface="Arial"/>
              </a:rPr>
              <a:t>•</a:t>
            </a:r>
            <a:endParaRPr sz="2400">
              <a:latin typeface="Arial"/>
              <a:cs typeface="Arial"/>
            </a:endParaRPr>
          </a:p>
          <a:p>
            <a:pPr marL="12700">
              <a:lnSpc>
                <a:spcPct val="100000"/>
              </a:lnSpc>
            </a:pPr>
            <a:r>
              <a:rPr sz="2400" dirty="0">
                <a:solidFill>
                  <a:srgbClr val="548DD4"/>
                </a:solidFill>
                <a:latin typeface="Arial"/>
                <a:cs typeface="Arial"/>
              </a:rPr>
              <a:t>•</a:t>
            </a:r>
            <a:endParaRPr sz="2400">
              <a:latin typeface="Arial"/>
              <a:cs typeface="Arial"/>
            </a:endParaRPr>
          </a:p>
        </p:txBody>
      </p:sp>
      <p:sp>
        <p:nvSpPr>
          <p:cNvPr id="5" name="object 5"/>
          <p:cNvSpPr txBox="1"/>
          <p:nvPr/>
        </p:nvSpPr>
        <p:spPr>
          <a:xfrm>
            <a:off x="1562100" y="4194809"/>
            <a:ext cx="4133850" cy="1122680"/>
          </a:xfrm>
          <a:prstGeom prst="rect">
            <a:avLst/>
          </a:prstGeom>
        </p:spPr>
        <p:txBody>
          <a:bodyPr vert="horz" wrap="square" lIns="0" tIns="12700" rIns="0" bIns="0" rtlCol="0">
            <a:spAutoFit/>
          </a:bodyPr>
          <a:lstStyle/>
          <a:p>
            <a:pPr marL="12700" marR="5080" algn="just">
              <a:lnSpc>
                <a:spcPct val="100000"/>
              </a:lnSpc>
              <a:spcBef>
                <a:spcPts val="100"/>
              </a:spcBef>
            </a:pPr>
            <a:r>
              <a:rPr sz="2400" spc="-5" dirty="0">
                <a:solidFill>
                  <a:srgbClr val="FFFF00"/>
                </a:solidFill>
                <a:latin typeface="Times New Roman"/>
                <a:cs typeface="Times New Roman"/>
              </a:rPr>
              <a:t>Usually </a:t>
            </a:r>
            <a:r>
              <a:rPr sz="2400" dirty="0">
                <a:solidFill>
                  <a:srgbClr val="FFFF00"/>
                </a:solidFill>
                <a:latin typeface="Times New Roman"/>
                <a:cs typeface="Times New Roman"/>
              </a:rPr>
              <a:t>billed </a:t>
            </a:r>
            <a:r>
              <a:rPr sz="2400" spc="-5" dirty="0">
                <a:solidFill>
                  <a:srgbClr val="FFFF00"/>
                </a:solidFill>
                <a:latin typeface="Times New Roman"/>
                <a:cs typeface="Times New Roman"/>
              </a:rPr>
              <a:t>based </a:t>
            </a:r>
            <a:r>
              <a:rPr sz="2400" dirty="0">
                <a:solidFill>
                  <a:srgbClr val="FFFF00"/>
                </a:solidFill>
                <a:latin typeface="Times New Roman"/>
                <a:cs typeface="Times New Roman"/>
              </a:rPr>
              <a:t>on </a:t>
            </a:r>
            <a:r>
              <a:rPr sz="2400" spc="-5" dirty="0">
                <a:solidFill>
                  <a:srgbClr val="FFFF00"/>
                </a:solidFill>
                <a:latin typeface="Times New Roman"/>
                <a:cs typeface="Times New Roman"/>
              </a:rPr>
              <a:t>usage  Usually multi </a:t>
            </a:r>
            <a:r>
              <a:rPr sz="2400" dirty="0">
                <a:solidFill>
                  <a:srgbClr val="FFFF00"/>
                </a:solidFill>
                <a:latin typeface="Times New Roman"/>
                <a:cs typeface="Times New Roman"/>
              </a:rPr>
              <a:t>tenant </a:t>
            </a:r>
            <a:r>
              <a:rPr sz="2400" spc="-5" dirty="0">
                <a:solidFill>
                  <a:srgbClr val="FFFF00"/>
                </a:solidFill>
                <a:latin typeface="Times New Roman"/>
                <a:cs typeface="Times New Roman"/>
              </a:rPr>
              <a:t>environment  </a:t>
            </a:r>
            <a:r>
              <a:rPr sz="2400" dirty="0">
                <a:solidFill>
                  <a:srgbClr val="FFFF00"/>
                </a:solidFill>
                <a:latin typeface="Times New Roman"/>
                <a:cs typeface="Times New Roman"/>
              </a:rPr>
              <a:t>Highly scalable</a:t>
            </a:r>
            <a:r>
              <a:rPr sz="2400" spc="-5" dirty="0">
                <a:solidFill>
                  <a:srgbClr val="FFFF00"/>
                </a:solidFill>
                <a:latin typeface="Times New Roman"/>
                <a:cs typeface="Times New Roman"/>
              </a:rPr>
              <a:t> </a:t>
            </a:r>
            <a:r>
              <a:rPr sz="2400" dirty="0">
                <a:solidFill>
                  <a:srgbClr val="FFFF00"/>
                </a:solidFill>
                <a:latin typeface="Times New Roman"/>
                <a:cs typeface="Times New Roman"/>
              </a:rPr>
              <a:t>architecture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ChangeArrowheads="1"/>
          </p:cNvSpPr>
          <p:nvPr/>
        </p:nvSpPr>
        <p:spPr bwMode="auto">
          <a:xfrm>
            <a:off x="0" y="1"/>
            <a:ext cx="90678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r>
              <a:rPr lang="en-US" sz="2400" u="sng"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as a Service (SaaS</a:t>
            </a:r>
            <a:r>
              <a:rPr lang="en-US" dirty="0">
                <a:solidFill>
                  <a:srgbClr val="FFFF00"/>
                </a:solidFill>
                <a:latin typeface="Times New Roman" panose="02020603050405020304" pitchFamily="18" charset="0"/>
                <a:cs typeface="Times New Roman" panose="02020603050405020304" pitchFamily="18" charset="0"/>
              </a:rPr>
              <a:t>)</a:t>
            </a:r>
          </a:p>
          <a:p>
            <a:pPr algn="just" eaLnBrk="1" hangingPunct="1"/>
            <a:endParaRPr lang="en-US" dirty="0">
              <a:latin typeface="Times New Roman" panose="02020603050405020304" pitchFamily="18" charset="0"/>
              <a:cs typeface="Times New Roman" panose="02020603050405020304" pitchFamily="18" charset="0"/>
            </a:endParaRPr>
          </a:p>
          <a:p>
            <a:pPr algn="just" eaLnBrk="1" hangingPunct="1"/>
            <a:r>
              <a:rPr lang="en-US" dirty="0">
                <a:latin typeface="Times New Roman" panose="02020603050405020304" pitchFamily="18" charset="0"/>
                <a:cs typeface="Times New Roman" panose="02020603050405020304" pitchFamily="18" charset="0"/>
              </a:rPr>
              <a:t>Software as a Service provides you with a completed product that is run and managed by the service provider.</a:t>
            </a:r>
          </a:p>
          <a:p>
            <a:pPr algn="just" eaLnBrk="1" hangingPunct="1"/>
            <a:endParaRPr lang="en-US" dirty="0">
              <a:latin typeface="Times New Roman" panose="02020603050405020304" pitchFamily="18" charset="0"/>
              <a:cs typeface="Times New Roman" panose="02020603050405020304" pitchFamily="18" charset="0"/>
            </a:endParaRPr>
          </a:p>
          <a:p>
            <a:pPr algn="just" eaLnBrk="1" hangingPunct="1"/>
            <a:endParaRPr lang="en-US" dirty="0">
              <a:latin typeface="Times New Roman" panose="02020603050405020304" pitchFamily="18" charset="0"/>
              <a:cs typeface="Times New Roman" panose="02020603050405020304" pitchFamily="18" charset="0"/>
            </a:endParaRPr>
          </a:p>
          <a:p>
            <a:pPr algn="just" eaLnBrk="1" hangingPunct="1"/>
            <a:endParaRPr lang="en-US" dirty="0">
              <a:latin typeface="Times New Roman" panose="02020603050405020304" pitchFamily="18" charset="0"/>
              <a:cs typeface="Times New Roman" panose="02020603050405020304" pitchFamily="18" charset="0"/>
            </a:endParaRPr>
          </a:p>
          <a:p>
            <a:pPr algn="just" eaLnBrk="1" hangingPunct="1"/>
            <a:endParaRPr lang="en-US" dirty="0">
              <a:latin typeface="Times New Roman" panose="02020603050405020304" pitchFamily="18" charset="0"/>
              <a:cs typeface="Times New Roman" panose="02020603050405020304" pitchFamily="18" charset="0"/>
            </a:endParaRPr>
          </a:p>
        </p:txBody>
      </p:sp>
      <p:pic>
        <p:nvPicPr>
          <p:cNvPr id="6147"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427163"/>
            <a:ext cx="9144000" cy="543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21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890399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268E14-1340-414A-9336-6212AEB3577B}"/>
              </a:ext>
            </a:extLst>
          </p:cNvPr>
          <p:cNvPicPr>
            <a:picLocks noChangeAspect="1"/>
          </p:cNvPicPr>
          <p:nvPr/>
        </p:nvPicPr>
        <p:blipFill>
          <a:blip r:embed="rId2"/>
          <a:stretch>
            <a:fillRect/>
          </a:stretch>
        </p:blipFill>
        <p:spPr>
          <a:xfrm>
            <a:off x="0" y="0"/>
            <a:ext cx="9144000" cy="6284662"/>
          </a:xfrm>
          <a:prstGeom prst="rect">
            <a:avLst/>
          </a:prstGeom>
        </p:spPr>
      </p:pic>
    </p:spTree>
    <p:extLst>
      <p:ext uri="{BB962C8B-B14F-4D97-AF65-F5344CB8AC3E}">
        <p14:creationId xmlns:p14="http://schemas.microsoft.com/office/powerpoint/2010/main" val="2769205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925005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4D7B35-7EB4-425F-B7F0-FA29C65B135A}"/>
              </a:ext>
            </a:extLst>
          </p:cNvPr>
          <p:cNvPicPr>
            <a:picLocks noChangeAspect="1"/>
          </p:cNvPicPr>
          <p:nvPr/>
        </p:nvPicPr>
        <p:blipFill>
          <a:blip r:embed="rId2"/>
          <a:stretch>
            <a:fillRect/>
          </a:stretch>
        </p:blipFill>
        <p:spPr>
          <a:xfrm>
            <a:off x="0" y="0"/>
            <a:ext cx="9144000" cy="5638800"/>
          </a:xfrm>
          <a:prstGeom prst="rect">
            <a:avLst/>
          </a:prstGeom>
        </p:spPr>
      </p:pic>
    </p:spTree>
    <p:extLst>
      <p:ext uri="{BB962C8B-B14F-4D97-AF65-F5344CB8AC3E}">
        <p14:creationId xmlns:p14="http://schemas.microsoft.com/office/powerpoint/2010/main" val="4283383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idx="4294967295"/>
          </p:nvPr>
        </p:nvSpPr>
        <p:spPr>
          <a:xfrm>
            <a:off x="0" y="76200"/>
            <a:ext cx="7386638" cy="2362200"/>
          </a:xfrm>
        </p:spPr>
        <p:txBody>
          <a:bodyPr/>
          <a:lstStyle/>
          <a:p>
            <a:pPr algn="l" eaLnBrk="1" hangingPunct="1"/>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Cloud Computing Models</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205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067799" cy="678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8211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685800"/>
            <a:ext cx="8686800" cy="659155"/>
          </a:xfrm>
          <a:prstGeom prst="rect">
            <a:avLst/>
          </a:prstGeom>
        </p:spPr>
        <p:txBody>
          <a:bodyPr vert="horz" wrap="square" lIns="0" tIns="12700" rIns="0" bIns="0" rtlCol="0">
            <a:spAutoFit/>
          </a:bodyPr>
          <a:lstStyle/>
          <a:p>
            <a:pPr marL="12700">
              <a:lnSpc>
                <a:spcPct val="100000"/>
              </a:lnSpc>
              <a:spcBef>
                <a:spcPts val="100"/>
              </a:spcBef>
            </a:pPr>
            <a:r>
              <a:rPr b="1" u="sng" spc="-5"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Infrastructure </a:t>
            </a:r>
            <a:r>
              <a:rPr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 a </a:t>
            </a:r>
            <a:r>
              <a:rPr b="1" u="sng" spc="-5"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Service</a:t>
            </a:r>
            <a:r>
              <a:rPr b="1" u="sng" spc="-65"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(IaaS)</a:t>
            </a:r>
          </a:p>
        </p:txBody>
      </p:sp>
      <p:sp>
        <p:nvSpPr>
          <p:cNvPr id="3" name="object 3"/>
          <p:cNvSpPr txBox="1"/>
          <p:nvPr/>
        </p:nvSpPr>
        <p:spPr>
          <a:xfrm>
            <a:off x="0" y="1863090"/>
            <a:ext cx="9144000" cy="4770537"/>
          </a:xfrm>
          <a:prstGeom prst="rect">
            <a:avLst/>
          </a:prstGeom>
        </p:spPr>
        <p:txBody>
          <a:bodyPr vert="horz" wrap="square" lIns="0" tIns="12700" rIns="0" bIns="0" rtlCol="0">
            <a:spAutoFit/>
          </a:bodyPr>
          <a:lstStyle/>
          <a:p>
            <a:pPr marL="12700" marR="5080" algn="just">
              <a:lnSpc>
                <a:spcPct val="100000"/>
              </a:lnSpc>
              <a:spcBef>
                <a:spcPts val="100"/>
              </a:spcBef>
            </a:pPr>
            <a:r>
              <a:rPr sz="2400" b="1" dirty="0">
                <a:solidFill>
                  <a:srgbClr val="FFFF00"/>
                </a:solidFill>
                <a:latin typeface="Times New Roman"/>
                <a:cs typeface="Times New Roman"/>
              </a:rPr>
              <a:t>IaaS </a:t>
            </a:r>
            <a:r>
              <a:rPr sz="2400" spc="5" dirty="0">
                <a:solidFill>
                  <a:srgbClr val="FFFF00"/>
                </a:solidFill>
                <a:latin typeface="Times New Roman"/>
                <a:cs typeface="Times New Roman"/>
              </a:rPr>
              <a:t>is </a:t>
            </a:r>
            <a:r>
              <a:rPr sz="2400" dirty="0">
                <a:solidFill>
                  <a:srgbClr val="FFFF00"/>
                </a:solidFill>
                <a:latin typeface="Times New Roman"/>
                <a:cs typeface="Times New Roman"/>
              </a:rPr>
              <a:t>the delivery of technology infrastructure </a:t>
            </a:r>
            <a:r>
              <a:rPr sz="2400" spc="-5" dirty="0">
                <a:solidFill>
                  <a:srgbClr val="FFFF00"/>
                </a:solidFill>
                <a:latin typeface="Times New Roman"/>
                <a:cs typeface="Times New Roman"/>
              </a:rPr>
              <a:t>as </a:t>
            </a:r>
            <a:r>
              <a:rPr sz="2400" dirty="0">
                <a:solidFill>
                  <a:srgbClr val="FFFF00"/>
                </a:solidFill>
                <a:latin typeface="Times New Roman"/>
                <a:cs typeface="Times New Roman"/>
              </a:rPr>
              <a:t>an on  </a:t>
            </a:r>
            <a:r>
              <a:rPr sz="2400" spc="-5" dirty="0">
                <a:solidFill>
                  <a:srgbClr val="FFFF00"/>
                </a:solidFill>
                <a:latin typeface="Times New Roman"/>
                <a:cs typeface="Times New Roman"/>
              </a:rPr>
              <a:t>demand scalable</a:t>
            </a:r>
            <a:r>
              <a:rPr sz="2400" dirty="0">
                <a:solidFill>
                  <a:srgbClr val="FFFF00"/>
                </a:solidFill>
                <a:latin typeface="Times New Roman"/>
                <a:cs typeface="Times New Roman"/>
              </a:rPr>
              <a:t> service.</a:t>
            </a:r>
          </a:p>
          <a:p>
            <a:pPr marL="12700" marR="50800" algn="just">
              <a:lnSpc>
                <a:spcPct val="100000"/>
              </a:lnSpc>
              <a:spcBef>
                <a:spcPts val="590"/>
              </a:spcBef>
            </a:pPr>
            <a:r>
              <a:rPr sz="2400" b="1" dirty="0">
                <a:solidFill>
                  <a:srgbClr val="FFFF00"/>
                </a:solidFill>
                <a:latin typeface="Times New Roman"/>
                <a:cs typeface="Times New Roman"/>
              </a:rPr>
              <a:t>IaaS </a:t>
            </a:r>
            <a:r>
              <a:rPr sz="2400" dirty="0">
                <a:solidFill>
                  <a:srgbClr val="FFFF00"/>
                </a:solidFill>
                <a:latin typeface="Times New Roman"/>
                <a:cs typeface="Times New Roman"/>
              </a:rPr>
              <a:t>provides </a:t>
            </a:r>
            <a:r>
              <a:rPr sz="2400" spc="-5" dirty="0">
                <a:solidFill>
                  <a:srgbClr val="FFFF00"/>
                </a:solidFill>
                <a:latin typeface="Times New Roman"/>
                <a:cs typeface="Times New Roman"/>
              </a:rPr>
              <a:t>access </a:t>
            </a:r>
            <a:r>
              <a:rPr sz="2400" dirty="0">
                <a:solidFill>
                  <a:srgbClr val="FFFF00"/>
                </a:solidFill>
                <a:latin typeface="Times New Roman"/>
                <a:cs typeface="Times New Roman"/>
              </a:rPr>
              <a:t>to </a:t>
            </a:r>
            <a:r>
              <a:rPr sz="2400" spc="-5" dirty="0">
                <a:solidFill>
                  <a:srgbClr val="FFFF00"/>
                </a:solidFill>
                <a:latin typeface="Times New Roman"/>
                <a:cs typeface="Times New Roman"/>
              </a:rPr>
              <a:t>fundamental resources such </a:t>
            </a:r>
            <a:r>
              <a:rPr sz="2400" dirty="0">
                <a:solidFill>
                  <a:srgbClr val="FFFF00"/>
                </a:solidFill>
                <a:latin typeface="Times New Roman"/>
                <a:cs typeface="Times New Roman"/>
              </a:rPr>
              <a:t>as  physical </a:t>
            </a:r>
            <a:r>
              <a:rPr sz="2400" spc="-5" dirty="0">
                <a:solidFill>
                  <a:srgbClr val="FFFF00"/>
                </a:solidFill>
                <a:latin typeface="Times New Roman"/>
                <a:cs typeface="Times New Roman"/>
              </a:rPr>
              <a:t>machines, </a:t>
            </a:r>
            <a:r>
              <a:rPr sz="2400" dirty="0">
                <a:solidFill>
                  <a:srgbClr val="FFFF00"/>
                </a:solidFill>
                <a:latin typeface="Times New Roman"/>
                <a:cs typeface="Times New Roman"/>
              </a:rPr>
              <a:t>virtual </a:t>
            </a:r>
            <a:r>
              <a:rPr sz="2400" spc="-5" dirty="0">
                <a:solidFill>
                  <a:srgbClr val="FFFF00"/>
                </a:solidFill>
                <a:latin typeface="Times New Roman"/>
                <a:cs typeface="Times New Roman"/>
              </a:rPr>
              <a:t>machines, </a:t>
            </a:r>
            <a:r>
              <a:rPr sz="2400" dirty="0">
                <a:solidFill>
                  <a:srgbClr val="FFFF00"/>
                </a:solidFill>
                <a:latin typeface="Times New Roman"/>
                <a:cs typeface="Times New Roman"/>
              </a:rPr>
              <a:t>virtual storage,</a:t>
            </a:r>
            <a:r>
              <a:rPr sz="2400" spc="-25" dirty="0">
                <a:solidFill>
                  <a:srgbClr val="FFFF00"/>
                </a:solidFill>
                <a:latin typeface="Times New Roman"/>
                <a:cs typeface="Times New Roman"/>
              </a:rPr>
              <a:t> </a:t>
            </a:r>
            <a:r>
              <a:rPr sz="2400" dirty="0">
                <a:solidFill>
                  <a:srgbClr val="FFFF00"/>
                </a:solidFill>
                <a:latin typeface="Times New Roman"/>
                <a:cs typeface="Times New Roman"/>
              </a:rPr>
              <a:t>etc.</a:t>
            </a:r>
          </a:p>
          <a:p>
            <a:pPr algn="just">
              <a:lnSpc>
                <a:spcPct val="100000"/>
              </a:lnSpc>
              <a:spcBef>
                <a:spcPts val="45"/>
              </a:spcBef>
            </a:pPr>
            <a:endParaRPr sz="3550" dirty="0">
              <a:solidFill>
                <a:srgbClr val="FFFF00"/>
              </a:solidFill>
              <a:latin typeface="Times New Roman"/>
              <a:cs typeface="Times New Roman"/>
            </a:endParaRPr>
          </a:p>
          <a:p>
            <a:pPr marL="128905" indent="-116839" algn="just">
              <a:lnSpc>
                <a:spcPct val="100000"/>
              </a:lnSpc>
              <a:buClr>
                <a:srgbClr val="4E80BC"/>
              </a:buClr>
              <a:buSzPct val="96153"/>
              <a:buFont typeface="Arial"/>
              <a:buChar char="•"/>
              <a:tabLst>
                <a:tab pos="129539" algn="l"/>
              </a:tabLst>
            </a:pPr>
            <a:r>
              <a:rPr sz="2600" dirty="0">
                <a:solidFill>
                  <a:srgbClr val="FFFF00"/>
                </a:solidFill>
                <a:latin typeface="Times New Roman"/>
                <a:cs typeface="Times New Roman"/>
              </a:rPr>
              <a:t>Usually </a:t>
            </a:r>
            <a:r>
              <a:rPr sz="2600" spc="-5" dirty="0">
                <a:solidFill>
                  <a:srgbClr val="FFFF00"/>
                </a:solidFill>
                <a:latin typeface="Times New Roman"/>
                <a:cs typeface="Times New Roman"/>
              </a:rPr>
              <a:t>billed based </a:t>
            </a:r>
            <a:r>
              <a:rPr sz="2600" dirty="0">
                <a:solidFill>
                  <a:srgbClr val="FFFF00"/>
                </a:solidFill>
                <a:latin typeface="Times New Roman"/>
                <a:cs typeface="Times New Roman"/>
              </a:rPr>
              <a:t>on</a:t>
            </a:r>
            <a:r>
              <a:rPr sz="2600" spc="35" dirty="0">
                <a:solidFill>
                  <a:srgbClr val="FFFF00"/>
                </a:solidFill>
                <a:latin typeface="Times New Roman"/>
                <a:cs typeface="Times New Roman"/>
              </a:rPr>
              <a:t> </a:t>
            </a:r>
            <a:r>
              <a:rPr sz="2600" dirty="0">
                <a:solidFill>
                  <a:srgbClr val="FFFF00"/>
                </a:solidFill>
                <a:latin typeface="Times New Roman"/>
                <a:cs typeface="Times New Roman"/>
              </a:rPr>
              <a:t>usage</a:t>
            </a:r>
            <a:endParaRPr lang="en-US" sz="2600" dirty="0">
              <a:solidFill>
                <a:srgbClr val="FFFF00"/>
              </a:solidFill>
              <a:latin typeface="Times New Roman"/>
              <a:cs typeface="Times New Roman"/>
            </a:endParaRPr>
          </a:p>
          <a:p>
            <a:pPr marL="12066" algn="just">
              <a:lnSpc>
                <a:spcPct val="100000"/>
              </a:lnSpc>
              <a:buClr>
                <a:srgbClr val="4E80BC"/>
              </a:buClr>
              <a:buSzPct val="96153"/>
              <a:tabLst>
                <a:tab pos="129539" algn="l"/>
              </a:tabLst>
            </a:pPr>
            <a:endParaRPr sz="2600" dirty="0">
              <a:solidFill>
                <a:srgbClr val="FFFF00"/>
              </a:solidFill>
              <a:latin typeface="Times New Roman"/>
              <a:cs typeface="Times New Roman"/>
            </a:endParaRPr>
          </a:p>
          <a:p>
            <a:pPr marL="128905" indent="-116839" algn="just">
              <a:lnSpc>
                <a:spcPct val="100000"/>
              </a:lnSpc>
              <a:spcBef>
                <a:spcPts val="650"/>
              </a:spcBef>
              <a:buClr>
                <a:srgbClr val="4E80BC"/>
              </a:buClr>
              <a:buSzPct val="96153"/>
              <a:buFont typeface="Arial"/>
              <a:buChar char="•"/>
              <a:tabLst>
                <a:tab pos="129539" algn="l"/>
              </a:tabLst>
            </a:pPr>
            <a:r>
              <a:rPr sz="2600" dirty="0">
                <a:solidFill>
                  <a:srgbClr val="FFFF00"/>
                </a:solidFill>
                <a:latin typeface="Times New Roman"/>
                <a:cs typeface="Times New Roman"/>
              </a:rPr>
              <a:t>Usually </a:t>
            </a:r>
            <a:r>
              <a:rPr sz="2600" spc="-5" dirty="0">
                <a:solidFill>
                  <a:srgbClr val="FFFF00"/>
                </a:solidFill>
                <a:latin typeface="Times New Roman"/>
                <a:cs typeface="Times New Roman"/>
              </a:rPr>
              <a:t>multi tenant virtualized</a:t>
            </a:r>
            <a:r>
              <a:rPr sz="2600" spc="25" dirty="0">
                <a:solidFill>
                  <a:srgbClr val="FFFF00"/>
                </a:solidFill>
                <a:latin typeface="Times New Roman"/>
                <a:cs typeface="Times New Roman"/>
              </a:rPr>
              <a:t> </a:t>
            </a:r>
            <a:r>
              <a:rPr sz="2600" spc="-5" dirty="0">
                <a:solidFill>
                  <a:srgbClr val="FFFF00"/>
                </a:solidFill>
                <a:latin typeface="Times New Roman"/>
                <a:cs typeface="Times New Roman"/>
              </a:rPr>
              <a:t>environment</a:t>
            </a:r>
            <a:endParaRPr lang="en-US" sz="2600" spc="-5" dirty="0">
              <a:solidFill>
                <a:srgbClr val="FFFF00"/>
              </a:solidFill>
              <a:latin typeface="Times New Roman"/>
              <a:cs typeface="Times New Roman"/>
            </a:endParaRPr>
          </a:p>
          <a:p>
            <a:pPr marL="12066" algn="just">
              <a:lnSpc>
                <a:spcPct val="100000"/>
              </a:lnSpc>
              <a:spcBef>
                <a:spcPts val="650"/>
              </a:spcBef>
              <a:buClr>
                <a:srgbClr val="4E80BC"/>
              </a:buClr>
              <a:buSzPct val="96153"/>
              <a:tabLst>
                <a:tab pos="129539" algn="l"/>
              </a:tabLst>
            </a:pPr>
            <a:endParaRPr sz="2600" dirty="0">
              <a:solidFill>
                <a:srgbClr val="FFFF00"/>
              </a:solidFill>
              <a:latin typeface="Times New Roman"/>
              <a:cs typeface="Times New Roman"/>
            </a:endParaRPr>
          </a:p>
          <a:p>
            <a:pPr marL="12700" marR="79375" algn="just">
              <a:lnSpc>
                <a:spcPct val="100000"/>
              </a:lnSpc>
              <a:spcBef>
                <a:spcPts val="640"/>
              </a:spcBef>
              <a:buClr>
                <a:srgbClr val="4E80BC"/>
              </a:buClr>
              <a:buSzPct val="96153"/>
              <a:buFont typeface="Arial"/>
              <a:buChar char="•"/>
              <a:tabLst>
                <a:tab pos="129539" algn="l"/>
              </a:tabLst>
            </a:pPr>
            <a:r>
              <a:rPr sz="2600" dirty="0">
                <a:solidFill>
                  <a:srgbClr val="FFFF00"/>
                </a:solidFill>
                <a:latin typeface="Times New Roman"/>
                <a:cs typeface="Times New Roman"/>
              </a:rPr>
              <a:t>Can be coupled with </a:t>
            </a:r>
            <a:r>
              <a:rPr sz="2600" spc="-5" dirty="0">
                <a:solidFill>
                  <a:srgbClr val="FFFF00"/>
                </a:solidFill>
                <a:latin typeface="Times New Roman"/>
                <a:cs typeface="Times New Roman"/>
              </a:rPr>
              <a:t>Managed Services for OS </a:t>
            </a:r>
            <a:r>
              <a:rPr sz="2600" dirty="0">
                <a:solidFill>
                  <a:srgbClr val="FFFF00"/>
                </a:solidFill>
                <a:latin typeface="Times New Roman"/>
                <a:cs typeface="Times New Roman"/>
              </a:rPr>
              <a:t>and  </a:t>
            </a:r>
            <a:r>
              <a:rPr sz="2600" spc="-5" dirty="0">
                <a:solidFill>
                  <a:srgbClr val="FFFF00"/>
                </a:solidFill>
                <a:latin typeface="Times New Roman"/>
                <a:cs typeface="Times New Roman"/>
              </a:rPr>
              <a:t>application </a:t>
            </a:r>
            <a:r>
              <a:rPr sz="2600" dirty="0">
                <a:solidFill>
                  <a:srgbClr val="FFFF00"/>
                </a:solidFill>
                <a:latin typeface="Times New Roman"/>
                <a:cs typeface="Times New Roman"/>
              </a:rPr>
              <a:t>support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254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9" y="0"/>
            <a:ext cx="9144000" cy="6858000"/>
          </a:xfrm>
          <a:prstGeom prst="rect">
            <a:avLst/>
          </a:prstGeom>
        </p:spPr>
      </p:pic>
    </p:spTree>
    <p:extLst>
      <p:ext uri="{BB962C8B-B14F-4D97-AF65-F5344CB8AC3E}">
        <p14:creationId xmlns:p14="http://schemas.microsoft.com/office/powerpoint/2010/main" val="1087274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8458200" cy="659155"/>
          </a:xfrm>
          <a:prstGeom prst="rect">
            <a:avLst/>
          </a:prstGeom>
        </p:spPr>
        <p:txBody>
          <a:bodyPr vert="horz" wrap="square" lIns="0" tIns="12700" rIns="0" bIns="0" rtlCol="0">
            <a:spAutoFit/>
          </a:bodyPr>
          <a:lstStyle/>
          <a:p>
            <a:pPr marL="12700" algn="ctr">
              <a:lnSpc>
                <a:spcPct val="100000"/>
              </a:lnSpc>
              <a:spcBef>
                <a:spcPts val="100"/>
              </a:spcBef>
            </a:pPr>
            <a:r>
              <a:rPr b="1" u="sng" spc="-1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Platform </a:t>
            </a:r>
            <a:r>
              <a:rPr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 a </a:t>
            </a:r>
            <a:r>
              <a:rPr b="1" u="sng" spc="-5"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Service</a:t>
            </a:r>
            <a:r>
              <a:rPr b="1" u="sng" spc="-5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(PaaS)</a:t>
            </a:r>
          </a:p>
        </p:txBody>
      </p:sp>
      <p:sp>
        <p:nvSpPr>
          <p:cNvPr id="3" name="object 3"/>
          <p:cNvSpPr txBox="1"/>
          <p:nvPr/>
        </p:nvSpPr>
        <p:spPr>
          <a:xfrm>
            <a:off x="0" y="1889759"/>
            <a:ext cx="9144000" cy="4490973"/>
          </a:xfrm>
          <a:prstGeom prst="rect">
            <a:avLst/>
          </a:prstGeom>
        </p:spPr>
        <p:txBody>
          <a:bodyPr vert="horz" wrap="square" lIns="0" tIns="12700" rIns="0" bIns="0" rtlCol="0">
            <a:spAutoFit/>
          </a:bodyPr>
          <a:lstStyle/>
          <a:p>
            <a:pPr marL="12700" marR="234950" algn="just">
              <a:lnSpc>
                <a:spcPct val="100000"/>
              </a:lnSpc>
              <a:spcBef>
                <a:spcPts val="100"/>
              </a:spcBef>
            </a:pPr>
            <a:r>
              <a:rPr sz="2400" b="1" spc="-5" dirty="0">
                <a:solidFill>
                  <a:srgbClr val="FFFF00"/>
                </a:solidFill>
                <a:latin typeface="Times New Roman"/>
                <a:cs typeface="Times New Roman"/>
              </a:rPr>
              <a:t>PaaS </a:t>
            </a:r>
            <a:r>
              <a:rPr sz="2400" dirty="0">
                <a:solidFill>
                  <a:srgbClr val="FFFF00"/>
                </a:solidFill>
                <a:latin typeface="Times New Roman"/>
                <a:cs typeface="Times New Roman"/>
              </a:rPr>
              <a:t>provides the </a:t>
            </a:r>
            <a:r>
              <a:rPr sz="2400" spc="-5" dirty="0">
                <a:solidFill>
                  <a:srgbClr val="FFFF00"/>
                </a:solidFill>
                <a:latin typeface="Times New Roman"/>
                <a:cs typeface="Times New Roman"/>
              </a:rPr>
              <a:t>runtime environment for </a:t>
            </a:r>
            <a:r>
              <a:rPr sz="2400" dirty="0">
                <a:solidFill>
                  <a:srgbClr val="FFFF00"/>
                </a:solidFill>
                <a:latin typeface="Times New Roman"/>
                <a:cs typeface="Times New Roman"/>
              </a:rPr>
              <a:t>applications,  </a:t>
            </a:r>
            <a:r>
              <a:rPr sz="2400" spc="-5" dirty="0">
                <a:solidFill>
                  <a:srgbClr val="FFFF00"/>
                </a:solidFill>
                <a:latin typeface="Times New Roman"/>
                <a:cs typeface="Times New Roman"/>
              </a:rPr>
              <a:t>development </a:t>
            </a:r>
            <a:r>
              <a:rPr sz="2400" dirty="0">
                <a:solidFill>
                  <a:srgbClr val="FFFF00"/>
                </a:solidFill>
                <a:latin typeface="Times New Roman"/>
                <a:cs typeface="Times New Roman"/>
              </a:rPr>
              <a:t>&amp; </a:t>
            </a:r>
            <a:r>
              <a:rPr sz="2400" spc="-5" dirty="0">
                <a:solidFill>
                  <a:srgbClr val="FFFF00"/>
                </a:solidFill>
                <a:latin typeface="Times New Roman"/>
                <a:cs typeface="Times New Roman"/>
              </a:rPr>
              <a:t>deployment </a:t>
            </a:r>
            <a:r>
              <a:rPr sz="2400" dirty="0">
                <a:solidFill>
                  <a:srgbClr val="FFFF00"/>
                </a:solidFill>
                <a:latin typeface="Times New Roman"/>
                <a:cs typeface="Times New Roman"/>
              </a:rPr>
              <a:t>tools, etc.</a:t>
            </a:r>
          </a:p>
          <a:p>
            <a:pPr algn="just">
              <a:lnSpc>
                <a:spcPct val="100000"/>
              </a:lnSpc>
              <a:spcBef>
                <a:spcPts val="5"/>
              </a:spcBef>
            </a:pPr>
            <a:endParaRPr sz="2500" dirty="0">
              <a:solidFill>
                <a:srgbClr val="FFFF00"/>
              </a:solidFill>
              <a:latin typeface="Times New Roman"/>
              <a:cs typeface="Times New Roman"/>
            </a:endParaRPr>
          </a:p>
          <a:p>
            <a:pPr marL="12700" marR="172085" algn="just">
              <a:lnSpc>
                <a:spcPct val="100000"/>
              </a:lnSpc>
              <a:tabLst>
                <a:tab pos="824865" algn="l"/>
              </a:tabLst>
            </a:pPr>
            <a:r>
              <a:rPr sz="2400" b="1" spc="-5" dirty="0">
                <a:solidFill>
                  <a:srgbClr val="FFFF00"/>
                </a:solidFill>
                <a:latin typeface="Times New Roman"/>
                <a:cs typeface="Times New Roman"/>
              </a:rPr>
              <a:t>PaaS	</a:t>
            </a:r>
            <a:r>
              <a:rPr sz="2400" spc="-5" dirty="0">
                <a:solidFill>
                  <a:srgbClr val="FFFF00"/>
                </a:solidFill>
                <a:latin typeface="Times New Roman"/>
                <a:cs typeface="Times New Roman"/>
              </a:rPr>
              <a:t>provides </a:t>
            </a:r>
            <a:r>
              <a:rPr sz="2400" dirty="0">
                <a:solidFill>
                  <a:srgbClr val="FFFF00"/>
                </a:solidFill>
                <a:latin typeface="Times New Roman"/>
                <a:cs typeface="Times New Roman"/>
              </a:rPr>
              <a:t>all of the </a:t>
            </a:r>
            <a:r>
              <a:rPr sz="2400" spc="-5" dirty="0">
                <a:solidFill>
                  <a:srgbClr val="FFFF00"/>
                </a:solidFill>
                <a:latin typeface="Times New Roman"/>
                <a:cs typeface="Times New Roman"/>
              </a:rPr>
              <a:t>facilities </a:t>
            </a:r>
            <a:r>
              <a:rPr sz="2400" dirty="0">
                <a:solidFill>
                  <a:srgbClr val="FFFF00"/>
                </a:solidFill>
                <a:latin typeface="Times New Roman"/>
                <a:cs typeface="Times New Roman"/>
              </a:rPr>
              <a:t>required to </a:t>
            </a:r>
            <a:r>
              <a:rPr sz="2400" spc="-5" dirty="0">
                <a:solidFill>
                  <a:srgbClr val="FFFF00"/>
                </a:solidFill>
                <a:latin typeface="Times New Roman"/>
                <a:cs typeface="Times New Roman"/>
              </a:rPr>
              <a:t>support </a:t>
            </a:r>
            <a:r>
              <a:rPr sz="2400" dirty="0">
                <a:solidFill>
                  <a:srgbClr val="FFFF00"/>
                </a:solidFill>
                <a:latin typeface="Times New Roman"/>
                <a:cs typeface="Times New Roman"/>
              </a:rPr>
              <a:t>the  </a:t>
            </a:r>
            <a:r>
              <a:rPr sz="2400" spc="-5" dirty="0">
                <a:solidFill>
                  <a:srgbClr val="FFFF00"/>
                </a:solidFill>
                <a:latin typeface="Times New Roman"/>
                <a:cs typeface="Times New Roman"/>
              </a:rPr>
              <a:t>complete </a:t>
            </a:r>
            <a:r>
              <a:rPr sz="2400" dirty="0">
                <a:solidFill>
                  <a:srgbClr val="FFFF00"/>
                </a:solidFill>
                <a:latin typeface="Times New Roman"/>
                <a:cs typeface="Times New Roman"/>
              </a:rPr>
              <a:t>life cycle of building and delivering </a:t>
            </a:r>
            <a:r>
              <a:rPr sz="2400" spc="-5" dirty="0">
                <a:solidFill>
                  <a:srgbClr val="FFFF00"/>
                </a:solidFill>
                <a:latin typeface="Times New Roman"/>
                <a:cs typeface="Times New Roman"/>
              </a:rPr>
              <a:t>web  </a:t>
            </a:r>
            <a:r>
              <a:rPr sz="2400" dirty="0">
                <a:solidFill>
                  <a:srgbClr val="FFFF00"/>
                </a:solidFill>
                <a:latin typeface="Times New Roman"/>
                <a:cs typeface="Times New Roman"/>
              </a:rPr>
              <a:t>applications </a:t>
            </a:r>
            <a:r>
              <a:rPr sz="2400" spc="-5" dirty="0">
                <a:solidFill>
                  <a:srgbClr val="FFFF00"/>
                </a:solidFill>
                <a:latin typeface="Times New Roman"/>
                <a:cs typeface="Times New Roman"/>
              </a:rPr>
              <a:t>and </a:t>
            </a:r>
            <a:r>
              <a:rPr sz="2400" dirty="0">
                <a:solidFill>
                  <a:srgbClr val="FFFF00"/>
                </a:solidFill>
                <a:latin typeface="Times New Roman"/>
                <a:cs typeface="Times New Roman"/>
              </a:rPr>
              <a:t>services entirely from the</a:t>
            </a:r>
            <a:r>
              <a:rPr sz="2400" spc="-40" dirty="0">
                <a:solidFill>
                  <a:srgbClr val="FFFF00"/>
                </a:solidFill>
                <a:latin typeface="Times New Roman"/>
                <a:cs typeface="Times New Roman"/>
              </a:rPr>
              <a:t> </a:t>
            </a:r>
            <a:r>
              <a:rPr sz="2400" dirty="0">
                <a:solidFill>
                  <a:srgbClr val="FFFF00"/>
                </a:solidFill>
                <a:latin typeface="Times New Roman"/>
                <a:cs typeface="Times New Roman"/>
              </a:rPr>
              <a:t>Internet.</a:t>
            </a:r>
          </a:p>
          <a:p>
            <a:pPr algn="just">
              <a:lnSpc>
                <a:spcPct val="100000"/>
              </a:lnSpc>
              <a:spcBef>
                <a:spcPts val="5"/>
              </a:spcBef>
            </a:pPr>
            <a:endParaRPr sz="2500" dirty="0">
              <a:solidFill>
                <a:srgbClr val="FFFF00"/>
              </a:solidFill>
              <a:latin typeface="Times New Roman"/>
              <a:cs typeface="Times New Roman"/>
            </a:endParaRPr>
          </a:p>
          <a:p>
            <a:pPr marL="12700" marR="5080" algn="just">
              <a:lnSpc>
                <a:spcPct val="100000"/>
              </a:lnSpc>
            </a:pPr>
            <a:r>
              <a:rPr sz="2400" dirty="0">
                <a:solidFill>
                  <a:srgbClr val="FFFF00"/>
                </a:solidFill>
                <a:latin typeface="Times New Roman"/>
                <a:cs typeface="Times New Roman"/>
              </a:rPr>
              <a:t>Typically applications </a:t>
            </a:r>
            <a:r>
              <a:rPr sz="2400" spc="-10" dirty="0">
                <a:solidFill>
                  <a:srgbClr val="FFFF00"/>
                </a:solidFill>
                <a:latin typeface="Times New Roman"/>
                <a:cs typeface="Times New Roman"/>
              </a:rPr>
              <a:t>must </a:t>
            </a:r>
            <a:r>
              <a:rPr sz="2400" dirty="0">
                <a:solidFill>
                  <a:srgbClr val="FFFF00"/>
                </a:solidFill>
                <a:latin typeface="Times New Roman"/>
                <a:cs typeface="Times New Roman"/>
              </a:rPr>
              <a:t>be </a:t>
            </a:r>
            <a:r>
              <a:rPr sz="2400" spc="-5" dirty="0">
                <a:solidFill>
                  <a:srgbClr val="FFFF00"/>
                </a:solidFill>
                <a:latin typeface="Times New Roman"/>
                <a:cs typeface="Times New Roman"/>
              </a:rPr>
              <a:t>developed with </a:t>
            </a:r>
            <a:r>
              <a:rPr sz="2400" dirty="0">
                <a:solidFill>
                  <a:srgbClr val="FFFF00"/>
                </a:solidFill>
                <a:latin typeface="Times New Roman"/>
                <a:cs typeface="Times New Roman"/>
              </a:rPr>
              <a:t>a particular  </a:t>
            </a:r>
            <a:r>
              <a:rPr sz="2400" spc="-5" dirty="0">
                <a:solidFill>
                  <a:srgbClr val="FFFF00"/>
                </a:solidFill>
                <a:latin typeface="Times New Roman"/>
                <a:cs typeface="Times New Roman"/>
              </a:rPr>
              <a:t>platform </a:t>
            </a:r>
            <a:r>
              <a:rPr sz="2400" dirty="0">
                <a:solidFill>
                  <a:srgbClr val="FFFF00"/>
                </a:solidFill>
                <a:latin typeface="Times New Roman"/>
                <a:cs typeface="Times New Roman"/>
              </a:rPr>
              <a:t>in</a:t>
            </a:r>
            <a:r>
              <a:rPr sz="2400" spc="-35" dirty="0">
                <a:solidFill>
                  <a:srgbClr val="FFFF00"/>
                </a:solidFill>
                <a:latin typeface="Times New Roman"/>
                <a:cs typeface="Times New Roman"/>
              </a:rPr>
              <a:t> </a:t>
            </a:r>
            <a:r>
              <a:rPr sz="2400" spc="-5" dirty="0">
                <a:solidFill>
                  <a:srgbClr val="FFFF00"/>
                </a:solidFill>
                <a:latin typeface="Times New Roman"/>
                <a:cs typeface="Times New Roman"/>
              </a:rPr>
              <a:t>mind</a:t>
            </a:r>
            <a:endParaRPr sz="2400" dirty="0">
              <a:solidFill>
                <a:srgbClr val="FFFF00"/>
              </a:solidFill>
              <a:latin typeface="Times New Roman"/>
              <a:cs typeface="Times New Roman"/>
            </a:endParaRPr>
          </a:p>
          <a:p>
            <a:pPr algn="just">
              <a:lnSpc>
                <a:spcPct val="100000"/>
              </a:lnSpc>
              <a:spcBef>
                <a:spcPts val="5"/>
              </a:spcBef>
            </a:pPr>
            <a:endParaRPr sz="2500" dirty="0">
              <a:solidFill>
                <a:srgbClr val="FFFF00"/>
              </a:solidFill>
              <a:latin typeface="Times New Roman"/>
              <a:cs typeface="Times New Roman"/>
            </a:endParaRPr>
          </a:p>
          <a:p>
            <a:pPr marL="120014" indent="-107950" algn="just">
              <a:lnSpc>
                <a:spcPct val="100000"/>
              </a:lnSpc>
              <a:buSzPct val="95833"/>
              <a:buFont typeface="Arial"/>
              <a:buChar char="•"/>
              <a:tabLst>
                <a:tab pos="120650" algn="l"/>
              </a:tabLst>
            </a:pPr>
            <a:r>
              <a:rPr sz="2400" dirty="0">
                <a:solidFill>
                  <a:srgbClr val="FFFF00"/>
                </a:solidFill>
                <a:latin typeface="Times New Roman"/>
                <a:cs typeface="Times New Roman"/>
              </a:rPr>
              <a:t>Multi </a:t>
            </a:r>
            <a:r>
              <a:rPr sz="2400" spc="-5" dirty="0">
                <a:solidFill>
                  <a:srgbClr val="FFFF00"/>
                </a:solidFill>
                <a:latin typeface="Times New Roman"/>
                <a:cs typeface="Times New Roman"/>
              </a:rPr>
              <a:t>tenant</a:t>
            </a:r>
            <a:r>
              <a:rPr sz="2400" spc="15" dirty="0">
                <a:solidFill>
                  <a:srgbClr val="FFFF00"/>
                </a:solidFill>
                <a:latin typeface="Times New Roman"/>
                <a:cs typeface="Times New Roman"/>
              </a:rPr>
              <a:t> </a:t>
            </a:r>
            <a:r>
              <a:rPr sz="2400" spc="-5" dirty="0">
                <a:solidFill>
                  <a:srgbClr val="FFFF00"/>
                </a:solidFill>
                <a:latin typeface="Times New Roman"/>
                <a:cs typeface="Times New Roman"/>
              </a:rPr>
              <a:t>environments</a:t>
            </a:r>
            <a:endParaRPr sz="2400" dirty="0">
              <a:solidFill>
                <a:srgbClr val="FFFF00"/>
              </a:solidFill>
              <a:latin typeface="Times New Roman"/>
              <a:cs typeface="Times New Roman"/>
            </a:endParaRPr>
          </a:p>
          <a:p>
            <a:pPr marL="120014" indent="-107950" algn="just">
              <a:lnSpc>
                <a:spcPct val="100000"/>
              </a:lnSpc>
              <a:buSzPct val="95833"/>
              <a:buFont typeface="Arial"/>
              <a:buChar char="•"/>
              <a:tabLst>
                <a:tab pos="120650" algn="l"/>
              </a:tabLst>
            </a:pPr>
            <a:r>
              <a:rPr sz="2400" spc="-5" dirty="0">
                <a:solidFill>
                  <a:srgbClr val="FFFF00"/>
                </a:solidFill>
                <a:latin typeface="Times New Roman"/>
                <a:cs typeface="Times New Roman"/>
              </a:rPr>
              <a:t>Highly scalable multi </a:t>
            </a:r>
            <a:r>
              <a:rPr sz="2400" dirty="0">
                <a:solidFill>
                  <a:srgbClr val="FFFF00"/>
                </a:solidFill>
                <a:latin typeface="Times New Roman"/>
                <a:cs typeface="Times New Roman"/>
              </a:rPr>
              <a:t>tier</a:t>
            </a:r>
            <a:r>
              <a:rPr sz="2400" spc="35" dirty="0">
                <a:solidFill>
                  <a:srgbClr val="FFFF00"/>
                </a:solidFill>
                <a:latin typeface="Times New Roman"/>
                <a:cs typeface="Times New Roman"/>
              </a:rPr>
              <a:t> </a:t>
            </a:r>
            <a:r>
              <a:rPr sz="2400" dirty="0">
                <a:solidFill>
                  <a:srgbClr val="FFFF00"/>
                </a:solidFill>
                <a:latin typeface="Times New Roman"/>
                <a:cs typeface="Times New Roman"/>
              </a:rPr>
              <a:t>architecture</a:t>
            </a:r>
          </a:p>
        </p:txBody>
      </p:sp>
      <p:sp>
        <p:nvSpPr>
          <p:cNvPr id="4" name="object 4"/>
          <p:cNvSpPr/>
          <p:nvPr/>
        </p:nvSpPr>
        <p:spPr>
          <a:xfrm>
            <a:off x="7912100" y="241300"/>
            <a:ext cx="1016000" cy="482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ChangeArrowheads="1"/>
          </p:cNvSpPr>
          <p:nvPr/>
        </p:nvSpPr>
        <p:spPr bwMode="auto">
          <a:xfrm>
            <a:off x="76200" y="76200"/>
            <a:ext cx="90678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2400" b="1" u="sng"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Platform as a Service (</a:t>
            </a:r>
            <a:r>
              <a:rPr lang="en-US" sz="2400" b="1" u="sng"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PaaS</a:t>
            </a:r>
            <a:r>
              <a:rPr lang="en-US" sz="2400" b="1" u="sng"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eaLnBrk="1" hangingPunct="1"/>
            <a:endParaRPr lang="en-US" sz="2400" b="1" u="sng"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eaLnBrk="1" hangingPunct="1"/>
            <a:r>
              <a:rPr lang="en-US" dirty="0">
                <a:latin typeface="Times New Roman" panose="02020603050405020304" pitchFamily="18" charset="0"/>
                <a:cs typeface="Times New Roman" panose="02020603050405020304" pitchFamily="18" charset="0"/>
              </a:rPr>
              <a:t>Platforms as a service remove the need for organizations to manage the underlying infrastructure (usually hardware and operating systems) and allow you to focus on the deployment and management of your applications. This helps you be more efficient as you don’t need to worry about resource procurement, capacity planning, software maintenance, patching, or any of the other undifferentiated heavy lifting involved in running your application.</a:t>
            </a:r>
          </a:p>
          <a:p>
            <a:pPr eaLnBrk="1" hangingPunct="1"/>
            <a:endParaRPr lang="en-US" dirty="0">
              <a:latin typeface="Times New Roman" panose="02020603050405020304" pitchFamily="18" charset="0"/>
              <a:cs typeface="Times New Roman" panose="02020603050405020304" pitchFamily="18" charset="0"/>
            </a:endParaRPr>
          </a:p>
        </p:txBody>
      </p:sp>
      <p:pic>
        <p:nvPicPr>
          <p:cNvPr id="512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7938"/>
            <a:ext cx="9144000" cy="423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6381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06551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414</TotalTime>
  <Words>349</Words>
  <Application>Microsoft Office PowerPoint</Application>
  <PresentationFormat>On-screen Show (4:3)</PresentationFormat>
  <Paragraphs>40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Times New Roman</vt:lpstr>
      <vt:lpstr>Wingdings 3</vt:lpstr>
      <vt:lpstr>Ion</vt:lpstr>
      <vt:lpstr>PowerPoint Presentation</vt:lpstr>
      <vt:lpstr>PowerPoint Presentation</vt:lpstr>
      <vt:lpstr>            Cloud Computing Models             </vt:lpstr>
      <vt:lpstr>Infrastructure as a Service (IaaS)</vt:lpstr>
      <vt:lpstr>PowerPoint Presentation</vt:lpstr>
      <vt:lpstr>PowerPoint Presentation</vt:lpstr>
      <vt:lpstr>Platform as a Service (PaaS)</vt:lpstr>
      <vt:lpstr>PowerPoint Presentation</vt:lpstr>
      <vt:lpstr>PowerPoint Presentation</vt:lpstr>
      <vt:lpstr>Software as a Service (SaaS)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Welcome</cp:lastModifiedBy>
  <cp:revision>25</cp:revision>
  <dcterms:created xsi:type="dcterms:W3CDTF">2019-09-27T14:38:16Z</dcterms:created>
  <dcterms:modified xsi:type="dcterms:W3CDTF">2024-08-23T17:36:11Z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2019-09-27T00:00:00Z</vt:filetime>
  </property>
</Properties>
</file>