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Source Code Pro"/>
      <p:regular r:id="rId20"/>
      <p:bold r:id="rId21"/>
      <p:italic r:id="rId22"/>
      <p:boldItalic r:id="rId23"/>
    </p:embeddedFont>
    <p:embeddedFont>
      <p:font typeface="Maven Pro"/>
      <p:regular r:id="rId24"/>
      <p:bold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regular.fntdata"/><Relationship Id="rId22" Type="http://schemas.openxmlformats.org/officeDocument/2006/relationships/font" Target="fonts/SourceCodePro-italic.fntdata"/><Relationship Id="rId21" Type="http://schemas.openxmlformats.org/officeDocument/2006/relationships/font" Target="fonts/SourceCodePro-bold.fntdata"/><Relationship Id="rId24" Type="http://schemas.openxmlformats.org/officeDocument/2006/relationships/font" Target="fonts/MavenPro-regular.fntdata"/><Relationship Id="rId23" Type="http://schemas.openxmlformats.org/officeDocument/2006/relationships/font" Target="fonts/SourceCodePr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MavenPro-bold.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Maven Pro"/>
              <a:ea typeface="Maven Pro"/>
              <a:cs typeface="Maven Pro"/>
              <a:sym typeface="Maven Pr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f292e0594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f292e0594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f292e0594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f292e0594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f292e0594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f292e0594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Maven Pro"/>
              <a:ea typeface="Maven Pro"/>
              <a:cs typeface="Maven Pro"/>
              <a:sym typeface="Maven Pr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f292e0594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f292e0594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Maven Pro"/>
              <a:ea typeface="Maven Pro"/>
              <a:cs typeface="Maven Pro"/>
              <a:sym typeface="Maven Pr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f292e0594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f292e0594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Maven Pro"/>
              <a:ea typeface="Maven Pro"/>
              <a:cs typeface="Maven Pro"/>
              <a:sym typeface="Maven Pr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f292e0594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f292e0594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Maven Pro"/>
              <a:ea typeface="Maven Pro"/>
              <a:cs typeface="Maven Pro"/>
              <a:sym typeface="Maven Pr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b15a757f1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b15a757f1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b15a757f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b15a757f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Maven Pro"/>
              <a:ea typeface="Maven Pro"/>
              <a:cs typeface="Maven Pro"/>
              <a:sym typeface="Maven Pr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f292e0594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f292e0594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Maven Pro"/>
              <a:ea typeface="Maven Pro"/>
              <a:cs typeface="Maven Pro"/>
              <a:sym typeface="Maven Pr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f292e0594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f292e0594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2"/>
              </a:solidFill>
              <a:latin typeface="Maven Pro"/>
              <a:ea typeface="Maven Pro"/>
              <a:cs typeface="Maven Pro"/>
              <a:sym typeface="Maven Pr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f292e0594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f292e0594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f292e0594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f292e0594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f292e0594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f292e0594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85875" y="402175"/>
            <a:ext cx="8183700" cy="2059500"/>
          </a:xfrm>
          <a:prstGeom prst="rect">
            <a:avLst/>
          </a:prstGeom>
        </p:spPr>
        <p:txBody>
          <a:bodyPr anchorCtr="0" anchor="b" bIns="91425" lIns="91425" spcFirstLastPara="1" rIns="91425" wrap="square" tIns="91425">
            <a:normAutofit/>
          </a:bodyPr>
          <a:lstStyle/>
          <a:p>
            <a:pPr indent="0" lvl="0" marL="0" rtl="0" algn="just">
              <a:spcBef>
                <a:spcPts val="0"/>
              </a:spcBef>
              <a:spcAft>
                <a:spcPts val="0"/>
              </a:spcAft>
              <a:buNone/>
            </a:pPr>
            <a:r>
              <a:rPr b="1" lang="en" sz="3200">
                <a:latin typeface="Maven Pro"/>
                <a:ea typeface="Maven Pro"/>
                <a:cs typeface="Maven Pro"/>
                <a:sym typeface="Maven Pro"/>
              </a:rPr>
              <a:t>Master Data Structure and Algorithms using C++</a:t>
            </a:r>
            <a:endParaRPr b="1" sz="3200">
              <a:latin typeface="Maven Pro"/>
              <a:ea typeface="Maven Pro"/>
              <a:cs typeface="Maven Pro"/>
              <a:sym typeface="Maven Pro"/>
            </a:endParaRPr>
          </a:p>
        </p:txBody>
      </p:sp>
      <p:pic>
        <p:nvPicPr>
          <p:cNvPr id="63" name="Google Shape;63;p13"/>
          <p:cNvPicPr preferRelativeResize="0"/>
          <p:nvPr/>
        </p:nvPicPr>
        <p:blipFill>
          <a:blip r:embed="rId3">
            <a:alphaModFix/>
          </a:blip>
          <a:stretch>
            <a:fillRect/>
          </a:stretch>
        </p:blipFill>
        <p:spPr>
          <a:xfrm>
            <a:off x="485875" y="3548625"/>
            <a:ext cx="3489524" cy="1236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200">
                <a:latin typeface="Maven Pro"/>
                <a:ea typeface="Maven Pro"/>
                <a:cs typeface="Maven Pro"/>
                <a:sym typeface="Maven Pro"/>
              </a:rPr>
              <a:t>What is Programming ?</a:t>
            </a:r>
            <a:endParaRPr b="1" sz="3200">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200">
                <a:latin typeface="Maven Pro"/>
                <a:ea typeface="Maven Pro"/>
                <a:cs typeface="Maven Pro"/>
                <a:sym typeface="Maven Pro"/>
              </a:rPr>
              <a:t>Data Structure and Algorithm</a:t>
            </a:r>
            <a:endParaRPr b="1" sz="3200">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400">
                <a:latin typeface="Maven Pro"/>
                <a:ea typeface="Maven Pro"/>
                <a:cs typeface="Maven Pro"/>
                <a:sym typeface="Maven Pro"/>
              </a:rPr>
              <a:t>What is an algorithm ? </a:t>
            </a:r>
            <a:endParaRPr b="1" sz="2400">
              <a:latin typeface="Maven Pro"/>
              <a:ea typeface="Maven Pro"/>
              <a:cs typeface="Maven Pro"/>
              <a:sym typeface="Maven Pro"/>
            </a:endParaRPr>
          </a:p>
        </p:txBody>
      </p:sp>
      <p:sp>
        <p:nvSpPr>
          <p:cNvPr id="124" name="Google Shape;124;p2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just">
              <a:lnSpc>
                <a:spcPct val="115000"/>
              </a:lnSpc>
              <a:spcBef>
                <a:spcPts val="1000"/>
              </a:spcBef>
              <a:spcAft>
                <a:spcPts val="0"/>
              </a:spcAft>
              <a:buNone/>
            </a:pPr>
            <a:r>
              <a:t/>
            </a:r>
            <a:endParaRPr>
              <a:solidFill>
                <a:srgbClr val="000000"/>
              </a:solidFill>
              <a:latin typeface="Maven Pro"/>
              <a:ea typeface="Maven Pro"/>
              <a:cs typeface="Maven Pro"/>
              <a:sym typeface="Maven Pro"/>
            </a:endParaRPr>
          </a:p>
          <a:p>
            <a:pPr indent="0" lvl="0" marL="0" rtl="0" algn="just">
              <a:lnSpc>
                <a:spcPct val="115000"/>
              </a:lnSpc>
              <a:spcBef>
                <a:spcPts val="1000"/>
              </a:spcBef>
              <a:spcAft>
                <a:spcPts val="0"/>
              </a:spcAft>
              <a:buNone/>
            </a:pPr>
            <a:r>
              <a:t/>
            </a:r>
            <a:endParaRPr>
              <a:solidFill>
                <a:srgbClr val="000000"/>
              </a:solidFill>
              <a:latin typeface="Maven Pro"/>
              <a:ea typeface="Maven Pro"/>
              <a:cs typeface="Maven Pro"/>
              <a:sym typeface="Maven Pro"/>
            </a:endParaRPr>
          </a:p>
          <a:p>
            <a:pPr indent="0" lvl="0" marL="0" rtl="0" algn="just">
              <a:lnSpc>
                <a:spcPct val="115000"/>
              </a:lnSpc>
              <a:spcBef>
                <a:spcPts val="1000"/>
              </a:spcBef>
              <a:spcAft>
                <a:spcPts val="0"/>
              </a:spcAft>
              <a:buNone/>
            </a:pPr>
            <a:r>
              <a:t/>
            </a:r>
            <a:endParaRPr>
              <a:solidFill>
                <a:srgbClr val="000000"/>
              </a:solidFill>
              <a:latin typeface="Maven Pro"/>
              <a:ea typeface="Maven Pro"/>
              <a:cs typeface="Maven Pro"/>
              <a:sym typeface="Maven Pro"/>
            </a:endParaRPr>
          </a:p>
          <a:p>
            <a:pPr indent="457200" lvl="0" marL="1371600" rtl="0" algn="just">
              <a:lnSpc>
                <a:spcPct val="115000"/>
              </a:lnSpc>
              <a:spcBef>
                <a:spcPts val="1000"/>
              </a:spcBef>
              <a:spcAft>
                <a:spcPts val="1000"/>
              </a:spcAft>
              <a:buNone/>
            </a:pPr>
            <a:r>
              <a:rPr lang="en">
                <a:solidFill>
                  <a:srgbClr val="000000"/>
                </a:solidFill>
                <a:latin typeface="Maven Pro"/>
                <a:ea typeface="Maven Pro"/>
                <a:cs typeface="Maven Pro"/>
                <a:sym typeface="Maven Pro"/>
              </a:rPr>
              <a:t>An algorithm is a </a:t>
            </a:r>
            <a:r>
              <a:rPr b="1" lang="en">
                <a:solidFill>
                  <a:srgbClr val="000000"/>
                </a:solidFill>
                <a:latin typeface="Maven Pro"/>
                <a:ea typeface="Maven Pro"/>
                <a:cs typeface="Maven Pro"/>
                <a:sym typeface="Maven Pro"/>
              </a:rPr>
              <a:t>recipe </a:t>
            </a:r>
            <a:r>
              <a:rPr lang="en">
                <a:solidFill>
                  <a:srgbClr val="000000"/>
                </a:solidFill>
                <a:latin typeface="Maven Pro"/>
                <a:ea typeface="Maven Pro"/>
                <a:cs typeface="Maven Pro"/>
                <a:sym typeface="Maven Pro"/>
              </a:rPr>
              <a:t>to solve a problem.</a:t>
            </a:r>
            <a:r>
              <a:rPr lang="en" sz="1600">
                <a:latin typeface="Maven Pro"/>
                <a:ea typeface="Maven Pro"/>
                <a:cs typeface="Maven Pro"/>
                <a:sym typeface="Maven Pro"/>
              </a:rPr>
              <a:t>  </a:t>
            </a:r>
            <a:endParaRPr sz="1600">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400">
                <a:latin typeface="Maven Pro"/>
                <a:ea typeface="Maven Pro"/>
                <a:cs typeface="Maven Pro"/>
                <a:sym typeface="Maven Pro"/>
              </a:rPr>
              <a:t>What is an algorithm ? </a:t>
            </a:r>
            <a:endParaRPr b="1" sz="2400">
              <a:latin typeface="Maven Pro"/>
              <a:ea typeface="Maven Pro"/>
              <a:cs typeface="Maven Pro"/>
              <a:sym typeface="Maven Pro"/>
            </a:endParaRPr>
          </a:p>
        </p:txBody>
      </p:sp>
      <p:sp>
        <p:nvSpPr>
          <p:cNvPr id="130" name="Google Shape;130;p25"/>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just">
              <a:lnSpc>
                <a:spcPct val="115000"/>
              </a:lnSpc>
              <a:spcBef>
                <a:spcPts val="1000"/>
              </a:spcBef>
              <a:spcAft>
                <a:spcPts val="0"/>
              </a:spcAft>
              <a:buNone/>
            </a:pPr>
            <a:r>
              <a:t/>
            </a:r>
            <a:endParaRPr>
              <a:solidFill>
                <a:srgbClr val="000000"/>
              </a:solidFill>
              <a:latin typeface="Maven Pro"/>
              <a:ea typeface="Maven Pro"/>
              <a:cs typeface="Maven Pro"/>
              <a:sym typeface="Maven Pro"/>
            </a:endParaRPr>
          </a:p>
          <a:p>
            <a:pPr indent="0" lvl="0" marL="0" rtl="0" algn="ctr">
              <a:lnSpc>
                <a:spcPct val="115000"/>
              </a:lnSpc>
              <a:spcBef>
                <a:spcPts val="1000"/>
              </a:spcBef>
              <a:spcAft>
                <a:spcPts val="0"/>
              </a:spcAft>
              <a:buNone/>
            </a:pPr>
            <a:r>
              <a:t/>
            </a:r>
            <a:endParaRPr>
              <a:solidFill>
                <a:srgbClr val="000000"/>
              </a:solidFill>
              <a:latin typeface="Maven Pro"/>
              <a:ea typeface="Maven Pro"/>
              <a:cs typeface="Maven Pro"/>
              <a:sym typeface="Maven Pro"/>
            </a:endParaRPr>
          </a:p>
          <a:p>
            <a:pPr indent="0" lvl="0" marL="0" rtl="0" algn="ctr">
              <a:lnSpc>
                <a:spcPct val="115000"/>
              </a:lnSpc>
              <a:spcBef>
                <a:spcPts val="1000"/>
              </a:spcBef>
              <a:spcAft>
                <a:spcPts val="0"/>
              </a:spcAft>
              <a:buNone/>
            </a:pPr>
            <a:r>
              <a:t/>
            </a:r>
            <a:endParaRPr>
              <a:solidFill>
                <a:srgbClr val="000000"/>
              </a:solidFill>
              <a:latin typeface="Maven Pro"/>
              <a:ea typeface="Maven Pro"/>
              <a:cs typeface="Maven Pro"/>
              <a:sym typeface="Maven Pro"/>
            </a:endParaRPr>
          </a:p>
          <a:p>
            <a:pPr indent="0" lvl="0" marL="0" rtl="0" algn="ctr">
              <a:lnSpc>
                <a:spcPct val="115000"/>
              </a:lnSpc>
              <a:spcBef>
                <a:spcPts val="1000"/>
              </a:spcBef>
              <a:spcAft>
                <a:spcPts val="1000"/>
              </a:spcAft>
              <a:buNone/>
            </a:pPr>
            <a:r>
              <a:rPr lang="en">
                <a:solidFill>
                  <a:srgbClr val="000000"/>
                </a:solidFill>
                <a:latin typeface="Maven Pro"/>
                <a:ea typeface="Maven Pro"/>
                <a:cs typeface="Maven Pro"/>
                <a:sym typeface="Maven Pro"/>
              </a:rPr>
              <a:t>It is a set of unambiguous instructions which when executed sequentially transforms the input into output.</a:t>
            </a:r>
            <a:endParaRPr sz="1600">
              <a:latin typeface="Maven Pro"/>
              <a:ea typeface="Maven Pro"/>
              <a:cs typeface="Maven Pro"/>
              <a:sym typeface="Maven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400">
                <a:latin typeface="Maven Pro"/>
                <a:ea typeface="Maven Pro"/>
                <a:cs typeface="Maven Pro"/>
                <a:sym typeface="Maven Pro"/>
              </a:rPr>
              <a:t>How can you express an algorithm ?</a:t>
            </a:r>
            <a:endParaRPr b="1" sz="2400">
              <a:latin typeface="Maven Pro"/>
              <a:ea typeface="Maven Pro"/>
              <a:cs typeface="Maven Pro"/>
              <a:sym typeface="Maven Pro"/>
            </a:endParaRPr>
          </a:p>
        </p:txBody>
      </p:sp>
      <p:sp>
        <p:nvSpPr>
          <p:cNvPr id="136" name="Google Shape;136;p2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1000"/>
              </a:spcBef>
              <a:spcAft>
                <a:spcPts val="0"/>
              </a:spcAft>
              <a:buNone/>
            </a:pPr>
            <a:r>
              <a:t/>
            </a:r>
            <a:endParaRPr>
              <a:solidFill>
                <a:srgbClr val="000000"/>
              </a:solidFill>
              <a:latin typeface="Maven Pro"/>
              <a:ea typeface="Maven Pro"/>
              <a:cs typeface="Maven Pro"/>
              <a:sym typeface="Maven Pro"/>
            </a:endParaRPr>
          </a:p>
          <a:p>
            <a:pPr indent="-330200" lvl="0" marL="457200" rtl="0" algn="l">
              <a:lnSpc>
                <a:spcPct val="115000"/>
              </a:lnSpc>
              <a:spcBef>
                <a:spcPts val="1000"/>
              </a:spcBef>
              <a:spcAft>
                <a:spcPts val="0"/>
              </a:spcAft>
              <a:buSzPts val="1600"/>
              <a:buFont typeface="Maven Pro"/>
              <a:buChar char="●"/>
            </a:pPr>
            <a:r>
              <a:rPr lang="en">
                <a:solidFill>
                  <a:srgbClr val="000000"/>
                </a:solidFill>
                <a:latin typeface="Maven Pro"/>
                <a:ea typeface="Maven Pro"/>
                <a:cs typeface="Maven Pro"/>
                <a:sym typeface="Maven Pro"/>
              </a:rPr>
              <a:t>FlowChart</a:t>
            </a:r>
            <a:endParaRPr>
              <a:solidFill>
                <a:srgbClr val="000000"/>
              </a:solidFill>
              <a:latin typeface="Maven Pro"/>
              <a:ea typeface="Maven Pro"/>
              <a:cs typeface="Maven Pro"/>
              <a:sym typeface="Maven Pro"/>
            </a:endParaRPr>
          </a:p>
          <a:p>
            <a:pPr indent="0" lvl="0" marL="457200" rtl="0" algn="l">
              <a:lnSpc>
                <a:spcPct val="115000"/>
              </a:lnSpc>
              <a:spcBef>
                <a:spcPts val="1000"/>
              </a:spcBef>
              <a:spcAft>
                <a:spcPts val="0"/>
              </a:spcAft>
              <a:buNone/>
            </a:pPr>
            <a:r>
              <a:t/>
            </a:r>
            <a:endParaRPr>
              <a:solidFill>
                <a:srgbClr val="000000"/>
              </a:solidFill>
              <a:latin typeface="Maven Pro"/>
              <a:ea typeface="Maven Pro"/>
              <a:cs typeface="Maven Pro"/>
              <a:sym typeface="Maven Pro"/>
            </a:endParaRPr>
          </a:p>
          <a:p>
            <a:pPr indent="-342900" lvl="0" marL="457200" rtl="0" algn="l">
              <a:lnSpc>
                <a:spcPct val="115000"/>
              </a:lnSpc>
              <a:spcBef>
                <a:spcPts val="1000"/>
              </a:spcBef>
              <a:spcAft>
                <a:spcPts val="0"/>
              </a:spcAft>
              <a:buClr>
                <a:srgbClr val="000000"/>
              </a:buClr>
              <a:buSzPts val="1800"/>
              <a:buFont typeface="Maven Pro"/>
              <a:buChar char="●"/>
            </a:pPr>
            <a:r>
              <a:rPr lang="en">
                <a:solidFill>
                  <a:srgbClr val="000000"/>
                </a:solidFill>
                <a:latin typeface="Maven Pro"/>
                <a:ea typeface="Maven Pro"/>
                <a:cs typeface="Maven Pro"/>
                <a:sym typeface="Maven Pro"/>
              </a:rPr>
              <a:t>PseudoCode</a:t>
            </a:r>
            <a:endParaRPr>
              <a:solidFill>
                <a:srgbClr val="000000"/>
              </a:solidFill>
              <a:latin typeface="Maven Pro"/>
              <a:ea typeface="Maven Pro"/>
              <a:cs typeface="Maven Pro"/>
              <a:sym typeface="Maven Pro"/>
            </a:endParaRPr>
          </a:p>
          <a:p>
            <a:pPr indent="0" lvl="0" marL="457200" rtl="0" algn="l">
              <a:lnSpc>
                <a:spcPct val="115000"/>
              </a:lnSpc>
              <a:spcBef>
                <a:spcPts val="1000"/>
              </a:spcBef>
              <a:spcAft>
                <a:spcPts val="0"/>
              </a:spcAft>
              <a:buNone/>
            </a:pPr>
            <a:r>
              <a:t/>
            </a:r>
            <a:endParaRPr>
              <a:solidFill>
                <a:srgbClr val="000000"/>
              </a:solidFill>
              <a:latin typeface="Maven Pro"/>
              <a:ea typeface="Maven Pro"/>
              <a:cs typeface="Maven Pro"/>
              <a:sym typeface="Maven Pro"/>
            </a:endParaRPr>
          </a:p>
          <a:p>
            <a:pPr indent="-342900" lvl="0" marL="457200" rtl="0" algn="l">
              <a:lnSpc>
                <a:spcPct val="115000"/>
              </a:lnSpc>
              <a:spcBef>
                <a:spcPts val="1000"/>
              </a:spcBef>
              <a:spcAft>
                <a:spcPts val="0"/>
              </a:spcAft>
              <a:buClr>
                <a:srgbClr val="000000"/>
              </a:buClr>
              <a:buSzPts val="1800"/>
              <a:buFont typeface="Maven Pro"/>
              <a:buChar char="●"/>
            </a:pPr>
            <a:r>
              <a:rPr lang="en">
                <a:solidFill>
                  <a:srgbClr val="000000"/>
                </a:solidFill>
                <a:latin typeface="Maven Pro"/>
                <a:ea typeface="Maven Pro"/>
                <a:cs typeface="Maven Pro"/>
                <a:sym typeface="Maven Pro"/>
              </a:rPr>
              <a:t>Programming Language (e.g. using C++)</a:t>
            </a:r>
            <a:endParaRPr>
              <a:solidFill>
                <a:srgbClr val="000000"/>
              </a:solidFill>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4294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400">
                <a:latin typeface="Maven Pro"/>
                <a:ea typeface="Maven Pro"/>
                <a:cs typeface="Maven Pro"/>
                <a:sym typeface="Maven Pro"/>
              </a:rPr>
              <a:t>Who am I ? </a:t>
            </a:r>
            <a:endParaRPr b="1" sz="2400">
              <a:latin typeface="Maven Pro"/>
              <a:ea typeface="Maven Pro"/>
              <a:cs typeface="Maven Pro"/>
              <a:sym typeface="Maven Pro"/>
            </a:endParaRPr>
          </a:p>
        </p:txBody>
      </p:sp>
      <p:sp>
        <p:nvSpPr>
          <p:cNvPr id="69" name="Google Shape;69;p1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30200" lvl="0" marL="457200" rtl="0" algn="just">
              <a:lnSpc>
                <a:spcPct val="115000"/>
              </a:lnSpc>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Abhishek Srivastava</a:t>
            </a:r>
            <a:endParaRPr sz="1600">
              <a:solidFill>
                <a:srgbClr val="000000"/>
              </a:solidFill>
              <a:latin typeface="Maven Pro"/>
              <a:ea typeface="Maven Pro"/>
              <a:cs typeface="Maven Pro"/>
              <a:sym typeface="Maven Pro"/>
            </a:endParaRPr>
          </a:p>
          <a:p>
            <a:pPr indent="-330200" lvl="1" marL="914400" rtl="0" algn="just">
              <a:lnSpc>
                <a:spcPct val="115000"/>
              </a:lnSpc>
              <a:spcBef>
                <a:spcPts val="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Instructor and Product Engineer @ CodingBlocks</a:t>
            </a:r>
            <a:endParaRPr sz="1600">
              <a:solidFill>
                <a:srgbClr val="000000"/>
              </a:solidFill>
              <a:latin typeface="Maven Pro"/>
              <a:ea typeface="Maven Pro"/>
              <a:cs typeface="Maven Pro"/>
              <a:sym typeface="Maven Pro"/>
            </a:endParaRPr>
          </a:p>
          <a:p>
            <a:pPr indent="-330200" lvl="1" marL="914400" rtl="0" algn="just">
              <a:lnSpc>
                <a:spcPct val="115000"/>
              </a:lnSpc>
              <a:spcBef>
                <a:spcPts val="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M.Tech (CSE) from IIIT Delhi</a:t>
            </a:r>
            <a:endParaRPr sz="1600">
              <a:solidFill>
                <a:srgbClr val="000000"/>
              </a:solidFill>
              <a:latin typeface="Maven Pro"/>
              <a:ea typeface="Maven Pro"/>
              <a:cs typeface="Maven Pro"/>
              <a:sym typeface="Maven Pro"/>
            </a:endParaRPr>
          </a:p>
          <a:p>
            <a:pPr indent="-330200" lvl="1" marL="914400" rtl="0" algn="just">
              <a:lnSpc>
                <a:spcPct val="115000"/>
              </a:lnSpc>
              <a:spcBef>
                <a:spcPts val="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Former Research Assistant at NII, Tokyo, Japan.</a:t>
            </a:r>
            <a:endParaRPr sz="1600">
              <a:solidFill>
                <a:srgbClr val="000000"/>
              </a:solidFill>
              <a:latin typeface="Maven Pro"/>
              <a:ea typeface="Maven Pro"/>
              <a:cs typeface="Maven Pro"/>
              <a:sym typeface="Maven Pro"/>
            </a:endParaRPr>
          </a:p>
          <a:p>
            <a:pPr indent="0" lvl="0" marL="914400" rtl="0" algn="just">
              <a:lnSpc>
                <a:spcPct val="115000"/>
              </a:lnSpc>
              <a:spcBef>
                <a:spcPts val="1000"/>
              </a:spcBef>
              <a:spcAft>
                <a:spcPts val="0"/>
              </a:spcAft>
              <a:buNone/>
            </a:pPr>
            <a:r>
              <a:t/>
            </a:r>
            <a:endParaRPr sz="1600">
              <a:solidFill>
                <a:srgbClr val="000000"/>
              </a:solidFill>
              <a:latin typeface="Maven Pro"/>
              <a:ea typeface="Maven Pro"/>
              <a:cs typeface="Maven Pro"/>
              <a:sym typeface="Maven Pro"/>
            </a:endParaRPr>
          </a:p>
          <a:p>
            <a:pPr indent="-330200" lvl="0" marL="457200" rtl="0" algn="just">
              <a:lnSpc>
                <a:spcPct val="115000"/>
              </a:lnSpc>
              <a:spcBef>
                <a:spcPts val="100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You can connect with me on</a:t>
            </a:r>
            <a:endParaRPr sz="1600">
              <a:solidFill>
                <a:srgbClr val="000000"/>
              </a:solidFill>
              <a:latin typeface="Maven Pro"/>
              <a:ea typeface="Maven Pro"/>
              <a:cs typeface="Maven Pro"/>
              <a:sym typeface="Maven Pro"/>
            </a:endParaRPr>
          </a:p>
          <a:p>
            <a:pPr indent="-330200" lvl="1" marL="914400" rtl="0" algn="just">
              <a:lnSpc>
                <a:spcPct val="115000"/>
              </a:lnSpc>
              <a:spcBef>
                <a:spcPts val="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LinkedIn https://www.linkedin.com/in/srivabhishekml/</a:t>
            </a:r>
            <a:endParaRPr sz="1600">
              <a:solidFill>
                <a:srgbClr val="000000"/>
              </a:solidFill>
              <a:latin typeface="Maven Pro"/>
              <a:ea typeface="Maven Pro"/>
              <a:cs typeface="Maven Pro"/>
              <a:sym typeface="Maven Pro"/>
            </a:endParaRPr>
          </a:p>
          <a:p>
            <a:pPr indent="-330200" lvl="1" marL="914400" rtl="0" algn="just">
              <a:lnSpc>
                <a:spcPct val="115000"/>
              </a:lnSpc>
              <a:spcBef>
                <a:spcPts val="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Twitter @srivabhishekml</a:t>
            </a:r>
            <a:endParaRPr sz="1600">
              <a:solidFill>
                <a:srgbClr val="000000"/>
              </a:solidFill>
              <a:latin typeface="Maven Pro"/>
              <a:ea typeface="Maven Pro"/>
              <a:cs typeface="Maven Pro"/>
              <a:sym typeface="Maven Pro"/>
            </a:endParaRPr>
          </a:p>
          <a:p>
            <a:pPr indent="-330200" lvl="1" marL="914400" rtl="0" algn="just">
              <a:lnSpc>
                <a:spcPct val="115000"/>
              </a:lnSpc>
              <a:spcBef>
                <a:spcPts val="0"/>
              </a:spcBef>
              <a:spcAft>
                <a:spcPts val="0"/>
              </a:spcAft>
              <a:buClr>
                <a:srgbClr val="000000"/>
              </a:buClr>
              <a:buSzPts val="1600"/>
              <a:buFont typeface="Maven Pro"/>
              <a:buChar char="○"/>
            </a:pPr>
            <a:r>
              <a:rPr lang="en" sz="1600">
                <a:solidFill>
                  <a:srgbClr val="000000"/>
                </a:solidFill>
                <a:latin typeface="Maven Pro"/>
                <a:ea typeface="Maven Pro"/>
                <a:cs typeface="Maven Pro"/>
                <a:sym typeface="Maven Pro"/>
              </a:rPr>
              <a:t>Instagram @srivabhishekml</a:t>
            </a:r>
            <a:endParaRPr sz="1600">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200">
                <a:latin typeface="Maven Pro"/>
                <a:ea typeface="Maven Pro"/>
                <a:cs typeface="Maven Pro"/>
                <a:sym typeface="Maven Pro"/>
              </a:rPr>
              <a:t>General Information</a:t>
            </a:r>
            <a:endParaRPr b="1" sz="3200">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400">
                <a:latin typeface="Maven Pro"/>
                <a:ea typeface="Maven Pro"/>
                <a:cs typeface="Maven Pro"/>
                <a:sym typeface="Maven Pro"/>
              </a:rPr>
              <a:t>About this course</a:t>
            </a:r>
            <a:endParaRPr b="1" sz="2400">
              <a:latin typeface="Maven Pro"/>
              <a:ea typeface="Maven Pro"/>
              <a:cs typeface="Maven Pro"/>
              <a:sym typeface="Maven Pro"/>
            </a:endParaRPr>
          </a:p>
        </p:txBody>
      </p:sp>
      <p:sp>
        <p:nvSpPr>
          <p:cNvPr id="80" name="Google Shape;80;p1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20000"/>
          </a:bodyPr>
          <a:lstStyle/>
          <a:p>
            <a:pPr indent="-342900" lvl="0" marL="457200" rtl="0" algn="just">
              <a:lnSpc>
                <a:spcPct val="115000"/>
              </a:lnSpc>
              <a:spcBef>
                <a:spcPts val="1000"/>
              </a:spcBef>
              <a:spcAft>
                <a:spcPts val="0"/>
              </a:spcAft>
              <a:buClr>
                <a:srgbClr val="000000"/>
              </a:buClr>
              <a:buSzPts val="1800"/>
              <a:buFont typeface="Maven Pro"/>
              <a:buChar char="●"/>
            </a:pPr>
            <a:r>
              <a:rPr lang="en">
                <a:solidFill>
                  <a:srgbClr val="000000"/>
                </a:solidFill>
                <a:latin typeface="Maven Pro"/>
                <a:ea typeface="Maven Pro"/>
                <a:cs typeface="Maven Pro"/>
                <a:sym typeface="Maven Pro"/>
              </a:rPr>
              <a:t>Duration (3-4 months)</a:t>
            </a:r>
            <a:endParaRPr>
              <a:solidFill>
                <a:srgbClr val="000000"/>
              </a:solidFill>
              <a:latin typeface="Maven Pro"/>
              <a:ea typeface="Maven Pro"/>
              <a:cs typeface="Maven Pro"/>
              <a:sym typeface="Maven Pro"/>
            </a:endParaRPr>
          </a:p>
          <a:p>
            <a:pPr indent="-342900" lvl="1" marL="914400" rtl="0" algn="just">
              <a:lnSpc>
                <a:spcPct val="115000"/>
              </a:lnSpc>
              <a:spcBef>
                <a:spcPts val="0"/>
              </a:spcBef>
              <a:spcAft>
                <a:spcPts val="0"/>
              </a:spcAft>
              <a:buClr>
                <a:srgbClr val="000000"/>
              </a:buClr>
              <a:buSzPts val="1800"/>
              <a:buFont typeface="Maven Pro"/>
              <a:buChar char="○"/>
            </a:pPr>
            <a:r>
              <a:rPr lang="en" sz="1800">
                <a:solidFill>
                  <a:srgbClr val="000000"/>
                </a:solidFill>
                <a:latin typeface="Maven Pro"/>
                <a:ea typeface="Maven Pro"/>
                <a:cs typeface="Maven Pro"/>
                <a:sym typeface="Maven Pro"/>
              </a:rPr>
              <a:t>35+ </a:t>
            </a:r>
            <a:r>
              <a:rPr lang="en" sz="1800">
                <a:solidFill>
                  <a:srgbClr val="000000"/>
                </a:solidFill>
                <a:latin typeface="Maven Pro"/>
                <a:ea typeface="Maven Pro"/>
                <a:cs typeface="Maven Pro"/>
                <a:sym typeface="Maven Pro"/>
              </a:rPr>
              <a:t>Live Sessions on MWTS from </a:t>
            </a:r>
            <a:r>
              <a:rPr b="1" lang="en" sz="1800">
                <a:solidFill>
                  <a:srgbClr val="000000"/>
                </a:solidFill>
                <a:latin typeface="Maven Pro"/>
                <a:ea typeface="Maven Pro"/>
                <a:cs typeface="Maven Pro"/>
                <a:sym typeface="Maven Pro"/>
              </a:rPr>
              <a:t>7PM to 10PM</a:t>
            </a:r>
            <a:r>
              <a:rPr b="1" lang="en" sz="2400">
                <a:solidFill>
                  <a:srgbClr val="000000"/>
                </a:solidFill>
                <a:latin typeface="Maven Pro"/>
                <a:ea typeface="Maven Pro"/>
                <a:cs typeface="Maven Pro"/>
                <a:sym typeface="Maven Pro"/>
              </a:rPr>
              <a:t>*</a:t>
            </a:r>
            <a:endParaRPr b="1" sz="2400">
              <a:solidFill>
                <a:srgbClr val="000000"/>
              </a:solidFill>
              <a:latin typeface="Maven Pro"/>
              <a:ea typeface="Maven Pro"/>
              <a:cs typeface="Maven Pro"/>
              <a:sym typeface="Maven Pro"/>
            </a:endParaRPr>
          </a:p>
          <a:p>
            <a:pPr indent="-342900" lvl="1" marL="914400" rtl="0" algn="just">
              <a:lnSpc>
                <a:spcPct val="115000"/>
              </a:lnSpc>
              <a:spcBef>
                <a:spcPts val="0"/>
              </a:spcBef>
              <a:spcAft>
                <a:spcPts val="0"/>
              </a:spcAft>
              <a:buClr>
                <a:srgbClr val="000000"/>
              </a:buClr>
              <a:buSzPts val="1800"/>
              <a:buFont typeface="Maven Pro"/>
              <a:buChar char="○"/>
            </a:pPr>
            <a:r>
              <a:rPr lang="en" sz="1800">
                <a:solidFill>
                  <a:srgbClr val="000000"/>
                </a:solidFill>
                <a:latin typeface="Maven Pro"/>
                <a:ea typeface="Maven Pro"/>
                <a:cs typeface="Maven Pro"/>
                <a:sym typeface="Maven Pro"/>
              </a:rPr>
              <a:t>Question Practice Sessions (QPS) and Doubt Session on a weekly basis.</a:t>
            </a:r>
            <a:endParaRPr sz="1800">
              <a:solidFill>
                <a:srgbClr val="000000"/>
              </a:solidFill>
              <a:latin typeface="Maven Pro"/>
              <a:ea typeface="Maven Pro"/>
              <a:cs typeface="Maven Pro"/>
              <a:sym typeface="Maven Pro"/>
            </a:endParaRPr>
          </a:p>
          <a:p>
            <a:pPr indent="0" lvl="0" marL="914400" rtl="0" algn="just">
              <a:lnSpc>
                <a:spcPct val="115000"/>
              </a:lnSpc>
              <a:spcBef>
                <a:spcPts val="1000"/>
              </a:spcBef>
              <a:spcAft>
                <a:spcPts val="0"/>
              </a:spcAft>
              <a:buNone/>
            </a:pPr>
            <a:r>
              <a:t/>
            </a:r>
            <a:endParaRPr>
              <a:solidFill>
                <a:srgbClr val="000000"/>
              </a:solidFill>
              <a:latin typeface="Maven Pro"/>
              <a:ea typeface="Maven Pro"/>
              <a:cs typeface="Maven Pro"/>
              <a:sym typeface="Maven Pro"/>
            </a:endParaRPr>
          </a:p>
          <a:p>
            <a:pPr indent="-342900" lvl="0" marL="457200" rtl="0" algn="just">
              <a:lnSpc>
                <a:spcPct val="115000"/>
              </a:lnSpc>
              <a:spcBef>
                <a:spcPts val="1000"/>
              </a:spcBef>
              <a:spcAft>
                <a:spcPts val="0"/>
              </a:spcAft>
              <a:buClr>
                <a:srgbClr val="000000"/>
              </a:buClr>
              <a:buSzPts val="1800"/>
              <a:buFont typeface="Maven Pro"/>
              <a:buChar char="●"/>
            </a:pPr>
            <a:r>
              <a:rPr lang="en">
                <a:solidFill>
                  <a:srgbClr val="000000"/>
                </a:solidFill>
                <a:latin typeface="Maven Pro"/>
                <a:ea typeface="Maven Pro"/>
                <a:cs typeface="Maven Pro"/>
                <a:sym typeface="Maven Pro"/>
              </a:rPr>
              <a:t>Doubt Support by a Teaching Assistant (TA) on </a:t>
            </a:r>
            <a:r>
              <a:rPr b="1" lang="en">
                <a:solidFill>
                  <a:srgbClr val="000000"/>
                </a:solidFill>
                <a:latin typeface="Maven Pro"/>
                <a:ea typeface="Maven Pro"/>
                <a:cs typeface="Maven Pro"/>
                <a:sym typeface="Maven Pro"/>
              </a:rPr>
              <a:t>Slack</a:t>
            </a:r>
            <a:r>
              <a:rPr lang="en">
                <a:solidFill>
                  <a:srgbClr val="000000"/>
                </a:solidFill>
                <a:latin typeface="Maven Pro"/>
                <a:ea typeface="Maven Pro"/>
                <a:cs typeface="Maven Pro"/>
                <a:sym typeface="Maven Pro"/>
              </a:rPr>
              <a:t>.</a:t>
            </a:r>
            <a:endParaRPr>
              <a:solidFill>
                <a:srgbClr val="000000"/>
              </a:solidFill>
              <a:latin typeface="Maven Pro"/>
              <a:ea typeface="Maven Pro"/>
              <a:cs typeface="Maven Pro"/>
              <a:sym typeface="Maven Pro"/>
            </a:endParaRPr>
          </a:p>
          <a:p>
            <a:pPr indent="0" lvl="0" marL="457200" rtl="0" algn="just">
              <a:lnSpc>
                <a:spcPct val="115000"/>
              </a:lnSpc>
              <a:spcBef>
                <a:spcPts val="1000"/>
              </a:spcBef>
              <a:spcAft>
                <a:spcPts val="0"/>
              </a:spcAft>
              <a:buNone/>
            </a:pPr>
            <a:r>
              <a:t/>
            </a:r>
            <a:endParaRPr>
              <a:solidFill>
                <a:srgbClr val="000000"/>
              </a:solidFill>
              <a:latin typeface="Maven Pro"/>
              <a:ea typeface="Maven Pro"/>
              <a:cs typeface="Maven Pro"/>
              <a:sym typeface="Maven Pro"/>
            </a:endParaRPr>
          </a:p>
          <a:p>
            <a:pPr indent="-342900" lvl="0" marL="457200" rtl="0" algn="just">
              <a:lnSpc>
                <a:spcPct val="115000"/>
              </a:lnSpc>
              <a:spcBef>
                <a:spcPts val="1000"/>
              </a:spcBef>
              <a:spcAft>
                <a:spcPts val="0"/>
              </a:spcAft>
              <a:buClr>
                <a:srgbClr val="000000"/>
              </a:buClr>
              <a:buSzPts val="1800"/>
              <a:buFont typeface="Maven Pro"/>
              <a:buChar char="●"/>
            </a:pPr>
            <a:r>
              <a:rPr lang="en">
                <a:solidFill>
                  <a:srgbClr val="000000"/>
                </a:solidFill>
                <a:latin typeface="Maven Pro"/>
                <a:ea typeface="Maven Pro"/>
                <a:cs typeface="Maven Pro"/>
                <a:sym typeface="Maven Pro"/>
              </a:rPr>
              <a:t>Course Assignment will be published on </a:t>
            </a:r>
            <a:r>
              <a:rPr b="1" lang="en">
                <a:solidFill>
                  <a:srgbClr val="000000"/>
                </a:solidFill>
                <a:latin typeface="Maven Pro"/>
                <a:ea typeface="Maven Pro"/>
                <a:cs typeface="Maven Pro"/>
                <a:sym typeface="Maven Pro"/>
              </a:rPr>
              <a:t>Hackerblocks</a:t>
            </a:r>
            <a:r>
              <a:rPr lang="en">
                <a:solidFill>
                  <a:srgbClr val="000000"/>
                </a:solidFill>
                <a:latin typeface="Maven Pro"/>
                <a:ea typeface="Maven Pro"/>
                <a:cs typeface="Maven Pro"/>
                <a:sym typeface="Maven Pro"/>
              </a:rPr>
              <a:t>.</a:t>
            </a:r>
            <a:endParaRPr>
              <a:solidFill>
                <a:srgbClr val="000000"/>
              </a:solidFill>
              <a:latin typeface="Maven Pro"/>
              <a:ea typeface="Maven Pro"/>
              <a:cs typeface="Maven Pro"/>
              <a:sym typeface="Maven Pro"/>
            </a:endParaRPr>
          </a:p>
          <a:p>
            <a:pPr indent="0" lvl="0" marL="0" rtl="0" algn="just">
              <a:lnSpc>
                <a:spcPct val="115000"/>
              </a:lnSpc>
              <a:spcBef>
                <a:spcPts val="1000"/>
              </a:spcBef>
              <a:spcAft>
                <a:spcPts val="1000"/>
              </a:spcAft>
              <a:buNone/>
            </a:pPr>
            <a:r>
              <a:t/>
            </a:r>
            <a:endParaRPr sz="1600">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400">
                <a:latin typeface="Maven Pro"/>
                <a:ea typeface="Maven Pro"/>
                <a:cs typeface="Maven Pro"/>
                <a:sym typeface="Maven Pro"/>
              </a:rPr>
              <a:t>How can you excel this course ?</a:t>
            </a:r>
            <a:endParaRPr b="1" sz="2400">
              <a:latin typeface="Maven Pro"/>
              <a:ea typeface="Maven Pro"/>
              <a:cs typeface="Maven Pro"/>
              <a:sym typeface="Maven Pro"/>
            </a:endParaRPr>
          </a:p>
        </p:txBody>
      </p:sp>
      <p:sp>
        <p:nvSpPr>
          <p:cNvPr id="86" name="Google Shape;86;p1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lnSpcReduction="20000"/>
          </a:bodyPr>
          <a:lstStyle/>
          <a:p>
            <a:pPr indent="-342900" lvl="0" marL="457200" rtl="0" algn="just">
              <a:lnSpc>
                <a:spcPct val="115000"/>
              </a:lnSpc>
              <a:spcBef>
                <a:spcPts val="1000"/>
              </a:spcBef>
              <a:spcAft>
                <a:spcPts val="0"/>
              </a:spcAft>
              <a:buSzPts val="1800"/>
              <a:buFont typeface="Maven Pro"/>
              <a:buChar char="●"/>
            </a:pPr>
            <a:r>
              <a:rPr lang="en" sz="2000">
                <a:solidFill>
                  <a:srgbClr val="000000"/>
                </a:solidFill>
                <a:latin typeface="Maven Pro"/>
                <a:ea typeface="Maven Pro"/>
                <a:cs typeface="Maven Pro"/>
                <a:sym typeface="Maven Pro"/>
              </a:rPr>
              <a:t>Attend the live sessions regularly.</a:t>
            </a:r>
            <a:endParaRPr sz="2000">
              <a:solidFill>
                <a:srgbClr val="000000"/>
              </a:solidFill>
              <a:latin typeface="Maven Pro"/>
              <a:ea typeface="Maven Pro"/>
              <a:cs typeface="Maven Pro"/>
              <a:sym typeface="Maven Pro"/>
            </a:endParaRPr>
          </a:p>
          <a:p>
            <a:pPr indent="0" lvl="0" marL="457200" rtl="0" algn="just">
              <a:lnSpc>
                <a:spcPct val="115000"/>
              </a:lnSpc>
              <a:spcBef>
                <a:spcPts val="1000"/>
              </a:spcBef>
              <a:spcAft>
                <a:spcPts val="0"/>
              </a:spcAft>
              <a:buNone/>
            </a:pPr>
            <a:r>
              <a:t/>
            </a:r>
            <a:endParaRPr sz="2000">
              <a:solidFill>
                <a:srgbClr val="000000"/>
              </a:solidFill>
              <a:latin typeface="Maven Pro"/>
              <a:ea typeface="Maven Pro"/>
              <a:cs typeface="Maven Pro"/>
              <a:sym typeface="Maven Pro"/>
            </a:endParaRPr>
          </a:p>
          <a:p>
            <a:pPr indent="-355600" lvl="0" marL="457200" rtl="0" algn="just">
              <a:lnSpc>
                <a:spcPct val="115000"/>
              </a:lnSpc>
              <a:spcBef>
                <a:spcPts val="1000"/>
              </a:spcBef>
              <a:spcAft>
                <a:spcPts val="0"/>
              </a:spcAft>
              <a:buClr>
                <a:srgbClr val="000000"/>
              </a:buClr>
              <a:buSzPts val="2000"/>
              <a:buFont typeface="Maven Pro"/>
              <a:buChar char="●"/>
            </a:pPr>
            <a:r>
              <a:rPr lang="en" sz="2000">
                <a:solidFill>
                  <a:srgbClr val="000000"/>
                </a:solidFill>
                <a:latin typeface="Maven Pro"/>
                <a:ea typeface="Maven Pro"/>
                <a:cs typeface="Maven Pro"/>
                <a:sym typeface="Maven Pro"/>
              </a:rPr>
              <a:t>Revise the live session at the earliest.</a:t>
            </a:r>
            <a:endParaRPr sz="2000">
              <a:solidFill>
                <a:srgbClr val="000000"/>
              </a:solidFill>
              <a:latin typeface="Maven Pro"/>
              <a:ea typeface="Maven Pro"/>
              <a:cs typeface="Maven Pro"/>
              <a:sym typeface="Maven Pro"/>
            </a:endParaRPr>
          </a:p>
          <a:p>
            <a:pPr indent="0" lvl="0" marL="457200" rtl="0" algn="just">
              <a:lnSpc>
                <a:spcPct val="115000"/>
              </a:lnSpc>
              <a:spcBef>
                <a:spcPts val="1000"/>
              </a:spcBef>
              <a:spcAft>
                <a:spcPts val="0"/>
              </a:spcAft>
              <a:buNone/>
            </a:pPr>
            <a:r>
              <a:t/>
            </a:r>
            <a:endParaRPr sz="2000">
              <a:solidFill>
                <a:srgbClr val="000000"/>
              </a:solidFill>
              <a:latin typeface="Maven Pro"/>
              <a:ea typeface="Maven Pro"/>
              <a:cs typeface="Maven Pro"/>
              <a:sym typeface="Maven Pro"/>
            </a:endParaRPr>
          </a:p>
          <a:p>
            <a:pPr indent="-355600" lvl="0" marL="457200" rtl="0" algn="just">
              <a:lnSpc>
                <a:spcPct val="115000"/>
              </a:lnSpc>
              <a:spcBef>
                <a:spcPts val="1000"/>
              </a:spcBef>
              <a:spcAft>
                <a:spcPts val="0"/>
              </a:spcAft>
              <a:buClr>
                <a:srgbClr val="000000"/>
              </a:buClr>
              <a:buSzPts val="2000"/>
              <a:buFont typeface="Maven Pro"/>
              <a:buChar char="●"/>
            </a:pPr>
            <a:r>
              <a:rPr lang="en" sz="2000">
                <a:solidFill>
                  <a:srgbClr val="000000"/>
                </a:solidFill>
                <a:latin typeface="Maven Pro"/>
                <a:ea typeface="Maven Pro"/>
                <a:cs typeface="Maven Pro"/>
                <a:sym typeface="Maven Pro"/>
              </a:rPr>
              <a:t>Make notes</a:t>
            </a:r>
            <a:r>
              <a:rPr b="1" lang="en" sz="2400">
                <a:solidFill>
                  <a:srgbClr val="000000"/>
                </a:solidFill>
                <a:latin typeface="Maven Pro"/>
                <a:ea typeface="Maven Pro"/>
                <a:cs typeface="Maven Pro"/>
                <a:sym typeface="Maven Pro"/>
              </a:rPr>
              <a:t>**</a:t>
            </a:r>
            <a:endParaRPr b="1" sz="2400">
              <a:solidFill>
                <a:srgbClr val="000000"/>
              </a:solidFill>
              <a:latin typeface="Maven Pro"/>
              <a:ea typeface="Maven Pro"/>
              <a:cs typeface="Maven Pro"/>
              <a:sym typeface="Maven Pro"/>
            </a:endParaRPr>
          </a:p>
          <a:p>
            <a:pPr indent="0" lvl="0" marL="457200" rtl="0" algn="just">
              <a:lnSpc>
                <a:spcPct val="115000"/>
              </a:lnSpc>
              <a:spcBef>
                <a:spcPts val="1000"/>
              </a:spcBef>
              <a:spcAft>
                <a:spcPts val="0"/>
              </a:spcAft>
              <a:buNone/>
            </a:pPr>
            <a:r>
              <a:t/>
            </a:r>
            <a:endParaRPr sz="2000">
              <a:solidFill>
                <a:srgbClr val="000000"/>
              </a:solidFill>
              <a:latin typeface="Maven Pro"/>
              <a:ea typeface="Maven Pro"/>
              <a:cs typeface="Maven Pro"/>
              <a:sym typeface="Maven Pro"/>
            </a:endParaRPr>
          </a:p>
          <a:p>
            <a:pPr indent="-355600" lvl="0" marL="457200" rtl="0" algn="just">
              <a:lnSpc>
                <a:spcPct val="115000"/>
              </a:lnSpc>
              <a:spcBef>
                <a:spcPts val="1000"/>
              </a:spcBef>
              <a:spcAft>
                <a:spcPts val="0"/>
              </a:spcAft>
              <a:buClr>
                <a:srgbClr val="000000"/>
              </a:buClr>
              <a:buSzPts val="2000"/>
              <a:buFont typeface="Maven Pro"/>
              <a:buChar char="●"/>
            </a:pPr>
            <a:r>
              <a:rPr lang="en" sz="2000">
                <a:solidFill>
                  <a:srgbClr val="000000"/>
                </a:solidFill>
                <a:latin typeface="Maven Pro"/>
                <a:ea typeface="Maven Pro"/>
                <a:cs typeface="Maven Pro"/>
                <a:sym typeface="Maven Pro"/>
              </a:rPr>
              <a:t>Complete your </a:t>
            </a:r>
            <a:r>
              <a:rPr lang="en" sz="2000">
                <a:solidFill>
                  <a:srgbClr val="000000"/>
                </a:solidFill>
                <a:latin typeface="Maven Pro"/>
                <a:ea typeface="Maven Pro"/>
                <a:cs typeface="Maven Pro"/>
                <a:sym typeface="Maven Pro"/>
              </a:rPr>
              <a:t>assignments.</a:t>
            </a:r>
            <a:endParaRPr sz="2000">
              <a:solidFill>
                <a:srgbClr val="000000"/>
              </a:solidFill>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400">
                <a:latin typeface="Maven Pro"/>
                <a:ea typeface="Maven Pro"/>
                <a:cs typeface="Maven Pro"/>
                <a:sym typeface="Maven Pro"/>
              </a:rPr>
              <a:t>Anything else ?</a:t>
            </a:r>
            <a:endParaRPr b="1" sz="2400">
              <a:latin typeface="Maven Pro"/>
              <a:ea typeface="Maven Pro"/>
              <a:cs typeface="Maven Pro"/>
              <a:sym typeface="Maven Pro"/>
            </a:endParaRPr>
          </a:p>
        </p:txBody>
      </p:sp>
      <p:sp>
        <p:nvSpPr>
          <p:cNvPr id="92" name="Google Shape;92;p18"/>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55600" lvl="0" marL="457200" rtl="0" algn="just">
              <a:lnSpc>
                <a:spcPct val="115000"/>
              </a:lnSpc>
              <a:spcBef>
                <a:spcPts val="1000"/>
              </a:spcBef>
              <a:spcAft>
                <a:spcPts val="0"/>
              </a:spcAft>
              <a:buClr>
                <a:srgbClr val="000000"/>
              </a:buClr>
              <a:buSzPts val="2000"/>
              <a:buFont typeface="Maven Pro"/>
              <a:buChar char="●"/>
            </a:pPr>
            <a:r>
              <a:rPr lang="en" sz="2000">
                <a:solidFill>
                  <a:srgbClr val="000000"/>
                </a:solidFill>
                <a:latin typeface="Maven Pro"/>
                <a:ea typeface="Maven Pro"/>
                <a:cs typeface="Maven Pro"/>
                <a:sym typeface="Maven Pro"/>
              </a:rPr>
              <a:t>Patience</a:t>
            </a:r>
            <a:endParaRPr sz="2000">
              <a:solidFill>
                <a:srgbClr val="000000"/>
              </a:solidFill>
              <a:latin typeface="Maven Pro"/>
              <a:ea typeface="Maven Pro"/>
              <a:cs typeface="Maven Pro"/>
              <a:sym typeface="Maven Pro"/>
            </a:endParaRPr>
          </a:p>
          <a:p>
            <a:pPr indent="0" lvl="0" marL="457200" rtl="0" algn="just">
              <a:lnSpc>
                <a:spcPct val="115000"/>
              </a:lnSpc>
              <a:spcBef>
                <a:spcPts val="1000"/>
              </a:spcBef>
              <a:spcAft>
                <a:spcPts val="0"/>
              </a:spcAft>
              <a:buNone/>
            </a:pPr>
            <a:r>
              <a:t/>
            </a:r>
            <a:endParaRPr sz="2000">
              <a:solidFill>
                <a:srgbClr val="000000"/>
              </a:solidFill>
              <a:latin typeface="Maven Pro"/>
              <a:ea typeface="Maven Pro"/>
              <a:cs typeface="Maven Pro"/>
              <a:sym typeface="Maven Pro"/>
            </a:endParaRPr>
          </a:p>
          <a:p>
            <a:pPr indent="-355600" lvl="0" marL="457200" rtl="0" algn="just">
              <a:lnSpc>
                <a:spcPct val="115000"/>
              </a:lnSpc>
              <a:spcBef>
                <a:spcPts val="1000"/>
              </a:spcBef>
              <a:spcAft>
                <a:spcPts val="0"/>
              </a:spcAft>
              <a:buClr>
                <a:srgbClr val="000000"/>
              </a:buClr>
              <a:buSzPts val="2000"/>
              <a:buFont typeface="Maven Pro"/>
              <a:buChar char="●"/>
            </a:pPr>
            <a:r>
              <a:rPr lang="en" sz="2000">
                <a:solidFill>
                  <a:srgbClr val="000000"/>
                </a:solidFill>
                <a:latin typeface="Maven Pro"/>
                <a:ea typeface="Maven Pro"/>
                <a:cs typeface="Maven Pro"/>
                <a:sym typeface="Maven Pro"/>
              </a:rPr>
              <a:t>Motivation</a:t>
            </a:r>
            <a:endParaRPr sz="2000">
              <a:solidFill>
                <a:srgbClr val="000000"/>
              </a:solidFill>
              <a:latin typeface="Maven Pro"/>
              <a:ea typeface="Maven Pro"/>
              <a:cs typeface="Maven Pro"/>
              <a:sym typeface="Maven Pro"/>
            </a:endParaRPr>
          </a:p>
          <a:p>
            <a:pPr indent="0" lvl="0" marL="457200" rtl="0" algn="just">
              <a:lnSpc>
                <a:spcPct val="115000"/>
              </a:lnSpc>
              <a:spcBef>
                <a:spcPts val="1000"/>
              </a:spcBef>
              <a:spcAft>
                <a:spcPts val="0"/>
              </a:spcAft>
              <a:buNone/>
            </a:pPr>
            <a:r>
              <a:t/>
            </a:r>
            <a:endParaRPr sz="2000">
              <a:solidFill>
                <a:srgbClr val="000000"/>
              </a:solidFill>
              <a:latin typeface="Maven Pro"/>
              <a:ea typeface="Maven Pro"/>
              <a:cs typeface="Maven Pro"/>
              <a:sym typeface="Maven Pro"/>
            </a:endParaRPr>
          </a:p>
          <a:p>
            <a:pPr indent="-355600" lvl="0" marL="457200" rtl="0" algn="just">
              <a:lnSpc>
                <a:spcPct val="115000"/>
              </a:lnSpc>
              <a:spcBef>
                <a:spcPts val="1000"/>
              </a:spcBef>
              <a:spcAft>
                <a:spcPts val="0"/>
              </a:spcAft>
              <a:buClr>
                <a:srgbClr val="000000"/>
              </a:buClr>
              <a:buSzPts val="2000"/>
              <a:buFont typeface="Maven Pro"/>
              <a:buChar char="●"/>
            </a:pPr>
            <a:r>
              <a:rPr lang="en" sz="2000">
                <a:solidFill>
                  <a:srgbClr val="000000"/>
                </a:solidFill>
                <a:latin typeface="Maven Pro"/>
                <a:ea typeface="Maven Pro"/>
                <a:cs typeface="Maven Pro"/>
                <a:sym typeface="Maven Pro"/>
              </a:rPr>
              <a:t>Hard Work</a:t>
            </a:r>
            <a:endParaRPr sz="2000">
              <a:solidFill>
                <a:srgbClr val="000000"/>
              </a:solidFill>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200">
                <a:latin typeface="Maven Pro"/>
                <a:ea typeface="Maven Pro"/>
                <a:cs typeface="Maven Pro"/>
                <a:sym typeface="Maven Pro"/>
              </a:rPr>
              <a:t>Tell me about yourself</a:t>
            </a:r>
            <a:endParaRPr b="1" sz="3200">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200">
                <a:latin typeface="Maven Pro"/>
                <a:ea typeface="Maven Pro"/>
                <a:cs typeface="Maven Pro"/>
                <a:sym typeface="Maven Pro"/>
              </a:rPr>
              <a:t>The Coin Puzzle</a:t>
            </a:r>
            <a:endParaRPr b="1" sz="3200">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nvSpPr>
        <p:spPr>
          <a:xfrm>
            <a:off x="885000" y="2571750"/>
            <a:ext cx="7374000" cy="1970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2000">
                <a:solidFill>
                  <a:schemeClr val="dk2"/>
                </a:solidFill>
                <a:latin typeface="Maven Pro"/>
                <a:ea typeface="Maven Pro"/>
                <a:cs typeface="Maven Pro"/>
                <a:sym typeface="Maven Pro"/>
              </a:rPr>
              <a:t>There are 8 coins, all except one are of same weight, the odd one is heavier than the rest. You must determine which one is the odd one out using an old fashioned balance such that you can use the balance only twice.</a:t>
            </a:r>
            <a:endParaRPr sz="2000">
              <a:solidFill>
                <a:schemeClr val="dk2"/>
              </a:solidFill>
              <a:latin typeface="Maven Pro"/>
              <a:ea typeface="Maven Pro"/>
              <a:cs typeface="Maven Pro"/>
              <a:sym typeface="Maven Pro"/>
            </a:endParaRPr>
          </a:p>
          <a:p>
            <a:pPr indent="0" lvl="0" marL="0" rtl="0" algn="l">
              <a:spcBef>
                <a:spcPts val="1200"/>
              </a:spcBef>
              <a:spcAft>
                <a:spcPts val="0"/>
              </a:spcAft>
              <a:buNone/>
            </a:pPr>
            <a:r>
              <a:t/>
            </a:r>
            <a:endParaRPr>
              <a:latin typeface="Source Code Pro"/>
              <a:ea typeface="Source Code Pro"/>
              <a:cs typeface="Source Code Pro"/>
              <a:sym typeface="Source Code Pro"/>
            </a:endParaRPr>
          </a:p>
        </p:txBody>
      </p:sp>
      <p:pic>
        <p:nvPicPr>
          <p:cNvPr id="108" name="Google Shape;108;p21"/>
          <p:cNvPicPr preferRelativeResize="0"/>
          <p:nvPr/>
        </p:nvPicPr>
        <p:blipFill>
          <a:blip r:embed="rId3">
            <a:alphaModFix/>
          </a:blip>
          <a:stretch>
            <a:fillRect/>
          </a:stretch>
        </p:blipFill>
        <p:spPr>
          <a:xfrm>
            <a:off x="3644475" y="516750"/>
            <a:ext cx="1855058" cy="1595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