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Google Shape;7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IN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IN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Google Shape;10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Google Shape;1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15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5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15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5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Google Shape;1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16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16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16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16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16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16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6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16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Google Shape;13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2" name="Google Shape;5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8" name="Google Shape;5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3" name="Google Shape;6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Google Shape;7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hyperlink" Target="https://www.investopedia.com/" TargetMode="External"/><Relationship Id="rId5" Type="http://schemas.openxmlformats.org/officeDocument/2006/relationships/hyperlink" Target="https://docs.gspread.org/en/latest/" TargetMode="External"/><Relationship Id="rId6" Type="http://schemas.openxmlformats.org/officeDocument/2006/relationships/hyperlink" Target="https://drive.google.com/drive/folders/1ABkykhiCFFRL2G8lkNOG3UJ3L0v5vpre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28600" rotWithShape="0" algn="tl">
              <a:srgbClr val="000000">
                <a:alpha val="36862"/>
              </a:srgbClr>
            </a:outerShdw>
            <a:reflection blurRad="0" dir="5400000" dist="50800" endA="0" endPos="65000" kx="0" rotWithShape="0" algn="bl" stPos="0" sy="-100000" ky="0"/>
          </a:effectLst>
        </p:spPr>
      </p:pic>
      <p:grpSp>
        <p:nvGrpSpPr>
          <p:cNvPr id="156" name="Google Shape;156;p19"/>
          <p:cNvGrpSpPr/>
          <p:nvPr/>
        </p:nvGrpSpPr>
        <p:grpSpPr>
          <a:xfrm>
            <a:off x="3695702" y="841242"/>
            <a:ext cx="5238747" cy="889785"/>
            <a:chOff x="0" y="70278"/>
            <a:chExt cx="5238747" cy="889785"/>
          </a:xfrm>
        </p:grpSpPr>
        <p:sp>
          <p:nvSpPr>
            <p:cNvPr id="157" name="Google Shape;157;p19"/>
            <p:cNvSpPr/>
            <p:nvPr/>
          </p:nvSpPr>
          <p:spPr>
            <a:xfrm>
              <a:off x="0" y="70278"/>
              <a:ext cx="5238747" cy="88978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43436" y="113714"/>
              <a:ext cx="5151875" cy="802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Twentieth Century"/>
                <a:buNone/>
              </a:pPr>
              <a:r>
                <a:rPr b="1" i="0" lang="en-IN" sz="39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INVESTMENT ADVISOR</a:t>
              </a:r>
              <a:endParaRPr/>
            </a:p>
          </p:txBody>
        </p:sp>
      </p:grpSp>
      <p:sp>
        <p:nvSpPr>
          <p:cNvPr id="159" name="Google Shape;159;p19"/>
          <p:cNvSpPr/>
          <p:nvPr/>
        </p:nvSpPr>
        <p:spPr>
          <a:xfrm>
            <a:off x="497537" y="3872766"/>
            <a:ext cx="3621745" cy="24857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PRESENTED BY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SONU KUMAR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RAMSHA SIDDIQUI</a:t>
            </a:r>
            <a:br>
              <a:rPr b="1" lang="en-IN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IN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AVANISH YADAV</a:t>
            </a:r>
            <a:br>
              <a:rPr b="1" lang="en-IN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IN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MAHESH DETHE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9009529" y="4578173"/>
            <a:ext cx="2734236" cy="105560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  CO-ORDINATOR</a:t>
            </a:r>
            <a:br>
              <a:rPr lang="en-IN" sz="28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</a:br>
            <a:r>
              <a:rPr b="1" lang="en-IN" sz="28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   </a:t>
            </a:r>
            <a:r>
              <a:rPr b="1" lang="en-IN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AMAN VATS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9653306" y="5757597"/>
            <a:ext cx="1550898" cy="5788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10/09/2021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85725"/>
            <a:ext cx="125253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/>
          <p:nvPr/>
        </p:nvSpPr>
        <p:spPr>
          <a:xfrm>
            <a:off x="2914650" y="838200"/>
            <a:ext cx="60674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Excluding other sectors Capital Goods, Automobile &amp; Energy has maximum 1 year Return Percentage.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1999" cy="6777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50" name="Google Shape;25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7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4086225" y="1552575"/>
            <a:ext cx="6934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tells which Industry will be better suited for investment.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257" name="Google Shape;257;p31"/>
          <p:cNvSpPr/>
          <p:nvPr/>
        </p:nvSpPr>
        <p:spPr>
          <a:xfrm>
            <a:off x="4320983" y="197219"/>
            <a:ext cx="2985255" cy="71508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809067" y="986627"/>
            <a:ext cx="11017624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809067" y="1109448"/>
            <a:ext cx="10573866" cy="486941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lang="en-IN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Sanofi India Ltd. </a:t>
            </a:r>
            <a:r>
              <a:rPr lang="en-IN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has the highest Dividend Per Share i.e. 470.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Most of the companies have a Market Cap of less than 2 lakh Cr and have dividend per share of less than 100.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Average 1 Year Returns of </a:t>
            </a:r>
            <a:r>
              <a:rPr b="1" lang="en-IN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Energy &amp; Communication Sectors </a:t>
            </a:r>
            <a:r>
              <a:rPr lang="en-IN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are more than any other Sector.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average 1 Year Return of the </a:t>
            </a:r>
            <a:r>
              <a:rPr b="1" lang="en-IN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Pumps &amp; Compression Industry </a:t>
            </a:r>
            <a:r>
              <a:rPr lang="en-IN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 greater than the other Industries and </a:t>
            </a:r>
            <a:r>
              <a:rPr b="1" lang="en-IN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Textile Industry </a:t>
            </a:r>
            <a:r>
              <a:rPr lang="en-IN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was at the top for High Stock.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lang="en-IN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Drugs &amp; Pharma Industries </a:t>
            </a:r>
            <a:r>
              <a:rPr lang="en-IN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have more companies that can give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3-Year Return Positive.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7704"/>
            <a:ext cx="12192000" cy="6858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265" name="Google Shape;265;p32"/>
          <p:cNvSpPr/>
          <p:nvPr/>
        </p:nvSpPr>
        <p:spPr>
          <a:xfrm>
            <a:off x="4823011" y="242049"/>
            <a:ext cx="2599763" cy="71508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REFERENCES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1192305" y="952104"/>
            <a:ext cx="9439835" cy="1665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Financial Terminology – </a:t>
            </a:r>
            <a:r>
              <a:rPr lang="en-IN" sz="36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/>
              </a:rPr>
              <a:t>Investopedia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Gspread Library – </a:t>
            </a:r>
            <a:r>
              <a:rPr lang="en-IN" sz="36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5"/>
              </a:rPr>
              <a:t>Gspread documentation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1237127" y="3368010"/>
            <a:ext cx="9807388" cy="1191816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Project Link:-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6"/>
              </a:rPr>
              <a:t>Investment Advisor</a:t>
            </a:r>
            <a:endParaRPr sz="3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273" name="Google Shape;273;p33"/>
          <p:cNvSpPr/>
          <p:nvPr/>
        </p:nvSpPr>
        <p:spPr>
          <a:xfrm>
            <a:off x="3908612" y="2707340"/>
            <a:ext cx="3818965" cy="919401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QUESTIONS?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279" name="Google Shape;279;p34"/>
          <p:cNvSpPr/>
          <p:nvPr/>
        </p:nvSpPr>
        <p:spPr>
          <a:xfrm>
            <a:off x="3558992" y="2770095"/>
            <a:ext cx="4867834" cy="112371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 YOU !!!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67" name="Google Shape;167;p20"/>
          <p:cNvSpPr txBox="1"/>
          <p:nvPr/>
        </p:nvSpPr>
        <p:spPr>
          <a:xfrm>
            <a:off x="632019" y="151963"/>
            <a:ext cx="602428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CONTENTS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609600" y="1057835"/>
            <a:ext cx="10950381" cy="534614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</a:pPr>
            <a:r>
              <a:rPr lang="en-IN" sz="4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</a:pPr>
            <a:r>
              <a:rPr lang="en-IN" sz="4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</a:pPr>
            <a:r>
              <a:rPr lang="en-IN" sz="4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VARIABLES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</a:pPr>
            <a:r>
              <a:rPr lang="en-IN" sz="4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OBJECTIVES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</a:pPr>
            <a:r>
              <a:rPr lang="en-IN" sz="4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INSIGHTS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</a:pPr>
            <a:r>
              <a:rPr lang="en-IN" sz="4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Char char="•"/>
            </a:pPr>
            <a:r>
              <a:rPr lang="en-IN" sz="4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REFERENCE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74" name="Google Shape;174;p21"/>
          <p:cNvSpPr/>
          <p:nvPr/>
        </p:nvSpPr>
        <p:spPr>
          <a:xfrm>
            <a:off x="4191002" y="193147"/>
            <a:ext cx="3617257" cy="78319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</a:t>
            </a:r>
            <a:endParaRPr sz="4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00000">
            <a:off x="8136253" y="4230612"/>
            <a:ext cx="3336596" cy="215774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76" name="Google Shape;176;p21"/>
          <p:cNvSpPr/>
          <p:nvPr/>
        </p:nvSpPr>
        <p:spPr>
          <a:xfrm>
            <a:off x="1035967" y="1169487"/>
            <a:ext cx="10327341" cy="282630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Project is based on Real-time data from the Indian Stock Exchange named BSE along with other financial ratios where one can view the Performance and Analyze the company.</a:t>
            </a:r>
            <a:endParaRPr sz="4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60" y="0"/>
            <a:ext cx="12192000" cy="6858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82" name="Google Shape;182;p22"/>
          <p:cNvSpPr/>
          <p:nvPr/>
        </p:nvSpPr>
        <p:spPr>
          <a:xfrm>
            <a:off x="5126185" y="206351"/>
            <a:ext cx="1884215" cy="76616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r>
              <a:rPr lang="en-IN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2477245" y="1654635"/>
            <a:ext cx="1209962" cy="51077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BSE500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8026401" y="1642987"/>
            <a:ext cx="2687782" cy="51077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Income &amp; Expenses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1461795" y="2953157"/>
            <a:ext cx="3361216" cy="17366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data contains 500 companies listed in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Indian Stock Exchange named BSE.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8058733" y="2941773"/>
            <a:ext cx="2687782" cy="17366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data contains the income and expense details of an individual.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2894514" y="2216727"/>
            <a:ext cx="332509" cy="60036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9268419" y="2216727"/>
            <a:ext cx="387927" cy="60036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89" name="Google Shape;189;p22"/>
          <p:cNvCxnSpPr/>
          <p:nvPr/>
        </p:nvCxnSpPr>
        <p:spPr>
          <a:xfrm flipH="1" rot="10800000">
            <a:off x="3038765" y="1265383"/>
            <a:ext cx="6374176" cy="9236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22"/>
          <p:cNvCxnSpPr/>
          <p:nvPr/>
        </p:nvCxnSpPr>
        <p:spPr>
          <a:xfrm>
            <a:off x="6096000" y="972518"/>
            <a:ext cx="0" cy="29286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22"/>
          <p:cNvCxnSpPr/>
          <p:nvPr/>
        </p:nvCxnSpPr>
        <p:spPr>
          <a:xfrm>
            <a:off x="3047461" y="1274619"/>
            <a:ext cx="0" cy="36836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22"/>
          <p:cNvCxnSpPr/>
          <p:nvPr/>
        </p:nvCxnSpPr>
        <p:spPr>
          <a:xfrm>
            <a:off x="9402624" y="1283855"/>
            <a:ext cx="0" cy="29286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98" name="Google Shape;198;p23"/>
          <p:cNvSpPr/>
          <p:nvPr/>
        </p:nvSpPr>
        <p:spPr>
          <a:xfrm>
            <a:off x="4921620" y="89637"/>
            <a:ext cx="2384612" cy="71508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VARIABLES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744067" y="868522"/>
            <a:ext cx="10533533" cy="582287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Market Capitalization </a:t>
            </a:r>
            <a:r>
              <a:rPr lang="en-IN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What a company is worth on the open market.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92D05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Enterprise Value </a:t>
            </a:r>
            <a:r>
              <a:rPr lang="en-IN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enterprise value (EV) is the total value of a company, defined in terms of its financing.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92D05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Returns</a:t>
            </a:r>
            <a:r>
              <a:rPr lang="en-IN" sz="2400">
                <a:solidFill>
                  <a:schemeClr val="accent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IN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Percentage return after investing.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92D05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Earnings Per Share</a:t>
            </a:r>
            <a:r>
              <a:rPr lang="en-IN" sz="2400">
                <a:solidFill>
                  <a:schemeClr val="accent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IN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It indicates how much money a company makes for each share.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92D05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Dividend Per Share </a:t>
            </a:r>
            <a:r>
              <a:rPr lang="en-IN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Dividend per share (DPS) is the sum of declared dividends issued by a company for every ordinary share outstanding.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92D05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Cash Flow Per Share </a:t>
            </a:r>
            <a:r>
              <a:rPr lang="en-IN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Cash flow per share is the after-tax earnings plus depreciation on a per-share basis that functions as a measure of a firm's financial strength.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2400" u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EV / EBITDA </a:t>
            </a:r>
            <a:r>
              <a:rPr i="0" lang="en-IN" sz="2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a popular metric used as a valuation tool to compare the value of a company, debt included, to the company's cash earnings less non-cash expenses.</a:t>
            </a:r>
            <a:r>
              <a:rPr lang="en-IN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8964"/>
            <a:ext cx="12192000" cy="6858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205" name="Google Shape;205;p24"/>
          <p:cNvSpPr/>
          <p:nvPr/>
        </p:nvSpPr>
        <p:spPr>
          <a:xfrm>
            <a:off x="4455459" y="233079"/>
            <a:ext cx="3128682" cy="71508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OBJECTIVES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537884" y="1244001"/>
            <a:ext cx="11134164" cy="5005626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•"/>
            </a:pPr>
            <a:r>
              <a:rPr lang="en-IN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Keep Funds Safe &amp; Secure.</a:t>
            </a:r>
            <a:endParaRPr/>
          </a:p>
          <a:p>
            <a:pPr indent="-3048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•"/>
            </a:pPr>
            <a:r>
              <a:rPr lang="en-IN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Grow Your Funds Exponentially.</a:t>
            </a:r>
            <a:endParaRPr/>
          </a:p>
          <a:p>
            <a:pPr indent="-3048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•"/>
            </a:pPr>
            <a:r>
              <a:rPr lang="en-IN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Earn an Additional Source of Income.</a:t>
            </a:r>
            <a:endParaRPr/>
          </a:p>
          <a:p>
            <a:pPr indent="-3048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•"/>
            </a:pPr>
            <a:r>
              <a:rPr lang="en-IN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Minimize Income Tax Burden.</a:t>
            </a:r>
            <a:endParaRPr/>
          </a:p>
          <a:p>
            <a:pPr indent="-3048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•"/>
            </a:pPr>
            <a:r>
              <a:rPr lang="en-IN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Retirement Planning.</a:t>
            </a:r>
            <a:endParaRPr/>
          </a:p>
          <a:p>
            <a:pPr indent="-3048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•"/>
            </a:pPr>
            <a:r>
              <a:rPr lang="en-IN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Meet Financial Goals.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212" name="Google Shape;212;p25"/>
          <p:cNvSpPr/>
          <p:nvPr/>
        </p:nvSpPr>
        <p:spPr>
          <a:xfrm>
            <a:off x="4867833" y="206180"/>
            <a:ext cx="2178420" cy="71508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INSIGHTS</a:t>
            </a:r>
            <a:endParaRPr sz="3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08747" y="1351510"/>
            <a:ext cx="4217893" cy="194095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Top 5 Low-Risk Taking Companies: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Page Industries Ltd.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Abbott India Ltd.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MRF Ltd.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Bajaj Holdings &amp; Investment Ltd.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Honeywell Automation India Ltd.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526677" y="3798877"/>
            <a:ext cx="4199963" cy="194095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Top 5 Moderate-Risk Taking Companies: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Cyient Ltd.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Chambal Fertilisers &amp; Chemicals Ltd.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Redington India Ltd.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BASF India Ltd.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Zydus Wellness Ltd.</a:t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7151595" y="1333578"/>
            <a:ext cx="4735608" cy="194095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Top 5 Risk-Taking Companies: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Great Eastern Shipping Company Ltd.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Welspun Corp Ltd.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Jyothy Labs Ltd.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Gujarat State Fertilizers &amp; Chemicals Ltd.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NCC Ltd.</a:t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7151596" y="3780949"/>
            <a:ext cx="4735608" cy="194095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Top 5 High-Risk Taking Companies: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MOIL Ltd.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Responsive Industries Ltd.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Vakrangee Ltd.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Hathway Cable &amp; Datacom Ltd.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Strides Pharma Science Ltd.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22" name="Google Shape;22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53" y="0"/>
            <a:ext cx="1212924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3379694" y="2008096"/>
            <a:ext cx="815788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Most of the companies have a Market Cap of less than 2 lakh crores and have dividend Per Share of less than 100.</a:t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1559859" y="2070847"/>
            <a:ext cx="1281953" cy="2196353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30" name="Google Shape;23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1407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/>
        </p:nvSpPr>
        <p:spPr>
          <a:xfrm>
            <a:off x="1541929" y="5728453"/>
            <a:ext cx="9906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Insurance sector and the finance sector have greater enterprise value(median) than any other sectors.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