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63" r:id="rId5"/>
    <p:sldId id="259" r:id="rId6"/>
    <p:sldId id="260" r:id="rId7"/>
    <p:sldId id="264"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3983274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A15D7-9B06-41F6-9598-44269CAD6726}"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127658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160659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2137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3483567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2980465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1908794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3775501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258226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3486247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173297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3A15D7-9B06-41F6-9598-44269CAD6726}"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220844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3A15D7-9B06-41F6-9598-44269CAD6726}" type="datetimeFigureOut">
              <a:rPr lang="en-IN" smtClean="0"/>
              <a:t>09-01-2025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126054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279129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3783086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43A15D7-9B06-41F6-9598-44269CAD6726}" type="datetimeFigureOut">
              <a:rPr lang="en-IN" smtClean="0"/>
              <a:t>09-01-2025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121036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A15D7-9B06-41F6-9598-44269CAD6726}"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525A7-AAA6-417E-AD76-CBCA544D3EC0}" type="slidenum">
              <a:rPr lang="en-IN" smtClean="0"/>
              <a:t>‹#›</a:t>
            </a:fld>
            <a:endParaRPr lang="en-IN"/>
          </a:p>
        </p:txBody>
      </p:sp>
    </p:spTree>
    <p:extLst>
      <p:ext uri="{BB962C8B-B14F-4D97-AF65-F5344CB8AC3E}">
        <p14:creationId xmlns:p14="http://schemas.microsoft.com/office/powerpoint/2010/main" val="906682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43A15D7-9B06-41F6-9598-44269CAD6726}" type="datetimeFigureOut">
              <a:rPr lang="en-IN" smtClean="0"/>
              <a:t>09-01-2025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E525A7-AAA6-417E-AD76-CBCA544D3EC0}" type="slidenum">
              <a:rPr lang="en-IN" smtClean="0"/>
              <a:t>‹#›</a:t>
            </a:fld>
            <a:endParaRPr lang="en-IN"/>
          </a:p>
        </p:txBody>
      </p:sp>
    </p:spTree>
    <p:extLst>
      <p:ext uri="{BB962C8B-B14F-4D97-AF65-F5344CB8AC3E}">
        <p14:creationId xmlns:p14="http://schemas.microsoft.com/office/powerpoint/2010/main" val="23276314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2E66-48D1-8331-5C29-115F61816FC9}"/>
              </a:ext>
            </a:extLst>
          </p:cNvPr>
          <p:cNvSpPr>
            <a:spLocks noGrp="1"/>
          </p:cNvSpPr>
          <p:nvPr>
            <p:ph type="ctrTitle"/>
          </p:nvPr>
        </p:nvSpPr>
        <p:spPr/>
        <p:txBody>
          <a:bodyPr/>
          <a:lstStyle/>
          <a:p>
            <a:r>
              <a:rPr lang="en-US" dirty="0"/>
              <a:t>Marathi Project</a:t>
            </a:r>
            <a:br>
              <a:rPr lang="en-US" dirty="0"/>
            </a:br>
            <a:endParaRPr lang="en-IN" dirty="0"/>
          </a:p>
        </p:txBody>
      </p:sp>
      <p:sp>
        <p:nvSpPr>
          <p:cNvPr id="3" name="Subtitle 2">
            <a:extLst>
              <a:ext uri="{FF2B5EF4-FFF2-40B4-BE49-F238E27FC236}">
                <a16:creationId xmlns:a16="http://schemas.microsoft.com/office/drawing/2014/main" id="{8D4083FD-CC06-024A-DDF4-27AEE0A5F9C6}"/>
              </a:ext>
            </a:extLst>
          </p:cNvPr>
          <p:cNvSpPr>
            <a:spLocks noGrp="1"/>
          </p:cNvSpPr>
          <p:nvPr>
            <p:ph type="subTitle" idx="1"/>
          </p:nvPr>
        </p:nvSpPr>
        <p:spPr/>
        <p:txBody>
          <a:bodyPr>
            <a:normAutofit fontScale="70000" lnSpcReduction="20000"/>
          </a:bodyPr>
          <a:lstStyle/>
          <a:p>
            <a:r>
              <a:rPr lang="en-US" dirty="0"/>
              <a:t>By Avanish Murkute</a:t>
            </a:r>
          </a:p>
          <a:p>
            <a:r>
              <a:rPr lang="en-US" dirty="0"/>
              <a:t>Class 6</a:t>
            </a:r>
            <a:r>
              <a:rPr lang="en-US" baseline="30000" dirty="0"/>
              <a:t>th</a:t>
            </a:r>
            <a:r>
              <a:rPr lang="en-US" dirty="0"/>
              <a:t> B </a:t>
            </a:r>
          </a:p>
          <a:p>
            <a:r>
              <a:rPr lang="en-US" dirty="0"/>
              <a:t>Roll no.12</a:t>
            </a:r>
            <a:endParaRPr lang="en-IN" dirty="0"/>
          </a:p>
        </p:txBody>
      </p:sp>
    </p:spTree>
    <p:extLst>
      <p:ext uri="{BB962C8B-B14F-4D97-AF65-F5344CB8AC3E}">
        <p14:creationId xmlns:p14="http://schemas.microsoft.com/office/powerpoint/2010/main" val="123644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logo with a yellow and red design&#10;&#10;Description automatically generated with medium confidence">
            <a:extLst>
              <a:ext uri="{FF2B5EF4-FFF2-40B4-BE49-F238E27FC236}">
                <a16:creationId xmlns:a16="http://schemas.microsoft.com/office/drawing/2014/main" id="{6DDEA937-61AB-D704-17D4-DC7538862A0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614488"/>
            <a:ext cx="7861300" cy="4016375"/>
          </a:xfrm>
        </p:spPr>
      </p:pic>
    </p:spTree>
    <p:extLst>
      <p:ext uri="{BB962C8B-B14F-4D97-AF65-F5344CB8AC3E}">
        <p14:creationId xmlns:p14="http://schemas.microsoft.com/office/powerpoint/2010/main" val="281899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BABA01-0A39-E1D5-EF4E-66D958D32B79}"/>
              </a:ext>
            </a:extLst>
          </p:cNvPr>
          <p:cNvSpPr>
            <a:spLocks noGrp="1"/>
          </p:cNvSpPr>
          <p:nvPr>
            <p:ph type="title"/>
          </p:nvPr>
        </p:nvSpPr>
        <p:spPr>
          <a:xfrm>
            <a:off x="1676400" y="963038"/>
            <a:ext cx="10515600" cy="3326859"/>
          </a:xfrm>
        </p:spPr>
        <p:txBody>
          <a:bodyPr>
            <a:normAutofit/>
          </a:bodyPr>
          <a:lstStyle/>
          <a:p>
            <a:br>
              <a:rPr lang="hi-IN" dirty="0"/>
            </a:br>
            <a:r>
              <a:rPr lang="hi-IN" dirty="0"/>
              <a:t>जलप्रदूषण </a:t>
            </a:r>
            <a:endParaRPr lang="en-IN" dirty="0"/>
          </a:p>
        </p:txBody>
      </p:sp>
      <p:pic>
        <p:nvPicPr>
          <p:cNvPr id="5" name="Picture 4">
            <a:extLst>
              <a:ext uri="{FF2B5EF4-FFF2-40B4-BE49-F238E27FC236}">
                <a16:creationId xmlns:a16="http://schemas.microsoft.com/office/drawing/2014/main" id="{D02EF2DA-0140-1979-3A61-C59FA8B772EB}"/>
              </a:ext>
            </a:extLst>
          </p:cNvPr>
          <p:cNvPicPr>
            <a:picLocks noChangeAspect="1"/>
          </p:cNvPicPr>
          <p:nvPr/>
        </p:nvPicPr>
        <p:blipFill>
          <a:blip r:embed="rId2"/>
          <a:stretch>
            <a:fillRect/>
          </a:stretch>
        </p:blipFill>
        <p:spPr>
          <a:xfrm>
            <a:off x="5119578" y="1248003"/>
            <a:ext cx="5960226" cy="3732559"/>
          </a:xfrm>
          <a:prstGeom prst="rect">
            <a:avLst/>
          </a:prstGeom>
        </p:spPr>
      </p:pic>
    </p:spTree>
    <p:extLst>
      <p:ext uri="{BB962C8B-B14F-4D97-AF65-F5344CB8AC3E}">
        <p14:creationId xmlns:p14="http://schemas.microsoft.com/office/powerpoint/2010/main" val="413537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77FCB4-76AF-DAD9-0E51-DE54928A791C}"/>
              </a:ext>
            </a:extLst>
          </p:cNvPr>
          <p:cNvSpPr>
            <a:spLocks noGrp="1"/>
          </p:cNvSpPr>
          <p:nvPr>
            <p:ph type="title"/>
          </p:nvPr>
        </p:nvSpPr>
        <p:spPr>
          <a:xfrm>
            <a:off x="1065314" y="1"/>
            <a:ext cx="10515600" cy="1500187"/>
          </a:xfrm>
        </p:spPr>
        <p:txBody>
          <a:bodyPr>
            <a:normAutofit/>
          </a:bodyPr>
          <a:lstStyle/>
          <a:p>
            <a:r>
              <a:rPr lang="hi-IN" dirty="0"/>
              <a:t>जल प्रदूषण (</a:t>
            </a:r>
            <a:r>
              <a:rPr lang="en-IN" dirty="0"/>
              <a:t>Water pollution)</a:t>
            </a:r>
          </a:p>
        </p:txBody>
      </p:sp>
      <p:sp>
        <p:nvSpPr>
          <p:cNvPr id="6" name="Text Placeholder 5">
            <a:extLst>
              <a:ext uri="{FF2B5EF4-FFF2-40B4-BE49-F238E27FC236}">
                <a16:creationId xmlns:a16="http://schemas.microsoft.com/office/drawing/2014/main" id="{96703BAE-F927-8D35-2FFD-01723DBC73C8}"/>
              </a:ext>
            </a:extLst>
          </p:cNvPr>
          <p:cNvSpPr>
            <a:spLocks noGrp="1"/>
          </p:cNvSpPr>
          <p:nvPr>
            <p:ph type="body" idx="1"/>
          </p:nvPr>
        </p:nvSpPr>
        <p:spPr>
          <a:xfrm>
            <a:off x="838200" y="2568102"/>
            <a:ext cx="10515600" cy="3103259"/>
          </a:xfrm>
        </p:spPr>
        <p:txBody>
          <a:bodyPr>
            <a:normAutofit/>
          </a:bodyPr>
          <a:lstStyle/>
          <a:p>
            <a:endParaRPr lang="hi-IN" dirty="0"/>
          </a:p>
          <a:p>
            <a:r>
              <a:rPr lang="hi-IN" sz="2400" dirty="0"/>
              <a:t>जलप्रदूषण म्हणजे काय </a:t>
            </a:r>
            <a:r>
              <a:rPr lang="en-US" sz="2400" dirty="0"/>
              <a:t>?</a:t>
            </a:r>
            <a:endParaRPr lang="hi-IN" sz="2400" dirty="0"/>
          </a:p>
          <a:p>
            <a:r>
              <a:rPr lang="hi-IN" sz="2400" dirty="0"/>
              <a:t>पाण्याचे प्राकृतिक, रासायनिक आणि जैविक गुणधर्म बदलल्याने मानव व इतर सजीवांवर अपायकारक परिणाम करणारी जल प्रदूषण ही प्रक्रिया आहे. नैसर्गिक पाण्यात एखादा बाह्य पदार्थ अथवा उष्णता यांची भर पडल्यास ते पाणी प्रदूषित होऊन त्याचा मानव, इतर प्राणी आणि जलीय जीव यांना अपाय होतो</a:t>
            </a:r>
            <a:r>
              <a:rPr lang="hi-IN" dirty="0"/>
              <a:t>.</a:t>
            </a:r>
          </a:p>
        </p:txBody>
      </p:sp>
    </p:spTree>
    <p:extLst>
      <p:ext uri="{BB962C8B-B14F-4D97-AF65-F5344CB8AC3E}">
        <p14:creationId xmlns:p14="http://schemas.microsoft.com/office/powerpoint/2010/main" val="35972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oup of people working in a pond&#10;&#10;Description automatically generated">
            <a:extLst>
              <a:ext uri="{FF2B5EF4-FFF2-40B4-BE49-F238E27FC236}">
                <a16:creationId xmlns:a16="http://schemas.microsoft.com/office/drawing/2014/main" id="{0FB71548-B2AC-2F91-2615-E7B665326D42}"/>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0" y="1944688"/>
            <a:ext cx="5321300" cy="3600450"/>
          </a:xfrm>
        </p:spPr>
      </p:pic>
      <p:pic>
        <p:nvPicPr>
          <p:cNvPr id="12" name="Content Placeholder 11" descr="A water flowing through a concrete pipe&#10;&#10;Description automatically generated with medium confidence">
            <a:extLst>
              <a:ext uri="{FF2B5EF4-FFF2-40B4-BE49-F238E27FC236}">
                <a16:creationId xmlns:a16="http://schemas.microsoft.com/office/drawing/2014/main" id="{271DE4DE-385E-09B4-4F46-23B5F85920CE}"/>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7837488" y="2041525"/>
            <a:ext cx="4354512" cy="3600450"/>
          </a:xfrm>
        </p:spPr>
      </p:pic>
    </p:spTree>
    <p:extLst>
      <p:ext uri="{BB962C8B-B14F-4D97-AF65-F5344CB8AC3E}">
        <p14:creationId xmlns:p14="http://schemas.microsoft.com/office/powerpoint/2010/main" val="222095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DC6F38-2E55-5FC0-93FB-E667C00B0962}"/>
              </a:ext>
            </a:extLst>
          </p:cNvPr>
          <p:cNvSpPr>
            <a:spLocks noGrp="1"/>
          </p:cNvSpPr>
          <p:nvPr>
            <p:ph type="title" idx="4294967295"/>
          </p:nvPr>
        </p:nvSpPr>
        <p:spPr>
          <a:xfrm>
            <a:off x="0" y="457200"/>
            <a:ext cx="12325350" cy="5613400"/>
          </a:xfrm>
        </p:spPr>
        <p:txBody>
          <a:bodyPr>
            <a:normAutofit fontScale="90000"/>
          </a:bodyPr>
          <a:lstStyle/>
          <a:p>
            <a:r>
              <a:rPr lang="hi-IN" sz="2800" dirty="0"/>
              <a:t>जलप्रदूषणाची कारणे</a:t>
            </a:r>
            <a:br>
              <a:rPr lang="hi-IN" sz="2800" dirty="0"/>
            </a:br>
            <a:r>
              <a:rPr lang="hi-IN" sz="2800" dirty="0"/>
              <a:t>जलप्रदूषण हे विविध मानवी क्रियांमुळे होते जे जलस्रोतांमध्ये हानिकारक पदार्थांचा प्रवेश करतात.</a:t>
            </a:r>
            <a:br>
              <a:rPr lang="hi-IN" sz="2800" dirty="0"/>
            </a:br>
            <a:r>
              <a:rPr lang="hi-IN" sz="2800" dirty="0"/>
              <a:t>जलप्रदूषणाच्या प्रमुख कारणांमध्ये औद्योगिक कचरा, कीटकनाशके आणि खते असलेले कृषी वाहून जाणे, प्रक्रिया न केलेले सांडपाणी, तेल गळती आणि प्लास्टिक आणि इतर नॉन-बायोडिग्रेडेबल कचरा यांचा समावेश होतो.</a:t>
            </a:r>
            <a:br>
              <a:rPr lang="hi-IN" sz="2800" dirty="0"/>
            </a:br>
            <a:r>
              <a:rPr lang="hi-IN" sz="2800" dirty="0"/>
              <a:t>याव्यतिरिक्त, खाणकाम, जंगलतोड आणि घातक रसायनांची अयोग्य विल्हेवाट यामुळे पाणी दूषित होते तसेच जल प्रदूषण होते.</a:t>
            </a:r>
            <a:br>
              <a:rPr lang="hi-IN" sz="2800" dirty="0"/>
            </a:br>
            <a:r>
              <a:rPr lang="hi-IN" sz="2800" dirty="0"/>
              <a:t>या जलप्रदूषणामुळे जलीय परिसंस्था विस्कळीत होतात, वन्यजीवांना हानी पोहोचते आणि मानवांच्या आरोग्यास गंभीर धोका निर्माण होतो.</a:t>
            </a:r>
            <a:br>
              <a:rPr lang="hi-IN" sz="2800" dirty="0"/>
            </a:br>
            <a:r>
              <a:rPr lang="hi-IN" sz="2800" dirty="0"/>
              <a:t>नैसर्गिक कारणे, जसे की ज्वालामुखीचा उद्रेक आणि मातीची धूप, देखील जलप्रदूषणास कारणीभूत ठरू शकते, परंतु मानवी क्रियाकलाप प्राथमिक योगदान देतात</a:t>
            </a:r>
            <a:endParaRPr lang="en-IN" sz="2800" dirty="0"/>
          </a:p>
        </p:txBody>
      </p:sp>
    </p:spTree>
    <p:extLst>
      <p:ext uri="{BB962C8B-B14F-4D97-AF65-F5344CB8AC3E}">
        <p14:creationId xmlns:p14="http://schemas.microsoft.com/office/powerpoint/2010/main" val="129373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6F55-DAAB-1A0D-AA20-9C309E3AB3DA}"/>
              </a:ext>
            </a:extLst>
          </p:cNvPr>
          <p:cNvSpPr>
            <a:spLocks noGrp="1"/>
          </p:cNvSpPr>
          <p:nvPr>
            <p:ph type="title" idx="4294967295"/>
          </p:nvPr>
        </p:nvSpPr>
        <p:spPr>
          <a:xfrm>
            <a:off x="0" y="457200"/>
            <a:ext cx="11507788" cy="5505450"/>
          </a:xfrm>
        </p:spPr>
        <p:txBody>
          <a:bodyPr>
            <a:noAutofit/>
          </a:bodyPr>
          <a:lstStyle/>
          <a:p>
            <a:r>
              <a:rPr lang="hi-IN" sz="1800" dirty="0"/>
              <a:t>जलप्रदूषणाचे परिणाम</a:t>
            </a:r>
            <a:br>
              <a:rPr lang="hi-IN" sz="1800" dirty="0"/>
            </a:br>
            <a:r>
              <a:rPr lang="hi-IN" sz="1800" dirty="0"/>
              <a:t>जलप्रदूषणाचे परिणाम खालीलप्रमाणे आहेत.</a:t>
            </a:r>
            <a:br>
              <a:rPr lang="hi-IN" sz="1800" dirty="0"/>
            </a:br>
            <a:br>
              <a:rPr lang="hi-IN" sz="1800" dirty="0"/>
            </a:br>
            <a:r>
              <a:rPr lang="hi-IN" sz="1800" dirty="0"/>
              <a:t>आरोग्य प्रभाव</a:t>
            </a:r>
            <a:br>
              <a:rPr lang="hi-IN" sz="1800" dirty="0"/>
            </a:br>
            <a:r>
              <a:rPr lang="hi-IN" sz="1800" dirty="0"/>
              <a:t>दूषित पाणी हे कॉलरा, टायफॉइड, हिपॅटायटीस ए आणि आमांश यांसारख्या जलजन्य रोगांचे प्रमुख स्त्रोत आहे.</a:t>
            </a:r>
            <a:br>
              <a:rPr lang="hi-IN" sz="1800" dirty="0"/>
            </a:br>
            <a:r>
              <a:rPr lang="hi-IN" sz="1800" dirty="0"/>
              <a:t>प्रदूषित पाण्यात विषारी रसायनांच्या संपर्कात आल्याने कर्करोग, न्यूरोलॉजिकल विकार आणि पुनरुत्पादक समस्यांसह गंभीर आरोग्य परिस्थिती उद्भवू शकते.</a:t>
            </a:r>
            <a:br>
              <a:rPr lang="hi-IN" sz="1800" dirty="0"/>
            </a:br>
            <a:r>
              <a:rPr lang="hi-IN" sz="1800" dirty="0"/>
              <a:t>पर्यावरणीय प्रभाव</a:t>
            </a:r>
            <a:br>
              <a:rPr lang="hi-IN" sz="1800" dirty="0"/>
            </a:br>
            <a:r>
              <a:rPr lang="hi-IN" sz="1800" dirty="0"/>
              <a:t>जलप्रदूषणामुळे पुनरुत्पादक प्रक्रियेत व्यत्यय येऊ शकतो, मासे मारले जाऊ शकतात आणि जलचरांचे अधिवास बदलू शकतात.</a:t>
            </a:r>
            <a:br>
              <a:rPr lang="hi-IN" sz="1800" dirty="0"/>
            </a:br>
            <a:r>
              <a:rPr lang="hi-IN" sz="1800" dirty="0"/>
              <a:t>या सर्वांमुळे जैवविविधता नष्ट होत आहे.</a:t>
            </a:r>
            <a:br>
              <a:rPr lang="hi-IN" sz="1800" dirty="0"/>
            </a:br>
            <a:r>
              <a:rPr lang="hi-IN" sz="1800" dirty="0"/>
              <a:t>कृषी प्रवाहातील अतिरिक्त पोषक घटक युट्रोफिकेशनला कारणीभूत ठरू शकतात, ज्यामुळे पाण्यातील ऑक्सिजनची पातळी कमी करणारे अल्गल ब्लूम्स होऊ शकतात.</a:t>
            </a:r>
            <a:br>
              <a:rPr lang="hi-IN" sz="1800" dirty="0"/>
            </a:br>
            <a:r>
              <a:rPr lang="hi-IN" sz="1800" dirty="0"/>
              <a:t>या प्रक्रियेचा परिणाम "डेड झोन" मध्ये होऊ शकतो जेथे जलचर जीवन जगू शकत नाही.</a:t>
            </a:r>
            <a:br>
              <a:rPr lang="hi-IN" sz="1800" dirty="0"/>
            </a:br>
            <a:r>
              <a:rPr lang="hi-IN" sz="1800" dirty="0"/>
              <a:t>आर्थिक परिणाम</a:t>
            </a:r>
            <a:br>
              <a:rPr lang="hi-IN" sz="1800" dirty="0"/>
            </a:br>
            <a:r>
              <a:rPr lang="hi-IN" sz="1800" dirty="0"/>
              <a:t>जलप्रदूषणामुळे आरोग्यसेवा खर्च वाढणे, पर्यटन महसूल कमी होणे आणि कृषी उत्पादकता कमी होणे यासह महत्त्वपूर्ण आर्थिक खर्च होऊ शकतात.</a:t>
            </a:r>
            <a:br>
              <a:rPr lang="hi-IN" sz="1800" dirty="0"/>
            </a:br>
            <a:r>
              <a:rPr lang="hi-IN" sz="1800" dirty="0"/>
              <a:t>जलप्रदूषणामुळे माशांच्या लोकसंख्येवर परिणाम होतो, मासेमारी उद्योगाचे मासे कमी होतात आणि आर्थिक नुकसान होते.</a:t>
            </a:r>
            <a:br>
              <a:rPr lang="hi-IN" sz="1800" dirty="0"/>
            </a:br>
            <a:r>
              <a:rPr lang="hi-IN" sz="1800" dirty="0"/>
              <a:t>प्रदूषित जलस्रोतांची स्वच्छता आणि प्रभावित परिसंस्था पुनर्संचयित करण्यासाठी भरीव खर्च होऊ शकतो.</a:t>
            </a:r>
            <a:br>
              <a:rPr lang="hi-IN" sz="1800" dirty="0"/>
            </a:br>
            <a:r>
              <a:rPr lang="hi-IN" sz="1800" dirty="0"/>
              <a:t>इतर प्रभाव</a:t>
            </a:r>
            <a:br>
              <a:rPr lang="hi-IN" sz="1800" dirty="0"/>
            </a:br>
            <a:r>
              <a:rPr lang="hi-IN" sz="1800" dirty="0"/>
              <a:t>जलप्रदूषणामुळे गोड्या पाण्याचे स्रोत निरुपयोगी होऊ शकतात, ज्यामुळे पिण्यासाठी, सिंचनासाठी आणि औद्योगिक वापरासाठी स्वच्छ पाण्याची उपलब्धता कमी होते.</a:t>
            </a:r>
            <a:br>
              <a:rPr lang="hi-IN" sz="1800" dirty="0"/>
            </a:br>
            <a:r>
              <a:rPr lang="hi-IN" sz="1800" dirty="0"/>
              <a:t>त्यामुळे पाणीटंचाईची समस्या वाढू शकते.</a:t>
            </a:r>
            <a:endParaRPr lang="en-IN" sz="1800" dirty="0"/>
          </a:p>
        </p:txBody>
      </p:sp>
    </p:spTree>
    <p:extLst>
      <p:ext uri="{BB962C8B-B14F-4D97-AF65-F5344CB8AC3E}">
        <p14:creationId xmlns:p14="http://schemas.microsoft.com/office/powerpoint/2010/main" val="2100427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erson pouring a liquid into a puddle&#10;&#10;Description automatically generated">
            <a:extLst>
              <a:ext uri="{FF2B5EF4-FFF2-40B4-BE49-F238E27FC236}">
                <a16:creationId xmlns:a16="http://schemas.microsoft.com/office/drawing/2014/main" id="{EAC74F42-77AF-EDB7-6317-D1C89336D62D}"/>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0" y="836613"/>
            <a:ext cx="4552950" cy="3171825"/>
          </a:xfrm>
        </p:spPr>
      </p:pic>
      <p:pic>
        <p:nvPicPr>
          <p:cNvPr id="8" name="Content Placeholder 7" descr="A cartoon of a trash floating in the water&#10;&#10;Description automatically generated">
            <a:extLst>
              <a:ext uri="{FF2B5EF4-FFF2-40B4-BE49-F238E27FC236}">
                <a16:creationId xmlns:a16="http://schemas.microsoft.com/office/drawing/2014/main" id="{593E422C-29D2-15B1-9EF1-B1ED6C0A83EB}"/>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7494588" y="2597150"/>
            <a:ext cx="4697412" cy="3171825"/>
          </a:xfrm>
        </p:spPr>
      </p:pic>
    </p:spTree>
    <p:extLst>
      <p:ext uri="{BB962C8B-B14F-4D97-AF65-F5344CB8AC3E}">
        <p14:creationId xmlns:p14="http://schemas.microsoft.com/office/powerpoint/2010/main" val="1492923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9AF08A1-C711-EB05-0108-25F675B2F87A}"/>
              </a:ext>
            </a:extLst>
          </p:cNvPr>
          <p:cNvSpPr>
            <a:spLocks noGrp="1"/>
          </p:cNvSpPr>
          <p:nvPr>
            <p:ph type="body" sz="half" idx="4294967295"/>
          </p:nvPr>
        </p:nvSpPr>
        <p:spPr>
          <a:xfrm>
            <a:off x="168275" y="1157288"/>
            <a:ext cx="12023725" cy="4711700"/>
          </a:xfrm>
        </p:spPr>
        <p:txBody>
          <a:bodyPr>
            <a:noAutofit/>
          </a:bodyPr>
          <a:lstStyle/>
          <a:p>
            <a:r>
              <a:rPr lang="hi-IN" sz="1400" dirty="0"/>
              <a:t>जलप्रदूषण रोखण्यासाठी सुचविलेले उपाय</a:t>
            </a:r>
          </a:p>
          <a:p>
            <a:r>
              <a:rPr lang="hi-IN" sz="1400" dirty="0"/>
              <a:t>जलप्रदूषण रोखण्यासाठीच्या उपाययोजना पुढीलप्रमाणे पाहता येतील.</a:t>
            </a:r>
          </a:p>
          <a:p>
            <a:endParaRPr lang="hi-IN" sz="1400" dirty="0"/>
          </a:p>
          <a:p>
            <a:r>
              <a:rPr lang="hi-IN" sz="1400" dirty="0"/>
              <a:t>पर्यावरणीय नियमांचे बळकटीकरण : जल (प्रदूषण प्रतिबंध आणि नियंत्रण) कायदा, 1974 आणि पर्यावरण संरक्षण कायदा, 1986 यांसारख्या कायद्यांची प्रभावी अंमलबजावणी आणि अंमलबजावणी महत्त्वपूर्ण आहे. केंद्रीय प्रदूषण नियंत्रण मंडळ (</a:t>
            </a:r>
            <a:r>
              <a:rPr lang="en-IN" sz="1400" dirty="0"/>
              <a:t>CPCB) </a:t>
            </a:r>
            <a:r>
              <a:rPr lang="hi-IN" sz="1400" dirty="0"/>
              <a:t>आणि राज्य प्रदूषण नियंत्रण मंडळ (</a:t>
            </a:r>
            <a:r>
              <a:rPr lang="en-IN" sz="1400" dirty="0"/>
              <a:t>SPCB) </a:t>
            </a:r>
            <a:r>
              <a:rPr lang="hi-IN" sz="1400" dirty="0"/>
              <a:t>सारख्या नियामक संस्थांनी अनुपालन सुनिश्चित करणे आणि उल्लंघन करणाऱ्यांवर कारवाई करणे आवश्यक आहे.</a:t>
            </a:r>
          </a:p>
          <a:p>
            <a:r>
              <a:rPr lang="hi-IN" sz="1400" dirty="0"/>
              <a:t>देखरेख आणि अनुपालन : नियमित पाण्याच्या गुणवत्तेचे निरीक्षण आणि डिस्चार्ज मानकांचे काटेकोर पालन केल्याने प्रदूषण रोखण्यात आणि कमी करण्यात मदत होऊ शकते.</a:t>
            </a:r>
          </a:p>
          <a:p>
            <a:r>
              <a:rPr lang="hi-IN" sz="1400" dirty="0"/>
              <a:t>रिअल-टाइम मॉनिटरिंग आणि लवकर प्रदूषण शोधण्यासाठी प्रगत तंत्रज्ञान आणि डेटा विश्लेषणे वापरली जाऊ शकतात.</a:t>
            </a:r>
          </a:p>
          <a:p>
            <a:r>
              <a:rPr lang="hi-IN" sz="1400" dirty="0"/>
              <a:t>सांडपाणी प्रक्रिया : आधुनिक सांडपाणी प्रक्रिया सुविधांमध्ये गुंतवणूक करणे आवश्यक आहे ज्यामुळे जलस्रोतांमध्ये प्रदूषकांचे विसर्जन कमी होईल.</a:t>
            </a:r>
          </a:p>
          <a:p>
            <a:r>
              <a:rPr lang="hi-IN" sz="1400" dirty="0"/>
              <a:t>जैवतंत्रज्ञानाचा वापर : जैवतंत्रज्ञानाच्या मदतीने आपण पाण्यातील हानिकारक प्रदूषकांना निष्प्रभ करण्यासाठी सूक्ष्मजीवांचे अभियंता करू शकतो. उदा. ऑइल जॅपर आणि ऑलिव्होरस-एस इ.</a:t>
            </a:r>
          </a:p>
          <a:p>
            <a:r>
              <a:rPr lang="hi-IN" sz="1400" dirty="0"/>
              <a:t>शाश्वत शेती पद्धती : सेंद्रिय शेती आणि एकात्मिक कीड व्यवस्थापन यांसारख्या शाश्वत शेती पद्धतींना चालना दिल्याने हानिकारक रसायनांचा वापर कमी होऊ शकतो आणि शेतीतील अपव्यय कमी होऊ शकतो.</a:t>
            </a:r>
          </a:p>
          <a:p>
            <a:r>
              <a:rPr lang="hi-IN" sz="1400" dirty="0"/>
              <a:t>औद्योगिक प्रदूषण नियंत्रण : औद्योगिक प्रदूषण नियंत्रित करण्यासाठी कठोर नियम आणि अंमलबजावणी यंत्रणा अंमलात आणल्यास हानिकारक पदार्थांचे जलस्रोतांमध्ये होणारे विसर्जन रोखण्यास मदत होऊ शकते.</a:t>
            </a:r>
          </a:p>
          <a:p>
            <a:r>
              <a:rPr lang="hi-IN" sz="1400" dirty="0"/>
              <a:t>घनकचरा व्यवस्थापन : योग्य विल्हेवाट आणि पुनर्वापरासह कचरा व्यवस्थापन पद्धती सुधारणे, लँडफिल्स आणि डंपसाइट्सपासून होणारे प्रदूषण कमी करू शकते.</a:t>
            </a:r>
          </a:p>
          <a:p>
            <a:r>
              <a:rPr lang="hi-IN" sz="1400" dirty="0"/>
              <a:t>जनजागृती आणि शिक्षण : जलसंधारणाचे महत्त्व आणि प्रदूषणाच्या परिणामांबद्दल जनजागृती करणे महत्त्वाचे आहे.</a:t>
            </a:r>
          </a:p>
          <a:p>
            <a:r>
              <a:rPr lang="hi-IN" sz="1400" dirty="0"/>
              <a:t>जलस्रोतांचा योग्य वापर आणि व्यवस्थापन याबद्दल समुदायांना शिक्षित करणे जबाबदारीची भावना वाढवू शकते आणि शाश्वत पद्धतींना प्रोत्साहन देऊ शकते</a:t>
            </a:r>
            <a:endParaRPr lang="en-IN" sz="1400" dirty="0"/>
          </a:p>
        </p:txBody>
      </p:sp>
    </p:spTree>
    <p:extLst>
      <p:ext uri="{BB962C8B-B14F-4D97-AF65-F5344CB8AC3E}">
        <p14:creationId xmlns:p14="http://schemas.microsoft.com/office/powerpoint/2010/main" val="352391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050F-F2D2-BAAC-23D1-BFB2B78887E8}"/>
              </a:ext>
            </a:extLst>
          </p:cNvPr>
          <p:cNvSpPr>
            <a:spLocks noGrp="1"/>
          </p:cNvSpPr>
          <p:nvPr>
            <p:ph type="title"/>
          </p:nvPr>
        </p:nvSpPr>
        <p:spPr>
          <a:xfrm>
            <a:off x="968037" y="0"/>
            <a:ext cx="10515600" cy="2852737"/>
          </a:xfrm>
        </p:spPr>
        <p:txBody>
          <a:bodyPr>
            <a:normAutofit/>
          </a:bodyPr>
          <a:lstStyle/>
          <a:p>
            <a:r>
              <a:rPr lang="hi-IN" dirty="0"/>
              <a:t>जलप्रदूषणावर घोषवाक्य – सर्वोत्तम आणि आकर्षक घोषणा</a:t>
            </a:r>
            <a:br>
              <a:rPr lang="hi-IN" dirty="0"/>
            </a:br>
            <a:endParaRPr lang="en-IN" dirty="0"/>
          </a:p>
        </p:txBody>
      </p:sp>
      <p:sp>
        <p:nvSpPr>
          <p:cNvPr id="4" name="Text Placeholder 3">
            <a:extLst>
              <a:ext uri="{FF2B5EF4-FFF2-40B4-BE49-F238E27FC236}">
                <a16:creationId xmlns:a16="http://schemas.microsoft.com/office/drawing/2014/main" id="{4EC951BB-DE22-A44D-6555-ADE4412FE8EB}"/>
              </a:ext>
            </a:extLst>
          </p:cNvPr>
          <p:cNvSpPr>
            <a:spLocks noGrp="1"/>
          </p:cNvSpPr>
          <p:nvPr>
            <p:ph type="body" idx="1"/>
          </p:nvPr>
        </p:nvSpPr>
        <p:spPr>
          <a:xfrm>
            <a:off x="1094497" y="2955216"/>
            <a:ext cx="10515600" cy="1500187"/>
          </a:xfrm>
        </p:spPr>
        <p:txBody>
          <a:bodyPr>
            <a:noAutofit/>
          </a:bodyPr>
          <a:lstStyle/>
          <a:p>
            <a:r>
              <a:rPr lang="hi-IN" sz="2000" dirty="0"/>
              <a:t>शुद्ध ठेवा, पाणी तुमचे आहे.</a:t>
            </a:r>
          </a:p>
          <a:p>
            <a:endParaRPr lang="hi-IN" sz="2000" dirty="0"/>
          </a:p>
          <a:p>
            <a:r>
              <a:rPr lang="hi-IN" sz="2000" dirty="0"/>
              <a:t>प्रदूषित पाणी, ज्यामुळे आयुष्य कमी होते.</a:t>
            </a:r>
          </a:p>
          <a:p>
            <a:endParaRPr lang="hi-IN" sz="2000" dirty="0"/>
          </a:p>
          <a:p>
            <a:r>
              <a:rPr lang="hi-IN" sz="2000" dirty="0"/>
              <a:t>स्वच्छ पाणी हा आपल्या जीवनाचा आधार आहे.</a:t>
            </a:r>
          </a:p>
          <a:p>
            <a:endParaRPr lang="hi-IN" sz="2000" dirty="0"/>
          </a:p>
          <a:p>
            <a:r>
              <a:rPr lang="hi-IN" sz="2000" dirty="0"/>
              <a:t>पाण्याचे रक्षण करा, आपल्या कुटुंबाचे रक्षण करा</a:t>
            </a:r>
            <a:endParaRPr lang="en-IN" sz="2000" dirty="0"/>
          </a:p>
        </p:txBody>
      </p:sp>
    </p:spTree>
    <p:extLst>
      <p:ext uri="{BB962C8B-B14F-4D97-AF65-F5344CB8AC3E}">
        <p14:creationId xmlns:p14="http://schemas.microsoft.com/office/powerpoint/2010/main" val="1230755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Marathi Project</Template>
  <TotalTime>1</TotalTime>
  <Words>687</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Ion</vt:lpstr>
      <vt:lpstr>Marathi Project </vt:lpstr>
      <vt:lpstr> जलप्रदूषण </vt:lpstr>
      <vt:lpstr>जल प्रदूषण (Water pollution)</vt:lpstr>
      <vt:lpstr>PowerPoint Presentation</vt:lpstr>
      <vt:lpstr>जलप्रदूषणाची कारणे जलप्रदूषण हे विविध मानवी क्रियांमुळे होते जे जलस्रोतांमध्ये हानिकारक पदार्थांचा प्रवेश करतात. जलप्रदूषणाच्या प्रमुख कारणांमध्ये औद्योगिक कचरा, कीटकनाशके आणि खते असलेले कृषी वाहून जाणे, प्रक्रिया न केलेले सांडपाणी, तेल गळती आणि प्लास्टिक आणि इतर नॉन-बायोडिग्रेडेबल कचरा यांचा समावेश होतो. याव्यतिरिक्त, खाणकाम, जंगलतोड आणि घातक रसायनांची अयोग्य विल्हेवाट यामुळे पाणी दूषित होते तसेच जल प्रदूषण होते. या जलप्रदूषणामुळे जलीय परिसंस्था विस्कळीत होतात, वन्यजीवांना हानी पोहोचते आणि मानवांच्या आरोग्यास गंभीर धोका निर्माण होतो. नैसर्गिक कारणे, जसे की ज्वालामुखीचा उद्रेक आणि मातीची धूप, देखील जलप्रदूषणास कारणीभूत ठरू शकते, परंतु मानवी क्रियाकलाप प्राथमिक योगदान देतात</vt:lpstr>
      <vt:lpstr>जलप्रदूषणाचे परिणाम जलप्रदूषणाचे परिणाम खालीलप्रमाणे आहेत.  आरोग्य प्रभाव दूषित पाणी हे कॉलरा, टायफॉइड, हिपॅटायटीस ए आणि आमांश यांसारख्या जलजन्य रोगांचे प्रमुख स्त्रोत आहे. प्रदूषित पाण्यात विषारी रसायनांच्या संपर्कात आल्याने कर्करोग, न्यूरोलॉजिकल विकार आणि पुनरुत्पादक समस्यांसह गंभीर आरोग्य परिस्थिती उद्भवू शकते. पर्यावरणीय प्रभाव जलप्रदूषणामुळे पुनरुत्पादक प्रक्रियेत व्यत्यय येऊ शकतो, मासे मारले जाऊ शकतात आणि जलचरांचे अधिवास बदलू शकतात. या सर्वांमुळे जैवविविधता नष्ट होत आहे. कृषी प्रवाहातील अतिरिक्त पोषक घटक युट्रोफिकेशनला कारणीभूत ठरू शकतात, ज्यामुळे पाण्यातील ऑक्सिजनची पातळी कमी करणारे अल्गल ब्लूम्स होऊ शकतात. या प्रक्रियेचा परिणाम "डेड झोन" मध्ये होऊ शकतो जेथे जलचर जीवन जगू शकत नाही. आर्थिक परिणाम जलप्रदूषणामुळे आरोग्यसेवा खर्च वाढणे, पर्यटन महसूल कमी होणे आणि कृषी उत्पादकता कमी होणे यासह महत्त्वपूर्ण आर्थिक खर्च होऊ शकतात. जलप्रदूषणामुळे माशांच्या लोकसंख्येवर परिणाम होतो, मासेमारी उद्योगाचे मासे कमी होतात आणि आर्थिक नुकसान होते. प्रदूषित जलस्रोतांची स्वच्छता आणि प्रभावित परिसंस्था पुनर्संचयित करण्यासाठी भरीव खर्च होऊ शकतो. इतर प्रभाव जलप्रदूषणामुळे गोड्या पाण्याचे स्रोत निरुपयोगी होऊ शकतात, ज्यामुळे पिण्यासाठी, सिंचनासाठी आणि औद्योगिक वापरासाठी स्वच्छ पाण्याची उपलब्धता कमी होते. त्यामुळे पाणीटंचाईची समस्या वाढू शकते.</vt:lpstr>
      <vt:lpstr>PowerPoint Presentation</vt:lpstr>
      <vt:lpstr>PowerPoint Presentation</vt:lpstr>
      <vt:lpstr>जलप्रदूषणावर घोषवाक्य – सर्वोत्तम आणि आकर्षक घोषणा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avanish murkute</dc:creator>
  <cp:lastModifiedBy>avanish murkute</cp:lastModifiedBy>
  <cp:revision>1</cp:revision>
  <dcterms:created xsi:type="dcterms:W3CDTF">2025-01-09T17:51:55Z</dcterms:created>
  <dcterms:modified xsi:type="dcterms:W3CDTF">2025-01-09T17:53:52Z</dcterms:modified>
</cp:coreProperties>
</file>