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09469E-96EB-4F14-8D05-778604C89ED8}" type="datetimeFigureOut">
              <a:rPr lang="en-IN" smtClean="0"/>
              <a:t>04-01-2025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548496A-89BA-44CC-8E91-CA40F673AC7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612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9469E-96EB-4F14-8D05-778604C89ED8}"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48496A-89BA-44CC-8E91-CA40F673AC7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88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9469E-96EB-4F14-8D05-778604C89ED8}"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48496A-89BA-44CC-8E91-CA40F673AC7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996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9469E-96EB-4F14-8D05-778604C89ED8}"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48496A-89BA-44CC-8E91-CA40F673AC7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94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9469E-96EB-4F14-8D05-778604C89ED8}" type="datetimeFigureOut">
              <a:rPr lang="en-IN" smtClean="0"/>
              <a:t>04-01-2025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48496A-89BA-44CC-8E91-CA40F673AC7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102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9469E-96EB-4F14-8D05-778604C89ED8}" type="datetimeFigureOut">
              <a:rPr lang="en-IN" smtClean="0"/>
              <a:t>04-01-2025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48496A-89BA-44CC-8E91-CA40F673AC7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257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9469E-96EB-4F14-8D05-778604C89ED8}" type="datetimeFigureOut">
              <a:rPr lang="en-IN" smtClean="0"/>
              <a:t>04-01-2025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48496A-89BA-44CC-8E91-CA40F673AC7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477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9469E-96EB-4F14-8D05-778604C89ED8}" type="datetimeFigureOut">
              <a:rPr lang="en-IN" smtClean="0"/>
              <a:t>04-01-2025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548496A-89BA-44CC-8E91-CA40F673AC7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762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9469E-96EB-4F14-8D05-778604C89ED8}" type="datetimeFigureOut">
              <a:rPr lang="en-IN" smtClean="0"/>
              <a:t>04-01-2025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48496A-89BA-44CC-8E91-CA40F673AC7A}" type="slidenum">
              <a:rPr lang="en-IN" smtClean="0"/>
              <a:t>‹#›</a:t>
            </a:fld>
            <a:endParaRPr lang="en-IN"/>
          </a:p>
        </p:txBody>
      </p:sp>
    </p:spTree>
    <p:extLst>
      <p:ext uri="{BB962C8B-B14F-4D97-AF65-F5344CB8AC3E}">
        <p14:creationId xmlns:p14="http://schemas.microsoft.com/office/powerpoint/2010/main" val="1708124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9469E-96EB-4F14-8D05-778604C89ED8}" type="datetimeFigureOut">
              <a:rPr lang="en-IN" smtClean="0"/>
              <a:t>04-01-2025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48496A-89BA-44CC-8E91-CA40F673AC7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415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709469E-96EB-4F14-8D05-778604C89ED8}" type="datetimeFigureOut">
              <a:rPr lang="en-IN" smtClean="0"/>
              <a:t>04-01-2025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548496A-89BA-44CC-8E91-CA40F673AC7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7426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709469E-96EB-4F14-8D05-778604C89ED8}" type="datetimeFigureOut">
              <a:rPr lang="en-IN" smtClean="0"/>
              <a:t>04-01-2025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548496A-89BA-44CC-8E91-CA40F673AC7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877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C97B-B908-90B4-CE1A-CB6C157E7BA1}"/>
              </a:ext>
            </a:extLst>
          </p:cNvPr>
          <p:cNvSpPr>
            <a:spLocks noGrp="1"/>
          </p:cNvSpPr>
          <p:nvPr>
            <p:ph type="ctrTitle"/>
          </p:nvPr>
        </p:nvSpPr>
        <p:spPr>
          <a:xfrm>
            <a:off x="2417779" y="676656"/>
            <a:ext cx="8637073" cy="3832169"/>
          </a:xfrm>
        </p:spPr>
        <p:txBody>
          <a:bodyPr>
            <a:normAutofit/>
          </a:bodyPr>
          <a:lstStyle/>
          <a:p>
            <a:r>
              <a:rPr lang="en-US" sz="4400" dirty="0" err="1"/>
              <a:t>Maths</a:t>
            </a:r>
            <a:r>
              <a:rPr lang="en-US" sz="4400" dirty="0"/>
              <a:t> project</a:t>
            </a:r>
            <a:br>
              <a:rPr lang="en-US" sz="4400" dirty="0"/>
            </a:br>
            <a:br>
              <a:rPr lang="en-US" sz="4400" dirty="0"/>
            </a:br>
            <a:r>
              <a:rPr lang="en-US" sz="2400" dirty="0"/>
              <a:t>by AVANISH MURKUTE </a:t>
            </a:r>
            <a:br>
              <a:rPr lang="en-US" sz="2400" dirty="0"/>
            </a:br>
            <a:r>
              <a:rPr lang="en-US" sz="2400" dirty="0"/>
              <a:t>CLASS 6</a:t>
            </a:r>
            <a:r>
              <a:rPr lang="en-US" sz="2400" baseline="30000" dirty="0"/>
              <a:t>TH</a:t>
            </a:r>
            <a:r>
              <a:rPr lang="en-US" sz="2400" dirty="0"/>
              <a:t> b </a:t>
            </a:r>
            <a:br>
              <a:rPr lang="en-US" sz="2400" dirty="0"/>
            </a:br>
            <a:r>
              <a:rPr lang="en-US" sz="2400" dirty="0"/>
              <a:t>ROLL NO. 12</a:t>
            </a:r>
            <a:endParaRPr lang="en-IN" sz="4400" dirty="0"/>
          </a:p>
        </p:txBody>
      </p:sp>
      <p:sp>
        <p:nvSpPr>
          <p:cNvPr id="3" name="Subtitle 2">
            <a:extLst>
              <a:ext uri="{FF2B5EF4-FFF2-40B4-BE49-F238E27FC236}">
                <a16:creationId xmlns:a16="http://schemas.microsoft.com/office/drawing/2014/main" id="{F69A4EFA-706A-17F9-3206-33154781CB41}"/>
              </a:ext>
            </a:extLst>
          </p:cNvPr>
          <p:cNvSpPr>
            <a:spLocks noGrp="1"/>
          </p:cNvSpPr>
          <p:nvPr>
            <p:ph type="subTitle" idx="1"/>
          </p:nvPr>
        </p:nvSpPr>
        <p:spPr>
          <a:xfrm>
            <a:off x="2417779" y="1284315"/>
            <a:ext cx="10286756" cy="4289369"/>
          </a:xfrm>
        </p:spPr>
        <p:txBody>
          <a:bodyPr>
            <a:normAutofit/>
          </a:bodyPr>
          <a:lstStyle/>
          <a:p>
            <a:endParaRPr lang="en-IN" sz="100" dirty="0"/>
          </a:p>
        </p:txBody>
      </p:sp>
    </p:spTree>
    <p:extLst>
      <p:ext uri="{BB962C8B-B14F-4D97-AF65-F5344CB8AC3E}">
        <p14:creationId xmlns:p14="http://schemas.microsoft.com/office/powerpoint/2010/main" val="2805762660"/>
      </p:ext>
    </p:extLst>
  </p:cSld>
  <p:clrMapOvr>
    <a:masterClrMapping/>
  </p:clrMapOvr>
  <mc:AlternateContent xmlns:mc="http://schemas.openxmlformats.org/markup-compatibility/2006">
    <mc:Choice xmlns:p14="http://schemas.microsoft.com/office/powerpoint/2010/main" Requires="p14">
      <p:transition spd="slow" p14:dur="2000" advTm="2212"/>
    </mc:Choice>
    <mc:Fallback>
      <p:transition spd="slow" advTm="221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F5DF-9A8D-714E-62C0-9204BB3317E9}"/>
              </a:ext>
            </a:extLst>
          </p:cNvPr>
          <p:cNvSpPr>
            <a:spLocks noGrp="1"/>
          </p:cNvSpPr>
          <p:nvPr>
            <p:ph type="ctrTitle"/>
          </p:nvPr>
        </p:nvSpPr>
        <p:spPr>
          <a:xfrm>
            <a:off x="2737819" y="271946"/>
            <a:ext cx="8637073" cy="2541431"/>
          </a:xfrm>
        </p:spPr>
        <p:txBody>
          <a:bodyPr>
            <a:normAutofit/>
          </a:bodyPr>
          <a:lstStyle/>
          <a:p>
            <a:r>
              <a:rPr lang="en-US" sz="3600" dirty="0">
                <a:solidFill>
                  <a:schemeClr val="accent5">
                    <a:lumMod val="75000"/>
                  </a:schemeClr>
                </a:solidFill>
                <a:highlight>
                  <a:srgbClr val="00FF00"/>
                </a:highlight>
              </a:rPr>
              <a:t>Information about</a:t>
            </a:r>
            <a:endParaRPr lang="en-IN" sz="3600" dirty="0">
              <a:solidFill>
                <a:schemeClr val="accent5">
                  <a:lumMod val="75000"/>
                </a:schemeClr>
              </a:solidFill>
              <a:highlight>
                <a:srgbClr val="00FF00"/>
              </a:highlight>
            </a:endParaRPr>
          </a:p>
        </p:txBody>
      </p:sp>
      <p:sp>
        <p:nvSpPr>
          <p:cNvPr id="3" name="Subtitle 2">
            <a:extLst>
              <a:ext uri="{FF2B5EF4-FFF2-40B4-BE49-F238E27FC236}">
                <a16:creationId xmlns:a16="http://schemas.microsoft.com/office/drawing/2014/main" id="{A69A05F6-BAED-C8EA-A294-688BAB70A697}"/>
              </a:ext>
            </a:extLst>
          </p:cNvPr>
          <p:cNvSpPr>
            <a:spLocks noGrp="1"/>
          </p:cNvSpPr>
          <p:nvPr>
            <p:ph type="subTitle" idx="1"/>
          </p:nvPr>
        </p:nvSpPr>
        <p:spPr>
          <a:xfrm>
            <a:off x="5545028" y="3714084"/>
            <a:ext cx="8637072" cy="977621"/>
          </a:xfrm>
        </p:spPr>
        <p:txBody>
          <a:bodyPr>
            <a:noAutofit/>
          </a:bodyPr>
          <a:lstStyle/>
          <a:p>
            <a:r>
              <a:rPr lang="en-US" sz="7200" dirty="0" err="1">
                <a:solidFill>
                  <a:schemeClr val="accent3">
                    <a:lumMod val="75000"/>
                  </a:schemeClr>
                </a:solidFill>
              </a:rPr>
              <a:t>aryabhata</a:t>
            </a:r>
            <a:endParaRPr lang="en-IN" sz="7200" dirty="0">
              <a:solidFill>
                <a:schemeClr val="accent3">
                  <a:lumMod val="75000"/>
                </a:schemeClr>
              </a:solidFill>
            </a:endParaRPr>
          </a:p>
        </p:txBody>
      </p:sp>
    </p:spTree>
    <p:custDataLst>
      <p:tags r:id="rId1"/>
    </p:custDataLst>
    <p:extLst>
      <p:ext uri="{BB962C8B-B14F-4D97-AF65-F5344CB8AC3E}">
        <p14:creationId xmlns:p14="http://schemas.microsoft.com/office/powerpoint/2010/main" val="671572800"/>
      </p:ext>
    </p:extLst>
  </p:cSld>
  <p:clrMapOvr>
    <a:masterClrMapping/>
  </p:clrMapOvr>
  <mc:AlternateContent xmlns:mc="http://schemas.openxmlformats.org/markup-compatibility/2006">
    <mc:Choice xmlns:p14="http://schemas.microsoft.com/office/powerpoint/2010/main" Requires="p14">
      <p:transition spd="slow" p14:dur="2000" advTm="3382"/>
    </mc:Choice>
    <mc:Fallback>
      <p:transition spd="slow" advTm="33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8DE12-9C92-8A5B-4511-7A92575AF086}"/>
              </a:ext>
            </a:extLst>
          </p:cNvPr>
          <p:cNvSpPr>
            <a:spLocks noGrp="1"/>
          </p:cNvSpPr>
          <p:nvPr>
            <p:ph type="title"/>
          </p:nvPr>
        </p:nvSpPr>
        <p:spPr>
          <a:xfrm>
            <a:off x="960039" y="280236"/>
            <a:ext cx="3273099" cy="2248181"/>
          </a:xfrm>
        </p:spPr>
        <p:txBody>
          <a:bodyPr>
            <a:normAutofit/>
          </a:bodyPr>
          <a:lstStyle/>
          <a:p>
            <a:r>
              <a:rPr lang="en-US" sz="2800" dirty="0">
                <a:solidFill>
                  <a:schemeClr val="accent5"/>
                </a:solidFill>
                <a:highlight>
                  <a:srgbClr val="00FFFF"/>
                </a:highlight>
                <a:latin typeface="Aptos Narrow" panose="020B0004020202020204" pitchFamily="34" charset="0"/>
              </a:rPr>
              <a:t>Facts ABOUT ARYABHATA</a:t>
            </a:r>
            <a:br>
              <a:rPr lang="en-US" sz="2800" dirty="0">
                <a:solidFill>
                  <a:schemeClr val="accent5"/>
                </a:solidFill>
                <a:highlight>
                  <a:srgbClr val="00FFFF"/>
                </a:highlight>
                <a:latin typeface="Aptos Narrow" panose="020B0004020202020204" pitchFamily="34" charset="0"/>
              </a:rPr>
            </a:br>
            <a:br>
              <a:rPr lang="en-US" sz="2800" dirty="0">
                <a:solidFill>
                  <a:schemeClr val="accent5"/>
                </a:solidFill>
                <a:highlight>
                  <a:srgbClr val="00FFFF"/>
                </a:highlight>
                <a:latin typeface="Aptos Narrow" panose="020B0004020202020204" pitchFamily="34" charset="0"/>
              </a:rPr>
            </a:br>
            <a:br>
              <a:rPr lang="en-US" sz="2800" dirty="0">
                <a:solidFill>
                  <a:schemeClr val="accent5"/>
                </a:solidFill>
                <a:latin typeface="Aptos Narrow" panose="020B0004020202020204" pitchFamily="34" charset="0"/>
              </a:rPr>
            </a:br>
            <a:endParaRPr lang="en-IN" sz="2800" dirty="0">
              <a:solidFill>
                <a:schemeClr val="accent5"/>
              </a:solidFill>
              <a:latin typeface="Aptos Narrow" panose="020B0004020202020204" pitchFamily="34" charset="0"/>
            </a:endParaRPr>
          </a:p>
        </p:txBody>
      </p:sp>
      <p:pic>
        <p:nvPicPr>
          <p:cNvPr id="6" name="Content Placeholder 5">
            <a:extLst>
              <a:ext uri="{FF2B5EF4-FFF2-40B4-BE49-F238E27FC236}">
                <a16:creationId xmlns:a16="http://schemas.microsoft.com/office/drawing/2014/main" id="{6A3B424C-DFD5-B711-3ED2-5B8684F7E9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199633" y="1436127"/>
            <a:ext cx="4453128" cy="3538728"/>
          </a:xfrm>
        </p:spPr>
      </p:pic>
      <p:sp>
        <p:nvSpPr>
          <p:cNvPr id="4" name="Text Placeholder 3">
            <a:extLst>
              <a:ext uri="{FF2B5EF4-FFF2-40B4-BE49-F238E27FC236}">
                <a16:creationId xmlns:a16="http://schemas.microsoft.com/office/drawing/2014/main" id="{2DBE95CA-A2FA-495D-56C7-E03D5AB4D0E4}"/>
              </a:ext>
            </a:extLst>
          </p:cNvPr>
          <p:cNvSpPr>
            <a:spLocks noGrp="1"/>
          </p:cNvSpPr>
          <p:nvPr>
            <p:ph type="body" sz="half" idx="2"/>
          </p:nvPr>
        </p:nvSpPr>
        <p:spPr>
          <a:xfrm>
            <a:off x="577453" y="1869225"/>
            <a:ext cx="4453128" cy="3538728"/>
          </a:xfrm>
        </p:spPr>
        <p:txBody>
          <a:bodyPr/>
          <a:lstStyle/>
          <a:p>
            <a:r>
              <a:rPr lang="en-US" dirty="0"/>
              <a:t>Born-476 AD, Pataliputra</a:t>
            </a:r>
          </a:p>
          <a:p>
            <a:r>
              <a:rPr lang="en-IN" dirty="0"/>
              <a:t>Died-550 AD, </a:t>
            </a:r>
            <a:r>
              <a:rPr lang="en-IN" dirty="0" err="1"/>
              <a:t>Patalipurta</a:t>
            </a:r>
            <a:endParaRPr lang="en-IN" dirty="0"/>
          </a:p>
          <a:p>
            <a:r>
              <a:rPr lang="en-IN" dirty="0"/>
              <a:t>Era-Gupta era</a:t>
            </a:r>
          </a:p>
          <a:p>
            <a:r>
              <a:rPr lang="en-IN" dirty="0"/>
              <a:t>Influenced-Lalla, </a:t>
            </a:r>
            <a:r>
              <a:rPr lang="en-IN" dirty="0" err="1"/>
              <a:t>Bhaskara</a:t>
            </a:r>
            <a:r>
              <a:rPr lang="en-IN" dirty="0"/>
              <a:t> I, </a:t>
            </a:r>
            <a:r>
              <a:rPr lang="en-IN" dirty="0" err="1"/>
              <a:t>Brahmaguta,Varahamihihira</a:t>
            </a:r>
            <a:endParaRPr lang="en-IN" dirty="0"/>
          </a:p>
          <a:p>
            <a:r>
              <a:rPr lang="en-IN" dirty="0"/>
              <a:t>Main interests-</a:t>
            </a:r>
            <a:r>
              <a:rPr lang="en-IN" dirty="0" err="1"/>
              <a:t>Mathematics,astronomy</a:t>
            </a:r>
            <a:r>
              <a:rPr lang="en-IN" dirty="0"/>
              <a:t> </a:t>
            </a:r>
          </a:p>
          <a:p>
            <a:r>
              <a:rPr lang="en-IN" dirty="0"/>
              <a:t>Notable works-</a:t>
            </a:r>
            <a:r>
              <a:rPr lang="en-IN" dirty="0" err="1"/>
              <a:t>Aryabhata,Arya</a:t>
            </a:r>
            <a:r>
              <a:rPr lang="en-IN" dirty="0"/>
              <a:t>-</a:t>
            </a:r>
            <a:r>
              <a:rPr lang="en-IN" dirty="0" err="1"/>
              <a:t>siddhanta</a:t>
            </a:r>
            <a:endParaRPr lang="en-IN" dirty="0"/>
          </a:p>
        </p:txBody>
      </p:sp>
    </p:spTree>
    <p:custDataLst>
      <p:tags r:id="rId1"/>
    </p:custDataLst>
    <p:extLst>
      <p:ext uri="{BB962C8B-B14F-4D97-AF65-F5344CB8AC3E}">
        <p14:creationId xmlns:p14="http://schemas.microsoft.com/office/powerpoint/2010/main" val="2394119159"/>
      </p:ext>
    </p:extLst>
  </p:cSld>
  <p:clrMapOvr>
    <a:masterClrMapping/>
  </p:clrMapOvr>
  <mc:AlternateContent xmlns:mc="http://schemas.openxmlformats.org/markup-compatibility/2006">
    <mc:Choice xmlns:p14="http://schemas.microsoft.com/office/powerpoint/2010/main" Requires="p14">
      <p:transition spd="slow" p14:dur="2000" advTm="4983"/>
    </mc:Choice>
    <mc:Fallback>
      <p:transition spd="slow" advTm="49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p:cTn id="17" dur="500" fill="hold"/>
                                        <p:tgtEl>
                                          <p:spTgt spid="4">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4">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4">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p:cTn id="22"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23"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24" dur="500"/>
                                        <p:tgtEl>
                                          <p:spTgt spid="4">
                                            <p:txEl>
                                              <p:pRg st="2" end="2"/>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calcmode="lin" valueType="num">
                                      <p:cBhvr>
                                        <p:cTn id="27" dur="500" fill="hold"/>
                                        <p:tgtEl>
                                          <p:spTgt spid="4">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4">
                                            <p:txEl>
                                              <p:pRg st="3" end="3"/>
                                            </p:txEl>
                                          </p:spTgt>
                                        </p:tgtEl>
                                        <p:attrNameLst>
                                          <p:attrName>ppt_h</p:attrName>
                                        </p:attrNameLst>
                                      </p:cBhvr>
                                      <p:tavLst>
                                        <p:tav tm="0">
                                          <p:val>
                                            <p:fltVal val="0"/>
                                          </p:val>
                                        </p:tav>
                                        <p:tav tm="100000">
                                          <p:val>
                                            <p:strVal val="#ppt_h"/>
                                          </p:val>
                                        </p:tav>
                                      </p:tavLst>
                                    </p:anim>
                                    <p:animEffect transition="in" filter="fade">
                                      <p:cBhvr>
                                        <p:cTn id="29" dur="500"/>
                                        <p:tgtEl>
                                          <p:spTgt spid="4">
                                            <p:txEl>
                                              <p:pRg st="3" end="3"/>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 calcmode="lin" valueType="num">
                                      <p:cBhvr>
                                        <p:cTn id="32" dur="500" fill="hold"/>
                                        <p:tgtEl>
                                          <p:spTgt spid="4">
                                            <p:txEl>
                                              <p:pRg st="4" end="4"/>
                                            </p:txEl>
                                          </p:spTgt>
                                        </p:tgtEl>
                                        <p:attrNameLst>
                                          <p:attrName>ppt_w</p:attrName>
                                        </p:attrNameLst>
                                      </p:cBhvr>
                                      <p:tavLst>
                                        <p:tav tm="0">
                                          <p:val>
                                            <p:fltVal val="0"/>
                                          </p:val>
                                        </p:tav>
                                        <p:tav tm="100000">
                                          <p:val>
                                            <p:strVal val="#ppt_w"/>
                                          </p:val>
                                        </p:tav>
                                      </p:tavLst>
                                    </p:anim>
                                    <p:anim calcmode="lin" valueType="num">
                                      <p:cBhvr>
                                        <p:cTn id="33" dur="500" fill="hold"/>
                                        <p:tgtEl>
                                          <p:spTgt spid="4">
                                            <p:txEl>
                                              <p:pRg st="4" end="4"/>
                                            </p:txEl>
                                          </p:spTgt>
                                        </p:tgtEl>
                                        <p:attrNameLst>
                                          <p:attrName>ppt_h</p:attrName>
                                        </p:attrNameLst>
                                      </p:cBhvr>
                                      <p:tavLst>
                                        <p:tav tm="0">
                                          <p:val>
                                            <p:fltVal val="0"/>
                                          </p:val>
                                        </p:tav>
                                        <p:tav tm="100000">
                                          <p:val>
                                            <p:strVal val="#ppt_h"/>
                                          </p:val>
                                        </p:tav>
                                      </p:tavLst>
                                    </p:anim>
                                    <p:animEffect transition="in" filter="fade">
                                      <p:cBhvr>
                                        <p:cTn id="34" dur="500"/>
                                        <p:tgtEl>
                                          <p:spTgt spid="4">
                                            <p:txEl>
                                              <p:pRg st="4" end="4"/>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p:cTn id="37" dur="500" fill="hold"/>
                                        <p:tgtEl>
                                          <p:spTgt spid="4">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4">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CC985-3B56-1B86-858F-122F7BBA446F}"/>
              </a:ext>
            </a:extLst>
          </p:cNvPr>
          <p:cNvSpPr>
            <a:spLocks noGrp="1"/>
          </p:cNvSpPr>
          <p:nvPr>
            <p:ph type="title"/>
          </p:nvPr>
        </p:nvSpPr>
        <p:spPr>
          <a:xfrm>
            <a:off x="1774423" y="310896"/>
            <a:ext cx="8643154" cy="1133856"/>
          </a:xfrm>
        </p:spPr>
        <p:txBody>
          <a:bodyPr/>
          <a:lstStyle/>
          <a:p>
            <a:r>
              <a:rPr lang="en-US" dirty="0">
                <a:highlight>
                  <a:srgbClr val="FFFF00"/>
                </a:highlight>
              </a:rPr>
              <a:t>Who is Aryabhata</a:t>
            </a:r>
            <a:r>
              <a:rPr lang="en-US" dirty="0"/>
              <a:t>?</a:t>
            </a:r>
            <a:endParaRPr lang="en-IN" dirty="0"/>
          </a:p>
        </p:txBody>
      </p:sp>
      <p:sp>
        <p:nvSpPr>
          <p:cNvPr id="3" name="Text Placeholder 2">
            <a:extLst>
              <a:ext uri="{FF2B5EF4-FFF2-40B4-BE49-F238E27FC236}">
                <a16:creationId xmlns:a16="http://schemas.microsoft.com/office/drawing/2014/main" id="{D11A9BAE-EA0B-B5F8-FA9F-42E499D6D041}"/>
              </a:ext>
            </a:extLst>
          </p:cNvPr>
          <p:cNvSpPr>
            <a:spLocks noGrp="1"/>
          </p:cNvSpPr>
          <p:nvPr>
            <p:ph type="body" idx="1"/>
          </p:nvPr>
        </p:nvSpPr>
        <p:spPr>
          <a:xfrm>
            <a:off x="1466947" y="1956817"/>
            <a:ext cx="8630446" cy="2725148"/>
          </a:xfrm>
        </p:spPr>
        <p:txBody>
          <a:bodyPr/>
          <a:lstStyle/>
          <a:p>
            <a:r>
              <a:rPr lang="en-US" sz="2400" dirty="0"/>
              <a:t>Aryabhata or Aryabhata I was the first of the major mathematician-astronomers from the classical age of Indian mathematics and Indian astronomy. His works include the </a:t>
            </a:r>
            <a:r>
              <a:rPr lang="en-US" sz="2400" dirty="0" err="1"/>
              <a:t>Āryabhaṭīya</a:t>
            </a:r>
            <a:r>
              <a:rPr lang="en-US" sz="2400" dirty="0"/>
              <a:t> and the Arya-</a:t>
            </a:r>
            <a:r>
              <a:rPr lang="en-US" sz="2400" dirty="0" err="1"/>
              <a:t>siddhanta</a:t>
            </a:r>
            <a:r>
              <a:rPr lang="en-US" sz="2400" dirty="0"/>
              <a:t>. For his explicit mention of the relativity of motion, he also qualifies as a major early physicist.</a:t>
            </a:r>
          </a:p>
          <a:p>
            <a:endParaRPr lang="en-IN" dirty="0"/>
          </a:p>
        </p:txBody>
      </p:sp>
    </p:spTree>
    <p:custDataLst>
      <p:tags r:id="rId1"/>
    </p:custDataLst>
    <p:extLst>
      <p:ext uri="{BB962C8B-B14F-4D97-AF65-F5344CB8AC3E}">
        <p14:creationId xmlns:p14="http://schemas.microsoft.com/office/powerpoint/2010/main" val="2858641724"/>
      </p:ext>
    </p:extLst>
  </p:cSld>
  <p:clrMapOvr>
    <a:masterClrMapping/>
  </p:clrMapOvr>
  <mc:AlternateContent xmlns:mc="http://schemas.openxmlformats.org/markup-compatibility/2006">
    <mc:Choice xmlns:p14="http://schemas.microsoft.com/office/powerpoint/2010/main" Requires="p14">
      <p:transition spd="slow" p14:dur="2000" advTm="5151"/>
    </mc:Choice>
    <mc:Fallback>
      <p:transition spd="slow" advTm="51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heel(1)">
                                      <p:cBhvr>
                                        <p:cTn id="15"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E6AD6-F152-ACF1-D2B0-48137896F9B5}"/>
              </a:ext>
            </a:extLst>
          </p:cNvPr>
          <p:cNvSpPr>
            <a:spLocks noGrp="1"/>
          </p:cNvSpPr>
          <p:nvPr>
            <p:ph type="title"/>
          </p:nvPr>
        </p:nvSpPr>
        <p:spPr>
          <a:xfrm>
            <a:off x="957834" y="612495"/>
            <a:ext cx="9603275" cy="4114953"/>
          </a:xfrm>
        </p:spPr>
        <p:txBody>
          <a:bodyPr/>
          <a:lstStyle/>
          <a:p>
            <a:r>
              <a:rPr lang="en-US" dirty="0">
                <a:highlight>
                  <a:srgbClr val="FF0000"/>
                </a:highlight>
              </a:rPr>
              <a:t> Why did Aryabhata invented 0(zero)?</a:t>
            </a:r>
            <a:endParaRPr lang="en-IN" dirty="0">
              <a:highlight>
                <a:srgbClr val="FF0000"/>
              </a:highlight>
            </a:endParaRPr>
          </a:p>
        </p:txBody>
      </p:sp>
      <p:sp>
        <p:nvSpPr>
          <p:cNvPr id="4" name="TextBox 3">
            <a:extLst>
              <a:ext uri="{FF2B5EF4-FFF2-40B4-BE49-F238E27FC236}">
                <a16:creationId xmlns:a16="http://schemas.microsoft.com/office/drawing/2014/main" id="{EF904F9E-EC32-FEE6-65AA-159EC32A50CD}"/>
              </a:ext>
            </a:extLst>
          </p:cNvPr>
          <p:cNvSpPr txBox="1"/>
          <p:nvPr/>
        </p:nvSpPr>
        <p:spPr>
          <a:xfrm>
            <a:off x="957834" y="2080510"/>
            <a:ext cx="6103620" cy="3108543"/>
          </a:xfrm>
          <a:prstGeom prst="rect">
            <a:avLst/>
          </a:prstGeom>
          <a:noFill/>
        </p:spPr>
        <p:txBody>
          <a:bodyPr wrap="square">
            <a:spAutoFit/>
          </a:bodyPr>
          <a:lstStyle/>
          <a:p>
            <a:r>
              <a:rPr lang="en-US" sz="2800" dirty="0"/>
              <a:t>George Ifrah, a French Mathematician stated that the concept and understanding of zero as a 'digit' was first given by Aryabhata in his place value system because the counting system of digits is not possible without the place value system or zero.</a:t>
            </a:r>
          </a:p>
        </p:txBody>
      </p:sp>
    </p:spTree>
    <p:custDataLst>
      <p:tags r:id="rId1"/>
    </p:custDataLst>
    <p:extLst>
      <p:ext uri="{BB962C8B-B14F-4D97-AF65-F5344CB8AC3E}">
        <p14:creationId xmlns:p14="http://schemas.microsoft.com/office/powerpoint/2010/main" val="559634108"/>
      </p:ext>
    </p:extLst>
  </p:cSld>
  <p:clrMapOvr>
    <a:masterClrMapping/>
  </p:clrMapOvr>
  <mc:AlternateContent xmlns:mc="http://schemas.openxmlformats.org/markup-compatibility/2006">
    <mc:Choice xmlns:p14="http://schemas.microsoft.com/office/powerpoint/2010/main" Requires="p14">
      <p:transition spd="slow" p14:dur="2000" advTm="5175"/>
    </mc:Choice>
    <mc:Fallback>
      <p:transition spd="slow" advTm="51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2000"/>
                                        <p:tgtEl>
                                          <p:spTgt spid="4">
                                            <p:txEl>
                                              <p:pRg st="0" end="0"/>
                                            </p:txEl>
                                          </p:spTgt>
                                        </p:tgtEl>
                                      </p:cBhvr>
                                    </p:animEffect>
                                    <p:anim calcmode="lin" valueType="num">
                                      <p:cBhvr>
                                        <p:cTn id="13" dur="2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4">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364A-183E-CF72-5DA3-6CD474935297}"/>
              </a:ext>
            </a:extLst>
          </p:cNvPr>
          <p:cNvSpPr>
            <a:spLocks noGrp="1"/>
          </p:cNvSpPr>
          <p:nvPr>
            <p:ph type="ctrTitle"/>
          </p:nvPr>
        </p:nvSpPr>
        <p:spPr>
          <a:xfrm>
            <a:off x="2810971" y="521208"/>
            <a:ext cx="8637073" cy="1322905"/>
          </a:xfrm>
        </p:spPr>
        <p:txBody>
          <a:bodyPr>
            <a:normAutofit/>
          </a:bodyPr>
          <a:lstStyle/>
          <a:p>
            <a:r>
              <a:rPr lang="en-US" sz="3200" dirty="0">
                <a:solidFill>
                  <a:schemeClr val="accent5">
                    <a:lumMod val="50000"/>
                  </a:schemeClr>
                </a:solidFill>
                <a:highlight>
                  <a:srgbClr val="C0C0C0"/>
                </a:highlight>
              </a:rPr>
              <a:t>ARYABHATA BIRTH PLACE AND EDUCATION</a:t>
            </a:r>
            <a:endParaRPr lang="en-IN" sz="3200" dirty="0">
              <a:solidFill>
                <a:schemeClr val="accent5">
                  <a:lumMod val="50000"/>
                </a:schemeClr>
              </a:solidFill>
              <a:highlight>
                <a:srgbClr val="C0C0C0"/>
              </a:highlight>
            </a:endParaRPr>
          </a:p>
        </p:txBody>
      </p:sp>
      <p:sp>
        <p:nvSpPr>
          <p:cNvPr id="3" name="Subtitle 2">
            <a:extLst>
              <a:ext uri="{FF2B5EF4-FFF2-40B4-BE49-F238E27FC236}">
                <a16:creationId xmlns:a16="http://schemas.microsoft.com/office/drawing/2014/main" id="{F1E5D459-644E-4405-797A-5DC8D064F949}"/>
              </a:ext>
            </a:extLst>
          </p:cNvPr>
          <p:cNvSpPr>
            <a:spLocks noGrp="1"/>
          </p:cNvSpPr>
          <p:nvPr>
            <p:ph type="subTitle" idx="1"/>
          </p:nvPr>
        </p:nvSpPr>
        <p:spPr>
          <a:xfrm>
            <a:off x="2161748" y="2773607"/>
            <a:ext cx="8637072" cy="1900332"/>
          </a:xfrm>
        </p:spPr>
        <p:txBody>
          <a:bodyPr>
            <a:normAutofit fontScale="85000" lnSpcReduction="10000"/>
          </a:bodyPr>
          <a:lstStyle/>
          <a:p>
            <a:r>
              <a:rPr lang="en-US" sz="2400" dirty="0"/>
              <a:t>It is believed that he completed his studies in </a:t>
            </a:r>
            <a:r>
              <a:rPr lang="en-US" sz="2400" dirty="0" err="1"/>
              <a:t>Kusumapura</a:t>
            </a:r>
            <a:r>
              <a:rPr lang="en-US" sz="2400" dirty="0"/>
              <a:t>. Aryabhata was the head of a </a:t>
            </a:r>
            <a:r>
              <a:rPr lang="en-US" sz="2400" dirty="0" err="1"/>
              <a:t>Kusumapura</a:t>
            </a:r>
            <a:r>
              <a:rPr lang="en-US" sz="2400" dirty="0"/>
              <a:t> institution (</a:t>
            </a:r>
            <a:r>
              <a:rPr lang="en-US" sz="2400" dirty="0" err="1"/>
              <a:t>kulapa</a:t>
            </a:r>
            <a:r>
              <a:rPr lang="en-US" sz="2400" dirty="0"/>
              <a:t>). Aryabhata was also the head of the Nalanda University, Bihar, because the university was located near </a:t>
            </a:r>
            <a:r>
              <a:rPr lang="en-US" sz="2400" dirty="0" err="1"/>
              <a:t>Patliputra</a:t>
            </a:r>
            <a:r>
              <a:rPr lang="en-US" sz="2400" dirty="0"/>
              <a:t> and housed an astronomical observatory.</a:t>
            </a:r>
            <a:endParaRPr lang="en-IN" sz="2400" dirty="0"/>
          </a:p>
        </p:txBody>
      </p:sp>
    </p:spTree>
    <p:custDataLst>
      <p:tags r:id="rId1"/>
    </p:custDataLst>
    <p:extLst>
      <p:ext uri="{BB962C8B-B14F-4D97-AF65-F5344CB8AC3E}">
        <p14:creationId xmlns:p14="http://schemas.microsoft.com/office/powerpoint/2010/main" val="372665043"/>
      </p:ext>
    </p:extLst>
  </p:cSld>
  <p:clrMapOvr>
    <a:masterClrMapping/>
  </p:clrMapOvr>
  <mc:AlternateContent xmlns:mc="http://schemas.openxmlformats.org/markup-compatibility/2006">
    <mc:Choice xmlns:p14="http://schemas.microsoft.com/office/powerpoint/2010/main" Requires="p14">
      <p:transition spd="slow" p14:dur="2000" advTm="5687"/>
    </mc:Choice>
    <mc:Fallback>
      <p:transition spd="slow" advTm="56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4200-5E00-0DD4-C94F-A063FB16BDC4}"/>
              </a:ext>
            </a:extLst>
          </p:cNvPr>
          <p:cNvSpPr>
            <a:spLocks noGrp="1"/>
          </p:cNvSpPr>
          <p:nvPr>
            <p:ph type="title"/>
          </p:nvPr>
        </p:nvSpPr>
        <p:spPr>
          <a:xfrm>
            <a:off x="926592" y="323485"/>
            <a:ext cx="3273099" cy="1432163"/>
          </a:xfrm>
        </p:spPr>
        <p:txBody>
          <a:bodyPr/>
          <a:lstStyle/>
          <a:p>
            <a:r>
              <a:rPr lang="en-US" dirty="0">
                <a:highlight>
                  <a:srgbClr val="FF00FF"/>
                </a:highlight>
              </a:rPr>
              <a:t>WHAT ARE ACHIVEMENTS OF ARYABHATA?</a:t>
            </a:r>
            <a:endParaRPr lang="en-IN" dirty="0">
              <a:highlight>
                <a:srgbClr val="FF00FF"/>
              </a:highlight>
            </a:endParaRPr>
          </a:p>
        </p:txBody>
      </p:sp>
      <p:pic>
        <p:nvPicPr>
          <p:cNvPr id="6" name="Content Placeholder 5">
            <a:extLst>
              <a:ext uri="{FF2B5EF4-FFF2-40B4-BE49-F238E27FC236}">
                <a16:creationId xmlns:a16="http://schemas.microsoft.com/office/drawing/2014/main" id="{B6BA04FF-5400-242B-5F24-02C05DEE5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1627" y="1115568"/>
            <a:ext cx="5962341" cy="4005072"/>
          </a:xfrm>
        </p:spPr>
      </p:pic>
      <p:sp>
        <p:nvSpPr>
          <p:cNvPr id="4" name="Text Placeholder 3">
            <a:extLst>
              <a:ext uri="{FF2B5EF4-FFF2-40B4-BE49-F238E27FC236}">
                <a16:creationId xmlns:a16="http://schemas.microsoft.com/office/drawing/2014/main" id="{E64BA421-B24D-8A84-2534-882F725FDEB9}"/>
              </a:ext>
            </a:extLst>
          </p:cNvPr>
          <p:cNvSpPr>
            <a:spLocks noGrp="1"/>
          </p:cNvSpPr>
          <p:nvPr>
            <p:ph type="body" sz="half" idx="2"/>
          </p:nvPr>
        </p:nvSpPr>
        <p:spPr>
          <a:xfrm>
            <a:off x="603423" y="2304909"/>
            <a:ext cx="3275013" cy="2248181"/>
          </a:xfrm>
        </p:spPr>
        <p:txBody>
          <a:bodyPr>
            <a:normAutofit fontScale="25000" lnSpcReduction="20000"/>
          </a:bodyPr>
          <a:lstStyle/>
          <a:p>
            <a:r>
              <a:rPr lang="en-US" dirty="0"/>
              <a:t> </a:t>
            </a:r>
            <a:r>
              <a:rPr lang="en-US" sz="8000" dirty="0" err="1"/>
              <a:t>Aryabhatta</a:t>
            </a:r>
            <a:r>
              <a:rPr lang="en-US" sz="8000" dirty="0"/>
              <a:t> is the father of Indian Mathematics who significantly contributed to mathematics and astronomy and discovered theories like solar system rotation, approximation of pi, trigonometry, place value system and zero, and many other</a:t>
            </a:r>
            <a:endParaRPr lang="en-IN" sz="8000" dirty="0"/>
          </a:p>
        </p:txBody>
      </p:sp>
    </p:spTree>
    <p:extLst>
      <p:ext uri="{BB962C8B-B14F-4D97-AF65-F5344CB8AC3E}">
        <p14:creationId xmlns:p14="http://schemas.microsoft.com/office/powerpoint/2010/main" val="2699858231"/>
      </p:ext>
    </p:extLst>
  </p:cSld>
  <p:clrMapOvr>
    <a:masterClrMapping/>
  </p:clrMapOvr>
  <mc:AlternateContent xmlns:mc="http://schemas.openxmlformats.org/markup-compatibility/2006">
    <mc:Choice xmlns:p14="http://schemas.microsoft.com/office/powerpoint/2010/main" Requires="p14">
      <p:transition spd="slow" p14:dur="2000" advTm="2999"/>
    </mc:Choice>
    <mc:Fallback>
      <p:transition spd="slow" advTm="29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D6707-FA12-84BD-B147-353CE438110C}"/>
              </a:ext>
            </a:extLst>
          </p:cNvPr>
          <p:cNvSpPr>
            <a:spLocks noGrp="1"/>
          </p:cNvSpPr>
          <p:nvPr>
            <p:ph type="title"/>
          </p:nvPr>
        </p:nvSpPr>
        <p:spPr/>
        <p:txBody>
          <a:bodyPr/>
          <a:lstStyle/>
          <a:p>
            <a:r>
              <a:rPr lang="en-US" dirty="0">
                <a:solidFill>
                  <a:schemeClr val="accent3">
                    <a:lumMod val="50000"/>
                  </a:schemeClr>
                </a:solidFill>
              </a:rPr>
              <a:t>SOME PICTURES OF ARYABHATA</a:t>
            </a:r>
            <a:endParaRPr lang="en-IN" dirty="0">
              <a:solidFill>
                <a:schemeClr val="accent3">
                  <a:lumMod val="50000"/>
                </a:schemeClr>
              </a:solidFill>
            </a:endParaRPr>
          </a:p>
        </p:txBody>
      </p:sp>
      <p:sp>
        <p:nvSpPr>
          <p:cNvPr id="3" name="Text Placeholder 2">
            <a:extLst>
              <a:ext uri="{FF2B5EF4-FFF2-40B4-BE49-F238E27FC236}">
                <a16:creationId xmlns:a16="http://schemas.microsoft.com/office/drawing/2014/main" id="{4CE6BB7E-A225-80D6-A944-4C35DB8E3BEB}"/>
              </a:ext>
            </a:extLst>
          </p:cNvPr>
          <p:cNvSpPr>
            <a:spLocks noGrp="1"/>
          </p:cNvSpPr>
          <p:nvPr>
            <p:ph type="body" idx="1"/>
          </p:nvPr>
        </p:nvSpPr>
        <p:spPr>
          <a:xfrm>
            <a:off x="1447191" y="1139799"/>
            <a:ext cx="4645152" cy="801943"/>
          </a:xfrm>
        </p:spPr>
        <p:txBody>
          <a:bodyPr/>
          <a:lstStyle/>
          <a:p>
            <a:r>
              <a:rPr lang="en-US" dirty="0"/>
              <a:t>IMAGE1</a:t>
            </a:r>
            <a:endParaRPr lang="en-IN" dirty="0"/>
          </a:p>
        </p:txBody>
      </p:sp>
      <p:pic>
        <p:nvPicPr>
          <p:cNvPr id="8" name="Content Placeholder 7">
            <a:extLst>
              <a:ext uri="{FF2B5EF4-FFF2-40B4-BE49-F238E27FC236}">
                <a16:creationId xmlns:a16="http://schemas.microsoft.com/office/drawing/2014/main" id="{BF6DBDD6-DBD3-A496-8734-FB100291B36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68096" y="2121409"/>
            <a:ext cx="4745736" cy="3416072"/>
          </a:xfrm>
        </p:spPr>
      </p:pic>
      <p:sp>
        <p:nvSpPr>
          <p:cNvPr id="5" name="Text Placeholder 4">
            <a:extLst>
              <a:ext uri="{FF2B5EF4-FFF2-40B4-BE49-F238E27FC236}">
                <a16:creationId xmlns:a16="http://schemas.microsoft.com/office/drawing/2014/main" id="{231B66C0-B160-4611-C8C5-CE537F0FCAE2}"/>
              </a:ext>
            </a:extLst>
          </p:cNvPr>
          <p:cNvSpPr>
            <a:spLocks noGrp="1"/>
          </p:cNvSpPr>
          <p:nvPr>
            <p:ph type="body" sz="quarter" idx="3"/>
          </p:nvPr>
        </p:nvSpPr>
        <p:spPr>
          <a:xfrm>
            <a:off x="7171314" y="1414618"/>
            <a:ext cx="4645152" cy="438656"/>
          </a:xfrm>
        </p:spPr>
        <p:txBody>
          <a:bodyPr/>
          <a:lstStyle/>
          <a:p>
            <a:r>
              <a:rPr lang="en-US" dirty="0"/>
              <a:t>IMAGE2</a:t>
            </a:r>
            <a:endParaRPr lang="en-IN" dirty="0"/>
          </a:p>
        </p:txBody>
      </p:sp>
      <p:pic>
        <p:nvPicPr>
          <p:cNvPr id="10" name="Content Placeholder 9">
            <a:extLst>
              <a:ext uri="{FF2B5EF4-FFF2-40B4-BE49-F238E27FC236}">
                <a16:creationId xmlns:a16="http://schemas.microsoft.com/office/drawing/2014/main" id="{33B36888-CE32-3EE5-EE9D-F4AE46DC1130}"/>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5907003" y="2121409"/>
            <a:ext cx="5221001" cy="3416072"/>
          </a:xfrm>
        </p:spPr>
      </p:pic>
    </p:spTree>
    <p:custDataLst>
      <p:tags r:id="rId1"/>
    </p:custDataLst>
    <p:extLst>
      <p:ext uri="{BB962C8B-B14F-4D97-AF65-F5344CB8AC3E}">
        <p14:creationId xmlns:p14="http://schemas.microsoft.com/office/powerpoint/2010/main" val="17735674"/>
      </p:ext>
    </p:extLst>
  </p:cSld>
  <p:clrMapOvr>
    <a:masterClrMapping/>
  </p:clrMapOvr>
  <mc:AlternateContent xmlns:mc="http://schemas.openxmlformats.org/markup-compatibility/2006">
    <mc:Choice xmlns:p14="http://schemas.microsoft.com/office/powerpoint/2010/main" Requires="p14">
      <p:transition spd="slow" p14:dur="2000" advTm="2959"/>
    </mc:Choice>
    <mc:Fallback>
      <p:transition spd="slow" advTm="29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4C83-74C7-6506-95BC-4D22DB541B48}"/>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213426B7-0432-358D-A611-58E4549433A0}"/>
              </a:ext>
            </a:extLst>
          </p:cNvPr>
          <p:cNvSpPr>
            <a:spLocks noGrp="1"/>
          </p:cNvSpPr>
          <p:nvPr>
            <p:ph type="subTitle" idx="1"/>
          </p:nvPr>
        </p:nvSpPr>
        <p:spPr/>
        <p:txBody>
          <a:bodyPr>
            <a:normAutofit/>
          </a:bodyPr>
          <a:lstStyle/>
          <a:p>
            <a:endParaRPr lang="en-IN" sz="100" dirty="0"/>
          </a:p>
        </p:txBody>
      </p:sp>
      <p:sp>
        <p:nvSpPr>
          <p:cNvPr id="4" name="Star: 5 Points 3">
            <a:extLst>
              <a:ext uri="{FF2B5EF4-FFF2-40B4-BE49-F238E27FC236}">
                <a16:creationId xmlns:a16="http://schemas.microsoft.com/office/drawing/2014/main" id="{1542E26D-1B8C-2601-AE9D-EF3B0B82F0F8}"/>
              </a:ext>
            </a:extLst>
          </p:cNvPr>
          <p:cNvSpPr/>
          <p:nvPr/>
        </p:nvSpPr>
        <p:spPr>
          <a:xfrm>
            <a:off x="1901952" y="2596895"/>
            <a:ext cx="374904" cy="399361"/>
          </a:xfrm>
          <a:prstGeom prst="star5">
            <a:avLst/>
          </a:prstGeom>
          <a:solidFill>
            <a:srgbClr val="FFFF00"/>
          </a:solidFill>
          <a:ln>
            <a:solidFill>
              <a:schemeClr val="accent3">
                <a:lumMod val="50000"/>
              </a:schemeClr>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5 Points 4">
            <a:extLst>
              <a:ext uri="{FF2B5EF4-FFF2-40B4-BE49-F238E27FC236}">
                <a16:creationId xmlns:a16="http://schemas.microsoft.com/office/drawing/2014/main" id="{477761DF-9275-8C63-2F89-01E7A683AD6A}"/>
              </a:ext>
            </a:extLst>
          </p:cNvPr>
          <p:cNvSpPr/>
          <p:nvPr/>
        </p:nvSpPr>
        <p:spPr>
          <a:xfrm>
            <a:off x="8074152" y="3089993"/>
            <a:ext cx="484632" cy="347473"/>
          </a:xfrm>
          <a:prstGeom prst="star5">
            <a:avLst/>
          </a:prstGeom>
          <a:ln>
            <a:solidFill>
              <a:schemeClr val="accent3">
                <a:lumMod val="50000"/>
              </a:schemeClr>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7EB4F523-6037-30D5-789D-F04454654D0C}"/>
              </a:ext>
            </a:extLst>
          </p:cNvPr>
          <p:cNvSpPr/>
          <p:nvPr/>
        </p:nvSpPr>
        <p:spPr>
          <a:xfrm>
            <a:off x="6736315" y="1065302"/>
            <a:ext cx="1024128" cy="644626"/>
          </a:xfrm>
          <a:prstGeom prst="star4">
            <a:avLst/>
          </a:prstGeom>
          <a:solidFill>
            <a:srgbClr val="FF0000"/>
          </a:solidFill>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3082030029"/>
      </p:ext>
    </p:extLst>
  </p:cSld>
  <p:clrMapOvr>
    <a:masterClrMapping/>
  </p:clrMapOvr>
  <mc:AlternateContent xmlns:mc="http://schemas.openxmlformats.org/markup-compatibility/2006">
    <mc:Choice xmlns:p14="http://schemas.microsoft.com/office/powerpoint/2010/main" Requires="p14">
      <p:transition spd="slow" p14:dur="2000" advTm="1719"/>
    </mc:Choice>
    <mc:Fallback>
      <p:transition spd="slow" advTm="17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0.6"/>
</p:tagLst>
</file>

<file path=ppt/tags/tag2.xml><?xml version="1.0" encoding="utf-8"?>
<p:tagLst xmlns:a="http://schemas.openxmlformats.org/drawingml/2006/main" xmlns:r="http://schemas.openxmlformats.org/officeDocument/2006/relationships" xmlns:p="http://schemas.openxmlformats.org/presentationml/2006/main">
  <p:tag name="TIMING" val="|1.6|1.6"/>
</p:tagLst>
</file>

<file path=ppt/tags/tag3.xml><?xml version="1.0" encoding="utf-8"?>
<p:tagLst xmlns:a="http://schemas.openxmlformats.org/drawingml/2006/main" xmlns:r="http://schemas.openxmlformats.org/officeDocument/2006/relationships" xmlns:p="http://schemas.openxmlformats.org/presentationml/2006/main">
  <p:tag name="TIMING" val="|0.4|0.6"/>
</p:tagLst>
</file>

<file path=ppt/tags/tag4.xml><?xml version="1.0" encoding="utf-8"?>
<p:tagLst xmlns:a="http://schemas.openxmlformats.org/drawingml/2006/main" xmlns:r="http://schemas.openxmlformats.org/officeDocument/2006/relationships" xmlns:p="http://schemas.openxmlformats.org/presentationml/2006/main">
  <p:tag name="TIMING" val="|0.3|0.8"/>
</p:tagLst>
</file>

<file path=ppt/tags/tag5.xml><?xml version="1.0" encoding="utf-8"?>
<p:tagLst xmlns:a="http://schemas.openxmlformats.org/drawingml/2006/main" xmlns:r="http://schemas.openxmlformats.org/officeDocument/2006/relationships" xmlns:p="http://schemas.openxmlformats.org/presentationml/2006/main">
  <p:tag name="TIMING" val="|0.3|0.9"/>
</p:tagLst>
</file>

<file path=ppt/tags/tag6.xml><?xml version="1.0" encoding="utf-8"?>
<p:tagLst xmlns:a="http://schemas.openxmlformats.org/drawingml/2006/main" xmlns:r="http://schemas.openxmlformats.org/officeDocument/2006/relationships" xmlns:p="http://schemas.openxmlformats.org/presentationml/2006/main">
  <p:tag name="TIMING" val="|2.1"/>
</p:tagLst>
</file>

<file path=ppt/tags/tag7.xml><?xml version="1.0" encoding="utf-8"?>
<p:tagLst xmlns:a="http://schemas.openxmlformats.org/drawingml/2006/main" xmlns:r="http://schemas.openxmlformats.org/officeDocument/2006/relationships" xmlns:p="http://schemas.openxmlformats.org/presentationml/2006/main">
  <p:tag name="TIMING" val="|0.9"/>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64</TotalTime>
  <Words>263</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 Narrow</vt:lpstr>
      <vt:lpstr>Arial</vt:lpstr>
      <vt:lpstr>Gill Sans MT</vt:lpstr>
      <vt:lpstr>Gallery</vt:lpstr>
      <vt:lpstr>Maths project  by AVANISH MURKUTE  CLASS 6TH b  ROLL NO. 12</vt:lpstr>
      <vt:lpstr>Information about</vt:lpstr>
      <vt:lpstr>Facts ABOUT ARYABHATA   </vt:lpstr>
      <vt:lpstr>Who is Aryabhata?</vt:lpstr>
      <vt:lpstr> Why did Aryabhata invented 0(zero)?</vt:lpstr>
      <vt:lpstr>ARYABHATA BIRTH PLACE AND EDUCATION</vt:lpstr>
      <vt:lpstr>WHAT ARE ACHIVEMENTS OF ARYABHATA?</vt:lpstr>
      <vt:lpstr>SOME PICTURES OF ARYABHATA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Vinayak Murkute</dc:creator>
  <cp:lastModifiedBy>Vinayak Murkute</cp:lastModifiedBy>
  <cp:revision>1</cp:revision>
  <dcterms:created xsi:type="dcterms:W3CDTF">2025-01-04T13:17:52Z</dcterms:created>
  <dcterms:modified xsi:type="dcterms:W3CDTF">2025-01-04T14:22:37Z</dcterms:modified>
</cp:coreProperties>
</file>