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49530E5-B712-4156-B6BA-75007A2E9FF5}" type="datetimeFigureOut">
              <a:rPr lang="en-IN" smtClean="0"/>
              <a:t>21-09-2017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3E76A-ADAF-4406-ABD7-EBD0CD6CE5ED}" type="slidenum">
              <a:rPr lang="en-IN" smtClean="0"/>
              <a:t>‹#›</a:t>
            </a:fld>
            <a:endParaRPr lang="en-IN"/>
          </a:p>
        </p:txBody>
      </p:sp>
    </p:spTree>
    <p:extLst>
      <p:ext uri="{BB962C8B-B14F-4D97-AF65-F5344CB8AC3E}">
        <p14:creationId xmlns:p14="http://schemas.microsoft.com/office/powerpoint/2010/main" val="3781292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9530E5-B712-4156-B6BA-75007A2E9FF5}" type="datetimeFigureOut">
              <a:rPr lang="en-IN" smtClean="0"/>
              <a:t>21-09-2017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3E76A-ADAF-4406-ABD7-EBD0CD6CE5ED}" type="slidenum">
              <a:rPr lang="en-IN" smtClean="0"/>
              <a:t>‹#›</a:t>
            </a:fld>
            <a:endParaRPr lang="en-IN"/>
          </a:p>
        </p:txBody>
      </p:sp>
    </p:spTree>
    <p:extLst>
      <p:ext uri="{BB962C8B-B14F-4D97-AF65-F5344CB8AC3E}">
        <p14:creationId xmlns:p14="http://schemas.microsoft.com/office/powerpoint/2010/main" val="17144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9530E5-B712-4156-B6BA-75007A2E9FF5}" type="datetimeFigureOut">
              <a:rPr lang="en-IN" smtClean="0"/>
              <a:t>21-09-2017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3E76A-ADAF-4406-ABD7-EBD0CD6CE5ED}" type="slidenum">
              <a:rPr lang="en-IN" smtClean="0"/>
              <a:t>‹#›</a:t>
            </a:fld>
            <a:endParaRPr lang="en-IN"/>
          </a:p>
        </p:txBody>
      </p:sp>
    </p:spTree>
    <p:extLst>
      <p:ext uri="{BB962C8B-B14F-4D97-AF65-F5344CB8AC3E}">
        <p14:creationId xmlns:p14="http://schemas.microsoft.com/office/powerpoint/2010/main" val="69138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9530E5-B712-4156-B6BA-75007A2E9FF5}" type="datetimeFigureOut">
              <a:rPr lang="en-IN" smtClean="0"/>
              <a:t>21-09-2017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3E76A-ADAF-4406-ABD7-EBD0CD6CE5ED}" type="slidenum">
              <a:rPr lang="en-IN" smtClean="0"/>
              <a:t>‹#›</a:t>
            </a:fld>
            <a:endParaRPr lang="en-IN"/>
          </a:p>
        </p:txBody>
      </p:sp>
    </p:spTree>
    <p:extLst>
      <p:ext uri="{BB962C8B-B14F-4D97-AF65-F5344CB8AC3E}">
        <p14:creationId xmlns:p14="http://schemas.microsoft.com/office/powerpoint/2010/main" val="612577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9530E5-B712-4156-B6BA-75007A2E9FF5}" type="datetimeFigureOut">
              <a:rPr lang="en-IN" smtClean="0"/>
              <a:t>21-09-2017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3E76A-ADAF-4406-ABD7-EBD0CD6CE5ED}" type="slidenum">
              <a:rPr lang="en-IN" smtClean="0"/>
              <a:t>‹#›</a:t>
            </a:fld>
            <a:endParaRPr lang="en-IN"/>
          </a:p>
        </p:txBody>
      </p:sp>
    </p:spTree>
    <p:extLst>
      <p:ext uri="{BB962C8B-B14F-4D97-AF65-F5344CB8AC3E}">
        <p14:creationId xmlns:p14="http://schemas.microsoft.com/office/powerpoint/2010/main" val="3408832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49530E5-B712-4156-B6BA-75007A2E9FF5}" type="datetimeFigureOut">
              <a:rPr lang="en-IN" smtClean="0"/>
              <a:t>21-09-2017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33E76A-ADAF-4406-ABD7-EBD0CD6CE5ED}" type="slidenum">
              <a:rPr lang="en-IN" smtClean="0"/>
              <a:t>‹#›</a:t>
            </a:fld>
            <a:endParaRPr lang="en-IN"/>
          </a:p>
        </p:txBody>
      </p:sp>
    </p:spTree>
    <p:extLst>
      <p:ext uri="{BB962C8B-B14F-4D97-AF65-F5344CB8AC3E}">
        <p14:creationId xmlns:p14="http://schemas.microsoft.com/office/powerpoint/2010/main" val="3685882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49530E5-B712-4156-B6BA-75007A2E9FF5}" type="datetimeFigureOut">
              <a:rPr lang="en-IN" smtClean="0"/>
              <a:t>21-09-2017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33E76A-ADAF-4406-ABD7-EBD0CD6CE5ED}" type="slidenum">
              <a:rPr lang="en-IN" smtClean="0"/>
              <a:t>‹#›</a:t>
            </a:fld>
            <a:endParaRPr lang="en-IN"/>
          </a:p>
        </p:txBody>
      </p:sp>
    </p:spTree>
    <p:extLst>
      <p:ext uri="{BB962C8B-B14F-4D97-AF65-F5344CB8AC3E}">
        <p14:creationId xmlns:p14="http://schemas.microsoft.com/office/powerpoint/2010/main" val="583287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49530E5-B712-4156-B6BA-75007A2E9FF5}" type="datetimeFigureOut">
              <a:rPr lang="en-IN" smtClean="0"/>
              <a:t>21-09-2017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33E76A-ADAF-4406-ABD7-EBD0CD6CE5ED}" type="slidenum">
              <a:rPr lang="en-IN" smtClean="0"/>
              <a:t>‹#›</a:t>
            </a:fld>
            <a:endParaRPr lang="en-IN"/>
          </a:p>
        </p:txBody>
      </p:sp>
    </p:spTree>
    <p:extLst>
      <p:ext uri="{BB962C8B-B14F-4D97-AF65-F5344CB8AC3E}">
        <p14:creationId xmlns:p14="http://schemas.microsoft.com/office/powerpoint/2010/main" val="997814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9530E5-B712-4156-B6BA-75007A2E9FF5}" type="datetimeFigureOut">
              <a:rPr lang="en-IN" smtClean="0"/>
              <a:t>21-09-2017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33E76A-ADAF-4406-ABD7-EBD0CD6CE5ED}" type="slidenum">
              <a:rPr lang="en-IN" smtClean="0"/>
              <a:t>‹#›</a:t>
            </a:fld>
            <a:endParaRPr lang="en-IN"/>
          </a:p>
        </p:txBody>
      </p:sp>
    </p:spTree>
    <p:extLst>
      <p:ext uri="{BB962C8B-B14F-4D97-AF65-F5344CB8AC3E}">
        <p14:creationId xmlns:p14="http://schemas.microsoft.com/office/powerpoint/2010/main" val="1126502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9530E5-B712-4156-B6BA-75007A2E9FF5}" type="datetimeFigureOut">
              <a:rPr lang="en-IN" smtClean="0"/>
              <a:t>21-09-2017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33E76A-ADAF-4406-ABD7-EBD0CD6CE5ED}" type="slidenum">
              <a:rPr lang="en-IN" smtClean="0"/>
              <a:t>‹#›</a:t>
            </a:fld>
            <a:endParaRPr lang="en-IN"/>
          </a:p>
        </p:txBody>
      </p:sp>
    </p:spTree>
    <p:extLst>
      <p:ext uri="{BB962C8B-B14F-4D97-AF65-F5344CB8AC3E}">
        <p14:creationId xmlns:p14="http://schemas.microsoft.com/office/powerpoint/2010/main" val="1121212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9530E5-B712-4156-B6BA-75007A2E9FF5}" type="datetimeFigureOut">
              <a:rPr lang="en-IN" smtClean="0"/>
              <a:t>21-09-2017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33E76A-ADAF-4406-ABD7-EBD0CD6CE5ED}" type="slidenum">
              <a:rPr lang="en-IN" smtClean="0"/>
              <a:t>‹#›</a:t>
            </a:fld>
            <a:endParaRPr lang="en-IN"/>
          </a:p>
        </p:txBody>
      </p:sp>
    </p:spTree>
    <p:extLst>
      <p:ext uri="{BB962C8B-B14F-4D97-AF65-F5344CB8AC3E}">
        <p14:creationId xmlns:p14="http://schemas.microsoft.com/office/powerpoint/2010/main" val="22454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9530E5-B712-4156-B6BA-75007A2E9FF5}" type="datetimeFigureOut">
              <a:rPr lang="en-IN" smtClean="0"/>
              <a:t>21-09-2017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33E76A-ADAF-4406-ABD7-EBD0CD6CE5ED}" type="slidenum">
              <a:rPr lang="en-IN" smtClean="0"/>
              <a:t>‹#›</a:t>
            </a:fld>
            <a:endParaRPr lang="en-IN"/>
          </a:p>
        </p:txBody>
      </p:sp>
    </p:spTree>
    <p:extLst>
      <p:ext uri="{BB962C8B-B14F-4D97-AF65-F5344CB8AC3E}">
        <p14:creationId xmlns:p14="http://schemas.microsoft.com/office/powerpoint/2010/main" val="3158300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Times New Roman" panose="02020603050405020304" pitchFamily="18" charset="0"/>
                <a:cs typeface="Times New Roman" panose="02020603050405020304" pitchFamily="18" charset="0"/>
              </a:rPr>
              <a:t>Artificial Intelligence</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3886200"/>
            <a:ext cx="6728792" cy="1752600"/>
          </a:xfrm>
        </p:spPr>
        <p:txBody>
          <a:bodyPr/>
          <a:lstStyle/>
          <a:p>
            <a:r>
              <a:rPr lang="en-IN" dirty="0" smtClean="0">
                <a:latin typeface="Times New Roman" panose="02020603050405020304" pitchFamily="18" charset="0"/>
                <a:cs typeface="Times New Roman" panose="02020603050405020304" pitchFamily="18" charset="0"/>
              </a:rPr>
              <a:t>Chapter 4</a:t>
            </a:r>
          </a:p>
          <a:p>
            <a:r>
              <a:rPr lang="en-IN" dirty="0" smtClean="0">
                <a:latin typeface="Times New Roman" panose="02020603050405020304" pitchFamily="18" charset="0"/>
                <a:cs typeface="Times New Roman" panose="02020603050405020304" pitchFamily="18" charset="0"/>
              </a:rPr>
              <a:t>Knowledge Representation Issues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00401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974" y="692697"/>
            <a:ext cx="5438353" cy="3703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3625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60648"/>
            <a:ext cx="8892479" cy="5904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6694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7499742"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96752"/>
            <a:ext cx="7632848"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160" y="1949446"/>
            <a:ext cx="4559108" cy="1001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933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82" y="986906"/>
            <a:ext cx="7776864"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93482" y="169462"/>
            <a:ext cx="5778718" cy="1569660"/>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Inferential Knowledge</a:t>
            </a:r>
          </a:p>
          <a:p>
            <a:endParaRPr lang="en-IN" sz="2400" b="1" dirty="0" smtClean="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999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913" y="1967345"/>
            <a:ext cx="5210175" cy="2614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93482" y="397685"/>
            <a:ext cx="5778718" cy="1569660"/>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Procedural Knowledge</a:t>
            </a:r>
          </a:p>
          <a:p>
            <a:endParaRPr lang="en-IN" sz="2400" b="1" dirty="0" smtClean="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858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508030"/>
            <a:ext cx="7632848" cy="584775"/>
          </a:xfrm>
          <a:prstGeom prst="rect">
            <a:avLst/>
          </a:prstGeom>
          <a:noFill/>
        </p:spPr>
        <p:txBody>
          <a:bodyPr wrap="square" rtlCol="0">
            <a:spAutoFit/>
          </a:bodyPr>
          <a:lstStyle/>
          <a:p>
            <a:r>
              <a:rPr lang="en-IN" sz="3200" b="1" dirty="0" smtClean="0">
                <a:latin typeface="Times New Roman" panose="02020603050405020304" pitchFamily="18" charset="0"/>
                <a:cs typeface="Times New Roman" panose="02020603050405020304" pitchFamily="18" charset="0"/>
              </a:rPr>
              <a:t>Knowledge Representation Issues</a:t>
            </a:r>
            <a:endParaRPr lang="en-IN"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15469" y="1412776"/>
            <a:ext cx="7128792" cy="3416320"/>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Important Attributes</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Relationships among Attributes</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Choosing the granularity of representation</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Representing Sets of Objects</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Finding the Right Structures as needed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1396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508030"/>
            <a:ext cx="7632848" cy="584775"/>
          </a:xfrm>
          <a:prstGeom prst="rect">
            <a:avLst/>
          </a:prstGeom>
          <a:noFill/>
        </p:spPr>
        <p:txBody>
          <a:bodyPr wrap="square" rtlCol="0">
            <a:spAutoFit/>
          </a:bodyPr>
          <a:lstStyle/>
          <a:p>
            <a:r>
              <a:rPr lang="en-IN" sz="3200" b="1" dirty="0" smtClean="0">
                <a:latin typeface="Times New Roman" panose="02020603050405020304" pitchFamily="18" charset="0"/>
                <a:cs typeface="Times New Roman" panose="02020603050405020304" pitchFamily="18" charset="0"/>
              </a:rPr>
              <a:t>Choosing the granularity of representation</a:t>
            </a:r>
            <a:endParaRPr lang="en-IN"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15468" y="1412776"/>
            <a:ext cx="8449019" cy="5262979"/>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John spotted sue</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We could represent this as :</a:t>
            </a:r>
            <a:endParaRPr lang="en-IN" sz="2400"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Spotted(agent(John),object(sue))</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Such a representation would make it easy to answer the question such as:</a:t>
            </a:r>
          </a:p>
          <a:p>
            <a:endParaRPr lang="en-IN" sz="2400"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Who spotted Sue?</a:t>
            </a: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But now suppose we want to know:</a:t>
            </a:r>
          </a:p>
          <a:p>
            <a:endParaRPr lang="en-IN" sz="2400"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Did John see Sue? </a:t>
            </a:r>
            <a:endParaRPr lang="en-IN" sz="2400" b="1"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089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548680"/>
            <a:ext cx="8449019" cy="5632311"/>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The answer is “Yes” but given only one fact we have, we cannot discover that answer. We could add other  facts such as:</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s</a:t>
            </a:r>
            <a:r>
              <a:rPr lang="en-IN" sz="2400" b="1" dirty="0" smtClean="0">
                <a:latin typeface="Times New Roman" panose="02020603050405020304" pitchFamily="18" charset="0"/>
                <a:cs typeface="Times New Roman" panose="02020603050405020304" pitchFamily="18" charset="0"/>
              </a:rPr>
              <a:t>potted(</a:t>
            </a:r>
            <a:r>
              <a:rPr lang="en-IN" sz="2400" b="1" dirty="0" err="1" smtClean="0">
                <a:latin typeface="Times New Roman" panose="02020603050405020304" pitchFamily="18" charset="0"/>
                <a:cs typeface="Times New Roman" panose="02020603050405020304" pitchFamily="18" charset="0"/>
              </a:rPr>
              <a:t>x,y</a:t>
            </a:r>
            <a:r>
              <a:rPr lang="en-IN" sz="2400" b="1" dirty="0" smtClean="0">
                <a:latin typeface="Times New Roman" panose="02020603050405020304" pitchFamily="18" charset="0"/>
                <a:cs typeface="Times New Roman" panose="02020603050405020304" pitchFamily="18" charset="0"/>
              </a:rPr>
              <a:t>)         saw(</a:t>
            </a:r>
            <a:r>
              <a:rPr lang="en-IN" sz="2400" b="1" dirty="0" err="1" smtClean="0">
                <a:latin typeface="Times New Roman" panose="02020603050405020304" pitchFamily="18" charset="0"/>
                <a:cs typeface="Times New Roman" panose="02020603050405020304" pitchFamily="18" charset="0"/>
              </a:rPr>
              <a:t>x,y</a:t>
            </a:r>
            <a:r>
              <a:rPr lang="en-IN" sz="2400" b="1"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We could then infer the answer to the question.</a:t>
            </a: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Alternative solution to this problem is to represent the fact that spotting is really a special type of seeing explicitly in the representation of the fact.</a:t>
            </a:r>
          </a:p>
          <a:p>
            <a:endParaRPr lang="en-IN" sz="2400"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saw(agent(John), object(Sue), timespan(briefly))</a:t>
            </a: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In representation we have broken the idea of spotting apart into more primitive concepts of </a:t>
            </a:r>
            <a:r>
              <a:rPr lang="en-IN" sz="2400" i="1" dirty="0" smtClean="0">
                <a:latin typeface="Times New Roman" panose="02020603050405020304" pitchFamily="18" charset="0"/>
                <a:cs typeface="Times New Roman" panose="02020603050405020304" pitchFamily="18" charset="0"/>
              </a:rPr>
              <a:t>seeing</a:t>
            </a:r>
            <a:r>
              <a:rPr lang="en-IN" sz="2400" dirty="0" smtClean="0">
                <a:latin typeface="Times New Roman" panose="02020603050405020304" pitchFamily="18" charset="0"/>
                <a:cs typeface="Times New Roman" panose="02020603050405020304" pitchFamily="18" charset="0"/>
              </a:rPr>
              <a:t> and </a:t>
            </a:r>
            <a:r>
              <a:rPr lang="en-IN" sz="2400" i="1" dirty="0" smtClean="0">
                <a:latin typeface="Times New Roman" panose="02020603050405020304" pitchFamily="18" charset="0"/>
                <a:cs typeface="Times New Roman" panose="02020603050405020304" pitchFamily="18" charset="0"/>
              </a:rPr>
              <a:t>timespan.</a:t>
            </a:r>
            <a:endParaRPr lang="en-IN" sz="2400" i="1" dirty="0">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a:off x="1907704" y="1916832"/>
            <a:ext cx="57606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616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548680"/>
            <a:ext cx="8449019" cy="6001643"/>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The major advantage of converting all statements into a representation in terms of a small set of primitives is that rules that are used to derive the inferences from the knowledge need to be written only in terms of the primitives rather than in terms of the many ways in which the knowledge may originally have appeared.</a:t>
            </a:r>
          </a:p>
          <a:p>
            <a:endParaRPr lang="en-IN"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There are several arguments against the use of low-level primitives. One is that simple high-level facts may require a lot of storage when broken down into primitives.</a:t>
            </a:r>
          </a:p>
          <a:p>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For ex : Suppose  that actions are being represented as combination of a small set of primitive actions. Then the fact that John punched Mary might be represented as shown in the figure below </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0582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3" y="1223963"/>
            <a:ext cx="6315075" cy="441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650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96144"/>
            <a:ext cx="7776864" cy="584775"/>
          </a:xfrm>
          <a:prstGeom prst="rect">
            <a:avLst/>
          </a:prstGeom>
          <a:noFill/>
        </p:spPr>
        <p:txBody>
          <a:bodyPr wrap="square" rtlCol="0">
            <a:spAutoFit/>
          </a:bodyPr>
          <a:lstStyle/>
          <a:p>
            <a:pPr algn="ctr"/>
            <a:r>
              <a:rPr lang="en-IN" sz="3200" b="1" dirty="0" smtClean="0">
                <a:latin typeface="Times New Roman" panose="02020603050405020304" pitchFamily="18" charset="0"/>
                <a:cs typeface="Times New Roman" panose="02020603050405020304" pitchFamily="18" charset="0"/>
              </a:rPr>
              <a:t>Representations and Mappings </a:t>
            </a:r>
            <a:endParaRPr lang="en-IN" sz="32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39673" y="1412776"/>
            <a:ext cx="9049913" cy="6001643"/>
          </a:xfrm>
          <a:prstGeom prst="rect">
            <a:avLst/>
          </a:prstGeom>
          <a:noFill/>
        </p:spPr>
        <p:txBody>
          <a:bodyPr wrap="none" rtlCol="0">
            <a:spAutoFit/>
          </a:bodyPr>
          <a:lstStyle/>
          <a:p>
            <a:r>
              <a:rPr lang="en-IN" sz="2400" dirty="0" smtClean="0">
                <a:latin typeface="Times New Roman" panose="02020603050405020304" pitchFamily="18" charset="0"/>
                <a:cs typeface="Times New Roman" panose="02020603050405020304" pitchFamily="18" charset="0"/>
              </a:rPr>
              <a:t>Let us first understand about the fact and representation </a:t>
            </a:r>
          </a:p>
          <a:p>
            <a:endParaRPr lang="en-IN" sz="2400"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Fact</a:t>
            </a:r>
            <a:r>
              <a:rPr lang="en-IN" sz="2400" dirty="0" smtClean="0">
                <a:latin typeface="Times New Roman" panose="02020603050405020304" pitchFamily="18" charset="0"/>
                <a:cs typeface="Times New Roman" panose="02020603050405020304" pitchFamily="18" charset="0"/>
              </a:rPr>
              <a:t> : truths in some relevant world. These are things we want to</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represent.</a:t>
            </a:r>
          </a:p>
          <a:p>
            <a:r>
              <a:rPr lang="en-IN" sz="2400" b="1" dirty="0" smtClean="0">
                <a:latin typeface="Times New Roman" panose="02020603050405020304" pitchFamily="18" charset="0"/>
                <a:cs typeface="Times New Roman" panose="02020603050405020304" pitchFamily="18" charset="0"/>
              </a:rPr>
              <a:t>Representation of facts </a:t>
            </a:r>
            <a:r>
              <a:rPr lang="en-IN" sz="2400" dirty="0" smtClean="0">
                <a:latin typeface="Times New Roman" panose="02020603050405020304" pitchFamily="18" charset="0"/>
                <a:cs typeface="Times New Roman" panose="02020603050405020304" pitchFamily="18" charset="0"/>
              </a:rPr>
              <a:t>: It is the chosen formalism. These are the</a:t>
            </a:r>
          </a:p>
          <a:p>
            <a:r>
              <a:rPr lang="en-IN" sz="2400" dirty="0" smtClean="0">
                <a:latin typeface="Times New Roman" panose="02020603050405020304" pitchFamily="18" charset="0"/>
                <a:cs typeface="Times New Roman" panose="02020603050405020304" pitchFamily="18" charset="0"/>
              </a:rPr>
              <a:t>                                        things we will actually be able to manipulate </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One way to think of structuring these entities is as two levels:</a:t>
            </a:r>
          </a:p>
          <a:p>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The knowledge level at which facts(including each agent’s behaviour</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and current goals) are described.</a:t>
            </a: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The Symbol level at which the representation of objects at the </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knowledge level are defined in terms of symbols which can be</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manipulated by programs.  </a:t>
            </a:r>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166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836712"/>
            <a:ext cx="8589211" cy="1569660"/>
          </a:xfrm>
          <a:prstGeom prst="rect">
            <a:avLst/>
          </a:prstGeom>
          <a:noFill/>
        </p:spPr>
        <p:txBody>
          <a:bodyPr wrap="none" rtlCol="0">
            <a:spAutoFit/>
          </a:bodyPr>
          <a:lstStyle/>
          <a:p>
            <a:r>
              <a:rPr lang="en-IN" sz="2400" dirty="0" smtClean="0">
                <a:latin typeface="Times New Roman" panose="02020603050405020304" pitchFamily="18" charset="0"/>
                <a:cs typeface="Times New Roman" panose="02020603050405020304" pitchFamily="18" charset="0"/>
              </a:rPr>
              <a:t>Bur suppose we are representing the fact “Mary punched John” then</a:t>
            </a:r>
          </a:p>
          <a:p>
            <a:r>
              <a:rPr lang="en-IN" sz="2400" dirty="0" smtClean="0">
                <a:latin typeface="Times New Roman" panose="02020603050405020304" pitchFamily="18" charset="0"/>
                <a:cs typeface="Times New Roman" panose="02020603050405020304" pitchFamily="18" charset="0"/>
              </a:rPr>
              <a:t>We store the structure as shown in the figure below</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824" y="1988840"/>
            <a:ext cx="6448425"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9823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03" y="548680"/>
            <a:ext cx="8919429" cy="7109639"/>
          </a:xfrm>
          <a:prstGeom prst="rect">
            <a:avLst/>
          </a:prstGeom>
          <a:noFill/>
        </p:spPr>
        <p:txBody>
          <a:bodyPr wrap="none" rtlCol="0">
            <a:spAutoFit/>
          </a:bodyPr>
          <a:lstStyle/>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A second but related problem is that if knowledge is initially </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represented in a relatively high level form, such as English, then </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substantial work  must be done to reduce the knowledge into</a:t>
            </a:r>
          </a:p>
          <a:p>
            <a:pPr algn="just"/>
            <a:r>
              <a:rPr lang="en-IN" sz="2400" dirty="0" smtClean="0">
                <a:latin typeface="Times New Roman" panose="02020603050405020304" pitchFamily="18" charset="0"/>
                <a:cs typeface="Times New Roman" panose="02020603050405020304" pitchFamily="18" charset="0"/>
              </a:rPr>
              <a:t>    primitive form.</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A third problem with the use of low level primitives is that in many</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domains, it is not all clear what the primitives should be. And even</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in domains in which there may be an obvious set of primitives, there</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may not be enough information present in each use of high-level</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constructs to enable them to be converted into their primitive </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components.</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classic example of this sort of situation is provided by kinship </a:t>
            </a:r>
          </a:p>
          <a:p>
            <a:pPr algn="just"/>
            <a:r>
              <a:rPr lang="en-IN" sz="2400" dirty="0" smtClean="0">
                <a:latin typeface="Times New Roman" panose="02020603050405020304" pitchFamily="18" charset="0"/>
                <a:cs typeface="Times New Roman" panose="02020603050405020304" pitchFamily="18" charset="0"/>
              </a:rPr>
              <a:t>terminology[Lindsay,1963]. There exists at least one obvious set of </a:t>
            </a:r>
          </a:p>
          <a:p>
            <a:pPr algn="just"/>
            <a:r>
              <a:rPr lang="en-IN" sz="2400" dirty="0" smtClean="0">
                <a:latin typeface="Times New Roman" panose="02020603050405020304" pitchFamily="18" charset="0"/>
                <a:cs typeface="Times New Roman" panose="02020603050405020304" pitchFamily="18" charset="0"/>
              </a:rPr>
              <a:t>primitives : mother, father, son, daughter and possibly brother and </a:t>
            </a:r>
          </a:p>
          <a:p>
            <a:pPr algn="just"/>
            <a:r>
              <a:rPr lang="en-IN" sz="2400" dirty="0" smtClean="0">
                <a:latin typeface="Times New Roman" panose="02020603050405020304" pitchFamily="18" charset="0"/>
                <a:cs typeface="Times New Roman" panose="02020603050405020304" pitchFamily="18" charset="0"/>
              </a:rPr>
              <a:t>sister </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1248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518321"/>
            <a:ext cx="8136904" cy="1938992"/>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But suppose we are told that “Mary is Sue’s cousin”. An attempt to describe the relationship in terms of the primitives could produce any of the following interpretations:</a:t>
            </a: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60848"/>
            <a:ext cx="5904656"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31540" y="4277428"/>
            <a:ext cx="8460940" cy="2308324"/>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If we do not already know that Mary is female, then of course there are four more possibilities as well.</a:t>
            </a: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other way to solve this problem is to change our primitives. We could use the set: parent, child, sibling, male and female. Then the fact that Mary is Sue’s cousin could be represented as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58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518321"/>
            <a:ext cx="8136904" cy="830997"/>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72" y="892551"/>
            <a:ext cx="365760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63975" y="1700808"/>
            <a:ext cx="8328505" cy="2677656"/>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In less well-structured domains, even more problems arise. For ex:</a:t>
            </a:r>
          </a:p>
          <a:p>
            <a:r>
              <a:rPr lang="en-IN" sz="2400" dirty="0" smtClean="0">
                <a:latin typeface="Times New Roman" panose="02020603050405020304" pitchFamily="18" charset="0"/>
                <a:cs typeface="Times New Roman" panose="02020603050405020304" pitchFamily="18" charset="0"/>
              </a:rPr>
              <a:t>Given just the fact </a:t>
            </a:r>
          </a:p>
          <a:p>
            <a:endParaRPr lang="en-IN" sz="2400"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John broke the window</a:t>
            </a:r>
          </a:p>
          <a:p>
            <a:endParaRPr lang="en-IN" sz="2400" b="1"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112" y="3645024"/>
            <a:ext cx="370522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112" y="4869160"/>
            <a:ext cx="62007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0693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518321"/>
            <a:ext cx="8136904" cy="830997"/>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95536" y="518321"/>
            <a:ext cx="8328505" cy="6247864"/>
          </a:xfrm>
          <a:prstGeom prst="rect">
            <a:avLst/>
          </a:prstGeom>
          <a:noFill/>
        </p:spPr>
        <p:txBody>
          <a:bodyPr wrap="square" rtlCol="0">
            <a:spAutoFit/>
          </a:bodyPr>
          <a:lstStyle/>
          <a:p>
            <a:r>
              <a:rPr lang="en-IN" sz="3200" b="1" dirty="0" smtClean="0">
                <a:latin typeface="Times New Roman" panose="02020603050405020304" pitchFamily="18" charset="0"/>
                <a:cs typeface="Times New Roman" panose="02020603050405020304" pitchFamily="18" charset="0"/>
              </a:rPr>
              <a:t>Representation of set of objects</a:t>
            </a:r>
          </a:p>
          <a:p>
            <a:endParaRPr lang="en-IN" sz="3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It is important to be able to represent sets of objects for several reasons. One is that there are some properties which are true of sets that are not true of the individual members of the set.</a:t>
            </a:r>
            <a:endParaRPr lang="en-IN" sz="2400"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    For ex : </a:t>
            </a:r>
            <a:r>
              <a:rPr lang="en-IN" sz="2400" dirty="0" smtClean="0">
                <a:latin typeface="Times New Roman" panose="02020603050405020304" pitchFamily="18" charset="0"/>
                <a:cs typeface="Times New Roman" panose="02020603050405020304" pitchFamily="18" charset="0"/>
              </a:rPr>
              <a:t>Consider the assertions that are being made in the </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following sentences</a:t>
            </a: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i</a:t>
            </a:r>
            <a:r>
              <a:rPr lang="en-IN" sz="2400" dirty="0" smtClean="0">
                <a:latin typeface="Times New Roman" panose="02020603050405020304" pitchFamily="18" charset="0"/>
                <a:cs typeface="Times New Roman" panose="02020603050405020304" pitchFamily="18" charset="0"/>
              </a:rPr>
              <a:t>) There are more sheep than people in Australia.</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(ii) English speakers can be found all over the world. </a:t>
            </a:r>
          </a:p>
          <a:p>
            <a:endParaRPr lang="en-IN" sz="2400" b="1"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There are three obvious ways in which sets may be represented.</a:t>
            </a: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t>
            </a:r>
            <a:r>
              <a:rPr lang="en-IN" sz="2400" dirty="0" err="1" smtClean="0">
                <a:latin typeface="Times New Roman" panose="02020603050405020304" pitchFamily="18" charset="0"/>
                <a:cs typeface="Times New Roman" panose="02020603050405020304" pitchFamily="18" charset="0"/>
              </a:rPr>
              <a:t>i</a:t>
            </a:r>
            <a:r>
              <a:rPr lang="en-IN" sz="2400" dirty="0" smtClean="0">
                <a:latin typeface="Times New Roman" panose="02020603050405020304" pitchFamily="18" charset="0"/>
                <a:cs typeface="Times New Roman" panose="02020603050405020304" pitchFamily="18" charset="0"/>
              </a:rPr>
              <a:t>) First one simplest by just mentioning the name of the set.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141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518321"/>
            <a:ext cx="8136904" cy="830997"/>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95536" y="518321"/>
            <a:ext cx="8568952" cy="6001643"/>
          </a:xfrm>
          <a:prstGeom prst="rect">
            <a:avLst/>
          </a:prstGeom>
          <a:noFill/>
        </p:spPr>
        <p:txBody>
          <a:bodyPr wrap="square" rtlCol="0">
            <a:spAutoFit/>
          </a:bodyPr>
          <a:lstStyle/>
          <a:p>
            <a:pPr algn="just"/>
            <a:r>
              <a:rPr lang="en-IN" sz="2400" dirty="0" smtClean="0">
                <a:latin typeface="Times New Roman" panose="02020603050405020304" pitchFamily="18" charset="0"/>
                <a:cs typeface="Times New Roman" panose="02020603050405020304" pitchFamily="18" charset="0"/>
              </a:rPr>
              <a:t>This is what we essentially did in the Baseball player example in section 4.2 when we used node named “Baseball-Player” in our semantic net and when we used predicates such as “Ball” and “Batter” in our logical representation.</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There are other two ways to state a definition of a set and its element. The first is to list the members of the set. Such a specification is called </a:t>
            </a:r>
            <a:r>
              <a:rPr lang="en-IN" sz="2400" b="1" dirty="0" smtClean="0">
                <a:latin typeface="Times New Roman" panose="02020603050405020304" pitchFamily="18" charset="0"/>
                <a:cs typeface="Times New Roman" panose="02020603050405020304" pitchFamily="18" charset="0"/>
              </a:rPr>
              <a:t>extensional </a:t>
            </a:r>
            <a:r>
              <a:rPr lang="en-IN" sz="2400" dirty="0" smtClean="0">
                <a:latin typeface="Times New Roman" panose="02020603050405020304" pitchFamily="18" charset="0"/>
                <a:cs typeface="Times New Roman" panose="02020603050405020304" pitchFamily="18" charset="0"/>
              </a:rPr>
              <a:t>definition.</a:t>
            </a:r>
          </a:p>
          <a:p>
            <a:endParaRPr lang="en-IN" sz="2400" dirty="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second is to provide a rule that, when a particular object is evaluated, returns true or false depending on whether the object is in the set or not. </a:t>
            </a:r>
            <a:r>
              <a:rPr lang="en-IN" sz="2400" dirty="0">
                <a:latin typeface="Times New Roman" panose="02020603050405020304" pitchFamily="18" charset="0"/>
                <a:cs typeface="Times New Roman" panose="02020603050405020304" pitchFamily="18" charset="0"/>
              </a:rPr>
              <a:t>S</a:t>
            </a:r>
            <a:r>
              <a:rPr lang="en-IN" sz="2400" dirty="0" smtClean="0">
                <a:latin typeface="Times New Roman" panose="02020603050405020304" pitchFamily="18" charset="0"/>
                <a:cs typeface="Times New Roman" panose="02020603050405020304" pitchFamily="18" charset="0"/>
              </a:rPr>
              <a:t>uch a rule is called an </a:t>
            </a:r>
            <a:r>
              <a:rPr lang="en-IN" sz="2400" b="1" dirty="0" smtClean="0">
                <a:latin typeface="Times New Roman" panose="02020603050405020304" pitchFamily="18" charset="0"/>
                <a:cs typeface="Times New Roman" panose="02020603050405020304" pitchFamily="18" charset="0"/>
              </a:rPr>
              <a:t>intensional</a:t>
            </a:r>
            <a:r>
              <a:rPr lang="en-IN" sz="2400" dirty="0" smtClean="0">
                <a:latin typeface="Times New Roman" panose="02020603050405020304" pitchFamily="18" charset="0"/>
                <a:cs typeface="Times New Roman" panose="02020603050405020304" pitchFamily="18" charset="0"/>
              </a:rPr>
              <a:t> definition.</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For ex : an extensional description of the set of our sun’s planets on which people live is {Earth}. An intensional </a:t>
            </a:r>
            <a:r>
              <a:rPr lang="en-IN" sz="2400" dirty="0" err="1" smtClean="0">
                <a:latin typeface="Times New Roman" panose="02020603050405020304" pitchFamily="18" charset="0"/>
                <a:cs typeface="Times New Roman" panose="02020603050405020304" pitchFamily="18" charset="0"/>
              </a:rPr>
              <a:t>descritption</a:t>
            </a:r>
            <a:r>
              <a:rPr lang="en-IN" sz="2400" dirty="0" smtClean="0">
                <a:latin typeface="Times New Roman" panose="02020603050405020304" pitchFamily="18" charset="0"/>
                <a:cs typeface="Times New Roman" panose="02020603050405020304" pitchFamily="18" charset="0"/>
              </a:rPr>
              <a:t> is</a:t>
            </a:r>
          </a:p>
          <a:p>
            <a:pPr algn="just"/>
            <a:r>
              <a:rPr lang="en-IN" sz="2400" b="1" dirty="0" smtClean="0">
                <a:latin typeface="Times New Roman" panose="02020603050405020304" pitchFamily="18" charset="0"/>
                <a:cs typeface="Times New Roman" panose="02020603050405020304" pitchFamily="18" charset="0"/>
              </a:rPr>
              <a:t>{x: sun-planet(x) ^ human-inhabited(x)}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91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518321"/>
            <a:ext cx="8136904" cy="830997"/>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95536" y="518321"/>
            <a:ext cx="8568952" cy="1200329"/>
          </a:xfrm>
          <a:prstGeom prst="rect">
            <a:avLst/>
          </a:prstGeom>
          <a:noFill/>
        </p:spPr>
        <p:txBody>
          <a:bodyPr wrap="square" rtlCol="0">
            <a:spAutoFit/>
          </a:bodyPr>
          <a:lstStyle/>
          <a:p>
            <a:pPr algn="just"/>
            <a:r>
              <a:rPr lang="en-IN" sz="2400" dirty="0" smtClean="0">
                <a:latin typeface="Times New Roman" panose="02020603050405020304" pitchFamily="18" charset="0"/>
                <a:cs typeface="Times New Roman" panose="02020603050405020304" pitchFamily="18" charset="0"/>
              </a:rPr>
              <a:t>Additional intensional definitions are:</a:t>
            </a: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785" y="1137535"/>
            <a:ext cx="485775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2034" y="2491974"/>
            <a:ext cx="8294421" cy="3416320"/>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Intensional representations have two important properties that </a:t>
            </a:r>
          </a:p>
          <a:p>
            <a:r>
              <a:rPr lang="en-IN" sz="2400" dirty="0" smtClean="0">
                <a:latin typeface="Times New Roman" panose="02020603050405020304" pitchFamily="18" charset="0"/>
                <a:cs typeface="Times New Roman" panose="02020603050405020304" pitchFamily="18" charset="0"/>
              </a:rPr>
              <a:t>extensional ones lack. </a:t>
            </a:r>
          </a:p>
          <a:p>
            <a:endParaRPr lang="en-IN" sz="2400" dirty="0" smtClean="0">
              <a:latin typeface="Times New Roman" panose="02020603050405020304" pitchFamily="18" charset="0"/>
              <a:cs typeface="Times New Roman" panose="02020603050405020304" pitchFamily="18" charset="0"/>
            </a:endParaRPr>
          </a:p>
          <a:p>
            <a:pPr marL="514350" indent="-514350">
              <a:buAutoNum type="romanLcParenBoth"/>
            </a:pPr>
            <a:r>
              <a:rPr lang="en-IN" sz="2400" dirty="0" smtClean="0">
                <a:latin typeface="Times New Roman" panose="02020603050405020304" pitchFamily="18" charset="0"/>
                <a:cs typeface="Times New Roman" panose="02020603050405020304" pitchFamily="18" charset="0"/>
              </a:rPr>
              <a:t>The first is that they can be used to describe infinite sets and </a:t>
            </a:r>
          </a:p>
          <a:p>
            <a:r>
              <a:rPr lang="en-IN" sz="2400" dirty="0" smtClean="0">
                <a:latin typeface="Times New Roman" panose="02020603050405020304" pitchFamily="18" charset="0"/>
                <a:cs typeface="Times New Roman" panose="02020603050405020304" pitchFamily="18" charset="0"/>
              </a:rPr>
              <a:t>       sets not all of whose elements are not known.</a:t>
            </a:r>
          </a:p>
          <a:p>
            <a:endParaRPr lang="en-IN" sz="2400" dirty="0">
              <a:latin typeface="Times New Roman" panose="02020603050405020304" pitchFamily="18" charset="0"/>
              <a:cs typeface="Times New Roman" panose="02020603050405020304" pitchFamily="18" charset="0"/>
            </a:endParaRPr>
          </a:p>
          <a:p>
            <a:pPr marL="514350" indent="-514350">
              <a:buAutoNum type="romanLcParenBoth" startAt="2"/>
            </a:pPr>
            <a:r>
              <a:rPr lang="en-IN" sz="2400" dirty="0" smtClean="0">
                <a:latin typeface="Times New Roman" panose="02020603050405020304" pitchFamily="18" charset="0"/>
                <a:cs typeface="Times New Roman" panose="02020603050405020304" pitchFamily="18" charset="0"/>
              </a:rPr>
              <a:t>The second thing we can do with intensional descriptions is to </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allow them to depend on parameters that can change such as </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time or spatial location.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9822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518321"/>
            <a:ext cx="8136904" cy="830997"/>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95536" y="518321"/>
            <a:ext cx="8568952" cy="6124754"/>
          </a:xfrm>
          <a:prstGeom prst="rect">
            <a:avLst/>
          </a:prstGeom>
          <a:noFill/>
        </p:spPr>
        <p:txBody>
          <a:bodyPr wrap="square" rtlCol="0">
            <a:spAutoFit/>
          </a:bodyPr>
          <a:lstStyle/>
          <a:p>
            <a:pPr algn="just"/>
            <a:r>
              <a:rPr lang="en-IN" sz="3200" b="1" dirty="0" smtClean="0">
                <a:latin typeface="Times New Roman" panose="02020603050405020304" pitchFamily="18" charset="0"/>
                <a:cs typeface="Times New Roman" panose="02020603050405020304" pitchFamily="18" charset="0"/>
              </a:rPr>
              <a:t>Finding the Right Structures as Needed</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issue here is to locate the appropriate knowledge structures that have been stored in the memory.</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For ex : Suppose we have a script (description of a class of events in terms of contexts, participants and subevents) that describes the typical sequence of events in a restaurant. This script would enable us to take a text such as :</a:t>
            </a:r>
          </a:p>
          <a:p>
            <a:pPr algn="just"/>
            <a:endParaRPr lang="en-IN" sz="2400" dirty="0">
              <a:latin typeface="Times New Roman" panose="02020603050405020304" pitchFamily="18" charset="0"/>
              <a:cs typeface="Times New Roman" panose="02020603050405020304" pitchFamily="18" charset="0"/>
            </a:endParaRPr>
          </a:p>
          <a:p>
            <a:pPr algn="just"/>
            <a:r>
              <a:rPr lang="en-IN" sz="2400" b="1" dirty="0" smtClean="0">
                <a:latin typeface="Times New Roman" panose="02020603050405020304" pitchFamily="18" charset="0"/>
                <a:cs typeface="Times New Roman" panose="02020603050405020304" pitchFamily="18" charset="0"/>
              </a:rPr>
              <a:t>John went to Steak and Ale last night. He ordered a large steak, paid his bill, and left. </a:t>
            </a:r>
          </a:p>
          <a:p>
            <a:pPr algn="just"/>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And answer “yes” to the question </a:t>
            </a:r>
          </a:p>
          <a:p>
            <a:pPr algn="just"/>
            <a:endParaRPr lang="en-IN" sz="2400" b="1" dirty="0">
              <a:latin typeface="Times New Roman" panose="02020603050405020304" pitchFamily="18" charset="0"/>
              <a:cs typeface="Times New Roman" panose="02020603050405020304" pitchFamily="18" charset="0"/>
            </a:endParaRPr>
          </a:p>
          <a:p>
            <a:pPr algn="just"/>
            <a:r>
              <a:rPr lang="en-IN" sz="2400" b="1" dirty="0" smtClean="0">
                <a:latin typeface="Times New Roman" panose="02020603050405020304" pitchFamily="18" charset="0"/>
                <a:cs typeface="Times New Roman" panose="02020603050405020304" pitchFamily="18" charset="0"/>
              </a:rPr>
              <a:t>Did John eat dinner last night?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05123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518321"/>
            <a:ext cx="8136904" cy="830997"/>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95536" y="518321"/>
            <a:ext cx="8568952" cy="5632311"/>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Notice that nowhere in the story was John’s eating anything mentioned explicitly. If we know in advance to use the restaurant</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script, then we can answer the question easily.</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In order to have access to the right structure for describing a particular situation , it is necessary to solve all of the following problems</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How to perform an initial selection of the most appropriate structure?</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How to fill in appropriate details from the current situation?</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How to find a better structure if the one chosen initially turns out not to be appropriate?</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What to do if none of the available structures is appropriate?</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When to create and remember a new structure?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3399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518321"/>
            <a:ext cx="8136904" cy="830997"/>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95536" y="518321"/>
            <a:ext cx="8568952" cy="3046988"/>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There is no good, general purpose method for solving all these problems. Some knowledge-representation techniques solve some of them. We will look into some solutions to two of these problems:</a:t>
            </a:r>
          </a:p>
          <a:p>
            <a:pPr algn="just"/>
            <a:r>
              <a:rPr lang="en-IN" sz="2400" dirty="0" smtClean="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how to select an initial structure to consider </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how to find a better structure if that one turns out not to be a </a:t>
            </a:r>
          </a:p>
          <a:p>
            <a:pPr algn="just"/>
            <a:r>
              <a:rPr lang="en-IN" sz="2400" dirty="0" smtClean="0">
                <a:latin typeface="Times New Roman" panose="02020603050405020304" pitchFamily="18" charset="0"/>
                <a:cs typeface="Times New Roman" panose="02020603050405020304" pitchFamily="18" charset="0"/>
              </a:rPr>
              <a:t>      good match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39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883715"/>
            <a:ext cx="7056784" cy="4417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2463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518321"/>
            <a:ext cx="8136904" cy="830997"/>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95536" y="518321"/>
            <a:ext cx="8568952" cy="5386090"/>
          </a:xfrm>
          <a:prstGeom prst="rect">
            <a:avLst/>
          </a:prstGeom>
          <a:noFill/>
        </p:spPr>
        <p:txBody>
          <a:bodyPr wrap="square" rtlCol="0">
            <a:spAutoFit/>
          </a:bodyPr>
          <a:lstStyle/>
          <a:p>
            <a:pPr algn="just"/>
            <a:r>
              <a:rPr lang="en-IN" sz="3200" b="1" dirty="0" smtClean="0">
                <a:latin typeface="Times New Roman" panose="02020603050405020304" pitchFamily="18" charset="0"/>
                <a:cs typeface="Times New Roman" panose="02020603050405020304" pitchFamily="18" charset="0"/>
              </a:rPr>
              <a:t>Selecting an Initial Structure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Selecting candidate knowledge structures to match a particular problem-solving situation is a hard problem; there are several ways in which it can be done. Three important approaches are the following:</a:t>
            </a:r>
          </a:p>
          <a:p>
            <a:pPr algn="just"/>
            <a:endParaRPr lang="en-IN" sz="2400" dirty="0">
              <a:latin typeface="Times New Roman" panose="02020603050405020304" pitchFamily="18" charset="0"/>
              <a:cs typeface="Times New Roman" panose="02020603050405020304" pitchFamily="18" charset="0"/>
            </a:endParaRPr>
          </a:p>
          <a:p>
            <a:pPr marL="514350" indent="-514350" algn="just">
              <a:buAutoNum type="romanLcParenBoth"/>
            </a:pPr>
            <a:r>
              <a:rPr lang="en-IN" sz="2400" dirty="0" smtClean="0">
                <a:latin typeface="Times New Roman" panose="02020603050405020304" pitchFamily="18" charset="0"/>
                <a:cs typeface="Times New Roman" panose="02020603050405020304" pitchFamily="18" charset="0"/>
              </a:rPr>
              <a:t>Index the structures directly by the significant English words that can be used to describe them. For ex: let each verb have associated with it a structure that describes its meaning.</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This approach may not be adequate, since many words may </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have several distinct meanings.</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For ex : The word “fly” has a different meaning in each of the </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following sentences: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01505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518321"/>
            <a:ext cx="8136904" cy="830997"/>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554" y="570202"/>
            <a:ext cx="79914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59815" y="1964353"/>
            <a:ext cx="8568952" cy="5632311"/>
          </a:xfrm>
          <a:prstGeom prst="rect">
            <a:avLst/>
          </a:prstGeom>
          <a:noFill/>
        </p:spPr>
        <p:txBody>
          <a:bodyPr wrap="square" rtlCol="0">
            <a:spAutoFit/>
          </a:bodyPr>
          <a:lstStyle/>
          <a:p>
            <a:pPr algn="just"/>
            <a:r>
              <a:rPr lang="en-IN" sz="2400" dirty="0" smtClean="0">
                <a:latin typeface="Times New Roman" panose="02020603050405020304" pitchFamily="18" charset="0"/>
                <a:cs typeface="Times New Roman" panose="02020603050405020304" pitchFamily="18" charset="0"/>
              </a:rPr>
              <a:t>(ii) Consider each major concept as a pointer to all of the </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structures(such as script) in which it might be involved.</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This may produce several sets of prospective structures.</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For ex : the concept </a:t>
            </a:r>
            <a:r>
              <a:rPr lang="en-IN" sz="2400" b="1" dirty="0" smtClean="0">
                <a:latin typeface="Times New Roman" panose="02020603050405020304" pitchFamily="18" charset="0"/>
                <a:cs typeface="Times New Roman" panose="02020603050405020304" pitchFamily="18" charset="0"/>
              </a:rPr>
              <a:t>Steak</a:t>
            </a:r>
            <a:r>
              <a:rPr lang="en-IN" sz="2400" dirty="0" smtClean="0">
                <a:latin typeface="Times New Roman" panose="02020603050405020304" pitchFamily="18" charset="0"/>
                <a:cs typeface="Times New Roman" panose="02020603050405020304" pitchFamily="18" charset="0"/>
              </a:rPr>
              <a:t> might point to two scripts, one for </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restaurant and one for supermarket. The concept </a:t>
            </a:r>
            <a:r>
              <a:rPr lang="en-IN" sz="2400" b="1" dirty="0" smtClean="0">
                <a:latin typeface="Times New Roman" panose="02020603050405020304" pitchFamily="18" charset="0"/>
                <a:cs typeface="Times New Roman" panose="02020603050405020304" pitchFamily="18" charset="0"/>
              </a:rPr>
              <a:t>Bill</a:t>
            </a:r>
            <a:r>
              <a:rPr lang="en-IN" sz="2400" dirty="0" smtClean="0">
                <a:latin typeface="Times New Roman" panose="02020603050405020304" pitchFamily="18" charset="0"/>
                <a:cs typeface="Times New Roman" panose="02020603050405020304" pitchFamily="18" charset="0"/>
              </a:rPr>
              <a:t> might point </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to a restaurant and a shopping script. Take the intersection of </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those sets to get the structure(s) preferably precisely one, that </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involves all the content words. Given the pointers just described </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and story about John’s trip to Steak and Ale, the restaurant script </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would be evoked. </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One important problem with this method is that if the problem </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description contains even slightly extraneous concepts, then the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1416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518321"/>
            <a:ext cx="8136904" cy="830997"/>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5046" y="518321"/>
            <a:ext cx="9393790" cy="4154984"/>
          </a:xfrm>
          <a:prstGeom prst="rect">
            <a:avLst/>
          </a:prstGeom>
          <a:noFill/>
        </p:spPr>
        <p:txBody>
          <a:bodyPr wrap="none" rtlCol="0">
            <a:spAutoFit/>
          </a:bodyPr>
          <a:lstStyle/>
          <a:p>
            <a:pPr algn="just"/>
            <a:r>
              <a:rPr lang="en-IN" sz="2400" dirty="0" smtClean="0">
                <a:latin typeface="Times New Roman" panose="02020603050405020304" pitchFamily="18" charset="0"/>
                <a:cs typeface="Times New Roman" panose="02020603050405020304" pitchFamily="18" charset="0"/>
              </a:rPr>
              <a:t>     intersection of the associated structures will be empty. Another problem</a:t>
            </a:r>
          </a:p>
          <a:p>
            <a:pPr algn="just"/>
            <a:r>
              <a:rPr lang="en-IN" sz="2400" dirty="0" smtClean="0">
                <a:latin typeface="Times New Roman" panose="02020603050405020304" pitchFamily="18" charset="0"/>
                <a:cs typeface="Times New Roman" panose="02020603050405020304" pitchFamily="18" charset="0"/>
              </a:rPr>
              <a:t>     is that it may require a great deal of computation to compute all of the</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possibility sets and then to intersect them.      </a:t>
            </a:r>
          </a:p>
          <a:p>
            <a:pPr algn="just"/>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(iii) Locate one major clue in the problem description and use it to</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select an initial structure. As other clues appear, use them to </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refine the initial selection or to make a completely new one if</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necessary. The major problem with this method is that in some </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situations there is not an easily identifiable major clue. A second</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problem is that it is necessary to anticipate which clues are going</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to be important and which are not.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4818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518321"/>
            <a:ext cx="8136904" cy="830997"/>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95536" y="496315"/>
            <a:ext cx="6472221" cy="584775"/>
          </a:xfrm>
          <a:prstGeom prst="rect">
            <a:avLst/>
          </a:prstGeom>
          <a:noFill/>
        </p:spPr>
        <p:txBody>
          <a:bodyPr wrap="none" rtlCol="0">
            <a:spAutoFit/>
          </a:bodyPr>
          <a:lstStyle/>
          <a:p>
            <a:r>
              <a:rPr lang="en-IN" sz="3200" b="1" dirty="0" smtClean="0">
                <a:latin typeface="Times New Roman" panose="02020603050405020304" pitchFamily="18" charset="0"/>
                <a:cs typeface="Times New Roman" panose="02020603050405020304" pitchFamily="18" charset="0"/>
              </a:rPr>
              <a:t>Revising the choice When necessary</a:t>
            </a:r>
            <a:endParaRPr lang="en-IN"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4037" y="1105455"/>
            <a:ext cx="9343520" cy="5262979"/>
          </a:xfrm>
          <a:prstGeom prst="rect">
            <a:avLst/>
          </a:prstGeom>
          <a:noFill/>
        </p:spPr>
        <p:txBody>
          <a:bodyPr wrap="none" rtlCol="0">
            <a:spAutoFit/>
          </a:bodyPr>
          <a:lstStyle/>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Once we find a candidate knowledge structure, we must attempt</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to do a detailed match of it to the problem at hand. Depending upon</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representation we are using, the details of the matching process will</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vary.</a:t>
            </a:r>
          </a:p>
          <a:p>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The process of instantiating a structure in a particular situation often</a:t>
            </a:r>
          </a:p>
          <a:p>
            <a:r>
              <a:rPr lang="en-IN" sz="2400" dirty="0" smtClean="0">
                <a:latin typeface="Times New Roman" panose="02020603050405020304" pitchFamily="18" charset="0"/>
                <a:cs typeface="Times New Roman" panose="02020603050405020304" pitchFamily="18" charset="0"/>
              </a:rPr>
              <a:t>     does not proceed smoothly. When the process runs into a snag, </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though it is not necessary to abandon the effort and start over.</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Rather, there are variety of things that can be done:</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Select the fragments of the current structure that do correspond to</a:t>
            </a:r>
          </a:p>
          <a:p>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    the situation and match them against the candidate alternatives.</a:t>
            </a: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852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115" y="404664"/>
            <a:ext cx="9343520" cy="6370975"/>
          </a:xfrm>
          <a:prstGeom prst="rect">
            <a:avLst/>
          </a:prstGeom>
          <a:noFill/>
        </p:spPr>
        <p:txBody>
          <a:bodyPr wrap="none" rtlCol="0">
            <a:spAutoFit/>
          </a:bodyPr>
          <a:lstStyle/>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Once we find a candidate knowledge structure, we must attempt</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to do a detailed match of it to the problem at hand. Depending upon</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representation we are using, the details of the matching process will</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vary.</a:t>
            </a:r>
          </a:p>
          <a:p>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The process of instantiating a structure in a particular situation often</a:t>
            </a:r>
          </a:p>
          <a:p>
            <a:r>
              <a:rPr lang="en-IN" sz="2400" dirty="0" smtClean="0">
                <a:latin typeface="Times New Roman" panose="02020603050405020304" pitchFamily="18" charset="0"/>
                <a:cs typeface="Times New Roman" panose="02020603050405020304" pitchFamily="18" charset="0"/>
              </a:rPr>
              <a:t>     does not proceed smoothly. When the process runs into a snag, </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though it is not necessary to abandon the effort and start over.</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Rather, there are variety of things that can be done:</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Select the fragments of the current structure that do correspond to</a:t>
            </a:r>
          </a:p>
          <a:p>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    the situation and match them against the candidate alternatives.</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Make an excuse for the current structure’s failure and continue to</a:t>
            </a:r>
          </a:p>
          <a:p>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    use it.</a:t>
            </a: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0489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422" y="404664"/>
            <a:ext cx="8823058" cy="3046988"/>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Refer to specific stored links between structures to suggest the  </a:t>
            </a:r>
          </a:p>
          <a:p>
            <a:r>
              <a:rPr lang="en-IN" sz="2400" b="1" dirty="0" smtClean="0">
                <a:latin typeface="Times New Roman" panose="02020603050405020304" pitchFamily="18" charset="0"/>
                <a:cs typeface="Times New Roman" panose="02020603050405020304" pitchFamily="18" charset="0"/>
              </a:rPr>
              <a:t>      new</a:t>
            </a:r>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directions in which to explore.</a:t>
            </a:r>
          </a:p>
          <a:p>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If the knowledge structures are stored in an </a:t>
            </a:r>
            <a:r>
              <a:rPr lang="en-IN" sz="2400" b="1" i="1" dirty="0" err="1" smtClean="0">
                <a:latin typeface="Times New Roman" panose="02020603050405020304" pitchFamily="18" charset="0"/>
                <a:cs typeface="Times New Roman" panose="02020603050405020304" pitchFamily="18" charset="0"/>
              </a:rPr>
              <a:t>isa</a:t>
            </a:r>
            <a:r>
              <a:rPr lang="en-IN" sz="2400" b="1" i="1" dirty="0" smtClean="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hierarchy, traverse upward in it until a structure is found that is sufficiently general that it does not conflict with the evidence. </a:t>
            </a:r>
            <a:endParaRPr lang="en-IN" sz="2400" b="1" i="1"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573016"/>
            <a:ext cx="5286375" cy="2704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52378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20389"/>
            <a:ext cx="8823058" cy="6247864"/>
          </a:xfrm>
          <a:prstGeom prst="rect">
            <a:avLst/>
          </a:prstGeom>
          <a:noFill/>
        </p:spPr>
        <p:txBody>
          <a:bodyPr wrap="square" rtlCol="0">
            <a:spAutoFit/>
          </a:bodyPr>
          <a:lstStyle/>
          <a:p>
            <a:r>
              <a:rPr lang="en-IN" sz="3200" b="1" dirty="0" smtClean="0">
                <a:latin typeface="Times New Roman" panose="02020603050405020304" pitchFamily="18" charset="0"/>
                <a:cs typeface="Times New Roman" panose="02020603050405020304" pitchFamily="18" charset="0"/>
              </a:rPr>
              <a:t>The Frame Problem</a:t>
            </a:r>
          </a:p>
          <a:p>
            <a:endParaRPr lang="en-IN"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The whole problem of representing the facts that change as well as those that do not is known as the frame problem [McCarthy and Hayes, 1969]. In some domains, the only hard part is representing all the facts. In others, though figuring out which ones change is nontrivial.</a:t>
            </a:r>
          </a:p>
          <a:p>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For ex : In the robot world, there might be a table with a plant on it</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under the window. Suppose we move the table to the </a:t>
            </a:r>
            <a:r>
              <a:rPr lang="en-IN" sz="2400" dirty="0" err="1" smtClean="0">
                <a:latin typeface="Times New Roman" panose="02020603050405020304" pitchFamily="18" charset="0"/>
                <a:cs typeface="Times New Roman" panose="02020603050405020304" pitchFamily="18" charset="0"/>
              </a:rPr>
              <a:t>center</a:t>
            </a:r>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of the room. We must also infer that the plant is now in the</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center</a:t>
            </a:r>
            <a:r>
              <a:rPr lang="en-IN" sz="2400" dirty="0" smtClean="0">
                <a:latin typeface="Times New Roman" panose="02020603050405020304" pitchFamily="18" charset="0"/>
                <a:cs typeface="Times New Roman" panose="02020603050405020304" pitchFamily="18" charset="0"/>
              </a:rPr>
              <a:t> of the room too but that the window is not.</a:t>
            </a:r>
          </a:p>
          <a:p>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To support this of kind of reasoning, some systems make use of an</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explicit set of axioms called frame axioms which describe all the </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things that do not change when a particular operator is applied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997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20389"/>
            <a:ext cx="8823058" cy="1569660"/>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    in the state </a:t>
            </a:r>
            <a:r>
              <a:rPr lang="en-IN" sz="2400" i="1" dirty="0" smtClean="0">
                <a:latin typeface="Times New Roman" panose="02020603050405020304" pitchFamily="18" charset="0"/>
                <a:cs typeface="Times New Roman" panose="02020603050405020304" pitchFamily="18" charset="0"/>
              </a:rPr>
              <a:t>n  </a:t>
            </a:r>
            <a:r>
              <a:rPr lang="en-IN" sz="2400" dirty="0" smtClean="0">
                <a:latin typeface="Times New Roman" panose="02020603050405020304" pitchFamily="18" charset="0"/>
                <a:cs typeface="Times New Roman" panose="02020603050405020304" pitchFamily="18" charset="0"/>
              </a:rPr>
              <a:t>to produce the state (n+1). Thus in the robot domain, </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we might the axioms such as </a:t>
            </a:r>
          </a:p>
          <a:p>
            <a:endParaRPr lang="en-IN" sz="2400" i="1" dirty="0">
              <a:latin typeface="Times New Roman" panose="02020603050405020304" pitchFamily="18" charset="0"/>
              <a:cs typeface="Times New Roman" panose="02020603050405020304" pitchFamily="18" charset="0"/>
            </a:endParaRPr>
          </a:p>
          <a:p>
            <a:r>
              <a:rPr lang="en-IN" sz="2400" i="1" dirty="0" smtClean="0">
                <a:latin typeface="Times New Roman" panose="02020603050405020304" pitchFamily="18" charset="0"/>
                <a:cs typeface="Times New Roman" panose="02020603050405020304" pitchFamily="18" charset="0"/>
              </a:rPr>
              <a:t>    </a:t>
            </a:r>
            <a:r>
              <a:rPr lang="en-IN" sz="2400" i="1" dirty="0" err="1" smtClean="0">
                <a:latin typeface="Times New Roman" panose="02020603050405020304" pitchFamily="18" charset="0"/>
                <a:cs typeface="Times New Roman" panose="02020603050405020304" pitchFamily="18" charset="0"/>
              </a:rPr>
              <a:t>color</a:t>
            </a:r>
            <a:r>
              <a:rPr lang="en-IN" sz="2400" i="1" dirty="0" smtClean="0">
                <a:latin typeface="Times New Roman" panose="02020603050405020304" pitchFamily="18" charset="0"/>
                <a:cs typeface="Times New Roman" panose="02020603050405020304" pitchFamily="18" charset="0"/>
              </a:rPr>
              <a:t>(x,y,s1) ^ move(x,y,S2)               </a:t>
            </a:r>
            <a:r>
              <a:rPr lang="en-IN" sz="2400" i="1" dirty="0" err="1" smtClean="0">
                <a:latin typeface="Times New Roman" panose="02020603050405020304" pitchFamily="18" charset="0"/>
                <a:cs typeface="Times New Roman" panose="02020603050405020304" pitchFamily="18" charset="0"/>
              </a:rPr>
              <a:t>color</a:t>
            </a:r>
            <a:r>
              <a:rPr lang="en-IN" sz="2400" i="1" dirty="0" smtClean="0">
                <a:latin typeface="Times New Roman" panose="02020603050405020304" pitchFamily="18" charset="0"/>
                <a:cs typeface="Times New Roman" panose="02020603050405020304" pitchFamily="18" charset="0"/>
              </a:rPr>
              <a:t>(x,y,S2)</a:t>
            </a:r>
            <a:endParaRPr lang="en-IN" sz="2400" i="1" dirty="0">
              <a:latin typeface="Times New Roman" panose="02020603050405020304" pitchFamily="18" charset="0"/>
              <a:cs typeface="Times New Roman" panose="02020603050405020304" pitchFamily="18" charset="0"/>
            </a:endParaRPr>
          </a:p>
        </p:txBody>
      </p:sp>
      <p:cxnSp>
        <p:nvCxnSpPr>
          <p:cNvPr id="6" name="Straight Arrow Connector 5"/>
          <p:cNvCxnSpPr/>
          <p:nvPr/>
        </p:nvCxnSpPr>
        <p:spPr>
          <a:xfrm>
            <a:off x="3851920" y="1772816"/>
            <a:ext cx="9361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939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1124744"/>
            <a:ext cx="7486650"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3968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7" y="692696"/>
            <a:ext cx="7416824" cy="525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982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96144"/>
            <a:ext cx="7776864" cy="584775"/>
          </a:xfrm>
          <a:prstGeom prst="rect">
            <a:avLst/>
          </a:prstGeom>
          <a:noFill/>
        </p:spPr>
        <p:txBody>
          <a:bodyPr wrap="square" rtlCol="0">
            <a:spAutoFit/>
          </a:bodyPr>
          <a:lstStyle/>
          <a:p>
            <a:pPr algn="ctr"/>
            <a:r>
              <a:rPr lang="en-IN" sz="3200" b="1" dirty="0" smtClean="0">
                <a:latin typeface="Times New Roman" panose="02020603050405020304" pitchFamily="18" charset="0"/>
                <a:cs typeface="Times New Roman" panose="02020603050405020304" pitchFamily="18" charset="0"/>
              </a:rPr>
              <a:t>Approaches to Knowledge Representation </a:t>
            </a:r>
            <a:endParaRPr lang="en-IN"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23528" y="1135950"/>
            <a:ext cx="8640960" cy="5262979"/>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A good system for the representation of knowledge in a particular domain should possess the following four properties:</a:t>
            </a:r>
          </a:p>
          <a:p>
            <a:endParaRPr lang="en-IN" sz="2400"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Representational Adequacy: </a:t>
            </a:r>
            <a:r>
              <a:rPr lang="en-IN" sz="2400" dirty="0" smtClean="0">
                <a:latin typeface="Times New Roman" panose="02020603050405020304" pitchFamily="18" charset="0"/>
                <a:cs typeface="Times New Roman" panose="02020603050405020304" pitchFamily="18" charset="0"/>
              </a:rPr>
              <a:t>is the ability to  represent all of the kinds of knowledge that are needed in the domain</a:t>
            </a:r>
          </a:p>
          <a:p>
            <a:endParaRPr lang="en-IN" sz="2400"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Inferential Adequacy:</a:t>
            </a:r>
            <a:r>
              <a:rPr lang="en-IN" sz="2400" dirty="0" smtClean="0">
                <a:latin typeface="Times New Roman" panose="02020603050405020304" pitchFamily="18" charset="0"/>
                <a:cs typeface="Times New Roman" panose="02020603050405020304" pitchFamily="18" charset="0"/>
              </a:rPr>
              <a:t> is the ability to manipulate the representational structures in such a way as to derive the new structures corresponding to new knowledge inferred from old.</a:t>
            </a:r>
          </a:p>
          <a:p>
            <a:endParaRPr lang="en-IN" sz="2400"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Inferential Efficiency: </a:t>
            </a:r>
            <a:r>
              <a:rPr lang="en-IN" sz="2400" dirty="0" smtClean="0">
                <a:latin typeface="Times New Roman" panose="02020603050405020304" pitchFamily="18" charset="0"/>
                <a:cs typeface="Times New Roman" panose="02020603050405020304" pitchFamily="18" charset="0"/>
              </a:rPr>
              <a:t>is the ability to incorporate into the knowledge structures additional information that can be used to focus the attention of the inference mechanisms in the most promising direction.</a:t>
            </a:r>
            <a:r>
              <a:rPr lang="en-IN" sz="2400" b="1" dirty="0" smtClean="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389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476672"/>
            <a:ext cx="8640960" cy="1938992"/>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Acquisitional Efficiency : </a:t>
            </a:r>
            <a:r>
              <a:rPr lang="en-IN" sz="2400" dirty="0" smtClean="0">
                <a:latin typeface="Times New Roman" panose="02020603050405020304" pitchFamily="18" charset="0"/>
                <a:cs typeface="Times New Roman" panose="02020603050405020304" pitchFamily="18" charset="0"/>
              </a:rPr>
              <a:t>is the ability to acquire new information very easily. The simplest case involves direct insertion, by a person of new knowledge into the database. Ideally, the program itself would be able to control knowledge </a:t>
            </a:r>
            <a:r>
              <a:rPr lang="en-IN" sz="2400" dirty="0" err="1" smtClean="0">
                <a:latin typeface="Times New Roman" panose="02020603050405020304" pitchFamily="18" charset="0"/>
                <a:cs typeface="Times New Roman" panose="02020603050405020304" pitchFamily="18" charset="0"/>
              </a:rPr>
              <a:t>acquistion</a:t>
            </a:r>
            <a:r>
              <a:rPr lang="en-IN" sz="2400" dirty="0" smtClean="0">
                <a:latin typeface="Times New Roman" panose="02020603050405020304" pitchFamily="18" charset="0"/>
                <a:cs typeface="Times New Roman" panose="02020603050405020304" pitchFamily="18" charset="0"/>
              </a:rPr>
              <a:t>.</a:t>
            </a: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297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96144"/>
            <a:ext cx="7776864" cy="584775"/>
          </a:xfrm>
          <a:prstGeom prst="rect">
            <a:avLst/>
          </a:prstGeom>
          <a:noFill/>
        </p:spPr>
        <p:txBody>
          <a:bodyPr wrap="square" rtlCol="0">
            <a:spAutoFit/>
          </a:bodyPr>
          <a:lstStyle/>
          <a:p>
            <a:pPr algn="ctr"/>
            <a:r>
              <a:rPr lang="en-IN" sz="3200" b="1" dirty="0" smtClean="0">
                <a:latin typeface="Times New Roman" panose="02020603050405020304" pitchFamily="18" charset="0"/>
                <a:cs typeface="Times New Roman" panose="02020603050405020304" pitchFamily="18" charset="0"/>
              </a:rPr>
              <a:t>Approaches to Knowledge Representation </a:t>
            </a:r>
            <a:endParaRPr lang="en-IN"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27584" y="1268760"/>
            <a:ext cx="7272808" cy="1569660"/>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Simple Relational Knowledge</a:t>
            </a:r>
          </a:p>
          <a:p>
            <a:endParaRPr lang="en-IN" sz="2400" b="1" dirty="0" smtClean="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062163"/>
            <a:ext cx="7560840"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2041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8" y="747713"/>
            <a:ext cx="7781925" cy="536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78206" y="188640"/>
            <a:ext cx="4158948" cy="1569660"/>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Inheritable Knowledge</a:t>
            </a:r>
          </a:p>
          <a:p>
            <a:endParaRPr lang="en-IN" sz="2400" b="1" dirty="0" smtClean="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3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1361</TotalTime>
  <Words>2384</Words>
  <Application>Microsoft Office PowerPoint</Application>
  <PresentationFormat>On-screen Show (4:3)</PresentationFormat>
  <Paragraphs>284</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Artificial Intelligence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Admin</dc:creator>
  <cp:lastModifiedBy>Admin</cp:lastModifiedBy>
  <cp:revision>155</cp:revision>
  <dcterms:created xsi:type="dcterms:W3CDTF">2017-09-03T14:20:23Z</dcterms:created>
  <dcterms:modified xsi:type="dcterms:W3CDTF">2017-09-21T08:04:54Z</dcterms:modified>
</cp:coreProperties>
</file>