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5"/>
  </p:notesMasterIdLst>
  <p:sldIdLst>
    <p:sldId id="264" r:id="rId5"/>
    <p:sldId id="314" r:id="rId6"/>
    <p:sldId id="315" r:id="rId7"/>
    <p:sldId id="323" r:id="rId8"/>
    <p:sldId id="316" r:id="rId9"/>
    <p:sldId id="317" r:id="rId10"/>
    <p:sldId id="318" r:id="rId11"/>
    <p:sldId id="320" r:id="rId12"/>
    <p:sldId id="321" r:id="rId13"/>
    <p:sldId id="32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4/4/2024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dirty="0"/>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870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4/4/2024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8470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7588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4/4/2024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6973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005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207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358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7532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4/4/2024</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3216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4/4/2024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10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4/4/2024</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2090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hyperlink" Target="https://www.flickr.com/photos/30478819@N08/49240438728" TargetMode="External"/><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beyondlanguagepoetry.com/2013/09/03/from-kierkegaards-hand-photography/kirkegaards-handwriting-notes-and-scribbles-7/" TargetMode="External"/><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flower illustrations">
            <a:extLst>
              <a:ext uri="{FF2B5EF4-FFF2-40B4-BE49-F238E27FC236}">
                <a16:creationId xmlns:a16="http://schemas.microsoft.com/office/drawing/2014/main" id="{46768272-0F6A-4E58-A45C-F10D015D8952}"/>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0" y="0"/>
            <a:ext cx="12191980" cy="6858000"/>
          </a:xfrm>
          <a:prstGeom prst="rect">
            <a:avLst/>
          </a:prstGeom>
        </p:spPr>
      </p:pic>
      <p:sp useBgFill="1">
        <p:nvSpPr>
          <p:cNvPr id="73" name="Rectangle 72">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75" name="Rectangle 74">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3646902" y="2248678"/>
            <a:ext cx="5150966" cy="2696546"/>
          </a:xfrm>
        </p:spPr>
        <p:txBody>
          <a:bodyPr>
            <a:normAutofit/>
          </a:bodyPr>
          <a:lstStyle/>
          <a:p>
            <a:r>
              <a:rPr lang="en-US" sz="1800" b="1" dirty="0">
                <a:latin typeface="Times New Roman" panose="02020603050405020304" pitchFamily="18" charset="0"/>
                <a:cs typeface="Times New Roman" panose="02020603050405020304" pitchFamily="18" charset="0"/>
              </a:rPr>
              <a:t>R . Avanthiga</a:t>
            </a:r>
            <a:br>
              <a:rPr lang="en-US" sz="2800" b="1" dirty="0">
                <a:latin typeface="Times New Roman" panose="02020603050405020304" pitchFamily="18" charset="0"/>
                <a:cs typeface="Times New Roman" panose="02020603050405020304" pitchFamily="18" charset="0"/>
              </a:rPr>
            </a:br>
            <a:br>
              <a:rPr lang="en-US" sz="12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final project</a:t>
            </a:r>
            <a:br>
              <a:rPr lang="en-US" sz="1800" b="1" dirty="0">
                <a:latin typeface="Times New Roman" panose="02020603050405020304" pitchFamily="18" charset="0"/>
                <a:cs typeface="Times New Roman" panose="02020603050405020304" pitchFamily="18" charset="0"/>
              </a:rPr>
            </a:br>
            <a:br>
              <a:rPr lang="en-US" sz="1800" b="1"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HANDWRITTEN NOTES RECOGNITION</a:t>
            </a:r>
            <a:br>
              <a:rPr lang="en-US" sz="1800" b="1" dirty="0">
                <a:latin typeface="Times New Roman" panose="02020603050405020304" pitchFamily="18" charset="0"/>
                <a:cs typeface="Times New Roman" panose="02020603050405020304" pitchFamily="18" charset="0"/>
              </a:rPr>
            </a:br>
            <a:endParaRPr lang="en-US" sz="1800" b="1" dirty="0">
              <a:latin typeface="Times New Roman" panose="02020603050405020304" pitchFamily="18" charset="0"/>
              <a:cs typeface="Times New Roman" panose="02020603050405020304" pitchFamily="18" charset="0"/>
            </a:endParaRPr>
          </a:p>
        </p:txBody>
      </p:sp>
      <p:sp>
        <p:nvSpPr>
          <p:cNvPr id="77" name="Rectangle 76">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9" name="Straight Connector 78">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73B1F9-2896-44F0-AFE0-A31D06729BCA}"/>
              </a:ext>
            </a:extLst>
          </p:cNvPr>
          <p:cNvSpPr txBox="1"/>
          <p:nvPr/>
        </p:nvSpPr>
        <p:spPr>
          <a:xfrm>
            <a:off x="5477436" y="746773"/>
            <a:ext cx="6096000"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RESULTS</a:t>
            </a:r>
          </a:p>
        </p:txBody>
      </p:sp>
      <p:sp>
        <p:nvSpPr>
          <p:cNvPr id="4" name="Rectangle 1">
            <a:extLst>
              <a:ext uri="{FF2B5EF4-FFF2-40B4-BE49-F238E27FC236}">
                <a16:creationId xmlns:a16="http://schemas.microsoft.com/office/drawing/2014/main" id="{E2B5CBB3-672C-4D05-9DC8-1C4142F71424}"/>
              </a:ext>
            </a:extLst>
          </p:cNvPr>
          <p:cNvSpPr>
            <a:spLocks noChangeArrowheads="1"/>
          </p:cNvSpPr>
          <p:nvPr/>
        </p:nvSpPr>
        <p:spPr bwMode="auto">
          <a:xfrm>
            <a:off x="1210236" y="1441556"/>
            <a:ext cx="10363200"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r>
              <a:rPr lang="en-US" altLang="en-US" sz="1400" dirty="0">
                <a:latin typeface="Times New Roman" panose="02020603050405020304" pitchFamily="18" charset="0"/>
                <a:cs typeface="Times New Roman" panose="02020603050405020304" pitchFamily="18" charset="0"/>
              </a:rPr>
              <a:t>T</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 result of a handwritten notes recognition project is the model's ability to accurately transcribe handwritten text from images. This is typically evaluated based on metrics such as accuracy, precision, recall, and F1 score, along with visual inspection and user feedback to assess real-world performance and usability.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CFA1EAED-CE8E-4B64-A3AD-CCA4162DE613}"/>
              </a:ext>
            </a:extLst>
          </p:cNvPr>
          <p:cNvSpPr>
            <a:spLocks noChangeArrowheads="1"/>
          </p:cNvSpPr>
          <p:nvPr/>
        </p:nvSpPr>
        <p:spPr bwMode="auto">
          <a:xfrm>
            <a:off x="1112505" y="-370010"/>
            <a:ext cx="916514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7C655201-6181-4C09-B558-18E921F23477}"/>
              </a:ext>
            </a:extLst>
          </p:cNvPr>
          <p:cNvPicPr>
            <a:picLocks noChangeAspect="1"/>
          </p:cNvPicPr>
          <p:nvPr/>
        </p:nvPicPr>
        <p:blipFill>
          <a:blip r:embed="rId2">
            <a:alphaModFix amt="50000"/>
            <a:extLst>
              <a:ext uri="{837473B0-CC2E-450A-ABE3-18F120FF3D39}">
                <a1611:picAttrSrcUrl xmlns:a1611="http://schemas.microsoft.com/office/drawing/2016/11/main" r:id="rId3"/>
              </a:ext>
            </a:extLst>
          </a:blip>
          <a:stretch>
            <a:fillRect/>
          </a:stretch>
        </p:blipFill>
        <p:spPr>
          <a:xfrm>
            <a:off x="2900083" y="3429000"/>
            <a:ext cx="6391834" cy="2558885"/>
          </a:xfrm>
          <a:prstGeom prst="rect">
            <a:avLst/>
          </a:prstGeom>
        </p:spPr>
      </p:pic>
    </p:spTree>
    <p:extLst>
      <p:ext uri="{BB962C8B-B14F-4D97-AF65-F5344CB8AC3E}">
        <p14:creationId xmlns:p14="http://schemas.microsoft.com/office/powerpoint/2010/main" val="3999924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A805FE-FF63-4EB5-AE39-6D02D4FF5B9E}"/>
              </a:ext>
            </a:extLst>
          </p:cNvPr>
          <p:cNvSpPr txBox="1"/>
          <p:nvPr/>
        </p:nvSpPr>
        <p:spPr>
          <a:xfrm>
            <a:off x="3556434" y="621600"/>
            <a:ext cx="5497703" cy="369332"/>
          </a:xfrm>
          <a:prstGeom prst="rect">
            <a:avLst/>
          </a:prstGeom>
          <a:noFill/>
        </p:spPr>
        <p:txBody>
          <a:bodyPr wrap="square" rtlCol="0">
            <a:spAutoFit/>
          </a:bodyPr>
          <a:lstStyle/>
          <a:p>
            <a:pPr algn="ctr"/>
            <a:r>
              <a:rPr lang="en-US" dirty="0"/>
              <a:t> </a:t>
            </a:r>
            <a:r>
              <a:rPr lang="en-US" b="1" dirty="0">
                <a:latin typeface="Times New Roman" panose="02020603050405020304" pitchFamily="18" charset="0"/>
                <a:cs typeface="Times New Roman" panose="02020603050405020304" pitchFamily="18" charset="0"/>
              </a:rPr>
              <a:t>HANDWRITTEN NOTES RECOGNITION</a:t>
            </a:r>
            <a:endParaRPr lang="en-IN" b="1"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F319F88B-17DE-4054-A42A-73E4B7C64A3A}"/>
              </a:ext>
            </a:extLst>
          </p:cNvPr>
          <p:cNvPicPr>
            <a:picLocks noChangeAspect="1"/>
          </p:cNvPicPr>
          <p:nvPr/>
        </p:nvPicPr>
        <p:blipFill>
          <a:blip r:embed="rId2">
            <a:alphaModFix amt="50000"/>
            <a:extLst>
              <a:ext uri="{837473B0-CC2E-450A-ABE3-18F120FF3D39}">
                <a1611:picAttrSrcUrl xmlns:a1611="http://schemas.microsoft.com/office/drawing/2016/11/main" r:id="rId3"/>
              </a:ext>
            </a:extLst>
          </a:blip>
          <a:stretch>
            <a:fillRect/>
          </a:stretch>
        </p:blipFill>
        <p:spPr>
          <a:xfrm>
            <a:off x="1602110" y="1114050"/>
            <a:ext cx="9406353" cy="5002998"/>
          </a:xfrm>
          <a:prstGeom prst="rect">
            <a:avLst/>
          </a:prstGeom>
          <a:ln>
            <a:noFill/>
          </a:ln>
          <a:effectLst>
            <a:softEdge rad="112500"/>
          </a:effectLst>
        </p:spPr>
      </p:pic>
    </p:spTree>
    <p:extLst>
      <p:ext uri="{BB962C8B-B14F-4D97-AF65-F5344CB8AC3E}">
        <p14:creationId xmlns:p14="http://schemas.microsoft.com/office/powerpoint/2010/main" val="2365191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8C5A67-3050-4FCC-83C7-609F8B44870C}"/>
              </a:ext>
            </a:extLst>
          </p:cNvPr>
          <p:cNvSpPr txBox="1"/>
          <p:nvPr/>
        </p:nvSpPr>
        <p:spPr>
          <a:xfrm>
            <a:off x="654423" y="600635"/>
            <a:ext cx="9114727"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AGENDA</a:t>
            </a: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D526DBA-46BB-45E0-6049-73249716C4DC}"/>
              </a:ext>
            </a:extLst>
          </p:cNvPr>
          <p:cNvSpPr txBox="1"/>
          <p:nvPr/>
        </p:nvSpPr>
        <p:spPr>
          <a:xfrm>
            <a:off x="1073021" y="1380931"/>
            <a:ext cx="10273003" cy="4662815"/>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Problem statement</a:t>
            </a:r>
          </a:p>
          <a:p>
            <a:pPr marL="285750" indent="-285750">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Project overview</a:t>
            </a:r>
          </a:p>
          <a:p>
            <a:pPr marL="285750" indent="-285750">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Who are the end users</a:t>
            </a:r>
          </a:p>
          <a:p>
            <a:pPr marL="285750" indent="-285750">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My solution and its value proposition</a:t>
            </a:r>
          </a:p>
          <a:p>
            <a:pPr marL="285750" indent="-285750">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The wow in my solution</a:t>
            </a:r>
          </a:p>
          <a:p>
            <a:pPr marL="285750" indent="-285750">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Modelling</a:t>
            </a:r>
          </a:p>
          <a:p>
            <a:pPr marL="285750" indent="-285750">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Results</a:t>
            </a:r>
          </a:p>
          <a:p>
            <a:endParaRPr lang="en-IN"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IN"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p:txBody>
      </p:sp>
    </p:spTree>
    <p:extLst>
      <p:ext uri="{BB962C8B-B14F-4D97-AF65-F5344CB8AC3E}">
        <p14:creationId xmlns:p14="http://schemas.microsoft.com/office/powerpoint/2010/main" val="522433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698368-081C-414C-A970-E6421B0BB6E7}"/>
              </a:ext>
            </a:extLst>
          </p:cNvPr>
          <p:cNvSpPr txBox="1"/>
          <p:nvPr/>
        </p:nvSpPr>
        <p:spPr>
          <a:xfrm>
            <a:off x="2876207" y="626220"/>
            <a:ext cx="6096000" cy="369332"/>
          </a:xfrm>
          <a:prstGeom prst="rect">
            <a:avLst/>
          </a:prstGeom>
          <a:noFill/>
        </p:spPr>
        <p:txBody>
          <a:bodyPr wrap="square">
            <a:spAutoFit/>
          </a:bodyPr>
          <a:lstStyle/>
          <a:p>
            <a:pPr algn="ctr"/>
            <a:r>
              <a:rPr lang="en-IN" b="1" dirty="0">
                <a:latin typeface="Times New Roman" panose="02020603050405020304" pitchFamily="18" charset="0"/>
                <a:cs typeface="Times New Roman" panose="02020603050405020304" pitchFamily="18" charset="0"/>
              </a:rPr>
              <a:t>PROBLEM STATEMENT</a:t>
            </a:r>
          </a:p>
        </p:txBody>
      </p:sp>
      <p:sp>
        <p:nvSpPr>
          <p:cNvPr id="5" name="TextBox 4">
            <a:extLst>
              <a:ext uri="{FF2B5EF4-FFF2-40B4-BE49-F238E27FC236}">
                <a16:creationId xmlns:a16="http://schemas.microsoft.com/office/drawing/2014/main" id="{5C1BA1E9-B46C-4B84-9213-38366CB2450A}"/>
              </a:ext>
            </a:extLst>
          </p:cNvPr>
          <p:cNvSpPr txBox="1"/>
          <p:nvPr/>
        </p:nvSpPr>
        <p:spPr>
          <a:xfrm>
            <a:off x="1264024" y="1246564"/>
            <a:ext cx="9968751" cy="1384995"/>
          </a:xfrm>
          <a:prstGeom prst="rect">
            <a:avLst/>
          </a:prstGeom>
          <a:noFill/>
        </p:spPr>
        <p:txBody>
          <a:bodyPr wrap="square">
            <a:spAutoFit/>
          </a:bodyPr>
          <a:lstStyle/>
          <a:p>
            <a:endParaRPr lang="en-IN" sz="1400" dirty="0">
              <a:latin typeface="Times New Roman" panose="02020603050405020304" pitchFamily="18" charset="0"/>
              <a:cs typeface="Times New Roman" panose="02020603050405020304" pitchFamily="18" charset="0"/>
            </a:endParaRPr>
          </a:p>
          <a:p>
            <a:pPr algn="just"/>
            <a:r>
              <a:rPr lang="en-IN" sz="1400" dirty="0">
                <a:latin typeface="Times New Roman" panose="02020603050405020304" pitchFamily="18" charset="0"/>
                <a:cs typeface="Times New Roman" panose="02020603050405020304" pitchFamily="18" charset="0"/>
              </a:rPr>
              <a:t>Handwritten notes remain a prevalent mode of documentation across various domains, yet the manual transcription of handwritten text into digital format is time-consuming and error-prone. The challenge is to develop an accurate and efficient system capable of recognizing handwritten text from scanned or captured images of handwritten notes, automating the process of converting handwritten notes into editable and searchable digital text. This problem statement succinctly captures the essence of the challenge and the goal of the handwritten notes recognition project.</a:t>
            </a:r>
          </a:p>
        </p:txBody>
      </p:sp>
      <p:sp>
        <p:nvSpPr>
          <p:cNvPr id="13" name="TextBox 12">
            <a:extLst>
              <a:ext uri="{FF2B5EF4-FFF2-40B4-BE49-F238E27FC236}">
                <a16:creationId xmlns:a16="http://schemas.microsoft.com/office/drawing/2014/main" id="{822949C5-A799-4CC2-B5B9-D38CB9DF903B}"/>
              </a:ext>
            </a:extLst>
          </p:cNvPr>
          <p:cNvSpPr txBox="1"/>
          <p:nvPr/>
        </p:nvSpPr>
        <p:spPr>
          <a:xfrm>
            <a:off x="1264023" y="2882571"/>
            <a:ext cx="9968751" cy="2923877"/>
          </a:xfrm>
          <a:prstGeom prst="rect">
            <a:avLst/>
          </a:prstGeom>
          <a:noFill/>
        </p:spPr>
        <p:txBody>
          <a:bodyPr wrap="square">
            <a:spAutoFit/>
          </a:bodyPr>
          <a:lstStyle/>
          <a:p>
            <a:pPr algn="just">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Scalability:</a:t>
            </a:r>
          </a:p>
          <a:p>
            <a:pPr algn="just">
              <a:buFont typeface="+mj-lt"/>
              <a:buAutoNum type="arabicPeriod"/>
            </a:pPr>
            <a:endParaRPr lang="en-US"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1400" b="0" i="0" dirty="0">
                <a:solidFill>
                  <a:srgbClr val="0D0D0D"/>
                </a:solidFill>
                <a:effectLst/>
                <a:latin typeface="Times New Roman" panose="02020603050405020304" pitchFamily="18" charset="0"/>
                <a:cs typeface="Times New Roman" panose="02020603050405020304" pitchFamily="18" charset="0"/>
              </a:rPr>
              <a:t>The system should be scalable to handle large volumes of handwritten notes efficiently and effectively, accommodating diverse datasets and user requirements.</a:t>
            </a:r>
          </a:p>
          <a:p>
            <a:pPr marL="742950" lvl="1" indent="-285750" algn="just">
              <a:buFont typeface="+mj-lt"/>
              <a:buAutoNum type="arabicPeriod"/>
            </a:pPr>
            <a:r>
              <a:rPr lang="en-US" sz="1400" b="0" i="0" dirty="0">
                <a:solidFill>
                  <a:srgbClr val="0D0D0D"/>
                </a:solidFill>
                <a:effectLst/>
                <a:latin typeface="Times New Roman" panose="02020603050405020304" pitchFamily="18" charset="0"/>
                <a:cs typeface="Times New Roman" panose="02020603050405020304" pitchFamily="18" charset="0"/>
              </a:rPr>
              <a:t>Scalability considerations include processing speed, resource utilization, and the ability to adapt to varying workloads.</a:t>
            </a:r>
          </a:p>
          <a:p>
            <a:pPr marL="742950" lvl="1" indent="-285750" algn="just">
              <a:buFont typeface="+mj-lt"/>
              <a:buAutoNum type="arabicPeriod"/>
            </a:pPr>
            <a:endParaRPr lang="en-US" sz="1400" b="0" i="0" dirty="0">
              <a:solidFill>
                <a:srgbClr val="0D0D0D"/>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Error Tolerance and Correction:</a:t>
            </a:r>
          </a:p>
          <a:p>
            <a:pPr algn="just">
              <a:buFont typeface="+mj-lt"/>
              <a:buAutoNum type="arabicPeriod"/>
            </a:pPr>
            <a:endParaRPr lang="en-US"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1400" b="0" i="0" dirty="0">
                <a:solidFill>
                  <a:srgbClr val="0D0D0D"/>
                </a:solidFill>
                <a:effectLst/>
                <a:latin typeface="Times New Roman" panose="02020603050405020304" pitchFamily="18" charset="0"/>
                <a:cs typeface="Times New Roman" panose="02020603050405020304" pitchFamily="18" charset="0"/>
              </a:rPr>
              <a:t>Implementing features for error tolerance and correction is essential to improve recognition accuracy and ensure the integrity of transcribed text.</a:t>
            </a:r>
          </a:p>
          <a:p>
            <a:pPr marL="742950" lvl="1" indent="-285750" algn="just">
              <a:buFont typeface="+mj-lt"/>
              <a:buAutoNum type="arabicPeriod"/>
            </a:pPr>
            <a:r>
              <a:rPr lang="en-US" sz="1400" b="0" i="0" dirty="0">
                <a:solidFill>
                  <a:srgbClr val="0D0D0D"/>
                </a:solidFill>
                <a:effectLst/>
                <a:latin typeface="Times New Roman" panose="02020603050405020304" pitchFamily="18" charset="0"/>
                <a:cs typeface="Times New Roman" panose="02020603050405020304" pitchFamily="18" charset="0"/>
              </a:rPr>
              <a:t>Post-processing techniques such as spell-checking, grammar correction, and context-based error detection can help refine the recognized text</a:t>
            </a:r>
          </a:p>
        </p:txBody>
      </p:sp>
    </p:spTree>
    <p:extLst>
      <p:ext uri="{BB962C8B-B14F-4D97-AF65-F5344CB8AC3E}">
        <p14:creationId xmlns:p14="http://schemas.microsoft.com/office/powerpoint/2010/main" val="1272007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BF4C24-4F6E-4818-ACB8-D2F323B31ADF}"/>
              </a:ext>
            </a:extLst>
          </p:cNvPr>
          <p:cNvSpPr txBox="1"/>
          <p:nvPr/>
        </p:nvSpPr>
        <p:spPr>
          <a:xfrm>
            <a:off x="4758794" y="576441"/>
            <a:ext cx="6096000"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PROJECT OVERVIEW</a:t>
            </a:r>
          </a:p>
        </p:txBody>
      </p:sp>
      <p:sp>
        <p:nvSpPr>
          <p:cNvPr id="5" name="TextBox 4">
            <a:extLst>
              <a:ext uri="{FF2B5EF4-FFF2-40B4-BE49-F238E27FC236}">
                <a16:creationId xmlns:a16="http://schemas.microsoft.com/office/drawing/2014/main" id="{12BD61DC-26C7-4F50-B11F-628840AAD167}"/>
              </a:ext>
            </a:extLst>
          </p:cNvPr>
          <p:cNvSpPr txBox="1"/>
          <p:nvPr/>
        </p:nvSpPr>
        <p:spPr>
          <a:xfrm>
            <a:off x="1434353" y="1499771"/>
            <a:ext cx="9771528" cy="738664"/>
          </a:xfrm>
          <a:prstGeom prst="rect">
            <a:avLst/>
          </a:prstGeom>
          <a:noFill/>
        </p:spPr>
        <p:txBody>
          <a:bodyPr wrap="square">
            <a:spAutoFit/>
          </a:bodyPr>
          <a:lstStyle/>
          <a:p>
            <a:pPr algn="just"/>
            <a:r>
              <a:rPr lang="en-US" sz="1400" b="0" i="0" dirty="0">
                <a:solidFill>
                  <a:srgbClr val="0D0D0D"/>
                </a:solidFill>
                <a:effectLst/>
                <a:latin typeface="Times New Roman" panose="02020603050405020304" pitchFamily="18" charset="0"/>
                <a:cs typeface="Times New Roman" panose="02020603050405020304" pitchFamily="18" charset="0"/>
              </a:rPr>
              <a:t>The problem at hand is the need for an accurate and efficient system capable of recognizing handwritten text from scanned or captured images of handwritten notes. The goal is to develop a solution that automates the process of converting handwritten notes into editable and searchable digital text.</a:t>
            </a:r>
            <a:endParaRPr lang="en-IN" sz="1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DD66755-03CE-4143-A888-854A71D209C0}"/>
              </a:ext>
            </a:extLst>
          </p:cNvPr>
          <p:cNvSpPr txBox="1"/>
          <p:nvPr/>
        </p:nvSpPr>
        <p:spPr>
          <a:xfrm>
            <a:off x="1371600" y="2238435"/>
            <a:ext cx="9834281" cy="3724096"/>
          </a:xfrm>
          <a:prstGeom prst="rect">
            <a:avLst/>
          </a:prstGeom>
          <a:noFill/>
        </p:spPr>
        <p:txBody>
          <a:bodyPr wrap="square">
            <a:spAutoFit/>
          </a:bodyPr>
          <a:lstStyle/>
          <a:p>
            <a:pPr algn="just"/>
            <a:r>
              <a:rPr lang="en-US" b="1" i="0" dirty="0">
                <a:solidFill>
                  <a:srgbClr val="0D0D0D"/>
                </a:solidFill>
                <a:effectLst/>
                <a:latin typeface="Times New Roman" panose="02020603050405020304" pitchFamily="18" charset="0"/>
                <a:cs typeface="Times New Roman" panose="02020603050405020304" pitchFamily="18" charset="0"/>
              </a:rPr>
              <a:t>Background</a:t>
            </a:r>
            <a:r>
              <a:rPr lang="en-US" sz="1400" b="1" i="0" dirty="0">
                <a:solidFill>
                  <a:srgbClr val="0D0D0D"/>
                </a:solidFill>
                <a:effectLst/>
                <a:latin typeface="Times New Roman" panose="02020603050405020304" pitchFamily="18" charset="0"/>
                <a:cs typeface="Times New Roman" panose="02020603050405020304" pitchFamily="18" charset="0"/>
              </a:rPr>
              <a:t>:</a:t>
            </a:r>
          </a:p>
          <a:p>
            <a:pPr algn="just"/>
            <a:r>
              <a:rPr lang="en-US" sz="1400" b="1" dirty="0">
                <a:solidFill>
                  <a:srgbClr val="0D0D0D"/>
                </a:solidFill>
                <a:latin typeface="Times New Roman" panose="02020603050405020304" pitchFamily="18" charset="0"/>
                <a:cs typeface="Times New Roman" panose="02020603050405020304" pitchFamily="18" charset="0"/>
              </a:rPr>
              <a:t>         </a:t>
            </a:r>
            <a:r>
              <a:rPr lang="en-US" sz="1400" b="0" i="0" dirty="0">
                <a:solidFill>
                  <a:srgbClr val="0D0D0D"/>
                </a:solidFill>
                <a:effectLst/>
                <a:latin typeface="Times New Roman" panose="02020603050405020304" pitchFamily="18" charset="0"/>
                <a:cs typeface="Times New Roman" panose="02020603050405020304" pitchFamily="18" charset="0"/>
              </a:rPr>
              <a:t> Handwritten notes remain a widely used method of documentation across various domains, including education, business, and personal organization. However, the manual transcription of handwritten text into digital format is time-consuming and prone to errors, hindering efficiency and accessibility. The project aims to address this challenge by developing an accurate and efficient system for recognizing handwritten text from scanned or captured images of handwritten notes.</a:t>
            </a:r>
          </a:p>
          <a:p>
            <a:pPr algn="just"/>
            <a:r>
              <a:rPr lang="en-US" b="1" i="0" dirty="0">
                <a:solidFill>
                  <a:srgbClr val="0D0D0D"/>
                </a:solidFill>
                <a:effectLst/>
                <a:latin typeface="Times New Roman" panose="02020603050405020304" pitchFamily="18" charset="0"/>
                <a:cs typeface="Times New Roman" panose="02020603050405020304" pitchFamily="18" charset="0"/>
              </a:rPr>
              <a:t>Objectives:</a:t>
            </a:r>
            <a:endParaRPr lang="en-US" b="0" i="0" dirty="0">
              <a:solidFill>
                <a:srgbClr val="0D0D0D"/>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400" b="0" i="0" dirty="0">
                <a:solidFill>
                  <a:srgbClr val="0D0D0D"/>
                </a:solidFill>
                <a:effectLst/>
                <a:latin typeface="Times New Roman" panose="02020603050405020304" pitchFamily="18" charset="0"/>
                <a:cs typeface="Times New Roman" panose="02020603050405020304" pitchFamily="18" charset="0"/>
              </a:rPr>
              <a:t>Develop an optical character recognition (OCR) system capable of accurately identifying and transcribing handwritten text from images.</a:t>
            </a:r>
          </a:p>
          <a:p>
            <a:pPr algn="just">
              <a:buFont typeface="+mj-lt"/>
              <a:buAutoNum type="arabicPeriod"/>
            </a:pPr>
            <a:r>
              <a:rPr lang="en-US" sz="1400" b="0" i="0" dirty="0">
                <a:solidFill>
                  <a:srgbClr val="0D0D0D"/>
                </a:solidFill>
                <a:effectLst/>
                <a:latin typeface="Times New Roman" panose="02020603050405020304" pitchFamily="18" charset="0"/>
                <a:cs typeface="Times New Roman" panose="02020603050405020304" pitchFamily="18" charset="0"/>
              </a:rPr>
              <a:t>Enhance the system's robustness to handle variability in handwriting styles, noise, and contextual ambiguity.</a:t>
            </a:r>
          </a:p>
          <a:p>
            <a:pPr algn="just">
              <a:buFont typeface="+mj-lt"/>
              <a:buAutoNum type="arabicPeriod"/>
            </a:pPr>
            <a:r>
              <a:rPr lang="en-US" sz="1400" b="0" i="0" dirty="0">
                <a:solidFill>
                  <a:srgbClr val="0D0D0D"/>
                </a:solidFill>
                <a:effectLst/>
                <a:latin typeface="Times New Roman" panose="02020603050405020304" pitchFamily="18" charset="0"/>
                <a:cs typeface="Times New Roman" panose="02020603050405020304" pitchFamily="18" charset="0"/>
              </a:rPr>
              <a:t>Implement features for error correction and post-processing to improve recognition accuracy.</a:t>
            </a:r>
          </a:p>
          <a:p>
            <a:pPr algn="just">
              <a:buFont typeface="+mj-lt"/>
              <a:buAutoNum type="arabicPeriod"/>
            </a:pPr>
            <a:r>
              <a:rPr lang="en-US" sz="1400" b="0" i="0" dirty="0">
                <a:solidFill>
                  <a:srgbClr val="0D0D0D"/>
                </a:solidFill>
                <a:effectLst/>
                <a:latin typeface="Times New Roman" panose="02020603050405020304" pitchFamily="18" charset="0"/>
                <a:cs typeface="Times New Roman" panose="02020603050405020304" pitchFamily="18" charset="0"/>
              </a:rPr>
              <a:t>Evaluate the performance of the system using benchmark datasets and real-world handwritten notes samples.</a:t>
            </a:r>
          </a:p>
          <a:p>
            <a:pPr algn="just">
              <a:buFont typeface="+mj-lt"/>
              <a:buAutoNum type="arabicPeriod"/>
            </a:pPr>
            <a:r>
              <a:rPr lang="en-US" sz="1400" b="0" i="0" dirty="0">
                <a:solidFill>
                  <a:srgbClr val="0D0D0D"/>
                </a:solidFill>
                <a:effectLst/>
                <a:latin typeface="Times New Roman" panose="02020603050405020304" pitchFamily="18" charset="0"/>
                <a:cs typeface="Times New Roman" panose="02020603050405020304" pitchFamily="18" charset="0"/>
              </a:rPr>
              <a:t>Create a user-friendly interface for seamless integration into existing workflows or applications.</a:t>
            </a:r>
          </a:p>
          <a:p>
            <a:pPr algn="just"/>
            <a:r>
              <a:rPr lang="en-US" b="1" i="0" dirty="0">
                <a:solidFill>
                  <a:srgbClr val="0D0D0D"/>
                </a:solidFill>
                <a:effectLst/>
                <a:latin typeface="Times New Roman" panose="02020603050405020304" pitchFamily="18" charset="0"/>
                <a:cs typeface="Times New Roman" panose="02020603050405020304" pitchFamily="18" charset="0"/>
              </a:rPr>
              <a:t>Approach:</a:t>
            </a:r>
            <a:endParaRPr lang="en-US" b="0" i="0" dirty="0">
              <a:solidFill>
                <a:srgbClr val="0D0D0D"/>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400" b="0" i="0" dirty="0">
                <a:solidFill>
                  <a:srgbClr val="0D0D0D"/>
                </a:solidFill>
                <a:effectLst/>
                <a:latin typeface="Times New Roman" panose="02020603050405020304" pitchFamily="18" charset="0"/>
                <a:cs typeface="Times New Roman" panose="02020603050405020304" pitchFamily="18" charset="0"/>
              </a:rPr>
              <a:t>Data Collection: Collect a diverse dataset of handwritten notes covering various handwriting styles, languages, and content types.</a:t>
            </a:r>
          </a:p>
          <a:p>
            <a:pPr algn="just">
              <a:buFont typeface="+mj-lt"/>
              <a:buAutoNum type="arabicPeriod"/>
            </a:pPr>
            <a:r>
              <a:rPr lang="en-US" sz="1400" b="0" i="0" dirty="0">
                <a:solidFill>
                  <a:srgbClr val="0D0D0D"/>
                </a:solidFill>
                <a:effectLst/>
                <a:latin typeface="Times New Roman" panose="02020603050405020304" pitchFamily="18" charset="0"/>
                <a:cs typeface="Times New Roman" panose="02020603050405020304" pitchFamily="18" charset="0"/>
              </a:rPr>
              <a:t>Preprocessing: Apply preprocessing techniques such as noise removal, binarization, and image enhancement to improve the quality of handwritten images.</a:t>
            </a:r>
          </a:p>
        </p:txBody>
      </p:sp>
    </p:spTree>
    <p:extLst>
      <p:ext uri="{BB962C8B-B14F-4D97-AF65-F5344CB8AC3E}">
        <p14:creationId xmlns:p14="http://schemas.microsoft.com/office/powerpoint/2010/main" val="596591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A738AA-090F-4EAB-A3EF-2F4BEF45B7AF}"/>
              </a:ext>
            </a:extLst>
          </p:cNvPr>
          <p:cNvSpPr txBox="1"/>
          <p:nvPr/>
        </p:nvSpPr>
        <p:spPr>
          <a:xfrm>
            <a:off x="4438993" y="623345"/>
            <a:ext cx="6096000"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WHO ARE THE END USERS?</a:t>
            </a:r>
          </a:p>
        </p:txBody>
      </p:sp>
      <p:sp>
        <p:nvSpPr>
          <p:cNvPr id="5" name="TextBox 4">
            <a:extLst>
              <a:ext uri="{FF2B5EF4-FFF2-40B4-BE49-F238E27FC236}">
                <a16:creationId xmlns:a16="http://schemas.microsoft.com/office/drawing/2014/main" id="{D23503CA-7DEE-4AD7-B350-9362F37FB163}"/>
              </a:ext>
            </a:extLst>
          </p:cNvPr>
          <p:cNvSpPr txBox="1"/>
          <p:nvPr/>
        </p:nvSpPr>
        <p:spPr>
          <a:xfrm>
            <a:off x="1389528" y="1273877"/>
            <a:ext cx="9849971" cy="5201424"/>
          </a:xfrm>
          <a:prstGeom prst="rect">
            <a:avLst/>
          </a:prstGeom>
          <a:noFill/>
        </p:spPr>
        <p:txBody>
          <a:bodyPr wrap="square">
            <a:spAutoFit/>
          </a:bodyPr>
          <a:lstStyle/>
          <a:p>
            <a:pPr algn="just"/>
            <a:r>
              <a:rPr lang="en-US" sz="1400" i="0" dirty="0">
                <a:solidFill>
                  <a:srgbClr val="0D0D0D"/>
                </a:solidFill>
                <a:effectLst/>
                <a:latin typeface="Times New Roman" panose="02020603050405020304" pitchFamily="18" charset="0"/>
                <a:cs typeface="Times New Roman" panose="02020603050405020304" pitchFamily="18" charset="0"/>
              </a:rPr>
              <a:t>The end users of a handwritten notes recognition system can vary depending on the specific application and context in which the system is deployed. Here are some potential end users for such a system</a:t>
            </a:r>
            <a:r>
              <a:rPr lang="en-US" i="0" dirty="0">
                <a:solidFill>
                  <a:srgbClr val="0D0D0D"/>
                </a:solidFill>
                <a:effectLst/>
                <a:latin typeface="Times New Roman" panose="02020603050405020304" pitchFamily="18" charset="0"/>
                <a:cs typeface="Times New Roman" panose="02020603050405020304" pitchFamily="18" charset="0"/>
              </a:rPr>
              <a:t>:</a:t>
            </a:r>
          </a:p>
          <a:p>
            <a:pPr algn="just"/>
            <a:endParaRPr lang="en-US" i="0" dirty="0">
              <a:solidFill>
                <a:srgbClr val="0D0D0D"/>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Students and Educators</a:t>
            </a:r>
            <a:r>
              <a:rPr lang="en-US" sz="1400" b="1" i="0" dirty="0">
                <a:solidFill>
                  <a:srgbClr val="0D0D0D"/>
                </a:solidFill>
                <a:effectLst/>
                <a:latin typeface="Times New Roman" panose="02020603050405020304" pitchFamily="18" charset="0"/>
                <a:cs typeface="Times New Roman" panose="02020603050405020304" pitchFamily="18" charset="0"/>
              </a:rPr>
              <a:t>: </a:t>
            </a:r>
            <a:r>
              <a:rPr lang="en-US" sz="1400" i="0" dirty="0">
                <a:solidFill>
                  <a:srgbClr val="0D0D0D"/>
                </a:solidFill>
                <a:effectLst/>
                <a:latin typeface="Times New Roman" panose="02020603050405020304" pitchFamily="18" charset="0"/>
                <a:cs typeface="Times New Roman" panose="02020603050405020304" pitchFamily="18" charset="0"/>
              </a:rPr>
              <a:t>Students and educators could use the system to digitize handwritten lecture notes, study materials, and classwork, making it easier to organize, search, and review their notes</a:t>
            </a:r>
            <a:r>
              <a:rPr lang="en-US" i="0" dirty="0">
                <a:solidFill>
                  <a:srgbClr val="0D0D0D"/>
                </a:solidFill>
                <a:effectLst/>
                <a:latin typeface="Times New Roman" panose="02020603050405020304" pitchFamily="18" charset="0"/>
                <a:cs typeface="Times New Roman" panose="02020603050405020304" pitchFamily="18" charset="0"/>
              </a:rPr>
              <a:t>.</a:t>
            </a:r>
          </a:p>
          <a:p>
            <a:pPr algn="just">
              <a:buFont typeface="+mj-lt"/>
              <a:buAutoNum type="arabicPeriod"/>
            </a:pPr>
            <a:endParaRPr lang="en-US" i="0" dirty="0">
              <a:solidFill>
                <a:srgbClr val="0D0D0D"/>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Professionals</a:t>
            </a:r>
            <a:r>
              <a:rPr lang="en-US" sz="1400" b="1" i="0" dirty="0">
                <a:solidFill>
                  <a:srgbClr val="0D0D0D"/>
                </a:solidFill>
                <a:effectLst/>
                <a:latin typeface="Times New Roman" panose="02020603050405020304" pitchFamily="18" charset="0"/>
                <a:cs typeface="Times New Roman" panose="02020603050405020304" pitchFamily="18" charset="0"/>
              </a:rPr>
              <a:t>: </a:t>
            </a:r>
            <a:r>
              <a:rPr lang="en-US" sz="1400" i="0" dirty="0">
                <a:solidFill>
                  <a:srgbClr val="0D0D0D"/>
                </a:solidFill>
                <a:effectLst/>
                <a:latin typeface="Times New Roman" panose="02020603050405020304" pitchFamily="18" charset="0"/>
                <a:cs typeface="Times New Roman" panose="02020603050405020304" pitchFamily="18" charset="0"/>
              </a:rPr>
              <a:t>Professionals in various fields, such as researchers, journalists, lawyers, and healthcare professionals, could benefit from the ability to digitize handwritten meeting notes, research findings, case notes, and patient records for easier access and retrieval</a:t>
            </a:r>
            <a:r>
              <a:rPr lang="en-US" i="0" dirty="0">
                <a:solidFill>
                  <a:srgbClr val="0D0D0D"/>
                </a:solidFill>
                <a:effectLst/>
                <a:latin typeface="Times New Roman" panose="02020603050405020304" pitchFamily="18" charset="0"/>
                <a:cs typeface="Times New Roman" panose="02020603050405020304" pitchFamily="18" charset="0"/>
              </a:rPr>
              <a:t>.</a:t>
            </a:r>
          </a:p>
          <a:p>
            <a:pPr algn="just">
              <a:buFont typeface="+mj-lt"/>
              <a:buAutoNum type="arabicPeriod"/>
            </a:pPr>
            <a:endParaRPr lang="en-US" i="0" dirty="0">
              <a:solidFill>
                <a:srgbClr val="0D0D0D"/>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Administrative Staff: </a:t>
            </a:r>
            <a:r>
              <a:rPr lang="en-US" sz="1400" i="0" dirty="0">
                <a:solidFill>
                  <a:srgbClr val="0D0D0D"/>
                </a:solidFill>
                <a:effectLst/>
                <a:latin typeface="Times New Roman" panose="02020603050405020304" pitchFamily="18" charset="0"/>
                <a:cs typeface="Times New Roman" panose="02020603050405020304" pitchFamily="18" charset="0"/>
              </a:rPr>
              <a:t>Administrative staff in educational institutions, businesses, and government offices could use the system to digitize handwritten forms, documents, and records, streamlining administrative processes and reducing paperwork.</a:t>
            </a:r>
          </a:p>
          <a:p>
            <a:pPr algn="just">
              <a:buFont typeface="+mj-lt"/>
              <a:buAutoNum type="arabicPeriod"/>
            </a:pPr>
            <a:endParaRPr lang="en-US" sz="1400" i="0" dirty="0">
              <a:solidFill>
                <a:srgbClr val="0D0D0D"/>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Individuals with Disabilities: </a:t>
            </a:r>
            <a:r>
              <a:rPr lang="en-US" sz="1400" i="0" dirty="0">
                <a:solidFill>
                  <a:srgbClr val="0D0D0D"/>
                </a:solidFill>
                <a:effectLst/>
                <a:latin typeface="Times New Roman" panose="02020603050405020304" pitchFamily="18" charset="0"/>
                <a:cs typeface="Times New Roman" panose="02020603050405020304" pitchFamily="18" charset="0"/>
              </a:rPr>
              <a:t>Individuals with visual impairments or disabilities that affect their ability to read handwritten text could use the system with assistive technologies, such as screen readers or braille displays, to access digitized handwritten notes in a format that is accessible to them.</a:t>
            </a:r>
          </a:p>
          <a:p>
            <a:pPr algn="just">
              <a:buFont typeface="+mj-lt"/>
              <a:buAutoNum type="arabicPeriod"/>
            </a:pPr>
            <a:endParaRPr lang="en-US" sz="1400" i="0" dirty="0">
              <a:solidFill>
                <a:srgbClr val="0D0D0D"/>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Archivists and Historians</a:t>
            </a:r>
            <a:r>
              <a:rPr lang="en-US" sz="1400" b="1" i="0" dirty="0">
                <a:solidFill>
                  <a:srgbClr val="0D0D0D"/>
                </a:solidFill>
                <a:effectLst/>
                <a:latin typeface="Times New Roman" panose="02020603050405020304" pitchFamily="18" charset="0"/>
                <a:cs typeface="Times New Roman" panose="02020603050405020304" pitchFamily="18" charset="0"/>
              </a:rPr>
              <a:t>: </a:t>
            </a:r>
            <a:r>
              <a:rPr lang="en-US" sz="1400" i="0" dirty="0">
                <a:solidFill>
                  <a:srgbClr val="0D0D0D"/>
                </a:solidFill>
                <a:effectLst/>
                <a:latin typeface="Times New Roman" panose="02020603050405020304" pitchFamily="18" charset="0"/>
                <a:cs typeface="Times New Roman" panose="02020603050405020304" pitchFamily="18" charset="0"/>
              </a:rPr>
              <a:t>Archivists and historians could use the system to digitize handwritten historical documents, manuscripts, and archives, preserving them in digital format for future research and analysis.</a:t>
            </a:r>
          </a:p>
          <a:p>
            <a:pPr algn="l"/>
            <a:endParaRPr lang="en-US" b="0" i="0" dirty="0">
              <a:solidFill>
                <a:srgbClr val="0D0D0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5517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472248-3344-45CA-84A7-3F07249D831C}"/>
              </a:ext>
            </a:extLst>
          </p:cNvPr>
          <p:cNvSpPr txBox="1"/>
          <p:nvPr/>
        </p:nvSpPr>
        <p:spPr>
          <a:xfrm>
            <a:off x="3278154" y="545957"/>
            <a:ext cx="6096000"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MY SOLUTION AND ITS VALUE PROPOSITION</a:t>
            </a:r>
          </a:p>
        </p:txBody>
      </p:sp>
      <p:sp>
        <p:nvSpPr>
          <p:cNvPr id="5" name="TextBox 4">
            <a:extLst>
              <a:ext uri="{FF2B5EF4-FFF2-40B4-BE49-F238E27FC236}">
                <a16:creationId xmlns:a16="http://schemas.microsoft.com/office/drawing/2014/main" id="{EEAC4907-0331-46A3-B6D2-50DFBC3669A6}"/>
              </a:ext>
            </a:extLst>
          </p:cNvPr>
          <p:cNvSpPr txBox="1"/>
          <p:nvPr/>
        </p:nvSpPr>
        <p:spPr>
          <a:xfrm>
            <a:off x="1147481" y="915289"/>
            <a:ext cx="10201835" cy="5601533"/>
          </a:xfrm>
          <a:prstGeom prst="rect">
            <a:avLst/>
          </a:prstGeom>
          <a:noFill/>
        </p:spPr>
        <p:txBody>
          <a:bodyPr wrap="square">
            <a:spAutoFit/>
          </a:bodyPr>
          <a:lstStyle/>
          <a:p>
            <a:pPr algn="l"/>
            <a:endParaRPr lang="en-US" sz="1400" b="0" i="0" dirty="0">
              <a:solidFill>
                <a:srgbClr val="0D0D0D"/>
              </a:solidFill>
              <a:effectLst/>
              <a:latin typeface="Times New Roman" panose="02020603050405020304" pitchFamily="18" charset="0"/>
              <a:cs typeface="Times New Roman" panose="02020603050405020304" pitchFamily="18" charset="0"/>
            </a:endParaRPr>
          </a:p>
          <a:p>
            <a:pPr algn="just"/>
            <a:r>
              <a:rPr lang="en-US" b="1" i="0" dirty="0">
                <a:solidFill>
                  <a:srgbClr val="0D0D0D"/>
                </a:solidFill>
                <a:effectLst/>
                <a:latin typeface="Times New Roman" panose="02020603050405020304" pitchFamily="18" charset="0"/>
                <a:cs typeface="Times New Roman" panose="02020603050405020304" pitchFamily="18" charset="0"/>
              </a:rPr>
              <a:t>Key Features:</a:t>
            </a:r>
            <a:endParaRPr lang="en-US" b="0" i="0" dirty="0">
              <a:solidFill>
                <a:srgbClr val="0D0D0D"/>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Accurate Recognition:</a:t>
            </a:r>
            <a:r>
              <a:rPr lang="en-US" sz="1400" b="0" i="0" dirty="0">
                <a:solidFill>
                  <a:srgbClr val="0D0D0D"/>
                </a:solidFill>
                <a:effectLst/>
                <a:latin typeface="Times New Roman" panose="02020603050405020304" pitchFamily="18" charset="0"/>
                <a:cs typeface="Times New Roman" panose="02020603050405020304" pitchFamily="18" charset="0"/>
              </a:rPr>
              <a:t> Our system employs sophisticated OCR algorithms trained on diverse datasets to accurately identify and transcribe individual characters from handwritten images, even in the presence of variability in handwriting styles, noise, and contextual ambiguity.</a:t>
            </a:r>
          </a:p>
          <a:p>
            <a:pPr algn="just">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Robust Preprocessing:</a:t>
            </a:r>
            <a:r>
              <a:rPr lang="en-US" sz="1400" b="0" i="0" dirty="0">
                <a:solidFill>
                  <a:srgbClr val="0D0D0D"/>
                </a:solidFill>
                <a:effectLst/>
                <a:latin typeface="Times New Roman" panose="02020603050405020304" pitchFamily="18" charset="0"/>
                <a:cs typeface="Times New Roman" panose="02020603050405020304" pitchFamily="18" charset="0"/>
              </a:rPr>
              <a:t> Utilizing advanced preprocessing techniques, such as noise removal, binarization, and image enhancement, our system enhances the quality of handwritten images, improving recognition accuracy and reliability.</a:t>
            </a:r>
          </a:p>
          <a:p>
            <a:pPr algn="just">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Post-processing and Error Correction:</a:t>
            </a:r>
            <a:r>
              <a:rPr lang="en-US" sz="1400" b="0" i="0" dirty="0">
                <a:solidFill>
                  <a:srgbClr val="0D0D0D"/>
                </a:solidFill>
                <a:effectLst/>
                <a:latin typeface="Times New Roman" panose="02020603050405020304" pitchFamily="18" charset="0"/>
                <a:cs typeface="Times New Roman" panose="02020603050405020304" pitchFamily="18" charset="0"/>
              </a:rPr>
              <a:t> We have implemented intelligent post-processing algorithms for error correction, context analysis, and formatting, ensuring the integrity and accuracy of the recognized text.</a:t>
            </a:r>
          </a:p>
          <a:p>
            <a:pPr algn="just">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Scalability and Performance:</a:t>
            </a:r>
            <a:r>
              <a:rPr lang="en-US" sz="1400" b="0" i="0" dirty="0">
                <a:solidFill>
                  <a:srgbClr val="0D0D0D"/>
                </a:solidFill>
                <a:effectLst/>
                <a:latin typeface="Times New Roman" panose="02020603050405020304" pitchFamily="18" charset="0"/>
                <a:cs typeface="Times New Roman" panose="02020603050405020304" pitchFamily="18" charset="0"/>
              </a:rPr>
              <a:t> Our system is designed to scale efficiently to handle large volumes of handwritten notes, offering high processing speed and resource utilization to meet the demands of diverse user requirements.</a:t>
            </a:r>
          </a:p>
          <a:p>
            <a:pPr algn="just">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User-friendly Interface:</a:t>
            </a:r>
            <a:r>
              <a:rPr lang="en-US" sz="1400" b="0" i="0" dirty="0">
                <a:solidFill>
                  <a:srgbClr val="0D0D0D"/>
                </a:solidFill>
                <a:effectLst/>
                <a:latin typeface="Times New Roman" panose="02020603050405020304" pitchFamily="18" charset="0"/>
                <a:cs typeface="Times New Roman" panose="02020603050405020304" pitchFamily="18" charset="0"/>
              </a:rPr>
              <a:t> With a user-friendly interface, our system provides seamless integration into existing workflows or applications, offering intuitive input options for handwritten images, display of recognized text, and customizable correction features.</a:t>
            </a:r>
          </a:p>
          <a:p>
            <a:pPr algn="just">
              <a:buFont typeface="+mj-lt"/>
              <a:buAutoNum type="arabicPeriod"/>
            </a:pPr>
            <a:endParaRPr lang="en-US" sz="1400" b="0" i="0" dirty="0">
              <a:solidFill>
                <a:srgbClr val="0D0D0D"/>
              </a:solidFill>
              <a:effectLst/>
              <a:latin typeface="Times New Roman" panose="02020603050405020304" pitchFamily="18" charset="0"/>
              <a:cs typeface="Times New Roman" panose="02020603050405020304" pitchFamily="18" charset="0"/>
            </a:endParaRPr>
          </a:p>
          <a:p>
            <a:pPr algn="just"/>
            <a:r>
              <a:rPr lang="en-US" b="1" i="0" dirty="0">
                <a:solidFill>
                  <a:srgbClr val="0D0D0D"/>
                </a:solidFill>
                <a:effectLst/>
                <a:latin typeface="Times New Roman" panose="02020603050405020304" pitchFamily="18" charset="0"/>
                <a:cs typeface="Times New Roman" panose="02020603050405020304" pitchFamily="18" charset="0"/>
              </a:rPr>
              <a:t>Value Proposition:</a:t>
            </a:r>
            <a:endParaRPr lang="en-US" b="0" i="0" dirty="0">
              <a:solidFill>
                <a:srgbClr val="0D0D0D"/>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Improved Efficiency:</a:t>
            </a:r>
            <a:r>
              <a:rPr lang="en-US" sz="1400" b="0" i="0" dirty="0">
                <a:solidFill>
                  <a:srgbClr val="0D0D0D"/>
                </a:solidFill>
                <a:effectLst/>
                <a:latin typeface="Times New Roman" panose="02020603050405020304" pitchFamily="18" charset="0"/>
                <a:cs typeface="Times New Roman" panose="02020603050405020304" pitchFamily="18" charset="0"/>
              </a:rPr>
              <a:t> By automating the process of handwritten notes recognition, our system reduces manual effort and accelerates the digitization of handwritten documents, saving time and resources for individuals and organizations.</a:t>
            </a:r>
          </a:p>
          <a:p>
            <a:pPr algn="just">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Enhanced Accessibility:</a:t>
            </a:r>
            <a:r>
              <a:rPr lang="en-US" sz="1400" b="0" i="0" dirty="0">
                <a:solidFill>
                  <a:srgbClr val="0D0D0D"/>
                </a:solidFill>
                <a:effectLst/>
                <a:latin typeface="Times New Roman" panose="02020603050405020304" pitchFamily="18" charset="0"/>
                <a:cs typeface="Times New Roman" panose="02020603050405020304" pitchFamily="18" charset="0"/>
              </a:rPr>
              <a:t> Digitized handwritten notes enable easier searchability, sharing, and accessibility for individuals with visual impairments or those requiring assistive technologies, promoting inclusivity and accessibility.</a:t>
            </a:r>
          </a:p>
          <a:p>
            <a:pPr algn="just">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Time Savings:</a:t>
            </a:r>
            <a:r>
              <a:rPr lang="en-US" sz="1400" b="0" i="0" dirty="0">
                <a:solidFill>
                  <a:srgbClr val="0D0D0D"/>
                </a:solidFill>
                <a:effectLst/>
                <a:latin typeface="Times New Roman" panose="02020603050405020304" pitchFamily="18" charset="0"/>
                <a:cs typeface="Times New Roman" panose="02020603050405020304" pitchFamily="18" charset="0"/>
              </a:rPr>
              <a:t> Eliminating the need for manual transcription, our system saves time and reduces administrative overhead, enabling users to focus on more critical tasks and responsibilities.</a:t>
            </a:r>
          </a:p>
          <a:p>
            <a:pPr algn="just">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Enhanced Productivity:</a:t>
            </a:r>
            <a:r>
              <a:rPr lang="en-US" sz="1400" b="0" i="0" dirty="0">
                <a:solidFill>
                  <a:srgbClr val="0D0D0D"/>
                </a:solidFill>
                <a:effectLst/>
                <a:latin typeface="Times New Roman" panose="02020603050405020304" pitchFamily="18" charset="0"/>
                <a:cs typeface="Times New Roman" panose="02020603050405020304" pitchFamily="18" charset="0"/>
              </a:rPr>
              <a:t> Access to searchable and editable digital text facilitates faster information retrieval and processing, leading to increased productivity and efficiency in various domains, such as education, business, and research.</a:t>
            </a:r>
          </a:p>
          <a:p>
            <a:pPr algn="just">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Seamless Integration:</a:t>
            </a:r>
            <a:r>
              <a:rPr lang="en-US" sz="1400" b="0" i="0" dirty="0">
                <a:solidFill>
                  <a:srgbClr val="0D0D0D"/>
                </a:solidFill>
                <a:effectLst/>
                <a:latin typeface="Times New Roman" panose="02020603050405020304" pitchFamily="18" charset="0"/>
                <a:cs typeface="Times New Roman" panose="02020603050405020304" pitchFamily="18" charset="0"/>
              </a:rPr>
              <a:t> With seamless integration into existing workflows or applications, our system offers a versatile solution for diverse user needs, enabling easy adoption and integration into existing processes and systems.</a:t>
            </a:r>
          </a:p>
        </p:txBody>
      </p:sp>
    </p:spTree>
    <p:extLst>
      <p:ext uri="{BB962C8B-B14F-4D97-AF65-F5344CB8AC3E}">
        <p14:creationId xmlns:p14="http://schemas.microsoft.com/office/powerpoint/2010/main" val="3364247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C12AA6-E3DB-49CA-A155-5DFA6D8B9691}"/>
              </a:ext>
            </a:extLst>
          </p:cNvPr>
          <p:cNvSpPr txBox="1"/>
          <p:nvPr/>
        </p:nvSpPr>
        <p:spPr>
          <a:xfrm>
            <a:off x="4364898" y="708956"/>
            <a:ext cx="6096000"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THE WOW IN MY SOLUTION</a:t>
            </a:r>
          </a:p>
        </p:txBody>
      </p:sp>
      <p:sp>
        <p:nvSpPr>
          <p:cNvPr id="5" name="TextBox 4">
            <a:extLst>
              <a:ext uri="{FF2B5EF4-FFF2-40B4-BE49-F238E27FC236}">
                <a16:creationId xmlns:a16="http://schemas.microsoft.com/office/drawing/2014/main" id="{3DAB0A22-8BCA-4576-B1B3-B36A6931D808}"/>
              </a:ext>
            </a:extLst>
          </p:cNvPr>
          <p:cNvSpPr txBox="1"/>
          <p:nvPr/>
        </p:nvSpPr>
        <p:spPr>
          <a:xfrm>
            <a:off x="1066800" y="1193841"/>
            <a:ext cx="10237694" cy="4770537"/>
          </a:xfrm>
          <a:prstGeom prst="rect">
            <a:avLst/>
          </a:prstGeom>
          <a:noFill/>
        </p:spPr>
        <p:txBody>
          <a:bodyPr wrap="square">
            <a:spAutoFit/>
          </a:bodyPr>
          <a:lstStyle/>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Unparalleled Accuracy:</a:t>
            </a:r>
            <a:r>
              <a:rPr lang="en-US" b="0" i="0" dirty="0">
                <a:solidFill>
                  <a:srgbClr val="0D0D0D"/>
                </a:solidFill>
                <a:effectLst/>
                <a:latin typeface="Times New Roman" panose="02020603050405020304" pitchFamily="18" charset="0"/>
                <a:cs typeface="Times New Roman" panose="02020603050405020304" pitchFamily="18" charset="0"/>
              </a:rPr>
              <a:t> </a:t>
            </a:r>
            <a:r>
              <a:rPr lang="en-US" sz="1400" dirty="0">
                <a:solidFill>
                  <a:srgbClr val="0D0D0D"/>
                </a:solidFill>
                <a:latin typeface="Times New Roman" panose="02020603050405020304" pitchFamily="18" charset="0"/>
                <a:cs typeface="Times New Roman" panose="02020603050405020304" pitchFamily="18" charset="0"/>
              </a:rPr>
              <a:t>This</a:t>
            </a:r>
            <a:r>
              <a:rPr lang="en-US" sz="1400" b="0" i="0" dirty="0">
                <a:solidFill>
                  <a:srgbClr val="0D0D0D"/>
                </a:solidFill>
                <a:effectLst/>
                <a:latin typeface="Times New Roman" panose="02020603050405020304" pitchFamily="18" charset="0"/>
                <a:cs typeface="Times New Roman" panose="02020603050405020304" pitchFamily="18" charset="0"/>
              </a:rPr>
              <a:t> solution leverages state-of-the-art OCR technology and machine learning algorithms to achieve unparalleled accuracy in recognizing handwritten text. It can accurately transcribe even the most challenging handwriting styles, overcoming variability, noise, and contextual ambiguity with remarkable precision.</a:t>
            </a:r>
          </a:p>
          <a:p>
            <a:pPr algn="l">
              <a:buFont typeface="+mj-lt"/>
              <a:buAutoNum type="arabicPeriod"/>
            </a:pPr>
            <a:endParaRPr lang="en-US" sz="1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Effortless Integration:</a:t>
            </a:r>
            <a:r>
              <a:rPr lang="en-US" b="0" i="0" dirty="0">
                <a:solidFill>
                  <a:srgbClr val="0D0D0D"/>
                </a:solidFill>
                <a:effectLst/>
                <a:latin typeface="Times New Roman" panose="02020603050405020304" pitchFamily="18" charset="0"/>
                <a:cs typeface="Times New Roman" panose="02020603050405020304" pitchFamily="18" charset="0"/>
              </a:rPr>
              <a:t> </a:t>
            </a:r>
            <a:r>
              <a:rPr lang="en-US" sz="1400" b="0" i="0" dirty="0">
                <a:solidFill>
                  <a:srgbClr val="0D0D0D"/>
                </a:solidFill>
                <a:effectLst/>
                <a:latin typeface="Times New Roman" panose="02020603050405020304" pitchFamily="18" charset="0"/>
                <a:cs typeface="Times New Roman" panose="02020603050405020304" pitchFamily="18" charset="0"/>
              </a:rPr>
              <a:t>Unlike traditional OCR solutions, </a:t>
            </a:r>
            <a:r>
              <a:rPr lang="en-US" sz="1400" dirty="0">
                <a:solidFill>
                  <a:srgbClr val="0D0D0D"/>
                </a:solidFill>
                <a:latin typeface="Times New Roman" panose="02020603050405020304" pitchFamily="18" charset="0"/>
                <a:cs typeface="Times New Roman" panose="02020603050405020304" pitchFamily="18" charset="0"/>
              </a:rPr>
              <a:t>this </a:t>
            </a:r>
            <a:r>
              <a:rPr lang="en-US" sz="1400" b="0" i="0" dirty="0">
                <a:solidFill>
                  <a:srgbClr val="0D0D0D"/>
                </a:solidFill>
                <a:effectLst/>
                <a:latin typeface="Times New Roman" panose="02020603050405020304" pitchFamily="18" charset="0"/>
                <a:cs typeface="Times New Roman" panose="02020603050405020304" pitchFamily="18" charset="0"/>
              </a:rPr>
              <a:t>system offers seamless integration into existing workflows or applications, providing users with a hassle-free experience. Its user-friendly interface and intuitive features make it easy for users to incorporate handwritten notes recognition into their daily routines without the need for extensive training or technical expertise.</a:t>
            </a:r>
          </a:p>
          <a:p>
            <a:pPr algn="l">
              <a:buFont typeface="+mj-lt"/>
              <a:buAutoNum type="arabicPeriod"/>
            </a:pPr>
            <a:endParaRPr lang="en-US" sz="1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Real-time Processing:</a:t>
            </a:r>
            <a:r>
              <a:rPr lang="en-US" b="0" i="0" dirty="0">
                <a:solidFill>
                  <a:srgbClr val="0D0D0D"/>
                </a:solidFill>
                <a:effectLst/>
                <a:latin typeface="Times New Roman" panose="02020603050405020304" pitchFamily="18" charset="0"/>
                <a:cs typeface="Times New Roman" panose="02020603050405020304" pitchFamily="18" charset="0"/>
              </a:rPr>
              <a:t> </a:t>
            </a:r>
            <a:r>
              <a:rPr lang="en-US" sz="1400" b="0" i="0" dirty="0">
                <a:solidFill>
                  <a:srgbClr val="0D0D0D"/>
                </a:solidFill>
                <a:effectLst/>
                <a:latin typeface="Times New Roman" panose="02020603050405020304" pitchFamily="18" charset="0"/>
                <a:cs typeface="Times New Roman" panose="02020603050405020304" pitchFamily="18" charset="0"/>
              </a:rPr>
              <a:t>With high-performance processing capabilities, </a:t>
            </a:r>
            <a:r>
              <a:rPr lang="en-US" sz="1400" dirty="0">
                <a:solidFill>
                  <a:srgbClr val="0D0D0D"/>
                </a:solidFill>
                <a:latin typeface="Times New Roman" panose="02020603050405020304" pitchFamily="18" charset="0"/>
                <a:cs typeface="Times New Roman" panose="02020603050405020304" pitchFamily="18" charset="0"/>
              </a:rPr>
              <a:t>this </a:t>
            </a:r>
            <a:r>
              <a:rPr lang="en-US" sz="1400" b="0" i="0" dirty="0">
                <a:solidFill>
                  <a:srgbClr val="0D0D0D"/>
                </a:solidFill>
                <a:effectLst/>
                <a:latin typeface="Times New Roman" panose="02020603050405020304" pitchFamily="18" charset="0"/>
                <a:cs typeface="Times New Roman" panose="02020603050405020304" pitchFamily="18" charset="0"/>
              </a:rPr>
              <a:t>solution ensures real-time recognition of handwritten text, enabling users to digitize handwritten documents quickly and efficiently. Whether capturing notes in a classroom, meeting, or on the go, users can rely on </a:t>
            </a:r>
            <a:r>
              <a:rPr lang="en-US" sz="1400" dirty="0">
                <a:solidFill>
                  <a:srgbClr val="0D0D0D"/>
                </a:solidFill>
                <a:latin typeface="Times New Roman" panose="02020603050405020304" pitchFamily="18" charset="0"/>
                <a:cs typeface="Times New Roman" panose="02020603050405020304" pitchFamily="18" charset="0"/>
              </a:rPr>
              <a:t>this </a:t>
            </a:r>
            <a:r>
              <a:rPr lang="en-US" sz="1400" b="0" i="0" dirty="0">
                <a:solidFill>
                  <a:srgbClr val="0D0D0D"/>
                </a:solidFill>
                <a:effectLst/>
                <a:latin typeface="Times New Roman" panose="02020603050405020304" pitchFamily="18" charset="0"/>
                <a:cs typeface="Times New Roman" panose="02020603050405020304" pitchFamily="18" charset="0"/>
              </a:rPr>
              <a:t>solution to deliver instant results without delays.</a:t>
            </a:r>
          </a:p>
          <a:p>
            <a:pPr algn="l">
              <a:buFont typeface="+mj-lt"/>
              <a:buAutoNum type="arabicPeriod"/>
            </a:pPr>
            <a:endParaRPr lang="en-US" sz="1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Adaptive Learning:</a:t>
            </a:r>
            <a:r>
              <a:rPr lang="en-US" b="0" i="0" dirty="0">
                <a:solidFill>
                  <a:srgbClr val="0D0D0D"/>
                </a:solidFill>
                <a:effectLst/>
                <a:latin typeface="Times New Roman" panose="02020603050405020304" pitchFamily="18" charset="0"/>
                <a:cs typeface="Times New Roman" panose="02020603050405020304" pitchFamily="18" charset="0"/>
              </a:rPr>
              <a:t> </a:t>
            </a:r>
            <a:r>
              <a:rPr lang="en-US" sz="1400" dirty="0">
                <a:solidFill>
                  <a:srgbClr val="0D0D0D"/>
                </a:solidFill>
                <a:latin typeface="Times New Roman" panose="02020603050405020304" pitchFamily="18" charset="0"/>
                <a:cs typeface="Times New Roman" panose="02020603050405020304" pitchFamily="18" charset="0"/>
              </a:rPr>
              <a:t>This</a:t>
            </a:r>
            <a:r>
              <a:rPr lang="en-US" sz="1400" b="0" i="0" dirty="0">
                <a:solidFill>
                  <a:srgbClr val="0D0D0D"/>
                </a:solidFill>
                <a:effectLst/>
                <a:latin typeface="Times New Roman" panose="02020603050405020304" pitchFamily="18" charset="0"/>
                <a:cs typeface="Times New Roman" panose="02020603050405020304" pitchFamily="18" charset="0"/>
              </a:rPr>
              <a:t> solution employs adaptive learning algorithms that continuously improve recognition accuracy over time. By learning from user interactions and feedback, it adapts to individual writing styles and preferences, further enhancing its accuracy and usability with each use.</a:t>
            </a:r>
          </a:p>
          <a:p>
            <a:pPr algn="l">
              <a:buFont typeface="+mj-lt"/>
              <a:buAutoNum type="arabicPeriod"/>
            </a:pPr>
            <a:endParaRPr lang="en-US" sz="1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Enhanced Accessibility Features:</a:t>
            </a:r>
            <a:r>
              <a:rPr lang="en-US" b="0" i="0" dirty="0">
                <a:solidFill>
                  <a:srgbClr val="0D0D0D"/>
                </a:solidFill>
                <a:effectLst/>
                <a:latin typeface="Times New Roman" panose="02020603050405020304" pitchFamily="18" charset="0"/>
                <a:cs typeface="Times New Roman" panose="02020603050405020304" pitchFamily="18" charset="0"/>
              </a:rPr>
              <a:t> </a:t>
            </a:r>
            <a:r>
              <a:rPr lang="en-US" sz="1400" b="0" i="0" dirty="0">
                <a:solidFill>
                  <a:srgbClr val="0D0D0D"/>
                </a:solidFill>
                <a:effectLst/>
                <a:latin typeface="Times New Roman" panose="02020603050405020304" pitchFamily="18" charset="0"/>
                <a:cs typeface="Times New Roman" panose="02020603050405020304" pitchFamily="18" charset="0"/>
              </a:rPr>
              <a:t>Recognizing the importance of accessibility, </a:t>
            </a:r>
            <a:r>
              <a:rPr lang="en-US" sz="1400" dirty="0">
                <a:solidFill>
                  <a:srgbClr val="0D0D0D"/>
                </a:solidFill>
                <a:latin typeface="Times New Roman" panose="02020603050405020304" pitchFamily="18" charset="0"/>
                <a:cs typeface="Times New Roman" panose="02020603050405020304" pitchFamily="18" charset="0"/>
              </a:rPr>
              <a:t>this </a:t>
            </a:r>
            <a:r>
              <a:rPr lang="en-US" sz="1400" b="0" i="0" dirty="0">
                <a:solidFill>
                  <a:srgbClr val="0D0D0D"/>
                </a:solidFill>
                <a:effectLst/>
                <a:latin typeface="Times New Roman" panose="02020603050405020304" pitchFamily="18" charset="0"/>
                <a:cs typeface="Times New Roman" panose="02020603050405020304" pitchFamily="18" charset="0"/>
              </a:rPr>
              <a:t>solution goes beyond basic OCR capabilities to offer enhanced accessibility features. It provides options for text-to-speech conversion, screen reader compatibility, and customizable display preferences, ensuring inclusivity for users with visual impairments or disabilities.</a:t>
            </a:r>
          </a:p>
          <a:p>
            <a:pPr algn="l"/>
            <a:endParaRPr lang="en-US" b="0" i="0" dirty="0">
              <a:solidFill>
                <a:srgbClr val="0D0D0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8204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0C6D321-C611-4D41-8111-D9110D825213}"/>
              </a:ext>
            </a:extLst>
          </p:cNvPr>
          <p:cNvSpPr txBox="1"/>
          <p:nvPr/>
        </p:nvSpPr>
        <p:spPr>
          <a:xfrm>
            <a:off x="5164037" y="517599"/>
            <a:ext cx="6096000"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MODELLING</a:t>
            </a:r>
          </a:p>
        </p:txBody>
      </p:sp>
      <p:sp>
        <p:nvSpPr>
          <p:cNvPr id="7" name="TextBox 6">
            <a:extLst>
              <a:ext uri="{FF2B5EF4-FFF2-40B4-BE49-F238E27FC236}">
                <a16:creationId xmlns:a16="http://schemas.microsoft.com/office/drawing/2014/main" id="{0DC9EF12-5201-406B-9F5A-EFCAEEBEED20}"/>
              </a:ext>
            </a:extLst>
          </p:cNvPr>
          <p:cNvSpPr txBox="1"/>
          <p:nvPr/>
        </p:nvSpPr>
        <p:spPr>
          <a:xfrm>
            <a:off x="1201269" y="1120676"/>
            <a:ext cx="10157012" cy="4924425"/>
          </a:xfrm>
          <a:prstGeom prst="rect">
            <a:avLst/>
          </a:prstGeom>
          <a:noFill/>
        </p:spPr>
        <p:txBody>
          <a:bodyPr wrap="square">
            <a:spAutoFit/>
          </a:bodyPr>
          <a:lstStyle/>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Data Collection and Preparation:</a:t>
            </a:r>
            <a:endParaRPr lang="en-US"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400" b="0" i="0" dirty="0">
                <a:solidFill>
                  <a:srgbClr val="0D0D0D"/>
                </a:solidFill>
                <a:effectLst/>
                <a:latin typeface="Times New Roman" panose="02020603050405020304" pitchFamily="18" charset="0"/>
                <a:cs typeface="Times New Roman" panose="02020603050405020304" pitchFamily="18" charset="0"/>
              </a:rPr>
              <a:t>Gather a diverse dataset of handwritten notes covering various handwriting styles, languages, and content types.</a:t>
            </a:r>
          </a:p>
          <a:p>
            <a:pPr marL="742950" lvl="1" indent="-285750" algn="l">
              <a:buFont typeface="+mj-lt"/>
              <a:buAutoNum type="arabicPeriod"/>
            </a:pPr>
            <a:r>
              <a:rPr lang="en-US" sz="1400" b="0" i="0" dirty="0">
                <a:solidFill>
                  <a:srgbClr val="0D0D0D"/>
                </a:solidFill>
                <a:effectLst/>
                <a:latin typeface="Times New Roman" panose="02020603050405020304" pitchFamily="18" charset="0"/>
                <a:cs typeface="Times New Roman" panose="02020603050405020304" pitchFamily="18" charset="0"/>
              </a:rPr>
              <a:t>Preprocess the data by resizing images, normalizing pixel values, and augmenting the dataset to increase variability.</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Feature Extraction:</a:t>
            </a:r>
            <a:endParaRPr lang="en-US"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400" b="0" i="0" dirty="0">
                <a:solidFill>
                  <a:srgbClr val="0D0D0D"/>
                </a:solidFill>
                <a:effectLst/>
                <a:latin typeface="Times New Roman" panose="02020603050405020304" pitchFamily="18" charset="0"/>
                <a:cs typeface="Times New Roman" panose="02020603050405020304" pitchFamily="18" charset="0"/>
              </a:rPr>
              <a:t>Extract features from the preprocessed images that are relevant for character recognition, such as lines, curves, endpoints, and intersections.</a:t>
            </a:r>
          </a:p>
          <a:p>
            <a:pPr marL="742950" lvl="1" indent="-285750" algn="l">
              <a:buFont typeface="+mj-lt"/>
              <a:buAutoNum type="arabicPeriod"/>
            </a:pPr>
            <a:r>
              <a:rPr lang="en-US" sz="1400" b="0" i="0" dirty="0">
                <a:solidFill>
                  <a:srgbClr val="0D0D0D"/>
                </a:solidFill>
                <a:effectLst/>
                <a:latin typeface="Times New Roman" panose="02020603050405020304" pitchFamily="18" charset="0"/>
                <a:cs typeface="Times New Roman" panose="02020603050405020304" pitchFamily="18" charset="0"/>
              </a:rPr>
              <a:t>Utilize techniques like edge detection, contour detection, and histogram of oriented gradients (HOG) to extract meaningful features.</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Model Selection:</a:t>
            </a:r>
            <a:endParaRPr lang="en-US"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400" b="0" i="0" dirty="0">
                <a:solidFill>
                  <a:srgbClr val="0D0D0D"/>
                </a:solidFill>
                <a:effectLst/>
                <a:latin typeface="Times New Roman" panose="02020603050405020304" pitchFamily="18" charset="0"/>
                <a:cs typeface="Times New Roman" panose="02020603050405020304" pitchFamily="18" charset="0"/>
              </a:rPr>
              <a:t>Choose appropriate machine learning or deep learning models for character recognition, considering factors such as model complexity, performance, and scalability.</a:t>
            </a:r>
          </a:p>
          <a:p>
            <a:pPr marL="742950" lvl="1" indent="-285750" algn="l">
              <a:buFont typeface="+mj-lt"/>
              <a:buAutoNum type="arabicPeriod"/>
            </a:pPr>
            <a:r>
              <a:rPr lang="en-US" sz="1400" b="0" i="0" dirty="0">
                <a:solidFill>
                  <a:srgbClr val="0D0D0D"/>
                </a:solidFill>
                <a:effectLst/>
                <a:latin typeface="Times New Roman" panose="02020603050405020304" pitchFamily="18" charset="0"/>
                <a:cs typeface="Times New Roman" panose="02020603050405020304" pitchFamily="18" charset="0"/>
              </a:rPr>
              <a:t>Common choices include Support Vector Machines (SVMs), k-Nearest Neighbors (k-NN), Convolutional Neural Networks (CNNs), and Recurrent Neural Networks (RNNs).</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Training the Model:</a:t>
            </a:r>
            <a:endParaRPr lang="en-US"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400" b="0" i="0" dirty="0">
                <a:solidFill>
                  <a:srgbClr val="0D0D0D"/>
                </a:solidFill>
                <a:effectLst/>
                <a:latin typeface="Times New Roman" panose="02020603050405020304" pitchFamily="18" charset="0"/>
                <a:cs typeface="Times New Roman" panose="02020603050405020304" pitchFamily="18" charset="0"/>
              </a:rPr>
              <a:t>Split the dataset into training, validation, and testing sets to evaluate model performance.</a:t>
            </a:r>
          </a:p>
          <a:p>
            <a:pPr marL="742950" lvl="1" indent="-285750" algn="l">
              <a:buFont typeface="+mj-lt"/>
              <a:buAutoNum type="arabicPeriod"/>
            </a:pPr>
            <a:r>
              <a:rPr lang="en-US" sz="1400" b="0" i="0" dirty="0">
                <a:solidFill>
                  <a:srgbClr val="0D0D0D"/>
                </a:solidFill>
                <a:effectLst/>
                <a:latin typeface="Times New Roman" panose="02020603050405020304" pitchFamily="18" charset="0"/>
                <a:cs typeface="Times New Roman" panose="02020603050405020304" pitchFamily="18" charset="0"/>
              </a:rPr>
              <a:t>Train the selected model using the training data, optimizing model parameters using techniques like gradient descent and backpropagation.</a:t>
            </a:r>
          </a:p>
          <a:p>
            <a:pPr marL="742950" lvl="1" indent="-285750" algn="l">
              <a:buFont typeface="+mj-lt"/>
              <a:buAutoNum type="arabicPeriod"/>
            </a:pPr>
            <a:r>
              <a:rPr lang="en-US" sz="1400" b="0" i="0" dirty="0">
                <a:solidFill>
                  <a:srgbClr val="0D0D0D"/>
                </a:solidFill>
                <a:effectLst/>
                <a:latin typeface="Times New Roman" panose="02020603050405020304" pitchFamily="18" charset="0"/>
                <a:cs typeface="Times New Roman" panose="02020603050405020304" pitchFamily="18" charset="0"/>
              </a:rPr>
              <a:t>Monitor model performance on the validation set and adjust hyperparameters as needed to prevent overfitting or underfitting.</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Evaluation and Validation:</a:t>
            </a:r>
            <a:endParaRPr lang="en-US"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400" b="0" i="0" dirty="0">
                <a:solidFill>
                  <a:srgbClr val="0D0D0D"/>
                </a:solidFill>
                <a:effectLst/>
                <a:latin typeface="Times New Roman" panose="02020603050405020304" pitchFamily="18" charset="0"/>
                <a:cs typeface="Times New Roman" panose="02020603050405020304" pitchFamily="18" charset="0"/>
              </a:rPr>
              <a:t>Evaluate the trained model's performance using metrics such as accuracy, precision, recall, and F1 score on the testing set.</a:t>
            </a:r>
          </a:p>
          <a:p>
            <a:pPr marL="742950" lvl="1" indent="-285750" algn="l">
              <a:buFont typeface="+mj-lt"/>
              <a:buAutoNum type="arabicPeriod"/>
            </a:pPr>
            <a:r>
              <a:rPr lang="en-US" sz="1400" b="0" i="0" dirty="0">
                <a:solidFill>
                  <a:srgbClr val="0D0D0D"/>
                </a:solidFill>
                <a:effectLst/>
                <a:latin typeface="Times New Roman" panose="02020603050405020304" pitchFamily="18" charset="0"/>
                <a:cs typeface="Times New Roman" panose="02020603050405020304" pitchFamily="18" charset="0"/>
              </a:rPr>
              <a:t>Perform cross-validation or use techniques like k-fold validation to ensure robustness and generalization of the model.</a:t>
            </a:r>
          </a:p>
        </p:txBody>
      </p:sp>
    </p:spTree>
    <p:extLst>
      <p:ext uri="{BB962C8B-B14F-4D97-AF65-F5344CB8AC3E}">
        <p14:creationId xmlns:p14="http://schemas.microsoft.com/office/powerpoint/2010/main" val="9722221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91CDEB-92ED-41DC-BF33-2916A7687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46BCBFB-BBC7-42F1-95CD-058E172363A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259D436-C82E-43E0-8A01-53DF9CED60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{0E4CF408-4B76-4F02-83E0-61C70FDDA769}tf11531919_win32</Template>
  <TotalTime>167</TotalTime>
  <Words>1615</Words>
  <Application>Microsoft Office PowerPoint</Application>
  <PresentationFormat>Widescreen</PresentationFormat>
  <Paragraphs>97</Paragraphs>
  <Slides>10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Avenir Next LT Pro</vt:lpstr>
      <vt:lpstr>Avenir Next LT Pro Light</vt:lpstr>
      <vt:lpstr>Calibri</vt:lpstr>
      <vt:lpstr>Garamond</vt:lpstr>
      <vt:lpstr>Söhne</vt:lpstr>
      <vt:lpstr>Times New Roman</vt:lpstr>
      <vt:lpstr>Wingdings</vt:lpstr>
      <vt:lpstr>SavonVTI</vt:lpstr>
      <vt:lpstr>R . Avanthiga  final project  HANDWRITTEN NOTES RECOGNITION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 Avanthiga  final project</dc:title>
  <dc:creator>avanthiga ravichandran</dc:creator>
  <cp:lastModifiedBy>karthiga ravichandran</cp:lastModifiedBy>
  <cp:revision>17</cp:revision>
  <dcterms:created xsi:type="dcterms:W3CDTF">2024-04-03T15:19:17Z</dcterms:created>
  <dcterms:modified xsi:type="dcterms:W3CDTF">2024-04-03T19:23:00Z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