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65"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esktop\sheet.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esktop\sheet.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 Avanthika V.csv]Employee_data - Avanthika V!PivotTable2</c:name>
    <c:fmtId val="2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'Employee_data - Avanthika V'!$B$3:$B$4</c:f>
              <c:strCache>
                <c:ptCount val="1"/>
                <c:pt idx="0">
                  <c:v>HIGH</c:v>
                </c:pt>
              </c:strCache>
            </c:strRef>
          </c:tx>
          <c:spPr>
            <a:solidFill>
              <a:schemeClr val="accent1"/>
            </a:solidFill>
            <a:ln>
              <a:noFill/>
            </a:ln>
            <a:effectLst/>
          </c:spPr>
          <c:invertIfNegative val="0"/>
          <c:cat>
            <c:strRef>
              <c:f>'Employee_data - Avanthika V'!$A$5:$A$15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 Avanthika V'!$B$5:$B$15</c:f>
              <c:numCache>
                <c:formatCode>General</c:formatCode>
                <c:ptCount val="10"/>
                <c:pt idx="0">
                  <c:v>18</c:v>
                </c:pt>
                <c:pt idx="1">
                  <c:v>21</c:v>
                </c:pt>
                <c:pt idx="2">
                  <c:v>24</c:v>
                </c:pt>
                <c:pt idx="3">
                  <c:v>19</c:v>
                </c:pt>
                <c:pt idx="4">
                  <c:v>24</c:v>
                </c:pt>
                <c:pt idx="5">
                  <c:v>19</c:v>
                </c:pt>
                <c:pt idx="6">
                  <c:v>20</c:v>
                </c:pt>
                <c:pt idx="7">
                  <c:v>24</c:v>
                </c:pt>
                <c:pt idx="8">
                  <c:v>19</c:v>
                </c:pt>
                <c:pt idx="9">
                  <c:v>19</c:v>
                </c:pt>
              </c:numCache>
            </c:numRef>
          </c:val>
          <c:extLst>
            <c:ext xmlns:c16="http://schemas.microsoft.com/office/drawing/2014/chart" uri="{C3380CC4-5D6E-409C-BE32-E72D297353CC}">
              <c16:uniqueId val="{00000000-A2AF-43EE-ADD7-E1C743732419}"/>
            </c:ext>
          </c:extLst>
        </c:ser>
        <c:ser>
          <c:idx val="1"/>
          <c:order val="1"/>
          <c:tx>
            <c:strRef>
              <c:f>'Employee_data - Avanthika V'!$C$3:$C$4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'Employee_data - Avanthika V'!$A$5:$A$15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 Avanthika V'!$C$5:$C$15</c:f>
              <c:numCache>
                <c:formatCode>General</c:formatCode>
                <c:ptCount val="10"/>
                <c:pt idx="0">
                  <c:v>40</c:v>
                </c:pt>
                <c:pt idx="1">
                  <c:v>40</c:v>
                </c:pt>
                <c:pt idx="2">
                  <c:v>43</c:v>
                </c:pt>
                <c:pt idx="3">
                  <c:v>39</c:v>
                </c:pt>
                <c:pt idx="4">
                  <c:v>31</c:v>
                </c:pt>
                <c:pt idx="5">
                  <c:v>30</c:v>
                </c:pt>
                <c:pt idx="6">
                  <c:v>40</c:v>
                </c:pt>
                <c:pt idx="7">
                  <c:v>42</c:v>
                </c:pt>
                <c:pt idx="8">
                  <c:v>39</c:v>
                </c:pt>
                <c:pt idx="9">
                  <c:v>37</c:v>
                </c:pt>
              </c:numCache>
            </c:numRef>
          </c:val>
          <c:extLst>
            <c:ext xmlns:c16="http://schemas.microsoft.com/office/drawing/2014/chart" uri="{C3380CC4-5D6E-409C-BE32-E72D297353CC}">
              <c16:uniqueId val="{00000002-A2AF-43EE-ADD7-E1C743732419}"/>
            </c:ext>
          </c:extLst>
        </c:ser>
        <c:ser>
          <c:idx val="2"/>
          <c:order val="2"/>
          <c:tx>
            <c:strRef>
              <c:f>'Employee_data - Avanthika V'!$D$3:$D$4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 - Avanthika V'!$A$5:$A$15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 Avanthika V'!$D$5:$D$15</c:f>
              <c:numCache>
                <c:formatCode>General</c:formatCode>
                <c:ptCount val="10"/>
                <c:pt idx="0">
                  <c:v>97</c:v>
                </c:pt>
                <c:pt idx="1">
                  <c:v>93</c:v>
                </c:pt>
                <c:pt idx="2">
                  <c:v>103</c:v>
                </c:pt>
                <c:pt idx="3">
                  <c:v>98</c:v>
                </c:pt>
                <c:pt idx="4">
                  <c:v>100</c:v>
                </c:pt>
                <c:pt idx="5">
                  <c:v>105</c:v>
                </c:pt>
                <c:pt idx="6">
                  <c:v>92</c:v>
                </c:pt>
                <c:pt idx="7">
                  <c:v>89</c:v>
                </c:pt>
                <c:pt idx="8">
                  <c:v>86</c:v>
                </c:pt>
                <c:pt idx="9">
                  <c:v>90</c:v>
                </c:pt>
              </c:numCache>
            </c:numRef>
          </c:val>
          <c:extLst>
            <c:ext xmlns:c16="http://schemas.microsoft.com/office/drawing/2014/chart" uri="{C3380CC4-5D6E-409C-BE32-E72D297353CC}">
              <c16:uniqueId val="{00000004-A2AF-43EE-ADD7-E1C743732419}"/>
            </c:ext>
          </c:extLst>
        </c:ser>
        <c:ser>
          <c:idx val="3"/>
          <c:order val="3"/>
          <c:tx>
            <c:strRef>
              <c:f>'Employee_data - Avanthika V'!$E$3:$E$4</c:f>
              <c:strCache>
                <c:ptCount val="1"/>
                <c:pt idx="0">
                  <c:v>VERY HIGH</c:v>
                </c:pt>
              </c:strCache>
            </c:strRef>
          </c:tx>
          <c:spPr>
            <a:solidFill>
              <a:schemeClr val="accent4"/>
            </a:solidFill>
            <a:ln>
              <a:noFill/>
            </a:ln>
            <a:effectLst/>
          </c:spPr>
          <c:invertIfNegative val="0"/>
          <c:cat>
            <c:strRef>
              <c:f>'Employee_data - Avanthika V'!$A$5:$A$15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 Avanthika V'!$E$5:$E$15</c:f>
              <c:numCache>
                <c:formatCode>General</c:formatCode>
                <c:ptCount val="10"/>
                <c:pt idx="0">
                  <c:v>20</c:v>
                </c:pt>
                <c:pt idx="1">
                  <c:v>16</c:v>
                </c:pt>
                <c:pt idx="2">
                  <c:v>13</c:v>
                </c:pt>
                <c:pt idx="3">
                  <c:v>13</c:v>
                </c:pt>
                <c:pt idx="4">
                  <c:v>10</c:v>
                </c:pt>
                <c:pt idx="5">
                  <c:v>18</c:v>
                </c:pt>
                <c:pt idx="6">
                  <c:v>8</c:v>
                </c:pt>
                <c:pt idx="7">
                  <c:v>20</c:v>
                </c:pt>
                <c:pt idx="8">
                  <c:v>11</c:v>
                </c:pt>
                <c:pt idx="9">
                  <c:v>12</c:v>
                </c:pt>
              </c:numCache>
            </c:numRef>
          </c:val>
          <c:extLst>
            <c:ext xmlns:c16="http://schemas.microsoft.com/office/drawing/2014/chart" uri="{C3380CC4-5D6E-409C-BE32-E72D297353CC}">
              <c16:uniqueId val="{00000005-A2AF-43EE-ADD7-E1C743732419}"/>
            </c:ext>
          </c:extLst>
        </c:ser>
        <c:dLbls>
          <c:showLegendKey val="0"/>
          <c:showVal val="0"/>
          <c:showCatName val="0"/>
          <c:showSerName val="0"/>
          <c:showPercent val="0"/>
          <c:showBubbleSize val="0"/>
        </c:dLbls>
        <c:gapWidth val="219"/>
        <c:overlap val="-27"/>
        <c:axId val="184710783"/>
        <c:axId val="184711263"/>
      </c:barChart>
      <c:catAx>
        <c:axId val="1847107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711263"/>
        <c:crosses val="autoZero"/>
        <c:auto val="1"/>
        <c:lblAlgn val="ctr"/>
        <c:lblOffset val="100"/>
        <c:noMultiLvlLbl val="0"/>
      </c:catAx>
      <c:valAx>
        <c:axId val="184711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7107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 Avanthika V.csv]Employee_data - Avanthika V!PivotTable2</c:name>
    <c:fmtId val="25"/>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'Employee_data - Avanthika V'!$B$3:$B$4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055B-418F-8355-CF0D8F46F75B}"/>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055B-418F-8355-CF0D8F46F75B}"/>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055B-418F-8355-CF0D8F46F75B}"/>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055B-418F-8355-CF0D8F46F75B}"/>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055B-418F-8355-CF0D8F46F75B}"/>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055B-418F-8355-CF0D8F46F75B}"/>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055B-418F-8355-CF0D8F46F75B}"/>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055B-418F-8355-CF0D8F46F75B}"/>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055B-418F-8355-CF0D8F46F75B}"/>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055B-418F-8355-CF0D8F46F75B}"/>
              </c:ext>
            </c:extLst>
          </c:dPt>
          <c:cat>
            <c:strRef>
              <c:f>'Employee_data - Avanthika V'!$A$5:$A$15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 Avanthika V'!$B$5:$B$15</c:f>
              <c:numCache>
                <c:formatCode>General</c:formatCode>
                <c:ptCount val="10"/>
                <c:pt idx="0">
                  <c:v>18</c:v>
                </c:pt>
                <c:pt idx="1">
                  <c:v>21</c:v>
                </c:pt>
                <c:pt idx="2">
                  <c:v>24</c:v>
                </c:pt>
                <c:pt idx="3">
                  <c:v>19</c:v>
                </c:pt>
                <c:pt idx="4">
                  <c:v>24</c:v>
                </c:pt>
                <c:pt idx="5">
                  <c:v>19</c:v>
                </c:pt>
                <c:pt idx="6">
                  <c:v>20</c:v>
                </c:pt>
                <c:pt idx="7">
                  <c:v>24</c:v>
                </c:pt>
                <c:pt idx="8">
                  <c:v>19</c:v>
                </c:pt>
                <c:pt idx="9">
                  <c:v>19</c:v>
                </c:pt>
              </c:numCache>
            </c:numRef>
          </c:val>
          <c:extLst>
            <c:ext xmlns:c16="http://schemas.microsoft.com/office/drawing/2014/chart" uri="{C3380CC4-5D6E-409C-BE32-E72D297353CC}">
              <c16:uniqueId val="{00000014-055B-418F-8355-CF0D8F46F75B}"/>
            </c:ext>
          </c:extLst>
        </c:ser>
        <c:ser>
          <c:idx val="1"/>
          <c:order val="1"/>
          <c:tx>
            <c:strRef>
              <c:f>'Employee_data - Avanthika V'!$C$3:$C$4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055B-418F-8355-CF0D8F46F75B}"/>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055B-418F-8355-CF0D8F46F75B}"/>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055B-418F-8355-CF0D8F46F75B}"/>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055B-418F-8355-CF0D8F46F75B}"/>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055B-418F-8355-CF0D8F46F75B}"/>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055B-418F-8355-CF0D8F46F75B}"/>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055B-418F-8355-CF0D8F46F75B}"/>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055B-418F-8355-CF0D8F46F75B}"/>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055B-418F-8355-CF0D8F46F75B}"/>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055B-418F-8355-CF0D8F46F75B}"/>
              </c:ext>
            </c:extLst>
          </c:dPt>
          <c:cat>
            <c:strRef>
              <c:f>'Employee_data - Avanthika V'!$A$5:$A$15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 Avanthika V'!$C$5:$C$15</c:f>
              <c:numCache>
                <c:formatCode>General</c:formatCode>
                <c:ptCount val="10"/>
                <c:pt idx="0">
                  <c:v>40</c:v>
                </c:pt>
                <c:pt idx="1">
                  <c:v>40</c:v>
                </c:pt>
                <c:pt idx="2">
                  <c:v>43</c:v>
                </c:pt>
                <c:pt idx="3">
                  <c:v>39</c:v>
                </c:pt>
                <c:pt idx="4">
                  <c:v>31</c:v>
                </c:pt>
                <c:pt idx="5">
                  <c:v>30</c:v>
                </c:pt>
                <c:pt idx="6">
                  <c:v>40</c:v>
                </c:pt>
                <c:pt idx="7">
                  <c:v>42</c:v>
                </c:pt>
                <c:pt idx="8">
                  <c:v>39</c:v>
                </c:pt>
                <c:pt idx="9">
                  <c:v>37</c:v>
                </c:pt>
              </c:numCache>
            </c:numRef>
          </c:val>
          <c:extLst>
            <c:ext xmlns:c16="http://schemas.microsoft.com/office/drawing/2014/chart" uri="{C3380CC4-5D6E-409C-BE32-E72D297353CC}">
              <c16:uniqueId val="{00000029-055B-418F-8355-CF0D8F46F75B}"/>
            </c:ext>
          </c:extLst>
        </c:ser>
        <c:ser>
          <c:idx val="2"/>
          <c:order val="2"/>
          <c:tx>
            <c:strRef>
              <c:f>'Employee_data - Avanthika V'!$D$3:$D$4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055B-418F-8355-CF0D8F46F75B}"/>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055B-418F-8355-CF0D8F46F75B}"/>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055B-418F-8355-CF0D8F46F75B}"/>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055B-418F-8355-CF0D8F46F75B}"/>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055B-418F-8355-CF0D8F46F75B}"/>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055B-418F-8355-CF0D8F46F75B}"/>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055B-418F-8355-CF0D8F46F75B}"/>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055B-418F-8355-CF0D8F46F75B}"/>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055B-418F-8355-CF0D8F46F75B}"/>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055B-418F-8355-CF0D8F46F75B}"/>
              </c:ext>
            </c:extLst>
          </c:dPt>
          <c:cat>
            <c:strRef>
              <c:f>'Employee_data - Avanthika V'!$A$5:$A$15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 Avanthika V'!$D$5:$D$15</c:f>
              <c:numCache>
                <c:formatCode>General</c:formatCode>
                <c:ptCount val="10"/>
                <c:pt idx="0">
                  <c:v>97</c:v>
                </c:pt>
                <c:pt idx="1">
                  <c:v>93</c:v>
                </c:pt>
                <c:pt idx="2">
                  <c:v>103</c:v>
                </c:pt>
                <c:pt idx="3">
                  <c:v>98</c:v>
                </c:pt>
                <c:pt idx="4">
                  <c:v>100</c:v>
                </c:pt>
                <c:pt idx="5">
                  <c:v>105</c:v>
                </c:pt>
                <c:pt idx="6">
                  <c:v>92</c:v>
                </c:pt>
                <c:pt idx="7">
                  <c:v>89</c:v>
                </c:pt>
                <c:pt idx="8">
                  <c:v>86</c:v>
                </c:pt>
                <c:pt idx="9">
                  <c:v>90</c:v>
                </c:pt>
              </c:numCache>
            </c:numRef>
          </c:val>
          <c:extLst>
            <c:ext xmlns:c16="http://schemas.microsoft.com/office/drawing/2014/chart" uri="{C3380CC4-5D6E-409C-BE32-E72D297353CC}">
              <c16:uniqueId val="{0000003E-055B-418F-8355-CF0D8F46F75B}"/>
            </c:ext>
          </c:extLst>
        </c:ser>
        <c:ser>
          <c:idx val="3"/>
          <c:order val="3"/>
          <c:tx>
            <c:strRef>
              <c:f>'Employee_data - Avanthika V'!$E$3:$E$4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055B-418F-8355-CF0D8F46F75B}"/>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055B-418F-8355-CF0D8F46F75B}"/>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055B-418F-8355-CF0D8F46F75B}"/>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055B-418F-8355-CF0D8F46F75B}"/>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055B-418F-8355-CF0D8F46F75B}"/>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055B-418F-8355-CF0D8F46F75B}"/>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055B-418F-8355-CF0D8F46F75B}"/>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055B-418F-8355-CF0D8F46F75B}"/>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055B-418F-8355-CF0D8F46F75B}"/>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055B-418F-8355-CF0D8F46F75B}"/>
              </c:ext>
            </c:extLst>
          </c:dPt>
          <c:cat>
            <c:strRef>
              <c:f>'Employee_data - Avanthika V'!$A$5:$A$15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 Avanthika V'!$E$5:$E$15</c:f>
              <c:numCache>
                <c:formatCode>General</c:formatCode>
                <c:ptCount val="10"/>
                <c:pt idx="0">
                  <c:v>20</c:v>
                </c:pt>
                <c:pt idx="1">
                  <c:v>16</c:v>
                </c:pt>
                <c:pt idx="2">
                  <c:v>13</c:v>
                </c:pt>
                <c:pt idx="3">
                  <c:v>13</c:v>
                </c:pt>
                <c:pt idx="4">
                  <c:v>10</c:v>
                </c:pt>
                <c:pt idx="5">
                  <c:v>18</c:v>
                </c:pt>
                <c:pt idx="6">
                  <c:v>8</c:v>
                </c:pt>
                <c:pt idx="7">
                  <c:v>20</c:v>
                </c:pt>
                <c:pt idx="8">
                  <c:v>11</c:v>
                </c:pt>
                <c:pt idx="9">
                  <c:v>12</c:v>
                </c:pt>
              </c:numCache>
            </c:numRef>
          </c:val>
          <c:extLst>
            <c:ext xmlns:c16="http://schemas.microsoft.com/office/drawing/2014/chart" uri="{C3380CC4-5D6E-409C-BE32-E72D297353CC}">
              <c16:uniqueId val="{00000053-055B-418F-8355-CF0D8F46F75B}"/>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rtlCol="0">
            <a:spAutoFit/>
          </a:bodyPr>
          <a:lstStyle/>
          <a:p>
            <a:r>
              <a:rPr lang="en-US" sz="2400" dirty="0"/>
              <a:t>STUDENT NAME: AVANTHIKA V</a:t>
            </a:r>
          </a:p>
          <a:p>
            <a:r>
              <a:rPr lang="en-US" sz="2400" dirty="0"/>
              <a:t>REGISTER NO: 312216142 </a:t>
            </a:r>
          </a:p>
          <a:p>
            <a:r>
              <a:rPr lang="en-US" sz="2400" dirty="0"/>
              <a:t>73D7C703489889BA9BD4DA52A3FD8CC9 (NM ID)</a:t>
            </a:r>
          </a:p>
          <a:p>
            <a:r>
              <a:rPr lang="en-US" sz="2400" dirty="0"/>
              <a:t>DEPARTMENT: B.COM (A&amp;F)</a:t>
            </a:r>
          </a:p>
          <a:p>
            <a:r>
              <a:rPr lang="en-US" sz="2400" dirty="0"/>
              <a:t>COLLEGE: SHRI SHANKARLAL SUNDARBAI SHASUN JAIN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2">
            <a:extLst>
              <a:ext uri="{FF2B5EF4-FFF2-40B4-BE49-F238E27FC236}">
                <a16:creationId xmlns:a16="http://schemas.microsoft.com/office/drawing/2014/main" id="{4A54B6E1-5CD0-7B25-8636-2D45BDA427E9}"/>
              </a:ext>
            </a:extLst>
          </p:cNvPr>
          <p:cNvSpPr>
            <a:spLocks noChangeArrowheads="1"/>
          </p:cNvSpPr>
          <p:nvPr/>
        </p:nvSpPr>
        <p:spPr bwMode="auto">
          <a:xfrm>
            <a:off x="666750" y="1398746"/>
            <a:ext cx="8686800"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Data Collection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i="0" u="none" strike="noStrike" cap="none" normalizeH="0" baseline="0" dirty="0">
                <a:ln>
                  <a:noFill/>
                </a:ln>
                <a:solidFill>
                  <a:schemeClr val="tx1"/>
                </a:solidFill>
                <a:effectLst/>
              </a:rPr>
              <a:t>Source: The data was collected from Kaggle.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i="0" u="none" strike="noStrike" cap="none" normalizeH="0" baseline="0" dirty="0">
                <a:ln>
                  <a:noFill/>
                </a:ln>
                <a:solidFill>
                  <a:schemeClr val="tx1"/>
                </a:solidFill>
                <a:effectLst/>
              </a:rPr>
              <a:t>Data Type: Employee performance metrics and related attributes.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i="0" u="none" strike="noStrike" cap="none" normalizeH="0" baseline="0" dirty="0">
                <a:ln>
                  <a:noFill/>
                </a:ln>
                <a:solidFill>
                  <a:schemeClr val="tx1"/>
                </a:solidFill>
                <a:effectLst/>
              </a:rPr>
              <a:t>Data Extraction: Downloaded as a CSV file and imported into Excel.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Feature Collection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i="0" u="none" strike="noStrike" cap="none" normalizeH="0" baseline="0" dirty="0">
                <a:ln>
                  <a:noFill/>
                </a:ln>
                <a:solidFill>
                  <a:schemeClr val="tx1"/>
                </a:solidFill>
                <a:effectLst/>
              </a:rPr>
              <a:t>Performance Metrics: Key efficiency, timeliness, and quality indicators.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i="0" u="none" strike="noStrike" cap="none" normalizeH="0" baseline="0" dirty="0">
                <a:ln>
                  <a:noFill/>
                </a:ln>
                <a:solidFill>
                  <a:schemeClr val="tx1"/>
                </a:solidFill>
                <a:effectLst/>
              </a:rPr>
              <a:t>Additional Features: Collected features like employee tenure, department, and feedback ratings.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Data Cleaning</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i="0" u="none" strike="noStrike" cap="none" normalizeH="0" baseline="0" dirty="0">
                <a:ln>
                  <a:noFill/>
                </a:ln>
                <a:solidFill>
                  <a:schemeClr val="tx1"/>
                </a:solidFill>
                <a:effectLst/>
              </a:rPr>
              <a:t>Missing Values: Checked and handled any missing or incorrect data entries.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i="0" u="none" strike="noStrike" cap="none" normalizeH="0" baseline="0" dirty="0">
                <a:ln>
                  <a:noFill/>
                </a:ln>
                <a:solidFill>
                  <a:schemeClr val="tx1"/>
                </a:solidFill>
                <a:effectLst/>
              </a:rPr>
              <a:t>Standardization: Ensured that all performance metrics were in a consistent format (e.g., same units, scales).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5B314-80E6-006B-B43E-860F2758CEE2}"/>
              </a:ext>
            </a:extLst>
          </p:cNvPr>
          <p:cNvSpPr>
            <a:spLocks noGrp="1"/>
          </p:cNvSpPr>
          <p:nvPr>
            <p:ph type="title"/>
          </p:nvPr>
        </p:nvSpPr>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endParaRPr lang="en-IN" dirty="0"/>
          </a:p>
        </p:txBody>
      </p:sp>
      <p:sp>
        <p:nvSpPr>
          <p:cNvPr id="4" name="Rectangle 1">
            <a:extLst>
              <a:ext uri="{FF2B5EF4-FFF2-40B4-BE49-F238E27FC236}">
                <a16:creationId xmlns:a16="http://schemas.microsoft.com/office/drawing/2014/main" id="{EF85F248-7376-4137-4027-4AE358ABFFFB}"/>
              </a:ext>
            </a:extLst>
          </p:cNvPr>
          <p:cNvSpPr>
            <a:spLocks noGrp="1" noChangeArrowheads="1"/>
          </p:cNvSpPr>
          <p:nvPr>
            <p:ph type="body" idx="1"/>
          </p:nvPr>
        </p:nvSpPr>
        <p:spPr bwMode="auto">
          <a:xfrm>
            <a:off x="609600" y="1905000"/>
            <a:ext cx="8915400"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Performance Level</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i="0" u="none" strike="noStrike" cap="none" normalizeH="0" baseline="0" dirty="0">
                <a:ln>
                  <a:noFill/>
                </a:ln>
                <a:solidFill>
                  <a:schemeClr val="tx1"/>
                </a:solidFill>
                <a:effectLst/>
              </a:rPr>
              <a:t>Formula Used: Applied the formula =IFS(Z2&gt;=5,"VERY HIGH",Z2&gt;=4,"HIGH",Z2&gt;=3,"MED",TRUE,"LOW") to categorize performance levels.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i="0" u="none" strike="noStrike" cap="none" normalizeH="0" baseline="0" dirty="0">
                <a:ln>
                  <a:noFill/>
                </a:ln>
                <a:solidFill>
                  <a:schemeClr val="tx1"/>
                </a:solidFill>
                <a:effectLst/>
              </a:rPr>
              <a:t>Column Z: This formula was used in the performance metric column to classify employee performance levels.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Summary</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i="0" u="none" strike="noStrike" cap="none" normalizeH="0" baseline="0" dirty="0">
                <a:ln>
                  <a:noFill/>
                </a:ln>
                <a:solidFill>
                  <a:schemeClr val="tx1"/>
                </a:solidFill>
                <a:effectLst/>
              </a:rPr>
              <a:t>Pivot Table Creation: Created pivot tables to summarize data by performance levels, employee types, and departments.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i="0" u="none" strike="noStrike" cap="none" normalizeH="0" baseline="0" dirty="0">
                <a:ln>
                  <a:noFill/>
                </a:ln>
                <a:solidFill>
                  <a:schemeClr val="tx1"/>
                </a:solidFill>
                <a:effectLst/>
              </a:rPr>
              <a:t>Data Grouping: Grouped data to show counts and distributions across different categories, such as employee type and department.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0026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D78BF-85CE-D656-14A1-76C023AFDBC7}"/>
              </a:ext>
            </a:extLst>
          </p:cNvPr>
          <p:cNvSpPr>
            <a:spLocks noGrp="1"/>
          </p:cNvSpPr>
          <p:nvPr>
            <p:ph type="title"/>
          </p:nvPr>
        </p:nvSpPr>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endParaRPr lang="en-IN" dirty="0"/>
          </a:p>
        </p:txBody>
      </p:sp>
      <p:sp>
        <p:nvSpPr>
          <p:cNvPr id="3" name="Text Placeholder 2">
            <a:extLst>
              <a:ext uri="{FF2B5EF4-FFF2-40B4-BE49-F238E27FC236}">
                <a16:creationId xmlns:a16="http://schemas.microsoft.com/office/drawing/2014/main" id="{7068AD2F-C352-6255-8A8A-73F7C14011AD}"/>
              </a:ext>
            </a:extLst>
          </p:cNvPr>
          <p:cNvSpPr>
            <a:spLocks noGrp="1"/>
          </p:cNvSpPr>
          <p:nvPr>
            <p:ph type="body" idx="1"/>
          </p:nvPr>
        </p:nvSpPr>
        <p:spPr>
          <a:xfrm>
            <a:off x="685800" y="2362200"/>
            <a:ext cx="8610600" cy="2431435"/>
          </a:xfrm>
        </p:spPr>
        <p:txBody>
          <a:bodyPr/>
          <a:lstStyle/>
          <a:p>
            <a:r>
              <a:rPr lang="en-US" sz="2000" b="1" dirty="0"/>
              <a:t>Visualization</a:t>
            </a:r>
          </a:p>
          <a:p>
            <a:pPr>
              <a:buFont typeface="+mj-lt"/>
              <a:buAutoNum type="arabicPeriod"/>
            </a:pPr>
            <a:r>
              <a:rPr lang="en-US" sz="2000" dirty="0"/>
              <a:t>Bar Chart: Generated a bar chart to visually represent the distribution of performance levels across different departments.</a:t>
            </a:r>
          </a:p>
          <a:p>
            <a:pPr>
              <a:buFont typeface="+mj-lt"/>
              <a:buAutoNum type="arabicPeriod"/>
            </a:pPr>
            <a:r>
              <a:rPr lang="en-US" sz="2000" dirty="0"/>
              <a:t>Slicers: Implemented slicers to allow dynamic filtering of data by gender and employee type, enhancing interactivity.</a:t>
            </a:r>
          </a:p>
          <a:p>
            <a:pPr>
              <a:buFont typeface="+mj-lt"/>
              <a:buAutoNum type="arabicPeriod"/>
            </a:pPr>
            <a:r>
              <a:rPr lang="en-US" sz="2000" dirty="0"/>
              <a:t>Trend Analysis: Used the visualization to identify key trends and insights, supporting more informed decision-making</a:t>
            </a:r>
          </a:p>
          <a:p>
            <a:endParaRPr lang="en-IN" dirty="0"/>
          </a:p>
        </p:txBody>
      </p:sp>
    </p:spTree>
    <p:extLst>
      <p:ext uri="{BB962C8B-B14F-4D97-AF65-F5344CB8AC3E}">
        <p14:creationId xmlns:p14="http://schemas.microsoft.com/office/powerpoint/2010/main" val="564097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7EEC2E48-C3E5-68C5-5447-D912F98754A4}"/>
              </a:ext>
            </a:extLst>
          </p:cNvPr>
          <p:cNvGraphicFramePr>
            <a:graphicFrameLocks/>
          </p:cNvGraphicFramePr>
          <p:nvPr>
            <p:extLst>
              <p:ext uri="{D42A27DB-BD31-4B8C-83A1-F6EECF244321}">
                <p14:modId xmlns:p14="http://schemas.microsoft.com/office/powerpoint/2010/main" val="2701883839"/>
              </p:ext>
            </p:extLst>
          </p:nvPr>
        </p:nvGraphicFramePr>
        <p:xfrm>
          <a:off x="1219200" y="2019300"/>
          <a:ext cx="7003596" cy="381512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13F18-ECB2-2E5F-22F4-60C420559A53}"/>
              </a:ext>
            </a:extLst>
          </p:cNvPr>
          <p:cNvSpPr>
            <a:spLocks noGrp="1"/>
          </p:cNvSpPr>
          <p:nvPr>
            <p:ph type="title"/>
          </p:nvPr>
        </p:nvSpPr>
        <p:spPr/>
        <p:txBody>
          <a:bodyPr/>
          <a:lstStyle/>
          <a:p>
            <a:r>
              <a:rPr lang="en-IN" dirty="0"/>
              <a:t>R</a:t>
            </a:r>
            <a:r>
              <a:rPr lang="en-IN" spc="-40" dirty="0"/>
              <a:t>E</a:t>
            </a:r>
            <a:r>
              <a:rPr lang="en-IN" spc="15" dirty="0"/>
              <a:t>S</a:t>
            </a:r>
            <a:r>
              <a:rPr lang="en-IN" spc="-30" dirty="0"/>
              <a:t>U</a:t>
            </a:r>
            <a:r>
              <a:rPr lang="en-IN" spc="-405" dirty="0"/>
              <a:t>L</a:t>
            </a:r>
            <a:r>
              <a:rPr lang="en-IN" dirty="0"/>
              <a:t>TS</a:t>
            </a:r>
          </a:p>
        </p:txBody>
      </p:sp>
      <p:graphicFrame>
        <p:nvGraphicFramePr>
          <p:cNvPr id="4" name="Chart 3">
            <a:extLst>
              <a:ext uri="{FF2B5EF4-FFF2-40B4-BE49-F238E27FC236}">
                <a16:creationId xmlns:a16="http://schemas.microsoft.com/office/drawing/2014/main" id="{238A326D-D56A-223F-7891-17911CA67B3D}"/>
              </a:ext>
            </a:extLst>
          </p:cNvPr>
          <p:cNvGraphicFramePr>
            <a:graphicFrameLocks/>
          </p:cNvGraphicFramePr>
          <p:nvPr>
            <p:extLst>
              <p:ext uri="{D42A27DB-BD31-4B8C-83A1-F6EECF244321}">
                <p14:modId xmlns:p14="http://schemas.microsoft.com/office/powerpoint/2010/main" val="4159146435"/>
              </p:ext>
            </p:extLst>
          </p:nvPr>
        </p:nvGraphicFramePr>
        <p:xfrm>
          <a:off x="2057400" y="2133600"/>
          <a:ext cx="5638800" cy="3429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03479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9520253-3664-FAC6-A1A2-58A2AE6EEB74}"/>
              </a:ext>
            </a:extLst>
          </p:cNvPr>
          <p:cNvSpPr txBox="1"/>
          <p:nvPr/>
        </p:nvSpPr>
        <p:spPr>
          <a:xfrm>
            <a:off x="914400" y="2133600"/>
            <a:ext cx="8001000" cy="3046988"/>
          </a:xfrm>
          <a:prstGeom prst="rect">
            <a:avLst/>
          </a:prstGeom>
          <a:noFill/>
        </p:spPr>
        <p:txBody>
          <a:bodyPr wrap="square">
            <a:spAutoFit/>
          </a:bodyPr>
          <a:lstStyle/>
          <a:p>
            <a:r>
              <a:rPr lang="en-US" sz="2400" dirty="0"/>
              <a:t>The charts show that while most employees are in the "MED" performance level, there is a consistent distribution of "HIGH" performers across units. To improve overall performance, focus on upskilling employees in lower-performing units through targeted training and mentorship programs. Additionally, implementing performance incentives and regular feedback can help elevate more employees to the "HIGH" and "VERY HIGH" levels.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Rectangle 3">
            <a:extLst>
              <a:ext uri="{FF2B5EF4-FFF2-40B4-BE49-F238E27FC236}">
                <a16:creationId xmlns:a16="http://schemas.microsoft.com/office/drawing/2014/main" id="{ABC14CEC-D58A-222C-1897-F9CAE842AC7D}"/>
              </a:ext>
            </a:extLst>
          </p:cNvPr>
          <p:cNvSpPr>
            <a:spLocks noChangeArrowheads="1"/>
          </p:cNvSpPr>
          <p:nvPr/>
        </p:nvSpPr>
        <p:spPr bwMode="auto">
          <a:xfrm>
            <a:off x="447675" y="2521526"/>
            <a:ext cx="75438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We're doing employee performance analysis to identify strengths and weaknesses, improve productivity, and guide decisions on promotions, training, and development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61546" y="2544187"/>
            <a:ext cx="7924800" cy="3046988"/>
          </a:xfrm>
          <a:prstGeom prst="rect">
            <a:avLst/>
          </a:prstGeom>
          <a:noFill/>
        </p:spPr>
        <p:txBody>
          <a:bodyPr wrap="square" rtlCol="0">
            <a:spAutoFit/>
          </a:bodyPr>
          <a:lstStyle/>
          <a:p>
            <a:pPr algn="l"/>
            <a:r>
              <a:rPr lang="en-US" sz="2400" dirty="0"/>
              <a:t>The project on employee performance analysis aims to assess individual contributions, identify areas for improvement, and enhance overall organizational productivity. The project analyzes key performance metrics and provides insights into employee efficiency, goal alignment, and growth potential. The outcome will support data-driven decisions for promotions, training, and workforce optimization, ultimately driving better business results.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D33288DF-327A-789E-A3A5-B27CAFE5E8DD}"/>
              </a:ext>
            </a:extLst>
          </p:cNvPr>
          <p:cNvPicPr>
            <a:picLocks noChangeAspect="1"/>
          </p:cNvPicPr>
          <p:nvPr/>
        </p:nvPicPr>
        <p:blipFill>
          <a:blip r:embed="rId3"/>
          <a:stretch>
            <a:fillRect/>
          </a:stretch>
        </p:blipFill>
        <p:spPr>
          <a:xfrm>
            <a:off x="423155" y="1952160"/>
            <a:ext cx="8797045" cy="33342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C5DD0CF-B6CC-0292-1718-E1B175F5073E}"/>
              </a:ext>
            </a:extLst>
          </p:cNvPr>
          <p:cNvSpPr txBox="1"/>
          <p:nvPr/>
        </p:nvSpPr>
        <p:spPr>
          <a:xfrm>
            <a:off x="3581400" y="2743200"/>
            <a:ext cx="5410200" cy="1938992"/>
          </a:xfrm>
          <a:prstGeom prst="rect">
            <a:avLst/>
          </a:prstGeom>
          <a:noFill/>
        </p:spPr>
        <p:txBody>
          <a:bodyPr wrap="square" rtlCol="0">
            <a:spAutoFit/>
          </a:bodyPr>
          <a:lstStyle/>
          <a:p>
            <a:r>
              <a:rPr lang="en-US" sz="2400" dirty="0"/>
              <a:t>Conditional formatting – missing</a:t>
            </a:r>
          </a:p>
          <a:p>
            <a:r>
              <a:rPr lang="en-US" sz="2400" dirty="0"/>
              <a:t>Filter – remove</a:t>
            </a:r>
          </a:p>
          <a:p>
            <a:r>
              <a:rPr lang="en-US" sz="2400" dirty="0"/>
              <a:t>Formula – performance level</a:t>
            </a:r>
          </a:p>
          <a:p>
            <a:r>
              <a:rPr lang="en-US" sz="2400" dirty="0"/>
              <a:t>Pivot – summary</a:t>
            </a:r>
          </a:p>
          <a:p>
            <a:r>
              <a:rPr lang="en-US" sz="2400" dirty="0"/>
              <a:t>Graph – data visualization</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DD41A090-294D-23C8-060A-759AB849EEE6}"/>
              </a:ext>
            </a:extLst>
          </p:cNvPr>
          <p:cNvSpPr txBox="1"/>
          <p:nvPr/>
        </p:nvSpPr>
        <p:spPr>
          <a:xfrm>
            <a:off x="914400" y="1905000"/>
            <a:ext cx="8763000" cy="3970318"/>
          </a:xfrm>
          <a:prstGeom prst="rect">
            <a:avLst/>
          </a:prstGeom>
          <a:noFill/>
        </p:spPr>
        <p:txBody>
          <a:bodyPr wrap="square" rtlCol="0">
            <a:spAutoFit/>
          </a:bodyPr>
          <a:lstStyle/>
          <a:p>
            <a:r>
              <a:rPr lang="en-US" sz="2400" dirty="0"/>
              <a:t>Employee – Kaggle</a:t>
            </a:r>
          </a:p>
          <a:p>
            <a:r>
              <a:rPr lang="en-US" sz="2400" dirty="0"/>
              <a:t>26 – features</a:t>
            </a:r>
          </a:p>
          <a:p>
            <a:r>
              <a:rPr lang="en-US" sz="2400" dirty="0"/>
              <a:t>9 – features</a:t>
            </a:r>
          </a:p>
          <a:p>
            <a:r>
              <a:rPr lang="en-US" sz="2400" dirty="0"/>
              <a:t>Emp id – numerical</a:t>
            </a:r>
          </a:p>
          <a:p>
            <a:r>
              <a:rPr lang="en-US" sz="2400" dirty="0"/>
              <a:t>Name – text</a:t>
            </a:r>
          </a:p>
          <a:p>
            <a:r>
              <a:rPr lang="en-US" sz="2400" dirty="0"/>
              <a:t>Emp type</a:t>
            </a:r>
          </a:p>
          <a:p>
            <a:r>
              <a:rPr lang="en-US" sz="2400" dirty="0"/>
              <a:t>Performance level</a:t>
            </a:r>
          </a:p>
          <a:p>
            <a:r>
              <a:rPr lang="en-US" sz="2400" dirty="0"/>
              <a:t>Gender – male female</a:t>
            </a:r>
          </a:p>
          <a:p>
            <a:r>
              <a:rPr lang="en-US" sz="2400" dirty="0"/>
              <a:t>Employee rating - numerical</a:t>
            </a:r>
          </a:p>
          <a:p>
            <a:endParaRPr lang="en-US"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F08D081-6465-189C-9161-998BDBC91F85}"/>
              </a:ext>
            </a:extLst>
          </p:cNvPr>
          <p:cNvSpPr txBox="1"/>
          <p:nvPr/>
        </p:nvSpPr>
        <p:spPr>
          <a:xfrm>
            <a:off x="2971800" y="3334126"/>
            <a:ext cx="7010400" cy="830997"/>
          </a:xfrm>
          <a:prstGeom prst="rect">
            <a:avLst/>
          </a:prstGeom>
          <a:noFill/>
        </p:spPr>
        <p:txBody>
          <a:bodyPr wrap="square" rtlCol="0">
            <a:spAutoFit/>
          </a:bodyPr>
          <a:lstStyle/>
          <a:p>
            <a:r>
              <a:rPr lang="en-US" sz="2400" dirty="0"/>
              <a:t>Performance level =IFS(Z2&gt;=5,"VERY HIGH",Z2&gt;=4,"HIGH",Z2&gt;=3,"MED",TRUE,"LOW")</a:t>
            </a: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TotalTime>
  <Words>612</Words>
  <Application>Microsoft Office PowerPoint</Application>
  <PresentationFormat>Widescreen</PresentationFormat>
  <Paragraphs>87</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avanthika260324@outlook.com</cp:lastModifiedBy>
  <cp:revision>13</cp:revision>
  <dcterms:created xsi:type="dcterms:W3CDTF">2024-03-29T15:07:22Z</dcterms:created>
  <dcterms:modified xsi:type="dcterms:W3CDTF">2024-08-31T15:57:49Z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