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4" r:id="rId6"/>
    <p:sldId id="259" r:id="rId7"/>
    <p:sldId id="270" r:id="rId8"/>
    <p:sldId id="267" r:id="rId9"/>
    <p:sldId id="265" r:id="rId10"/>
    <p:sldId id="260" r:id="rId11"/>
    <p:sldId id="269" r:id="rId12"/>
    <p:sldId id="272" r:id="rId13"/>
    <p:sldId id="261" r:id="rId14"/>
    <p:sldId id="26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mailto:sushma362005@gmail.com" TargetMode="External"/><Relationship Id="rId1" Type="http://schemas.openxmlformats.org/officeDocument/2006/relationships/hyperlink" Target="mailto:avanthikasharma11@gmail.com&#13;&#10;"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50545" y="1281430"/>
            <a:ext cx="7772400" cy="1470025"/>
          </a:xfrm>
        </p:spPr>
        <p:txBody>
          <a:bodyPr/>
          <a:lstStyle/>
          <a:p>
            <a:r>
              <a:rPr lang="en-IN" b="1">
                <a:latin typeface="Times New Roman" panose="02020603050405020304" charset="0"/>
                <a:cs typeface="Times New Roman" panose="02020603050405020304" charset="0"/>
              </a:rPr>
              <a:t>Telangana </a:t>
            </a:r>
            <a:r>
              <a:rPr b="1">
                <a:latin typeface="Times New Roman" panose="02020603050405020304" charset="0"/>
                <a:cs typeface="Times New Roman" panose="02020603050405020304" charset="0"/>
              </a:rPr>
              <a:t>Tourism </a:t>
            </a:r>
            <a:br>
              <a:rPr b="1">
                <a:latin typeface="Times New Roman" panose="02020603050405020304" charset="0"/>
                <a:cs typeface="Times New Roman" panose="02020603050405020304" charset="0"/>
              </a:rPr>
            </a:br>
            <a:r>
              <a:rPr b="1">
                <a:latin typeface="Times New Roman" panose="02020603050405020304" charset="0"/>
                <a:cs typeface="Times New Roman" panose="02020603050405020304" charset="0"/>
              </a:rPr>
              <a:t>Data Analysis</a:t>
            </a:r>
            <a:endParaRPr b="1">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2576195" y="2809240"/>
            <a:ext cx="3354070" cy="677545"/>
          </a:xfrm>
        </p:spPr>
        <p:txBody>
          <a:bodyPr/>
          <a:lstStyle/>
          <a:p>
            <a:r>
              <a:rPr sz="2400">
                <a:latin typeface="Times New Roman" panose="02020603050405020304" charset="0"/>
                <a:cs typeface="Times New Roman" panose="02020603050405020304" charset="0"/>
              </a:rPr>
              <a:t>A. Avanthika</a:t>
            </a:r>
            <a:endParaRPr sz="2400">
              <a:latin typeface="Times New Roman" panose="02020603050405020304" charset="0"/>
              <a:cs typeface="Times New Roman" panose="02020603050405020304" charset="0"/>
            </a:endParaRPr>
          </a:p>
        </p:txBody>
      </p:sp>
      <p:sp>
        <p:nvSpPr>
          <p:cNvPr id="4" name="Text Box 3"/>
          <p:cNvSpPr txBox="1"/>
          <p:nvPr/>
        </p:nvSpPr>
        <p:spPr>
          <a:xfrm>
            <a:off x="358140" y="3975100"/>
            <a:ext cx="8535670" cy="1938020"/>
          </a:xfrm>
          <a:prstGeom prst="rect">
            <a:avLst/>
          </a:prstGeom>
          <a:noFill/>
        </p:spPr>
        <p:txBody>
          <a:bodyPr wrap="square" rtlCol="0" anchor="t">
            <a:spAutoFit/>
          </a:bodyPr>
          <a:p>
            <a:pPr marL="0" marR="0" lvl="0" indent="0" algn="l" defTabSz="825500" rtl="0" eaLnBrk="1" fontAlgn="auto" latinLnBrk="0" hangingPunct="1">
              <a:lnSpc>
                <a:spcPct val="100000"/>
              </a:lnSpc>
              <a:spcBef>
                <a:spcPts val="0"/>
              </a:spcBef>
              <a:spcAft>
                <a:spcPts val="0"/>
              </a:spcAft>
              <a:buClrTx/>
              <a:buSzTx/>
              <a:buFontTx/>
              <a:buNone/>
              <a:defRPr sz="3800" spc="-38">
                <a:latin typeface="Avenir Next Regular"/>
                <a:ea typeface="Avenir Next Regular"/>
                <a:cs typeface="Avenir Next Regular"/>
                <a:sym typeface="Avenir Next Regular"/>
              </a:defRPr>
            </a:pPr>
            <a:r>
              <a:rPr sz="2000" b="1" kern="0" spc="-38" noProof="0">
                <a:ln>
                  <a:noFill/>
                </a:ln>
                <a:solidFill>
                  <a:srgbClr val="000000"/>
                </a:solidFill>
                <a:effectLst/>
                <a:uLnTx/>
                <a:uFillTx/>
                <a:latin typeface="Times New Roman" panose="02020603050405020304" charset="0"/>
                <a:ea typeface="Chalkboard"/>
                <a:cs typeface="Times New Roman" panose="02020603050405020304" charset="0"/>
                <a:sym typeface="Chalkboard"/>
              </a:rPr>
              <a:t>Source:</a:t>
            </a:r>
            <a:r>
              <a:rPr sz="2000" kern="0" spc="-38" noProof="0">
                <a:ln>
                  <a:noFill/>
                </a:ln>
                <a:solidFill>
                  <a:srgbClr val="000000"/>
                </a:solidFill>
                <a:effectLst/>
                <a:uLnTx/>
                <a:uFillTx/>
                <a:latin typeface="Times New Roman" panose="02020603050405020304" charset="0"/>
                <a:ea typeface="Graphik Semibold"/>
                <a:cs typeface="Times New Roman" panose="02020603050405020304" charset="0"/>
                <a:sym typeface="Graphik Semibold"/>
              </a:rPr>
              <a:t> </a:t>
            </a:r>
            <a:r>
              <a:rPr lang="en-US" altLang="en-US"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https://data.telangana.gov.in/dataset/tourism-visitors-data</a:t>
            </a:r>
            <a:r>
              <a:rPr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 </a:t>
            </a:r>
            <a:endParaRPr kumimoji="0" sz="2000" b="0" i="0" u="none" strike="noStrike" kern="0" cap="none" spc="-38" normalizeH="0" baseline="0"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endParaRPr>
          </a:p>
          <a:p>
            <a:pPr marL="0" marR="0" lvl="0" indent="0" algn="l" defTabSz="825500" rtl="0" eaLnBrk="1" fontAlgn="auto" latinLnBrk="0" hangingPunct="1">
              <a:lnSpc>
                <a:spcPct val="100000"/>
              </a:lnSpc>
              <a:spcBef>
                <a:spcPts val="0"/>
              </a:spcBef>
              <a:spcAft>
                <a:spcPts val="0"/>
              </a:spcAft>
              <a:buClrTx/>
              <a:buSzTx/>
              <a:buFontTx/>
              <a:buNone/>
              <a:defRPr sz="3800" spc="-38">
                <a:latin typeface="Avenir Next Regular"/>
                <a:ea typeface="Avenir Next Regular"/>
                <a:cs typeface="Avenir Next Regular"/>
                <a:sym typeface="Avenir Next Regular"/>
              </a:defRPr>
            </a:pPr>
            <a:r>
              <a:rPr sz="2000" b="1" kern="0" spc="-38" noProof="0">
                <a:ln>
                  <a:noFill/>
                </a:ln>
                <a:solidFill>
                  <a:srgbClr val="000000"/>
                </a:solidFill>
                <a:effectLst/>
                <a:uLnTx/>
                <a:uFillTx/>
                <a:latin typeface="Times New Roman" panose="02020603050405020304" charset="0"/>
                <a:ea typeface="Chalkboard"/>
                <a:cs typeface="Times New Roman" panose="02020603050405020304" charset="0"/>
                <a:sym typeface="Chalkboard"/>
              </a:rPr>
              <a:t>Dataset:</a:t>
            </a:r>
            <a:r>
              <a:rPr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 </a:t>
            </a:r>
            <a:r>
              <a:rPr lang="en-IN"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Tourism</a:t>
            </a:r>
            <a:r>
              <a:rPr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_</a:t>
            </a:r>
            <a:r>
              <a:rPr lang="en-IN"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d</a:t>
            </a:r>
            <a:r>
              <a:rPr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ata</a:t>
            </a:r>
            <a:endParaRPr kumimoji="0" sz="2000" b="0" i="0" u="none" strike="noStrike" kern="0" cap="none" spc="-38" normalizeH="0" baseline="0"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endParaRPr>
          </a:p>
          <a:p>
            <a:pPr marL="0" marR="0" lvl="0" indent="0" algn="l" defTabSz="825500" rtl="0" eaLnBrk="1" fontAlgn="auto" latinLnBrk="0" hangingPunct="1">
              <a:lnSpc>
                <a:spcPct val="100000"/>
              </a:lnSpc>
              <a:spcBef>
                <a:spcPts val="0"/>
              </a:spcBef>
              <a:spcAft>
                <a:spcPts val="0"/>
              </a:spcAft>
              <a:buClrTx/>
              <a:buSzTx/>
              <a:buFontTx/>
              <a:buNone/>
              <a:defRPr sz="3800" spc="-38">
                <a:latin typeface="Avenir Next Regular"/>
                <a:ea typeface="Avenir Next Regular"/>
                <a:cs typeface="Avenir Next Regular"/>
                <a:sym typeface="Avenir Next Regular"/>
              </a:defRPr>
            </a:pPr>
            <a:r>
              <a:rPr sz="2000" b="1" kern="0" spc="-38" noProof="0">
                <a:ln>
                  <a:noFill/>
                </a:ln>
                <a:solidFill>
                  <a:srgbClr val="000000"/>
                </a:solidFill>
                <a:effectLst/>
                <a:uLnTx/>
                <a:uFillTx/>
                <a:latin typeface="Times New Roman" panose="02020603050405020304" charset="0"/>
                <a:ea typeface="Chalkboard"/>
                <a:cs typeface="Times New Roman" panose="02020603050405020304" charset="0"/>
                <a:sym typeface="Chalkboard"/>
              </a:rPr>
              <a:t>Email:</a:t>
            </a:r>
            <a:r>
              <a:rPr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 </a:t>
            </a:r>
            <a:r>
              <a:rPr lang="en-IN"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hlinkClick r:id="rId1"/>
              </a:rPr>
              <a:t>avanthikasharma11@gmail.com</a:t>
            </a:r>
            <a:endParaRPr kumimoji="0" sz="2000" b="0" i="0" u="sng" strike="noStrike" kern="0" cap="none" spc="-38" normalizeH="0" baseline="0"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hlinkClick r:id="rId2"/>
            </a:endParaRPr>
          </a:p>
          <a:p>
            <a:pPr marL="0" marR="0" lvl="0" indent="0" algn="l" defTabSz="825500" rtl="0" eaLnBrk="1" fontAlgn="auto" latinLnBrk="0" hangingPunct="1">
              <a:lnSpc>
                <a:spcPct val="100000"/>
              </a:lnSpc>
              <a:spcBef>
                <a:spcPts val="0"/>
              </a:spcBef>
              <a:spcAft>
                <a:spcPts val="0"/>
              </a:spcAft>
              <a:buClrTx/>
              <a:buSzTx/>
              <a:buFontTx/>
              <a:buNone/>
              <a:defRPr sz="3800" spc="-38">
                <a:latin typeface="Avenir Next Regular"/>
                <a:ea typeface="Avenir Next Regular"/>
                <a:cs typeface="Avenir Next Regular"/>
                <a:sym typeface="Avenir Next Regular"/>
              </a:defRPr>
            </a:pPr>
            <a:r>
              <a:rPr sz="2000" b="1" kern="0" spc="-38" noProof="0">
                <a:ln>
                  <a:noFill/>
                </a:ln>
                <a:solidFill>
                  <a:srgbClr val="000000"/>
                </a:solidFill>
                <a:effectLst/>
                <a:uLnTx/>
                <a:uFillTx/>
                <a:latin typeface="Times New Roman" panose="02020603050405020304" charset="0"/>
                <a:ea typeface="Chalkboard"/>
                <a:cs typeface="Times New Roman" panose="02020603050405020304" charset="0"/>
                <a:sym typeface="Chalkboard"/>
              </a:rPr>
              <a:t>Phone: </a:t>
            </a:r>
            <a:r>
              <a:rPr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9032</a:t>
            </a:r>
            <a:r>
              <a:rPr lang="en-IN"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018746</a:t>
            </a:r>
            <a:endParaRPr kumimoji="0" sz="2000" b="0" i="0" u="none" strike="noStrike" kern="0" cap="none" spc="-38" normalizeH="0" baseline="0"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endParaRPr>
          </a:p>
          <a:p>
            <a:pPr marL="0" marR="0" lvl="0" indent="0" algn="l" defTabSz="825500" rtl="0" eaLnBrk="1" fontAlgn="auto" latinLnBrk="0" hangingPunct="1">
              <a:lnSpc>
                <a:spcPct val="100000"/>
              </a:lnSpc>
              <a:spcBef>
                <a:spcPts val="0"/>
              </a:spcBef>
              <a:spcAft>
                <a:spcPts val="0"/>
              </a:spcAft>
              <a:buClrTx/>
              <a:buSzTx/>
              <a:buFontTx/>
              <a:buNone/>
              <a:defRPr sz="3800" spc="-38">
                <a:latin typeface="Avenir Next Regular"/>
                <a:ea typeface="Avenir Next Regular"/>
                <a:cs typeface="Avenir Next Regular"/>
                <a:sym typeface="Avenir Next Regular"/>
              </a:defRPr>
            </a:pPr>
            <a:r>
              <a:rPr sz="2000" b="1" kern="0" spc="-38" noProof="0">
                <a:ln>
                  <a:noFill/>
                </a:ln>
                <a:solidFill>
                  <a:srgbClr val="000000"/>
                </a:solidFill>
                <a:effectLst/>
                <a:uLnTx/>
                <a:uFillTx/>
                <a:latin typeface="Times New Roman" panose="02020603050405020304" charset="0"/>
                <a:ea typeface="Chalkboard"/>
                <a:cs typeface="Times New Roman" panose="02020603050405020304" charset="0"/>
                <a:sym typeface="Chalkboard"/>
              </a:rPr>
              <a:t>GitHub:</a:t>
            </a:r>
            <a:r>
              <a:rPr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 https://github.com/</a:t>
            </a:r>
            <a:r>
              <a:rPr lang="en-IN"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Avanthikaa11</a:t>
            </a:r>
            <a:r>
              <a:rPr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/BigDataAnalytics</a:t>
            </a:r>
            <a:endParaRPr kumimoji="0" sz="2000" b="0" i="0" u="none" strike="noStrike" kern="0" cap="none" spc="-38" normalizeH="0" baseline="0"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endParaRPr>
          </a:p>
          <a:p>
            <a:pPr marL="0" marR="0" lvl="0" indent="0" algn="l" defTabSz="825500" rtl="0" eaLnBrk="1" fontAlgn="auto" latinLnBrk="0" hangingPunct="1">
              <a:lnSpc>
                <a:spcPct val="100000"/>
              </a:lnSpc>
              <a:spcBef>
                <a:spcPts val="0"/>
              </a:spcBef>
              <a:spcAft>
                <a:spcPts val="0"/>
              </a:spcAft>
              <a:buClrTx/>
              <a:buSzTx/>
              <a:buFontTx/>
              <a:buNone/>
              <a:defRPr sz="3800" spc="-38">
                <a:latin typeface="Avenir Next Regular"/>
                <a:ea typeface="Avenir Next Regular"/>
                <a:cs typeface="Avenir Next Regular"/>
                <a:sym typeface="Avenir Next Regular"/>
              </a:defRPr>
            </a:pPr>
            <a:r>
              <a:rPr sz="2000" b="1" kern="0" spc="-38" noProof="0">
                <a:ln>
                  <a:noFill/>
                </a:ln>
                <a:solidFill>
                  <a:srgbClr val="000000"/>
                </a:solidFill>
                <a:effectLst/>
                <a:uLnTx/>
                <a:uFillTx/>
                <a:latin typeface="Times New Roman" panose="02020603050405020304" charset="0"/>
                <a:ea typeface="Chalkboard"/>
                <a:cs typeface="Times New Roman" panose="02020603050405020304" charset="0"/>
                <a:sym typeface="Chalkboard"/>
              </a:rPr>
              <a:t>LinkedIn:</a:t>
            </a:r>
            <a:r>
              <a:rPr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 </a:t>
            </a:r>
            <a:r>
              <a:rPr lang="en-US" altLang="en-US"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https://www.linkedin.com/in/avanthika-adhirajapalli-85433226a/</a:t>
            </a:r>
            <a:endParaRPr lang="en-US" altLang="en-US" sz="2000" kern="0" spc="-38" noProof="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8590" y="206375"/>
            <a:ext cx="8783955" cy="6348095"/>
          </a:xfrm>
        </p:spPr>
        <p:txBody>
          <a:bodyPr>
            <a:noAutofit/>
          </a:bodyPr>
          <a:lstStyle/>
          <a:p>
            <a:pPr algn="just">
              <a:buFont typeface="Wingdings" panose="05000000000000000000" charset="0"/>
              <a:buChar char="v"/>
            </a:pPr>
            <a:r>
              <a:rPr lang="en-IN" altLang="en-US" sz="2400" b="1">
                <a:latin typeface="Times New Roman" panose="02020603050405020304" charset="0"/>
                <a:cs typeface="Times New Roman" panose="02020603050405020304" charset="0"/>
              </a:rPr>
              <a:t> Monthly Trends</a:t>
            </a:r>
            <a:endParaRPr lang="en-US" altLang="en-US" sz="2400" b="1">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US" sz="1900">
              <a:latin typeface="Times New Roman" panose="02020603050405020304" charset="0"/>
              <a:cs typeface="Times New Roman" panose="02020603050405020304" charset="0"/>
            </a:endParaRPr>
          </a:p>
          <a:p>
            <a:pPr algn="just"/>
            <a:r>
              <a:rPr lang="en-US" altLang="en-US" sz="1900" b="1">
                <a:latin typeface="Times New Roman" panose="02020603050405020304" charset="0"/>
                <a:cs typeface="Times New Roman" panose="02020603050405020304" charset="0"/>
              </a:rPr>
              <a:t>Top-performing months:</a:t>
            </a:r>
            <a:r>
              <a:rPr lang="en-US" altLang="en-US" sz="1900">
                <a:latin typeface="Times New Roman" panose="02020603050405020304" charset="0"/>
                <a:cs typeface="Times New Roman" panose="02020603050405020304" charset="0"/>
              </a:rPr>
              <a:t> February, January, March, December, November</a:t>
            </a:r>
            <a:endParaRPr lang="en-US" altLang="en-US" sz="1900">
              <a:latin typeface="Times New Roman" panose="02020603050405020304" charset="0"/>
              <a:cs typeface="Times New Roman" panose="02020603050405020304" charset="0"/>
            </a:endParaRPr>
          </a:p>
          <a:p>
            <a:pPr marL="0" indent="0" algn="just">
              <a:buNone/>
            </a:pPr>
            <a:r>
              <a:rPr lang="en-IN" altLang="en-US" sz="1900">
                <a:latin typeface="Times New Roman" panose="02020603050405020304" charset="0"/>
                <a:cs typeface="Times New Roman" panose="02020603050405020304" charset="0"/>
              </a:rPr>
              <a:t> </a:t>
            </a:r>
            <a:r>
              <a:rPr lang="en-US" altLang="en-US" sz="1900">
                <a:latin typeface="Times New Roman" panose="02020603050405020304" charset="0"/>
                <a:cs typeface="Times New Roman" panose="02020603050405020304" charset="0"/>
              </a:rPr>
              <a:t>These months align with festive seasons and pleasant weather in Telangana.</a:t>
            </a:r>
            <a:endParaRPr lang="en-US" altLang="en-US" sz="1900">
              <a:latin typeface="Times New Roman" panose="02020603050405020304" charset="0"/>
              <a:cs typeface="Times New Roman" panose="02020603050405020304" charset="0"/>
            </a:endParaRPr>
          </a:p>
          <a:p>
            <a:pPr marL="0" indent="0" algn="just">
              <a:buNone/>
            </a:pPr>
            <a:r>
              <a:rPr lang="en-IN" altLang="en-US" sz="1900">
                <a:latin typeface="Times New Roman" panose="02020603050405020304" charset="0"/>
                <a:cs typeface="Times New Roman" panose="02020603050405020304" charset="0"/>
              </a:rPr>
              <a:t> </a:t>
            </a:r>
            <a:r>
              <a:rPr lang="en-US" altLang="en-US" sz="1900">
                <a:latin typeface="Times New Roman" panose="02020603050405020304" charset="0"/>
                <a:cs typeface="Times New Roman" panose="02020603050405020304" charset="0"/>
              </a:rPr>
              <a:t>Mid-year months show moderate travel, likely affected by weather conditions and </a:t>
            </a:r>
            <a:r>
              <a:rPr lang="en-IN" altLang="en-US" sz="1900">
                <a:latin typeface="Times New Roman" panose="02020603050405020304" charset="0"/>
                <a:cs typeface="Times New Roman" panose="02020603050405020304" charset="0"/>
              </a:rPr>
              <a:t>   </a:t>
            </a:r>
            <a:r>
              <a:rPr lang="en-US" altLang="en-US" sz="1900">
                <a:latin typeface="Times New Roman" panose="02020603050405020304" charset="0"/>
                <a:cs typeface="Times New Roman" panose="02020603050405020304" charset="0"/>
              </a:rPr>
              <a:t>academic schedules.</a:t>
            </a: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a:p>
            <a:pPr marL="0" indent="0" algn="just">
              <a:buNone/>
            </a:pPr>
            <a:r>
              <a:rPr lang="en-US" altLang="en-US" sz="1900" b="1">
                <a:latin typeface="Times New Roman" panose="02020603050405020304" charset="0"/>
                <a:cs typeface="Times New Roman" panose="02020603050405020304" charset="0"/>
              </a:rPr>
              <a:t>Interpretation:</a:t>
            </a:r>
            <a:endParaRPr lang="en-US" altLang="en-US" sz="1900" b="1">
              <a:latin typeface="Times New Roman" panose="02020603050405020304" charset="0"/>
              <a:cs typeface="Times New Roman" panose="02020603050405020304" charset="0"/>
            </a:endParaRPr>
          </a:p>
          <a:p>
            <a:pPr marL="0" indent="0" algn="just">
              <a:buNone/>
            </a:pPr>
            <a:r>
              <a:rPr lang="en-US" altLang="en-US" sz="1900">
                <a:latin typeface="Times New Roman" panose="02020603050405020304" charset="0"/>
                <a:cs typeface="Times New Roman" panose="02020603050405020304" charset="0"/>
              </a:rPr>
              <a:t>Monthly data shows </a:t>
            </a:r>
            <a:r>
              <a:rPr lang="en-IN" altLang="en-US" sz="1900">
                <a:latin typeface="Times New Roman" panose="02020603050405020304" charset="0"/>
                <a:cs typeface="Times New Roman" panose="02020603050405020304" charset="0"/>
              </a:rPr>
              <a:t>a</a:t>
            </a:r>
            <a:r>
              <a:rPr lang="en-US" altLang="en-US" sz="1900">
                <a:latin typeface="Times New Roman" panose="02020603050405020304" charset="0"/>
                <a:cs typeface="Times New Roman" panose="02020603050405020304" charset="0"/>
              </a:rPr>
              <a:t> peaks in early and late months of the year.</a:t>
            </a:r>
            <a:endParaRPr lang="en-US" altLang="en-US" sz="1900">
              <a:latin typeface="Times New Roman" panose="02020603050405020304" charset="0"/>
              <a:cs typeface="Times New Roman" panose="02020603050405020304" charset="0"/>
            </a:endParaRPr>
          </a:p>
          <a:p>
            <a:pPr marL="0" indent="0" algn="just">
              <a:buNone/>
            </a:pPr>
            <a:r>
              <a:rPr lang="en-US" altLang="en-US" sz="1900">
                <a:latin typeface="Times New Roman" panose="02020603050405020304" charset="0"/>
                <a:cs typeface="Times New Roman" panose="02020603050405020304" charset="0"/>
              </a:rPr>
              <a:t>This suggests targeted promotions during low-traffic months (May–August) could balance annual visitor distribution.</a:t>
            </a: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p:txBody>
      </p:sp>
      <p:sp>
        <p:nvSpPr>
          <p:cNvPr id="6" name="Text Box 5"/>
          <p:cNvSpPr txBox="1"/>
          <p:nvPr/>
        </p:nvSpPr>
        <p:spPr>
          <a:xfrm>
            <a:off x="2032000" y="1107123"/>
            <a:ext cx="5080000" cy="337185"/>
          </a:xfrm>
          <a:prstGeom prst="rect">
            <a:avLst/>
          </a:prstGeom>
        </p:spPr>
        <p:txBody>
          <a:bodyPr>
            <a:spAutoFit/>
          </a:bodyPr>
          <a:p>
            <a:pPr>
              <a:spcAft>
                <a:spcPct val="60000"/>
              </a:spcAft>
            </a:pPr>
            <a:endParaRPr sz="1600"/>
          </a:p>
        </p:txBody>
      </p:sp>
      <p:pic>
        <p:nvPicPr>
          <p:cNvPr id="2" name="Picture 1" descr="monthly_trend_pyspark"/>
          <p:cNvPicPr>
            <a:picLocks noChangeAspect="1"/>
          </p:cNvPicPr>
          <p:nvPr/>
        </p:nvPicPr>
        <p:blipFill>
          <a:blip r:embed="rId1"/>
          <a:srcRect b="6270"/>
          <a:stretch>
            <a:fillRect/>
          </a:stretch>
        </p:blipFill>
        <p:spPr>
          <a:xfrm>
            <a:off x="723265" y="2407285"/>
            <a:ext cx="6877050" cy="2762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32105" y="722630"/>
            <a:ext cx="8489315" cy="6136005"/>
          </a:xfrm>
        </p:spPr>
        <p:txBody>
          <a:bodyPr>
            <a:normAutofit fontScale="25000"/>
          </a:bodyPr>
          <a:p>
            <a:pPr marL="0" indent="0" algn="just">
              <a:buNone/>
            </a:pPr>
            <a:r>
              <a:rPr lang="en-US" altLang="en-US" sz="7200">
                <a:latin typeface="Times New Roman" panose="02020603050405020304" charset="0"/>
                <a:cs typeface="Times New Roman" panose="02020603050405020304" charset="0"/>
              </a:rPr>
              <a:t>Telangana recorded a total of 715 million visitors, with an average of 84,275 visitors</a:t>
            </a:r>
            <a:r>
              <a:rPr lang="en-IN" altLang="en-US" sz="7200">
                <a:latin typeface="Times New Roman" panose="02020603050405020304" charset="0"/>
                <a:cs typeface="Times New Roman" panose="02020603050405020304" charset="0"/>
              </a:rPr>
              <a:t>.</a:t>
            </a:r>
            <a:endParaRPr lang="en-IN" altLang="en-US" sz="7200">
              <a:latin typeface="Times New Roman" panose="02020603050405020304" charset="0"/>
              <a:cs typeface="Times New Roman" panose="02020603050405020304" charset="0"/>
            </a:endParaRPr>
          </a:p>
          <a:p>
            <a:pPr marL="0" indent="0" algn="just">
              <a:buNone/>
            </a:pPr>
            <a:endParaRPr lang="en-US" altLang="en-US" sz="7200">
              <a:latin typeface="Times New Roman" panose="02020603050405020304" charset="0"/>
              <a:cs typeface="Times New Roman" panose="02020603050405020304" charset="0"/>
            </a:endParaRPr>
          </a:p>
          <a:p>
            <a:pPr marL="0" indent="0" algn="just">
              <a:buNone/>
            </a:pPr>
            <a:r>
              <a:rPr lang="en-US" altLang="en-US" sz="7200" b="1">
                <a:latin typeface="Times New Roman" panose="02020603050405020304" charset="0"/>
                <a:cs typeface="Times New Roman" panose="02020603050405020304" charset="0"/>
              </a:rPr>
              <a:t>Top Districts:</a:t>
            </a:r>
            <a:endParaRPr lang="en-US" altLang="en-US" sz="7200" b="1">
              <a:latin typeface="Times New Roman" panose="02020603050405020304" charset="0"/>
              <a:cs typeface="Times New Roman" panose="02020603050405020304" charset="0"/>
            </a:endParaRPr>
          </a:p>
          <a:p>
            <a:pPr algn="just"/>
            <a:r>
              <a:rPr lang="en-US" altLang="en-US" sz="7200">
                <a:latin typeface="Times New Roman" panose="02020603050405020304" charset="0"/>
                <a:cs typeface="Times New Roman" panose="02020603050405020304" charset="0"/>
              </a:rPr>
              <a:t>Mulugu leads as the most visited district (77 million visitors).</a:t>
            </a:r>
            <a:endParaRPr lang="en-US" altLang="en-US" sz="7200">
              <a:latin typeface="Times New Roman" panose="02020603050405020304" charset="0"/>
              <a:cs typeface="Times New Roman" panose="02020603050405020304" charset="0"/>
            </a:endParaRPr>
          </a:p>
          <a:p>
            <a:pPr algn="just"/>
            <a:r>
              <a:rPr lang="en-US" altLang="en-US" sz="7200">
                <a:latin typeface="Times New Roman" panose="02020603050405020304" charset="0"/>
                <a:cs typeface="Times New Roman" panose="02020603050405020304" charset="0"/>
              </a:rPr>
              <a:t>Hyderabad, Ranga Reddy, Medchal, and Vikarabad follow with high urban tourism inflows.</a:t>
            </a:r>
            <a:endParaRPr lang="en-US" altLang="en-US" sz="7200">
              <a:latin typeface="Times New Roman" panose="02020603050405020304" charset="0"/>
              <a:cs typeface="Times New Roman" panose="02020603050405020304" charset="0"/>
            </a:endParaRPr>
          </a:p>
          <a:p>
            <a:pPr algn="just"/>
            <a:endParaRPr lang="en-US" altLang="en-US" sz="7200">
              <a:latin typeface="Times New Roman" panose="02020603050405020304" charset="0"/>
              <a:cs typeface="Times New Roman" panose="02020603050405020304" charset="0"/>
            </a:endParaRPr>
          </a:p>
          <a:p>
            <a:pPr marL="0" indent="0" algn="just">
              <a:buNone/>
            </a:pPr>
            <a:r>
              <a:rPr lang="en-US" altLang="en-US" sz="7200" b="1">
                <a:latin typeface="Times New Roman" panose="02020603050405020304" charset="0"/>
                <a:cs typeface="Times New Roman" panose="02020603050405020304" charset="0"/>
              </a:rPr>
              <a:t>Seasonal Insights:</a:t>
            </a:r>
            <a:endParaRPr lang="en-US" altLang="en-US" sz="7200" b="1">
              <a:latin typeface="Times New Roman" panose="02020603050405020304" charset="0"/>
              <a:cs typeface="Times New Roman" panose="02020603050405020304" charset="0"/>
            </a:endParaRPr>
          </a:p>
          <a:p>
            <a:pPr algn="just"/>
            <a:r>
              <a:rPr lang="en-US" altLang="en-US" sz="7200">
                <a:latin typeface="Times New Roman" panose="02020603050405020304" charset="0"/>
                <a:cs typeface="Times New Roman" panose="02020603050405020304" charset="0"/>
              </a:rPr>
              <a:t>Summer had the highest visitor count (196 million).</a:t>
            </a:r>
            <a:endParaRPr lang="en-US" altLang="en-US" sz="7200">
              <a:latin typeface="Times New Roman" panose="02020603050405020304" charset="0"/>
              <a:cs typeface="Times New Roman" panose="02020603050405020304" charset="0"/>
            </a:endParaRPr>
          </a:p>
          <a:p>
            <a:pPr algn="just"/>
            <a:r>
              <a:rPr lang="en-US" altLang="en-US" sz="7200">
                <a:latin typeface="Times New Roman" panose="02020603050405020304" charset="0"/>
                <a:cs typeface="Times New Roman" panose="02020603050405020304" charset="0"/>
              </a:rPr>
              <a:t>Autumn and Winter followed closely with balanced tourism rates.</a:t>
            </a:r>
            <a:r>
              <a:rPr lang="en-IN" altLang="en-US" sz="7200">
                <a:latin typeface="Times New Roman" panose="02020603050405020304" charset="0"/>
                <a:cs typeface="Times New Roman" panose="02020603050405020304" charset="0"/>
              </a:rPr>
              <a:t> </a:t>
            </a:r>
            <a:r>
              <a:rPr lang="en-US" altLang="en-US" sz="7200">
                <a:latin typeface="Times New Roman" panose="02020603050405020304" charset="0"/>
                <a:cs typeface="Times New Roman" panose="02020603050405020304" charset="0"/>
              </a:rPr>
              <a:t>Monsoon saw a slight decline, likely due to weather conditions.</a:t>
            </a:r>
            <a:endParaRPr lang="en-US" altLang="en-US" sz="7200">
              <a:latin typeface="Times New Roman" panose="02020603050405020304" charset="0"/>
              <a:cs typeface="Times New Roman" panose="02020603050405020304" charset="0"/>
            </a:endParaRPr>
          </a:p>
          <a:p>
            <a:pPr algn="just"/>
            <a:endParaRPr lang="en-US" altLang="en-US" sz="7200">
              <a:latin typeface="Times New Roman" panose="02020603050405020304" charset="0"/>
              <a:cs typeface="Times New Roman" panose="02020603050405020304" charset="0"/>
            </a:endParaRPr>
          </a:p>
          <a:p>
            <a:pPr marL="0" indent="0" algn="just">
              <a:buNone/>
            </a:pPr>
            <a:r>
              <a:rPr lang="en-US" altLang="en-US" sz="7200" b="1">
                <a:latin typeface="Times New Roman" panose="02020603050405020304" charset="0"/>
                <a:cs typeface="Times New Roman" panose="02020603050405020304" charset="0"/>
              </a:rPr>
              <a:t>Monthly Trends:</a:t>
            </a:r>
            <a:endParaRPr lang="en-US" altLang="en-US" sz="7200" b="1">
              <a:latin typeface="Times New Roman" panose="02020603050405020304" charset="0"/>
              <a:cs typeface="Times New Roman" panose="02020603050405020304" charset="0"/>
            </a:endParaRPr>
          </a:p>
          <a:p>
            <a:pPr algn="just"/>
            <a:r>
              <a:rPr lang="en-US" altLang="en-US" sz="7200">
                <a:latin typeface="Times New Roman" panose="02020603050405020304" charset="0"/>
                <a:cs typeface="Times New Roman" panose="02020603050405020304" charset="0"/>
              </a:rPr>
              <a:t>Peak months: February, January, March, December, and November.</a:t>
            </a:r>
            <a:endParaRPr lang="en-US" altLang="en-US" sz="7200">
              <a:latin typeface="Times New Roman" panose="02020603050405020304" charset="0"/>
              <a:cs typeface="Times New Roman" panose="02020603050405020304" charset="0"/>
            </a:endParaRPr>
          </a:p>
          <a:p>
            <a:pPr marL="0" indent="0" algn="just">
              <a:buNone/>
            </a:pPr>
            <a:r>
              <a:rPr lang="en-US" altLang="en-US" sz="7200">
                <a:latin typeface="Times New Roman" panose="02020603050405020304" charset="0"/>
                <a:cs typeface="Times New Roman" panose="02020603050405020304" charset="0"/>
              </a:rPr>
              <a:t>Indicates strong tourism during festive and cooler months.</a:t>
            </a:r>
            <a:endParaRPr lang="en-US" altLang="en-US" sz="7200">
              <a:latin typeface="Times New Roman" panose="02020603050405020304" charset="0"/>
              <a:cs typeface="Times New Roman" panose="02020603050405020304" charset="0"/>
            </a:endParaRPr>
          </a:p>
          <a:p>
            <a:pPr marL="0" indent="0" algn="just">
              <a:buNone/>
            </a:pPr>
            <a:endParaRPr lang="en-US" altLang="en-US" sz="7200">
              <a:latin typeface="Times New Roman" panose="02020603050405020304" charset="0"/>
              <a:cs typeface="Times New Roman" panose="02020603050405020304" charset="0"/>
            </a:endParaRPr>
          </a:p>
          <a:p>
            <a:pPr marL="0" indent="0" algn="just">
              <a:buNone/>
            </a:pPr>
            <a:r>
              <a:rPr lang="en-US" altLang="en-US" sz="7200" b="1">
                <a:latin typeface="Times New Roman" panose="02020603050405020304" charset="0"/>
                <a:cs typeface="Times New Roman" panose="02020603050405020304" charset="0"/>
              </a:rPr>
              <a:t>Predictable Patterns:</a:t>
            </a:r>
            <a:endParaRPr lang="en-US" altLang="en-US" sz="7200" b="1">
              <a:latin typeface="Times New Roman" panose="02020603050405020304" charset="0"/>
              <a:cs typeface="Times New Roman" panose="02020603050405020304" charset="0"/>
            </a:endParaRPr>
          </a:p>
          <a:p>
            <a:pPr marL="0" indent="0" algn="just">
              <a:buNone/>
            </a:pPr>
            <a:r>
              <a:rPr lang="en-US" altLang="en-US" sz="7200">
                <a:latin typeface="Times New Roman" panose="02020603050405020304" charset="0"/>
                <a:cs typeface="Times New Roman" panose="02020603050405020304" charset="0"/>
              </a:rPr>
              <a:t>The dataset reveals clear seasonal cycles, making it highly suitable for time-series forecasting models.</a:t>
            </a:r>
            <a:endParaRPr lang="en-US" altLang="en-US" sz="7200">
              <a:latin typeface="Times New Roman" panose="02020603050405020304" charset="0"/>
              <a:cs typeface="Times New Roman" panose="02020603050405020304" charset="0"/>
            </a:endParaRPr>
          </a:p>
          <a:p>
            <a:pPr marL="0" indent="0" algn="just">
              <a:buNone/>
            </a:pPr>
            <a:endParaRPr lang="en-US" altLang="en-US" sz="7200">
              <a:latin typeface="Times New Roman" panose="02020603050405020304" charset="0"/>
              <a:cs typeface="Times New Roman" panose="02020603050405020304" charset="0"/>
            </a:endParaRPr>
          </a:p>
          <a:p>
            <a:pPr marL="0" indent="0" algn="just">
              <a:buNone/>
            </a:pPr>
            <a:endParaRPr lang="en-US" altLang="en-US" sz="7200">
              <a:latin typeface="Times New Roman" panose="02020603050405020304" charset="0"/>
              <a:cs typeface="Times New Roman" panose="02020603050405020304" charset="0"/>
            </a:endParaRPr>
          </a:p>
        </p:txBody>
      </p:sp>
      <p:sp>
        <p:nvSpPr>
          <p:cNvPr id="4" name="Text Box 3"/>
          <p:cNvSpPr txBox="1"/>
          <p:nvPr/>
        </p:nvSpPr>
        <p:spPr>
          <a:xfrm>
            <a:off x="-604520" y="0"/>
            <a:ext cx="4366260" cy="645160"/>
          </a:xfrm>
          <a:prstGeom prst="rect">
            <a:avLst/>
          </a:prstGeom>
          <a:noFill/>
        </p:spPr>
        <p:txBody>
          <a:bodyPr wrap="square" rtlCol="0" anchor="t">
            <a:spAutoFit/>
          </a:bodyPr>
          <a:p>
            <a:pPr algn="ctr">
              <a:buClrTx/>
              <a:buSzTx/>
              <a:buFontTx/>
            </a:pPr>
            <a:r>
              <a:rPr lang="en-IN" altLang="en-US" sz="3600" b="1">
                <a:latin typeface="Times New Roman" panose="02020603050405020304" charset="0"/>
                <a:cs typeface="Times New Roman" panose="02020603050405020304" charset="0"/>
                <a:sym typeface="+mn-ea"/>
              </a:rPr>
              <a:t>Key Findings</a:t>
            </a:r>
            <a:endParaRPr lang="en-IN" altLang="en-US" sz="3600" b="1">
              <a:latin typeface="Times New Roman" panose="02020603050405020304" charset="0"/>
              <a:cs typeface="Times New Roman" panose="020206030504050203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906270" y="178118"/>
            <a:ext cx="8229600" cy="1143000"/>
          </a:xfrm>
        </p:spPr>
        <p:txBody>
          <a:bodyPr/>
          <a:lstStyle/>
          <a:p>
            <a:pPr algn="ctr">
              <a:buClrTx/>
              <a:buSzTx/>
              <a:buFontTx/>
            </a:pPr>
            <a:r>
              <a:rPr lang="en-IN" altLang="en-US" sz="3600" b="1">
                <a:latin typeface="Times New Roman" panose="02020603050405020304" charset="0"/>
                <a:ea typeface="+mn-ea"/>
                <a:cs typeface="Times New Roman" panose="02020603050405020304" charset="0"/>
              </a:rPr>
              <a:t>Recommendations </a:t>
            </a:r>
            <a:endParaRPr lang="en-IN" altLang="en-US" sz="3600" b="1">
              <a:latin typeface="Times New Roman" panose="02020603050405020304" charset="0"/>
              <a:ea typeface="+mn-ea"/>
              <a:cs typeface="Times New Roman" panose="02020603050405020304" charset="0"/>
            </a:endParaRPr>
          </a:p>
        </p:txBody>
      </p:sp>
      <p:sp>
        <p:nvSpPr>
          <p:cNvPr id="3" name="Content Placeholder 2"/>
          <p:cNvSpPr>
            <a:spLocks noGrp="1"/>
          </p:cNvSpPr>
          <p:nvPr>
            <p:ph idx="1"/>
          </p:nvPr>
        </p:nvSpPr>
        <p:spPr>
          <a:xfrm>
            <a:off x="331470" y="1165860"/>
            <a:ext cx="8229600" cy="4525963"/>
          </a:xfrm>
        </p:spPr>
        <p:txBody>
          <a:bodyPr>
            <a:normAutofit lnSpcReduction="20000"/>
          </a:bodyPr>
          <a:lstStyle/>
          <a:p>
            <a:pPr algn="just">
              <a:buClrTx/>
              <a:buSzTx/>
            </a:pPr>
            <a:r>
              <a:rPr lang="en-US" altLang="en-US" sz="2000">
                <a:latin typeface="Times New Roman" panose="02020603050405020304" charset="0"/>
                <a:cs typeface="Times New Roman" panose="02020603050405020304" charset="0"/>
              </a:rPr>
              <a:t>Focus on top-performing districts</a:t>
            </a:r>
            <a:endParaRPr lang="en-US" altLang="en-US" sz="2000">
              <a:latin typeface="Times New Roman" panose="02020603050405020304" charset="0"/>
              <a:cs typeface="Times New Roman" panose="02020603050405020304" charset="0"/>
            </a:endParaRPr>
          </a:p>
          <a:p>
            <a:pPr algn="just">
              <a:buClrTx/>
              <a:buSzTx/>
            </a:pPr>
            <a:r>
              <a:rPr lang="en-US" altLang="en-US" sz="2000">
                <a:latin typeface="Times New Roman" panose="02020603050405020304" charset="0"/>
                <a:cs typeface="Times New Roman" panose="02020603050405020304" charset="0"/>
              </a:rPr>
              <a:t>Promote during low-average months</a:t>
            </a:r>
            <a:endParaRPr lang="en-US" altLang="en-US" sz="2000">
              <a:latin typeface="Times New Roman" panose="02020603050405020304" charset="0"/>
              <a:cs typeface="Times New Roman" panose="02020603050405020304" charset="0"/>
            </a:endParaRPr>
          </a:p>
          <a:p>
            <a:pPr algn="just">
              <a:buClrTx/>
              <a:buSzTx/>
            </a:pPr>
            <a:r>
              <a:rPr lang="en-US" altLang="en-US" sz="2000">
                <a:latin typeface="Times New Roman" panose="02020603050405020304" charset="0"/>
                <a:cs typeface="Times New Roman" panose="02020603050405020304" charset="0"/>
              </a:rPr>
              <a:t>Create dashboards for monitoring</a:t>
            </a:r>
            <a:endParaRPr lang="en-US" altLang="en-US" sz="2000">
              <a:latin typeface="Times New Roman" panose="02020603050405020304" charset="0"/>
              <a:cs typeface="Times New Roman" panose="02020603050405020304" charset="0"/>
            </a:endParaRPr>
          </a:p>
          <a:p>
            <a:pPr algn="just">
              <a:buClrTx/>
              <a:buSzTx/>
            </a:pPr>
            <a:r>
              <a:rPr lang="en-US" altLang="en-US" sz="2000">
                <a:latin typeface="Times New Roman" panose="02020603050405020304" charset="0"/>
                <a:cs typeface="Times New Roman" panose="02020603050405020304" charset="0"/>
              </a:rPr>
              <a:t>Build predictive models for forecasting</a:t>
            </a:r>
            <a:endParaRPr lang="en-US" altLang="en-US" sz="2000">
              <a:latin typeface="Times New Roman" panose="02020603050405020304" charset="0"/>
              <a:cs typeface="Times New Roman" panose="02020603050405020304" charset="0"/>
            </a:endParaRPr>
          </a:p>
          <a:p>
            <a:pPr marL="0" indent="0" algn="just">
              <a:buClrTx/>
              <a:buSzTx/>
              <a:buNone/>
            </a:pPr>
            <a:endParaRPr lang="en-IN" altLang="en-US" sz="3600" b="1">
              <a:latin typeface="Times New Roman" panose="02020603050405020304" charset="0"/>
              <a:cs typeface="Times New Roman" panose="02020603050405020304" charset="0"/>
              <a:sym typeface="+mn-ea"/>
            </a:endParaRPr>
          </a:p>
          <a:p>
            <a:pPr marL="0" indent="0" algn="just">
              <a:buClrTx/>
              <a:buSzTx/>
              <a:buNone/>
            </a:pPr>
            <a:r>
              <a:rPr lang="en-IN" altLang="en-US" sz="3600" b="1">
                <a:latin typeface="Times New Roman" panose="02020603050405020304" charset="0"/>
                <a:cs typeface="Times New Roman" panose="02020603050405020304" charset="0"/>
                <a:sym typeface="+mn-ea"/>
              </a:rPr>
              <a:t>Future Analytics Opportunities</a:t>
            </a:r>
            <a:endParaRPr lang="en-IN" altLang="en-US" sz="3600" b="1">
              <a:latin typeface="Times New Roman" panose="02020603050405020304" charset="0"/>
              <a:cs typeface="Times New Roman" panose="02020603050405020304" charset="0"/>
              <a:sym typeface="+mn-ea"/>
            </a:endParaRPr>
          </a:p>
          <a:p>
            <a:pPr algn="just">
              <a:buClrTx/>
              <a:buSzTx/>
            </a:pPr>
            <a:endParaRPr lang="en-US" altLang="en-US" sz="2000">
              <a:latin typeface="Times New Roman" panose="02020603050405020304" charset="0"/>
              <a:cs typeface="Times New Roman" panose="02020603050405020304" charset="0"/>
              <a:sym typeface="+mn-ea"/>
            </a:endParaRPr>
          </a:p>
          <a:p>
            <a:pPr algn="just">
              <a:buClrTx/>
              <a:buSzTx/>
            </a:pPr>
            <a:r>
              <a:rPr lang="en-US" altLang="en-US" sz="2000">
                <a:latin typeface="Times New Roman" panose="02020603050405020304" charset="0"/>
                <a:cs typeface="Times New Roman" panose="02020603050405020304" charset="0"/>
                <a:sym typeface="+mn-ea"/>
              </a:rPr>
              <a:t>Develop time-series forecasting models</a:t>
            </a:r>
            <a:endParaRPr lang="en-US" altLang="en-US" sz="2000">
              <a:latin typeface="Times New Roman" panose="02020603050405020304" charset="0"/>
              <a:cs typeface="Times New Roman" panose="02020603050405020304" charset="0"/>
              <a:sym typeface="+mn-ea"/>
            </a:endParaRPr>
          </a:p>
          <a:p>
            <a:pPr algn="just">
              <a:buClrTx/>
              <a:buSzTx/>
            </a:pPr>
            <a:r>
              <a:rPr lang="en-US" altLang="en-US" sz="2000">
                <a:latin typeface="Times New Roman" panose="02020603050405020304" charset="0"/>
                <a:cs typeface="Times New Roman" panose="02020603050405020304" charset="0"/>
                <a:sym typeface="+mn-ea"/>
              </a:rPr>
              <a:t>Cluster districts by visitation patterns</a:t>
            </a:r>
            <a:endParaRPr lang="en-US" altLang="en-US" sz="2000">
              <a:latin typeface="Times New Roman" panose="02020603050405020304" charset="0"/>
              <a:cs typeface="Times New Roman" panose="02020603050405020304" charset="0"/>
              <a:sym typeface="+mn-ea"/>
            </a:endParaRPr>
          </a:p>
          <a:p>
            <a:pPr algn="just">
              <a:buClrTx/>
              <a:buSzTx/>
            </a:pPr>
            <a:r>
              <a:rPr lang="en-US" altLang="en-US" sz="2000">
                <a:latin typeface="Times New Roman" panose="02020603050405020304" charset="0"/>
                <a:cs typeface="Times New Roman" panose="02020603050405020304" charset="0"/>
                <a:sym typeface="+mn-ea"/>
              </a:rPr>
              <a:t>Integrate external data (weather, events, transport)</a:t>
            </a:r>
            <a:endParaRPr lang="en-US" altLang="en-US" sz="2000">
              <a:latin typeface="Times New Roman" panose="02020603050405020304" charset="0"/>
              <a:cs typeface="Times New Roman" panose="02020603050405020304" charset="0"/>
              <a:sym typeface="+mn-ea"/>
            </a:endParaRPr>
          </a:p>
          <a:p>
            <a:pPr marL="0" indent="0" algn="just">
              <a:buClrTx/>
              <a:buSzTx/>
              <a:buNone/>
            </a:pPr>
            <a:endParaRPr lang="en-IN" altLang="en-US" sz="3600" b="1">
              <a:latin typeface="Times New Roman" panose="02020603050405020304" charset="0"/>
              <a:cs typeface="Times New Roman" panose="02020603050405020304" charset="0"/>
              <a:sym typeface="+mn-ea"/>
            </a:endParaRPr>
          </a:p>
          <a:p>
            <a:pPr marL="0" indent="0" algn="just">
              <a:buClrTx/>
              <a:buSzTx/>
              <a:buNone/>
            </a:pPr>
            <a:endParaRPr lang="en-US" altLang="en-US" sz="20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43965" y="140335"/>
            <a:ext cx="5600065" cy="1143000"/>
          </a:xfrm>
        </p:spPr>
        <p:txBody>
          <a:bodyPr/>
          <a:lstStyle/>
          <a:p>
            <a:r>
              <a:rPr lang="en-IN" altLang="en-US" sz="3600" b="1">
                <a:latin typeface="Times New Roman" panose="02020603050405020304" charset="0"/>
                <a:ea typeface="+mn-ea"/>
                <a:cs typeface="Times New Roman" panose="02020603050405020304" charset="0"/>
              </a:rPr>
              <a:t>Conclusion</a:t>
            </a:r>
          </a:p>
        </p:txBody>
      </p:sp>
      <p:sp>
        <p:nvSpPr>
          <p:cNvPr id="3" name="Content Placeholder 2"/>
          <p:cNvSpPr>
            <a:spLocks noGrp="1"/>
          </p:cNvSpPr>
          <p:nvPr>
            <p:ph idx="1"/>
          </p:nvPr>
        </p:nvSpPr>
        <p:spPr/>
        <p:txBody>
          <a:bodyPr>
            <a:normAutofit/>
          </a:bodyPr>
          <a:lstStyle/>
          <a:p>
            <a:pPr marL="0" algn="just">
              <a:buClrTx/>
              <a:buSzTx/>
              <a:buNone/>
            </a:pPr>
            <a:r>
              <a:rPr lang="en-US" altLang="en-US" sz="2000">
                <a:latin typeface="Times New Roman" panose="02020603050405020304" charset="0"/>
                <a:cs typeface="Times New Roman" panose="02020603050405020304" charset="0"/>
              </a:rPr>
              <a:t>The tourism data analysis successfully identifies the patterns connecting district, season, and month-wise visitor trends.</a:t>
            </a:r>
            <a:endParaRPr lang="en-US" altLang="en-US" sz="2000">
              <a:latin typeface="Times New Roman" panose="02020603050405020304" charset="0"/>
              <a:cs typeface="Times New Roman" panose="02020603050405020304" charset="0"/>
            </a:endParaRPr>
          </a:p>
          <a:p>
            <a:pPr marL="0" algn="just">
              <a:buClrTx/>
              <a:buSzTx/>
              <a:buNone/>
            </a:pPr>
            <a:r>
              <a:rPr lang="en-US" altLang="en-US" sz="2000">
                <a:latin typeface="Times New Roman" panose="02020603050405020304" charset="0"/>
                <a:cs typeface="Times New Roman" panose="02020603050405020304" charset="0"/>
              </a:rPr>
              <a:t>The clean dataset allowed reliable aggregation, supporting effective decision-making.</a:t>
            </a:r>
            <a:endParaRPr lang="en-US" altLang="en-US" sz="2000">
              <a:latin typeface="Times New Roman" panose="02020603050405020304" charset="0"/>
              <a:cs typeface="Times New Roman" panose="02020603050405020304" charset="0"/>
            </a:endParaRPr>
          </a:p>
          <a:p>
            <a:pPr marL="0" algn="just">
              <a:buClrTx/>
              <a:buSzTx/>
              <a:buNone/>
            </a:pPr>
            <a:endParaRPr lang="en-US" altLang="en-US" sz="2000">
              <a:latin typeface="Times New Roman" panose="02020603050405020304" charset="0"/>
              <a:cs typeface="Times New Roman" panose="02020603050405020304" charset="0"/>
            </a:endParaRPr>
          </a:p>
          <a:p>
            <a:pPr marL="0" algn="just">
              <a:buClrTx/>
              <a:buSzTx/>
              <a:buNone/>
            </a:pPr>
            <a:r>
              <a:rPr lang="en-US" altLang="en-US" sz="2000">
                <a:latin typeface="Times New Roman" panose="02020603050405020304" charset="0"/>
                <a:cs typeface="Times New Roman" panose="02020603050405020304" charset="0"/>
              </a:rPr>
              <a:t>This study lays the foundation for predictive analytics, digital dashboards, and strategic tourism development across Telangana.</a:t>
            </a:r>
            <a:endParaRPr lang="en-US" altLang="en-US" sz="2000">
              <a:latin typeface="Times New Roman" panose="02020603050405020304" charset="0"/>
              <a:cs typeface="Times New Roman" panose="02020603050405020304" charset="0"/>
            </a:endParaRPr>
          </a:p>
          <a:p>
            <a:pPr marL="0" indent="0" algn="just">
              <a:buNone/>
            </a:pPr>
            <a:endParaRPr lang="en-US" altLang="en-US" sz="20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pPr algn="just"/>
            <a:r>
              <a:rPr sz="3200" b="1">
                <a:latin typeface="Times New Roman" panose="02020603050405020304" charset="0"/>
                <a:cs typeface="Times New Roman" panose="02020603050405020304" charset="0"/>
              </a:rPr>
              <a:t>Introduction</a:t>
            </a:r>
            <a:endParaRPr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97485" y="1600200"/>
            <a:ext cx="8489315" cy="4526280"/>
          </a:xfrm>
        </p:spPr>
        <p:txBody>
          <a:bodyPr>
            <a:normAutofit/>
          </a:bodyPr>
          <a:lstStyle/>
          <a:p>
            <a:pPr algn="just"/>
            <a:r>
              <a:rPr lang="en-IN" altLang="en-US" sz="2200">
                <a:latin typeface="Times New Roman" panose="02020603050405020304" charset="0"/>
                <a:cs typeface="Times New Roman" panose="02020603050405020304" charset="0"/>
              </a:rPr>
              <a:t>T</a:t>
            </a:r>
            <a:r>
              <a:rPr lang="en-US" altLang="en-US" sz="2200">
                <a:latin typeface="Times New Roman" panose="02020603050405020304" charset="0"/>
                <a:cs typeface="Times New Roman" panose="02020603050405020304" charset="0"/>
              </a:rPr>
              <a:t>his presentation provides a detailed analysis of Telangana’s tourism trends using visitor count data collected from 2018 through Winter season.</a:t>
            </a:r>
            <a:endParaRPr lang="en-US" altLang="en-US" sz="2200">
              <a:latin typeface="Times New Roman" panose="02020603050405020304" charset="0"/>
              <a:cs typeface="Times New Roman" panose="02020603050405020304" charset="0"/>
            </a:endParaRPr>
          </a:p>
          <a:p>
            <a:pPr algn="just"/>
            <a:endParaRPr lang="en-US" altLang="en-US" sz="2200">
              <a:latin typeface="Times New Roman" panose="02020603050405020304" charset="0"/>
              <a:cs typeface="Times New Roman" panose="02020603050405020304" charset="0"/>
            </a:endParaRPr>
          </a:p>
          <a:p>
            <a:pPr algn="just"/>
            <a:r>
              <a:rPr lang="en-US" altLang="en-US" sz="2200">
                <a:latin typeface="Times New Roman" panose="02020603050405020304" charset="0"/>
                <a:cs typeface="Times New Roman" panose="02020603050405020304" charset="0"/>
              </a:rPr>
              <a:t>It highlights district-wise performance, seasonal variations, monthly trends, and data-driven recommendations.</a:t>
            </a:r>
            <a:endParaRPr lang="en-US" altLang="en-US" sz="2200">
              <a:latin typeface="Times New Roman" panose="02020603050405020304" charset="0"/>
              <a:cs typeface="Times New Roman" panose="02020603050405020304" charset="0"/>
            </a:endParaRPr>
          </a:p>
          <a:p>
            <a:pPr algn="just"/>
            <a:endParaRPr lang="en-US" altLang="en-US" sz="2200">
              <a:latin typeface="Times New Roman" panose="02020603050405020304" charset="0"/>
              <a:cs typeface="Times New Roman" panose="02020603050405020304" charset="0"/>
            </a:endParaRPr>
          </a:p>
          <a:p>
            <a:pPr algn="just"/>
            <a:r>
              <a:rPr lang="en-US" altLang="en-US" sz="2200">
                <a:latin typeface="Times New Roman" panose="02020603050405020304" charset="0"/>
                <a:cs typeface="Times New Roman" panose="02020603050405020304" charset="0"/>
              </a:rPr>
              <a:t>The project aims to assist tourism authorities in understanding visitor patterns, optimizing resources, and improving regional tourism planning.</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9730" y="-317"/>
            <a:ext cx="8229600" cy="1143000"/>
          </a:xfrm>
        </p:spPr>
        <p:txBody>
          <a:bodyPr/>
          <a:lstStyle/>
          <a:p>
            <a:pPr algn="just"/>
            <a:r>
              <a:rPr sz="3600" b="1">
                <a:latin typeface="Times New Roman" panose="02020603050405020304" charset="0"/>
                <a:cs typeface="Times New Roman" panose="02020603050405020304" charset="0"/>
              </a:rPr>
              <a:t>Dataset Description</a:t>
            </a:r>
            <a:endParaRPr sz="36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143000"/>
            <a:ext cx="8229600" cy="4525963"/>
          </a:xfrm>
        </p:spPr>
        <p:txBody>
          <a:bodyPr>
            <a:noAutofit/>
          </a:bodyPr>
          <a:lstStyle/>
          <a:p>
            <a:pPr algn="just">
              <a:buClrTx/>
              <a:buSzTx/>
            </a:pPr>
            <a:r>
              <a:rPr lang="en-IN" altLang="en-US" sz="2300">
                <a:latin typeface="Times New Roman" panose="02020603050405020304" charset="0"/>
                <a:cs typeface="Times New Roman" panose="02020603050405020304" charset="0"/>
              </a:rPr>
              <a:t>Source: </a:t>
            </a:r>
            <a:r>
              <a:rPr lang="en-IN" altLang="en-US" sz="2300" b="1">
                <a:latin typeface="Times New Roman" panose="02020603050405020304" charset="0"/>
                <a:cs typeface="Times New Roman" panose="02020603050405020304" charset="0"/>
              </a:rPr>
              <a:t>Tourism_data.csv</a:t>
            </a:r>
            <a:endParaRPr lang="en-IN" altLang="en-US" sz="2300">
              <a:latin typeface="Times New Roman" panose="02020603050405020304" charset="0"/>
              <a:cs typeface="Times New Roman" panose="02020603050405020304" charset="0"/>
            </a:endParaRPr>
          </a:p>
          <a:p>
            <a:pPr algn="just">
              <a:buClrTx/>
              <a:buSzTx/>
            </a:pPr>
            <a:r>
              <a:rPr lang="en-IN" altLang="en-US" sz="2300">
                <a:latin typeface="Times New Roman" panose="02020603050405020304" charset="0"/>
                <a:cs typeface="Times New Roman" panose="02020603050405020304" charset="0"/>
              </a:rPr>
              <a:t>Records: 8,489 | Columns: 5</a:t>
            </a:r>
            <a:endParaRPr lang="en-IN" altLang="en-US" sz="2300">
              <a:latin typeface="Times New Roman" panose="02020603050405020304" charset="0"/>
              <a:cs typeface="Times New Roman" panose="02020603050405020304" charset="0"/>
            </a:endParaRPr>
          </a:p>
          <a:p>
            <a:pPr algn="just">
              <a:buClrTx/>
              <a:buSzTx/>
            </a:pPr>
            <a:endParaRPr lang="en-IN" altLang="en-US" sz="2300">
              <a:latin typeface="Times New Roman" panose="02020603050405020304" charset="0"/>
              <a:cs typeface="Times New Roman" panose="02020603050405020304" charset="0"/>
            </a:endParaRPr>
          </a:p>
          <a:p>
            <a:pPr algn="just">
              <a:buClrTx/>
              <a:buSzTx/>
              <a:buFont typeface="Wingdings" panose="05000000000000000000" charset="0"/>
              <a:buChar char="Ø"/>
            </a:pPr>
            <a:r>
              <a:rPr lang="en-IN" altLang="en-US" sz="2300">
                <a:latin typeface="Times New Roman" panose="02020603050405020304" charset="0"/>
                <a:cs typeface="Times New Roman" panose="02020603050405020304" charset="0"/>
              </a:rPr>
              <a:t>Columns Overview:</a:t>
            </a:r>
            <a:endParaRPr lang="en-IN" altLang="en-US" sz="2300">
              <a:latin typeface="Times New Roman" panose="02020603050405020304" charset="0"/>
              <a:cs typeface="Times New Roman" panose="02020603050405020304" charset="0"/>
            </a:endParaRPr>
          </a:p>
          <a:p>
            <a:pPr marL="0" indent="0" algn="just">
              <a:buClrTx/>
              <a:buSzTx/>
              <a:buNone/>
            </a:pPr>
            <a:endParaRPr lang="en-IN" altLang="en-US" sz="2300">
              <a:latin typeface="Times New Roman" panose="02020603050405020304" charset="0"/>
              <a:cs typeface="Times New Roman" panose="02020603050405020304" charset="0"/>
            </a:endParaRPr>
          </a:p>
          <a:p>
            <a:pPr algn="just">
              <a:buClrTx/>
              <a:buSzTx/>
            </a:pPr>
            <a:r>
              <a:rPr lang="en-IN" altLang="en-US" sz="2300">
                <a:latin typeface="Times New Roman" panose="02020603050405020304" charset="0"/>
                <a:cs typeface="Times New Roman" panose="02020603050405020304" charset="0"/>
              </a:rPr>
              <a:t>District: Name of the district in Telangana</a:t>
            </a:r>
            <a:endParaRPr lang="en-IN" altLang="en-US" sz="2300">
              <a:latin typeface="Times New Roman" panose="02020603050405020304" charset="0"/>
              <a:cs typeface="Times New Roman" panose="02020603050405020304" charset="0"/>
            </a:endParaRPr>
          </a:p>
          <a:p>
            <a:pPr algn="just">
              <a:buClrTx/>
              <a:buSzTx/>
            </a:pPr>
            <a:r>
              <a:rPr lang="en-IN" altLang="en-US" sz="2300">
                <a:latin typeface="Times New Roman" panose="02020603050405020304" charset="0"/>
                <a:cs typeface="Times New Roman" panose="02020603050405020304" charset="0"/>
              </a:rPr>
              <a:t>Month: Month of record</a:t>
            </a:r>
            <a:endParaRPr lang="en-IN" altLang="en-US" sz="2300">
              <a:latin typeface="Times New Roman" panose="02020603050405020304" charset="0"/>
              <a:cs typeface="Times New Roman" panose="02020603050405020304" charset="0"/>
            </a:endParaRPr>
          </a:p>
          <a:p>
            <a:pPr algn="just">
              <a:buClrTx/>
              <a:buSzTx/>
            </a:pPr>
            <a:r>
              <a:rPr lang="en-IN" altLang="en-US" sz="2300">
                <a:latin typeface="Times New Roman" panose="02020603050405020304" charset="0"/>
                <a:cs typeface="Times New Roman" panose="02020603050405020304" charset="0"/>
              </a:rPr>
              <a:t>Visitors: Number of visitors in that district and month</a:t>
            </a:r>
            <a:endParaRPr lang="en-IN" altLang="en-US" sz="2300">
              <a:latin typeface="Times New Roman" panose="02020603050405020304" charset="0"/>
              <a:cs typeface="Times New Roman" panose="02020603050405020304" charset="0"/>
            </a:endParaRPr>
          </a:p>
          <a:p>
            <a:pPr algn="just">
              <a:buClrTx/>
              <a:buSzTx/>
            </a:pPr>
            <a:r>
              <a:rPr lang="en-IN" altLang="en-US" sz="2300">
                <a:latin typeface="Times New Roman" panose="02020603050405020304" charset="0"/>
                <a:cs typeface="Times New Roman" panose="02020603050405020304" charset="0"/>
              </a:rPr>
              <a:t>Year: Year of observation</a:t>
            </a:r>
            <a:endParaRPr lang="en-IN" altLang="en-US" sz="2300">
              <a:latin typeface="Times New Roman" panose="02020603050405020304" charset="0"/>
              <a:cs typeface="Times New Roman" panose="02020603050405020304" charset="0"/>
            </a:endParaRPr>
          </a:p>
          <a:p>
            <a:pPr algn="just">
              <a:buClrTx/>
              <a:buSzTx/>
            </a:pPr>
            <a:r>
              <a:rPr lang="en-IN" altLang="en-US" sz="2300">
                <a:latin typeface="Times New Roman" panose="02020603050405020304" charset="0"/>
                <a:cs typeface="Times New Roman" panose="02020603050405020304" charset="0"/>
              </a:rPr>
              <a:t>Season: Categorized as Summer, Monsoon, Autumn, or Winter</a:t>
            </a:r>
            <a:endParaRPr lang="en-IN" altLang="en-US" sz="2300">
              <a:latin typeface="Times New Roman" panose="02020603050405020304" charset="0"/>
              <a:cs typeface="Times New Roman" panose="02020603050405020304" charset="0"/>
            </a:endParaRPr>
          </a:p>
          <a:p>
            <a:pPr algn="just">
              <a:buClrTx/>
              <a:buSzTx/>
            </a:pPr>
            <a:endParaRPr lang="en-IN" altLang="en-US" sz="2300">
              <a:latin typeface="Times New Roman" panose="02020603050405020304" charset="0"/>
              <a:cs typeface="Times New Roman" panose="02020603050405020304" charset="0"/>
            </a:endParaRPr>
          </a:p>
          <a:p>
            <a:pPr marL="0" indent="0" algn="just">
              <a:buClrTx/>
              <a:buSzTx/>
              <a:buNone/>
            </a:pPr>
            <a:endParaRPr lang="en-IN" altLang="en-US" sz="23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67130" y="0"/>
            <a:ext cx="5668010" cy="1143000"/>
          </a:xfrm>
        </p:spPr>
        <p:txBody>
          <a:bodyPr/>
          <a:p>
            <a:r>
              <a:rPr sz="3600" b="1">
                <a:latin typeface="Times New Roman" panose="02020603050405020304" charset="0"/>
                <a:cs typeface="Times New Roman" panose="02020603050405020304" charset="0"/>
                <a:sym typeface="+mn-ea"/>
              </a:rPr>
              <a:t>Dat</a:t>
            </a:r>
            <a:r>
              <a:rPr lang="en-IN" sz="3600" b="1">
                <a:latin typeface="Times New Roman" panose="02020603050405020304" charset="0"/>
                <a:cs typeface="Times New Roman" panose="02020603050405020304" charset="0"/>
                <a:sym typeface="+mn-ea"/>
              </a:rPr>
              <a:t>a Quality</a:t>
            </a:r>
            <a:endParaRPr lang="en-IN" sz="3600" b="1">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197485" y="940435"/>
            <a:ext cx="8710930" cy="5654040"/>
          </a:xfrm>
        </p:spPr>
        <p:txBody>
          <a:bodyPr>
            <a:noAutofit/>
          </a:bodyPr>
          <a:p>
            <a:pPr marL="0" indent="0" algn="just">
              <a:buClrTx/>
              <a:buSzTx/>
              <a:buNone/>
            </a:pPr>
            <a:endParaRPr lang="en-IN" altLang="en-US" sz="1900">
              <a:latin typeface="Times New Roman" panose="02020603050405020304" charset="0"/>
              <a:cs typeface="Times New Roman" panose="02020603050405020304" charset="0"/>
            </a:endParaRPr>
          </a:p>
          <a:p>
            <a:pPr algn="just">
              <a:buClrTx/>
              <a:buSzTx/>
            </a:pPr>
            <a:r>
              <a:rPr lang="en-IN" altLang="en-US" sz="1900" b="1">
                <a:latin typeface="Times New Roman" panose="02020603050405020304" charset="0"/>
                <a:cs typeface="Times New Roman" panose="02020603050405020304" charset="0"/>
              </a:rPr>
              <a:t>No Missing Values</a:t>
            </a:r>
            <a:r>
              <a:rPr lang="en-IN" altLang="en-US" sz="1900">
                <a:latin typeface="Times New Roman" panose="02020603050405020304" charset="0"/>
                <a:cs typeface="Times New Roman" panose="02020603050405020304" charset="0"/>
              </a:rPr>
              <a:t>: Dataset verified to contain no null or blank entries across all fields.</a:t>
            </a:r>
            <a:endParaRPr lang="en-IN" altLang="en-US" sz="1900">
              <a:latin typeface="Times New Roman" panose="02020603050405020304" charset="0"/>
              <a:cs typeface="Times New Roman" panose="02020603050405020304" charset="0"/>
            </a:endParaRPr>
          </a:p>
          <a:p>
            <a:pPr algn="just">
              <a:buClrTx/>
              <a:buSzTx/>
            </a:pPr>
            <a:endParaRPr lang="en-IN" altLang="en-US" sz="1900">
              <a:latin typeface="Times New Roman" panose="02020603050405020304" charset="0"/>
              <a:cs typeface="Times New Roman" panose="02020603050405020304" charset="0"/>
            </a:endParaRPr>
          </a:p>
          <a:p>
            <a:pPr algn="just">
              <a:buClrTx/>
              <a:buSzTx/>
            </a:pPr>
            <a:r>
              <a:rPr lang="en-IN" altLang="en-US" sz="1900" b="1">
                <a:latin typeface="Times New Roman" panose="02020603050405020304" charset="0"/>
                <a:cs typeface="Times New Roman" panose="02020603050405020304" charset="0"/>
              </a:rPr>
              <a:t>Uniform Data Types:</a:t>
            </a:r>
            <a:r>
              <a:rPr lang="en-IN" altLang="en-US" sz="1900">
                <a:latin typeface="Times New Roman" panose="02020603050405020304" charset="0"/>
                <a:cs typeface="Times New Roman" panose="02020603050405020304" charset="0"/>
              </a:rPr>
              <a:t> All numeric fields (like Visitors) are stored as integers, enabling accurate aggregation and statistical operations.</a:t>
            </a:r>
            <a:endParaRPr lang="en-IN" altLang="en-US" sz="1900">
              <a:latin typeface="Times New Roman" panose="02020603050405020304" charset="0"/>
              <a:cs typeface="Times New Roman" panose="02020603050405020304" charset="0"/>
            </a:endParaRPr>
          </a:p>
          <a:p>
            <a:pPr algn="just">
              <a:buClrTx/>
              <a:buSzTx/>
            </a:pPr>
            <a:endParaRPr lang="en-IN" altLang="en-US" sz="1900">
              <a:latin typeface="Times New Roman" panose="02020603050405020304" charset="0"/>
              <a:cs typeface="Times New Roman" panose="02020603050405020304" charset="0"/>
            </a:endParaRPr>
          </a:p>
          <a:p>
            <a:pPr algn="just">
              <a:buClrTx/>
              <a:buSzTx/>
            </a:pPr>
            <a:r>
              <a:rPr lang="en-IN" altLang="en-US" sz="1900" b="1">
                <a:latin typeface="Times New Roman" panose="02020603050405020304" charset="0"/>
                <a:cs typeface="Times New Roman" panose="02020603050405020304" charset="0"/>
              </a:rPr>
              <a:t>Categorical Accuracy:</a:t>
            </a:r>
            <a:r>
              <a:rPr lang="en-IN" altLang="en-US" sz="1900">
                <a:latin typeface="Times New Roman" panose="02020603050405020304" charset="0"/>
                <a:cs typeface="Times New Roman" panose="02020603050405020304" charset="0"/>
              </a:rPr>
              <a:t> Seasons are mapped correctly to corresponding months (e.g., Summer → April–June).</a:t>
            </a:r>
            <a:endParaRPr lang="en-IN" altLang="en-US" sz="1900">
              <a:latin typeface="Times New Roman" panose="02020603050405020304" charset="0"/>
              <a:cs typeface="Times New Roman" panose="02020603050405020304" charset="0"/>
            </a:endParaRPr>
          </a:p>
          <a:p>
            <a:pPr algn="just">
              <a:buClrTx/>
              <a:buSzTx/>
            </a:pPr>
            <a:endParaRPr lang="en-IN" altLang="en-US" sz="1900">
              <a:latin typeface="Times New Roman" panose="02020603050405020304" charset="0"/>
              <a:cs typeface="Times New Roman" panose="02020603050405020304" charset="0"/>
            </a:endParaRPr>
          </a:p>
          <a:p>
            <a:pPr algn="just">
              <a:buClrTx/>
              <a:buSzTx/>
            </a:pPr>
            <a:r>
              <a:rPr lang="en-IN" altLang="en-US" sz="1900" b="1">
                <a:latin typeface="Times New Roman" panose="02020603050405020304" charset="0"/>
                <a:cs typeface="Times New Roman" panose="02020603050405020304" charset="0"/>
              </a:rPr>
              <a:t>Ready for Visualization:</a:t>
            </a:r>
            <a:r>
              <a:rPr lang="en-IN" altLang="en-US" sz="1900">
                <a:latin typeface="Times New Roman" panose="02020603050405020304" charset="0"/>
                <a:cs typeface="Times New Roman" panose="02020603050405020304" charset="0"/>
              </a:rPr>
              <a:t> The dataset is clean, structured, and directly compatible with Python and PySpark visual analytics tools.</a:t>
            </a:r>
            <a:endParaRPr lang="en-IN" altLang="en-US" sz="1900">
              <a:latin typeface="Times New Roman" panose="02020603050405020304" charset="0"/>
              <a:cs typeface="Times New Roman" panose="02020603050405020304" charset="0"/>
            </a:endParaRPr>
          </a:p>
          <a:p>
            <a:pPr algn="just">
              <a:buClrTx/>
              <a:buSzTx/>
            </a:pPr>
            <a:endParaRPr lang="en-IN" altLang="en-US" sz="1900">
              <a:latin typeface="Times New Roman" panose="02020603050405020304" charset="0"/>
              <a:cs typeface="Times New Roman" panose="02020603050405020304" charset="0"/>
            </a:endParaRPr>
          </a:p>
          <a:p>
            <a:pPr algn="just">
              <a:buClrTx/>
              <a:buSzTx/>
            </a:pPr>
            <a:r>
              <a:rPr lang="en-IN" altLang="en-US" sz="1900" b="1">
                <a:latin typeface="Times New Roman" panose="02020603050405020304" charset="0"/>
                <a:cs typeface="Times New Roman" panose="02020603050405020304" charset="0"/>
              </a:rPr>
              <a:t>Validated Data Source</a:t>
            </a:r>
            <a:r>
              <a:rPr lang="en-IN" altLang="en-US" sz="1900">
                <a:latin typeface="Times New Roman" panose="02020603050405020304" charset="0"/>
                <a:cs typeface="Times New Roman" panose="02020603050405020304" charset="0"/>
              </a:rPr>
              <a:t>: Data aligns with Telangana tourism records, ensuring analytical reliability.</a:t>
            </a:r>
            <a:endParaRPr lang="en-IN" altLang="en-US" sz="19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7165" y="0"/>
            <a:ext cx="7111365" cy="925195"/>
          </a:xfrm>
        </p:spPr>
        <p:txBody>
          <a:bodyPr>
            <a:normAutofit/>
          </a:bodyPr>
          <a:lstStyle/>
          <a:p>
            <a:pPr algn="ctr">
              <a:buClrTx/>
              <a:buSzTx/>
              <a:buFontTx/>
            </a:pPr>
            <a:r>
              <a:rPr lang="en-US" altLang="en-US" sz="3600" b="1">
                <a:latin typeface="Times New Roman" panose="02020603050405020304" charset="0"/>
                <a:cs typeface="Times New Roman" panose="02020603050405020304" charset="0"/>
              </a:rPr>
              <a:t>Data Exploration &amp; Operations</a:t>
            </a:r>
            <a:endParaRPr lang="en-US" altLang="en-US" sz="36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21310" y="925195"/>
            <a:ext cx="8519160" cy="5731510"/>
          </a:xfrm>
        </p:spPr>
        <p:txBody>
          <a:bodyPr>
            <a:noAutofit/>
          </a:bodyPr>
          <a:lstStyle/>
          <a:p>
            <a:pPr marL="0" indent="0" algn="just">
              <a:buNone/>
            </a:pPr>
            <a:r>
              <a:rPr lang="en-US" altLang="en-US" sz="1900" b="1">
                <a:latin typeface="Times New Roman" panose="02020603050405020304" charset="0"/>
                <a:cs typeface="Times New Roman" panose="02020603050405020304" charset="0"/>
              </a:rPr>
              <a:t>Data Loading &amp; Inspection:</a:t>
            </a:r>
            <a:endParaRPr lang="en-US" altLang="en-US" sz="1900" b="1">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Imported Tourism_data.csv into a Pandas DataFrame and a PySpark DataFrame for distributed processing.</a:t>
            </a:r>
            <a:endParaRPr lang="en-US" altLang="en-US" sz="1900">
              <a:latin typeface="Times New Roman" panose="02020603050405020304" charset="0"/>
              <a:cs typeface="Times New Roman" panose="02020603050405020304" charset="0"/>
            </a:endParaRPr>
          </a:p>
          <a:p>
            <a:pPr algn="just"/>
            <a:endParaRPr lang="en-US" altLang="en-US" sz="1900">
              <a:latin typeface="Times New Roman" panose="02020603050405020304" charset="0"/>
              <a:cs typeface="Times New Roman" panose="02020603050405020304" charset="0"/>
            </a:endParaRPr>
          </a:p>
          <a:p>
            <a:pPr marL="0" indent="0" algn="just">
              <a:buNone/>
            </a:pPr>
            <a:r>
              <a:rPr lang="en-US" altLang="en-US" sz="1900" b="1">
                <a:latin typeface="Times New Roman" panose="02020603050405020304" charset="0"/>
                <a:cs typeface="Times New Roman" panose="02020603050405020304" charset="0"/>
              </a:rPr>
              <a:t>Descriptive Statistics:</a:t>
            </a:r>
            <a:endParaRPr lang="en-US" altLang="en-US" sz="1900">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Total visitors: 715,410,282</a:t>
            </a:r>
            <a:endParaRPr lang="en-US" altLang="en-US" sz="1900">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Average visitors per record: 84,275</a:t>
            </a:r>
            <a:endParaRPr lang="en-US" altLang="en-US" sz="1900">
              <a:latin typeface="Times New Roman" panose="02020603050405020304" charset="0"/>
              <a:cs typeface="Times New Roman" panose="02020603050405020304" charset="0"/>
            </a:endParaRPr>
          </a:p>
          <a:p>
            <a:pPr algn="just"/>
            <a:endParaRPr lang="en-US" altLang="en-US" sz="1900">
              <a:latin typeface="Times New Roman" panose="02020603050405020304" charset="0"/>
              <a:cs typeface="Times New Roman" panose="02020603050405020304" charset="0"/>
            </a:endParaRPr>
          </a:p>
          <a:p>
            <a:pPr marL="0" indent="0" algn="just">
              <a:buNone/>
            </a:pPr>
            <a:r>
              <a:rPr lang="en-US" altLang="en-US" sz="1900" b="1">
                <a:latin typeface="Times New Roman" panose="02020603050405020304" charset="0"/>
                <a:cs typeface="Times New Roman" panose="02020603050405020304" charset="0"/>
              </a:rPr>
              <a:t>Data Aggregation:</a:t>
            </a:r>
            <a:endParaRPr lang="en-US" altLang="en-US" sz="1900" b="1">
              <a:latin typeface="Times New Roman" panose="02020603050405020304" charset="0"/>
              <a:cs typeface="Times New Roman" panose="02020603050405020304" charset="0"/>
            </a:endParaRPr>
          </a:p>
          <a:p>
            <a:pPr algn="just"/>
            <a:endParaRPr lang="en-US" altLang="en-US" sz="1900">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Grouped data by District to find top-performing tourism zones.</a:t>
            </a:r>
            <a:endParaRPr lang="en-US" altLang="en-US" sz="1900">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Aggregated by Season to understand seasonal tourism peaks.</a:t>
            </a:r>
            <a:endParaRPr lang="en-US" altLang="en-US" sz="1900">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Aggregated by Month to observe intra-year fluctuations.</a:t>
            </a: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a:p>
            <a:pPr marL="0" indent="0" algn="just">
              <a:buNone/>
            </a:pPr>
            <a:r>
              <a:rPr lang="en-US" altLang="en-US" sz="1900" b="1">
                <a:latin typeface="Times New Roman" panose="02020603050405020304" charset="0"/>
                <a:cs typeface="Times New Roman" panose="02020603050405020304" charset="0"/>
              </a:rPr>
              <a:t>Visualization:</a:t>
            </a:r>
            <a:endParaRPr lang="en-US" altLang="en-US" sz="1900" b="1">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Used Matplotlib and PySpark to create bar charts, heatmaps, and line plots for district-wise, seasonal, and monthly visitor patterns.</a:t>
            </a:r>
            <a:endParaRPr lang="en-US" altLang="en-US" sz="19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32105" y="722630"/>
            <a:ext cx="8489315" cy="6136005"/>
          </a:xfrm>
        </p:spPr>
        <p:txBody>
          <a:bodyPr>
            <a:normAutofit fontScale="25000"/>
          </a:bodyPr>
          <a:p>
            <a:pPr marL="0" indent="0" algn="just">
              <a:buNone/>
            </a:pPr>
            <a:r>
              <a:rPr lang="en-US" altLang="en-US" sz="7200" b="1">
                <a:latin typeface="Times New Roman" panose="02020603050405020304" charset="0"/>
                <a:cs typeface="Times New Roman" panose="02020603050405020304" charset="0"/>
              </a:rPr>
              <a:t>Data Loading:</a:t>
            </a:r>
            <a:endParaRPr lang="en-US" altLang="en-US" sz="7200" b="1">
              <a:latin typeface="Times New Roman" panose="02020603050405020304" charset="0"/>
              <a:cs typeface="Times New Roman" panose="02020603050405020304" charset="0"/>
            </a:endParaRPr>
          </a:p>
          <a:p>
            <a:pPr algn="just"/>
            <a:r>
              <a:rPr lang="en-US" altLang="en-US" sz="7200">
                <a:latin typeface="Times New Roman" panose="02020603050405020304" charset="0"/>
                <a:cs typeface="Times New Roman" panose="02020603050405020304" charset="0"/>
              </a:rPr>
              <a:t>Imported the raw dataset into Python and PySpark environments for inspection and processing.</a:t>
            </a:r>
            <a:endParaRPr lang="en-US" altLang="en-US" sz="7200">
              <a:latin typeface="Times New Roman" panose="02020603050405020304" charset="0"/>
              <a:cs typeface="Times New Roman" panose="02020603050405020304" charset="0"/>
            </a:endParaRPr>
          </a:p>
          <a:p>
            <a:pPr marL="0" indent="0" algn="just">
              <a:buNone/>
            </a:pPr>
            <a:r>
              <a:rPr lang="en-US" altLang="en-US" sz="7200" b="1">
                <a:latin typeface="Times New Roman" panose="02020603050405020304" charset="0"/>
                <a:cs typeface="Times New Roman" panose="02020603050405020304" charset="0"/>
              </a:rPr>
              <a:t>Data Cleaning &amp; Quality Check:</a:t>
            </a:r>
            <a:endParaRPr lang="en-US" altLang="en-US" sz="7200">
              <a:latin typeface="Times New Roman" panose="02020603050405020304" charset="0"/>
              <a:cs typeface="Times New Roman" panose="02020603050405020304" charset="0"/>
            </a:endParaRPr>
          </a:p>
          <a:p>
            <a:pPr algn="just"/>
            <a:r>
              <a:rPr lang="en-US" altLang="en-US" sz="7200">
                <a:latin typeface="Times New Roman" panose="02020603050405020304" charset="0"/>
                <a:cs typeface="Times New Roman" panose="02020603050405020304" charset="0"/>
              </a:rPr>
              <a:t>Ensured data consistency, verified schema, and removed any irregularities.</a:t>
            </a:r>
            <a:endParaRPr lang="en-US" altLang="en-US" sz="7200">
              <a:latin typeface="Times New Roman" panose="02020603050405020304" charset="0"/>
              <a:cs typeface="Times New Roman" panose="02020603050405020304" charset="0"/>
            </a:endParaRPr>
          </a:p>
          <a:p>
            <a:pPr algn="just"/>
            <a:endParaRPr lang="en-US" altLang="en-US" sz="7200">
              <a:latin typeface="Times New Roman" panose="02020603050405020304" charset="0"/>
              <a:cs typeface="Times New Roman" panose="02020603050405020304" charset="0"/>
            </a:endParaRPr>
          </a:p>
          <a:p>
            <a:pPr marL="0" indent="0" algn="just">
              <a:buNone/>
            </a:pPr>
            <a:r>
              <a:rPr lang="en-US" altLang="en-US" sz="7200" b="1">
                <a:latin typeface="Times New Roman" panose="02020603050405020304" charset="0"/>
                <a:cs typeface="Times New Roman" panose="02020603050405020304" charset="0"/>
              </a:rPr>
              <a:t>Exploratory Data Analysis (EDA):</a:t>
            </a:r>
            <a:endParaRPr lang="en-US" altLang="en-US" sz="7200">
              <a:latin typeface="Times New Roman" panose="02020603050405020304" charset="0"/>
              <a:cs typeface="Times New Roman" panose="02020603050405020304" charset="0"/>
            </a:endParaRPr>
          </a:p>
          <a:p>
            <a:pPr algn="just"/>
            <a:r>
              <a:rPr lang="en-US" altLang="en-US" sz="7200">
                <a:latin typeface="Times New Roman" panose="02020603050405020304" charset="0"/>
                <a:cs typeface="Times New Roman" panose="02020603050405020304" charset="0"/>
              </a:rPr>
              <a:t>Displayed initial samples of records.</a:t>
            </a:r>
            <a:endParaRPr lang="en-US" altLang="en-US" sz="7200">
              <a:latin typeface="Times New Roman" panose="02020603050405020304" charset="0"/>
              <a:cs typeface="Times New Roman" panose="02020603050405020304" charset="0"/>
            </a:endParaRPr>
          </a:p>
          <a:p>
            <a:pPr algn="just"/>
            <a:r>
              <a:rPr lang="en-US" altLang="en-US" sz="7200">
                <a:latin typeface="Times New Roman" panose="02020603050405020304" charset="0"/>
                <a:cs typeface="Times New Roman" panose="02020603050405020304" charset="0"/>
              </a:rPr>
              <a:t>Explored patterns across districts, months, and seasons.</a:t>
            </a:r>
            <a:endParaRPr lang="en-US" altLang="en-US" sz="7200">
              <a:latin typeface="Times New Roman" panose="02020603050405020304" charset="0"/>
              <a:cs typeface="Times New Roman" panose="02020603050405020304" charset="0"/>
            </a:endParaRPr>
          </a:p>
          <a:p>
            <a:pPr algn="just"/>
            <a:r>
              <a:rPr lang="en-US" altLang="en-US" sz="7200">
                <a:latin typeface="Times New Roman" panose="02020603050405020304" charset="0"/>
                <a:cs typeface="Times New Roman" panose="02020603050405020304" charset="0"/>
              </a:rPr>
              <a:t>Grouped data by key attributes such as district and season.</a:t>
            </a:r>
            <a:endParaRPr lang="en-US" altLang="en-US" sz="7200">
              <a:latin typeface="Times New Roman" panose="02020603050405020304" charset="0"/>
              <a:cs typeface="Times New Roman" panose="02020603050405020304" charset="0"/>
            </a:endParaRPr>
          </a:p>
          <a:p>
            <a:pPr algn="just"/>
            <a:endParaRPr lang="en-US" altLang="en-US" sz="7200">
              <a:latin typeface="Times New Roman" panose="02020603050405020304" charset="0"/>
              <a:cs typeface="Times New Roman" panose="02020603050405020304" charset="0"/>
            </a:endParaRPr>
          </a:p>
          <a:p>
            <a:pPr marL="0" indent="0" algn="just">
              <a:buNone/>
            </a:pPr>
            <a:r>
              <a:rPr lang="en-US" altLang="en-US" sz="7200" b="1">
                <a:latin typeface="Times New Roman" panose="02020603050405020304" charset="0"/>
                <a:cs typeface="Times New Roman" panose="02020603050405020304" charset="0"/>
              </a:rPr>
              <a:t>Visualization:</a:t>
            </a:r>
            <a:endParaRPr lang="en-US" altLang="en-US" sz="7200">
              <a:latin typeface="Times New Roman" panose="02020603050405020304" charset="0"/>
              <a:cs typeface="Times New Roman" panose="02020603050405020304" charset="0"/>
            </a:endParaRPr>
          </a:p>
          <a:p>
            <a:pPr algn="just"/>
            <a:r>
              <a:rPr lang="en-US" altLang="en-US" sz="7200">
                <a:latin typeface="Times New Roman" panose="02020603050405020304" charset="0"/>
                <a:cs typeface="Times New Roman" panose="02020603050405020304" charset="0"/>
              </a:rPr>
              <a:t>Created heatmaps for district-season patterns.</a:t>
            </a:r>
            <a:endParaRPr lang="en-US" altLang="en-US" sz="7200">
              <a:latin typeface="Times New Roman" panose="02020603050405020304" charset="0"/>
              <a:cs typeface="Times New Roman" panose="02020603050405020304" charset="0"/>
            </a:endParaRPr>
          </a:p>
          <a:p>
            <a:pPr algn="just"/>
            <a:r>
              <a:rPr lang="en-US" altLang="en-US" sz="7200">
                <a:latin typeface="Times New Roman" panose="02020603050405020304" charset="0"/>
                <a:cs typeface="Times New Roman" panose="02020603050405020304" charset="0"/>
              </a:rPr>
              <a:t>Developed line and bar graphs to represent monthly and yearly trends.</a:t>
            </a:r>
            <a:endParaRPr lang="en-US" altLang="en-US" sz="7200">
              <a:latin typeface="Times New Roman" panose="02020603050405020304" charset="0"/>
              <a:cs typeface="Times New Roman" panose="02020603050405020304" charset="0"/>
            </a:endParaRPr>
          </a:p>
          <a:p>
            <a:pPr algn="just"/>
            <a:endParaRPr lang="en-US" altLang="en-US" sz="7200">
              <a:latin typeface="Times New Roman" panose="02020603050405020304" charset="0"/>
              <a:cs typeface="Times New Roman" panose="02020603050405020304" charset="0"/>
            </a:endParaRPr>
          </a:p>
          <a:p>
            <a:pPr marL="0" indent="0" algn="just">
              <a:buNone/>
            </a:pPr>
            <a:r>
              <a:rPr lang="en-US" altLang="en-US" sz="7200" b="1">
                <a:latin typeface="Times New Roman" panose="02020603050405020304" charset="0"/>
                <a:cs typeface="Times New Roman" panose="02020603050405020304" charset="0"/>
              </a:rPr>
              <a:t>Insight Extraction:</a:t>
            </a:r>
            <a:endParaRPr lang="en-US" altLang="en-US" sz="7200">
              <a:latin typeface="Times New Roman" panose="02020603050405020304" charset="0"/>
              <a:cs typeface="Times New Roman" panose="02020603050405020304" charset="0"/>
            </a:endParaRPr>
          </a:p>
          <a:p>
            <a:pPr algn="just"/>
            <a:r>
              <a:rPr lang="en-US" altLang="en-US" sz="7200">
                <a:latin typeface="Times New Roman" panose="02020603050405020304" charset="0"/>
                <a:cs typeface="Times New Roman" panose="02020603050405020304" charset="0"/>
              </a:rPr>
              <a:t>Identified top districts and months.</a:t>
            </a:r>
            <a:endParaRPr lang="en-US" altLang="en-US" sz="7200">
              <a:latin typeface="Times New Roman" panose="02020603050405020304" charset="0"/>
              <a:cs typeface="Times New Roman" panose="02020603050405020304" charset="0"/>
            </a:endParaRPr>
          </a:p>
          <a:p>
            <a:pPr algn="just"/>
            <a:r>
              <a:rPr lang="en-US" altLang="en-US" sz="7200">
                <a:latin typeface="Times New Roman" panose="02020603050405020304" charset="0"/>
                <a:cs typeface="Times New Roman" panose="02020603050405020304" charset="0"/>
              </a:rPr>
              <a:t>Compared seasonal performance.</a:t>
            </a:r>
            <a:endParaRPr lang="en-US" altLang="en-US" sz="7200">
              <a:latin typeface="Times New Roman" panose="02020603050405020304" charset="0"/>
              <a:cs typeface="Times New Roman" panose="02020603050405020304" charset="0"/>
            </a:endParaRPr>
          </a:p>
          <a:p>
            <a:pPr marL="0" indent="0" algn="just">
              <a:buNone/>
            </a:pPr>
            <a:endParaRPr lang="en-US" altLang="en-US" sz="7200">
              <a:latin typeface="Times New Roman" panose="02020603050405020304" charset="0"/>
              <a:cs typeface="Times New Roman" panose="02020603050405020304" charset="0"/>
            </a:endParaRPr>
          </a:p>
        </p:txBody>
      </p:sp>
      <p:sp>
        <p:nvSpPr>
          <p:cNvPr id="4" name="Text Box 3"/>
          <p:cNvSpPr txBox="1"/>
          <p:nvPr/>
        </p:nvSpPr>
        <p:spPr>
          <a:xfrm>
            <a:off x="-67310" y="77470"/>
            <a:ext cx="5758180" cy="706755"/>
          </a:xfrm>
          <a:prstGeom prst="rect">
            <a:avLst/>
          </a:prstGeom>
          <a:noFill/>
        </p:spPr>
        <p:txBody>
          <a:bodyPr wrap="square" rtlCol="0" anchor="t">
            <a:spAutoFit/>
          </a:bodyPr>
          <a:p>
            <a:pPr algn="ctr">
              <a:buClrTx/>
              <a:buSzTx/>
              <a:buFontTx/>
            </a:pPr>
            <a:r>
              <a:rPr lang="en-IN" altLang="en-US" sz="4000" b="1">
                <a:latin typeface="Times New Roman" panose="02020603050405020304" charset="0"/>
                <a:cs typeface="Times New Roman" panose="02020603050405020304" charset="0"/>
                <a:sym typeface="+mn-ea"/>
              </a:rPr>
              <a:t>Methodolgy / workflow</a:t>
            </a:r>
            <a:endParaRPr lang="en-IN" altLang="en-US" sz="4000" b="1">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64870" y="0"/>
            <a:ext cx="5654675" cy="1143000"/>
          </a:xfrm>
        </p:spPr>
        <p:txBody>
          <a:bodyPr/>
          <a:lstStyle/>
          <a:p>
            <a:r>
              <a:rPr b="1">
                <a:latin typeface="Times New Roman" panose="02020603050405020304" charset="0"/>
                <a:cs typeface="Times New Roman" panose="02020603050405020304" charset="0"/>
              </a:rPr>
              <a:t>Key</a:t>
            </a:r>
            <a:r>
              <a:t> </a:t>
            </a:r>
            <a:r>
              <a:rPr b="1">
                <a:latin typeface="Times New Roman" panose="02020603050405020304" charset="0"/>
                <a:cs typeface="Times New Roman" panose="02020603050405020304" charset="0"/>
              </a:rPr>
              <a:t>Insights</a:t>
            </a:r>
            <a:endParaRPr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48590" y="1059815"/>
            <a:ext cx="8996045" cy="5634355"/>
          </a:xfrm>
        </p:spPr>
        <p:txBody>
          <a:bodyPr>
            <a:noAutofit/>
          </a:bodyPr>
          <a:lstStyle/>
          <a:p>
            <a:pPr algn="just">
              <a:buFont typeface="Wingdings" panose="05000000000000000000" charset="0"/>
              <a:buChar char="v"/>
            </a:pPr>
            <a:r>
              <a:rPr lang="en-US" altLang="en-US" sz="2400" b="1">
                <a:latin typeface="Times New Roman" panose="02020603050405020304" charset="0"/>
                <a:cs typeface="Times New Roman" panose="02020603050405020304" charset="0"/>
              </a:rPr>
              <a:t>District-Level Trends</a:t>
            </a:r>
            <a:endParaRPr lang="en-US" altLang="en-US" sz="2400" b="1">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US" sz="2400">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Total visitors recorded: 715,410,282</a:t>
            </a:r>
            <a:endParaRPr lang="en-US" altLang="en-US" sz="1900">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Average per observation: 84,275</a:t>
            </a:r>
            <a:r>
              <a:rPr lang="en-IN" altLang="en-US" sz="1900">
                <a:latin typeface="Times New Roman" panose="02020603050405020304" charset="0"/>
                <a:cs typeface="Times New Roman" panose="02020603050405020304" charset="0"/>
              </a:rPr>
              <a:t> </a:t>
            </a:r>
            <a:endParaRPr lang="en-US" altLang="en-US" sz="1900">
              <a:latin typeface="Times New Roman" panose="02020603050405020304" charset="0"/>
              <a:cs typeface="Times New Roman" panose="02020603050405020304" charset="0"/>
            </a:endParaRPr>
          </a:p>
          <a:p>
            <a:pPr algn="just"/>
            <a:endParaRPr lang="en-US" altLang="en-US" sz="1900">
              <a:latin typeface="Times New Roman" panose="02020603050405020304" charset="0"/>
              <a:cs typeface="Times New Roman" panose="02020603050405020304" charset="0"/>
            </a:endParaRPr>
          </a:p>
          <a:p>
            <a:pPr marL="0" indent="0" algn="just">
              <a:buNone/>
            </a:pPr>
            <a:r>
              <a:rPr lang="en-IN" altLang="en-US" sz="1900" b="1">
                <a:latin typeface="Times New Roman" panose="02020603050405020304" charset="0"/>
                <a:cs typeface="Times New Roman" panose="02020603050405020304" charset="0"/>
              </a:rPr>
              <a:t>  </a:t>
            </a:r>
            <a:r>
              <a:rPr lang="en-US" altLang="en-US" sz="1900" b="1">
                <a:latin typeface="Times New Roman" panose="02020603050405020304" charset="0"/>
                <a:cs typeface="Times New Roman" panose="02020603050405020304" charset="0"/>
              </a:rPr>
              <a:t>Top 5 Districts:</a:t>
            </a:r>
            <a:endParaRPr lang="en-US" altLang="en-US" sz="1900">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Mulugu – 77,297,381</a:t>
            </a:r>
            <a:endParaRPr lang="en-US" altLang="en-US" sz="1900">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Hyderabad, Ranga Reddy, Medchal &amp; Vikarabad – 61,325,331</a:t>
            </a:r>
            <a:endParaRPr lang="en-US" altLang="en-US" sz="1900">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Yadadri Bhongir – 49,289,828</a:t>
            </a:r>
            <a:endParaRPr lang="en-US" altLang="en-US" sz="1900">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Rajanna Sircilla – 44,543,745</a:t>
            </a:r>
            <a:endParaRPr lang="en-US" altLang="en-US" sz="1900">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Hyderabad – 43,239,548</a:t>
            </a:r>
            <a:endParaRPr lang="en-US" altLang="en-US" sz="1900">
              <a:latin typeface="Times New Roman" panose="02020603050405020304" charset="0"/>
              <a:cs typeface="Times New Roman" panose="02020603050405020304" charset="0"/>
            </a:endParaRPr>
          </a:p>
          <a:p>
            <a:pPr algn="just"/>
            <a:endParaRPr lang="en-US" altLang="en-US" sz="1900">
              <a:latin typeface="Times New Roman" panose="02020603050405020304" charset="0"/>
              <a:cs typeface="Times New Roman" panose="02020603050405020304" charset="0"/>
            </a:endParaRPr>
          </a:p>
          <a:p>
            <a:pPr marL="0" indent="0" algn="just">
              <a:buNone/>
            </a:pPr>
            <a:r>
              <a:rPr lang="en-US" altLang="en-US" sz="1900" b="1">
                <a:latin typeface="Times New Roman" panose="02020603050405020304" charset="0"/>
                <a:cs typeface="Times New Roman" panose="02020603050405020304" charset="0"/>
              </a:rPr>
              <a:t>Interpretation:</a:t>
            </a:r>
            <a:endParaRPr lang="en-US" altLang="en-US" sz="1900" b="1">
              <a:latin typeface="Times New Roman" panose="02020603050405020304" charset="0"/>
              <a:cs typeface="Times New Roman" panose="02020603050405020304" charset="0"/>
            </a:endParaRPr>
          </a:p>
          <a:p>
            <a:pPr marL="0" indent="0" algn="just">
              <a:buNone/>
            </a:pPr>
            <a:r>
              <a:rPr lang="en-US" altLang="en-US" sz="1900">
                <a:latin typeface="Times New Roman" panose="02020603050405020304" charset="0"/>
                <a:cs typeface="Times New Roman" panose="02020603050405020304" charset="0"/>
              </a:rPr>
              <a:t>Mulugu emerges as the most visited district, likely due to its natural attractions like waterfalls and temples. Urban centers such as Hyderabad and Ranga Reddy maintain high consistent visitor volumes due to business and leisure tourism.</a:t>
            </a:r>
            <a:endParaRPr lang="en-US" altLang="en-US" sz="19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district_month_heat_top20_pyspark"/>
          <p:cNvPicPr>
            <a:picLocks noChangeAspect="1"/>
          </p:cNvPicPr>
          <p:nvPr/>
        </p:nvPicPr>
        <p:blipFill>
          <a:blip r:embed="rId1"/>
          <a:stretch>
            <a:fillRect/>
          </a:stretch>
        </p:blipFill>
        <p:spPr>
          <a:xfrm>
            <a:off x="0" y="381000"/>
            <a:ext cx="9144000" cy="6096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8590" y="611505"/>
            <a:ext cx="8783955" cy="5634355"/>
          </a:xfrm>
        </p:spPr>
        <p:txBody>
          <a:bodyPr>
            <a:noAutofit/>
          </a:bodyPr>
          <a:lstStyle/>
          <a:p>
            <a:pPr algn="just">
              <a:buFont typeface="Wingdings" panose="05000000000000000000" charset="0"/>
              <a:buChar char="v"/>
            </a:pPr>
            <a:r>
              <a:rPr lang="en-IN" altLang="en-US" sz="2400" b="1">
                <a:latin typeface="Times New Roman" panose="02020603050405020304" charset="0"/>
                <a:cs typeface="Times New Roman" panose="02020603050405020304" charset="0"/>
              </a:rPr>
              <a:t> </a:t>
            </a:r>
            <a:r>
              <a:rPr lang="en-US" altLang="en-US" sz="2400" b="1">
                <a:latin typeface="Times New Roman" panose="02020603050405020304" charset="0"/>
                <a:cs typeface="Times New Roman" panose="02020603050405020304" charset="0"/>
              </a:rPr>
              <a:t>Seasonal Patterns</a:t>
            </a:r>
            <a:endParaRPr lang="en-US" altLang="en-US" sz="2400" b="1">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US" sz="2400">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Summer: 196,004,551 visitors (highest)</a:t>
            </a:r>
            <a:endParaRPr lang="en-US" altLang="en-US" sz="1900">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Autumn: 174,939,935 visitors</a:t>
            </a:r>
            <a:endParaRPr lang="en-US" altLang="en-US" sz="1900">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Winter: 172,453,632 visitors</a:t>
            </a:r>
            <a:endParaRPr lang="en-US" altLang="en-US" sz="1900">
              <a:latin typeface="Times New Roman" panose="02020603050405020304" charset="0"/>
              <a:cs typeface="Times New Roman" panose="02020603050405020304" charset="0"/>
            </a:endParaRPr>
          </a:p>
          <a:p>
            <a:pPr algn="just"/>
            <a:r>
              <a:rPr lang="en-US" altLang="en-US" sz="1900">
                <a:latin typeface="Times New Roman" panose="02020603050405020304" charset="0"/>
                <a:cs typeface="Times New Roman" panose="02020603050405020304" charset="0"/>
              </a:rPr>
              <a:t>Monsoon: 172,012,162 visitors</a:t>
            </a: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a:p>
            <a:pPr marL="0" indent="0" algn="just">
              <a:buNone/>
            </a:pPr>
            <a:r>
              <a:rPr lang="en-US" altLang="en-US" sz="1900" b="1">
                <a:latin typeface="Times New Roman" panose="02020603050405020304" charset="0"/>
                <a:cs typeface="Times New Roman" panose="02020603050405020304" charset="0"/>
              </a:rPr>
              <a:t>Interpretation:</a:t>
            </a:r>
            <a:endParaRPr lang="en-US" altLang="en-US" sz="1900" b="1">
              <a:latin typeface="Times New Roman" panose="02020603050405020304" charset="0"/>
              <a:cs typeface="Times New Roman" panose="02020603050405020304" charset="0"/>
            </a:endParaRPr>
          </a:p>
          <a:p>
            <a:pPr marL="0" indent="0" algn="just">
              <a:buNone/>
            </a:pPr>
            <a:r>
              <a:rPr lang="en-US" altLang="en-US" sz="1900">
                <a:latin typeface="Times New Roman" panose="02020603050405020304" charset="0"/>
                <a:cs typeface="Times New Roman" panose="02020603050405020304" charset="0"/>
              </a:rPr>
              <a:t>The summer season dominates tourism, possibly due to school holidays and temple festival timings.Autumn and winter show balanced inflow, indicating consistent off-peak visitation patterns suitable for year-round tourism planning.</a:t>
            </a:r>
            <a:endParaRPr lang="en-US" altLang="en-US" sz="1900">
              <a:latin typeface="Times New Roman" panose="02020603050405020304" charset="0"/>
              <a:cs typeface="Times New Roman" panose="02020603050405020304" charset="0"/>
            </a:endParaRPr>
          </a:p>
          <a:p>
            <a:pPr marL="0" indent="0" algn="just">
              <a:buNone/>
            </a:pPr>
            <a:endParaRPr lang="en-US" altLang="en-US" sz="1900">
              <a:latin typeface="Times New Roman" panose="02020603050405020304" charset="0"/>
              <a:cs typeface="Times New Roman" panose="02020603050405020304" charset="0"/>
            </a:endParaRPr>
          </a:p>
        </p:txBody>
      </p:sp>
      <p:pic>
        <p:nvPicPr>
          <p:cNvPr id="5" name="Picture 4" descr="season_distribution_pyspark"/>
          <p:cNvPicPr>
            <a:picLocks noChangeAspect="1"/>
          </p:cNvPicPr>
          <p:nvPr/>
        </p:nvPicPr>
        <p:blipFill>
          <a:blip r:embed="rId1"/>
          <a:srcRect l="9345" t="6964" r="8224" b="15427"/>
          <a:stretch>
            <a:fillRect/>
          </a:stretch>
        </p:blipFill>
        <p:spPr>
          <a:xfrm>
            <a:off x="4572000" y="365760"/>
            <a:ext cx="3851910" cy="3627120"/>
          </a:xfrm>
          <a:prstGeom prst="rect">
            <a:avLst/>
          </a:prstGeom>
        </p:spPr>
      </p:pic>
      <p:sp>
        <p:nvSpPr>
          <p:cNvPr id="6" name="Text Box 5"/>
          <p:cNvSpPr txBox="1"/>
          <p:nvPr/>
        </p:nvSpPr>
        <p:spPr>
          <a:xfrm>
            <a:off x="2032000" y="1107123"/>
            <a:ext cx="5080000" cy="337185"/>
          </a:xfrm>
          <a:prstGeom prst="rect">
            <a:avLst/>
          </a:prstGeom>
        </p:spPr>
        <p:txBody>
          <a:bodyPr>
            <a:spAutoFit/>
          </a:bodyPr>
          <a:p>
            <a:pPr>
              <a:spcAft>
                <a:spcPct val="60000"/>
              </a:spcAft>
            </a:pPr>
            <a:endParaRPr sz="1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5531</Words>
  <Application>WPS Presentation</Application>
  <PresentationFormat>On-screen Show (4:3)</PresentationFormat>
  <Paragraphs>180</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Arial</vt:lpstr>
      <vt:lpstr>Calibri</vt:lpstr>
      <vt:lpstr>Microsoft YaHei</vt:lpstr>
      <vt:lpstr>Arial Unicode MS</vt:lpstr>
      <vt:lpstr>Bahnschrift SemiBold Condensed</vt:lpstr>
      <vt:lpstr>Times New Roman</vt:lpstr>
      <vt:lpstr>Wingdings</vt:lpstr>
      <vt:lpstr>Arial Narrow</vt:lpstr>
      <vt:lpstr>Avenir Next Regular</vt:lpstr>
      <vt:lpstr>Segoe Print</vt:lpstr>
      <vt:lpstr>Chalkboard</vt:lpstr>
      <vt:lpstr>Graphik Semibold</vt:lpstr>
      <vt:lpstr>Office Theme</vt:lpstr>
      <vt:lpstr>Tourism Data Analysis</vt:lpstr>
      <vt:lpstr>Introduction</vt:lpstr>
      <vt:lpstr>Dataset Description</vt:lpstr>
      <vt:lpstr>PowerPoint 演示文稿</vt:lpstr>
      <vt:lpstr>Operations Performed</vt:lpstr>
      <vt:lpstr>PowerPoint 演示文稿</vt:lpstr>
      <vt:lpstr>Key Insights</vt:lpstr>
      <vt:lpstr>PowerPoint 演示文稿</vt:lpstr>
      <vt:lpstr>Key Insights</vt:lpstr>
      <vt:lpstr>PowerPoint 演示文稿</vt:lpstr>
      <vt:lpstr>PowerPoint 演示文稿</vt:lpstr>
      <vt:lpstr>Recommendations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Avanthika Sharma</cp:lastModifiedBy>
  <cp:revision>3</cp:revision>
  <dcterms:created xsi:type="dcterms:W3CDTF">2013-01-27T09:14:00Z</dcterms:created>
  <dcterms:modified xsi:type="dcterms:W3CDTF">2025-10-06T08:20:47Z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508FB5D84FBE4619AF054936CF5B81DF_13</vt:lpwstr>
  </property>
  <property fmtid="{D5CDD505-2E9C-101B-9397-08002B2CF9AE}" pid="3" name="KSOProductBuildVer">
    <vt:lpwstr>1033-12.2.0.22549</vt:lpwstr>
  </property>
</Properties>
</file>