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76"/>
  </p:notesMasterIdLst>
  <p:sldIdLst>
    <p:sldId id="734" r:id="rId2"/>
    <p:sldId id="735" r:id="rId3"/>
    <p:sldId id="736" r:id="rId4"/>
    <p:sldId id="737" r:id="rId5"/>
    <p:sldId id="432" r:id="rId6"/>
    <p:sldId id="356" r:id="rId7"/>
    <p:sldId id="361" r:id="rId8"/>
    <p:sldId id="427" r:id="rId9"/>
    <p:sldId id="379" r:id="rId10"/>
    <p:sldId id="265" r:id="rId11"/>
    <p:sldId id="380" r:id="rId12"/>
    <p:sldId id="381" r:id="rId13"/>
    <p:sldId id="383" r:id="rId14"/>
    <p:sldId id="384" r:id="rId15"/>
    <p:sldId id="385" r:id="rId16"/>
    <p:sldId id="389" r:id="rId17"/>
    <p:sldId id="390" r:id="rId18"/>
    <p:sldId id="391" r:id="rId19"/>
    <p:sldId id="363" r:id="rId20"/>
    <p:sldId id="365" r:id="rId21"/>
    <p:sldId id="366" r:id="rId22"/>
    <p:sldId id="396" r:id="rId23"/>
    <p:sldId id="397" r:id="rId24"/>
    <p:sldId id="398" r:id="rId25"/>
    <p:sldId id="399" r:id="rId26"/>
    <p:sldId id="400" r:id="rId27"/>
    <p:sldId id="401" r:id="rId28"/>
    <p:sldId id="403" r:id="rId29"/>
    <p:sldId id="405" r:id="rId30"/>
    <p:sldId id="407" r:id="rId31"/>
    <p:sldId id="411" r:id="rId32"/>
    <p:sldId id="412" r:id="rId33"/>
    <p:sldId id="417" r:id="rId34"/>
    <p:sldId id="418" r:id="rId35"/>
    <p:sldId id="419" r:id="rId36"/>
    <p:sldId id="429" r:id="rId37"/>
    <p:sldId id="422" r:id="rId38"/>
    <p:sldId id="430" r:id="rId39"/>
    <p:sldId id="420" r:id="rId40"/>
    <p:sldId id="421" r:id="rId41"/>
    <p:sldId id="413" r:id="rId42"/>
    <p:sldId id="334" r:id="rId43"/>
    <p:sldId id="337" r:id="rId44"/>
    <p:sldId id="376" r:id="rId45"/>
    <p:sldId id="377" r:id="rId46"/>
    <p:sldId id="378" r:id="rId47"/>
    <p:sldId id="738" r:id="rId48"/>
    <p:sldId id="338" r:id="rId49"/>
    <p:sldId id="339" r:id="rId50"/>
    <p:sldId id="739" r:id="rId51"/>
    <p:sldId id="742" r:id="rId52"/>
    <p:sldId id="362" r:id="rId53"/>
    <p:sldId id="364" r:id="rId54"/>
    <p:sldId id="340" r:id="rId55"/>
    <p:sldId id="341" r:id="rId56"/>
    <p:sldId id="344" r:id="rId57"/>
    <p:sldId id="353" r:id="rId58"/>
    <p:sldId id="354" r:id="rId59"/>
    <p:sldId id="355" r:id="rId60"/>
    <p:sldId id="357" r:id="rId61"/>
    <p:sldId id="360" r:id="rId62"/>
    <p:sldId id="382" r:id="rId63"/>
    <p:sldId id="740" r:id="rId64"/>
    <p:sldId id="741" r:id="rId65"/>
    <p:sldId id="358" r:id="rId66"/>
    <p:sldId id="359" r:id="rId67"/>
    <p:sldId id="743" r:id="rId68"/>
    <p:sldId id="744" r:id="rId69"/>
    <p:sldId id="367" r:id="rId70"/>
    <p:sldId id="368" r:id="rId71"/>
    <p:sldId id="369" r:id="rId72"/>
    <p:sldId id="370" r:id="rId73"/>
    <p:sldId id="371" r:id="rId74"/>
    <p:sldId id="375" r:id="rId7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FFFF"/>
    <a:srgbClr val="00FFCC"/>
    <a:srgbClr val="0000CC"/>
    <a:srgbClr val="CCF3F8"/>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79" autoAdjust="0"/>
  </p:normalViewPr>
  <p:slideViewPr>
    <p:cSldViewPr showGuides="1">
      <p:cViewPr varScale="1">
        <p:scale>
          <a:sx n="97" d="100"/>
          <a:sy n="97" d="100"/>
        </p:scale>
        <p:origin x="94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BE8BDAC-42E1-47D6-AF87-1E18040B2A3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a:extLst>
              <a:ext uri="{FF2B5EF4-FFF2-40B4-BE49-F238E27FC236}">
                <a16:creationId xmlns:a16="http://schemas.microsoft.com/office/drawing/2014/main" id="{7D662AF4-2CF4-43A0-BA3F-C6A08081766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D31870A0-3E3D-4E76-9F4B-01A74F214489}" type="datetimeFigureOut">
              <a:rPr lang="zh-CN" altLang="en-US"/>
              <a:pPr>
                <a:defRPr/>
              </a:pPr>
              <a:t>2021/9/26</a:t>
            </a:fld>
            <a:endParaRPr lang="zh-CN" altLang="en-US"/>
          </a:p>
        </p:txBody>
      </p:sp>
      <p:sp>
        <p:nvSpPr>
          <p:cNvPr id="4" name="幻灯片图像占位符 3">
            <a:extLst>
              <a:ext uri="{FF2B5EF4-FFF2-40B4-BE49-F238E27FC236}">
                <a16:creationId xmlns:a16="http://schemas.microsoft.com/office/drawing/2014/main" id="{D508CBAD-0811-4C70-983C-9B72D0295C8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73DBD61F-3124-4DD0-84E3-6319C17A5B9C}"/>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7AED6712-84AB-4BB2-85D7-6968A9D5718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a:extLst>
              <a:ext uri="{FF2B5EF4-FFF2-40B4-BE49-F238E27FC236}">
                <a16:creationId xmlns:a16="http://schemas.microsoft.com/office/drawing/2014/main" id="{18A48D5F-3C94-4037-A28E-EC0B5D72853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F01C0EE-7528-4F3D-879B-4830885AA63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124D55-68F4-415E-8ACA-2483CE222AE8}" type="slidenum">
              <a:rPr lang="zh-CN" altLang="en-US" smtClean="0"/>
              <a:pPr/>
              <a:t>1</a:t>
            </a:fld>
            <a:endParaRPr lang="en-US" altLang="zh-CN"/>
          </a:p>
        </p:txBody>
      </p:sp>
    </p:spTree>
    <p:extLst>
      <p:ext uri="{BB962C8B-B14F-4D97-AF65-F5344CB8AC3E}">
        <p14:creationId xmlns:p14="http://schemas.microsoft.com/office/powerpoint/2010/main" val="4156833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FF25D875-3030-4F8B-AA7F-7AEE87709B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备注占位符 2">
            <a:extLst>
              <a:ext uri="{FF2B5EF4-FFF2-40B4-BE49-F238E27FC236}">
                <a16:creationId xmlns:a16="http://schemas.microsoft.com/office/drawing/2014/main" id="{0E8926A5-AB45-4B41-91E5-6CC223570C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0964" name="灯片编号占位符 3">
            <a:extLst>
              <a:ext uri="{FF2B5EF4-FFF2-40B4-BE49-F238E27FC236}">
                <a16:creationId xmlns:a16="http://schemas.microsoft.com/office/drawing/2014/main" id="{54E807B1-9DFE-4288-8CE7-29E82EF783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E5371E0-4BF2-4B4D-B44F-9E32EC428343}" type="slidenum">
              <a:rPr lang="zh-CN" altLang="en-US"/>
              <a:pPr/>
              <a:t>17</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828FE762-95D1-4A51-8483-91CBEBBA07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a:extLst>
              <a:ext uri="{FF2B5EF4-FFF2-40B4-BE49-F238E27FC236}">
                <a16:creationId xmlns:a16="http://schemas.microsoft.com/office/drawing/2014/main" id="{F4377865-A968-4F61-AE66-A14E4E0B9E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9396" name="灯片编号占位符 3">
            <a:extLst>
              <a:ext uri="{FF2B5EF4-FFF2-40B4-BE49-F238E27FC236}">
                <a16:creationId xmlns:a16="http://schemas.microsoft.com/office/drawing/2014/main" id="{BE9BEBB8-AB2A-4274-8D7C-1323F2DA7D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82CEC01-60E1-4A61-AF33-AFBB5201DA88}" type="slidenum">
              <a:rPr lang="zh-CN" altLang="en-US"/>
              <a:pPr/>
              <a:t>32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BCC85021-AD5D-4DF7-B51B-68FB58D5A845}"/>
              </a:ext>
            </a:extLst>
          </p:cNvPr>
          <p:cNvSpPr>
            <a:spLocks noGrp="1" noRot="1" noChangeAspect="1" noTextEdit="1"/>
          </p:cNvSpPr>
          <p:nvPr>
            <p:ph type="sldImg"/>
          </p:nvPr>
        </p:nvSpPr>
        <p:spPr>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a:extLst>
              <a:ext uri="{FF2B5EF4-FFF2-40B4-BE49-F238E27FC236}">
                <a16:creationId xmlns:a16="http://schemas.microsoft.com/office/drawing/2014/main" id="{EFF328F5-07AE-4787-8621-3F06C5617D6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eaLnBrk="1" hangingPunct="1">
              <a:spcBef>
                <a:spcPct val="0"/>
              </a:spcBef>
            </a:pPr>
            <a:endParaRPr lang="zh-CN" altLang="en-US"/>
          </a:p>
        </p:txBody>
      </p:sp>
      <p:sp>
        <p:nvSpPr>
          <p:cNvPr id="10244" name="灯片编号占位符 3">
            <a:extLst>
              <a:ext uri="{FF2B5EF4-FFF2-40B4-BE49-F238E27FC236}">
                <a16:creationId xmlns:a16="http://schemas.microsoft.com/office/drawing/2014/main" id="{2E1F1A0B-CF87-4F76-932B-9D7CCDDDA670}"/>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C5E1A1E5-D6E2-45E5-A1B5-2284B49EF6CA}" type="slidenum">
              <a:rPr lang="zh-CN" altLang="en-US"/>
              <a:pPr>
                <a:spcBef>
                  <a:spcPct val="0"/>
                </a:spcBef>
                <a:buFontTx/>
                <a:buNone/>
              </a:pPr>
              <a:t>44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4335E7C2-EE38-4EFF-8F15-FE55D60F7D71}"/>
              </a:ext>
            </a:extLst>
          </p:cNvPr>
          <p:cNvSpPr>
            <a:spLocks noGrp="1" noRot="1" noChangeAspect="1" noTextEdit="1"/>
          </p:cNvSpPr>
          <p:nvPr>
            <p:ph type="sldImg"/>
          </p:nvPr>
        </p:nvSpPr>
        <p:spPr>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a:extLst>
              <a:ext uri="{FF2B5EF4-FFF2-40B4-BE49-F238E27FC236}">
                <a16:creationId xmlns:a16="http://schemas.microsoft.com/office/drawing/2014/main" id="{79AF4285-CF3A-40E1-97A7-E1D7958086B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eaLnBrk="1" hangingPunct="1">
              <a:spcBef>
                <a:spcPct val="0"/>
              </a:spcBef>
            </a:pPr>
            <a:endParaRPr lang="zh-CN" altLang="en-US"/>
          </a:p>
        </p:txBody>
      </p:sp>
      <p:sp>
        <p:nvSpPr>
          <p:cNvPr id="12292" name="灯片编号占位符 3">
            <a:extLst>
              <a:ext uri="{FF2B5EF4-FFF2-40B4-BE49-F238E27FC236}">
                <a16:creationId xmlns:a16="http://schemas.microsoft.com/office/drawing/2014/main" id="{A34D6CF0-C14A-4A2F-BF1C-2C2C9F43988B}"/>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35CD5258-4B7D-46F4-9C10-75A4A19AC700}" type="slidenum">
              <a:rPr lang="zh-CN" altLang="en-US"/>
              <a:pPr>
                <a:spcBef>
                  <a:spcPct val="0"/>
                </a:spcBef>
                <a:buFontTx/>
                <a:buNone/>
              </a:pPr>
              <a:t>45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480F234A-D3FA-4037-ACE4-1FF71B9878AE}"/>
              </a:ext>
            </a:extLst>
          </p:cNvPr>
          <p:cNvSpPr>
            <a:spLocks noGrp="1" noRot="1" noChangeAspect="1" noTextEdit="1"/>
          </p:cNvSpPr>
          <p:nvPr>
            <p:ph type="sldImg"/>
          </p:nvPr>
        </p:nvSpPr>
        <p:spPr>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id="{268F96C3-3ED6-4B5B-8DE4-1625620F0ED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pPr eaLnBrk="1" hangingPunct="1">
              <a:spcBef>
                <a:spcPct val="0"/>
              </a:spcBef>
            </a:pPr>
            <a:endParaRPr lang="zh-CN" altLang="en-US"/>
          </a:p>
        </p:txBody>
      </p:sp>
      <p:sp>
        <p:nvSpPr>
          <p:cNvPr id="15364" name="灯片编号占位符 3">
            <a:extLst>
              <a:ext uri="{FF2B5EF4-FFF2-40B4-BE49-F238E27FC236}">
                <a16:creationId xmlns:a16="http://schemas.microsoft.com/office/drawing/2014/main" id="{207B6F8B-6079-45D6-9279-12E62B9C2C5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C64551C1-F6CC-404F-A80D-9B0B29EB950A}" type="slidenum">
              <a:rPr lang="zh-CN" altLang="en-US"/>
              <a:pPr>
                <a:spcBef>
                  <a:spcPct val="0"/>
                </a:spcBef>
                <a:buFontTx/>
                <a:buNone/>
              </a:pPr>
              <a:t>47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522DF90C-2A14-4F99-9E1C-4281D77584BE}"/>
              </a:ext>
            </a:extLst>
          </p:cNvPr>
          <p:cNvSpPr>
            <a:spLocks noGrp="1" noRot="1" noChangeAspect="1" noChangeArrowheads="1" noTextEdit="1"/>
          </p:cNvSpPr>
          <p:nvPr>
            <p:ph type="sldImg"/>
          </p:nvPr>
        </p:nvSpPr>
        <p:spPr/>
      </p:sp>
      <p:sp>
        <p:nvSpPr>
          <p:cNvPr id="29699" name="备注占位符 2">
            <a:extLst>
              <a:ext uri="{FF2B5EF4-FFF2-40B4-BE49-F238E27FC236}">
                <a16:creationId xmlns:a16="http://schemas.microsoft.com/office/drawing/2014/main" id="{EDD9541D-4960-47F4-AB63-1E1699A3EC6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0" name="灯片编号占位符 3">
            <a:extLst>
              <a:ext uri="{FF2B5EF4-FFF2-40B4-BE49-F238E27FC236}">
                <a16:creationId xmlns:a16="http://schemas.microsoft.com/office/drawing/2014/main" id="{D3E0058A-BE91-4F58-AA0B-8F7502C2DFAF}"/>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723339-5C3E-46FD-B490-EFEB56DA5C0C}" type="slidenum">
              <a:rPr lang="zh-CN" altLang="zh-CN"/>
              <a:pPr/>
              <a:t>63</a:t>
            </a:fld>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6D99FC42-AEEF-4DB4-9BC4-1F01FD8AAC57}"/>
              </a:ext>
            </a:extLst>
          </p:cNvPr>
          <p:cNvSpPr>
            <a:spLocks noGrp="1" noRot="1" noChangeAspect="1" noTextEdit="1"/>
          </p:cNvSpPr>
          <p:nvPr>
            <p:ph type="sldImg"/>
          </p:nvPr>
        </p:nvSpPr>
        <p:spPr>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a:extLst>
              <a:ext uri="{FF2B5EF4-FFF2-40B4-BE49-F238E27FC236}">
                <a16:creationId xmlns:a16="http://schemas.microsoft.com/office/drawing/2014/main" id="{4F57E89F-5703-44DB-931A-77905DEDA24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endParaRPr lang="zh-CN" altLang="en-US"/>
          </a:p>
        </p:txBody>
      </p:sp>
      <p:sp>
        <p:nvSpPr>
          <p:cNvPr id="32772" name="灯片编号占位符 3">
            <a:extLst>
              <a:ext uri="{FF2B5EF4-FFF2-40B4-BE49-F238E27FC236}">
                <a16:creationId xmlns:a16="http://schemas.microsoft.com/office/drawing/2014/main" id="{F5725DC4-9052-4098-A54D-C14D03FAD44F}"/>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buFontTx/>
              <a:buNone/>
            </a:pPr>
            <a:fld id="{407C1567-0FAE-4352-8EA1-01897C24B29E}" type="slidenum">
              <a:rPr lang="zh-CN" altLang="en-US"/>
              <a:pPr>
                <a:spcBef>
                  <a:spcPct val="0"/>
                </a:spcBef>
                <a:buFontTx/>
                <a:buNone/>
              </a:pPr>
              <a:t>65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124D55-68F4-415E-8ACA-2483CE222AE8}" type="slidenum">
              <a:rPr lang="zh-CN" altLang="en-US" smtClean="0"/>
              <a:pPr/>
              <a:t>2</a:t>
            </a:fld>
            <a:endParaRPr lang="en-US" altLang="zh-CN"/>
          </a:p>
        </p:txBody>
      </p:sp>
    </p:spTree>
    <p:extLst>
      <p:ext uri="{BB962C8B-B14F-4D97-AF65-F5344CB8AC3E}">
        <p14:creationId xmlns:p14="http://schemas.microsoft.com/office/powerpoint/2010/main" val="1413012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124D55-68F4-415E-8ACA-2483CE222AE8}" type="slidenum">
              <a:rPr lang="zh-CN" altLang="en-US" smtClean="0"/>
              <a:pPr/>
              <a:t>3</a:t>
            </a:fld>
            <a:endParaRPr lang="en-US" altLang="zh-CN"/>
          </a:p>
        </p:txBody>
      </p:sp>
    </p:spTree>
    <p:extLst>
      <p:ext uri="{BB962C8B-B14F-4D97-AF65-F5344CB8AC3E}">
        <p14:creationId xmlns:p14="http://schemas.microsoft.com/office/powerpoint/2010/main" val="1945572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C124D55-68F4-415E-8ACA-2483CE222AE8}" type="slidenum">
              <a:rPr lang="zh-CN" altLang="en-US" smtClean="0"/>
              <a:pPr/>
              <a:t>4</a:t>
            </a:fld>
            <a:endParaRPr lang="en-US" altLang="zh-CN"/>
          </a:p>
        </p:txBody>
      </p:sp>
    </p:spTree>
    <p:extLst>
      <p:ext uri="{BB962C8B-B14F-4D97-AF65-F5344CB8AC3E}">
        <p14:creationId xmlns:p14="http://schemas.microsoft.com/office/powerpoint/2010/main" val="196337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7D3B8F44-6122-4B84-BA50-5C5AEBDD12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id="{0FBAFAA5-36B9-48B6-A550-CEE369DCE3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5364" name="灯片编号占位符 3">
            <a:extLst>
              <a:ext uri="{FF2B5EF4-FFF2-40B4-BE49-F238E27FC236}">
                <a16:creationId xmlns:a16="http://schemas.microsoft.com/office/drawing/2014/main" id="{880921C3-4DA4-4A3F-BDB4-8CBC3FAB68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01052A1-99A1-4A39-B365-0A0FE67B24D5}" type="slidenum">
              <a:rPr lang="zh-CN" altLang="en-US"/>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255E8DA1-5971-4F15-B461-D7A3B3C883F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2B3E9730-5FBA-4AC1-AFED-55DC9C7A29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2532" name="灯片编号占位符 3">
            <a:extLst>
              <a:ext uri="{FF2B5EF4-FFF2-40B4-BE49-F238E27FC236}">
                <a16:creationId xmlns:a16="http://schemas.microsoft.com/office/drawing/2014/main" id="{400DEFD0-4D50-4D28-BF74-C471E0A73BB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5AA244E-26F8-45BA-BB4E-9CA774F547E6}" type="slidenum">
              <a:rPr lang="zh-CN" altLang="en-US"/>
              <a:pPr/>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7BC35780-15E0-4D21-86B7-59A2DAA3A9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id="{78E605FA-2585-4E5B-83B3-8621D41B97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7652" name="灯片编号占位符 3">
            <a:extLst>
              <a:ext uri="{FF2B5EF4-FFF2-40B4-BE49-F238E27FC236}">
                <a16:creationId xmlns:a16="http://schemas.microsoft.com/office/drawing/2014/main" id="{F72196C1-401B-440B-8943-51D620B9FB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4FC72EE-21B8-4372-8FD1-D541B2AE6F7B}" type="slidenum">
              <a:rPr lang="zh-CN" altLang="en-US"/>
              <a:pPr/>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64CCEC59-E457-4257-9F44-7F0E7593F0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a:extLst>
              <a:ext uri="{FF2B5EF4-FFF2-40B4-BE49-F238E27FC236}">
                <a16:creationId xmlns:a16="http://schemas.microsoft.com/office/drawing/2014/main" id="{8268900E-1756-4DBE-9DDF-0878D3C584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09538" eaLnBrk="1" hangingPunct="1">
              <a:lnSpc>
                <a:spcPct val="150000"/>
              </a:lnSpc>
              <a:spcBef>
                <a:spcPct val="0"/>
              </a:spcBef>
              <a:buFont typeface="Wingdings 2" panose="05020102010507070707" pitchFamily="18" charset="2"/>
              <a:buNone/>
            </a:pPr>
            <a:endParaRPr lang="zh-CN" altLang="en-US"/>
          </a:p>
        </p:txBody>
      </p:sp>
      <p:sp>
        <p:nvSpPr>
          <p:cNvPr id="29700" name="灯片编号占位符 3">
            <a:extLst>
              <a:ext uri="{FF2B5EF4-FFF2-40B4-BE49-F238E27FC236}">
                <a16:creationId xmlns:a16="http://schemas.microsoft.com/office/drawing/2014/main" id="{1ED96943-E4C9-4B48-BB6E-01280ED620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BFFBF9C-A0D7-410F-B407-8E128AB9E1D9}" type="slidenum">
              <a:rPr lang="zh-CN" altLang="en-US"/>
              <a:pPr/>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A5DB0CD6-6FB2-4B85-B11C-7E9410D911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a:extLst>
              <a:ext uri="{FF2B5EF4-FFF2-40B4-BE49-F238E27FC236}">
                <a16:creationId xmlns:a16="http://schemas.microsoft.com/office/drawing/2014/main" id="{B4596AFA-6A05-401F-8AE1-EE2D83EB4D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1748" name="灯片编号占位符 3">
            <a:extLst>
              <a:ext uri="{FF2B5EF4-FFF2-40B4-BE49-F238E27FC236}">
                <a16:creationId xmlns:a16="http://schemas.microsoft.com/office/drawing/2014/main" id="{2DEEE2DB-5FEA-4C18-AC1B-D6E92D1A3A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147129-9292-46FB-BDAB-C6EDB5BB0ADE}" type="slidenum">
              <a:rPr lang="zh-CN" altLang="en-US"/>
              <a:pPr/>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F1CA18D-6248-4E69-AB85-A1DDD7A4DFF5}"/>
              </a:ext>
            </a:extLst>
          </p:cNvPr>
          <p:cNvSpPr/>
          <p:nvPr/>
        </p:nvSpPr>
        <p:spPr>
          <a:xfrm>
            <a:off x="685800" y="3197225"/>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标题 1"/>
          <p:cNvSpPr>
            <a:spLocks noGrp="1"/>
          </p:cNvSpPr>
          <p:nvPr>
            <p:ph type="ctrTitle"/>
          </p:nvPr>
        </p:nvSpPr>
        <p:spPr>
          <a:xfrm>
            <a:off x="685800" y="1676401"/>
            <a:ext cx="7772400" cy="1538286"/>
          </a:xfrm>
        </p:spPr>
        <p:txBody>
          <a:bodyPr anchor="b"/>
          <a:lstStyle/>
          <a:p>
            <a:r>
              <a:rPr lang="zh-CN" altLang="en-US"/>
              <a:t>单击此处编辑母版标题样式</a:t>
            </a:r>
            <a:endParaRPr lang="en-US"/>
          </a:p>
        </p:txBody>
      </p:sp>
      <p:sp>
        <p:nvSpPr>
          <p:cNvPr id="3" name="副标题 2"/>
          <p:cNvSpPr>
            <a:spLocks noGrp="1"/>
          </p:cNvSpPr>
          <p:nvPr>
            <p:ph type="subTitle" idx="1"/>
          </p:nvPr>
        </p:nvSpPr>
        <p:spPr>
          <a:xfrm>
            <a:off x="1371600" y="3214686"/>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a:p>
        </p:txBody>
      </p:sp>
      <p:sp>
        <p:nvSpPr>
          <p:cNvPr id="5" name="日期占位符 3">
            <a:extLst>
              <a:ext uri="{FF2B5EF4-FFF2-40B4-BE49-F238E27FC236}">
                <a16:creationId xmlns:a16="http://schemas.microsoft.com/office/drawing/2014/main" id="{CEF4EC27-D3B0-4459-AD16-046A9DEC572F}"/>
              </a:ext>
            </a:extLst>
          </p:cNvPr>
          <p:cNvSpPr>
            <a:spLocks noGrp="1"/>
          </p:cNvSpPr>
          <p:nvPr>
            <p:ph type="dt" sz="half" idx="10"/>
          </p:nvPr>
        </p:nvSpPr>
        <p:spPr/>
        <p:txBody>
          <a:bodyPr/>
          <a:lstStyle>
            <a:lvl1pPr>
              <a:defRPr/>
            </a:lvl1pPr>
          </a:lstStyle>
          <a:p>
            <a:pPr>
              <a:defRPr/>
            </a:pPr>
            <a:fld id="{3B7F6E00-A7D1-4D2C-8B76-99DD2E19352A}" type="datetimeFigureOut">
              <a:rPr lang="zh-CN" altLang="en-US"/>
              <a:pPr>
                <a:defRPr/>
              </a:pPr>
              <a:t>2021/9/26</a:t>
            </a:fld>
            <a:endParaRPr lang="zh-CN" altLang="en-US"/>
          </a:p>
        </p:txBody>
      </p:sp>
      <p:sp>
        <p:nvSpPr>
          <p:cNvPr id="6" name="页脚占位符 4">
            <a:extLst>
              <a:ext uri="{FF2B5EF4-FFF2-40B4-BE49-F238E27FC236}">
                <a16:creationId xmlns:a16="http://schemas.microsoft.com/office/drawing/2014/main" id="{BD32369B-53C4-4CCB-87B7-CEF4F20BBC0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0F5DB2A-70ED-4153-B52E-F38CA58B2F1A}"/>
              </a:ext>
            </a:extLst>
          </p:cNvPr>
          <p:cNvSpPr>
            <a:spLocks noGrp="1"/>
          </p:cNvSpPr>
          <p:nvPr>
            <p:ph type="sldNum" sz="quarter" idx="12"/>
          </p:nvPr>
        </p:nvSpPr>
        <p:spPr/>
        <p:txBody>
          <a:bodyPr/>
          <a:lstStyle>
            <a:lvl1pPr>
              <a:defRPr smtClean="0"/>
            </a:lvl1pPr>
          </a:lstStyle>
          <a:p>
            <a:pPr>
              <a:defRPr/>
            </a:pPr>
            <a:fld id="{0E0951F8-ED3B-4D5D-9841-FA32005FD199}" type="slidenum">
              <a:rPr lang="zh-CN" altLang="en-US"/>
              <a:pPr>
                <a:defRPr/>
              </a:pPr>
              <a:t>‹#›</a:t>
            </a:fld>
            <a:endParaRPr lang="zh-CN" altLang="en-US"/>
          </a:p>
        </p:txBody>
      </p:sp>
    </p:spTree>
    <p:extLst>
      <p:ext uri="{BB962C8B-B14F-4D97-AF65-F5344CB8AC3E}">
        <p14:creationId xmlns:p14="http://schemas.microsoft.com/office/powerpoint/2010/main" val="2891930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E42B592-DD7C-46E3-85C0-E41E0D706C2B}"/>
              </a:ext>
            </a:extLst>
          </p:cNvPr>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a:extLst>
              <a:ext uri="{FF2B5EF4-FFF2-40B4-BE49-F238E27FC236}">
                <a16:creationId xmlns:a16="http://schemas.microsoft.com/office/drawing/2014/main" id="{15465DE1-329A-4B88-99BA-A08630218C45}"/>
              </a:ext>
            </a:extLst>
          </p:cNvPr>
          <p:cNvSpPr>
            <a:spLocks noGrp="1"/>
          </p:cNvSpPr>
          <p:nvPr>
            <p:ph type="dt" sz="half" idx="10"/>
          </p:nvPr>
        </p:nvSpPr>
        <p:spPr/>
        <p:txBody>
          <a:bodyPr/>
          <a:lstStyle>
            <a:lvl1pPr>
              <a:defRPr/>
            </a:lvl1pPr>
          </a:lstStyle>
          <a:p>
            <a:pPr>
              <a:defRPr/>
            </a:pPr>
            <a:fld id="{6E706ECB-A999-4AF6-A5B5-B4B18833B3B4}" type="datetimeFigureOut">
              <a:rPr lang="zh-CN" altLang="en-US"/>
              <a:pPr>
                <a:defRPr/>
              </a:pPr>
              <a:t>2021/9/26</a:t>
            </a:fld>
            <a:endParaRPr lang="zh-CN" altLang="en-US"/>
          </a:p>
        </p:txBody>
      </p:sp>
      <p:sp>
        <p:nvSpPr>
          <p:cNvPr id="6" name="页脚占位符 4">
            <a:extLst>
              <a:ext uri="{FF2B5EF4-FFF2-40B4-BE49-F238E27FC236}">
                <a16:creationId xmlns:a16="http://schemas.microsoft.com/office/drawing/2014/main" id="{CA80F6BC-B68A-4345-AF28-0BB739DC87C7}"/>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3A5EC620-7F49-4F53-AE37-635E7207CFC3}"/>
              </a:ext>
            </a:extLst>
          </p:cNvPr>
          <p:cNvSpPr>
            <a:spLocks noGrp="1"/>
          </p:cNvSpPr>
          <p:nvPr>
            <p:ph type="sldNum" sz="quarter" idx="12"/>
          </p:nvPr>
        </p:nvSpPr>
        <p:spPr/>
        <p:txBody>
          <a:bodyPr/>
          <a:lstStyle>
            <a:lvl1pPr>
              <a:defRPr smtClean="0"/>
            </a:lvl1pPr>
          </a:lstStyle>
          <a:p>
            <a:pPr>
              <a:defRPr/>
            </a:pPr>
            <a:fld id="{06345E33-26EE-460A-9D0A-9F1C06C26EBF}" type="slidenum">
              <a:rPr lang="zh-CN" altLang="en-US"/>
              <a:pPr>
                <a:defRPr/>
              </a:pPr>
              <a:t>‹#›</a:t>
            </a:fld>
            <a:endParaRPr lang="zh-CN" altLang="en-US"/>
          </a:p>
        </p:txBody>
      </p:sp>
    </p:spTree>
    <p:extLst>
      <p:ext uri="{BB962C8B-B14F-4D97-AF65-F5344CB8AC3E}">
        <p14:creationId xmlns:p14="http://schemas.microsoft.com/office/powerpoint/2010/main" val="1492473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15206" y="274638"/>
            <a:ext cx="1471594" cy="6011882"/>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686568" cy="601188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13EA2CBE-04DC-4772-8C3E-69C0C0647C9D}"/>
              </a:ext>
            </a:extLst>
          </p:cNvPr>
          <p:cNvSpPr>
            <a:spLocks noGrp="1"/>
          </p:cNvSpPr>
          <p:nvPr>
            <p:ph type="dt" sz="half" idx="10"/>
          </p:nvPr>
        </p:nvSpPr>
        <p:spPr/>
        <p:txBody>
          <a:bodyPr/>
          <a:lstStyle>
            <a:lvl1pPr>
              <a:defRPr/>
            </a:lvl1pPr>
          </a:lstStyle>
          <a:p>
            <a:pPr>
              <a:defRPr/>
            </a:pPr>
            <a:fld id="{EDD31482-24EB-49B3-B58A-AA831CC6879F}" type="datetimeFigureOut">
              <a:rPr lang="zh-CN" altLang="en-US"/>
              <a:pPr>
                <a:defRPr/>
              </a:pPr>
              <a:t>2021/9/26</a:t>
            </a:fld>
            <a:endParaRPr lang="zh-CN" altLang="en-US"/>
          </a:p>
        </p:txBody>
      </p:sp>
      <p:sp>
        <p:nvSpPr>
          <p:cNvPr id="5" name="页脚占位符 4">
            <a:extLst>
              <a:ext uri="{FF2B5EF4-FFF2-40B4-BE49-F238E27FC236}">
                <a16:creationId xmlns:a16="http://schemas.microsoft.com/office/drawing/2014/main" id="{2F80A390-0092-4AE4-9AF1-FB8924F7C0A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D3D00D5-469E-4221-80AD-1E8A6DA9A775}"/>
              </a:ext>
            </a:extLst>
          </p:cNvPr>
          <p:cNvSpPr>
            <a:spLocks noGrp="1"/>
          </p:cNvSpPr>
          <p:nvPr>
            <p:ph type="sldNum" sz="quarter" idx="12"/>
          </p:nvPr>
        </p:nvSpPr>
        <p:spPr/>
        <p:txBody>
          <a:bodyPr/>
          <a:lstStyle>
            <a:lvl1pPr>
              <a:defRPr/>
            </a:lvl1pPr>
          </a:lstStyle>
          <a:p>
            <a:pPr>
              <a:defRPr/>
            </a:pPr>
            <a:fld id="{BEC06A24-0BFB-45D2-B3B3-3499F6FFED29}" type="slidenum">
              <a:rPr lang="zh-CN" altLang="en-US"/>
              <a:pPr>
                <a:defRPr/>
              </a:pPr>
              <a:t>‹#›</a:t>
            </a:fld>
            <a:endParaRPr lang="zh-CN" altLang="en-US"/>
          </a:p>
        </p:txBody>
      </p:sp>
    </p:spTree>
    <p:extLst>
      <p:ext uri="{BB962C8B-B14F-4D97-AF65-F5344CB8AC3E}">
        <p14:creationId xmlns:p14="http://schemas.microsoft.com/office/powerpoint/2010/main" val="3790267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F3F451D-F29B-4265-8C1D-D7416A511079}"/>
              </a:ext>
            </a:extLst>
          </p:cNvPr>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a:extLst>
              <a:ext uri="{FF2B5EF4-FFF2-40B4-BE49-F238E27FC236}">
                <a16:creationId xmlns:a16="http://schemas.microsoft.com/office/drawing/2014/main" id="{C793EEA3-8C4C-4144-B673-F8A8816C33CF}"/>
              </a:ext>
            </a:extLst>
          </p:cNvPr>
          <p:cNvSpPr>
            <a:spLocks noGrp="1"/>
          </p:cNvSpPr>
          <p:nvPr>
            <p:ph type="dt" sz="half" idx="10"/>
          </p:nvPr>
        </p:nvSpPr>
        <p:spPr>
          <a:xfrm>
            <a:off x="73025" y="6400800"/>
            <a:ext cx="3200400" cy="284163"/>
          </a:xfrm>
        </p:spPr>
        <p:txBody>
          <a:bodyPr/>
          <a:lstStyle>
            <a:lvl1pPr>
              <a:defRPr/>
            </a:lvl1pPr>
          </a:lstStyle>
          <a:p>
            <a:pPr>
              <a:defRPr/>
            </a:pPr>
            <a:fld id="{60DB3142-6B94-4844-9AF8-92607670872E}" type="datetimeFigureOut">
              <a:rPr lang="zh-CN" altLang="en-US"/>
              <a:pPr>
                <a:defRPr/>
              </a:pPr>
              <a:t>2021/9/26</a:t>
            </a:fld>
            <a:endParaRPr lang="zh-CN" altLang="en-US"/>
          </a:p>
        </p:txBody>
      </p:sp>
      <p:sp>
        <p:nvSpPr>
          <p:cNvPr id="6" name="页脚占位符 4">
            <a:extLst>
              <a:ext uri="{FF2B5EF4-FFF2-40B4-BE49-F238E27FC236}">
                <a16:creationId xmlns:a16="http://schemas.microsoft.com/office/drawing/2014/main" id="{69B9A4FA-016E-4787-BBD1-7663AC50AB40}"/>
              </a:ext>
            </a:extLst>
          </p:cNvPr>
          <p:cNvSpPr>
            <a:spLocks noGrp="1"/>
          </p:cNvSpPr>
          <p:nvPr>
            <p:ph type="ftr" sz="quarter" idx="11"/>
          </p:nvPr>
        </p:nvSpPr>
        <p:spPr>
          <a:xfrm>
            <a:off x="5330825" y="6400800"/>
            <a:ext cx="3733800" cy="284163"/>
          </a:xfrm>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71C8C76-5C0B-45F7-B3D5-E6FE99B55B31}"/>
              </a:ext>
            </a:extLst>
          </p:cNvPr>
          <p:cNvSpPr>
            <a:spLocks noGrp="1"/>
          </p:cNvSpPr>
          <p:nvPr>
            <p:ph type="sldNum" sz="quarter" idx="12"/>
          </p:nvPr>
        </p:nvSpPr>
        <p:spPr/>
        <p:txBody>
          <a:bodyPr/>
          <a:lstStyle>
            <a:lvl1pPr>
              <a:defRPr smtClean="0"/>
            </a:lvl1pPr>
          </a:lstStyle>
          <a:p>
            <a:pPr>
              <a:defRPr/>
            </a:pPr>
            <a:fld id="{C79CF459-8F2B-4D87-9196-97DBEE183630}" type="slidenum">
              <a:rPr lang="zh-CN" altLang="en-US"/>
              <a:pPr>
                <a:defRPr/>
              </a:pPr>
              <a:t>‹#›</a:t>
            </a:fld>
            <a:endParaRPr lang="zh-CN" altLang="en-US"/>
          </a:p>
        </p:txBody>
      </p:sp>
    </p:spTree>
    <p:extLst>
      <p:ext uri="{BB962C8B-B14F-4D97-AF65-F5344CB8AC3E}">
        <p14:creationId xmlns:p14="http://schemas.microsoft.com/office/powerpoint/2010/main" val="1547678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59CE4A7-C388-4DC5-96C8-E97B7717668A}"/>
              </a:ext>
            </a:extLst>
          </p:cNvPr>
          <p:cNvSpPr/>
          <p:nvPr/>
        </p:nvSpPr>
        <p:spPr>
          <a:xfrm>
            <a:off x="685800" y="3143250"/>
            <a:ext cx="77724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标题 1"/>
          <p:cNvSpPr>
            <a:spLocks noGrp="1"/>
          </p:cNvSpPr>
          <p:nvPr>
            <p:ph type="title"/>
          </p:nvPr>
        </p:nvSpPr>
        <p:spPr>
          <a:xfrm>
            <a:off x="722313" y="3143248"/>
            <a:ext cx="7772400" cy="1362075"/>
          </a:xfrm>
        </p:spPr>
        <p:txBody>
          <a:bodyPr anchor="t"/>
          <a:lstStyle>
            <a:lvl1pPr algn="ctr">
              <a:defRPr sz="4000" b="0" cap="all"/>
            </a:lvl1pPr>
          </a:lstStyle>
          <a:p>
            <a:r>
              <a:rPr lang="zh-CN" altLang="en-US"/>
              <a:t>单击此处编辑母版标题样式</a:t>
            </a:r>
            <a:endParaRPr lang="en-US"/>
          </a:p>
        </p:txBody>
      </p:sp>
      <p:sp>
        <p:nvSpPr>
          <p:cNvPr id="3" name="文本占位符 2"/>
          <p:cNvSpPr>
            <a:spLocks noGrp="1"/>
          </p:cNvSpPr>
          <p:nvPr>
            <p:ph type="body" idx="1"/>
          </p:nvPr>
        </p:nvSpPr>
        <p:spPr>
          <a:xfrm>
            <a:off x="722313" y="1643061"/>
            <a:ext cx="7772400" cy="1500187"/>
          </a:xfrm>
        </p:spPr>
        <p:txBody>
          <a:bodyPr anchor="b"/>
          <a:lstStyle>
            <a:lvl1pPr marL="0" indent="0" algn="ctr">
              <a:buNone/>
              <a:defRPr sz="2000">
                <a:solidFill>
                  <a:schemeClr val="tx1">
                    <a:tint val="75000"/>
                  </a:schemeClr>
                </a:solidFill>
              </a:defRPr>
            </a:lvl1pPr>
            <a:lvl2pPr marL="457200" indent="0" algn="ctr">
              <a:buNone/>
              <a:defRPr sz="1800">
                <a:solidFill>
                  <a:schemeClr val="tx1">
                    <a:tint val="75000"/>
                  </a:schemeClr>
                </a:solidFill>
              </a:defRPr>
            </a:lvl2pPr>
            <a:lvl3pPr marL="914400" indent="0" algn="ctr">
              <a:buNone/>
              <a:defRPr sz="1600">
                <a:solidFill>
                  <a:schemeClr val="tx1">
                    <a:tint val="75000"/>
                  </a:schemeClr>
                </a:solidFill>
              </a:defRPr>
            </a:lvl3pPr>
            <a:lvl4pPr marL="1371600" indent="0" algn="ctr">
              <a:buNone/>
              <a:defRPr sz="1400">
                <a:solidFill>
                  <a:schemeClr val="tx1">
                    <a:tint val="75000"/>
                  </a:schemeClr>
                </a:solidFill>
              </a:defRPr>
            </a:lvl4pPr>
            <a:lvl5pPr marL="1828800" indent="0" algn="ctr">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3">
            <a:extLst>
              <a:ext uri="{FF2B5EF4-FFF2-40B4-BE49-F238E27FC236}">
                <a16:creationId xmlns:a16="http://schemas.microsoft.com/office/drawing/2014/main" id="{85226BA6-3281-44E7-B115-1BAC6E37FC8B}"/>
              </a:ext>
            </a:extLst>
          </p:cNvPr>
          <p:cNvSpPr>
            <a:spLocks noGrp="1"/>
          </p:cNvSpPr>
          <p:nvPr>
            <p:ph type="dt" sz="half" idx="10"/>
          </p:nvPr>
        </p:nvSpPr>
        <p:spPr/>
        <p:txBody>
          <a:bodyPr/>
          <a:lstStyle>
            <a:lvl1pPr>
              <a:defRPr/>
            </a:lvl1pPr>
          </a:lstStyle>
          <a:p>
            <a:pPr>
              <a:defRPr/>
            </a:pPr>
            <a:fld id="{CE3A1D17-CCD7-4246-AE51-3FF259A488E7}" type="datetimeFigureOut">
              <a:rPr lang="zh-CN" altLang="en-US"/>
              <a:pPr>
                <a:defRPr/>
              </a:pPr>
              <a:t>2021/9/26</a:t>
            </a:fld>
            <a:endParaRPr lang="zh-CN" altLang="en-US"/>
          </a:p>
        </p:txBody>
      </p:sp>
      <p:sp>
        <p:nvSpPr>
          <p:cNvPr id="6" name="页脚占位符 4">
            <a:extLst>
              <a:ext uri="{FF2B5EF4-FFF2-40B4-BE49-F238E27FC236}">
                <a16:creationId xmlns:a16="http://schemas.microsoft.com/office/drawing/2014/main" id="{075F3968-15E1-4472-B80C-C478EE041A65}"/>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D6F49F02-56C6-43D8-A21D-EFFA5CE201FA}"/>
              </a:ext>
            </a:extLst>
          </p:cNvPr>
          <p:cNvSpPr>
            <a:spLocks noGrp="1"/>
          </p:cNvSpPr>
          <p:nvPr>
            <p:ph type="sldNum" sz="quarter" idx="12"/>
          </p:nvPr>
        </p:nvSpPr>
        <p:spPr/>
        <p:txBody>
          <a:bodyPr/>
          <a:lstStyle>
            <a:lvl1pPr>
              <a:defRPr smtClean="0"/>
            </a:lvl1pPr>
          </a:lstStyle>
          <a:p>
            <a:pPr>
              <a:defRPr/>
            </a:pPr>
            <a:fld id="{5DEA5D8E-E78D-4B9F-86BC-4C7F1D3A839B}" type="slidenum">
              <a:rPr lang="zh-CN" altLang="en-US"/>
              <a:pPr>
                <a:defRPr/>
              </a:pPr>
              <a:t>‹#›</a:t>
            </a:fld>
            <a:endParaRPr lang="zh-CN" altLang="en-US"/>
          </a:p>
        </p:txBody>
      </p:sp>
    </p:spTree>
    <p:extLst>
      <p:ext uri="{BB962C8B-B14F-4D97-AF65-F5344CB8AC3E}">
        <p14:creationId xmlns:p14="http://schemas.microsoft.com/office/powerpoint/2010/main" val="1312645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F6B7E58-126C-4F96-8A71-2504DBBD6F33}"/>
              </a:ext>
            </a:extLst>
          </p:cNvPr>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4">
            <a:extLst>
              <a:ext uri="{FF2B5EF4-FFF2-40B4-BE49-F238E27FC236}">
                <a16:creationId xmlns:a16="http://schemas.microsoft.com/office/drawing/2014/main" id="{BCC9A9DF-BDFF-448E-AD8E-D270C9CA2C92}"/>
              </a:ext>
            </a:extLst>
          </p:cNvPr>
          <p:cNvSpPr>
            <a:spLocks noGrp="1"/>
          </p:cNvSpPr>
          <p:nvPr>
            <p:ph type="dt" sz="half" idx="10"/>
          </p:nvPr>
        </p:nvSpPr>
        <p:spPr/>
        <p:txBody>
          <a:bodyPr/>
          <a:lstStyle>
            <a:lvl1pPr>
              <a:defRPr/>
            </a:lvl1pPr>
          </a:lstStyle>
          <a:p>
            <a:pPr>
              <a:defRPr/>
            </a:pPr>
            <a:fld id="{BF3BA282-59FF-4065-9D9B-361947E3AA4B}" type="datetimeFigureOut">
              <a:rPr lang="zh-CN" altLang="en-US"/>
              <a:pPr>
                <a:defRPr/>
              </a:pPr>
              <a:t>2021/9/26</a:t>
            </a:fld>
            <a:endParaRPr lang="zh-CN" altLang="en-US"/>
          </a:p>
        </p:txBody>
      </p:sp>
      <p:sp>
        <p:nvSpPr>
          <p:cNvPr id="7" name="页脚占位符 5">
            <a:extLst>
              <a:ext uri="{FF2B5EF4-FFF2-40B4-BE49-F238E27FC236}">
                <a16:creationId xmlns:a16="http://schemas.microsoft.com/office/drawing/2014/main" id="{37EF763E-B99C-4A3F-8AAC-8EF742260EF4}"/>
              </a:ext>
            </a:extLst>
          </p:cNvPr>
          <p:cNvSpPr>
            <a:spLocks noGrp="1"/>
          </p:cNvSpPr>
          <p:nvPr>
            <p:ph type="ftr" sz="quarter" idx="11"/>
          </p:nvPr>
        </p:nvSpPr>
        <p:spPr/>
        <p:txBody>
          <a:bodyPr/>
          <a:lstStyle>
            <a:lvl1pPr>
              <a:defRPr/>
            </a:lvl1pPr>
          </a:lstStyle>
          <a:p>
            <a:pPr>
              <a:defRPr/>
            </a:pPr>
            <a:endParaRPr lang="zh-CN" altLang="en-US"/>
          </a:p>
        </p:txBody>
      </p:sp>
      <p:sp>
        <p:nvSpPr>
          <p:cNvPr id="8" name="灯片编号占位符 6">
            <a:extLst>
              <a:ext uri="{FF2B5EF4-FFF2-40B4-BE49-F238E27FC236}">
                <a16:creationId xmlns:a16="http://schemas.microsoft.com/office/drawing/2014/main" id="{83D22976-7C5C-4704-97EA-B19770A550B1}"/>
              </a:ext>
            </a:extLst>
          </p:cNvPr>
          <p:cNvSpPr>
            <a:spLocks noGrp="1"/>
          </p:cNvSpPr>
          <p:nvPr>
            <p:ph type="sldNum" sz="quarter" idx="12"/>
          </p:nvPr>
        </p:nvSpPr>
        <p:spPr/>
        <p:txBody>
          <a:bodyPr/>
          <a:lstStyle>
            <a:lvl1pPr>
              <a:defRPr smtClean="0"/>
            </a:lvl1pPr>
          </a:lstStyle>
          <a:p>
            <a:pPr>
              <a:defRPr/>
            </a:pPr>
            <a:fld id="{E920CC62-A905-4B59-AD99-7AF910F95D01}" type="slidenum">
              <a:rPr lang="zh-CN" altLang="en-US"/>
              <a:pPr>
                <a:defRPr/>
              </a:pPr>
              <a:t>‹#›</a:t>
            </a:fld>
            <a:endParaRPr lang="zh-CN" altLang="en-US"/>
          </a:p>
        </p:txBody>
      </p:sp>
    </p:spTree>
    <p:extLst>
      <p:ext uri="{BB962C8B-B14F-4D97-AF65-F5344CB8AC3E}">
        <p14:creationId xmlns:p14="http://schemas.microsoft.com/office/powerpoint/2010/main" val="1705853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F9B175F-277E-4935-AE2D-6B21646F4241}"/>
              </a:ext>
            </a:extLst>
          </p:cNvPr>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标题 1"/>
          <p:cNvSpPr>
            <a:spLocks noGrp="1"/>
          </p:cNvSpPr>
          <p:nvPr>
            <p:ph type="title"/>
          </p:nvPr>
        </p:nvSpPr>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ffectLst>
                  <a:outerShdw blurRad="50800" dist="25400" dir="5400000" algn="tl" rotWithShape="0">
                    <a:srgbClr val="000000">
                      <a:alpha val="43137"/>
                    </a:srgbClr>
                  </a:outerShdw>
                </a:effectLst>
              </a:defRPr>
            </a:lvl1pPr>
            <a:lvl2pPr marL="457200" indent="0">
              <a:buNone/>
              <a:defRPr sz="2000" b="1">
                <a:effectLst>
                  <a:outerShdw blurRad="50800" dist="25400" dir="5400000" algn="tl" rotWithShape="0">
                    <a:srgbClr val="000000">
                      <a:alpha val="43137"/>
                    </a:srgbClr>
                  </a:outerShdw>
                </a:effectLst>
              </a:defRPr>
            </a:lvl2pPr>
            <a:lvl3pPr marL="914400" indent="0">
              <a:buNone/>
              <a:defRPr sz="1800" b="1">
                <a:effectLst>
                  <a:outerShdw blurRad="50800" dist="25400" dir="5400000" algn="tl" rotWithShape="0">
                    <a:srgbClr val="000000">
                      <a:alpha val="43137"/>
                    </a:srgbClr>
                  </a:outerShdw>
                </a:effectLst>
              </a:defRPr>
            </a:lvl3pPr>
            <a:lvl4pPr marL="1371600" indent="0">
              <a:buNone/>
              <a:defRPr sz="1600" b="1">
                <a:effectLst>
                  <a:outerShdw blurRad="50800" dist="25400" dir="5400000" algn="tl" rotWithShape="0">
                    <a:srgbClr val="000000">
                      <a:alpha val="43137"/>
                    </a:srgbClr>
                  </a:outerShdw>
                </a:effectLst>
              </a:defRPr>
            </a:lvl4pPr>
            <a:lvl5pPr marL="1828800" indent="0">
              <a:buNone/>
              <a:defRPr sz="1600" b="1">
                <a:effectLst>
                  <a:outerShdw blurRad="50800" dist="25400" dir="5400000" algn="tl" rotWithShape="0">
                    <a:srgbClr val="000000">
                      <a:alpha val="43137"/>
                    </a:srgbClr>
                  </a:outerShdw>
                </a:effectLs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6">
            <a:extLst>
              <a:ext uri="{FF2B5EF4-FFF2-40B4-BE49-F238E27FC236}">
                <a16:creationId xmlns:a16="http://schemas.microsoft.com/office/drawing/2014/main" id="{7570DEEB-399D-479E-A67A-479AB94BB1BA}"/>
              </a:ext>
            </a:extLst>
          </p:cNvPr>
          <p:cNvSpPr>
            <a:spLocks noGrp="1"/>
          </p:cNvSpPr>
          <p:nvPr>
            <p:ph type="dt" sz="half" idx="10"/>
          </p:nvPr>
        </p:nvSpPr>
        <p:spPr/>
        <p:txBody>
          <a:bodyPr/>
          <a:lstStyle>
            <a:lvl1pPr>
              <a:defRPr/>
            </a:lvl1pPr>
          </a:lstStyle>
          <a:p>
            <a:pPr>
              <a:defRPr/>
            </a:pPr>
            <a:fld id="{332F1C2A-F90A-4093-9E37-8B7C14E40723}" type="datetimeFigureOut">
              <a:rPr lang="zh-CN" altLang="en-US"/>
              <a:pPr>
                <a:defRPr/>
              </a:pPr>
              <a:t>2021/9/26</a:t>
            </a:fld>
            <a:endParaRPr lang="zh-CN" altLang="en-US"/>
          </a:p>
        </p:txBody>
      </p:sp>
      <p:sp>
        <p:nvSpPr>
          <p:cNvPr id="9" name="页脚占位符 7">
            <a:extLst>
              <a:ext uri="{FF2B5EF4-FFF2-40B4-BE49-F238E27FC236}">
                <a16:creationId xmlns:a16="http://schemas.microsoft.com/office/drawing/2014/main" id="{741DBC6D-A0F2-42E5-A1ED-CABCBD140B91}"/>
              </a:ext>
            </a:extLst>
          </p:cNvPr>
          <p:cNvSpPr>
            <a:spLocks noGrp="1"/>
          </p:cNvSpPr>
          <p:nvPr>
            <p:ph type="ftr" sz="quarter" idx="11"/>
          </p:nvPr>
        </p:nvSpPr>
        <p:spPr/>
        <p:txBody>
          <a:bodyPr/>
          <a:lstStyle>
            <a:lvl1pPr>
              <a:defRPr/>
            </a:lvl1pPr>
          </a:lstStyle>
          <a:p>
            <a:pPr>
              <a:defRPr/>
            </a:pPr>
            <a:endParaRPr lang="zh-CN" altLang="en-US"/>
          </a:p>
        </p:txBody>
      </p:sp>
      <p:sp>
        <p:nvSpPr>
          <p:cNvPr id="10" name="灯片编号占位符 8">
            <a:extLst>
              <a:ext uri="{FF2B5EF4-FFF2-40B4-BE49-F238E27FC236}">
                <a16:creationId xmlns:a16="http://schemas.microsoft.com/office/drawing/2014/main" id="{4CB30B17-484E-4C8C-A329-12A191375EFA}"/>
              </a:ext>
            </a:extLst>
          </p:cNvPr>
          <p:cNvSpPr>
            <a:spLocks noGrp="1"/>
          </p:cNvSpPr>
          <p:nvPr>
            <p:ph type="sldNum" sz="quarter" idx="12"/>
          </p:nvPr>
        </p:nvSpPr>
        <p:spPr/>
        <p:txBody>
          <a:bodyPr/>
          <a:lstStyle>
            <a:lvl1pPr>
              <a:defRPr smtClean="0"/>
            </a:lvl1pPr>
          </a:lstStyle>
          <a:p>
            <a:pPr>
              <a:defRPr/>
            </a:pPr>
            <a:fld id="{CD07C4A0-A951-4211-B514-3E661A399663}" type="slidenum">
              <a:rPr lang="zh-CN" altLang="en-US"/>
              <a:pPr>
                <a:defRPr/>
              </a:pPr>
              <a:t>‹#›</a:t>
            </a:fld>
            <a:endParaRPr lang="zh-CN" altLang="en-US"/>
          </a:p>
        </p:txBody>
      </p:sp>
    </p:spTree>
    <p:extLst>
      <p:ext uri="{BB962C8B-B14F-4D97-AF65-F5344CB8AC3E}">
        <p14:creationId xmlns:p14="http://schemas.microsoft.com/office/powerpoint/2010/main" val="4057449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EFB2505-89F2-479F-B315-40DA1A24E8ED}"/>
              </a:ext>
            </a:extLst>
          </p:cNvPr>
          <p:cNvSpPr/>
          <p:nvPr/>
        </p:nvSpPr>
        <p:spPr>
          <a:xfrm>
            <a:off x="457200" y="1411288"/>
            <a:ext cx="8229600" cy="17462"/>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en-US"/>
          </a:p>
        </p:txBody>
      </p:sp>
      <p:sp>
        <p:nvSpPr>
          <p:cNvPr id="4" name="日期占位符 2">
            <a:extLst>
              <a:ext uri="{FF2B5EF4-FFF2-40B4-BE49-F238E27FC236}">
                <a16:creationId xmlns:a16="http://schemas.microsoft.com/office/drawing/2014/main" id="{510940BB-07E7-4144-AF19-959FABAC6A38}"/>
              </a:ext>
            </a:extLst>
          </p:cNvPr>
          <p:cNvSpPr>
            <a:spLocks noGrp="1"/>
          </p:cNvSpPr>
          <p:nvPr>
            <p:ph type="dt" sz="half" idx="10"/>
          </p:nvPr>
        </p:nvSpPr>
        <p:spPr/>
        <p:txBody>
          <a:bodyPr/>
          <a:lstStyle>
            <a:lvl1pPr>
              <a:defRPr/>
            </a:lvl1pPr>
          </a:lstStyle>
          <a:p>
            <a:pPr>
              <a:defRPr/>
            </a:pPr>
            <a:fld id="{D38E2B71-13C4-4A1E-A104-88A01E47C88B}" type="datetimeFigureOut">
              <a:rPr lang="zh-CN" altLang="en-US"/>
              <a:pPr>
                <a:defRPr/>
              </a:pPr>
              <a:t>2021/9/26</a:t>
            </a:fld>
            <a:endParaRPr lang="zh-CN" altLang="en-US"/>
          </a:p>
        </p:txBody>
      </p:sp>
      <p:sp>
        <p:nvSpPr>
          <p:cNvPr id="5" name="页脚占位符 3">
            <a:extLst>
              <a:ext uri="{FF2B5EF4-FFF2-40B4-BE49-F238E27FC236}">
                <a16:creationId xmlns:a16="http://schemas.microsoft.com/office/drawing/2014/main" id="{3CC30297-E554-408C-A2D4-72DBEF1903E5}"/>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1A279A67-30DD-4FD6-8C6C-1D1E44E2ADF5}"/>
              </a:ext>
            </a:extLst>
          </p:cNvPr>
          <p:cNvSpPr>
            <a:spLocks noGrp="1"/>
          </p:cNvSpPr>
          <p:nvPr>
            <p:ph type="sldNum" sz="quarter" idx="12"/>
          </p:nvPr>
        </p:nvSpPr>
        <p:spPr/>
        <p:txBody>
          <a:bodyPr/>
          <a:lstStyle>
            <a:lvl1pPr>
              <a:defRPr smtClean="0"/>
            </a:lvl1pPr>
          </a:lstStyle>
          <a:p>
            <a:pPr>
              <a:defRPr/>
            </a:pPr>
            <a:fld id="{0E67E3AB-2233-407F-B222-89035A56BB2A}" type="slidenum">
              <a:rPr lang="zh-CN" altLang="en-US"/>
              <a:pPr>
                <a:defRPr/>
              </a:pPr>
              <a:t>‹#›</a:t>
            </a:fld>
            <a:endParaRPr lang="zh-CN" altLang="en-US"/>
          </a:p>
        </p:txBody>
      </p:sp>
    </p:spTree>
    <p:extLst>
      <p:ext uri="{BB962C8B-B14F-4D97-AF65-F5344CB8AC3E}">
        <p14:creationId xmlns:p14="http://schemas.microsoft.com/office/powerpoint/2010/main" val="680256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7E15549-A2B1-4E33-886F-7CD118537E6A}"/>
              </a:ext>
            </a:extLst>
          </p:cNvPr>
          <p:cNvSpPr>
            <a:spLocks noGrp="1"/>
          </p:cNvSpPr>
          <p:nvPr>
            <p:ph type="dt" sz="half" idx="10"/>
          </p:nvPr>
        </p:nvSpPr>
        <p:spPr/>
        <p:txBody>
          <a:bodyPr/>
          <a:lstStyle>
            <a:lvl1pPr>
              <a:defRPr/>
            </a:lvl1pPr>
          </a:lstStyle>
          <a:p>
            <a:pPr>
              <a:defRPr/>
            </a:pPr>
            <a:fld id="{F7A27CE3-6404-4AA8-BC02-E76FC7063512}" type="datetimeFigureOut">
              <a:rPr lang="zh-CN" altLang="en-US"/>
              <a:pPr>
                <a:defRPr/>
              </a:pPr>
              <a:t>2021/9/26</a:t>
            </a:fld>
            <a:endParaRPr lang="zh-CN" altLang="en-US"/>
          </a:p>
        </p:txBody>
      </p:sp>
      <p:sp>
        <p:nvSpPr>
          <p:cNvPr id="3" name="页脚占位符 2">
            <a:extLst>
              <a:ext uri="{FF2B5EF4-FFF2-40B4-BE49-F238E27FC236}">
                <a16:creationId xmlns:a16="http://schemas.microsoft.com/office/drawing/2014/main" id="{1433EBFF-328B-4B2C-A309-4DE6F04CD0AB}"/>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3">
            <a:extLst>
              <a:ext uri="{FF2B5EF4-FFF2-40B4-BE49-F238E27FC236}">
                <a16:creationId xmlns:a16="http://schemas.microsoft.com/office/drawing/2014/main" id="{75C36B8B-20B1-4F1D-8E53-3D2E1EF5334D}"/>
              </a:ext>
            </a:extLst>
          </p:cNvPr>
          <p:cNvSpPr>
            <a:spLocks noGrp="1"/>
          </p:cNvSpPr>
          <p:nvPr>
            <p:ph type="sldNum" sz="quarter" idx="12"/>
          </p:nvPr>
        </p:nvSpPr>
        <p:spPr/>
        <p:txBody>
          <a:bodyPr/>
          <a:lstStyle>
            <a:lvl1pPr>
              <a:defRPr smtClean="0"/>
            </a:lvl1pPr>
          </a:lstStyle>
          <a:p>
            <a:pPr>
              <a:defRPr/>
            </a:pPr>
            <a:fld id="{03A4F906-D764-4534-811A-D42BCBD035DD}" type="slidenum">
              <a:rPr lang="zh-CN" altLang="en-US"/>
              <a:pPr>
                <a:defRPr/>
              </a:pPr>
              <a:t>‹#›</a:t>
            </a:fld>
            <a:endParaRPr lang="zh-CN" altLang="en-US"/>
          </a:p>
        </p:txBody>
      </p:sp>
    </p:spTree>
    <p:extLst>
      <p:ext uri="{BB962C8B-B14F-4D97-AF65-F5344CB8AC3E}">
        <p14:creationId xmlns:p14="http://schemas.microsoft.com/office/powerpoint/2010/main" val="345687528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064C7A1-9FB8-414E-AC82-5FB3E3E69312}"/>
              </a:ext>
            </a:extLst>
          </p:cNvPr>
          <p:cNvSpPr/>
          <p:nvPr/>
        </p:nvSpPr>
        <p:spPr>
          <a:xfrm>
            <a:off x="2786063" y="1054100"/>
            <a:ext cx="5903912"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2" name="标题 1"/>
          <p:cNvSpPr>
            <a:spLocks noGrp="1"/>
          </p:cNvSpPr>
          <p:nvPr>
            <p:ph type="title"/>
          </p:nvPr>
        </p:nvSpPr>
        <p:spPr>
          <a:xfrm>
            <a:off x="2786050" y="228600"/>
            <a:ext cx="5900752" cy="842946"/>
          </a:xfrm>
        </p:spPr>
        <p:txBody>
          <a:bodyPr anchor="b"/>
          <a:lstStyle>
            <a:lvl1pPr algn="ctr">
              <a:defRPr sz="2800" b="0"/>
            </a:lvl1pPr>
          </a:lstStyle>
          <a:p>
            <a:r>
              <a:rPr lang="zh-CN" altLang="en-US"/>
              <a:t>单击此处编辑母版标题样式</a:t>
            </a:r>
            <a:endParaRPr lang="en-US"/>
          </a:p>
        </p:txBody>
      </p:sp>
      <p:sp>
        <p:nvSpPr>
          <p:cNvPr id="3" name="内容占位符 2"/>
          <p:cNvSpPr>
            <a:spLocks noGrp="1"/>
          </p:cNvSpPr>
          <p:nvPr>
            <p:ph idx="1"/>
          </p:nvPr>
        </p:nvSpPr>
        <p:spPr>
          <a:xfrm>
            <a:off x="2786050" y="1142984"/>
            <a:ext cx="5900750" cy="51435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文本占位符 3"/>
          <p:cNvSpPr>
            <a:spLocks noGrp="1"/>
          </p:cNvSpPr>
          <p:nvPr>
            <p:ph type="body" sz="half" idx="2"/>
          </p:nvPr>
        </p:nvSpPr>
        <p:spPr>
          <a:xfrm>
            <a:off x="457205" y="1142984"/>
            <a:ext cx="2257408" cy="5143536"/>
          </a:xfrm>
        </p:spPr>
        <p:txBody>
          <a:bodyPr anchor="ct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日期占位符 4">
            <a:extLst>
              <a:ext uri="{FF2B5EF4-FFF2-40B4-BE49-F238E27FC236}">
                <a16:creationId xmlns:a16="http://schemas.microsoft.com/office/drawing/2014/main" id="{D8BC8254-874E-42E5-9FAE-B08DB69760D4}"/>
              </a:ext>
            </a:extLst>
          </p:cNvPr>
          <p:cNvSpPr>
            <a:spLocks noGrp="1"/>
          </p:cNvSpPr>
          <p:nvPr>
            <p:ph type="dt" sz="half" idx="10"/>
          </p:nvPr>
        </p:nvSpPr>
        <p:spPr/>
        <p:txBody>
          <a:bodyPr/>
          <a:lstStyle>
            <a:lvl1pPr>
              <a:defRPr/>
            </a:lvl1pPr>
          </a:lstStyle>
          <a:p>
            <a:pPr>
              <a:defRPr/>
            </a:pPr>
            <a:fld id="{FEEBCD42-902B-4DC4-B97E-CD3DDC0E8CA3}" type="datetimeFigureOut">
              <a:rPr lang="zh-CN" altLang="en-US"/>
              <a:pPr>
                <a:defRPr/>
              </a:pPr>
              <a:t>2021/9/26</a:t>
            </a:fld>
            <a:endParaRPr lang="zh-CN" altLang="en-US"/>
          </a:p>
        </p:txBody>
      </p:sp>
      <p:sp>
        <p:nvSpPr>
          <p:cNvPr id="7" name="页脚占位符 5">
            <a:extLst>
              <a:ext uri="{FF2B5EF4-FFF2-40B4-BE49-F238E27FC236}">
                <a16:creationId xmlns:a16="http://schemas.microsoft.com/office/drawing/2014/main" id="{44B9A88B-35F8-4940-8F92-694F9EF664A9}"/>
              </a:ext>
            </a:extLst>
          </p:cNvPr>
          <p:cNvSpPr>
            <a:spLocks noGrp="1"/>
          </p:cNvSpPr>
          <p:nvPr>
            <p:ph type="ftr" sz="quarter" idx="11"/>
          </p:nvPr>
        </p:nvSpPr>
        <p:spPr/>
        <p:txBody>
          <a:bodyPr/>
          <a:lstStyle>
            <a:lvl1pPr>
              <a:defRPr/>
            </a:lvl1pPr>
          </a:lstStyle>
          <a:p>
            <a:pPr>
              <a:defRPr/>
            </a:pPr>
            <a:endParaRPr lang="zh-CN" altLang="en-US"/>
          </a:p>
        </p:txBody>
      </p:sp>
      <p:sp>
        <p:nvSpPr>
          <p:cNvPr id="8" name="灯片编号占位符 6">
            <a:extLst>
              <a:ext uri="{FF2B5EF4-FFF2-40B4-BE49-F238E27FC236}">
                <a16:creationId xmlns:a16="http://schemas.microsoft.com/office/drawing/2014/main" id="{7D887C92-747C-4882-A48A-6AAC1FD87F5B}"/>
              </a:ext>
            </a:extLst>
          </p:cNvPr>
          <p:cNvSpPr>
            <a:spLocks noGrp="1"/>
          </p:cNvSpPr>
          <p:nvPr>
            <p:ph type="sldNum" sz="quarter" idx="12"/>
          </p:nvPr>
        </p:nvSpPr>
        <p:spPr/>
        <p:txBody>
          <a:bodyPr/>
          <a:lstStyle>
            <a:lvl1pPr>
              <a:defRPr smtClean="0"/>
            </a:lvl1pPr>
          </a:lstStyle>
          <a:p>
            <a:pPr>
              <a:defRPr/>
            </a:pPr>
            <a:fld id="{EB498A7F-2FE9-447A-BCBA-F31DE48DED4D}" type="slidenum">
              <a:rPr lang="zh-CN" altLang="en-US"/>
              <a:pPr>
                <a:defRPr/>
              </a:pPr>
              <a:t>‹#›</a:t>
            </a:fld>
            <a:endParaRPr lang="zh-CN" altLang="en-US"/>
          </a:p>
        </p:txBody>
      </p:sp>
    </p:spTree>
    <p:extLst>
      <p:ext uri="{BB962C8B-B14F-4D97-AF65-F5344CB8AC3E}">
        <p14:creationId xmlns:p14="http://schemas.microsoft.com/office/powerpoint/2010/main" val="1943798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6400800" cy="685800"/>
          </a:xfrm>
        </p:spPr>
        <p:txBody>
          <a:bodyPr/>
          <a:lstStyle>
            <a:lvl1pPr algn="l">
              <a:defRPr sz="2400" b="0"/>
            </a:lvl1pPr>
          </a:lstStyle>
          <a:p>
            <a:r>
              <a:rPr lang="zh-CN" altLang="en-US"/>
              <a:t>单击此处编辑母版标题样式</a:t>
            </a:r>
            <a:endParaRPr lang="en-US"/>
          </a:p>
        </p:txBody>
      </p:sp>
      <p:sp>
        <p:nvSpPr>
          <p:cNvPr id="3" name="图片占位符 2"/>
          <p:cNvSpPr>
            <a:spLocks noGrp="1"/>
          </p:cNvSpPr>
          <p:nvPr>
            <p:ph type="pic" idx="1"/>
          </p:nvPr>
        </p:nvSpPr>
        <p:spPr>
          <a:xfrm>
            <a:off x="701552" y="1143000"/>
            <a:ext cx="7223248" cy="3980172"/>
          </a:xfrm>
          <a:prstGeom prst="roundRect">
            <a:avLst>
              <a:gd name="adj" fmla="val 18278"/>
            </a:avLst>
          </a:prstGeom>
          <a:solidFill>
            <a:schemeClr val="accent1">
              <a:tint val="40000"/>
            </a:schemeClr>
          </a:solidFill>
          <a:ln w="50800" cap="rnd">
            <a:gradFill flip="none" rotWithShape="1">
              <a:gsLst>
                <a:gs pos="0">
                  <a:schemeClr val="accent1">
                    <a:shade val="50000"/>
                  </a:schemeClr>
                </a:gs>
                <a:gs pos="20000">
                  <a:schemeClr val="accent2">
                    <a:shade val="50000"/>
                  </a:schemeClr>
                </a:gs>
                <a:gs pos="40000">
                  <a:schemeClr val="accent3">
                    <a:shade val="50000"/>
                  </a:schemeClr>
                </a:gs>
                <a:gs pos="60000">
                  <a:schemeClr val="accent4">
                    <a:shade val="50000"/>
                  </a:schemeClr>
                </a:gs>
                <a:gs pos="80000">
                  <a:schemeClr val="accent5">
                    <a:shade val="50000"/>
                  </a:schemeClr>
                </a:gs>
                <a:gs pos="100000">
                  <a:schemeClr val="accent6">
                    <a:shade val="50000"/>
                  </a:schemeClr>
                </a:gs>
              </a:gsLst>
              <a:path path="circle">
                <a:fillToRect l="50000" t="50000" r="50000" b="50000"/>
              </a:path>
              <a:tileRect/>
            </a:gradFill>
            <a:round/>
          </a:ln>
          <a:effectLst>
            <a:outerShdw blurRad="50800" dist="38100" dir="5400000" algn="tl" rotWithShape="0">
              <a:prstClr val="black">
                <a:alpha val="50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文本占位符 3"/>
          <p:cNvSpPr>
            <a:spLocks noGrp="1"/>
          </p:cNvSpPr>
          <p:nvPr>
            <p:ph type="body" sz="half" idx="2"/>
          </p:nvPr>
        </p:nvSpPr>
        <p:spPr>
          <a:xfrm>
            <a:off x="2362200" y="5410200"/>
            <a:ext cx="5657888" cy="804862"/>
          </a:xfrm>
        </p:spPr>
        <p:txBody>
          <a:bodyPr anchor="ctr"/>
          <a:lstStyle>
            <a:lvl1pPr marL="0" indent="0" algn="r">
              <a:buNone/>
              <a:defRPr sz="1200" b="0"/>
            </a:lvl1pPr>
            <a:lvl2pPr marL="457200" indent="0" algn="r">
              <a:buNone/>
              <a:defRPr sz="1200" b="0"/>
            </a:lvl2pPr>
            <a:lvl3pPr marL="914400" indent="0" algn="r">
              <a:buNone/>
              <a:defRPr sz="1200" b="0"/>
            </a:lvl3pPr>
            <a:lvl4pPr marL="1371600" indent="0" algn="r">
              <a:buNone/>
              <a:defRPr sz="1200" b="0"/>
            </a:lvl4pPr>
            <a:lvl5pPr marL="1828800" indent="0" algn="r">
              <a:buNone/>
              <a:defRPr sz="1200" b="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C7675A1B-3CA3-4911-884D-475238B154F7}"/>
              </a:ext>
            </a:extLst>
          </p:cNvPr>
          <p:cNvSpPr>
            <a:spLocks noGrp="1"/>
          </p:cNvSpPr>
          <p:nvPr>
            <p:ph type="dt" sz="half" idx="10"/>
          </p:nvPr>
        </p:nvSpPr>
        <p:spPr/>
        <p:txBody>
          <a:bodyPr/>
          <a:lstStyle>
            <a:lvl1pPr>
              <a:defRPr/>
            </a:lvl1pPr>
          </a:lstStyle>
          <a:p>
            <a:pPr>
              <a:defRPr/>
            </a:pPr>
            <a:fld id="{2742E27A-5E62-40A9-8FA5-8E0C52839714}" type="datetimeFigureOut">
              <a:rPr lang="zh-CN" altLang="en-US"/>
              <a:pPr>
                <a:defRPr/>
              </a:pPr>
              <a:t>2021/9/26</a:t>
            </a:fld>
            <a:endParaRPr lang="zh-CN" altLang="en-US"/>
          </a:p>
        </p:txBody>
      </p:sp>
      <p:sp>
        <p:nvSpPr>
          <p:cNvPr id="6" name="页脚占位符 5">
            <a:extLst>
              <a:ext uri="{FF2B5EF4-FFF2-40B4-BE49-F238E27FC236}">
                <a16:creationId xmlns:a16="http://schemas.microsoft.com/office/drawing/2014/main" id="{C871E3D0-DF73-48E9-9F34-08C589135885}"/>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DC61A99A-6A5C-44EF-9EAA-ACDF8ACB9949}"/>
              </a:ext>
            </a:extLst>
          </p:cNvPr>
          <p:cNvSpPr>
            <a:spLocks noGrp="1"/>
          </p:cNvSpPr>
          <p:nvPr>
            <p:ph type="sldNum" sz="quarter" idx="12"/>
          </p:nvPr>
        </p:nvSpPr>
        <p:spPr/>
        <p:txBody>
          <a:bodyPr/>
          <a:lstStyle>
            <a:lvl1pPr>
              <a:defRPr smtClean="0"/>
            </a:lvl1pPr>
          </a:lstStyle>
          <a:p>
            <a:pPr>
              <a:defRPr/>
            </a:pPr>
            <a:fld id="{9B94A830-FE93-4C98-A12F-B41C88A7026D}" type="slidenum">
              <a:rPr lang="zh-CN" altLang="en-US"/>
              <a:pPr>
                <a:defRPr/>
              </a:pPr>
              <a:t>‹#›</a:t>
            </a:fld>
            <a:endParaRPr lang="zh-CN" altLang="en-US"/>
          </a:p>
        </p:txBody>
      </p:sp>
    </p:spTree>
    <p:extLst>
      <p:ext uri="{BB962C8B-B14F-4D97-AF65-F5344CB8AC3E}">
        <p14:creationId xmlns:p14="http://schemas.microsoft.com/office/powerpoint/2010/main" val="299535064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02F023E-E80F-4E22-A294-FB8C030D7547}"/>
              </a:ext>
            </a:extLst>
          </p:cNvPr>
          <p:cNvSpPr/>
          <p:nvPr/>
        </p:nvSpPr>
        <p:spPr>
          <a:xfrm>
            <a:off x="0" y="6678613"/>
            <a:ext cx="9144000" cy="179387"/>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027" name="标题占位符 1">
            <a:extLst>
              <a:ext uri="{FF2B5EF4-FFF2-40B4-BE49-F238E27FC236}">
                <a16:creationId xmlns:a16="http://schemas.microsoft.com/office/drawing/2014/main" id="{7A2B891B-324E-4451-A8D4-4EA360E3029C}"/>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8" name="文本占位符 2">
            <a:extLst>
              <a:ext uri="{FF2B5EF4-FFF2-40B4-BE49-F238E27FC236}">
                <a16:creationId xmlns:a16="http://schemas.microsoft.com/office/drawing/2014/main" id="{0E424E44-2915-406D-8B92-D18E44635D3A}"/>
              </a:ext>
            </a:extLst>
          </p:cNvPr>
          <p:cNvSpPr>
            <a:spLocks noGrp="1"/>
          </p:cNvSpPr>
          <p:nvPr>
            <p:ph type="body" idx="1"/>
          </p:nvPr>
        </p:nvSpPr>
        <p:spPr bwMode="auto">
          <a:xfrm>
            <a:off x="457200" y="1600200"/>
            <a:ext cx="82296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日期占位符 3">
            <a:extLst>
              <a:ext uri="{FF2B5EF4-FFF2-40B4-BE49-F238E27FC236}">
                <a16:creationId xmlns:a16="http://schemas.microsoft.com/office/drawing/2014/main" id="{B69ACA9E-C11A-427E-AA1A-9A8F3D0693EC}"/>
              </a:ext>
            </a:extLst>
          </p:cNvPr>
          <p:cNvSpPr>
            <a:spLocks noGrp="1"/>
          </p:cNvSpPr>
          <p:nvPr>
            <p:ph type="dt" sz="half" idx="2"/>
          </p:nvPr>
        </p:nvSpPr>
        <p:spPr>
          <a:xfrm>
            <a:off x="76200" y="6400800"/>
            <a:ext cx="3200400" cy="284163"/>
          </a:xfrm>
          <a:prstGeom prst="rect">
            <a:avLst/>
          </a:prstGeom>
        </p:spPr>
        <p:txBody>
          <a:bodyPr vert="horz" rtlCol="0" anchor="b"/>
          <a:lstStyle>
            <a:lvl1pPr algn="l" eaLnBrk="1" latinLnBrk="0" hangingPunct="1">
              <a:defRPr kumimoji="0" sz="1100">
                <a:solidFill>
                  <a:schemeClr val="tx2">
                    <a:lumMod val="75000"/>
                    <a:lumOff val="25000"/>
                  </a:schemeClr>
                </a:solidFill>
              </a:defRPr>
            </a:lvl1pPr>
          </a:lstStyle>
          <a:p>
            <a:pPr>
              <a:defRPr/>
            </a:pPr>
            <a:fld id="{A59E464C-6BF9-4E43-BBCC-0226CE8C44EE}" type="datetimeFigureOut">
              <a:rPr lang="zh-CN" altLang="en-US"/>
              <a:pPr>
                <a:defRPr/>
              </a:pPr>
              <a:t>2021/9/26</a:t>
            </a:fld>
            <a:endParaRPr lang="zh-CN" altLang="en-US"/>
          </a:p>
        </p:txBody>
      </p:sp>
      <p:sp>
        <p:nvSpPr>
          <p:cNvPr id="5" name="页脚占位符 4">
            <a:extLst>
              <a:ext uri="{FF2B5EF4-FFF2-40B4-BE49-F238E27FC236}">
                <a16:creationId xmlns:a16="http://schemas.microsoft.com/office/drawing/2014/main" id="{C0287B22-9296-4206-8DC3-6738F290E819}"/>
              </a:ext>
            </a:extLst>
          </p:cNvPr>
          <p:cNvSpPr>
            <a:spLocks noGrp="1"/>
          </p:cNvSpPr>
          <p:nvPr>
            <p:ph type="ftr" sz="quarter" idx="3"/>
          </p:nvPr>
        </p:nvSpPr>
        <p:spPr>
          <a:xfrm>
            <a:off x="5334000" y="6400800"/>
            <a:ext cx="3733800" cy="284163"/>
          </a:xfrm>
          <a:prstGeom prst="rect">
            <a:avLst/>
          </a:prstGeom>
        </p:spPr>
        <p:txBody>
          <a:bodyPr vert="horz" rtlCol="0" anchor="ctr"/>
          <a:lstStyle>
            <a:lvl1pPr algn="r" eaLnBrk="1" latinLnBrk="0" hangingPunct="1">
              <a:defRPr kumimoji="0" sz="1100">
                <a:solidFill>
                  <a:schemeClr val="tx2">
                    <a:lumMod val="75000"/>
                    <a:lumOff val="25000"/>
                  </a:schemeClr>
                </a:solidFill>
              </a:defRPr>
            </a:lvl1pPr>
          </a:lstStyle>
          <a:p>
            <a:pPr>
              <a:defRPr/>
            </a:pPr>
            <a:endParaRPr lang="zh-CN" altLang="en-US"/>
          </a:p>
        </p:txBody>
      </p:sp>
      <p:sp>
        <p:nvSpPr>
          <p:cNvPr id="6" name="灯片编号占位符 5">
            <a:extLst>
              <a:ext uri="{FF2B5EF4-FFF2-40B4-BE49-F238E27FC236}">
                <a16:creationId xmlns:a16="http://schemas.microsoft.com/office/drawing/2014/main" id="{C3884282-0854-4825-AE0D-66CE00F5BC37}"/>
              </a:ext>
            </a:extLst>
          </p:cNvPr>
          <p:cNvSpPr>
            <a:spLocks noGrp="1"/>
          </p:cNvSpPr>
          <p:nvPr>
            <p:ph type="sldNum" sz="quarter" idx="4"/>
          </p:nvPr>
        </p:nvSpPr>
        <p:spPr>
          <a:xfrm>
            <a:off x="4114800" y="6400800"/>
            <a:ext cx="914400" cy="284163"/>
          </a:xfrm>
          <a:prstGeom prst="rect">
            <a:avLst/>
          </a:prstGeom>
          <a:noFill/>
        </p:spPr>
        <p:txBody>
          <a:bodyPr vert="horz" wrap="square" lIns="45720" tIns="45720" rIns="45720" bIns="45720" numCol="1" anchor="ctr" anchorCtr="0" compatLnSpc="1">
            <a:prstTxWarp prst="textNoShape">
              <a:avLst/>
            </a:prstTxWarp>
          </a:bodyPr>
          <a:lstStyle>
            <a:lvl1pPr algn="ctr" eaLnBrk="1" hangingPunct="1">
              <a:defRPr sz="1100" smtClean="0">
                <a:solidFill>
                  <a:srgbClr val="636363"/>
                </a:solidFill>
              </a:defRPr>
            </a:lvl1pPr>
          </a:lstStyle>
          <a:p>
            <a:pPr>
              <a:defRPr/>
            </a:pPr>
            <a:fld id="{0FD25104-A40E-466A-9E2F-6E4005E15485}" type="slidenum">
              <a:rPr lang="zh-CN" altLang="en-US"/>
              <a:pPr>
                <a:defRPr/>
              </a:pPr>
              <a:t>‹#›</a:t>
            </a:fld>
            <a:endParaRPr lang="zh-CN" altLang="en-US"/>
          </a:p>
        </p:txBody>
      </p:sp>
      <p:sp>
        <p:nvSpPr>
          <p:cNvPr id="8" name="矩形 7">
            <a:extLst>
              <a:ext uri="{FF2B5EF4-FFF2-40B4-BE49-F238E27FC236}">
                <a16:creationId xmlns:a16="http://schemas.microsoft.com/office/drawing/2014/main" id="{F727E1F4-F74F-4D05-A8EB-5A2C1253C48F}"/>
              </a:ext>
            </a:extLst>
          </p:cNvPr>
          <p:cNvSpPr/>
          <p:nvPr/>
        </p:nvSpPr>
        <p:spPr>
          <a:xfrm>
            <a:off x="0" y="0"/>
            <a:ext cx="9144000" cy="107950"/>
          </a:xfrm>
          <a:prstGeom prst="rect">
            <a:avLst/>
          </a:prstGeom>
          <a:gradFill>
            <a:gsLst>
              <a:gs pos="0">
                <a:schemeClr val="accent1">
                  <a:alpha val="50000"/>
                </a:schemeClr>
              </a:gs>
              <a:gs pos="50000">
                <a:schemeClr val="accent1">
                  <a:tint val="20000"/>
                </a:schemeClr>
              </a:gs>
              <a:gs pos="100000">
                <a:schemeClr val="accent1">
                  <a:alpha val="4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 bg1="lt1" tx1="dk1" bg2="lt2" tx2="dk2" accent1="accent1" accent2="accent2" accent3="accent3" accent4="accent4" accent5="accent5" accent6="accent6" hlink="hlink" folHlink="folHlink"/>
  <p:sldLayoutIdLst>
    <p:sldLayoutId id="2147485052" r:id="rId1"/>
    <p:sldLayoutId id="2147485053" r:id="rId2"/>
    <p:sldLayoutId id="2147485054" r:id="rId3"/>
    <p:sldLayoutId id="2147485055" r:id="rId4"/>
    <p:sldLayoutId id="2147485056" r:id="rId5"/>
    <p:sldLayoutId id="2147485057" r:id="rId6"/>
    <p:sldLayoutId id="2147485058" r:id="rId7"/>
    <p:sldLayoutId id="2147485059" r:id="rId8"/>
    <p:sldLayoutId id="2147485060" r:id="rId9"/>
    <p:sldLayoutId id="2147485061" r:id="rId10"/>
    <p:sldLayoutId id="2147485051"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2"/>
          </a:solidFill>
          <a:latin typeface="Franklin Gothic Medium" pitchFamily="34" charset="0"/>
          <a:ea typeface="微软雅黑" pitchFamily="34"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0" fontAlgn="base" hangingPunct="0">
        <a:spcBef>
          <a:spcPct val="20000"/>
        </a:spcBef>
        <a:spcAft>
          <a:spcPct val="0"/>
        </a:spcAft>
        <a:buClr>
          <a:schemeClr val="tx2"/>
        </a:buClr>
        <a:buSzPct val="50000"/>
        <a:buFont typeface="Wingdings 2" panose="05020102010507070707" pitchFamily="18" charset="2"/>
        <a:buChar char="ß"/>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50000"/>
        <a:buFont typeface="Wingdings 2" panose="05020102010507070707" pitchFamily="18" charset="2"/>
        <a:buChar char="Þ"/>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SzPct val="50000"/>
        <a:buFont typeface="Wingdings 2" panose="05020102010507070707"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SzPct val="50000"/>
        <a:buFont typeface="Wingdings 2" panose="05020102010507070707"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1.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0.png"/><Relationship Id="rId4" Type="http://schemas.openxmlformats.org/officeDocument/2006/relationships/image" Target="../media/image28.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8.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7.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8.wmf"/></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6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7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E8661E00-ECE9-4636-B4F5-8790348B9F3B}"/>
              </a:ext>
            </a:extLst>
          </p:cNvPr>
          <p:cNvSpPr>
            <a:spLocks noGrp="1" noChangeArrowheads="1"/>
          </p:cNvSpPr>
          <p:nvPr>
            <p:ph type="ctrTitle"/>
          </p:nvPr>
        </p:nvSpPr>
        <p:spPr>
          <a:xfrm>
            <a:off x="179512" y="1556792"/>
            <a:ext cx="7380312" cy="1195388"/>
          </a:xfrm>
        </p:spPr>
        <p:txBody>
          <a:bodyPr/>
          <a:lstStyle/>
          <a:p>
            <a:r>
              <a:rPr lang="zh-CN" altLang="en-US" sz="4800" b="1" dirty="0">
                <a:effectLst>
                  <a:outerShdw blurRad="38100" dist="38100" dir="2700000" algn="tl">
                    <a:srgbClr val="C0C0C0"/>
                  </a:outerShdw>
                </a:effectLst>
                <a:ea typeface="方正魏碑简体" pitchFamily="2" charset="-122"/>
              </a:rPr>
              <a:t>算法设计与分析</a:t>
            </a:r>
          </a:p>
        </p:txBody>
      </p:sp>
      <p:sp>
        <p:nvSpPr>
          <p:cNvPr id="4" name="文本框 3">
            <a:extLst>
              <a:ext uri="{FF2B5EF4-FFF2-40B4-BE49-F238E27FC236}">
                <a16:creationId xmlns:a16="http://schemas.microsoft.com/office/drawing/2014/main" id="{64F4ECE9-DD1F-4B28-A6C8-1AAEC0FBA1D0}"/>
              </a:ext>
            </a:extLst>
          </p:cNvPr>
          <p:cNvSpPr txBox="1"/>
          <p:nvPr/>
        </p:nvSpPr>
        <p:spPr>
          <a:xfrm>
            <a:off x="467544" y="3425899"/>
            <a:ext cx="6264696" cy="1661993"/>
          </a:xfrm>
          <a:prstGeom prst="rect">
            <a:avLst/>
          </a:prstGeom>
          <a:noFill/>
        </p:spPr>
        <p:txBody>
          <a:bodyPr wrap="square" rtlCol="0">
            <a:spAutoFit/>
          </a:bodyPr>
          <a:lstStyle/>
          <a:p>
            <a:r>
              <a:rPr lang="zh-CN" altLang="en-US" sz="3600" b="1" dirty="0">
                <a:solidFill>
                  <a:schemeClr val="accent1">
                    <a:lumMod val="50000"/>
                  </a:schemeClr>
                </a:solidFill>
                <a:latin typeface="微软雅黑" panose="020B0503020204020204" pitchFamily="34" charset="-122"/>
                <a:ea typeface="微软雅黑" panose="020B0503020204020204" pitchFamily="34" charset="-122"/>
              </a:rPr>
              <a:t>文明</a:t>
            </a:r>
            <a:endParaRPr lang="en-US" altLang="zh-CN" sz="3600" b="1" dirty="0">
              <a:solidFill>
                <a:schemeClr val="accent1">
                  <a:lumMod val="50000"/>
                </a:schemeClr>
              </a:solidFill>
              <a:latin typeface="微软雅黑" panose="020B0503020204020204" pitchFamily="34" charset="-122"/>
              <a:ea typeface="微软雅黑" panose="020B0503020204020204" pitchFamily="34" charset="-122"/>
            </a:endParaRPr>
          </a:p>
          <a:p>
            <a:r>
              <a:rPr lang="zh-CN" altLang="en-US" sz="2400" b="1" dirty="0">
                <a:solidFill>
                  <a:srgbClr val="996633"/>
                </a:solidFill>
                <a:latin typeface="微软雅黑" panose="020B0503020204020204" pitchFamily="34" charset="-122"/>
                <a:ea typeface="微软雅黑" panose="020B0503020204020204" pitchFamily="34" charset="-122"/>
              </a:rPr>
              <a:t>网络空间安全学院</a:t>
            </a:r>
            <a:endParaRPr lang="en-US" altLang="zh-CN" sz="2400" b="1" dirty="0">
              <a:solidFill>
                <a:srgbClr val="996633"/>
              </a:solidFill>
              <a:latin typeface="微软雅黑" panose="020B0503020204020204" pitchFamily="34" charset="-122"/>
              <a:ea typeface="微软雅黑" panose="020B0503020204020204" pitchFamily="34" charset="-122"/>
            </a:endParaRPr>
          </a:p>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华中科技大学</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mwenaa@hust.edu.cn</a:t>
            </a:r>
          </a:p>
        </p:txBody>
      </p:sp>
      <p:grpSp>
        <p:nvGrpSpPr>
          <p:cNvPr id="5" name="组合 4">
            <a:extLst>
              <a:ext uri="{FF2B5EF4-FFF2-40B4-BE49-F238E27FC236}">
                <a16:creationId xmlns:a16="http://schemas.microsoft.com/office/drawing/2014/main" id="{12E3DFE8-715F-491C-B19F-04B8F57804BB}"/>
              </a:ext>
            </a:extLst>
          </p:cNvPr>
          <p:cNvGrpSpPr/>
          <p:nvPr/>
        </p:nvGrpSpPr>
        <p:grpSpPr>
          <a:xfrm>
            <a:off x="5157114" y="1613"/>
            <a:ext cx="3996583" cy="931179"/>
            <a:chOff x="701252" y="352336"/>
            <a:chExt cx="3996583" cy="931179"/>
          </a:xfrm>
        </p:grpSpPr>
        <p:sp>
          <p:nvSpPr>
            <p:cNvPr id="6" name="矩形 5">
              <a:extLst>
                <a:ext uri="{FF2B5EF4-FFF2-40B4-BE49-F238E27FC236}">
                  <a16:creationId xmlns:a16="http://schemas.microsoft.com/office/drawing/2014/main" id="{C6BFC616-CB76-476B-93DA-C2E371DD5931}"/>
                </a:ext>
              </a:extLst>
            </p:cNvPr>
            <p:cNvSpPr/>
            <p:nvPr/>
          </p:nvSpPr>
          <p:spPr>
            <a:xfrm>
              <a:off x="701252" y="352336"/>
              <a:ext cx="3996583" cy="93117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6E99E797-C16E-4061-B73A-6D44E89B1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1456" y="467405"/>
              <a:ext cx="2981095" cy="701040"/>
            </a:xfrm>
            <a:prstGeom prst="rect">
              <a:avLst/>
            </a:prstGeom>
          </p:spPr>
        </p:pic>
      </p:grpSp>
    </p:spTree>
    <p:extLst>
      <p:ext uri="{BB962C8B-B14F-4D97-AF65-F5344CB8AC3E}">
        <p14:creationId xmlns:p14="http://schemas.microsoft.com/office/powerpoint/2010/main" val="3179602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81010A9-1081-49DF-B554-E1EA10800C4B}"/>
              </a:ext>
            </a:extLst>
          </p:cNvPr>
          <p:cNvSpPr/>
          <p:nvPr/>
        </p:nvSpPr>
        <p:spPr>
          <a:xfrm>
            <a:off x="376238" y="728663"/>
            <a:ext cx="8410575" cy="1384300"/>
          </a:xfrm>
          <a:prstGeom prst="rect">
            <a:avLst/>
          </a:prstGeom>
          <a:noFill/>
        </p:spPr>
        <p:txBody>
          <a:bodyPr>
            <a:spAutoFit/>
          </a:bodyPr>
          <a:lstStyle/>
          <a:p>
            <a:pPr marL="457200" indent="-457200">
              <a:lnSpc>
                <a:spcPct val="150000"/>
              </a:lnSpc>
              <a:buFont typeface="Wingdings" panose="05000000000000000000" pitchFamily="2" charset="2"/>
              <a:buChar char="u"/>
              <a:defRPr/>
            </a:pPr>
            <a:r>
              <a:rPr lang="zh-CN" altLang="en-US" sz="2800" dirty="0">
                <a:solidFill>
                  <a:srgbClr val="FF0066"/>
                </a:solidFill>
                <a:latin typeface="+mj-ea"/>
                <a:ea typeface="+mj-ea"/>
              </a:rPr>
              <a:t>算法 </a:t>
            </a:r>
            <a:r>
              <a:rPr lang="zh-CN" altLang="en-US" sz="2800" dirty="0">
                <a:latin typeface="+mj-ea"/>
                <a:ea typeface="+mj-ea"/>
              </a:rPr>
              <a:t>是一组</a:t>
            </a:r>
            <a:r>
              <a:rPr lang="zh-CN" altLang="en-US" sz="2800" dirty="0">
                <a:solidFill>
                  <a:srgbClr val="0000FF"/>
                </a:solidFill>
                <a:latin typeface="+mj-ea"/>
                <a:ea typeface="+mj-ea"/>
              </a:rPr>
              <a:t>有穷的规则</a:t>
            </a:r>
            <a:r>
              <a:rPr lang="zh-CN" altLang="en-US" sz="2800" dirty="0">
                <a:latin typeface="+mj-ea"/>
                <a:ea typeface="+mj-ea"/>
              </a:rPr>
              <a:t>，它规定了解决某一</a:t>
            </a:r>
            <a:r>
              <a:rPr lang="zh-CN" altLang="en-US" sz="2800" dirty="0">
                <a:solidFill>
                  <a:srgbClr val="0000FF"/>
                </a:solidFill>
                <a:latin typeface="+mj-ea"/>
                <a:ea typeface="+mj-ea"/>
              </a:rPr>
              <a:t>特定</a:t>
            </a:r>
            <a:endParaRPr lang="en-US" altLang="zh-CN" sz="2800" dirty="0">
              <a:solidFill>
                <a:srgbClr val="0000FF"/>
              </a:solidFill>
              <a:latin typeface="+mj-ea"/>
              <a:ea typeface="+mj-ea"/>
            </a:endParaRPr>
          </a:p>
          <a:p>
            <a:pPr>
              <a:lnSpc>
                <a:spcPct val="150000"/>
              </a:lnSpc>
              <a:defRPr/>
            </a:pPr>
            <a:r>
              <a:rPr lang="en-US" altLang="zh-CN" sz="2800" dirty="0">
                <a:solidFill>
                  <a:srgbClr val="0000FF"/>
                </a:solidFill>
                <a:latin typeface="+mj-ea"/>
                <a:ea typeface="+mj-ea"/>
              </a:rPr>
              <a:t>            </a:t>
            </a:r>
            <a:r>
              <a:rPr lang="zh-CN" altLang="en-US" sz="2800" dirty="0">
                <a:solidFill>
                  <a:srgbClr val="0000FF"/>
                </a:solidFill>
                <a:latin typeface="+mj-ea"/>
                <a:ea typeface="+mj-ea"/>
              </a:rPr>
              <a:t>类型问题</a:t>
            </a:r>
            <a:r>
              <a:rPr lang="zh-CN" altLang="en-US" sz="2800" dirty="0">
                <a:latin typeface="+mj-ea"/>
                <a:ea typeface="+mj-ea"/>
              </a:rPr>
              <a:t>的一系列</a:t>
            </a:r>
            <a:r>
              <a:rPr lang="zh-CN" altLang="en-US" sz="2800" dirty="0">
                <a:solidFill>
                  <a:srgbClr val="0000FF"/>
                </a:solidFill>
                <a:latin typeface="+mj-ea"/>
                <a:ea typeface="+mj-ea"/>
              </a:rPr>
              <a:t>运算</a:t>
            </a:r>
            <a:r>
              <a:rPr lang="zh-CN" altLang="en-US" sz="2800" dirty="0">
                <a:latin typeface="+mj-ea"/>
                <a:ea typeface="+mj-ea"/>
              </a:rPr>
              <a:t>。</a:t>
            </a:r>
            <a:r>
              <a:rPr lang="en-US" altLang="zh-CN" sz="2800" dirty="0">
                <a:solidFill>
                  <a:srgbClr val="FF0000"/>
                </a:solidFill>
                <a:latin typeface="+mj-ea"/>
                <a:ea typeface="+mj-ea"/>
              </a:rPr>
              <a:t> </a:t>
            </a:r>
            <a:endParaRPr lang="zh-CN" altLang="en-US" sz="2800" dirty="0">
              <a:latin typeface="+mj-ea"/>
              <a:ea typeface="+mj-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3469CAE-7085-4863-8107-EFAE112AA4AC}"/>
              </a:ext>
            </a:extLst>
          </p:cNvPr>
          <p:cNvSpPr>
            <a:spLocks noGrp="1"/>
          </p:cNvSpPr>
          <p:nvPr>
            <p:ph idx="1"/>
          </p:nvPr>
        </p:nvSpPr>
        <p:spPr>
          <a:xfrm>
            <a:off x="250825" y="188913"/>
            <a:ext cx="8677275" cy="5861050"/>
          </a:xfrm>
        </p:spPr>
        <p:txBody>
          <a:bodyPr>
            <a:noAutofit/>
          </a:bodyPr>
          <a:lstStyle/>
          <a:p>
            <a:pPr marL="109728" indent="0" algn="just" eaLnBrk="1" fontAlgn="auto" hangingPunct="1">
              <a:lnSpc>
                <a:spcPct val="150000"/>
              </a:lnSpc>
              <a:spcBef>
                <a:spcPts val="0"/>
              </a:spcBef>
              <a:spcAft>
                <a:spcPts val="0"/>
              </a:spcAft>
              <a:buFont typeface="Wingdings 2" panose="05020102010507070707" pitchFamily="18" charset="2"/>
              <a:buNone/>
              <a:defRPr/>
            </a:pPr>
            <a:r>
              <a:rPr lang="zh-CN" altLang="en-US" sz="2800" dirty="0">
                <a:latin typeface="+mj-ea"/>
                <a:ea typeface="+mj-ea"/>
              </a:rPr>
              <a:t>       一般来说，</a:t>
            </a:r>
            <a:r>
              <a:rPr lang="zh-CN" altLang="en-US" sz="2800" dirty="0">
                <a:solidFill>
                  <a:srgbClr val="0000FF"/>
                </a:solidFill>
                <a:latin typeface="+mj-ea"/>
                <a:ea typeface="+mj-ea"/>
              </a:rPr>
              <a:t>问题陈述</a:t>
            </a:r>
            <a:r>
              <a:rPr lang="zh-CN" altLang="en-US" sz="2800" dirty="0">
                <a:latin typeface="+mj-ea"/>
                <a:ea typeface="+mj-ea"/>
              </a:rPr>
              <a:t>说明了期望的输入</a:t>
            </a:r>
            <a:r>
              <a:rPr lang="en-US" altLang="zh-CN" sz="2800" dirty="0">
                <a:latin typeface="+mj-ea"/>
                <a:ea typeface="+mj-ea"/>
              </a:rPr>
              <a:t>/</a:t>
            </a:r>
            <a:r>
              <a:rPr lang="zh-CN" altLang="en-US" sz="2800" dirty="0">
                <a:latin typeface="+mj-ea"/>
                <a:ea typeface="+mj-ea"/>
              </a:rPr>
              <a:t>输出关系，而</a:t>
            </a:r>
            <a:r>
              <a:rPr lang="zh-CN" altLang="en-US" sz="2800" dirty="0">
                <a:solidFill>
                  <a:srgbClr val="FF0000"/>
                </a:solidFill>
                <a:latin typeface="+mj-ea"/>
                <a:ea typeface="+mj-ea"/>
              </a:rPr>
              <a:t>算法描述了一个特定的计算过程来实现这种输入到输出的转换</a:t>
            </a:r>
            <a:r>
              <a:rPr lang="zh-CN" altLang="en-US" sz="2800" dirty="0">
                <a:latin typeface="+mj-ea"/>
                <a:ea typeface="+mj-ea"/>
              </a:rPr>
              <a:t>。</a:t>
            </a:r>
            <a:endParaRPr lang="en-US" altLang="zh-CN" sz="2800" dirty="0">
              <a:latin typeface="+mj-ea"/>
              <a:ea typeface="+mj-ea"/>
            </a:endParaRPr>
          </a:p>
          <a:p>
            <a:pPr marL="109728" indent="0" eaLnBrk="1" fontAlgn="auto" hangingPunct="1">
              <a:lnSpc>
                <a:spcPct val="150000"/>
              </a:lnSpc>
              <a:spcBef>
                <a:spcPts val="1200"/>
              </a:spcBef>
              <a:spcAft>
                <a:spcPts val="0"/>
              </a:spcAft>
              <a:buFont typeface="Wingdings 2" panose="05020102010507070707" pitchFamily="18" charset="2"/>
              <a:buNone/>
              <a:defRPr/>
            </a:pPr>
            <a:r>
              <a:rPr lang="en-US" altLang="zh-CN" sz="2400" dirty="0"/>
              <a:t>Example：</a:t>
            </a:r>
            <a:r>
              <a:rPr lang="zh-CN" altLang="en-US" sz="2400" dirty="0"/>
              <a:t>排序问题</a:t>
            </a:r>
            <a:endParaRPr lang="en-US" altLang="zh-CN" sz="2400" dirty="0"/>
          </a:p>
          <a:p>
            <a:pPr marL="365760" indent="-256032" eaLnBrk="1" fontAlgn="auto" hangingPunct="1">
              <a:lnSpc>
                <a:spcPct val="150000"/>
              </a:lnSpc>
              <a:spcBef>
                <a:spcPts val="1200"/>
              </a:spcBef>
              <a:spcAft>
                <a:spcPts val="0"/>
              </a:spcAft>
              <a:buFont typeface="Wingdings 3"/>
              <a:buChar char=""/>
              <a:defRPr/>
            </a:pPr>
            <a:r>
              <a:rPr lang="zh-CN" altLang="en-US" sz="2400" dirty="0"/>
              <a:t>问题陈述：</a:t>
            </a:r>
            <a:r>
              <a:rPr lang="zh-CN" altLang="en-US" sz="2400" dirty="0">
                <a:latin typeface="宋体" panose="02010600030101010101" pitchFamily="2" charset="-122"/>
                <a:ea typeface="宋体" panose="02010600030101010101" pitchFamily="2" charset="-122"/>
              </a:rPr>
              <a:t>排序问题（</a:t>
            </a:r>
            <a:r>
              <a:rPr lang="en-US" altLang="zh-CN" sz="2400" i="1" dirty="0">
                <a:latin typeface="宋体" panose="02010600030101010101" pitchFamily="2" charset="-122"/>
                <a:ea typeface="宋体" panose="02010600030101010101" pitchFamily="2" charset="-122"/>
              </a:rPr>
              <a:t>sorting problem</a:t>
            </a:r>
            <a:r>
              <a:rPr lang="zh-CN" altLang="en-US" sz="2400" i="1"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的形式定义如下</a:t>
            </a:r>
            <a:endParaRPr lang="en-US" altLang="zh-CN" sz="2400" dirty="0">
              <a:latin typeface="宋体" panose="02010600030101010101" pitchFamily="2" charset="-122"/>
              <a:ea typeface="宋体" panose="02010600030101010101" pitchFamily="2" charset="-122"/>
            </a:endParaRPr>
          </a:p>
          <a:p>
            <a:pPr marL="365760" indent="-256032" eaLnBrk="1" fontAlgn="auto" hangingPunct="1">
              <a:lnSpc>
                <a:spcPct val="150000"/>
              </a:lnSpc>
              <a:spcBef>
                <a:spcPts val="0"/>
              </a:spcBef>
              <a:spcAft>
                <a:spcPts val="0"/>
              </a:spcAft>
              <a:buFont typeface="Wingdings 3"/>
              <a:buChar char=""/>
              <a:defRPr/>
            </a:pPr>
            <a:endParaRPr lang="en-US" altLang="zh-CN" sz="2400" dirty="0"/>
          </a:p>
          <a:p>
            <a:pPr marL="365760" indent="-256032" eaLnBrk="1" fontAlgn="auto" hangingPunct="1">
              <a:lnSpc>
                <a:spcPct val="150000"/>
              </a:lnSpc>
              <a:spcBef>
                <a:spcPts val="0"/>
              </a:spcBef>
              <a:spcAft>
                <a:spcPts val="0"/>
              </a:spcAft>
              <a:buFont typeface="Wingdings 3"/>
              <a:buChar char=""/>
              <a:defRPr/>
            </a:pPr>
            <a:endParaRPr lang="en-US" altLang="zh-CN" sz="2400" dirty="0"/>
          </a:p>
          <a:p>
            <a:pPr marL="365760" indent="-256032" eaLnBrk="1" fontAlgn="auto" hangingPunct="1">
              <a:lnSpc>
                <a:spcPct val="150000"/>
              </a:lnSpc>
              <a:spcBef>
                <a:spcPts val="0"/>
              </a:spcBef>
              <a:spcAft>
                <a:spcPts val="0"/>
              </a:spcAft>
              <a:buFont typeface="Wingdings 3"/>
              <a:buChar char=""/>
              <a:defRPr/>
            </a:pPr>
            <a:r>
              <a:rPr lang="zh-CN" altLang="en-US" sz="2400" dirty="0"/>
              <a:t>算   法：</a:t>
            </a:r>
            <a:r>
              <a:rPr lang="zh-CN" altLang="en-US" sz="2400" dirty="0">
                <a:latin typeface="宋体" panose="02010600030101010101" pitchFamily="2" charset="-122"/>
                <a:ea typeface="宋体" panose="02010600030101010101" pitchFamily="2" charset="-122"/>
              </a:rPr>
              <a:t>冒泡排序、插入排序、归并排序等，将完成上述的</a:t>
            </a:r>
            <a:endParaRPr lang="en-US" altLang="zh-CN" sz="2400" dirty="0">
              <a:latin typeface="宋体" panose="02010600030101010101" pitchFamily="2" charset="-122"/>
              <a:ea typeface="宋体" panose="02010600030101010101" pitchFamily="2" charset="-122"/>
            </a:endParaRPr>
          </a:p>
          <a:p>
            <a:pPr marL="109728" indent="0" eaLnBrk="1" fontAlgn="auto" hangingPunct="1">
              <a:lnSpc>
                <a:spcPct val="150000"/>
              </a:lnSpc>
              <a:spcBef>
                <a:spcPts val="0"/>
              </a:spcBef>
              <a:spcAft>
                <a:spcPts val="0"/>
              </a:spcAft>
              <a:buFont typeface="Wingdings 2" panose="05020102010507070707" pitchFamily="18"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排序过程。</a:t>
            </a:r>
            <a:endParaRPr lang="en-US" altLang="zh-CN" sz="2400" dirty="0">
              <a:latin typeface="宋体" panose="02010600030101010101" pitchFamily="2" charset="-122"/>
              <a:ea typeface="宋体" panose="02010600030101010101" pitchFamily="2" charset="-122"/>
            </a:endParaRPr>
          </a:p>
          <a:p>
            <a:pPr marL="109728" indent="0" eaLnBrk="1" fontAlgn="auto" hangingPunct="1">
              <a:lnSpc>
                <a:spcPct val="150000"/>
              </a:lnSpc>
              <a:spcBef>
                <a:spcPts val="1200"/>
              </a:spcBef>
              <a:spcAft>
                <a:spcPts val="0"/>
              </a:spcAft>
              <a:buFont typeface="Wingdings 2" panose="05020102010507070707" pitchFamily="18" charset="2"/>
              <a:buNone/>
              <a:defRPr/>
            </a:pPr>
            <a:r>
              <a:rPr lang="zh-CN" altLang="en-US" sz="2400" dirty="0"/>
              <a:t>           </a:t>
            </a:r>
            <a:r>
              <a:rPr lang="zh-CN" altLang="en-US" sz="2400" dirty="0">
                <a:solidFill>
                  <a:srgbClr val="0000FF"/>
                </a:solidFill>
              </a:rPr>
              <a:t>目标一致，但方法各异</a:t>
            </a:r>
            <a:endParaRPr lang="zh-CN" altLang="en-US" sz="2400" dirty="0"/>
          </a:p>
          <a:p>
            <a:pPr marL="109728" indent="0" eaLnBrk="1" fontAlgn="auto" hangingPunct="1">
              <a:lnSpc>
                <a:spcPct val="150000"/>
              </a:lnSpc>
              <a:spcBef>
                <a:spcPts val="1200"/>
              </a:spcBef>
              <a:spcAft>
                <a:spcPts val="0"/>
              </a:spcAft>
              <a:buFont typeface="Wingdings 2" panose="05020102010507070707" pitchFamily="18" charset="2"/>
              <a:buNone/>
              <a:defRPr/>
            </a:pPr>
            <a:endParaRPr lang="zh-CN" altLang="en-US" sz="2400" dirty="0">
              <a:latin typeface="宋体" panose="02010600030101010101" pitchFamily="2" charset="-122"/>
              <a:ea typeface="宋体" panose="02010600030101010101" pitchFamily="2" charset="-122"/>
            </a:endParaRPr>
          </a:p>
        </p:txBody>
      </p:sp>
      <p:pic>
        <p:nvPicPr>
          <p:cNvPr id="28675" name="Picture 2">
            <a:extLst>
              <a:ext uri="{FF2B5EF4-FFF2-40B4-BE49-F238E27FC236}">
                <a16:creationId xmlns:a16="http://schemas.microsoft.com/office/drawing/2014/main" id="{BF0BD9BC-1415-4362-9233-99669C5720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3644900"/>
            <a:ext cx="6481763" cy="866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内容占位符 1">
            <a:extLst>
              <a:ext uri="{FF2B5EF4-FFF2-40B4-BE49-F238E27FC236}">
                <a16:creationId xmlns:a16="http://schemas.microsoft.com/office/drawing/2014/main" id="{EAB98DCE-2E26-40CF-825A-15C39DD06A5C}"/>
              </a:ext>
            </a:extLst>
          </p:cNvPr>
          <p:cNvSpPr>
            <a:spLocks noGrp="1"/>
          </p:cNvSpPr>
          <p:nvPr>
            <p:ph idx="1"/>
          </p:nvPr>
        </p:nvSpPr>
        <p:spPr>
          <a:xfrm>
            <a:off x="468313" y="404813"/>
            <a:ext cx="8496300" cy="5400675"/>
          </a:xfrm>
        </p:spPr>
        <p:txBody>
          <a:bodyPr/>
          <a:lstStyle/>
          <a:p>
            <a:pPr marL="109537" indent="0" eaLnBrk="1" hangingPunct="1">
              <a:lnSpc>
                <a:spcPct val="160000"/>
              </a:lnSpc>
              <a:spcBef>
                <a:spcPct val="0"/>
              </a:spcBef>
              <a:buFont typeface="Wingdings 2" panose="05020102010507070707" pitchFamily="18" charset="2"/>
              <a:buNone/>
              <a:defRPr/>
            </a:pPr>
            <a:r>
              <a:rPr lang="zh-CN" altLang="en-US" dirty="0">
                <a:latin typeface="+mj-ea"/>
                <a:ea typeface="+mj-ea"/>
              </a:rPr>
              <a:t>什么叫做“</a:t>
            </a:r>
            <a:r>
              <a:rPr lang="zh-CN" altLang="en-US" dirty="0">
                <a:solidFill>
                  <a:srgbClr val="0000FF"/>
                </a:solidFill>
                <a:latin typeface="+mj-ea"/>
                <a:ea typeface="+mj-ea"/>
              </a:rPr>
              <a:t>正确的算法</a:t>
            </a:r>
            <a:r>
              <a:rPr lang="zh-CN" altLang="en-US" dirty="0">
                <a:latin typeface="+mj-ea"/>
                <a:ea typeface="+mj-ea"/>
              </a:rPr>
              <a:t>”？</a:t>
            </a:r>
            <a:endParaRPr lang="en-US" altLang="zh-CN" dirty="0">
              <a:latin typeface="+mj-ea"/>
              <a:ea typeface="+mj-ea"/>
            </a:endParaRPr>
          </a:p>
          <a:p>
            <a:pPr marL="365125" indent="-255588" eaLnBrk="1" hangingPunct="1">
              <a:lnSpc>
                <a:spcPct val="160000"/>
              </a:lnSpc>
              <a:spcBef>
                <a:spcPct val="0"/>
              </a:spcBef>
              <a:buFont typeface="Wingdings 3" panose="05040102010807070707" pitchFamily="18" charset="2"/>
              <a:buChar char=""/>
              <a:defRPr/>
            </a:pPr>
            <a:r>
              <a:rPr lang="zh-CN" altLang="en-US" sz="2400" dirty="0">
                <a:latin typeface="+mj-ea"/>
                <a:ea typeface="+mj-ea"/>
              </a:rPr>
              <a:t>若对每个输入实例，算法都以正确的输出停机，则称该算法是</a:t>
            </a:r>
            <a:r>
              <a:rPr lang="zh-CN" altLang="en-US" sz="2400" dirty="0">
                <a:solidFill>
                  <a:srgbClr val="FF0000"/>
                </a:solidFill>
                <a:latin typeface="+mj-ea"/>
                <a:ea typeface="+mj-ea"/>
              </a:rPr>
              <a:t>正确</a:t>
            </a:r>
            <a:r>
              <a:rPr lang="zh-CN" altLang="en-US" sz="2400" dirty="0">
                <a:latin typeface="+mj-ea"/>
                <a:ea typeface="+mj-ea"/>
              </a:rPr>
              <a:t>的，并称正确的算法解决了给定的问题。</a:t>
            </a:r>
            <a:endParaRPr lang="en-US" altLang="zh-CN" sz="2400" dirty="0">
              <a:latin typeface="+mj-ea"/>
              <a:ea typeface="+mj-ea"/>
            </a:endParaRPr>
          </a:p>
          <a:p>
            <a:pPr marL="365125" indent="-255588" eaLnBrk="1" hangingPunct="1">
              <a:lnSpc>
                <a:spcPct val="160000"/>
              </a:lnSpc>
              <a:spcBef>
                <a:spcPts val="1800"/>
              </a:spcBef>
              <a:buFont typeface="Wingdings 3" panose="05040102010807070707" pitchFamily="18" charset="2"/>
              <a:buChar char=""/>
              <a:defRPr/>
            </a:pPr>
            <a:r>
              <a:rPr lang="zh-CN" altLang="en-US" sz="2400" dirty="0">
                <a:solidFill>
                  <a:srgbClr val="FF0000"/>
                </a:solidFill>
                <a:latin typeface="+mj-ea"/>
                <a:ea typeface="+mj-ea"/>
              </a:rPr>
              <a:t>不正确的算法</a:t>
            </a:r>
            <a:r>
              <a:rPr lang="zh-CN" altLang="en-US" sz="2400" dirty="0">
                <a:latin typeface="+mj-ea"/>
                <a:ea typeface="+mj-ea"/>
              </a:rPr>
              <a:t>对某些输入实例可能根本不停机，也可能给出一个回答然后停机，但结果与期望不符甚至相反。</a:t>
            </a:r>
            <a:endParaRPr lang="en-US" altLang="zh-CN" sz="2400" dirty="0">
              <a:latin typeface="+mj-ea"/>
              <a:ea typeface="+mj-ea"/>
            </a:endParaRPr>
          </a:p>
          <a:p>
            <a:pPr marL="765175" lvl="1" indent="-255588" eaLnBrk="1" hangingPunct="1">
              <a:lnSpc>
                <a:spcPct val="160000"/>
              </a:lnSpc>
              <a:spcBef>
                <a:spcPts val="1800"/>
              </a:spcBef>
              <a:buFont typeface="Wingdings 3" panose="05040102010807070707" pitchFamily="18" charset="2"/>
              <a:buChar char=""/>
              <a:defRPr/>
            </a:pPr>
            <a:r>
              <a:rPr lang="zh-CN" altLang="en-US" sz="2000" dirty="0">
                <a:latin typeface="宋体" panose="02010600030101010101" pitchFamily="2" charset="-122"/>
                <a:ea typeface="宋体" panose="02010600030101010101" pitchFamily="2" charset="-122"/>
              </a:rPr>
              <a:t>但不正确的算法也并非绝对无用，在不正确的算法</a:t>
            </a:r>
            <a:r>
              <a:rPr lang="zh-CN" altLang="en-US" sz="2000" dirty="0">
                <a:solidFill>
                  <a:srgbClr val="0000CC"/>
                </a:solidFill>
                <a:latin typeface="宋体" panose="02010600030101010101" pitchFamily="2" charset="-122"/>
                <a:ea typeface="宋体" panose="02010600030101010101" pitchFamily="2" charset="-122"/>
              </a:rPr>
              <a:t>错误率</a:t>
            </a:r>
            <a:r>
              <a:rPr lang="zh-CN" altLang="en-US" sz="2000" dirty="0">
                <a:latin typeface="宋体" panose="02010600030101010101" pitchFamily="2" charset="-122"/>
                <a:ea typeface="宋体" panose="02010600030101010101" pitchFamily="2" charset="-122"/>
              </a:rPr>
              <a:t>可控时，有可能也是有用和有效的（如</a:t>
            </a:r>
            <a:r>
              <a:rPr lang="en-US" altLang="zh-CN" sz="2000" dirty="0">
                <a:latin typeface="宋体" panose="02010600030101010101" pitchFamily="2" charset="-122"/>
                <a:ea typeface="宋体" panose="02010600030101010101" pitchFamily="2" charset="-122"/>
              </a:rPr>
              <a:t>NP</a:t>
            </a:r>
            <a:r>
              <a:rPr lang="zh-CN" altLang="en-US" sz="2000" dirty="0">
                <a:latin typeface="宋体" panose="02010600030101010101" pitchFamily="2" charset="-122"/>
                <a:ea typeface="宋体" panose="02010600030101010101" pitchFamily="2" charset="-122"/>
              </a:rPr>
              <a:t>问题和近似算法）。</a:t>
            </a:r>
            <a:endParaRPr lang="en-US" altLang="zh-CN" sz="2000" dirty="0">
              <a:latin typeface="宋体" panose="02010600030101010101" pitchFamily="2" charset="-122"/>
              <a:ea typeface="宋体" panose="02010600030101010101" pitchFamily="2" charset="-122"/>
            </a:endParaRPr>
          </a:p>
          <a:p>
            <a:pPr marL="765175" lvl="1" indent="-255588" eaLnBrk="1" hangingPunct="1">
              <a:lnSpc>
                <a:spcPct val="160000"/>
              </a:lnSpc>
              <a:spcBef>
                <a:spcPct val="0"/>
              </a:spcBef>
              <a:buFont typeface="Wingdings 3" panose="05040102010807070707" pitchFamily="18" charset="2"/>
              <a:buChar char=""/>
              <a:defRPr/>
            </a:pPr>
            <a:r>
              <a:rPr lang="zh-CN" altLang="en-US" sz="2000" dirty="0">
                <a:latin typeface="宋体" panose="02010600030101010101" pitchFamily="2" charset="-122"/>
                <a:ea typeface="宋体" panose="02010600030101010101" pitchFamily="2" charset="-122"/>
              </a:rPr>
              <a:t>但通常，我们还只是关心正确的算法。</a:t>
            </a:r>
            <a:endParaRPr lang="en-US" altLang="zh-CN" sz="1600" dirty="0">
              <a:latin typeface="宋体" panose="02010600030101010101" pitchFamily="2" charset="-122"/>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内容占位符 1">
            <a:extLst>
              <a:ext uri="{FF2B5EF4-FFF2-40B4-BE49-F238E27FC236}">
                <a16:creationId xmlns:a16="http://schemas.microsoft.com/office/drawing/2014/main" id="{6E46C2F7-DBCC-407E-A8CB-F201C3FB8BA2}"/>
              </a:ext>
            </a:extLst>
          </p:cNvPr>
          <p:cNvSpPr>
            <a:spLocks noGrp="1"/>
          </p:cNvSpPr>
          <p:nvPr>
            <p:ph idx="1"/>
          </p:nvPr>
        </p:nvSpPr>
        <p:spPr>
          <a:xfrm>
            <a:off x="131763" y="1038225"/>
            <a:ext cx="8904287" cy="4879975"/>
          </a:xfrm>
        </p:spPr>
        <p:txBody>
          <a:bodyPr/>
          <a:lstStyle/>
          <a:p>
            <a:pPr eaLnBrk="1" hangingPunct="1">
              <a:lnSpc>
                <a:spcPct val="150000"/>
              </a:lnSpc>
              <a:buFont typeface="Wingdings" panose="05000000000000000000" pitchFamily="2" charset="2"/>
              <a:buChar char="u"/>
              <a:defRPr/>
            </a:pPr>
            <a:r>
              <a:rPr lang="zh-CN" altLang="en-US" sz="2800" dirty="0">
                <a:latin typeface="+mj-ea"/>
                <a:ea typeface="+mj-ea"/>
              </a:rPr>
              <a:t>对于算法，不仅强调其正确性，还有其</a:t>
            </a:r>
            <a:r>
              <a:rPr lang="zh-CN" altLang="en-US" sz="2800" dirty="0">
                <a:solidFill>
                  <a:srgbClr val="0000FF"/>
                </a:solidFill>
                <a:latin typeface="+mj-ea"/>
                <a:ea typeface="+mj-ea"/>
              </a:rPr>
              <a:t>性能的好坏</a:t>
            </a:r>
            <a:r>
              <a:rPr lang="zh-CN" altLang="en-US" sz="2800" dirty="0">
                <a:latin typeface="+mj-ea"/>
                <a:ea typeface="+mj-ea"/>
              </a:rPr>
              <a:t>。</a:t>
            </a:r>
            <a:endParaRPr lang="en-US" altLang="zh-CN" sz="2800" dirty="0">
              <a:latin typeface="+mj-ea"/>
              <a:ea typeface="+mj-ea"/>
            </a:endParaRPr>
          </a:p>
          <a:p>
            <a:pPr lvl="1" eaLnBrk="1" hangingPunct="1">
              <a:lnSpc>
                <a:spcPct val="150000"/>
              </a:lnSpc>
              <a:buFont typeface="Wingdings" panose="05000000000000000000" pitchFamily="2" charset="2"/>
              <a:buChar char="Ø"/>
              <a:defRPr/>
            </a:pPr>
            <a:r>
              <a:rPr lang="zh-CN" altLang="en-US" sz="2400" dirty="0">
                <a:latin typeface="+mj-ea"/>
                <a:ea typeface="+mj-ea"/>
              </a:rPr>
              <a:t>现实应用中，时间和空间都是有限的资源，我们应选择时间和空间方面</a:t>
            </a:r>
            <a:r>
              <a:rPr lang="zh-CN" altLang="en-US" sz="2400" dirty="0">
                <a:solidFill>
                  <a:srgbClr val="FF0000"/>
                </a:solidFill>
                <a:latin typeface="+mj-ea"/>
                <a:ea typeface="+mj-ea"/>
              </a:rPr>
              <a:t>有效的算法</a:t>
            </a:r>
            <a:r>
              <a:rPr lang="zh-CN" altLang="en-US" sz="2400" dirty="0">
                <a:latin typeface="+mj-ea"/>
                <a:ea typeface="+mj-ea"/>
              </a:rPr>
              <a:t>来求解问题。</a:t>
            </a:r>
            <a:endParaRPr lang="en-US" altLang="zh-CN" sz="2400" dirty="0">
              <a:latin typeface="+mj-ea"/>
              <a:ea typeface="+mj-ea"/>
            </a:endParaRPr>
          </a:p>
          <a:p>
            <a:pPr marL="717550" lvl="2" eaLnBrk="1" hangingPunct="1">
              <a:lnSpc>
                <a:spcPct val="150000"/>
              </a:lnSpc>
              <a:buFont typeface="Wingdings" panose="05000000000000000000" pitchFamily="2" charset="2"/>
              <a:buChar char="Ø"/>
              <a:defRPr/>
            </a:pPr>
            <a:r>
              <a:rPr lang="zh-CN" altLang="en-US" dirty="0">
                <a:solidFill>
                  <a:srgbClr val="FF0000"/>
                </a:solidFill>
                <a:latin typeface="+mj-ea"/>
                <a:ea typeface="+mj-ea"/>
              </a:rPr>
              <a:t> </a:t>
            </a:r>
            <a:r>
              <a:rPr lang="zh-CN" altLang="en-US" dirty="0">
                <a:solidFill>
                  <a:srgbClr val="0000FF"/>
                </a:solidFill>
                <a:latin typeface="+mj-ea"/>
                <a:ea typeface="+mj-ea"/>
              </a:rPr>
              <a:t>效率（</a:t>
            </a:r>
            <a:r>
              <a:rPr lang="en-US" altLang="zh-CN" dirty="0">
                <a:solidFill>
                  <a:srgbClr val="0000FF"/>
                </a:solidFill>
                <a:latin typeface="+mj-ea"/>
                <a:ea typeface="+mj-ea"/>
              </a:rPr>
              <a:t>Efficiency</a:t>
            </a:r>
            <a:r>
              <a:rPr lang="zh-CN" altLang="en-US" dirty="0">
                <a:solidFill>
                  <a:srgbClr val="0000FF"/>
                </a:solidFill>
                <a:latin typeface="+mj-ea"/>
                <a:ea typeface="+mj-ea"/>
              </a:rPr>
              <a:t>）对于算法的有效性有非常重要的影响。    </a:t>
            </a:r>
            <a:endParaRPr lang="en-US" altLang="zh-CN" dirty="0">
              <a:solidFill>
                <a:srgbClr val="0000FF"/>
              </a:solidFill>
              <a:latin typeface="+mj-ea"/>
              <a:ea typeface="+mj-ea"/>
            </a:endParaRPr>
          </a:p>
          <a:p>
            <a:pPr eaLnBrk="1" hangingPunct="1">
              <a:lnSpc>
                <a:spcPct val="150000"/>
              </a:lnSpc>
              <a:defRPr/>
            </a:pPr>
            <a:endParaRPr lang="zh-CN" altLang="en-US" sz="2400" baseline="30000" dirty="0">
              <a:latin typeface="+mj-ea"/>
              <a:ea typeface="+mj-ea"/>
            </a:endParaRPr>
          </a:p>
        </p:txBody>
      </p:sp>
      <p:sp>
        <p:nvSpPr>
          <p:cNvPr id="3" name="标题 2">
            <a:extLst>
              <a:ext uri="{FF2B5EF4-FFF2-40B4-BE49-F238E27FC236}">
                <a16:creationId xmlns:a16="http://schemas.microsoft.com/office/drawing/2014/main" id="{30E286B5-8593-469E-8CC0-C13C2B74B625}"/>
              </a:ext>
            </a:extLst>
          </p:cNvPr>
          <p:cNvSpPr>
            <a:spLocks noGrp="1"/>
          </p:cNvSpPr>
          <p:nvPr>
            <p:ph type="title"/>
          </p:nvPr>
        </p:nvSpPr>
        <p:spPr>
          <a:xfrm>
            <a:off x="131763" y="333375"/>
            <a:ext cx="8229600" cy="704850"/>
          </a:xfrm>
        </p:spPr>
        <p:txBody>
          <a:bodyPr/>
          <a:lstStyle/>
          <a:p>
            <a:pPr algn="l" eaLnBrk="1" hangingPunct="1">
              <a:defRPr/>
            </a:pPr>
            <a:r>
              <a:rPr lang="en-US" altLang="zh-CN" sz="3200" dirty="0">
                <a:latin typeface="+mj-ea"/>
              </a:rPr>
              <a:t>1.2 </a:t>
            </a:r>
            <a:r>
              <a:rPr lang="zh-CN" altLang="en-US" sz="3200" dirty="0">
                <a:latin typeface="+mj-ea"/>
              </a:rPr>
              <a:t>作为一种技术的算法</a:t>
            </a:r>
          </a:p>
        </p:txBody>
      </p:sp>
      <p:sp>
        <p:nvSpPr>
          <p:cNvPr id="32772" name="矩形 1">
            <a:extLst>
              <a:ext uri="{FF2B5EF4-FFF2-40B4-BE49-F238E27FC236}">
                <a16:creationId xmlns:a16="http://schemas.microsoft.com/office/drawing/2014/main" id="{6A0E6433-B769-4C90-8D40-86B1EE3D9C7D}"/>
              </a:ext>
            </a:extLst>
          </p:cNvPr>
          <p:cNvSpPr>
            <a:spLocks noChangeArrowheads="1"/>
          </p:cNvSpPr>
          <p:nvPr/>
        </p:nvSpPr>
        <p:spPr bwMode="auto">
          <a:xfrm>
            <a:off x="5795963" y="5516563"/>
            <a:ext cx="3024187" cy="923925"/>
          </a:xfrm>
          <a:prstGeom prst="rect">
            <a:avLst/>
          </a:prstGeom>
          <a:solidFill>
            <a:srgbClr val="CCF3F8"/>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Tx/>
              <a:buNone/>
            </a:pPr>
            <a:r>
              <a:rPr lang="en-US" altLang="zh-CN" sz="1800">
                <a:latin typeface="Arial" panose="020B0604020202020204" pitchFamily="34" charset="0"/>
                <a:ea typeface="宋体" panose="02010600030101010101" pitchFamily="2" charset="-122"/>
              </a:rPr>
              <a:t>Let c</a:t>
            </a:r>
            <a:r>
              <a:rPr lang="en-US" altLang="zh-CN" sz="1800" baseline="-25000">
                <a:latin typeface="Arial" panose="020B0604020202020204" pitchFamily="34" charset="0"/>
                <a:ea typeface="宋体" panose="02010600030101010101" pitchFamily="2" charset="-122"/>
              </a:rPr>
              <a:t>1</a:t>
            </a:r>
            <a:r>
              <a:rPr lang="en-US" altLang="zh-CN" sz="1800">
                <a:latin typeface="Arial" panose="020B0604020202020204" pitchFamily="34" charset="0"/>
                <a:ea typeface="宋体" panose="02010600030101010101" pitchFamily="2" charset="-122"/>
              </a:rPr>
              <a:t> = 2, and c</a:t>
            </a:r>
            <a:r>
              <a:rPr lang="en-US" altLang="zh-CN" sz="1800" baseline="-25000">
                <a:latin typeface="Arial" panose="020B0604020202020204" pitchFamily="34" charset="0"/>
                <a:ea typeface="宋体" panose="02010600030101010101" pitchFamily="2" charset="-122"/>
              </a:rPr>
              <a:t>2</a:t>
            </a:r>
            <a:r>
              <a:rPr lang="en-US" altLang="zh-CN" sz="1800">
                <a:latin typeface="Arial" panose="020B0604020202020204" pitchFamily="34" charset="0"/>
                <a:ea typeface="宋体" panose="02010600030101010101" pitchFamily="2" charset="-122"/>
              </a:rPr>
              <a:t> = 50,</a:t>
            </a:r>
          </a:p>
          <a:p>
            <a:pPr eaLnBrk="1" hangingPunct="1">
              <a:lnSpc>
                <a:spcPct val="150000"/>
              </a:lnSpc>
              <a:spcBef>
                <a:spcPct val="0"/>
              </a:spcBef>
              <a:buClrTx/>
              <a:buSzTx/>
              <a:buFontTx/>
              <a:buNone/>
            </a:pPr>
            <a:r>
              <a:rPr lang="zh-CN" altLang="en-US" sz="1800">
                <a:latin typeface="Arial" panose="020B0604020202020204" pitchFamily="34" charset="0"/>
                <a:ea typeface="宋体" panose="02010600030101010101" pitchFamily="2" charset="-122"/>
              </a:rPr>
              <a:t>假设对</a:t>
            </a:r>
            <a:r>
              <a:rPr lang="en-US" altLang="zh-CN" sz="1800">
                <a:latin typeface="Arial" panose="020B0604020202020204" pitchFamily="34" charset="0"/>
                <a:ea typeface="宋体" panose="02010600030101010101" pitchFamily="2" charset="-122"/>
              </a:rPr>
              <a:t>1000</a:t>
            </a:r>
            <a:r>
              <a:rPr lang="zh-CN" altLang="en-US" sz="1800">
                <a:latin typeface="Arial" panose="020B0604020202020204" pitchFamily="34" charset="0"/>
                <a:ea typeface="宋体" panose="02010600030101010101" pitchFamily="2" charset="-122"/>
              </a:rPr>
              <a:t>万个数进行排序</a:t>
            </a:r>
            <a:endParaRPr lang="en-US" altLang="zh-CN" sz="1800">
              <a:latin typeface="Arial" panose="020B0604020202020204" pitchFamily="34" charset="0"/>
              <a:ea typeface="宋体" panose="02010600030101010101" pitchFamily="2" charset="-122"/>
            </a:endParaRPr>
          </a:p>
        </p:txBody>
      </p:sp>
      <p:sp>
        <p:nvSpPr>
          <p:cNvPr id="32773" name="矩形 4">
            <a:extLst>
              <a:ext uri="{FF2B5EF4-FFF2-40B4-BE49-F238E27FC236}">
                <a16:creationId xmlns:a16="http://schemas.microsoft.com/office/drawing/2014/main" id="{2AD1D3B0-8599-40CB-9253-CF94D310498D}"/>
              </a:ext>
            </a:extLst>
          </p:cNvPr>
          <p:cNvSpPr>
            <a:spLocks noChangeArrowheads="1"/>
          </p:cNvSpPr>
          <p:nvPr/>
        </p:nvSpPr>
        <p:spPr bwMode="auto">
          <a:xfrm>
            <a:off x="195263" y="3570288"/>
            <a:ext cx="8861425" cy="1200150"/>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marL="0" lvl="2" eaLnBrk="1" hangingPunct="1">
              <a:lnSpc>
                <a:spcPct val="150000"/>
              </a:lnSpc>
              <a:buClr>
                <a:srgbClr val="2F2F2F"/>
              </a:buClr>
              <a:buFontTx/>
              <a:buNone/>
            </a:pPr>
            <a:r>
              <a:rPr lang="zh-CN" altLang="en-US">
                <a:solidFill>
                  <a:srgbClr val="000000"/>
                </a:solidFill>
                <a:latin typeface="宋体" panose="02010600030101010101" pitchFamily="2" charset="-122"/>
                <a:ea typeface="宋体" panose="02010600030101010101" pitchFamily="2" charset="-122"/>
              </a:rPr>
              <a:t>    为求解一个问题而设计的不同算法在效率方面常常具有显著的差别，这种差别可能比由于硬件和软件造成的差别还要重要。</a:t>
            </a:r>
            <a:endParaRPr lang="en-US" altLang="zh-CN">
              <a:solidFill>
                <a:srgbClr val="000000"/>
              </a:solidFill>
              <a:latin typeface="宋体" panose="02010600030101010101" pitchFamily="2" charset="-122"/>
              <a:ea typeface="宋体" panose="02010600030101010101" pitchFamily="2" charset="-122"/>
            </a:endParaRPr>
          </a:p>
        </p:txBody>
      </p:sp>
      <p:sp>
        <p:nvSpPr>
          <p:cNvPr id="32774" name="矩形 6">
            <a:extLst>
              <a:ext uri="{FF2B5EF4-FFF2-40B4-BE49-F238E27FC236}">
                <a16:creationId xmlns:a16="http://schemas.microsoft.com/office/drawing/2014/main" id="{DBC7CF40-E665-4375-9CEC-210A501EE74C}"/>
              </a:ext>
            </a:extLst>
          </p:cNvPr>
          <p:cNvSpPr>
            <a:spLocks noChangeArrowheads="1"/>
          </p:cNvSpPr>
          <p:nvPr/>
        </p:nvSpPr>
        <p:spPr bwMode="auto">
          <a:xfrm>
            <a:off x="222250" y="4892675"/>
            <a:ext cx="59245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marL="0" lvl="2" eaLnBrk="1" hangingPunct="1">
              <a:lnSpc>
                <a:spcPct val="150000"/>
              </a:lnSpc>
              <a:buClr>
                <a:srgbClr val="2F2F2F"/>
              </a:buClr>
              <a:buFontTx/>
              <a:buNone/>
            </a:pPr>
            <a:r>
              <a:rPr lang="en-US" altLang="zh-CN" sz="2000">
                <a:solidFill>
                  <a:srgbClr val="000000"/>
                </a:solidFill>
                <a:latin typeface="微软雅黑" panose="020B0503020204020204" pitchFamily="34" charset="-122"/>
                <a:ea typeface="微软雅黑" panose="020B0503020204020204" pitchFamily="34" charset="-122"/>
              </a:rPr>
              <a:t>For example</a:t>
            </a:r>
            <a:r>
              <a:rPr lang="zh-CN" altLang="en-US" sz="2000">
                <a:solidFill>
                  <a:srgbClr val="000000"/>
                </a:solidFill>
                <a:latin typeface="微软雅黑" panose="020B0503020204020204" pitchFamily="34" charset="-122"/>
                <a:ea typeface="微软雅黑" panose="020B0503020204020204" pitchFamily="34" charset="-122"/>
              </a:rPr>
              <a:t>：排序问题</a:t>
            </a:r>
            <a:endParaRPr lang="en-US" altLang="zh-CN" sz="2000">
              <a:solidFill>
                <a:srgbClr val="000000"/>
              </a:solidFill>
              <a:latin typeface="微软雅黑" panose="020B0503020204020204" pitchFamily="34" charset="-122"/>
              <a:ea typeface="微软雅黑" panose="020B0503020204020204" pitchFamily="34" charset="-122"/>
            </a:endParaRPr>
          </a:p>
          <a:p>
            <a:pPr marL="0" lvl="2" eaLnBrk="1" hangingPunct="1">
              <a:lnSpc>
                <a:spcPct val="150000"/>
              </a:lnSpc>
              <a:buClr>
                <a:srgbClr val="2F2F2F"/>
              </a:buClr>
              <a:buFontTx/>
              <a:buNone/>
            </a:pPr>
            <a:r>
              <a:rPr lang="en-US" altLang="zh-CN" sz="2000" i="1">
                <a:solidFill>
                  <a:srgbClr val="000000"/>
                </a:solidFill>
                <a:latin typeface="微软雅黑" panose="020B0503020204020204" pitchFamily="34" charset="-122"/>
                <a:ea typeface="微软雅黑" panose="020B0503020204020204" pitchFamily="34" charset="-122"/>
              </a:rPr>
              <a:t>insertion sort: </a:t>
            </a:r>
            <a:r>
              <a:rPr lang="en-US" altLang="zh-CN" sz="2000">
                <a:solidFill>
                  <a:srgbClr val="000000"/>
                </a:solidFill>
                <a:latin typeface="微软雅黑" panose="020B0503020204020204" pitchFamily="34" charset="-122"/>
                <a:ea typeface="微软雅黑" panose="020B0503020204020204" pitchFamily="34" charset="-122"/>
              </a:rPr>
              <a:t>time roughly equal to </a:t>
            </a:r>
            <a:r>
              <a:rPr lang="en-US" altLang="zh-CN" sz="2000" i="1">
                <a:solidFill>
                  <a:srgbClr val="000000"/>
                </a:solidFill>
                <a:latin typeface="微软雅黑" panose="020B0503020204020204" pitchFamily="34" charset="-122"/>
                <a:ea typeface="微软雅黑" panose="020B0503020204020204" pitchFamily="34" charset="-122"/>
              </a:rPr>
              <a:t>c</a:t>
            </a:r>
            <a:r>
              <a:rPr lang="en-US" altLang="zh-CN" sz="2000" i="1" baseline="-25000">
                <a:solidFill>
                  <a:srgbClr val="000000"/>
                </a:solidFill>
                <a:latin typeface="微软雅黑" panose="020B0503020204020204" pitchFamily="34" charset="-122"/>
                <a:ea typeface="微软雅黑" panose="020B0503020204020204" pitchFamily="34" charset="-122"/>
              </a:rPr>
              <a:t>1</a:t>
            </a:r>
            <a:r>
              <a:rPr lang="en-US" altLang="zh-CN" sz="2000" i="1">
                <a:solidFill>
                  <a:srgbClr val="000000"/>
                </a:solidFill>
                <a:latin typeface="微软雅黑" panose="020B0503020204020204" pitchFamily="34" charset="-122"/>
                <a:ea typeface="微软雅黑" panose="020B0503020204020204" pitchFamily="34" charset="-122"/>
              </a:rPr>
              <a:t>n</a:t>
            </a:r>
            <a:r>
              <a:rPr lang="en-US" altLang="zh-CN" sz="2000" i="1" baseline="30000">
                <a:solidFill>
                  <a:srgbClr val="000000"/>
                </a:solidFill>
                <a:latin typeface="微软雅黑" panose="020B0503020204020204" pitchFamily="34" charset="-122"/>
                <a:ea typeface="微软雅黑" panose="020B0503020204020204" pitchFamily="34" charset="-122"/>
              </a:rPr>
              <a:t>2</a:t>
            </a:r>
          </a:p>
          <a:p>
            <a:pPr marL="0" lvl="2" eaLnBrk="1" hangingPunct="1">
              <a:lnSpc>
                <a:spcPct val="150000"/>
              </a:lnSpc>
              <a:buClr>
                <a:srgbClr val="2F2F2F"/>
              </a:buClr>
              <a:buFontTx/>
              <a:buNone/>
            </a:pPr>
            <a:r>
              <a:rPr lang="en-US" altLang="zh-CN" sz="2000" i="1">
                <a:solidFill>
                  <a:srgbClr val="000000"/>
                </a:solidFill>
                <a:latin typeface="微软雅黑" panose="020B0503020204020204" pitchFamily="34" charset="-122"/>
                <a:ea typeface="微软雅黑" panose="020B0503020204020204" pitchFamily="34" charset="-122"/>
              </a:rPr>
              <a:t>merge sort</a:t>
            </a:r>
            <a:r>
              <a:rPr lang="en-US" altLang="zh-CN" sz="2000">
                <a:solidFill>
                  <a:srgbClr val="000000"/>
                </a:solidFill>
                <a:latin typeface="微软雅黑" panose="020B0503020204020204" pitchFamily="34" charset="-122"/>
                <a:ea typeface="微软雅黑" panose="020B0503020204020204" pitchFamily="34" charset="-122"/>
              </a:rPr>
              <a:t>: time roughly equal to </a:t>
            </a:r>
            <a:r>
              <a:rPr lang="en-US" altLang="zh-CN" sz="2000" i="1">
                <a:solidFill>
                  <a:srgbClr val="000000"/>
                </a:solidFill>
                <a:latin typeface="微软雅黑" panose="020B0503020204020204" pitchFamily="34" charset="-122"/>
                <a:ea typeface="微软雅黑" panose="020B0503020204020204" pitchFamily="34" charset="-122"/>
              </a:rPr>
              <a:t>c</a:t>
            </a:r>
            <a:r>
              <a:rPr lang="en-US" altLang="zh-CN" sz="2000" i="1" baseline="-25000">
                <a:solidFill>
                  <a:srgbClr val="000000"/>
                </a:solidFill>
                <a:latin typeface="微软雅黑" panose="020B0503020204020204" pitchFamily="34" charset="-122"/>
                <a:ea typeface="微软雅黑" panose="020B0503020204020204" pitchFamily="34" charset="-122"/>
              </a:rPr>
              <a:t>2</a:t>
            </a:r>
            <a:r>
              <a:rPr lang="en-US" altLang="zh-CN" sz="2000" i="1">
                <a:solidFill>
                  <a:srgbClr val="000000"/>
                </a:solidFill>
                <a:latin typeface="微软雅黑" panose="020B0503020204020204" pitchFamily="34" charset="-122"/>
                <a:ea typeface="微软雅黑" panose="020B0503020204020204" pitchFamily="34" charset="-122"/>
              </a:rPr>
              <a:t>nlgn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内容占位符 1">
            <a:extLst>
              <a:ext uri="{FF2B5EF4-FFF2-40B4-BE49-F238E27FC236}">
                <a16:creationId xmlns:a16="http://schemas.microsoft.com/office/drawing/2014/main" id="{79433382-3D00-4B54-A6BF-F24A3D24DF47}"/>
              </a:ext>
            </a:extLst>
          </p:cNvPr>
          <p:cNvSpPr>
            <a:spLocks noGrp="1"/>
          </p:cNvSpPr>
          <p:nvPr>
            <p:ph idx="1"/>
          </p:nvPr>
        </p:nvSpPr>
        <p:spPr>
          <a:xfrm>
            <a:off x="277813" y="1543050"/>
            <a:ext cx="8686800" cy="4981575"/>
          </a:xfrm>
        </p:spPr>
        <p:txBody>
          <a:bodyPr/>
          <a:lstStyle/>
          <a:p>
            <a:pPr eaLnBrk="1" hangingPunct="1">
              <a:lnSpc>
                <a:spcPct val="150000"/>
              </a:lnSpc>
              <a:defRPr/>
            </a:pPr>
            <a:r>
              <a:rPr lang="en-US" altLang="zh-CN" sz="2400" b="1" i="1" dirty="0"/>
              <a:t>insertion sort:</a:t>
            </a:r>
          </a:p>
          <a:p>
            <a:pPr eaLnBrk="1" hangingPunct="1">
              <a:lnSpc>
                <a:spcPct val="150000"/>
              </a:lnSpc>
              <a:defRPr/>
            </a:pPr>
            <a:endParaRPr lang="en-US" altLang="zh-CN" sz="2400" b="1" i="1" dirty="0"/>
          </a:p>
          <a:p>
            <a:pPr eaLnBrk="1" hangingPunct="1">
              <a:lnSpc>
                <a:spcPct val="150000"/>
              </a:lnSpc>
              <a:spcBef>
                <a:spcPts val="3000"/>
              </a:spcBef>
              <a:defRPr/>
            </a:pPr>
            <a:r>
              <a:rPr lang="en-US" altLang="zh-CN" sz="2400" b="1" i="1" dirty="0"/>
              <a:t>merge sort</a:t>
            </a:r>
            <a:r>
              <a:rPr lang="en-US" altLang="zh-CN" sz="2400" dirty="0"/>
              <a:t>:</a:t>
            </a:r>
          </a:p>
          <a:p>
            <a:pPr eaLnBrk="1" hangingPunct="1">
              <a:lnSpc>
                <a:spcPct val="150000"/>
              </a:lnSpc>
              <a:defRPr/>
            </a:pPr>
            <a:endParaRPr lang="en-US" altLang="zh-CN" sz="2400" b="1" i="1" dirty="0"/>
          </a:p>
          <a:p>
            <a:pPr eaLnBrk="1" hangingPunct="1">
              <a:lnSpc>
                <a:spcPct val="150000"/>
              </a:lnSpc>
              <a:defRPr/>
            </a:pPr>
            <a:endParaRPr lang="en-US" altLang="zh-CN" sz="2400" b="1" i="1" dirty="0"/>
          </a:p>
          <a:p>
            <a:pPr eaLnBrk="1" hangingPunct="1">
              <a:lnSpc>
                <a:spcPct val="150000"/>
              </a:lnSpc>
              <a:spcBef>
                <a:spcPct val="0"/>
              </a:spcBef>
              <a:defRPr/>
            </a:pPr>
            <a:r>
              <a:rPr lang="zh-CN" altLang="en-US" sz="2200" dirty="0">
                <a:latin typeface="+mj-ea"/>
                <a:ea typeface="+mj-ea"/>
              </a:rPr>
              <a:t>可见使用一个</a:t>
            </a:r>
            <a:r>
              <a:rPr lang="zh-CN" altLang="en-US" sz="2200" dirty="0">
                <a:solidFill>
                  <a:srgbClr val="FF0000"/>
                </a:solidFill>
                <a:latin typeface="+mj-ea"/>
                <a:ea typeface="+mj-ea"/>
              </a:rPr>
              <a:t>运行时间“增长”较慢</a:t>
            </a:r>
            <a:r>
              <a:rPr lang="zh-CN" altLang="en-US" sz="2200" dirty="0">
                <a:latin typeface="+mj-ea"/>
                <a:ea typeface="+mj-ea"/>
              </a:rPr>
              <a:t>，时间复杂度低、</a:t>
            </a:r>
            <a:r>
              <a:rPr lang="zh-CN" altLang="en-US" sz="2200" dirty="0">
                <a:solidFill>
                  <a:srgbClr val="0000FF"/>
                </a:solidFill>
                <a:latin typeface="+mj-ea"/>
                <a:ea typeface="+mj-ea"/>
              </a:rPr>
              <a:t>时间效率高</a:t>
            </a:r>
            <a:r>
              <a:rPr lang="zh-CN" altLang="en-US" sz="2200" dirty="0">
                <a:latin typeface="+mj-ea"/>
                <a:ea typeface="+mj-ea"/>
              </a:rPr>
              <a:t>的算法，即使采用较差的编译器、运行速度较慢的计算机，在数据规模足够大的时候，也比</a:t>
            </a:r>
            <a:r>
              <a:rPr lang="zh-CN" altLang="en-US" sz="2200" dirty="0">
                <a:solidFill>
                  <a:srgbClr val="0000FF"/>
                </a:solidFill>
                <a:latin typeface="+mj-ea"/>
                <a:ea typeface="+mj-ea"/>
              </a:rPr>
              <a:t>时间效率低</a:t>
            </a:r>
            <a:r>
              <a:rPr lang="zh-CN" altLang="en-US" sz="2200" dirty="0">
                <a:latin typeface="+mj-ea"/>
                <a:ea typeface="+mj-ea"/>
              </a:rPr>
              <a:t>的算法快。</a:t>
            </a:r>
            <a:endParaRPr lang="en-US" altLang="zh-CN" sz="2200" b="1" i="1" dirty="0">
              <a:latin typeface="+mj-ea"/>
              <a:ea typeface="+mj-ea"/>
            </a:endParaRPr>
          </a:p>
          <a:p>
            <a:pPr eaLnBrk="1" hangingPunct="1">
              <a:lnSpc>
                <a:spcPct val="150000"/>
              </a:lnSpc>
              <a:defRPr/>
            </a:pPr>
            <a:endParaRPr lang="en-US" altLang="zh-CN" sz="2400" dirty="0"/>
          </a:p>
          <a:p>
            <a:pPr eaLnBrk="1" hangingPunct="1">
              <a:lnSpc>
                <a:spcPct val="150000"/>
              </a:lnSpc>
              <a:defRPr/>
            </a:pPr>
            <a:endParaRPr lang="zh-CN" altLang="en-US" sz="2400" dirty="0"/>
          </a:p>
        </p:txBody>
      </p:sp>
      <p:pic>
        <p:nvPicPr>
          <p:cNvPr id="38915" name="Picture 2">
            <a:extLst>
              <a:ext uri="{FF2B5EF4-FFF2-40B4-BE49-F238E27FC236}">
                <a16:creationId xmlns:a16="http://schemas.microsoft.com/office/drawing/2014/main" id="{965C87E2-E34D-4869-B71A-991A261D87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013" y="2271713"/>
            <a:ext cx="660082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916" name="Picture 3">
            <a:extLst>
              <a:ext uri="{FF2B5EF4-FFF2-40B4-BE49-F238E27FC236}">
                <a16:creationId xmlns:a16="http://schemas.microsoft.com/office/drawing/2014/main" id="{085FA3DB-24ED-4AC8-81D2-226ECB5C30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3013" y="3824288"/>
            <a:ext cx="6934200" cy="95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797" name="矩形 4">
            <a:extLst>
              <a:ext uri="{FF2B5EF4-FFF2-40B4-BE49-F238E27FC236}">
                <a16:creationId xmlns:a16="http://schemas.microsoft.com/office/drawing/2014/main" id="{2415B980-F800-41B1-B866-414C3B316218}"/>
              </a:ext>
            </a:extLst>
          </p:cNvPr>
          <p:cNvSpPr>
            <a:spLocks noChangeArrowheads="1"/>
          </p:cNvSpPr>
          <p:nvPr/>
        </p:nvSpPr>
        <p:spPr bwMode="auto">
          <a:xfrm>
            <a:off x="277813" y="203200"/>
            <a:ext cx="8686800" cy="1273175"/>
          </a:xfrm>
          <a:prstGeom prst="rect">
            <a:avLst/>
          </a:prstGeom>
          <a:solidFill>
            <a:srgbClr val="00FFCC">
              <a:alpha val="3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just" eaLnBrk="1" hangingPunct="1">
              <a:lnSpc>
                <a:spcPct val="150000"/>
              </a:lnSpc>
              <a:spcBef>
                <a:spcPct val="0"/>
              </a:spcBef>
              <a:buClrTx/>
              <a:buSzTx/>
              <a:buFontTx/>
              <a:buNone/>
            </a:pPr>
            <a:r>
              <a:rPr lang="zh-CN" altLang="en-US" sz="1800">
                <a:latin typeface="宋体" panose="02010600030101010101" pitchFamily="2" charset="-122"/>
                <a:ea typeface="宋体" panose="02010600030101010101" pitchFamily="2" charset="-122"/>
              </a:rPr>
              <a:t>令</a:t>
            </a:r>
            <a:r>
              <a:rPr lang="en-US" altLang="zh-CN" sz="1800">
                <a:latin typeface="宋体" panose="02010600030101010101" pitchFamily="2" charset="-122"/>
                <a:ea typeface="宋体" panose="02010600030101010101" pitchFamily="2" charset="-122"/>
              </a:rPr>
              <a:t> c</a:t>
            </a:r>
            <a:r>
              <a:rPr lang="en-US" altLang="zh-CN" sz="1800" baseline="-25000">
                <a:latin typeface="宋体" panose="02010600030101010101" pitchFamily="2" charset="-122"/>
                <a:ea typeface="宋体" panose="02010600030101010101" pitchFamily="2" charset="-122"/>
              </a:rPr>
              <a:t>1</a:t>
            </a:r>
            <a:r>
              <a:rPr lang="en-US" altLang="zh-CN" sz="1800">
                <a:latin typeface="宋体" panose="02010600030101010101" pitchFamily="2" charset="-122"/>
                <a:ea typeface="宋体" panose="02010600030101010101" pitchFamily="2" charset="-122"/>
              </a:rPr>
              <a:t> = 2, and c</a:t>
            </a:r>
            <a:r>
              <a:rPr lang="en-US" altLang="zh-CN" sz="1800" baseline="-25000">
                <a:latin typeface="宋体" panose="02010600030101010101" pitchFamily="2" charset="-122"/>
                <a:ea typeface="宋体" panose="02010600030101010101" pitchFamily="2" charset="-122"/>
              </a:rPr>
              <a:t>2</a:t>
            </a:r>
            <a:r>
              <a:rPr lang="en-US" altLang="zh-CN" sz="1800">
                <a:latin typeface="宋体" panose="02010600030101010101" pitchFamily="2" charset="-122"/>
                <a:ea typeface="宋体" panose="02010600030101010101" pitchFamily="2" charset="-122"/>
              </a:rPr>
              <a:t> = 50,</a:t>
            </a:r>
            <a:r>
              <a:rPr lang="zh-CN" altLang="en-US" sz="1800">
                <a:latin typeface="宋体" panose="02010600030101010101" pitchFamily="2" charset="-122"/>
                <a:ea typeface="宋体" panose="02010600030101010101" pitchFamily="2" charset="-122"/>
              </a:rPr>
              <a:t>对</a:t>
            </a:r>
            <a:r>
              <a:rPr lang="en-US" altLang="zh-CN" sz="1800">
                <a:latin typeface="宋体" panose="02010600030101010101" pitchFamily="2" charset="-122"/>
                <a:ea typeface="宋体" panose="02010600030101010101" pitchFamily="2" charset="-122"/>
              </a:rPr>
              <a:t>1000</a:t>
            </a:r>
            <a:r>
              <a:rPr lang="zh-CN" altLang="en-US" sz="1800">
                <a:latin typeface="宋体" panose="02010600030101010101" pitchFamily="2" charset="-122"/>
                <a:ea typeface="宋体" panose="02010600030101010101" pitchFamily="2" charset="-122"/>
              </a:rPr>
              <a:t>万（</a:t>
            </a:r>
            <a:r>
              <a:rPr lang="en-US" altLang="zh-CN" sz="1800">
                <a:latin typeface="宋体" panose="02010600030101010101" pitchFamily="2" charset="-122"/>
                <a:ea typeface="宋体" panose="02010600030101010101" pitchFamily="2" charset="-122"/>
              </a:rPr>
              <a:t>10</a:t>
            </a:r>
            <a:r>
              <a:rPr lang="en-US" altLang="zh-CN" sz="1800" baseline="30000">
                <a:latin typeface="宋体" panose="02010600030101010101" pitchFamily="2" charset="-122"/>
                <a:ea typeface="宋体" panose="02010600030101010101" pitchFamily="2" charset="-122"/>
              </a:rPr>
              <a:t>7</a:t>
            </a:r>
            <a:r>
              <a:rPr lang="zh-CN" altLang="en-US" sz="1800">
                <a:latin typeface="宋体" panose="02010600030101010101" pitchFamily="2" charset="-122"/>
                <a:ea typeface="宋体" panose="02010600030101010101" pitchFamily="2" charset="-122"/>
              </a:rPr>
              <a:t>）个数进行排序。并设插入排序在每秒执行百亿（</a:t>
            </a:r>
            <a:r>
              <a:rPr lang="en-US" altLang="zh-CN" sz="1800">
                <a:latin typeface="宋体" panose="02010600030101010101" pitchFamily="2" charset="-122"/>
                <a:ea typeface="宋体" panose="02010600030101010101" pitchFamily="2" charset="-122"/>
              </a:rPr>
              <a:t>10</a:t>
            </a:r>
            <a:r>
              <a:rPr lang="en-US" altLang="zh-CN" sz="1800" baseline="30000">
                <a:latin typeface="宋体" panose="02010600030101010101" pitchFamily="2" charset="-122"/>
                <a:ea typeface="宋体" panose="02010600030101010101" pitchFamily="2" charset="-122"/>
              </a:rPr>
              <a:t>10</a:t>
            </a:r>
            <a:r>
              <a:rPr lang="zh-CN" altLang="en-US" sz="1800">
                <a:latin typeface="宋体" panose="02010600030101010101" pitchFamily="2" charset="-122"/>
                <a:ea typeface="宋体" panose="02010600030101010101" pitchFamily="2" charset="-122"/>
              </a:rPr>
              <a:t>）条指令的计算机上运行，归并排序在每秒仅执行</a:t>
            </a:r>
            <a:r>
              <a:rPr lang="en-US" altLang="zh-CN" sz="1800">
                <a:latin typeface="宋体" panose="02010600030101010101" pitchFamily="2" charset="-122"/>
                <a:ea typeface="宋体" panose="02010600030101010101" pitchFamily="2" charset="-122"/>
              </a:rPr>
              <a:t>1000</a:t>
            </a:r>
            <a:r>
              <a:rPr lang="zh-CN" altLang="en-US" sz="1800">
                <a:latin typeface="宋体" panose="02010600030101010101" pitchFamily="2" charset="-122"/>
                <a:ea typeface="宋体" panose="02010600030101010101" pitchFamily="2" charset="-122"/>
              </a:rPr>
              <a:t>万条指令的计算机上运行，计算机速度相差</a:t>
            </a:r>
            <a:r>
              <a:rPr lang="en-US" altLang="zh-CN" sz="1800">
                <a:latin typeface="宋体" panose="02010600030101010101" pitchFamily="2" charset="-122"/>
                <a:ea typeface="宋体" panose="02010600030101010101" pitchFamily="2" charset="-122"/>
              </a:rPr>
              <a:t>1000</a:t>
            </a:r>
            <a:r>
              <a:rPr lang="zh-CN" altLang="en-US" sz="1800">
                <a:latin typeface="宋体" panose="02010600030101010101" pitchFamily="2" charset="-122"/>
                <a:ea typeface="宋体" panose="02010600030101010101" pitchFamily="2" charset="-122"/>
              </a:rPr>
              <a:t>倍。程序的实际执行时间有什么差别呢？</a:t>
            </a:r>
            <a:endParaRPr lang="en-US" altLang="zh-CN" sz="180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89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9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9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04784F0-0D1C-4AE7-8E4E-5F0BA378143B}"/>
              </a:ext>
            </a:extLst>
          </p:cNvPr>
          <p:cNvSpPr>
            <a:spLocks noGrp="1"/>
          </p:cNvSpPr>
          <p:nvPr>
            <p:ph idx="1"/>
          </p:nvPr>
        </p:nvSpPr>
        <p:spPr>
          <a:xfrm>
            <a:off x="179388" y="476250"/>
            <a:ext cx="8820150" cy="5689600"/>
          </a:xfrm>
        </p:spPr>
        <p:txBody>
          <a:bodyPr/>
          <a:lstStyle/>
          <a:p>
            <a:pPr>
              <a:lnSpc>
                <a:spcPct val="150000"/>
              </a:lnSpc>
              <a:spcBef>
                <a:spcPts val="0"/>
              </a:spcBef>
              <a:buFont typeface="Wingdings" panose="05000000000000000000" pitchFamily="2" charset="2"/>
              <a:buChar char="u"/>
              <a:defRPr/>
            </a:pPr>
            <a:r>
              <a:rPr lang="zh-CN" altLang="en-US" sz="2400" dirty="0">
                <a:latin typeface="+mj-ea"/>
                <a:ea typeface="+mj-ea"/>
              </a:rPr>
              <a:t>上述的例子表明，我们应该像对待计算机硬件一样</a:t>
            </a:r>
            <a:r>
              <a:rPr lang="zh-CN" altLang="en-US" sz="2400" dirty="0">
                <a:solidFill>
                  <a:srgbClr val="FF0000"/>
                </a:solidFill>
                <a:latin typeface="+mj-ea"/>
                <a:ea typeface="+mj-ea"/>
              </a:rPr>
              <a:t>把算法看成是一种技术</a:t>
            </a:r>
            <a:r>
              <a:rPr lang="zh-CN" altLang="en-US" sz="2400" dirty="0">
                <a:latin typeface="+mj-ea"/>
                <a:ea typeface="+mj-ea"/>
              </a:rPr>
              <a:t>，研究并选择有效的算法来解决现实问题。</a:t>
            </a:r>
            <a:endParaRPr lang="en-US" altLang="zh-CN" sz="2400" dirty="0">
              <a:latin typeface="+mj-ea"/>
              <a:ea typeface="+mj-ea"/>
            </a:endParaRPr>
          </a:p>
          <a:p>
            <a:pPr lvl="1">
              <a:lnSpc>
                <a:spcPct val="150000"/>
              </a:lnSpc>
              <a:spcBef>
                <a:spcPts val="0"/>
              </a:spcBef>
              <a:buFont typeface="Wingdings" panose="05000000000000000000" pitchFamily="2" charset="2"/>
              <a:buChar char="Ø"/>
              <a:defRPr/>
            </a:pPr>
            <a:r>
              <a:rPr lang="zh-CN" altLang="en-US" sz="2200" dirty="0">
                <a:latin typeface="宋体" panose="02010600030101010101" pitchFamily="2" charset="-122"/>
                <a:ea typeface="宋体" panose="02010600030101010101" pitchFamily="2" charset="-122"/>
              </a:rPr>
              <a:t>思考：如果计算机速度无限快、内存无限大，那么我们还有研究</a:t>
            </a:r>
            <a:endParaRPr lang="en-US" altLang="zh-CN" sz="2200" dirty="0">
              <a:latin typeface="宋体" panose="02010600030101010101" pitchFamily="2" charset="-122"/>
              <a:ea typeface="宋体" panose="02010600030101010101" pitchFamily="2" charset="-122"/>
            </a:endParaRPr>
          </a:p>
          <a:p>
            <a:pPr marL="457200" lvl="1" indent="0">
              <a:lnSpc>
                <a:spcPct val="150000"/>
              </a:lnSpc>
              <a:spcBef>
                <a:spcPts val="0"/>
              </a:spcBef>
              <a:buFont typeface="Wingdings 2" panose="05020102010507070707" pitchFamily="18" charset="2"/>
              <a:buNone/>
              <a:defRPr/>
            </a:pPr>
            <a:r>
              <a:rPr lang="en-US" altLang="zh-CN" sz="2200" dirty="0">
                <a:latin typeface="宋体" panose="02010600030101010101" pitchFamily="2" charset="-122"/>
                <a:ea typeface="宋体" panose="02010600030101010101" pitchFamily="2" charset="-122"/>
              </a:rPr>
              <a:t>        </a:t>
            </a:r>
            <a:r>
              <a:rPr lang="zh-CN" altLang="en-US" sz="2200" dirty="0">
                <a:latin typeface="宋体" panose="02010600030101010101" pitchFamily="2" charset="-122"/>
                <a:ea typeface="宋体" panose="02010600030101010101" pitchFamily="2" charset="-122"/>
              </a:rPr>
              <a:t>算法的必要吗？</a:t>
            </a:r>
            <a:endParaRPr lang="en-US" altLang="zh-CN" sz="2200" dirty="0">
              <a:latin typeface="宋体" panose="02010600030101010101" pitchFamily="2" charset="-122"/>
              <a:ea typeface="宋体" panose="02010600030101010101" pitchFamily="2" charset="-122"/>
            </a:endParaRPr>
          </a:p>
          <a:p>
            <a:pPr marL="342900" lvl="1" indent="-342900">
              <a:lnSpc>
                <a:spcPct val="150000"/>
              </a:lnSpc>
              <a:spcBef>
                <a:spcPts val="1800"/>
              </a:spcBef>
              <a:buFont typeface="Wingdings" panose="05000000000000000000" pitchFamily="2" charset="2"/>
              <a:buChar char="u"/>
              <a:defRPr/>
            </a:pPr>
            <a:r>
              <a:rPr lang="zh-CN" altLang="en-US" sz="2400" dirty="0">
                <a:solidFill>
                  <a:srgbClr val="0000FF"/>
                </a:solidFill>
                <a:latin typeface="+mj-ea"/>
                <a:ea typeface="+mj-ea"/>
              </a:rPr>
              <a:t>随着计算机能力的不断增强，我们使用计算机来求解的问题的规模会越来越大，算法之间效率的差异也变得越来越显著。因此，是否具有算法知识与技术的坚实基础是区分真正熟练的程序员与初学者的一个基本特征。</a:t>
            </a:r>
            <a:endParaRPr lang="en-US" altLang="zh-CN" sz="2400" dirty="0">
              <a:solidFill>
                <a:srgbClr val="0000FF"/>
              </a:solidFill>
              <a:latin typeface="+mj-ea"/>
              <a:ea typeface="+mj-ea"/>
            </a:endParaRPr>
          </a:p>
          <a:p>
            <a:pPr lvl="1">
              <a:lnSpc>
                <a:spcPct val="150000"/>
              </a:lnSpc>
              <a:spcBef>
                <a:spcPts val="0"/>
              </a:spcBef>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使用现代计算技术，如果你对算法懂得不多，尽管你也可以完成一些任务，但如果有一个好的算法背景，你可以做更多的事情，也会做得更好一些。</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内容占位符 1">
            <a:extLst>
              <a:ext uri="{FF2B5EF4-FFF2-40B4-BE49-F238E27FC236}">
                <a16:creationId xmlns:a16="http://schemas.microsoft.com/office/drawing/2014/main" id="{8B1EC363-C508-4D51-977B-E2D956E8E1FE}"/>
              </a:ext>
            </a:extLst>
          </p:cNvPr>
          <p:cNvSpPr>
            <a:spLocks noGrp="1"/>
          </p:cNvSpPr>
          <p:nvPr>
            <p:ph idx="1"/>
          </p:nvPr>
        </p:nvSpPr>
        <p:spPr>
          <a:xfrm>
            <a:off x="215900" y="404813"/>
            <a:ext cx="8820150" cy="5386387"/>
          </a:xfrm>
        </p:spPr>
        <p:txBody>
          <a:bodyPr/>
          <a:lstStyle/>
          <a:p>
            <a:pPr marL="109538" indent="0" eaLnBrk="1" hangingPunct="1">
              <a:lnSpc>
                <a:spcPct val="150000"/>
              </a:lnSpc>
              <a:spcBef>
                <a:spcPct val="0"/>
              </a:spcBef>
              <a:buFont typeface="Wingdings 3" panose="05040102010807070707" pitchFamily="18" charset="2"/>
              <a:buNone/>
              <a:defRPr/>
            </a:pPr>
            <a:r>
              <a:rPr lang="en-US" altLang="zh-CN" sz="2800" dirty="0">
                <a:latin typeface="+mj-ea"/>
                <a:ea typeface="+mj-ea"/>
              </a:rPr>
              <a:t>2.1 </a:t>
            </a:r>
            <a:r>
              <a:rPr lang="zh-CN" altLang="en-US" sz="2800" dirty="0">
                <a:latin typeface="+mj-ea"/>
                <a:ea typeface="+mj-ea"/>
              </a:rPr>
              <a:t>插入排序（</a:t>
            </a:r>
            <a:r>
              <a:rPr lang="en-US" altLang="zh-CN" sz="2800" dirty="0">
                <a:latin typeface="+mj-ea"/>
                <a:ea typeface="+mj-ea"/>
              </a:rPr>
              <a:t>Insertion sort</a:t>
            </a:r>
            <a:r>
              <a:rPr lang="zh-CN" altLang="en-US" sz="2800" dirty="0">
                <a:latin typeface="+mj-ea"/>
                <a:ea typeface="+mj-ea"/>
              </a:rPr>
              <a:t>）</a:t>
            </a:r>
            <a:endParaRPr lang="en-US" altLang="zh-CN" sz="2800" dirty="0">
              <a:latin typeface="+mj-ea"/>
              <a:ea typeface="+mj-ea"/>
            </a:endParaRPr>
          </a:p>
          <a:p>
            <a:pPr marL="360363" indent="-250825" eaLnBrk="1" hangingPunct="1">
              <a:lnSpc>
                <a:spcPct val="150000"/>
              </a:lnSpc>
              <a:spcBef>
                <a:spcPts val="1200"/>
              </a:spcBef>
              <a:buFont typeface="Wingdings" panose="05000000000000000000" pitchFamily="2" charset="2"/>
              <a:buChar char="n"/>
              <a:defRPr/>
            </a:pPr>
            <a:r>
              <a:rPr lang="zh-CN" altLang="en-US" sz="2400" dirty="0">
                <a:latin typeface="+mj-ea"/>
                <a:ea typeface="+mj-ea"/>
              </a:rPr>
              <a:t>排序问题的描述：</a:t>
            </a:r>
            <a:endParaRPr lang="en-US" altLang="zh-CN" sz="2400" dirty="0">
              <a:latin typeface="+mj-ea"/>
              <a:ea typeface="+mj-ea"/>
            </a:endParaRPr>
          </a:p>
          <a:p>
            <a:pPr marL="109538" indent="0" eaLnBrk="1" hangingPunct="1">
              <a:lnSpc>
                <a:spcPct val="150000"/>
              </a:lnSpc>
              <a:spcBef>
                <a:spcPct val="0"/>
              </a:spcBef>
              <a:buFont typeface="Wingdings 3" panose="05040102010807070707" pitchFamily="18" charset="2"/>
              <a:buNone/>
              <a:defRPr/>
            </a:pPr>
            <a:endParaRPr lang="en-US" altLang="zh-CN" sz="2000" dirty="0">
              <a:latin typeface="+mj-ea"/>
              <a:ea typeface="+mj-ea"/>
            </a:endParaRPr>
          </a:p>
          <a:p>
            <a:pPr marL="109538" indent="0" eaLnBrk="1" hangingPunct="1">
              <a:lnSpc>
                <a:spcPct val="150000"/>
              </a:lnSpc>
              <a:spcBef>
                <a:spcPct val="0"/>
              </a:spcBef>
              <a:buFont typeface="Wingdings 3" panose="05040102010807070707" pitchFamily="18" charset="2"/>
              <a:buNone/>
              <a:defRPr/>
            </a:pPr>
            <a:endParaRPr lang="en-US" altLang="zh-CN" sz="2000" dirty="0">
              <a:latin typeface="+mj-ea"/>
              <a:ea typeface="+mj-ea"/>
            </a:endParaRPr>
          </a:p>
          <a:p>
            <a:pPr marL="109538" indent="0" eaLnBrk="1" hangingPunct="1">
              <a:lnSpc>
                <a:spcPct val="150000"/>
              </a:lnSpc>
              <a:spcBef>
                <a:spcPct val="0"/>
              </a:spcBef>
              <a:buFont typeface="Wingdings 3" panose="05040102010807070707" pitchFamily="18" charset="2"/>
              <a:buNone/>
              <a:defRPr/>
            </a:pPr>
            <a:endParaRPr lang="en-US" altLang="zh-CN" sz="2000" dirty="0">
              <a:latin typeface="+mj-ea"/>
              <a:ea typeface="+mj-ea"/>
            </a:endParaRPr>
          </a:p>
          <a:p>
            <a:pPr marL="109538" indent="0" eaLnBrk="1" hangingPunct="1">
              <a:lnSpc>
                <a:spcPct val="150000"/>
              </a:lnSpc>
              <a:spcBef>
                <a:spcPct val="0"/>
              </a:spcBef>
              <a:buFont typeface="Wingdings 2" panose="05020102010507070707" pitchFamily="18" charset="2"/>
              <a:buNone/>
              <a:defRPr/>
            </a:pPr>
            <a:r>
              <a:rPr lang="en-US" altLang="zh-CN" sz="2800" dirty="0">
                <a:latin typeface="+mj-ea"/>
                <a:ea typeface="+mj-ea"/>
              </a:rPr>
              <a:t>1. </a:t>
            </a:r>
            <a:r>
              <a:rPr lang="zh-CN" altLang="en-US" sz="2800" dirty="0">
                <a:latin typeface="+mj-ea"/>
                <a:ea typeface="+mj-ea"/>
              </a:rPr>
              <a:t>插入排序的基本思想</a:t>
            </a:r>
            <a:endParaRPr lang="en-US" altLang="zh-CN" sz="2800" dirty="0">
              <a:latin typeface="+mj-ea"/>
              <a:ea typeface="+mj-ea"/>
            </a:endParaRPr>
          </a:p>
          <a:p>
            <a:pPr marL="719138" indent="-254000" eaLnBrk="1" hangingPunct="1">
              <a:lnSpc>
                <a:spcPct val="150000"/>
              </a:lnSpc>
              <a:spcBef>
                <a:spcPts val="1200"/>
              </a:spcBef>
              <a:buFont typeface="Wingdings" panose="05000000000000000000" pitchFamily="2" charset="2"/>
              <a:buChar char="Ø"/>
              <a:defRPr/>
            </a:pPr>
            <a:r>
              <a:rPr lang="zh-CN" altLang="en-US" sz="2400" dirty="0">
                <a:latin typeface="+mj-ea"/>
                <a:ea typeface="+mj-ea"/>
              </a:rPr>
              <a:t>插入排序的基本思想：</a:t>
            </a:r>
            <a:endParaRPr lang="en-US" altLang="zh-CN" sz="2400" dirty="0">
              <a:latin typeface="+mj-ea"/>
              <a:ea typeface="+mj-ea"/>
            </a:endParaRPr>
          </a:p>
          <a:p>
            <a:pPr marL="719138" indent="-254000" eaLnBrk="1" hangingPunct="1">
              <a:lnSpc>
                <a:spcPct val="150000"/>
              </a:lnSpc>
              <a:spcBef>
                <a:spcPts val="1200"/>
              </a:spcBef>
              <a:buFont typeface="Wingdings" panose="05000000000000000000" pitchFamily="2" charset="2"/>
              <a:buChar char="Ø"/>
              <a:defRPr/>
            </a:pPr>
            <a:endParaRPr lang="en-US" altLang="zh-CN" sz="2000" dirty="0">
              <a:latin typeface="+mj-ea"/>
              <a:ea typeface="+mj-ea"/>
            </a:endParaRPr>
          </a:p>
          <a:p>
            <a:pPr marL="719138" indent="-254000" eaLnBrk="1" hangingPunct="1">
              <a:lnSpc>
                <a:spcPct val="150000"/>
              </a:lnSpc>
              <a:spcBef>
                <a:spcPts val="1200"/>
              </a:spcBef>
              <a:buFont typeface="Wingdings" panose="05000000000000000000" pitchFamily="2" charset="2"/>
              <a:buChar char="Ø"/>
              <a:defRPr/>
            </a:pPr>
            <a:endParaRPr lang="en-US" altLang="zh-CN" sz="2000" dirty="0">
              <a:latin typeface="+mj-ea"/>
              <a:ea typeface="+mj-ea"/>
            </a:endParaRPr>
          </a:p>
          <a:p>
            <a:pPr marL="719138" indent="-254000" eaLnBrk="1" hangingPunct="1">
              <a:lnSpc>
                <a:spcPct val="150000"/>
              </a:lnSpc>
              <a:spcBef>
                <a:spcPts val="1200"/>
              </a:spcBef>
              <a:buFont typeface="Wingdings" panose="05000000000000000000" pitchFamily="2" charset="2"/>
              <a:buChar char="Ø"/>
              <a:defRPr/>
            </a:pPr>
            <a:r>
              <a:rPr lang="zh-CN" altLang="en-US" sz="2000" dirty="0">
                <a:solidFill>
                  <a:srgbClr val="0000FF"/>
                </a:solidFill>
                <a:latin typeface="+mj-ea"/>
                <a:ea typeface="+mj-ea"/>
              </a:rPr>
              <a:t>插入排序是一个对少量元素排序比较有效的算法</a:t>
            </a:r>
            <a:endParaRPr lang="en-US" altLang="zh-CN" sz="2000" dirty="0">
              <a:solidFill>
                <a:srgbClr val="0000FF"/>
              </a:solidFill>
              <a:latin typeface="+mj-ea"/>
              <a:ea typeface="+mj-ea"/>
            </a:endParaRPr>
          </a:p>
        </p:txBody>
      </p:sp>
      <p:pic>
        <p:nvPicPr>
          <p:cNvPr id="38915" name="Picture 2">
            <a:extLst>
              <a:ext uri="{FF2B5EF4-FFF2-40B4-BE49-F238E27FC236}">
                <a16:creationId xmlns:a16="http://schemas.microsoft.com/office/drawing/2014/main" id="{E6FDD16F-9933-45B4-99F9-E8897D5245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1738" y="1963738"/>
            <a:ext cx="7380287" cy="9858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8916" name="Picture 6">
            <a:extLst>
              <a:ext uri="{FF2B5EF4-FFF2-40B4-BE49-F238E27FC236}">
                <a16:creationId xmlns:a16="http://schemas.microsoft.com/office/drawing/2014/main" id="{7230ACA4-B195-4F58-AB3D-F55BCB202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663" y="4133850"/>
            <a:ext cx="1944687" cy="1657350"/>
          </a:xfrm>
          <a:prstGeom prst="rect">
            <a:avLst/>
          </a:prstGeom>
          <a:noFill/>
          <a:ln w="9525">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内容占位符 1">
            <a:extLst>
              <a:ext uri="{FF2B5EF4-FFF2-40B4-BE49-F238E27FC236}">
                <a16:creationId xmlns:a16="http://schemas.microsoft.com/office/drawing/2014/main" id="{03D96CBE-EEF6-4313-9C9B-3E023F814092}"/>
              </a:ext>
            </a:extLst>
          </p:cNvPr>
          <p:cNvSpPr>
            <a:spLocks noGrp="1"/>
          </p:cNvSpPr>
          <p:nvPr>
            <p:ph idx="1"/>
          </p:nvPr>
        </p:nvSpPr>
        <p:spPr>
          <a:xfrm>
            <a:off x="215900" y="404813"/>
            <a:ext cx="8820150" cy="5386387"/>
          </a:xfrm>
        </p:spPr>
        <p:txBody>
          <a:bodyPr/>
          <a:lstStyle/>
          <a:p>
            <a:pPr marL="109538" indent="0" eaLnBrk="1" hangingPunct="1">
              <a:lnSpc>
                <a:spcPct val="150000"/>
              </a:lnSpc>
              <a:spcBef>
                <a:spcPct val="0"/>
              </a:spcBef>
              <a:buFont typeface="Wingdings 2" panose="05020102010507070707" pitchFamily="18" charset="2"/>
              <a:buNone/>
              <a:defRPr/>
            </a:pPr>
            <a:r>
              <a:rPr lang="en-US" altLang="zh-CN" sz="2400" dirty="0">
                <a:latin typeface="+mj-ea"/>
                <a:ea typeface="+mj-ea"/>
              </a:rPr>
              <a:t>2. </a:t>
            </a:r>
            <a:r>
              <a:rPr lang="zh-CN" altLang="en-US" sz="2400" dirty="0">
                <a:latin typeface="+mj-ea"/>
                <a:ea typeface="+mj-ea"/>
              </a:rPr>
              <a:t>插入排序的伪代码描述：</a:t>
            </a:r>
            <a:r>
              <a:rPr lang="en-US" altLang="zh-CN" sz="2400" dirty="0">
                <a:latin typeface="+mj-ea"/>
                <a:ea typeface="+mj-ea"/>
              </a:rPr>
              <a:t>INSERTION-SORT</a:t>
            </a:r>
          </a:p>
          <a:p>
            <a:pPr marL="109538" indent="0" eaLnBrk="1" hangingPunct="1">
              <a:lnSpc>
                <a:spcPct val="150000"/>
              </a:lnSpc>
              <a:spcBef>
                <a:spcPct val="0"/>
              </a:spcBef>
              <a:buFont typeface="Wingdings 3" panose="05040102010807070707" pitchFamily="18" charset="2"/>
              <a:buNone/>
              <a:defRPr/>
            </a:pPr>
            <a:endParaRPr lang="en-US" altLang="zh-CN" sz="2000" dirty="0">
              <a:latin typeface="+mj-ea"/>
              <a:ea typeface="+mj-ea"/>
            </a:endParaRPr>
          </a:p>
        </p:txBody>
      </p:sp>
      <p:pic>
        <p:nvPicPr>
          <p:cNvPr id="39939" name="Picture 7">
            <a:extLst>
              <a:ext uri="{FF2B5EF4-FFF2-40B4-BE49-F238E27FC236}">
                <a16:creationId xmlns:a16="http://schemas.microsoft.com/office/drawing/2014/main" id="{375F6493-D185-4E37-9F12-6EEB31404C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38" y="1341438"/>
            <a:ext cx="5500687" cy="25193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9940" name="矩形 2">
            <a:extLst>
              <a:ext uri="{FF2B5EF4-FFF2-40B4-BE49-F238E27FC236}">
                <a16:creationId xmlns:a16="http://schemas.microsoft.com/office/drawing/2014/main" id="{15F657F9-91AB-4C78-83A4-A73349EED46D}"/>
              </a:ext>
            </a:extLst>
          </p:cNvPr>
          <p:cNvSpPr>
            <a:spLocks noChangeArrowheads="1"/>
          </p:cNvSpPr>
          <p:nvPr/>
        </p:nvSpPr>
        <p:spPr bwMode="auto">
          <a:xfrm>
            <a:off x="419100" y="4149725"/>
            <a:ext cx="8694738"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ClrTx/>
              <a:buSzTx/>
              <a:buFont typeface="Wingdings" panose="05000000000000000000" pitchFamily="2" charset="2"/>
              <a:buChar char="Ø"/>
            </a:pPr>
            <a:r>
              <a:rPr lang="en-US" altLang="zh-CN" sz="2000">
                <a:latin typeface="宋体" panose="02010600030101010101" pitchFamily="2" charset="-122"/>
                <a:ea typeface="宋体" panose="02010600030101010101" pitchFamily="2" charset="-122"/>
              </a:rPr>
              <a:t>INSERTION-SORT</a:t>
            </a:r>
            <a:r>
              <a:rPr lang="zh-CN" altLang="en-US" sz="2000">
                <a:latin typeface="宋体" panose="02010600030101010101" pitchFamily="2" charset="-122"/>
                <a:ea typeface="宋体" panose="02010600030101010101" pitchFamily="2" charset="-122"/>
              </a:rPr>
              <a:t>是一种“</a:t>
            </a:r>
            <a:r>
              <a:rPr lang="zh-CN" altLang="en-US" sz="2000" b="1">
                <a:solidFill>
                  <a:srgbClr val="FF0000"/>
                </a:solidFill>
                <a:latin typeface="微软雅黑" panose="020B0503020204020204" pitchFamily="34" charset="-122"/>
                <a:ea typeface="微软雅黑" panose="020B0503020204020204" pitchFamily="34" charset="-122"/>
              </a:rPr>
              <a:t>原址排序</a:t>
            </a:r>
            <a:r>
              <a:rPr lang="zh-CN" altLang="en-US" sz="2000">
                <a:latin typeface="宋体" panose="02010600030101010101" pitchFamily="2" charset="-122"/>
                <a:ea typeface="宋体" panose="02010600030101010101" pitchFamily="2" charset="-122"/>
              </a:rPr>
              <a:t>”：输入的原始数据在数组</a:t>
            </a:r>
            <a:r>
              <a:rPr lang="en-US" altLang="zh-CN" sz="2000">
                <a:latin typeface="宋体" panose="02010600030101010101" pitchFamily="2" charset="-122"/>
                <a:ea typeface="宋体" panose="02010600030101010101" pitchFamily="2" charset="-122"/>
              </a:rPr>
              <a:t>A</a:t>
            </a:r>
            <a:r>
              <a:rPr lang="zh-CN" altLang="en-US" sz="2000">
                <a:latin typeface="宋体" panose="02010600030101010101" pitchFamily="2" charset="-122"/>
                <a:ea typeface="宋体" panose="02010600030101010101" pitchFamily="2" charset="-122"/>
              </a:rPr>
              <a:t>中，</a:t>
            </a:r>
            <a:r>
              <a:rPr lang="en-US" altLang="zh-CN" sz="2000">
                <a:latin typeface="宋体" panose="02010600030101010101" pitchFamily="2" charset="-122"/>
                <a:ea typeface="宋体" panose="02010600030101010101" pitchFamily="2" charset="-122"/>
              </a:rPr>
              <a:t> </a:t>
            </a:r>
            <a:r>
              <a:rPr lang="zh-CN" altLang="en-US" sz="2000">
                <a:latin typeface="宋体" panose="02010600030101010101" pitchFamily="2" charset="-122"/>
                <a:ea typeface="宋体" panose="02010600030101010101" pitchFamily="2" charset="-122"/>
              </a:rPr>
              <a:t>算法在数组</a:t>
            </a:r>
            <a:r>
              <a:rPr lang="en-US" altLang="zh-CN" sz="2000">
                <a:latin typeface="宋体" panose="02010600030101010101" pitchFamily="2" charset="-122"/>
                <a:ea typeface="宋体" panose="02010600030101010101" pitchFamily="2" charset="-122"/>
              </a:rPr>
              <a:t>A</a:t>
            </a:r>
            <a:r>
              <a:rPr lang="zh-CN" altLang="en-US" sz="2000">
                <a:latin typeface="宋体" panose="02010600030101010101" pitchFamily="2" charset="-122"/>
                <a:ea typeface="宋体" panose="02010600030101010101" pitchFamily="2" charset="-122"/>
              </a:rPr>
              <a:t>空间中重排这些数，并且在任何时候，最多只有其中的常数个数字存储在数组之外。</a:t>
            </a:r>
            <a:endParaRPr lang="en-US" altLang="zh-CN" sz="2000">
              <a:latin typeface="宋体" panose="02010600030101010101" pitchFamily="2" charset="-122"/>
              <a:ea typeface="宋体" panose="02010600030101010101" pitchFamily="2" charset="-122"/>
            </a:endParaRPr>
          </a:p>
          <a:p>
            <a:pPr eaLnBrk="1" hangingPunct="1">
              <a:lnSpc>
                <a:spcPct val="150000"/>
              </a:lnSpc>
              <a:spcBef>
                <a:spcPct val="0"/>
              </a:spcBef>
              <a:buClrTx/>
              <a:buSzTx/>
              <a:buFont typeface="Wingdings" panose="05000000000000000000" pitchFamily="2" charset="2"/>
              <a:buChar char="Ø"/>
            </a:pPr>
            <a:r>
              <a:rPr lang="zh-CN" altLang="en-US" sz="2000">
                <a:latin typeface="宋体" panose="02010600030101010101" pitchFamily="2" charset="-122"/>
                <a:ea typeface="宋体" panose="02010600030101010101" pitchFamily="2" charset="-122"/>
              </a:rPr>
              <a:t>过程结束时，输入数组</a:t>
            </a:r>
            <a:r>
              <a:rPr lang="en-US" altLang="zh-CN" sz="2000">
                <a:latin typeface="宋体" panose="02010600030101010101" pitchFamily="2" charset="-122"/>
                <a:ea typeface="宋体" panose="02010600030101010101" pitchFamily="2" charset="-122"/>
              </a:rPr>
              <a:t>A</a:t>
            </a:r>
            <a:r>
              <a:rPr lang="zh-CN" altLang="en-US" sz="2000">
                <a:latin typeface="宋体" panose="02010600030101010101" pitchFamily="2" charset="-122"/>
                <a:ea typeface="宋体" panose="02010600030101010101" pitchFamily="2" charset="-122"/>
              </a:rPr>
              <a:t>包含排序好的输出序列。</a:t>
            </a:r>
          </a:p>
        </p:txBody>
      </p:sp>
      <p:sp>
        <p:nvSpPr>
          <p:cNvPr id="39941" name="文本框 1">
            <a:extLst>
              <a:ext uri="{FF2B5EF4-FFF2-40B4-BE49-F238E27FC236}">
                <a16:creationId xmlns:a16="http://schemas.microsoft.com/office/drawing/2014/main" id="{4ED8EE57-9A7F-466C-B9A2-F91154293785}"/>
              </a:ext>
            </a:extLst>
          </p:cNvPr>
          <p:cNvSpPr txBox="1">
            <a:spLocks noChangeArrowheads="1"/>
          </p:cNvSpPr>
          <p:nvPr/>
        </p:nvSpPr>
        <p:spPr bwMode="auto">
          <a:xfrm>
            <a:off x="6388100" y="1333500"/>
            <a:ext cx="2492375" cy="868363"/>
          </a:xfrm>
          <a:prstGeom prst="rect">
            <a:avLst/>
          </a:prstGeom>
          <a:solidFill>
            <a:srgbClr val="00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nSpc>
                <a:spcPct val="150000"/>
              </a:lnSpc>
              <a:spcBef>
                <a:spcPct val="0"/>
              </a:spcBef>
              <a:buClrTx/>
              <a:buSzTx/>
              <a:buFontTx/>
              <a:buNone/>
            </a:pPr>
            <a:r>
              <a:rPr lang="zh-CN" altLang="en-US" sz="1800">
                <a:latin typeface="Arial" panose="020B0604020202020204" pitchFamily="34" charset="0"/>
                <a:ea typeface="宋体" panose="02010600030101010101" pitchFamily="2" charset="-122"/>
              </a:rPr>
              <a:t>变量可以没有类型说明</a:t>
            </a:r>
            <a:endParaRPr lang="en-US" altLang="zh-CN" sz="1800">
              <a:latin typeface="Arial" panose="020B0604020202020204" pitchFamily="34" charset="0"/>
              <a:ea typeface="宋体" panose="02010600030101010101" pitchFamily="2" charset="-122"/>
            </a:endParaRPr>
          </a:p>
          <a:p>
            <a:pPr>
              <a:lnSpc>
                <a:spcPct val="150000"/>
              </a:lnSpc>
              <a:spcBef>
                <a:spcPct val="0"/>
              </a:spcBef>
              <a:buClrTx/>
              <a:buSzTx/>
              <a:buFontTx/>
              <a:buNone/>
            </a:pPr>
            <a:r>
              <a:rPr lang="zh-CN" altLang="en-US" sz="1800">
                <a:latin typeface="Arial" panose="020B0604020202020204" pitchFamily="34" charset="0"/>
                <a:ea typeface="宋体" panose="02010600030101010101" pitchFamily="2" charset="-122"/>
              </a:rPr>
              <a:t>语法结构类似现实语言</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986" name="Picture 2">
            <a:extLst>
              <a:ext uri="{FF2B5EF4-FFF2-40B4-BE49-F238E27FC236}">
                <a16:creationId xmlns:a16="http://schemas.microsoft.com/office/drawing/2014/main" id="{AA3E2C7F-55B3-4049-9079-9B25818CFA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238" y="2133600"/>
            <a:ext cx="7229475" cy="36385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内容占位符 1">
            <a:extLst>
              <a:ext uri="{FF2B5EF4-FFF2-40B4-BE49-F238E27FC236}">
                <a16:creationId xmlns:a16="http://schemas.microsoft.com/office/drawing/2014/main" id="{B40728CC-E296-47A5-ADAC-BEDC66169EE8}"/>
              </a:ext>
            </a:extLst>
          </p:cNvPr>
          <p:cNvSpPr>
            <a:spLocks noGrp="1"/>
          </p:cNvSpPr>
          <p:nvPr>
            <p:ph idx="1"/>
          </p:nvPr>
        </p:nvSpPr>
        <p:spPr>
          <a:xfrm>
            <a:off x="215900" y="765175"/>
            <a:ext cx="8820150" cy="1204913"/>
          </a:xfrm>
        </p:spPr>
        <p:txBody>
          <a:bodyPr/>
          <a:lstStyle/>
          <a:p>
            <a:pPr marL="109538" indent="0" eaLnBrk="1" hangingPunct="1">
              <a:lnSpc>
                <a:spcPct val="150000"/>
              </a:lnSpc>
              <a:spcBef>
                <a:spcPct val="0"/>
              </a:spcBef>
              <a:buFont typeface="Wingdings 2" panose="05020102010507070707" pitchFamily="18" charset="2"/>
              <a:buNone/>
              <a:defRPr/>
            </a:pPr>
            <a:r>
              <a:rPr lang="zh-CN" altLang="en-US" sz="2400" dirty="0">
                <a:latin typeface="+mj-ea"/>
                <a:ea typeface="+mj-ea"/>
              </a:rPr>
              <a:t>      设</a:t>
            </a:r>
            <a:r>
              <a:rPr lang="en-US" altLang="zh-CN" sz="2400" dirty="0">
                <a:latin typeface="+mj-ea"/>
                <a:ea typeface="+mj-ea"/>
              </a:rPr>
              <a:t>A=&lt;5,2,4,6,1,3&gt;</a:t>
            </a:r>
            <a:r>
              <a:rPr lang="zh-CN" altLang="en-US" sz="2400" dirty="0">
                <a:latin typeface="+mj-ea"/>
                <a:ea typeface="+mj-ea"/>
              </a:rPr>
              <a:t>，</a:t>
            </a:r>
            <a:r>
              <a:rPr lang="en-US" altLang="zh-CN" sz="2400" dirty="0">
                <a:latin typeface="+mj-ea"/>
              </a:rPr>
              <a:t> INSERTION-SORT</a:t>
            </a:r>
            <a:r>
              <a:rPr lang="zh-CN" altLang="en-US" sz="2400" dirty="0">
                <a:latin typeface="+mj-ea"/>
              </a:rPr>
              <a:t>在</a:t>
            </a:r>
            <a:r>
              <a:rPr lang="en-US" altLang="zh-CN" sz="2400" dirty="0">
                <a:latin typeface="+mj-ea"/>
              </a:rPr>
              <a:t>A</a:t>
            </a:r>
            <a:r>
              <a:rPr lang="zh-CN" altLang="en-US" sz="2400" dirty="0">
                <a:latin typeface="+mj-ea"/>
              </a:rPr>
              <a:t>上的排序过程如图所示：</a:t>
            </a:r>
            <a:endParaRPr lang="en-US" altLang="zh-CN" sz="2400" dirty="0">
              <a:latin typeface="+mj-ea"/>
              <a:ea typeface="+mj-ea"/>
            </a:endParaRPr>
          </a:p>
          <a:p>
            <a:pPr marL="109538" indent="0" eaLnBrk="1" hangingPunct="1">
              <a:lnSpc>
                <a:spcPct val="150000"/>
              </a:lnSpc>
              <a:spcBef>
                <a:spcPct val="0"/>
              </a:spcBef>
              <a:buFont typeface="Wingdings 3" panose="05040102010807070707" pitchFamily="18" charset="2"/>
              <a:buNone/>
              <a:defRPr/>
            </a:pPr>
            <a:endParaRPr lang="en-US" altLang="zh-CN" sz="2000" dirty="0">
              <a:latin typeface="+mj-ea"/>
              <a:ea typeface="+mj-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E0EB39A5-DED0-4B30-BA6B-084872889D86}"/>
              </a:ext>
            </a:extLst>
          </p:cNvPr>
          <p:cNvSpPr>
            <a:spLocks noGrp="1"/>
          </p:cNvSpPr>
          <p:nvPr>
            <p:ph type="title"/>
          </p:nvPr>
        </p:nvSpPr>
        <p:spPr>
          <a:xfrm>
            <a:off x="285750" y="260350"/>
            <a:ext cx="8229600" cy="936625"/>
          </a:xfrm>
        </p:spPr>
        <p:txBody>
          <a:bodyPr/>
          <a:lstStyle/>
          <a:p>
            <a:pPr eaLnBrk="1" hangingPunct="1"/>
            <a:r>
              <a:rPr lang="en-US" altLang="zh-CN" sz="3600" dirty="0">
                <a:latin typeface="隶书" panose="02010509060101010101" pitchFamily="49" charset="-122"/>
              </a:rPr>
              <a:t> </a:t>
            </a:r>
            <a:r>
              <a:rPr lang="zh-CN" altLang="en-US" sz="3600" dirty="0">
                <a:latin typeface="隶书" panose="02010509060101010101" pitchFamily="49" charset="-122"/>
              </a:rPr>
              <a:t>算法的五个重要特性</a:t>
            </a:r>
            <a:endParaRPr lang="zh-CN" altLang="en-US" sz="3600" dirty="0"/>
          </a:p>
        </p:txBody>
      </p:sp>
      <p:sp>
        <p:nvSpPr>
          <p:cNvPr id="69635" name="内容占位符 2">
            <a:extLst>
              <a:ext uri="{FF2B5EF4-FFF2-40B4-BE49-F238E27FC236}">
                <a16:creationId xmlns:a16="http://schemas.microsoft.com/office/drawing/2014/main" id="{16A8ACF7-7E45-4257-99ED-CD4B5A8598EA}"/>
              </a:ext>
            </a:extLst>
          </p:cNvPr>
          <p:cNvSpPr>
            <a:spLocks noGrp="1"/>
          </p:cNvSpPr>
          <p:nvPr>
            <p:ph idx="1"/>
          </p:nvPr>
        </p:nvSpPr>
        <p:spPr>
          <a:xfrm>
            <a:off x="436563" y="1484313"/>
            <a:ext cx="8686800" cy="642937"/>
          </a:xfrm>
        </p:spPr>
        <p:txBody>
          <a:bodyPr/>
          <a:lstStyle/>
          <a:p>
            <a:pPr eaLnBrk="1" hangingPunct="1">
              <a:buFont typeface="Wingdings" panose="05000000000000000000" pitchFamily="2" charset="2"/>
              <a:buNone/>
            </a:pPr>
            <a:r>
              <a:rPr lang="zh-CN" altLang="en-US">
                <a:solidFill>
                  <a:srgbClr val="FF0066"/>
                </a:solidFill>
              </a:rPr>
              <a:t>   确定性</a:t>
            </a:r>
            <a:r>
              <a:rPr lang="zh-CN" altLang="en-US"/>
              <a:t>、</a:t>
            </a:r>
            <a:r>
              <a:rPr lang="zh-CN" altLang="en-US">
                <a:solidFill>
                  <a:srgbClr val="FF0066"/>
                </a:solidFill>
              </a:rPr>
              <a:t>能行性</a:t>
            </a:r>
            <a:r>
              <a:rPr lang="zh-CN" altLang="en-US"/>
              <a:t>、</a:t>
            </a:r>
            <a:r>
              <a:rPr lang="zh-CN" altLang="en-US">
                <a:solidFill>
                  <a:srgbClr val="FF0066"/>
                </a:solidFill>
              </a:rPr>
              <a:t>输入</a:t>
            </a:r>
            <a:r>
              <a:rPr lang="zh-CN" altLang="en-US"/>
              <a:t>、</a:t>
            </a:r>
            <a:r>
              <a:rPr lang="zh-CN" altLang="en-US">
                <a:solidFill>
                  <a:srgbClr val="FF0066"/>
                </a:solidFill>
              </a:rPr>
              <a:t>输出</a:t>
            </a:r>
            <a:r>
              <a:rPr lang="zh-CN" altLang="en-US"/>
              <a:t>、</a:t>
            </a:r>
            <a:r>
              <a:rPr lang="zh-CN" altLang="en-US">
                <a:solidFill>
                  <a:srgbClr val="FF0066"/>
                </a:solidFill>
              </a:rPr>
              <a:t>有穷性</a:t>
            </a:r>
          </a:p>
          <a:p>
            <a:pPr eaLnBrk="1" hangingPunct="1"/>
            <a:endParaRPr lang="zh-CN" altLang="en-US"/>
          </a:p>
        </p:txBody>
      </p:sp>
      <p:sp>
        <p:nvSpPr>
          <p:cNvPr id="5" name="Rectangle 5">
            <a:extLst>
              <a:ext uri="{FF2B5EF4-FFF2-40B4-BE49-F238E27FC236}">
                <a16:creationId xmlns:a16="http://schemas.microsoft.com/office/drawing/2014/main" id="{CE663252-7D33-4553-97EC-5165486C31BA}"/>
              </a:ext>
            </a:extLst>
          </p:cNvPr>
          <p:cNvSpPr>
            <a:spLocks noChangeArrowheads="1"/>
          </p:cNvSpPr>
          <p:nvPr/>
        </p:nvSpPr>
        <p:spPr bwMode="auto">
          <a:xfrm>
            <a:off x="285750" y="2286000"/>
            <a:ext cx="8607425" cy="3771900"/>
          </a:xfrm>
          <a:prstGeom prst="rect">
            <a:avLst/>
          </a:prstGeom>
          <a:noFill/>
          <a:ln w="9525">
            <a:noFill/>
            <a:miter lim="800000"/>
            <a:headEnd/>
            <a:tailEnd/>
          </a:ln>
        </p:spPr>
        <p:txBody>
          <a:bodyPr/>
          <a:lstStyle/>
          <a:p>
            <a:pPr marL="1706563" indent="-1706563" eaLnBrk="1" fontAlgn="auto" hangingPunct="1">
              <a:lnSpc>
                <a:spcPct val="150000"/>
              </a:lnSpc>
              <a:spcBef>
                <a:spcPts val="0"/>
              </a:spcBef>
              <a:spcAft>
                <a:spcPts val="0"/>
              </a:spcAft>
              <a:buFont typeface="Wingdings" pitchFamily="2" charset="2"/>
              <a:buNone/>
              <a:defRPr/>
            </a:pPr>
            <a:r>
              <a:rPr lang="en-US" altLang="zh-CN" sz="2400" kern="0" dirty="0">
                <a:solidFill>
                  <a:sysClr val="windowText" lastClr="000000"/>
                </a:solidFill>
                <a:latin typeface="+mj-ea"/>
                <a:ea typeface="+mj-ea"/>
              </a:rPr>
              <a:t>1</a:t>
            </a:r>
            <a:r>
              <a:rPr lang="zh-CN" altLang="en-US" sz="2400" kern="0" dirty="0">
                <a:solidFill>
                  <a:sysClr val="windowText" lastClr="000000"/>
                </a:solidFill>
                <a:latin typeface="+mj-ea"/>
                <a:ea typeface="+mj-ea"/>
              </a:rPr>
              <a:t>）</a:t>
            </a:r>
            <a:r>
              <a:rPr lang="zh-CN" altLang="en-US" sz="2400" kern="0" dirty="0">
                <a:solidFill>
                  <a:srgbClr val="0000FF"/>
                </a:solidFill>
                <a:latin typeface="+mj-ea"/>
                <a:ea typeface="+mj-ea"/>
              </a:rPr>
              <a:t>确定性</a:t>
            </a:r>
            <a:r>
              <a:rPr lang="zh-CN" altLang="en-US" sz="2400" kern="0" dirty="0">
                <a:solidFill>
                  <a:sysClr val="windowText" lastClr="000000"/>
                </a:solidFill>
                <a:latin typeface="+mj-ea"/>
                <a:ea typeface="+mj-ea"/>
              </a:rPr>
              <a:t>：算法使用的每种运算必须要有确切的定义，不能有二义性。</a:t>
            </a:r>
            <a:endParaRPr lang="en-US" altLang="zh-CN" sz="2400" kern="0" dirty="0">
              <a:solidFill>
                <a:sysClr val="windowText" lastClr="000000"/>
              </a:solidFill>
              <a:latin typeface="+mj-ea"/>
              <a:ea typeface="+mj-ea"/>
            </a:endParaRPr>
          </a:p>
          <a:p>
            <a:pPr marL="1714500" lvl="3" indent="-342900" eaLnBrk="1" fontAlgn="auto" hangingPunct="1">
              <a:lnSpc>
                <a:spcPct val="150000"/>
              </a:lnSpc>
              <a:spcBef>
                <a:spcPts val="0"/>
              </a:spcBef>
              <a:spcAft>
                <a:spcPts val="0"/>
              </a:spcAft>
              <a:buFont typeface="Wingdings" panose="05000000000000000000" pitchFamily="2" charset="2"/>
              <a:buChar char="Ø"/>
              <a:defRPr/>
            </a:pPr>
            <a:r>
              <a:rPr lang="zh-CN" altLang="en-US" sz="2000" kern="0" dirty="0">
                <a:solidFill>
                  <a:sysClr val="windowText" lastClr="000000"/>
                </a:solidFill>
                <a:latin typeface="宋体" panose="02010600030101010101" pitchFamily="2" charset="-122"/>
              </a:rPr>
              <a:t>不符合确定性的运算如：</a:t>
            </a:r>
            <a:r>
              <a:rPr lang="en-US" altLang="zh-CN" sz="2000" kern="0" dirty="0">
                <a:solidFill>
                  <a:sysClr val="windowText" lastClr="000000"/>
                </a:solidFill>
                <a:latin typeface="宋体" panose="02010600030101010101" pitchFamily="2" charset="-122"/>
              </a:rPr>
              <a:t>5/0 </a:t>
            </a:r>
            <a:r>
              <a:rPr lang="zh-CN" altLang="en-US" sz="2000" kern="0" dirty="0">
                <a:solidFill>
                  <a:sysClr val="windowText" lastClr="000000"/>
                </a:solidFill>
                <a:latin typeface="宋体" panose="02010600030101010101" pitchFamily="2" charset="-122"/>
              </a:rPr>
              <a:t>，将</a:t>
            </a:r>
            <a:r>
              <a:rPr lang="en-US" altLang="zh-CN" sz="2000" kern="0" dirty="0">
                <a:solidFill>
                  <a:sysClr val="windowText" lastClr="000000"/>
                </a:solidFill>
                <a:latin typeface="宋体" panose="02010600030101010101" pitchFamily="2" charset="-122"/>
              </a:rPr>
              <a:t>6</a:t>
            </a:r>
            <a:r>
              <a:rPr lang="zh-CN" altLang="en-US" sz="2000" kern="0" dirty="0">
                <a:solidFill>
                  <a:sysClr val="windowText" lastClr="000000"/>
                </a:solidFill>
                <a:latin typeface="宋体" panose="02010600030101010101" pitchFamily="2" charset="-122"/>
              </a:rPr>
              <a:t>或</a:t>
            </a:r>
            <a:r>
              <a:rPr lang="en-US" altLang="zh-CN" sz="2000" kern="0" dirty="0">
                <a:solidFill>
                  <a:sysClr val="windowText" lastClr="000000"/>
                </a:solidFill>
                <a:latin typeface="宋体" panose="02010600030101010101" pitchFamily="2" charset="-122"/>
              </a:rPr>
              <a:t>7</a:t>
            </a:r>
            <a:r>
              <a:rPr lang="zh-CN" altLang="en-US" sz="2000" kern="0" dirty="0">
                <a:solidFill>
                  <a:sysClr val="windowText" lastClr="000000"/>
                </a:solidFill>
                <a:latin typeface="宋体" panose="02010600030101010101" pitchFamily="2" charset="-122"/>
              </a:rPr>
              <a:t>与</a:t>
            </a:r>
            <a:r>
              <a:rPr lang="en-US" altLang="zh-CN" sz="2000" kern="0" dirty="0">
                <a:solidFill>
                  <a:sysClr val="windowText" lastClr="000000"/>
                </a:solidFill>
                <a:latin typeface="宋体" panose="02010600030101010101" pitchFamily="2" charset="-122"/>
              </a:rPr>
              <a:t>x</a:t>
            </a:r>
            <a:r>
              <a:rPr lang="zh-CN" altLang="en-US" sz="2000" kern="0" dirty="0">
                <a:solidFill>
                  <a:sysClr val="windowText" lastClr="000000"/>
                </a:solidFill>
                <a:latin typeface="宋体" panose="02010600030101010101" pitchFamily="2" charset="-122"/>
              </a:rPr>
              <a:t>相加</a:t>
            </a:r>
            <a:endParaRPr lang="en-US" altLang="zh-CN" sz="2000" kern="0" dirty="0">
              <a:solidFill>
                <a:sysClr val="windowText" lastClr="000000"/>
              </a:solidFill>
              <a:latin typeface="宋体" panose="02010600030101010101" pitchFamily="2" charset="-122"/>
            </a:endParaRPr>
          </a:p>
          <a:p>
            <a:pPr marL="1706563" indent="-1706563" eaLnBrk="1" fontAlgn="auto" hangingPunct="1">
              <a:lnSpc>
                <a:spcPct val="150000"/>
              </a:lnSpc>
              <a:spcBef>
                <a:spcPts val="1800"/>
              </a:spcBef>
              <a:spcAft>
                <a:spcPts val="0"/>
              </a:spcAft>
              <a:defRPr/>
            </a:pPr>
            <a:r>
              <a:rPr lang="en-US" altLang="zh-CN" sz="2400" kern="0" dirty="0">
                <a:solidFill>
                  <a:sysClr val="windowText" lastClr="000000"/>
                </a:solidFill>
                <a:latin typeface="+mj-ea"/>
                <a:ea typeface="+mj-ea"/>
              </a:rPr>
              <a:t>2</a:t>
            </a:r>
            <a:r>
              <a:rPr lang="zh-CN" altLang="en-US" sz="2400" kern="0" dirty="0">
                <a:solidFill>
                  <a:sysClr val="windowText" lastClr="000000"/>
                </a:solidFill>
                <a:latin typeface="+mj-ea"/>
                <a:ea typeface="+mj-ea"/>
              </a:rPr>
              <a:t>）</a:t>
            </a:r>
            <a:r>
              <a:rPr lang="zh-CN" altLang="en-US" sz="2400" kern="0" dirty="0">
                <a:solidFill>
                  <a:srgbClr val="0000CC"/>
                </a:solidFill>
                <a:latin typeface="+mj-ea"/>
                <a:ea typeface="+mj-ea"/>
              </a:rPr>
              <a:t>能行性</a:t>
            </a:r>
            <a:r>
              <a:rPr lang="zh-CN" altLang="en-US" sz="2400" kern="0" dirty="0">
                <a:solidFill>
                  <a:sysClr val="windowText" lastClr="000000"/>
                </a:solidFill>
                <a:latin typeface="+mj-ea"/>
                <a:ea typeface="+mj-ea"/>
              </a:rPr>
              <a:t>：算法中有待实现的运算都是基本的运算，原理上每种运算都能由人用纸和笔在“有限”的时间内完成。</a:t>
            </a:r>
          </a:p>
          <a:p>
            <a:pPr marL="1714500" lvl="3" indent="-342900" eaLnBrk="1" fontAlgn="auto" hangingPunct="1">
              <a:lnSpc>
                <a:spcPct val="150000"/>
              </a:lnSpc>
              <a:spcBef>
                <a:spcPts val="0"/>
              </a:spcBef>
              <a:spcAft>
                <a:spcPts val="0"/>
              </a:spcAft>
              <a:buFont typeface="Wingdings" panose="05000000000000000000" pitchFamily="2" charset="2"/>
              <a:buChar char="Ø"/>
              <a:defRPr/>
            </a:pPr>
            <a:r>
              <a:rPr lang="zh-CN" altLang="en-US" sz="2000" kern="0" dirty="0">
                <a:solidFill>
                  <a:sysClr val="windowText" lastClr="000000"/>
                </a:solidFill>
                <a:latin typeface="宋体" panose="02010600030101010101" pitchFamily="2" charset="-122"/>
              </a:rPr>
              <a:t>求和：</a:t>
            </a:r>
            <a:r>
              <a:rPr lang="en-US" altLang="zh-CN" sz="2000" kern="0" dirty="0">
                <a:solidFill>
                  <a:sysClr val="windowText" lastClr="000000"/>
                </a:solidFill>
                <a:latin typeface="宋体" panose="02010600030101010101" pitchFamily="2" charset="-122"/>
              </a:rPr>
              <a:t>s = 1+2+3+4+…+n+…</a:t>
            </a:r>
            <a:endParaRPr lang="zh-CN" altLang="en-US" sz="2000" kern="0" dirty="0">
              <a:solidFill>
                <a:sysClr val="windowText" lastClr="000000"/>
              </a:solidFill>
              <a:latin typeface="宋体" panose="02010600030101010101" pitchFamily="2" charset="-122"/>
            </a:endParaRPr>
          </a:p>
          <a:p>
            <a:pPr marL="1527175" indent="-342900" eaLnBrk="1" fontAlgn="auto" hangingPunct="1">
              <a:lnSpc>
                <a:spcPct val="150000"/>
              </a:lnSpc>
              <a:spcBef>
                <a:spcPts val="0"/>
              </a:spcBef>
              <a:spcAft>
                <a:spcPts val="0"/>
              </a:spcAft>
              <a:buFont typeface="Wingdings" pitchFamily="2" charset="2"/>
              <a:buChar char="l"/>
              <a:defRPr/>
            </a:pPr>
            <a:endParaRPr lang="zh-CN" altLang="en-US" sz="2400" kern="0" dirty="0">
              <a:solidFill>
                <a:sysClr val="windowText" lastClr="000000"/>
              </a:solidFill>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12E3DFE8-715F-491C-B19F-04B8F57804BB}"/>
              </a:ext>
            </a:extLst>
          </p:cNvPr>
          <p:cNvGrpSpPr/>
          <p:nvPr/>
        </p:nvGrpSpPr>
        <p:grpSpPr>
          <a:xfrm>
            <a:off x="5157114" y="1613"/>
            <a:ext cx="3996583" cy="931179"/>
            <a:chOff x="701252" y="352336"/>
            <a:chExt cx="3996583" cy="931179"/>
          </a:xfrm>
        </p:grpSpPr>
        <p:sp>
          <p:nvSpPr>
            <p:cNvPr id="6" name="矩形 5">
              <a:extLst>
                <a:ext uri="{FF2B5EF4-FFF2-40B4-BE49-F238E27FC236}">
                  <a16:creationId xmlns:a16="http://schemas.microsoft.com/office/drawing/2014/main" id="{C6BFC616-CB76-476B-93DA-C2E371DD5931}"/>
                </a:ext>
              </a:extLst>
            </p:cNvPr>
            <p:cNvSpPr/>
            <p:nvPr/>
          </p:nvSpPr>
          <p:spPr>
            <a:xfrm>
              <a:off x="701252" y="352336"/>
              <a:ext cx="3996583" cy="93117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6E99E797-C16E-4061-B73A-6D44E89B1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1456" y="467405"/>
              <a:ext cx="2981095" cy="701040"/>
            </a:xfrm>
            <a:prstGeom prst="rect">
              <a:avLst/>
            </a:prstGeom>
          </p:spPr>
        </p:pic>
      </p:grpSp>
      <p:sp>
        <p:nvSpPr>
          <p:cNvPr id="8" name="文本框 7">
            <a:extLst>
              <a:ext uri="{FF2B5EF4-FFF2-40B4-BE49-F238E27FC236}">
                <a16:creationId xmlns:a16="http://schemas.microsoft.com/office/drawing/2014/main" id="{3F759076-56B3-4E8B-8A97-966C9BDD01B8}"/>
              </a:ext>
            </a:extLst>
          </p:cNvPr>
          <p:cNvSpPr txBox="1"/>
          <p:nvPr/>
        </p:nvSpPr>
        <p:spPr>
          <a:xfrm>
            <a:off x="525058" y="2883234"/>
            <a:ext cx="7992888" cy="1754326"/>
          </a:xfrm>
          <a:prstGeom prst="rect">
            <a:avLst/>
          </a:prstGeom>
          <a:noFill/>
        </p:spPr>
        <p:txBody>
          <a:bodyPr wrap="square" rtlCol="0">
            <a:spAutoFit/>
          </a:bodyPr>
          <a:lstStyle/>
          <a:p>
            <a:r>
              <a:rPr lang="zh-CN" altLang="en-US" sz="3600" b="1" dirty="0">
                <a:solidFill>
                  <a:schemeClr val="accent1">
                    <a:lumMod val="50000"/>
                  </a:schemeClr>
                </a:solidFill>
                <a:latin typeface="微软雅黑" panose="020B0503020204020204" pitchFamily="34" charset="-122"/>
                <a:ea typeface="微软雅黑" panose="020B0503020204020204" pitchFamily="34" charset="-122"/>
              </a:rPr>
              <a:t>个人简介</a:t>
            </a:r>
            <a:endParaRPr lang="en-US" altLang="zh-CN" sz="3600" b="1" dirty="0">
              <a:solidFill>
                <a:schemeClr val="accent1">
                  <a:lumMod val="50000"/>
                </a:schemeClr>
              </a:solidFill>
              <a:latin typeface="微软雅黑" panose="020B0503020204020204" pitchFamily="34" charset="-122"/>
              <a:ea typeface="微软雅黑" panose="020B0503020204020204" pitchFamily="34" charset="-122"/>
            </a:endParaRPr>
          </a:p>
          <a:p>
            <a:r>
              <a:rPr lang="zh-CN" altLang="en-US" sz="2400" b="1" dirty="0">
                <a:solidFill>
                  <a:srgbClr val="996633"/>
                </a:solidFill>
                <a:latin typeface="微软雅黑" panose="020B0503020204020204" pitchFamily="34" charset="-122"/>
                <a:ea typeface="微软雅黑" panose="020B0503020204020204" pitchFamily="34" charset="-122"/>
              </a:rPr>
              <a:t>博士，香港科技大学 （</a:t>
            </a:r>
            <a:r>
              <a:rPr lang="en-US" altLang="zh-CN" sz="2400" b="1" dirty="0">
                <a:solidFill>
                  <a:srgbClr val="996633"/>
                </a:solidFill>
                <a:latin typeface="微软雅黑" panose="020B0503020204020204" pitchFamily="34" charset="-122"/>
                <a:ea typeface="微软雅黑" panose="020B0503020204020204" pitchFamily="34" charset="-122"/>
              </a:rPr>
              <a:t>2014~2019</a:t>
            </a:r>
            <a:r>
              <a:rPr lang="zh-CN" altLang="en-US" sz="2400" b="1" dirty="0">
                <a:solidFill>
                  <a:srgbClr val="996633"/>
                </a:solidFill>
                <a:latin typeface="微软雅黑" panose="020B0503020204020204" pitchFamily="34" charset="-122"/>
                <a:ea typeface="微软雅黑" panose="020B0503020204020204" pitchFamily="34" charset="-122"/>
              </a:rPr>
              <a:t>）</a:t>
            </a:r>
            <a:endParaRPr lang="en-US" altLang="zh-CN" sz="2400" b="1" dirty="0">
              <a:solidFill>
                <a:srgbClr val="996633"/>
              </a:solidFill>
              <a:latin typeface="微软雅黑" panose="020B0503020204020204" pitchFamily="34" charset="-122"/>
              <a:ea typeface="微软雅黑" panose="020B0503020204020204" pitchFamily="34" charset="-122"/>
            </a:endParaRPr>
          </a:p>
          <a:p>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本科，浙江大学（</a:t>
            </a:r>
            <a:r>
              <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rPr>
              <a:t>2010~2014</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400" b="1" dirty="0">
                <a:solidFill>
                  <a:srgbClr val="996633"/>
                </a:solidFill>
                <a:latin typeface="微软雅黑" panose="020B0503020204020204" pitchFamily="34" charset="-122"/>
                <a:ea typeface="微软雅黑" panose="020B0503020204020204" pitchFamily="34" charset="-122"/>
              </a:rPr>
              <a:t>访问学者，加州大学，戴维斯分校（</a:t>
            </a:r>
            <a:r>
              <a:rPr lang="en-US" altLang="zh-CN" sz="2400" b="1" dirty="0">
                <a:solidFill>
                  <a:srgbClr val="996633"/>
                </a:solidFill>
                <a:latin typeface="微软雅黑" panose="020B0503020204020204" pitchFamily="34" charset="-122"/>
                <a:ea typeface="微软雅黑" panose="020B0503020204020204" pitchFamily="34" charset="-122"/>
              </a:rPr>
              <a:t>2017~2018</a:t>
            </a:r>
            <a:r>
              <a:rPr lang="zh-CN" altLang="en-US" sz="2400" b="1" dirty="0">
                <a:solidFill>
                  <a:srgbClr val="996633"/>
                </a:solidFill>
                <a:latin typeface="微软雅黑" panose="020B0503020204020204" pitchFamily="34" charset="-122"/>
                <a:ea typeface="微软雅黑" panose="020B0503020204020204" pitchFamily="34" charset="-122"/>
              </a:rPr>
              <a:t>）</a:t>
            </a:r>
            <a:endParaRPr lang="en-US" altLang="zh-CN" sz="2400" b="1" dirty="0">
              <a:solidFill>
                <a:srgbClr val="996633"/>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8A792604-FB34-44C8-9D4B-6B47E002C6B3}"/>
              </a:ext>
            </a:extLst>
          </p:cNvPr>
          <p:cNvSpPr txBox="1"/>
          <p:nvPr/>
        </p:nvSpPr>
        <p:spPr>
          <a:xfrm>
            <a:off x="539552" y="4797152"/>
            <a:ext cx="6984776" cy="1384995"/>
          </a:xfrm>
          <a:prstGeom prst="rect">
            <a:avLst/>
          </a:prstGeom>
          <a:noFill/>
        </p:spPr>
        <p:txBody>
          <a:bodyPr wrap="square" rtlCol="0">
            <a:spAutoFit/>
          </a:bodyPr>
          <a:lstStyle/>
          <a:p>
            <a:r>
              <a:rPr lang="zh-CN" altLang="en-US" sz="2400" b="1" dirty="0">
                <a:solidFill>
                  <a:schemeClr val="accent1">
                    <a:lumMod val="50000"/>
                  </a:schemeClr>
                </a:solidFill>
                <a:latin typeface="微软雅黑" panose="020B0503020204020204" pitchFamily="34" charset="-122"/>
                <a:ea typeface="微软雅黑" panose="020B0503020204020204" pitchFamily="34" charset="-122"/>
              </a:rPr>
              <a:t>研究兴趣</a:t>
            </a:r>
            <a:endParaRPr lang="en-US" altLang="zh-CN" sz="2400" b="1" dirty="0">
              <a:solidFill>
                <a:schemeClr val="accent1">
                  <a:lumMod val="50000"/>
                </a:schemeClr>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b="1" dirty="0">
                <a:solidFill>
                  <a:srgbClr val="996633"/>
                </a:solidFill>
                <a:latin typeface="微软雅黑" panose="020B0503020204020204" pitchFamily="34" charset="-122"/>
                <a:ea typeface="微软雅黑" panose="020B0503020204020204" pitchFamily="34" charset="-122"/>
              </a:rPr>
              <a:t>软件安全（缺陷漏洞自动检测，模糊测试等）</a:t>
            </a:r>
            <a:endParaRPr lang="en-US" altLang="zh-CN" sz="2000" b="1" dirty="0">
              <a:solidFill>
                <a:srgbClr val="996633"/>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rPr>
              <a:t>程序分析（源代码分析，二进制分析等）</a:t>
            </a:r>
            <a:endParaRPr lang="en-US" altLang="zh-CN" sz="2000" b="1" dirty="0">
              <a:solidFill>
                <a:schemeClr val="tx1">
                  <a:lumMod val="50000"/>
                  <a:lumOff val="50000"/>
                </a:schemeClr>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000" b="1" dirty="0">
                <a:solidFill>
                  <a:srgbClr val="996633"/>
                </a:solidFill>
                <a:latin typeface="微软雅黑" panose="020B0503020204020204" pitchFamily="34" charset="-122"/>
                <a:ea typeface="微软雅黑" panose="020B0503020204020204" pitchFamily="34" charset="-122"/>
              </a:rPr>
              <a:t>代码大数据分析</a:t>
            </a:r>
            <a:endParaRPr lang="en-US" altLang="zh-CN" sz="2000" b="1" dirty="0">
              <a:solidFill>
                <a:srgbClr val="996633"/>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D73178C4-1670-48AA-8A0D-C509334BF28C}"/>
              </a:ext>
            </a:extLst>
          </p:cNvPr>
          <p:cNvSpPr/>
          <p:nvPr/>
        </p:nvSpPr>
        <p:spPr>
          <a:xfrm>
            <a:off x="6084168" y="5818561"/>
            <a:ext cx="2736304" cy="769441"/>
          </a:xfrm>
          <a:prstGeom prst="rect">
            <a:avLst/>
          </a:prstGeom>
          <a:solidFill>
            <a:srgbClr val="C00000"/>
          </a:solidFill>
        </p:spPr>
        <p:txBody>
          <a:bodyPr wrap="square">
            <a:sp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程序分析与安全</a:t>
            </a:r>
            <a:endParaRPr lang="en-US" altLang="zh-CN" sz="2800" b="1" dirty="0">
              <a:solidFill>
                <a:schemeClr val="bg1"/>
              </a:solidFill>
              <a:latin typeface="微软雅黑" panose="020B0503020204020204" pitchFamily="34" charset="-122"/>
              <a:ea typeface="微软雅黑" panose="020B0503020204020204" pitchFamily="34" charset="-122"/>
            </a:endParaRPr>
          </a:p>
          <a:p>
            <a:r>
              <a:rPr lang="zh-CN" altLang="en-US" sz="1600" dirty="0">
                <a:solidFill>
                  <a:schemeClr val="bg1"/>
                </a:solidFill>
                <a:latin typeface="微软雅黑" panose="020B0503020204020204" pitchFamily="34" charset="-122"/>
                <a:ea typeface="微软雅黑" panose="020B0503020204020204" pitchFamily="34" charset="-122"/>
              </a:rPr>
              <a:t> 周三 </a:t>
            </a:r>
            <a:r>
              <a:rPr lang="en-US" altLang="zh-CN" sz="1600" dirty="0">
                <a:solidFill>
                  <a:schemeClr val="bg1"/>
                </a:solidFill>
                <a:latin typeface="微软雅黑" panose="020B0503020204020204" pitchFamily="34" charset="-122"/>
                <a:ea typeface="微软雅黑" panose="020B0503020204020204" pitchFamily="34" charset="-122"/>
              </a:rPr>
              <a:t>5-6</a:t>
            </a:r>
            <a:r>
              <a:rPr lang="zh-CN" altLang="en-US" sz="1600" dirty="0">
                <a:solidFill>
                  <a:schemeClr val="bg1"/>
                </a:solidFill>
                <a:latin typeface="微软雅黑" panose="020B0503020204020204" pitchFamily="34" charset="-122"/>
                <a:ea typeface="微软雅黑" panose="020B0503020204020204" pitchFamily="34" charset="-122"/>
              </a:rPr>
              <a:t>节</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周五 </a:t>
            </a:r>
            <a:r>
              <a:rPr lang="en-US" altLang="zh-CN" sz="1600" dirty="0">
                <a:solidFill>
                  <a:schemeClr val="bg1"/>
                </a:solidFill>
                <a:latin typeface="微软雅黑" panose="020B0503020204020204" pitchFamily="34" charset="-122"/>
                <a:ea typeface="微软雅黑" panose="020B0503020204020204" pitchFamily="34" charset="-122"/>
              </a:rPr>
              <a:t>3-4</a:t>
            </a:r>
            <a:r>
              <a:rPr lang="zh-CN" altLang="en-US" sz="1600" dirty="0">
                <a:solidFill>
                  <a:schemeClr val="bg1"/>
                </a:solidFill>
                <a:latin typeface="微软雅黑" panose="020B0503020204020204" pitchFamily="34" charset="-122"/>
                <a:ea typeface="微软雅黑" panose="020B0503020204020204" pitchFamily="34" charset="-122"/>
              </a:rPr>
              <a:t>节</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11" name="Rectangle 2">
            <a:extLst>
              <a:ext uri="{FF2B5EF4-FFF2-40B4-BE49-F238E27FC236}">
                <a16:creationId xmlns:a16="http://schemas.microsoft.com/office/drawing/2014/main" id="{1631D4AC-976E-49CC-A6FC-CFA5DA6363B5}"/>
              </a:ext>
            </a:extLst>
          </p:cNvPr>
          <p:cNvSpPr>
            <a:spLocks noGrp="1" noChangeArrowheads="1"/>
          </p:cNvSpPr>
          <p:nvPr>
            <p:ph type="ctrTitle"/>
          </p:nvPr>
        </p:nvSpPr>
        <p:spPr>
          <a:xfrm>
            <a:off x="179512" y="1556792"/>
            <a:ext cx="7380312" cy="1195388"/>
          </a:xfrm>
        </p:spPr>
        <p:txBody>
          <a:bodyPr/>
          <a:lstStyle/>
          <a:p>
            <a:r>
              <a:rPr lang="zh-CN" altLang="en-US" sz="4800" b="1" dirty="0">
                <a:effectLst>
                  <a:outerShdw blurRad="38100" dist="38100" dir="2700000" algn="tl">
                    <a:srgbClr val="C0C0C0"/>
                  </a:outerShdw>
                </a:effectLst>
                <a:ea typeface="方正魏碑简体" pitchFamily="2" charset="-122"/>
              </a:rPr>
              <a:t>算法设计与分析</a:t>
            </a:r>
          </a:p>
        </p:txBody>
      </p:sp>
    </p:spTree>
    <p:extLst>
      <p:ext uri="{BB962C8B-B14F-4D97-AF65-F5344CB8AC3E}">
        <p14:creationId xmlns:p14="http://schemas.microsoft.com/office/powerpoint/2010/main" val="344098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F0A9AC-BC67-42E4-B3CB-C31BC155CC63}"/>
              </a:ext>
            </a:extLst>
          </p:cNvPr>
          <p:cNvSpPr>
            <a:spLocks noGrp="1"/>
          </p:cNvSpPr>
          <p:nvPr>
            <p:ph idx="1"/>
          </p:nvPr>
        </p:nvSpPr>
        <p:spPr>
          <a:xfrm>
            <a:off x="285750" y="404813"/>
            <a:ext cx="8686800" cy="5389562"/>
          </a:xfrm>
        </p:spPr>
        <p:txBody>
          <a:bodyPr rtlCol="0">
            <a:normAutofit/>
          </a:bodyPr>
          <a:lstStyle/>
          <a:p>
            <a:pPr marL="0" indent="0" eaLnBrk="1" fontAlgn="auto" hangingPunct="1">
              <a:lnSpc>
                <a:spcPct val="150000"/>
              </a:lnSpc>
              <a:spcBef>
                <a:spcPts val="0"/>
              </a:spcBef>
              <a:spcAft>
                <a:spcPts val="0"/>
              </a:spcAft>
              <a:buFont typeface="Wingdings 2" panose="05020102010507070707" pitchFamily="18" charset="2"/>
              <a:buNone/>
              <a:defRPr/>
            </a:pPr>
            <a:r>
              <a:rPr lang="en-US" altLang="zh-CN" sz="2800" dirty="0">
                <a:latin typeface="+mj-ea"/>
                <a:ea typeface="+mj-ea"/>
              </a:rPr>
              <a:t>3</a:t>
            </a:r>
            <a:r>
              <a:rPr lang="zh-CN" altLang="en-US" sz="2800" dirty="0">
                <a:latin typeface="+mj-ea"/>
                <a:ea typeface="+mj-ea"/>
              </a:rPr>
              <a:t>）</a:t>
            </a:r>
            <a:r>
              <a:rPr lang="zh-CN" altLang="en-US" sz="2800" dirty="0">
                <a:solidFill>
                  <a:srgbClr val="0000CC"/>
                </a:solidFill>
                <a:latin typeface="+mj-ea"/>
                <a:ea typeface="+mj-ea"/>
              </a:rPr>
              <a:t>输入</a:t>
            </a:r>
            <a:r>
              <a:rPr lang="zh-CN" altLang="en-US" sz="2800" dirty="0">
                <a:latin typeface="+mj-ea"/>
                <a:ea typeface="+mj-ea"/>
              </a:rPr>
              <a:t>：每个算法都有</a:t>
            </a:r>
            <a:r>
              <a:rPr lang="en-US" altLang="zh-CN" sz="2800" dirty="0">
                <a:solidFill>
                  <a:srgbClr val="0000FF"/>
                </a:solidFill>
                <a:latin typeface="+mj-ea"/>
                <a:ea typeface="+mj-ea"/>
              </a:rPr>
              <a:t>0</a:t>
            </a:r>
            <a:r>
              <a:rPr lang="zh-CN" altLang="en-US" sz="2800" dirty="0">
                <a:latin typeface="+mj-ea"/>
                <a:ea typeface="+mj-ea"/>
              </a:rPr>
              <a:t>个或</a:t>
            </a:r>
            <a:r>
              <a:rPr lang="zh-CN" altLang="en-US" sz="2800" dirty="0">
                <a:solidFill>
                  <a:srgbClr val="0000FF"/>
                </a:solidFill>
                <a:latin typeface="+mj-ea"/>
                <a:ea typeface="+mj-ea"/>
              </a:rPr>
              <a:t>多</a:t>
            </a:r>
            <a:r>
              <a:rPr lang="zh-CN" altLang="en-US" sz="2800" dirty="0">
                <a:latin typeface="+mj-ea"/>
                <a:ea typeface="+mj-ea"/>
              </a:rPr>
              <a:t>个输入。</a:t>
            </a:r>
            <a:endParaRPr lang="en-US" altLang="zh-CN" sz="2800" dirty="0">
              <a:latin typeface="+mj-ea"/>
              <a:ea typeface="+mj-ea"/>
            </a:endParaRPr>
          </a:p>
          <a:p>
            <a:pPr marL="1714500" lvl="3" indent="-342900" eaLnBrk="1" fontAlgn="auto" hangingPunct="1">
              <a:lnSpc>
                <a:spcPct val="170000"/>
              </a:lnSpc>
              <a:spcBef>
                <a:spcPts val="0"/>
              </a:spcBef>
              <a:spcAft>
                <a:spcPts val="0"/>
              </a:spcAft>
              <a:buClrTx/>
              <a:buSzTx/>
              <a:buFont typeface="Wingdings" panose="05000000000000000000" pitchFamily="2" charset="2"/>
              <a:buChar char="Ø"/>
              <a:defRPr/>
            </a:pPr>
            <a:r>
              <a:rPr lang="zh-CN" altLang="en-US" sz="2100" kern="0" dirty="0">
                <a:solidFill>
                  <a:sysClr val="windowText" lastClr="000000"/>
                </a:solidFill>
                <a:latin typeface="宋体" panose="02010600030101010101" pitchFamily="2" charset="-122"/>
                <a:ea typeface="宋体" panose="02010600030101010101" pitchFamily="2" charset="-122"/>
              </a:rPr>
              <a:t>这些输入是在算法开始之前给出的量，取自于特定的对象集合</a:t>
            </a:r>
            <a:r>
              <a:rPr lang="en-US" altLang="zh-CN" sz="2100" kern="0" dirty="0">
                <a:solidFill>
                  <a:sysClr val="windowText" lastClr="000000"/>
                </a:solidFill>
                <a:latin typeface="宋体" panose="02010600030101010101" pitchFamily="2" charset="-122"/>
                <a:ea typeface="宋体" panose="02010600030101010101" pitchFamily="2" charset="-122"/>
              </a:rPr>
              <a:t>——</a:t>
            </a:r>
            <a:r>
              <a:rPr lang="zh-CN" altLang="en-US" sz="2100" kern="0" dirty="0">
                <a:solidFill>
                  <a:srgbClr val="FF0000"/>
                </a:solidFill>
                <a:latin typeface="+mj-ea"/>
                <a:ea typeface="+mj-ea"/>
              </a:rPr>
              <a:t>定义域</a:t>
            </a:r>
            <a:endParaRPr lang="en-US" altLang="zh-CN" sz="2100" kern="0" dirty="0">
              <a:solidFill>
                <a:srgbClr val="FF0000"/>
              </a:solidFill>
              <a:latin typeface="+mj-ea"/>
              <a:ea typeface="+mj-ea"/>
            </a:endParaRPr>
          </a:p>
          <a:p>
            <a:pPr marL="1798638" indent="-1798638" eaLnBrk="1" fontAlgn="auto" hangingPunct="1">
              <a:lnSpc>
                <a:spcPct val="150000"/>
              </a:lnSpc>
              <a:spcBef>
                <a:spcPts val="1200"/>
              </a:spcBef>
              <a:spcAft>
                <a:spcPts val="0"/>
              </a:spcAft>
              <a:buFont typeface="Wingdings 2" panose="05020102010507070707" pitchFamily="18" charset="2"/>
              <a:buNone/>
              <a:defRPr/>
            </a:pPr>
            <a:r>
              <a:rPr lang="en-US" altLang="zh-CN" sz="2800" dirty="0">
                <a:latin typeface="+mj-ea"/>
                <a:ea typeface="+mj-ea"/>
              </a:rPr>
              <a:t>4</a:t>
            </a:r>
            <a:r>
              <a:rPr lang="zh-CN" altLang="en-US" sz="2800" dirty="0">
                <a:latin typeface="+mj-ea"/>
                <a:ea typeface="+mj-ea"/>
              </a:rPr>
              <a:t>）</a:t>
            </a:r>
            <a:r>
              <a:rPr lang="zh-CN" altLang="en-US" sz="2800" dirty="0">
                <a:solidFill>
                  <a:srgbClr val="0000CC"/>
                </a:solidFill>
                <a:latin typeface="+mj-ea"/>
                <a:ea typeface="+mj-ea"/>
              </a:rPr>
              <a:t>输出：</a:t>
            </a:r>
            <a:r>
              <a:rPr lang="zh-CN" altLang="en-US" sz="2800" dirty="0">
                <a:latin typeface="+mj-ea"/>
                <a:ea typeface="+mj-ea"/>
              </a:rPr>
              <a:t>一个算法产生一个或多个输出，这些输出是同输入有某种特定关系的量。</a:t>
            </a:r>
          </a:p>
          <a:p>
            <a:pPr marL="719138" lvl="3" indent="-342900" eaLnBrk="1" fontAlgn="auto" hangingPunct="1">
              <a:lnSpc>
                <a:spcPct val="160000"/>
              </a:lnSpc>
              <a:spcBef>
                <a:spcPts val="0"/>
              </a:spcBef>
              <a:spcAft>
                <a:spcPts val="0"/>
              </a:spcAft>
              <a:buClrTx/>
              <a:buSzTx/>
              <a:buFont typeface="Wingdings" panose="05000000000000000000" pitchFamily="2" charset="2"/>
              <a:buChar char="Ø"/>
              <a:defRPr/>
            </a:pPr>
            <a:endParaRPr lang="en-US" altLang="zh-CN" sz="2400" dirty="0"/>
          </a:p>
          <a:p>
            <a:pPr marL="719138" lvl="3" indent="-342900" eaLnBrk="1" fontAlgn="auto" hangingPunct="1">
              <a:lnSpc>
                <a:spcPct val="160000"/>
              </a:lnSpc>
              <a:spcBef>
                <a:spcPts val="0"/>
              </a:spcBef>
              <a:spcAft>
                <a:spcPts val="0"/>
              </a:spcAft>
              <a:buClrTx/>
              <a:buSzTx/>
              <a:buFont typeface="Wingdings" panose="05000000000000000000" pitchFamily="2" charset="2"/>
              <a:buChar char="Ø"/>
              <a:defRPr/>
            </a:pPr>
            <a:endParaRPr lang="en-US" altLang="zh-CN" sz="2100" kern="0" dirty="0">
              <a:solidFill>
                <a:sysClr val="windowText" lastClr="000000"/>
              </a:solidFill>
              <a:latin typeface="微软雅黑"/>
              <a:ea typeface="微软雅黑"/>
            </a:endParaRPr>
          </a:p>
          <a:p>
            <a:pPr marL="0" indent="0" eaLnBrk="1" fontAlgn="auto" hangingPunct="1">
              <a:lnSpc>
                <a:spcPct val="150000"/>
              </a:lnSpc>
              <a:spcBef>
                <a:spcPts val="0"/>
              </a:spcBef>
              <a:spcAft>
                <a:spcPts val="0"/>
              </a:spcAft>
              <a:buFont typeface="Wingdings" pitchFamily="2" charset="2"/>
              <a:buNone/>
              <a:defRPr/>
            </a:pPr>
            <a:endParaRPr lang="zh-CN" altLang="en-US" dirty="0">
              <a:latin typeface="+mj-ea"/>
              <a:ea typeface="+mj-ea"/>
            </a:endParaRPr>
          </a:p>
          <a:p>
            <a:pPr eaLnBrk="1" fontAlgn="auto" hangingPunct="1">
              <a:lnSpc>
                <a:spcPct val="150000"/>
              </a:lnSpc>
              <a:spcBef>
                <a:spcPts val="0"/>
              </a:spcBef>
              <a:spcAft>
                <a:spcPts val="0"/>
              </a:spcAft>
              <a:buFont typeface="Wingdings 2"/>
              <a:buChar char="ß"/>
              <a:defRPr/>
            </a:pPr>
            <a:endParaRPr lang="zh-CN" altLang="en-US" dirty="0"/>
          </a:p>
        </p:txBody>
      </p:sp>
      <p:grpSp>
        <p:nvGrpSpPr>
          <p:cNvPr id="70659" name="Group 11">
            <a:extLst>
              <a:ext uri="{FF2B5EF4-FFF2-40B4-BE49-F238E27FC236}">
                <a16:creationId xmlns:a16="http://schemas.microsoft.com/office/drawing/2014/main" id="{AE404CC3-3BA9-458B-AE6A-84115E7E46AF}"/>
              </a:ext>
            </a:extLst>
          </p:cNvPr>
          <p:cNvGrpSpPr>
            <a:grpSpLocks/>
          </p:cNvGrpSpPr>
          <p:nvPr/>
        </p:nvGrpSpPr>
        <p:grpSpPr bwMode="auto">
          <a:xfrm>
            <a:off x="1584325" y="4365625"/>
            <a:ext cx="6335713" cy="720725"/>
            <a:chOff x="839" y="2840"/>
            <a:chExt cx="3991" cy="454"/>
          </a:xfrm>
        </p:grpSpPr>
        <p:sp>
          <p:nvSpPr>
            <p:cNvPr id="70660" name="Rectangle 6">
              <a:extLst>
                <a:ext uri="{FF2B5EF4-FFF2-40B4-BE49-F238E27FC236}">
                  <a16:creationId xmlns:a16="http://schemas.microsoft.com/office/drawing/2014/main" id="{A26393EC-23CC-42AA-AEFE-0B62B7E22690}"/>
                </a:ext>
              </a:extLst>
            </p:cNvPr>
            <p:cNvSpPr>
              <a:spLocks noChangeArrowheads="1"/>
            </p:cNvSpPr>
            <p:nvPr/>
          </p:nvSpPr>
          <p:spPr bwMode="auto">
            <a:xfrm>
              <a:off x="2064" y="2840"/>
              <a:ext cx="1406" cy="45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lgn="ctr" eaLnBrk="1" hangingPunct="1">
                <a:spcBef>
                  <a:spcPct val="0"/>
                </a:spcBef>
                <a:buClrTx/>
                <a:buSzTx/>
                <a:buFont typeface="Wingdings" panose="05000000000000000000" pitchFamily="2" charset="2"/>
                <a:buNone/>
              </a:pPr>
              <a:r>
                <a:rPr lang="zh-CN" altLang="en-US" sz="3600">
                  <a:latin typeface="Arial" panose="020B0604020202020204" pitchFamily="34" charset="0"/>
                  <a:ea typeface="宋体" panose="02010600030101010101" pitchFamily="2" charset="-122"/>
                </a:rPr>
                <a:t>算法</a:t>
              </a:r>
            </a:p>
          </p:txBody>
        </p:sp>
        <p:sp>
          <p:nvSpPr>
            <p:cNvPr id="70661" name="Line 7">
              <a:extLst>
                <a:ext uri="{FF2B5EF4-FFF2-40B4-BE49-F238E27FC236}">
                  <a16:creationId xmlns:a16="http://schemas.microsoft.com/office/drawing/2014/main" id="{BA084E15-5861-4A24-A740-189C894141A7}"/>
                </a:ext>
              </a:extLst>
            </p:cNvPr>
            <p:cNvSpPr>
              <a:spLocks noChangeShapeType="1"/>
            </p:cNvSpPr>
            <p:nvPr/>
          </p:nvSpPr>
          <p:spPr bwMode="auto">
            <a:xfrm>
              <a:off x="1338" y="3067"/>
              <a:ext cx="7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62" name="Line 8">
              <a:extLst>
                <a:ext uri="{FF2B5EF4-FFF2-40B4-BE49-F238E27FC236}">
                  <a16:creationId xmlns:a16="http://schemas.microsoft.com/office/drawing/2014/main" id="{A5C6046D-5224-433E-9F1B-C1EB970564ED}"/>
                </a:ext>
              </a:extLst>
            </p:cNvPr>
            <p:cNvSpPr>
              <a:spLocks noChangeShapeType="1"/>
            </p:cNvSpPr>
            <p:nvPr/>
          </p:nvSpPr>
          <p:spPr bwMode="auto">
            <a:xfrm>
              <a:off x="3470" y="3067"/>
              <a:ext cx="7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663" name="Text Box 9">
              <a:extLst>
                <a:ext uri="{FF2B5EF4-FFF2-40B4-BE49-F238E27FC236}">
                  <a16:creationId xmlns:a16="http://schemas.microsoft.com/office/drawing/2014/main" id="{D1B05CF8-9E81-42B5-AC56-A50D1DDB04FD}"/>
                </a:ext>
              </a:extLst>
            </p:cNvPr>
            <p:cNvSpPr txBox="1">
              <a:spLocks noChangeArrowheads="1"/>
            </p:cNvSpPr>
            <p:nvPr/>
          </p:nvSpPr>
          <p:spPr bwMode="auto">
            <a:xfrm>
              <a:off x="839" y="2886"/>
              <a:ext cx="6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50000"/>
                </a:spcBef>
                <a:buClrTx/>
                <a:buSzTx/>
                <a:buFont typeface="Wingdings" panose="05000000000000000000" pitchFamily="2" charset="2"/>
                <a:buNone/>
              </a:pPr>
              <a:r>
                <a:rPr lang="zh-CN" altLang="en-US" sz="2400">
                  <a:latin typeface="Arial" panose="020B0604020202020204" pitchFamily="34" charset="0"/>
                  <a:ea typeface="宋体" panose="02010600030101010101" pitchFamily="2" charset="-122"/>
                </a:rPr>
                <a:t>输入</a:t>
              </a:r>
            </a:p>
          </p:txBody>
        </p:sp>
        <p:sp>
          <p:nvSpPr>
            <p:cNvPr id="70664" name="Text Box 10">
              <a:extLst>
                <a:ext uri="{FF2B5EF4-FFF2-40B4-BE49-F238E27FC236}">
                  <a16:creationId xmlns:a16="http://schemas.microsoft.com/office/drawing/2014/main" id="{47E0131D-CC40-4B15-96B3-041CD5630EDA}"/>
                </a:ext>
              </a:extLst>
            </p:cNvPr>
            <p:cNvSpPr txBox="1">
              <a:spLocks noChangeArrowheads="1"/>
            </p:cNvSpPr>
            <p:nvPr/>
          </p:nvSpPr>
          <p:spPr bwMode="auto">
            <a:xfrm>
              <a:off x="4195" y="2886"/>
              <a:ext cx="6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50000"/>
                </a:spcBef>
                <a:buClrTx/>
                <a:buSzTx/>
                <a:buFont typeface="Wingdings" panose="05000000000000000000" pitchFamily="2" charset="2"/>
                <a:buNone/>
              </a:pPr>
              <a:r>
                <a:rPr lang="zh-CN" altLang="en-US" sz="2400">
                  <a:latin typeface="Arial" panose="020B0604020202020204" pitchFamily="34" charset="0"/>
                  <a:ea typeface="宋体" panose="02010600030101010101" pitchFamily="2" charset="-122"/>
                </a:rPr>
                <a:t>输出</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内容占位符 2">
            <a:extLst>
              <a:ext uri="{FF2B5EF4-FFF2-40B4-BE49-F238E27FC236}">
                <a16:creationId xmlns:a16="http://schemas.microsoft.com/office/drawing/2014/main" id="{D628A70B-10BE-43B9-A017-1B281EDC625D}"/>
              </a:ext>
            </a:extLst>
          </p:cNvPr>
          <p:cNvSpPr>
            <a:spLocks noGrp="1"/>
          </p:cNvSpPr>
          <p:nvPr>
            <p:ph idx="1"/>
          </p:nvPr>
        </p:nvSpPr>
        <p:spPr>
          <a:xfrm>
            <a:off x="285750" y="785813"/>
            <a:ext cx="8686800" cy="1285875"/>
          </a:xfrm>
        </p:spPr>
        <p:txBody>
          <a:bodyPr/>
          <a:lstStyle/>
          <a:p>
            <a:pPr marL="0" indent="0" eaLnBrk="1" hangingPunct="1">
              <a:buFont typeface="Wingdings 2" panose="05020102010507070707" pitchFamily="18" charset="2"/>
              <a:buNone/>
            </a:pPr>
            <a:r>
              <a:rPr lang="en-US" altLang="zh-CN">
                <a:latin typeface="微软雅黑" panose="020B0503020204020204" pitchFamily="34" charset="-122"/>
                <a:ea typeface="微软雅黑" panose="020B0503020204020204" pitchFamily="34" charset="-122"/>
              </a:rPr>
              <a:t>5</a:t>
            </a:r>
            <a:r>
              <a:rPr lang="zh-CN" altLang="en-US">
                <a:latin typeface="微软雅黑" panose="020B0503020204020204" pitchFamily="34" charset="-122"/>
                <a:ea typeface="微软雅黑" panose="020B0503020204020204" pitchFamily="34" charset="-122"/>
              </a:rPr>
              <a:t>）</a:t>
            </a:r>
            <a:r>
              <a:rPr lang="zh-CN" altLang="en-US">
                <a:solidFill>
                  <a:srgbClr val="0000CC"/>
                </a:solidFill>
                <a:latin typeface="微软雅黑" panose="020B0503020204020204" pitchFamily="34" charset="-122"/>
                <a:ea typeface="微软雅黑" panose="020B0503020204020204" pitchFamily="34" charset="-122"/>
              </a:rPr>
              <a:t>有穷性</a:t>
            </a:r>
          </a:p>
          <a:p>
            <a:pPr marL="0" indent="0" eaLnBrk="1" hangingPunct="1">
              <a:buFont typeface="Wingdings" panose="05000000000000000000" pitchFamily="2" charset="2"/>
              <a:buNone/>
            </a:pPr>
            <a:r>
              <a:rPr lang="zh-CN" altLang="en-US" sz="2800">
                <a:latin typeface="微软雅黑" panose="020B0503020204020204" pitchFamily="34" charset="-122"/>
                <a:ea typeface="微软雅黑" panose="020B0503020204020204" pitchFamily="34" charset="-122"/>
              </a:rPr>
              <a:t>       一个算法总是在执行了</a:t>
            </a:r>
            <a:r>
              <a:rPr lang="zh-CN" altLang="en-US" sz="2800">
                <a:solidFill>
                  <a:srgbClr val="0000FF"/>
                </a:solidFill>
                <a:latin typeface="微软雅黑" panose="020B0503020204020204" pitchFamily="34" charset="-122"/>
                <a:ea typeface="微软雅黑" panose="020B0503020204020204" pitchFamily="34" charset="-122"/>
              </a:rPr>
              <a:t>有穷步</a:t>
            </a:r>
            <a:r>
              <a:rPr lang="zh-CN" altLang="en-US" sz="2800">
                <a:latin typeface="微软雅黑" panose="020B0503020204020204" pitchFamily="34" charset="-122"/>
                <a:ea typeface="微软雅黑" panose="020B0503020204020204" pitchFamily="34" charset="-122"/>
              </a:rPr>
              <a:t>的运算之后</a:t>
            </a:r>
            <a:r>
              <a:rPr lang="zh-CN" altLang="en-US" sz="2800">
                <a:solidFill>
                  <a:srgbClr val="0000FF"/>
                </a:solidFill>
                <a:latin typeface="微软雅黑" panose="020B0503020204020204" pitchFamily="34" charset="-122"/>
                <a:ea typeface="微软雅黑" panose="020B0503020204020204" pitchFamily="34" charset="-122"/>
              </a:rPr>
              <a:t>终止</a:t>
            </a:r>
            <a:r>
              <a:rPr lang="zh-CN" altLang="en-US" sz="2800">
                <a:latin typeface="微软雅黑" panose="020B0503020204020204" pitchFamily="34" charset="-122"/>
                <a:ea typeface="微软雅黑" panose="020B0503020204020204" pitchFamily="34" charset="-122"/>
              </a:rPr>
              <a:t>。</a:t>
            </a:r>
          </a:p>
        </p:txBody>
      </p:sp>
      <p:sp>
        <p:nvSpPr>
          <p:cNvPr id="4" name="内容占位符 2">
            <a:extLst>
              <a:ext uri="{FF2B5EF4-FFF2-40B4-BE49-F238E27FC236}">
                <a16:creationId xmlns:a16="http://schemas.microsoft.com/office/drawing/2014/main" id="{940E391C-6D57-4AEC-97FF-FE2D18EEC0F1}"/>
              </a:ext>
            </a:extLst>
          </p:cNvPr>
          <p:cNvSpPr txBox="1">
            <a:spLocks/>
          </p:cNvSpPr>
          <p:nvPr/>
        </p:nvSpPr>
        <p:spPr bwMode="auto">
          <a:xfrm>
            <a:off x="285750" y="2214563"/>
            <a:ext cx="8686800" cy="3662362"/>
          </a:xfrm>
          <a:prstGeom prst="rect">
            <a:avLst/>
          </a:prstGeom>
          <a:noFill/>
          <a:ln w="9525">
            <a:noFill/>
            <a:miter lim="800000"/>
            <a:headEnd/>
            <a:tailEnd/>
          </a:ln>
        </p:spPr>
        <p:txBody>
          <a:bodyPr/>
          <a:lstStyle/>
          <a:p>
            <a:pPr marL="893763" indent="-357188" eaLnBrk="1" hangingPunct="1">
              <a:lnSpc>
                <a:spcPct val="150000"/>
              </a:lnSpc>
              <a:spcBef>
                <a:spcPts val="1200"/>
              </a:spcBef>
              <a:buClr>
                <a:schemeClr val="accent1"/>
              </a:buClr>
              <a:buSzPct val="70000"/>
              <a:buFont typeface="Wingdings" pitchFamily="2" charset="2"/>
              <a:buChar char="p"/>
              <a:defRPr/>
            </a:pPr>
            <a:r>
              <a:rPr lang="zh-CN" altLang="en-US" sz="2800" dirty="0">
                <a:solidFill>
                  <a:srgbClr val="FF0066"/>
                </a:solidFill>
                <a:latin typeface="+mn-lt"/>
                <a:ea typeface="+mn-ea"/>
              </a:rPr>
              <a:t>计算过程</a:t>
            </a:r>
            <a:r>
              <a:rPr lang="zh-CN" altLang="en-US" sz="2800" dirty="0">
                <a:solidFill>
                  <a:schemeClr val="tx2"/>
                </a:solidFill>
                <a:latin typeface="+mn-lt"/>
                <a:ea typeface="+mn-ea"/>
              </a:rPr>
              <a:t>：</a:t>
            </a:r>
            <a:r>
              <a:rPr lang="zh-CN" altLang="en-US" sz="2800" dirty="0">
                <a:solidFill>
                  <a:schemeClr val="tx2"/>
                </a:solidFill>
                <a:latin typeface="宋体" panose="02010600030101010101" pitchFamily="2" charset="-122"/>
              </a:rPr>
              <a:t>满足确定性、能行性、输入、输出，</a:t>
            </a:r>
          </a:p>
          <a:p>
            <a:pPr eaLnBrk="1" hangingPunct="1">
              <a:lnSpc>
                <a:spcPct val="150000"/>
              </a:lnSpc>
              <a:spcBef>
                <a:spcPts val="1200"/>
              </a:spcBef>
              <a:buClr>
                <a:schemeClr val="accent1"/>
              </a:buClr>
              <a:buSzPct val="70000"/>
              <a:buFont typeface="Wingdings" pitchFamily="2" charset="2"/>
              <a:buNone/>
              <a:defRPr/>
            </a:pPr>
            <a:r>
              <a:rPr lang="zh-CN" altLang="en-US" sz="2800" dirty="0">
                <a:solidFill>
                  <a:schemeClr val="tx2"/>
                </a:solidFill>
                <a:latin typeface="宋体" panose="02010600030101010101" pitchFamily="2" charset="-122"/>
              </a:rPr>
              <a:t>               但</a:t>
            </a:r>
            <a:r>
              <a:rPr lang="zh-CN" altLang="en-US" sz="2800" b="1" dirty="0">
                <a:solidFill>
                  <a:schemeClr val="tx2"/>
                </a:solidFill>
                <a:latin typeface="宋体" panose="02010600030101010101" pitchFamily="2" charset="-122"/>
              </a:rPr>
              <a:t>不一定满足有穷性</a:t>
            </a:r>
            <a:r>
              <a:rPr lang="zh-CN" altLang="en-US" sz="2800" dirty="0">
                <a:solidFill>
                  <a:schemeClr val="tx2"/>
                </a:solidFill>
                <a:latin typeface="宋体" panose="02010600030101010101" pitchFamily="2" charset="-122"/>
              </a:rPr>
              <a:t>的一组规则称为</a:t>
            </a:r>
            <a:endParaRPr lang="en-US" altLang="zh-CN" sz="2800" dirty="0">
              <a:solidFill>
                <a:schemeClr val="tx2"/>
              </a:solidFill>
              <a:latin typeface="宋体" panose="02010600030101010101" pitchFamily="2" charset="-122"/>
            </a:endParaRPr>
          </a:p>
          <a:p>
            <a:pPr eaLnBrk="1" hangingPunct="1">
              <a:lnSpc>
                <a:spcPct val="150000"/>
              </a:lnSpc>
              <a:spcBef>
                <a:spcPts val="1200"/>
              </a:spcBef>
              <a:buClr>
                <a:schemeClr val="accent1"/>
              </a:buClr>
              <a:buSzPct val="70000"/>
              <a:buFont typeface="Wingdings" pitchFamily="2" charset="2"/>
              <a:buNone/>
              <a:defRPr/>
            </a:pPr>
            <a:r>
              <a:rPr lang="en-US" altLang="zh-CN" sz="2800" dirty="0">
                <a:solidFill>
                  <a:schemeClr val="tx2"/>
                </a:solidFill>
                <a:latin typeface="宋体" panose="02010600030101010101" pitchFamily="2" charset="-122"/>
              </a:rPr>
              <a:t>               </a:t>
            </a:r>
            <a:r>
              <a:rPr lang="zh-CN" altLang="en-US" sz="2800" dirty="0">
                <a:solidFill>
                  <a:schemeClr val="tx2"/>
                </a:solidFill>
                <a:latin typeface="宋体" panose="02010600030101010101" pitchFamily="2" charset="-122"/>
              </a:rPr>
              <a:t>计算过程。    </a:t>
            </a:r>
          </a:p>
          <a:p>
            <a:pPr marL="893763" indent="-457200" eaLnBrk="1" hangingPunct="1">
              <a:lnSpc>
                <a:spcPct val="150000"/>
              </a:lnSpc>
              <a:spcBef>
                <a:spcPts val="1200"/>
              </a:spcBef>
              <a:buClr>
                <a:schemeClr val="accent1"/>
              </a:buClr>
              <a:buSzPct val="70000"/>
              <a:buFont typeface="Wingdings" panose="05000000000000000000" pitchFamily="2" charset="2"/>
              <a:buChar char="Ø"/>
              <a:defRPr/>
            </a:pPr>
            <a:r>
              <a:rPr lang="zh-CN" altLang="en-US" sz="2400" dirty="0">
                <a:solidFill>
                  <a:schemeClr val="tx2"/>
                </a:solidFill>
                <a:latin typeface="宋体" panose="02010600030101010101" pitchFamily="2" charset="-122"/>
              </a:rPr>
              <a:t>操作系统是计算过程的典型代表： </a:t>
            </a:r>
            <a:r>
              <a:rPr lang="en-US" altLang="zh-CN" sz="2400" dirty="0">
                <a:solidFill>
                  <a:schemeClr val="tx2"/>
                </a:solidFill>
                <a:latin typeface="宋体" panose="02010600030101010101" pitchFamily="2" charset="-122"/>
              </a:rPr>
              <a:t>(</a:t>
            </a:r>
            <a:r>
              <a:rPr lang="zh-CN" altLang="en-US" sz="2400" dirty="0">
                <a:solidFill>
                  <a:schemeClr val="tx2"/>
                </a:solidFill>
                <a:latin typeface="宋体" panose="02010600030101010101" pitchFamily="2" charset="-122"/>
              </a:rPr>
              <a:t>不终止的运行过程</a:t>
            </a:r>
            <a:r>
              <a:rPr lang="en-US" altLang="zh-CN" sz="2400" dirty="0">
                <a:solidFill>
                  <a:schemeClr val="tx2"/>
                </a:solidFill>
                <a:latin typeface="宋体" panose="02010600030101010101" pitchFamily="2" charset="-122"/>
              </a:rPr>
              <a:t>)</a:t>
            </a:r>
          </a:p>
          <a:p>
            <a:pPr marL="893763" indent="-457200" eaLnBrk="1" hangingPunct="1">
              <a:lnSpc>
                <a:spcPct val="150000"/>
              </a:lnSpc>
              <a:spcBef>
                <a:spcPts val="1200"/>
              </a:spcBef>
              <a:buClr>
                <a:schemeClr val="accent1"/>
              </a:buClr>
              <a:buSzPct val="70000"/>
              <a:buFont typeface="Wingdings" panose="05000000000000000000" pitchFamily="2" charset="2"/>
              <a:buChar char="Ø"/>
              <a:defRPr/>
            </a:pPr>
            <a:r>
              <a:rPr lang="zh-CN" altLang="en-US" sz="2400" dirty="0">
                <a:solidFill>
                  <a:schemeClr val="tx2"/>
                </a:solidFill>
                <a:latin typeface="宋体" panose="02010600030101010101" pitchFamily="2" charset="-122"/>
              </a:rPr>
              <a:t>算法是“可以终止的计算过程”。</a:t>
            </a:r>
          </a:p>
          <a:p>
            <a:pPr marL="342900" indent="-342900" eaLnBrk="1" hangingPunct="1">
              <a:lnSpc>
                <a:spcPct val="150000"/>
              </a:lnSpc>
              <a:spcBef>
                <a:spcPts val="1200"/>
              </a:spcBef>
              <a:buClr>
                <a:schemeClr val="accent1"/>
              </a:buClr>
              <a:buSzPct val="70000"/>
              <a:buFont typeface="Wingdings 2" pitchFamily="18" charset="2"/>
              <a:buChar char=""/>
              <a:defRPr/>
            </a:pPr>
            <a:endParaRPr lang="zh-CN" altLang="en-US" sz="2800" dirty="0">
              <a:solidFill>
                <a:schemeClr val="tx2"/>
              </a:solidFill>
              <a:latin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C5FC3D2-A068-4C0E-9459-41357F27A4EE}"/>
              </a:ext>
            </a:extLst>
          </p:cNvPr>
          <p:cNvSpPr>
            <a:spLocks noGrp="1"/>
          </p:cNvSpPr>
          <p:nvPr>
            <p:ph idx="1"/>
          </p:nvPr>
        </p:nvSpPr>
        <p:spPr>
          <a:xfrm>
            <a:off x="401638" y="1327150"/>
            <a:ext cx="8229600" cy="4686300"/>
          </a:xfrm>
        </p:spPr>
        <p:txBody>
          <a:bodyPr/>
          <a:lstStyle/>
          <a:p>
            <a:pPr eaLnBrk="1" hangingPunct="1">
              <a:lnSpc>
                <a:spcPct val="150000"/>
              </a:lnSpc>
              <a:spcBef>
                <a:spcPts val="0"/>
              </a:spcBef>
              <a:buFont typeface="Wingdings" panose="05000000000000000000" pitchFamily="2" charset="2"/>
              <a:buChar char="n"/>
              <a:defRPr/>
            </a:pPr>
            <a:r>
              <a:rPr lang="zh-CN" altLang="en-US" sz="2400" dirty="0">
                <a:latin typeface="+mj-ea"/>
                <a:ea typeface="+mj-ea"/>
              </a:rPr>
              <a:t>分析算法目的主要是预测算法需要资源的程度。</a:t>
            </a:r>
            <a:endParaRPr lang="en-US" altLang="zh-CN" sz="2400" dirty="0">
              <a:latin typeface="+mj-ea"/>
              <a:ea typeface="+mj-ea"/>
            </a:endParaRPr>
          </a:p>
          <a:p>
            <a:pPr eaLnBrk="1" hangingPunct="1">
              <a:lnSpc>
                <a:spcPct val="150000"/>
              </a:lnSpc>
              <a:spcBef>
                <a:spcPts val="0"/>
              </a:spcBef>
              <a:buFont typeface="Wingdings" panose="05000000000000000000" pitchFamily="2" charset="2"/>
              <a:buChar char="n"/>
              <a:defRPr/>
            </a:pPr>
            <a:r>
              <a:rPr lang="zh-CN" altLang="en-US" sz="2400" dirty="0">
                <a:latin typeface="+mj-ea"/>
                <a:ea typeface="+mj-ea"/>
              </a:rPr>
              <a:t>资源包括：</a:t>
            </a:r>
            <a:endParaRPr lang="en-US" altLang="zh-CN" sz="2400" dirty="0">
              <a:latin typeface="+mj-ea"/>
              <a:ea typeface="+mj-ea"/>
            </a:endParaRPr>
          </a:p>
          <a:p>
            <a:pPr marL="985838" lvl="1" eaLnBrk="1" hangingPunct="1">
              <a:lnSpc>
                <a:spcPct val="150000"/>
              </a:lnSpc>
              <a:spcBef>
                <a:spcPts val="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时间</a:t>
            </a:r>
            <a:endParaRPr lang="en-US" altLang="zh-CN" sz="2400" dirty="0">
              <a:latin typeface="宋体" panose="02010600030101010101" pitchFamily="2" charset="-122"/>
              <a:ea typeface="宋体" panose="02010600030101010101" pitchFamily="2" charset="-122"/>
            </a:endParaRPr>
          </a:p>
          <a:p>
            <a:pPr marL="985838" lvl="1" eaLnBrk="1" hangingPunct="1">
              <a:lnSpc>
                <a:spcPct val="150000"/>
              </a:lnSpc>
              <a:spcBef>
                <a:spcPts val="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空间：内存</a:t>
            </a:r>
            <a:endParaRPr lang="en-US" altLang="zh-CN" sz="2400" dirty="0">
              <a:latin typeface="宋体" panose="02010600030101010101" pitchFamily="2" charset="-122"/>
              <a:ea typeface="宋体" panose="02010600030101010101" pitchFamily="2" charset="-122"/>
            </a:endParaRPr>
          </a:p>
          <a:p>
            <a:pPr marL="985838" lvl="1" eaLnBrk="1" hangingPunct="1">
              <a:lnSpc>
                <a:spcPct val="150000"/>
              </a:lnSpc>
              <a:spcBef>
                <a:spcPts val="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其他：通信带宽、硬件资源等</a:t>
            </a:r>
            <a:endParaRPr lang="en-US" altLang="zh-CN" sz="2400" dirty="0">
              <a:latin typeface="宋体" panose="02010600030101010101" pitchFamily="2" charset="-122"/>
              <a:ea typeface="宋体" panose="02010600030101010101" pitchFamily="2" charset="-122"/>
            </a:endParaRPr>
          </a:p>
          <a:p>
            <a:pPr marL="457200" lvl="1" indent="0" eaLnBrk="1" hangingPunct="1">
              <a:lnSpc>
                <a:spcPct val="150000"/>
              </a:lnSpc>
              <a:spcBef>
                <a:spcPts val="2400"/>
              </a:spcBef>
              <a:buFont typeface="Wingdings 2" panose="05020102010507070707" pitchFamily="18" charset="2"/>
              <a:buNone/>
              <a:defRPr/>
            </a:pPr>
            <a:r>
              <a:rPr lang="zh-CN" altLang="en-US" sz="2400" dirty="0">
                <a:latin typeface="+mj-ea"/>
                <a:ea typeface="+mj-ea"/>
              </a:rPr>
              <a:t>      但从算法的角度，我们主要关心算法的时间复杂度和空间复杂度。</a:t>
            </a:r>
            <a:endParaRPr lang="en-US" altLang="zh-CN" sz="2400" dirty="0">
              <a:latin typeface="+mj-ea"/>
              <a:ea typeface="+mj-ea"/>
            </a:endParaRPr>
          </a:p>
          <a:p>
            <a:pPr marL="457200" lvl="1" indent="0" eaLnBrk="1" hangingPunct="1">
              <a:lnSpc>
                <a:spcPct val="150000"/>
              </a:lnSpc>
              <a:spcBef>
                <a:spcPts val="2400"/>
              </a:spcBef>
              <a:buFont typeface="Wingdings 2" panose="05020102010507070707" pitchFamily="18" charset="2"/>
              <a:buNone/>
              <a:defRPr/>
            </a:pPr>
            <a:endParaRPr lang="zh-CN" altLang="en-US" sz="2400" dirty="0">
              <a:solidFill>
                <a:srgbClr val="FF0000"/>
              </a:solidFill>
              <a:latin typeface="+mj-ea"/>
              <a:ea typeface="+mj-ea"/>
            </a:endParaRPr>
          </a:p>
        </p:txBody>
      </p:sp>
      <p:sp>
        <p:nvSpPr>
          <p:cNvPr id="3" name="标题 2">
            <a:extLst>
              <a:ext uri="{FF2B5EF4-FFF2-40B4-BE49-F238E27FC236}">
                <a16:creationId xmlns:a16="http://schemas.microsoft.com/office/drawing/2014/main" id="{D7A89700-28DE-4FFB-98D1-D9B8B89A351D}"/>
              </a:ext>
            </a:extLst>
          </p:cNvPr>
          <p:cNvSpPr>
            <a:spLocks noGrp="1"/>
          </p:cNvSpPr>
          <p:nvPr>
            <p:ph type="title"/>
          </p:nvPr>
        </p:nvSpPr>
        <p:spPr>
          <a:xfrm>
            <a:off x="395288" y="620713"/>
            <a:ext cx="8229600" cy="561975"/>
          </a:xfrm>
        </p:spPr>
        <p:txBody>
          <a:bodyPr/>
          <a:lstStyle/>
          <a:p>
            <a:pPr algn="l" eaLnBrk="1" hangingPunct="1">
              <a:defRPr/>
            </a:pPr>
            <a:r>
              <a:rPr lang="en-US" altLang="zh-CN" sz="3200" dirty="0">
                <a:latin typeface="+mj-ea"/>
              </a:rPr>
              <a:t>2.2 </a:t>
            </a:r>
            <a:r>
              <a:rPr lang="zh-CN" altLang="en-US" sz="3200" dirty="0">
                <a:latin typeface="+mj-ea"/>
              </a:rPr>
              <a:t>分析算法</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3477E31-A14E-463A-AF13-B915A64EAB2B}"/>
              </a:ext>
            </a:extLst>
          </p:cNvPr>
          <p:cNvSpPr>
            <a:spLocks noGrp="1"/>
          </p:cNvSpPr>
          <p:nvPr>
            <p:ph idx="1"/>
          </p:nvPr>
        </p:nvSpPr>
        <p:spPr>
          <a:xfrm>
            <a:off x="179388" y="1412875"/>
            <a:ext cx="8812212" cy="4873625"/>
          </a:xfrm>
        </p:spPr>
        <p:txBody>
          <a:bodyPr rtlCol="0">
            <a:normAutofit/>
          </a:bodyPr>
          <a:lstStyle/>
          <a:p>
            <a:pPr eaLnBrk="1" fontAlgn="auto" hangingPunct="1">
              <a:lnSpc>
                <a:spcPct val="160000"/>
              </a:lnSpc>
              <a:spcBef>
                <a:spcPts val="600"/>
              </a:spcBef>
              <a:spcAft>
                <a:spcPts val="0"/>
              </a:spcAft>
              <a:buFont typeface="Wingdings" panose="05000000000000000000" pitchFamily="2" charset="2"/>
              <a:buChar char="n"/>
              <a:defRPr/>
            </a:pPr>
            <a:r>
              <a:rPr lang="zh-CN" altLang="en-US" sz="3100" dirty="0">
                <a:solidFill>
                  <a:srgbClr val="FF0000"/>
                </a:solidFill>
                <a:latin typeface="+mj-ea"/>
                <a:ea typeface="+mj-ea"/>
              </a:rPr>
              <a:t>算法选择</a:t>
            </a:r>
            <a:r>
              <a:rPr lang="zh-CN" altLang="en-US" sz="3100" dirty="0">
                <a:latin typeface="+mj-ea"/>
                <a:ea typeface="+mj-ea"/>
              </a:rPr>
              <a:t>的需要</a:t>
            </a:r>
            <a:endParaRPr lang="en-US" altLang="zh-CN" sz="3100" dirty="0">
              <a:latin typeface="+mj-ea"/>
              <a:ea typeface="+mj-ea"/>
            </a:endParaRPr>
          </a:p>
          <a:p>
            <a:pPr eaLnBrk="1" fontAlgn="auto" hangingPunct="1">
              <a:lnSpc>
                <a:spcPct val="160000"/>
              </a:lnSpc>
              <a:spcBef>
                <a:spcPts val="600"/>
              </a:spcBef>
              <a:spcAft>
                <a:spcPts val="0"/>
              </a:spcAft>
              <a:buFont typeface="Wingdings" panose="05000000000000000000" pitchFamily="2" charset="2"/>
              <a:buChar char="n"/>
              <a:defRPr/>
            </a:pPr>
            <a:r>
              <a:rPr lang="zh-CN" altLang="en-US" sz="3100" dirty="0">
                <a:solidFill>
                  <a:srgbClr val="FF0000"/>
                </a:solidFill>
                <a:latin typeface="+mj-ea"/>
                <a:ea typeface="+mj-ea"/>
              </a:rPr>
              <a:t>算法优化</a:t>
            </a:r>
            <a:r>
              <a:rPr lang="zh-CN" altLang="en-US" sz="3100" dirty="0">
                <a:latin typeface="+mj-ea"/>
                <a:ea typeface="+mj-ea"/>
              </a:rPr>
              <a:t>的需要</a:t>
            </a:r>
            <a:endParaRPr lang="zh-CN" altLang="en-US" sz="2400" dirty="0">
              <a:latin typeface="宋体" panose="02010600030101010101" pitchFamily="2" charset="-122"/>
              <a:ea typeface="宋体" panose="02010600030101010101" pitchFamily="2" charset="-122"/>
            </a:endParaRPr>
          </a:p>
        </p:txBody>
      </p:sp>
      <p:sp>
        <p:nvSpPr>
          <p:cNvPr id="49155" name="标题 3">
            <a:extLst>
              <a:ext uri="{FF2B5EF4-FFF2-40B4-BE49-F238E27FC236}">
                <a16:creationId xmlns:a16="http://schemas.microsoft.com/office/drawing/2014/main" id="{0D87FD94-BA64-4494-89A8-D3C3429CB3D1}"/>
              </a:ext>
            </a:extLst>
          </p:cNvPr>
          <p:cNvSpPr txBox="1">
            <a:spLocks/>
          </p:cNvSpPr>
          <p:nvPr/>
        </p:nvSpPr>
        <p:spPr bwMode="auto">
          <a:xfrm>
            <a:off x="176213" y="476250"/>
            <a:ext cx="86868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spcBef>
                <a:spcPct val="0"/>
              </a:spcBef>
              <a:buClrTx/>
              <a:buSzTx/>
              <a:buFontTx/>
              <a:buNone/>
            </a:pPr>
            <a:r>
              <a:rPr lang="en-US" altLang="zh-CN">
                <a:solidFill>
                  <a:schemeClr val="tx2"/>
                </a:solidFill>
                <a:latin typeface="Franklin Gothic Medium" panose="020B0603020102020204" pitchFamily="34" charset="0"/>
                <a:ea typeface="微软雅黑" panose="020B0503020204020204" pitchFamily="34" charset="-122"/>
              </a:rPr>
              <a:t>1. </a:t>
            </a:r>
            <a:r>
              <a:rPr lang="zh-CN" altLang="en-US">
                <a:solidFill>
                  <a:schemeClr val="tx2"/>
                </a:solidFill>
                <a:latin typeface="Franklin Gothic Medium" panose="020B0603020102020204" pitchFamily="34" charset="0"/>
                <a:ea typeface="微软雅黑" panose="020B0503020204020204" pitchFamily="34" charset="-122"/>
              </a:rPr>
              <a:t>分析算法的目的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E616727F-1A9E-4D4D-A6FA-71C4C1A5ACEC}"/>
              </a:ext>
            </a:extLst>
          </p:cNvPr>
          <p:cNvSpPr>
            <a:spLocks noGrp="1"/>
          </p:cNvSpPr>
          <p:nvPr>
            <p:ph type="title"/>
          </p:nvPr>
        </p:nvSpPr>
        <p:spPr>
          <a:xfrm>
            <a:off x="250825" y="404813"/>
            <a:ext cx="8229600" cy="561975"/>
          </a:xfrm>
        </p:spPr>
        <p:txBody>
          <a:bodyPr/>
          <a:lstStyle/>
          <a:p>
            <a:pPr algn="l" eaLnBrk="1" hangingPunct="1">
              <a:defRPr/>
            </a:pPr>
            <a:r>
              <a:rPr lang="en-US" altLang="zh-CN" sz="3200" dirty="0">
                <a:latin typeface="+mj-ea"/>
              </a:rPr>
              <a:t>2. </a:t>
            </a:r>
            <a:r>
              <a:rPr lang="zh-CN" altLang="en-US" sz="3200" dirty="0">
                <a:latin typeface="+mj-ea"/>
              </a:rPr>
              <a:t>重要的假设和约定</a:t>
            </a:r>
          </a:p>
        </p:txBody>
      </p:sp>
      <p:sp>
        <p:nvSpPr>
          <p:cNvPr id="4" name="Rectangle 3">
            <a:extLst>
              <a:ext uri="{FF2B5EF4-FFF2-40B4-BE49-F238E27FC236}">
                <a16:creationId xmlns:a16="http://schemas.microsoft.com/office/drawing/2014/main" id="{DC6AE5BC-4A94-4A46-BBE0-9A1D2EE8D8BF}"/>
              </a:ext>
            </a:extLst>
          </p:cNvPr>
          <p:cNvSpPr>
            <a:spLocks noGrp="1" noChangeArrowheads="1"/>
          </p:cNvSpPr>
          <p:nvPr>
            <p:ph idx="1"/>
          </p:nvPr>
        </p:nvSpPr>
        <p:spPr>
          <a:xfrm>
            <a:off x="250825" y="1052513"/>
            <a:ext cx="8678863" cy="5449887"/>
          </a:xfrm>
        </p:spPr>
        <p:txBody>
          <a:bodyPr rtlCol="0">
            <a:normAutofit/>
          </a:bodyPr>
          <a:lstStyle/>
          <a:p>
            <a:pPr eaLnBrk="1" fontAlgn="auto" hangingPunct="1">
              <a:lnSpc>
                <a:spcPct val="160000"/>
              </a:lnSpc>
              <a:spcBef>
                <a:spcPts val="0"/>
              </a:spcBef>
              <a:spcAft>
                <a:spcPts val="0"/>
              </a:spcAft>
              <a:buFont typeface="Wingdings" pitchFamily="2" charset="2"/>
              <a:buNone/>
              <a:defRPr/>
            </a:pPr>
            <a:r>
              <a:rPr lang="en-US" altLang="zh-CN" sz="2600" dirty="0">
                <a:latin typeface="+mj-ea"/>
                <a:ea typeface="+mj-ea"/>
              </a:rPr>
              <a:t>1</a:t>
            </a:r>
            <a:r>
              <a:rPr lang="zh-CN" altLang="en-US" sz="2600" dirty="0">
                <a:latin typeface="+mj-ea"/>
                <a:ea typeface="+mj-ea"/>
              </a:rPr>
              <a:t>）计算机模型的假设</a:t>
            </a:r>
          </a:p>
          <a:p>
            <a:pPr marL="895350" eaLnBrk="1" fontAlgn="auto" hangingPunct="1">
              <a:lnSpc>
                <a:spcPct val="160000"/>
              </a:lnSpc>
              <a:spcBef>
                <a:spcPts val="0"/>
              </a:spcBef>
              <a:spcAft>
                <a:spcPts val="0"/>
              </a:spcAft>
              <a:buFont typeface="Wingdings" pitchFamily="2" charset="2"/>
              <a:buChar char="Ø"/>
              <a:defRPr/>
            </a:pPr>
            <a:r>
              <a:rPr lang="zh-CN" altLang="en-US" sz="2600" dirty="0">
                <a:latin typeface="+mj-ea"/>
                <a:ea typeface="+mj-ea"/>
              </a:rPr>
              <a:t>计算机形式理论模型：有限自动机（</a:t>
            </a:r>
            <a:r>
              <a:rPr lang="en-US" altLang="zh-CN" sz="2600" dirty="0">
                <a:latin typeface="+mj-ea"/>
                <a:ea typeface="+mj-ea"/>
              </a:rPr>
              <a:t>FA</a:t>
            </a:r>
            <a:r>
              <a:rPr lang="zh-CN" altLang="en-US" sz="2600" dirty="0">
                <a:latin typeface="+mj-ea"/>
                <a:ea typeface="+mj-ea"/>
              </a:rPr>
              <a:t>）、</a:t>
            </a:r>
            <a:r>
              <a:rPr lang="en-US" altLang="zh-CN" sz="2600" dirty="0">
                <a:latin typeface="+mj-ea"/>
                <a:ea typeface="+mj-ea"/>
              </a:rPr>
              <a:t>Turing</a:t>
            </a:r>
            <a:r>
              <a:rPr lang="zh-CN" altLang="en-US" sz="2600" dirty="0">
                <a:latin typeface="+mj-ea"/>
                <a:ea typeface="+mj-ea"/>
              </a:rPr>
              <a:t>机</a:t>
            </a:r>
          </a:p>
          <a:p>
            <a:pPr marL="895350" eaLnBrk="1" fontAlgn="auto" hangingPunct="1">
              <a:lnSpc>
                <a:spcPct val="160000"/>
              </a:lnSpc>
              <a:spcBef>
                <a:spcPts val="0"/>
              </a:spcBef>
              <a:spcAft>
                <a:spcPts val="0"/>
              </a:spcAft>
              <a:buFont typeface="Wingdings" pitchFamily="2" charset="2"/>
              <a:buChar char="Ø"/>
              <a:defRPr/>
            </a:pPr>
            <a:r>
              <a:rPr lang="en-US" altLang="zh-CN" sz="2600" dirty="0">
                <a:solidFill>
                  <a:srgbClr val="FF0000"/>
                </a:solidFill>
                <a:latin typeface="+mj-ea"/>
                <a:ea typeface="+mj-ea"/>
              </a:rPr>
              <a:t>RAM</a:t>
            </a:r>
            <a:r>
              <a:rPr lang="zh-CN" altLang="en-US" sz="2600" dirty="0">
                <a:latin typeface="+mj-ea"/>
              </a:rPr>
              <a:t>模型</a:t>
            </a:r>
            <a:r>
              <a:rPr lang="zh-CN" altLang="en-US" sz="2600" dirty="0">
                <a:latin typeface="+mj-ea"/>
                <a:ea typeface="+mj-ea"/>
              </a:rPr>
              <a:t>（</a:t>
            </a:r>
            <a:r>
              <a:rPr lang="en-US" altLang="zh-CN" sz="2600" dirty="0">
                <a:latin typeface="+mj-ea"/>
                <a:ea typeface="+mj-ea"/>
              </a:rPr>
              <a:t>random-access machine</a:t>
            </a:r>
            <a:r>
              <a:rPr lang="zh-CN" altLang="en-US" sz="2600" dirty="0">
                <a:latin typeface="+mj-ea"/>
                <a:ea typeface="+mj-ea"/>
              </a:rPr>
              <a:t>，随机访问机）</a:t>
            </a:r>
            <a:endParaRPr lang="en-US" altLang="zh-CN" sz="2600" dirty="0">
              <a:latin typeface="+mj-ea"/>
              <a:ea typeface="+mj-ea"/>
            </a:endParaRPr>
          </a:p>
          <a:p>
            <a:pPr marL="895350" eaLnBrk="1" fontAlgn="auto" hangingPunct="1">
              <a:lnSpc>
                <a:spcPct val="160000"/>
              </a:lnSpc>
              <a:spcBef>
                <a:spcPts val="0"/>
              </a:spcBef>
              <a:spcAft>
                <a:spcPts val="0"/>
              </a:spcAft>
              <a:buFont typeface="Wingdings" pitchFamily="2" charset="2"/>
              <a:buChar char="Ø"/>
              <a:defRPr/>
            </a:pPr>
            <a:r>
              <a:rPr lang="zh-CN" altLang="en-US" sz="2600" dirty="0">
                <a:solidFill>
                  <a:srgbClr val="FF0000"/>
                </a:solidFill>
                <a:latin typeface="+mj-ea"/>
                <a:ea typeface="+mj-ea"/>
              </a:rPr>
              <a:t>通用的顺序计算机模型</a:t>
            </a:r>
            <a:r>
              <a:rPr lang="zh-CN" altLang="en-US" sz="2600" dirty="0">
                <a:latin typeface="+mj-ea"/>
                <a:ea typeface="+mj-ea"/>
              </a:rPr>
              <a:t>：</a:t>
            </a:r>
          </a:p>
          <a:p>
            <a:pPr marL="1528763" eaLnBrk="1" fontAlgn="auto" hangingPunct="1">
              <a:lnSpc>
                <a:spcPct val="160000"/>
              </a:lnSpc>
              <a:spcBef>
                <a:spcPts val="0"/>
              </a:spcBef>
              <a:spcAft>
                <a:spcPts val="0"/>
              </a:spcAft>
              <a:buFont typeface="Wingdings" pitchFamily="2" charset="2"/>
              <a:buChar char="u"/>
              <a:defRPr/>
            </a:pPr>
            <a:r>
              <a:rPr lang="zh-CN" altLang="en-US" sz="2200" dirty="0">
                <a:latin typeface="+mj-ea"/>
                <a:ea typeface="+mj-ea"/>
              </a:rPr>
              <a:t>单</a:t>
            </a:r>
            <a:r>
              <a:rPr lang="en-US" altLang="zh-CN" sz="2200" dirty="0">
                <a:latin typeface="+mj-ea"/>
                <a:ea typeface="+mj-ea"/>
              </a:rPr>
              <a:t>CPU</a:t>
            </a:r>
            <a:r>
              <a:rPr lang="en-US" altLang="zh-CN" sz="2200"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串行算法（部分内容可能涉及多</a:t>
            </a:r>
            <a:r>
              <a:rPr lang="en-US" altLang="zh-CN" sz="2200" dirty="0">
                <a:latin typeface="宋体" panose="02010600030101010101" pitchFamily="2" charset="-122"/>
                <a:ea typeface="宋体" panose="02010600030101010101" pitchFamily="2" charset="-122"/>
              </a:rPr>
              <a:t>CPU</a:t>
            </a:r>
            <a:r>
              <a:rPr lang="zh-CN" altLang="en-US" sz="2200" dirty="0">
                <a:latin typeface="宋体" panose="02010600030101010101" pitchFamily="2" charset="-122"/>
                <a:ea typeface="宋体" panose="02010600030101010101" pitchFamily="2" charset="-122"/>
              </a:rPr>
              <a:t>（核）和并行处理的概念）</a:t>
            </a:r>
          </a:p>
          <a:p>
            <a:pPr marL="1528763" eaLnBrk="1" fontAlgn="auto" hangingPunct="1">
              <a:lnSpc>
                <a:spcPct val="160000"/>
              </a:lnSpc>
              <a:spcBef>
                <a:spcPts val="0"/>
              </a:spcBef>
              <a:spcAft>
                <a:spcPts val="0"/>
              </a:spcAft>
              <a:buFont typeface="Wingdings" pitchFamily="2" charset="2"/>
              <a:buChar char="u"/>
              <a:defRPr/>
            </a:pPr>
            <a:r>
              <a:rPr lang="zh-CN" altLang="en-US" sz="2200" dirty="0">
                <a:latin typeface="+mj-ea"/>
                <a:ea typeface="+mj-ea"/>
              </a:rPr>
              <a:t>有足够的“内存”，并能在固定的时间内存取数据单元</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2CBB043C-A672-4499-BB3A-07542AED144C}"/>
              </a:ext>
            </a:extLst>
          </p:cNvPr>
          <p:cNvSpPr>
            <a:spLocks noGrp="1"/>
          </p:cNvSpPr>
          <p:nvPr>
            <p:ph type="title"/>
          </p:nvPr>
        </p:nvSpPr>
        <p:spPr>
          <a:xfrm>
            <a:off x="331788" y="561975"/>
            <a:ext cx="8229600" cy="706438"/>
          </a:xfrm>
        </p:spPr>
        <p:txBody>
          <a:bodyPr/>
          <a:lstStyle/>
          <a:p>
            <a:pPr algn="l" eaLnBrk="1" hangingPunct="1">
              <a:defRPr/>
            </a:pPr>
            <a:r>
              <a:rPr lang="en-US" altLang="zh-CN" sz="2800" dirty="0">
                <a:latin typeface="+mj-ea"/>
              </a:rPr>
              <a:t>2</a:t>
            </a:r>
            <a:r>
              <a:rPr lang="zh-CN" altLang="en-US" sz="2800" dirty="0">
                <a:latin typeface="+mj-ea"/>
              </a:rPr>
              <a:t>）计算的约定</a:t>
            </a:r>
          </a:p>
        </p:txBody>
      </p:sp>
      <p:sp>
        <p:nvSpPr>
          <p:cNvPr id="47107" name="Rectangle 3">
            <a:extLst>
              <a:ext uri="{FF2B5EF4-FFF2-40B4-BE49-F238E27FC236}">
                <a16:creationId xmlns:a16="http://schemas.microsoft.com/office/drawing/2014/main" id="{8C8D101E-3C84-49C3-8D67-EA46816B3222}"/>
              </a:ext>
            </a:extLst>
          </p:cNvPr>
          <p:cNvSpPr>
            <a:spLocks noGrp="1" noChangeArrowheads="1"/>
          </p:cNvSpPr>
          <p:nvPr>
            <p:ph idx="1"/>
          </p:nvPr>
        </p:nvSpPr>
        <p:spPr>
          <a:xfrm>
            <a:off x="331788" y="1412875"/>
            <a:ext cx="8686800" cy="4319588"/>
          </a:xfrm>
        </p:spPr>
        <p:txBody>
          <a:bodyPr/>
          <a:lstStyle/>
          <a:p>
            <a:pPr marL="0" indent="0" eaLnBrk="1" hangingPunct="1">
              <a:lnSpc>
                <a:spcPct val="150000"/>
              </a:lnSpc>
              <a:buFont typeface="Wingdings" panose="05000000000000000000" pitchFamily="2" charset="2"/>
              <a:buNone/>
              <a:defRPr/>
            </a:pPr>
            <a:r>
              <a:rPr lang="zh-CN" altLang="en-US" sz="2400" dirty="0">
                <a:solidFill>
                  <a:srgbClr val="FF0000"/>
                </a:solidFill>
                <a:latin typeface="+mj-ea"/>
                <a:ea typeface="+mj-ea"/>
              </a:rPr>
              <a:t>算法</a:t>
            </a:r>
            <a:r>
              <a:rPr lang="en-US" altLang="zh-CN" sz="2400" dirty="0">
                <a:solidFill>
                  <a:srgbClr val="FF0000"/>
                </a:solidFill>
                <a:latin typeface="+mj-ea"/>
                <a:ea typeface="+mj-ea"/>
              </a:rPr>
              <a:t>/</a:t>
            </a:r>
            <a:r>
              <a:rPr lang="zh-CN" altLang="en-US" sz="2400" dirty="0">
                <a:solidFill>
                  <a:srgbClr val="FF0000"/>
                </a:solidFill>
                <a:latin typeface="+mj-ea"/>
                <a:ea typeface="+mj-ea"/>
              </a:rPr>
              <a:t>程序的执行时间是什么？</a:t>
            </a:r>
            <a:endParaRPr lang="en-US" altLang="zh-CN" sz="2400" dirty="0">
              <a:latin typeface="+mj-ea"/>
              <a:ea typeface="+mj-ea"/>
            </a:endParaRPr>
          </a:p>
          <a:p>
            <a:pPr marL="0" indent="0" eaLnBrk="1" hangingPunct="1">
              <a:lnSpc>
                <a:spcPct val="150000"/>
              </a:lnSpc>
              <a:buFont typeface="Wingdings" panose="05000000000000000000" pitchFamily="2" charset="2"/>
              <a:buNone/>
              <a:defRPr/>
            </a:pPr>
            <a:r>
              <a:rPr lang="en-US" altLang="zh-CN" sz="2400" dirty="0">
                <a:latin typeface="+mj-ea"/>
                <a:ea typeface="+mj-ea"/>
              </a:rPr>
              <a:t>            O(n</a:t>
            </a:r>
            <a:r>
              <a:rPr lang="en-US" altLang="zh-CN" sz="2400" baseline="30000" dirty="0">
                <a:latin typeface="+mj-ea"/>
                <a:ea typeface="+mj-ea"/>
              </a:rPr>
              <a:t>2</a:t>
            </a:r>
            <a:r>
              <a:rPr lang="en-US" altLang="zh-CN" sz="2400" dirty="0">
                <a:latin typeface="+mj-ea"/>
                <a:ea typeface="+mj-ea"/>
              </a:rPr>
              <a:t>)</a:t>
            </a:r>
            <a:r>
              <a:rPr lang="zh-CN" altLang="en-US" sz="2400" dirty="0">
                <a:latin typeface="+mj-ea"/>
                <a:ea typeface="+mj-ea"/>
              </a:rPr>
              <a:t>、</a:t>
            </a:r>
            <a:r>
              <a:rPr lang="en-US" altLang="zh-CN" sz="2400" dirty="0">
                <a:latin typeface="+mj-ea"/>
                <a:ea typeface="+mj-ea"/>
              </a:rPr>
              <a:t>O(</a:t>
            </a:r>
            <a:r>
              <a:rPr lang="en-US" altLang="zh-CN" sz="2400" dirty="0" err="1">
                <a:latin typeface="+mj-ea"/>
                <a:ea typeface="+mj-ea"/>
              </a:rPr>
              <a:t>nlog</a:t>
            </a:r>
            <a:r>
              <a:rPr lang="en-US" altLang="zh-CN" sz="2400" i="1" dirty="0" err="1">
                <a:latin typeface="+mj-ea"/>
                <a:ea typeface="+mj-ea"/>
              </a:rPr>
              <a:t>n</a:t>
            </a:r>
            <a:r>
              <a:rPr lang="en-US" altLang="zh-CN" sz="2400" dirty="0">
                <a:latin typeface="+mj-ea"/>
                <a:ea typeface="+mj-ea"/>
              </a:rPr>
              <a:t>)…</a:t>
            </a:r>
            <a:r>
              <a:rPr lang="zh-CN" altLang="en-US" sz="2400" dirty="0">
                <a:latin typeface="+mj-ea"/>
                <a:ea typeface="+mj-ea"/>
              </a:rPr>
              <a:t>和执行时间有什么关系呢？</a:t>
            </a:r>
            <a:endParaRPr lang="en-US" altLang="zh-CN" sz="2400" dirty="0">
              <a:latin typeface="+mj-ea"/>
              <a:ea typeface="+mj-ea"/>
            </a:endParaRPr>
          </a:p>
          <a:p>
            <a:pPr marL="0" indent="0" eaLnBrk="1" hangingPunct="1">
              <a:lnSpc>
                <a:spcPct val="150000"/>
              </a:lnSpc>
              <a:buFont typeface="Wingdings" panose="05000000000000000000" pitchFamily="2" charset="2"/>
              <a:buNone/>
              <a:defRPr/>
            </a:pPr>
            <a:endParaRPr lang="en-US" altLang="zh-CN" sz="2400" dirty="0">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3">
            <a:extLst>
              <a:ext uri="{FF2B5EF4-FFF2-40B4-BE49-F238E27FC236}">
                <a16:creationId xmlns:a16="http://schemas.microsoft.com/office/drawing/2014/main" id="{0CADF215-127B-4B36-BAB4-D77765E7E86C}"/>
              </a:ext>
            </a:extLst>
          </p:cNvPr>
          <p:cNvSpPr>
            <a:spLocks noGrp="1" noChangeArrowheads="1"/>
          </p:cNvSpPr>
          <p:nvPr>
            <p:ph idx="1"/>
          </p:nvPr>
        </p:nvSpPr>
        <p:spPr>
          <a:xfrm>
            <a:off x="144463" y="620713"/>
            <a:ext cx="8686800" cy="3240087"/>
          </a:xfrm>
        </p:spPr>
        <p:txBody>
          <a:bodyPr/>
          <a:lstStyle/>
          <a:p>
            <a:pPr eaLnBrk="1" hangingPunct="1">
              <a:lnSpc>
                <a:spcPct val="125000"/>
              </a:lnSpc>
              <a:spcBef>
                <a:spcPct val="0"/>
              </a:spcBef>
              <a:buFont typeface="Wingdings" panose="05000000000000000000" pitchFamily="2" charset="2"/>
              <a:buChar char="n"/>
              <a:defRPr/>
            </a:pPr>
            <a:r>
              <a:rPr lang="zh-CN" altLang="en-US" sz="2400" dirty="0">
                <a:latin typeface="+mj-ea"/>
                <a:ea typeface="+mj-ea"/>
              </a:rPr>
              <a:t>算法的执行时间是算法中所有运算执行时间的总和</a:t>
            </a:r>
            <a:endParaRPr lang="en-US" altLang="zh-CN" sz="2400" dirty="0">
              <a:latin typeface="+mj-ea"/>
              <a:ea typeface="+mj-ea"/>
            </a:endParaRPr>
          </a:p>
          <a:p>
            <a:pPr marL="0" indent="0" eaLnBrk="1" hangingPunct="1">
              <a:lnSpc>
                <a:spcPct val="125000"/>
              </a:lnSpc>
              <a:spcBef>
                <a:spcPts val="1200"/>
              </a:spcBef>
              <a:spcAft>
                <a:spcPts val="1200"/>
              </a:spcAft>
              <a:buFont typeface="Wingdings 2" panose="05020102010507070707" pitchFamily="18" charset="2"/>
              <a:buNone/>
              <a:defRPr/>
            </a:pPr>
            <a:r>
              <a:rPr lang="en-US" altLang="zh-CN" sz="2400" dirty="0">
                <a:latin typeface="+mj-ea"/>
                <a:ea typeface="+mj-ea"/>
              </a:rPr>
              <a:t>    </a:t>
            </a:r>
            <a:r>
              <a:rPr lang="zh-CN" altLang="en-US" sz="2400" dirty="0">
                <a:latin typeface="+mj-ea"/>
                <a:ea typeface="+mj-ea"/>
              </a:rPr>
              <a:t>可以表示为</a:t>
            </a:r>
            <a:r>
              <a:rPr lang="en-US" altLang="zh-CN" sz="2400" dirty="0">
                <a:latin typeface="+mj-ea"/>
                <a:ea typeface="+mj-ea"/>
              </a:rPr>
              <a:t>:</a:t>
            </a:r>
            <a:endParaRPr lang="en-US" altLang="zh-CN" sz="2400" baseline="-25000" dirty="0">
              <a:latin typeface="+mj-ea"/>
              <a:ea typeface="+mj-ea"/>
              <a:cs typeface="Arial" pitchFamily="34" charset="0"/>
            </a:endParaRPr>
          </a:p>
          <a:p>
            <a:pPr marL="0" indent="0" eaLnBrk="1" hangingPunct="1">
              <a:spcBef>
                <a:spcPct val="0"/>
              </a:spcBef>
              <a:buFont typeface="Wingdings" pitchFamily="2" charset="2"/>
              <a:buNone/>
              <a:defRPr/>
            </a:pPr>
            <a:r>
              <a:rPr lang="en-US" altLang="zh-CN" sz="2400" dirty="0">
                <a:latin typeface="+mj-ea"/>
                <a:ea typeface="+mj-ea"/>
              </a:rPr>
              <a:t>                     </a:t>
            </a:r>
            <a:r>
              <a:rPr lang="zh-CN" altLang="en-US" sz="2400" dirty="0">
                <a:latin typeface="+mj-ea"/>
                <a:ea typeface="+mj-ea"/>
              </a:rPr>
              <a:t>算法的执行时间</a:t>
            </a:r>
            <a:r>
              <a:rPr lang="en-US" altLang="zh-CN" sz="2400" dirty="0">
                <a:latin typeface="+mj-ea"/>
                <a:ea typeface="+mj-ea"/>
              </a:rPr>
              <a:t>=</a:t>
            </a:r>
            <a:endParaRPr lang="en-US" altLang="zh-CN" sz="2400" baseline="-25000" dirty="0">
              <a:latin typeface="+mj-ea"/>
              <a:ea typeface="+mj-ea"/>
              <a:cs typeface="Arial" pitchFamily="34" charset="0"/>
            </a:endParaRPr>
          </a:p>
          <a:p>
            <a:pPr marL="0" indent="0" eaLnBrk="1" hangingPunct="1">
              <a:lnSpc>
                <a:spcPct val="125000"/>
              </a:lnSpc>
              <a:spcBef>
                <a:spcPct val="0"/>
              </a:spcBef>
              <a:buFont typeface="Wingdings" pitchFamily="2" charset="2"/>
              <a:buNone/>
              <a:defRPr/>
            </a:pPr>
            <a:endParaRPr lang="en-US" altLang="zh-CN" sz="1000" dirty="0">
              <a:latin typeface="+mj-ea"/>
              <a:ea typeface="+mj-ea"/>
              <a:cs typeface="Arial" pitchFamily="34" charset="0"/>
            </a:endParaRPr>
          </a:p>
          <a:p>
            <a:pPr marL="0" indent="0" eaLnBrk="1" hangingPunct="1">
              <a:lnSpc>
                <a:spcPct val="125000"/>
              </a:lnSpc>
              <a:spcBef>
                <a:spcPct val="0"/>
              </a:spcBef>
              <a:buFont typeface="Wingdings" pitchFamily="2" charset="2"/>
              <a:buNone/>
              <a:defRPr/>
            </a:pPr>
            <a:r>
              <a:rPr lang="en-US" altLang="zh-CN" sz="2400" dirty="0">
                <a:latin typeface="+mj-ea"/>
                <a:ea typeface="+mj-ea"/>
                <a:cs typeface="Arial" pitchFamily="34" charset="0"/>
              </a:rPr>
              <a:t>      </a:t>
            </a:r>
            <a:r>
              <a:rPr lang="zh-CN" altLang="en-US" sz="2000" dirty="0">
                <a:latin typeface="+mj-ea"/>
                <a:ea typeface="+mj-ea"/>
                <a:cs typeface="Arial" pitchFamily="34" charset="0"/>
              </a:rPr>
              <a:t>其中，</a:t>
            </a:r>
            <a:r>
              <a:rPr lang="en-US" altLang="zh-CN" sz="2000" i="1" dirty="0">
                <a:latin typeface="宋体" panose="02010600030101010101" pitchFamily="2" charset="-122"/>
                <a:ea typeface="宋体" panose="02010600030101010101" pitchFamily="2" charset="-122"/>
                <a:cs typeface="Arial" pitchFamily="34" charset="0"/>
              </a:rPr>
              <a:t>f</a:t>
            </a:r>
            <a:r>
              <a:rPr lang="en-US" altLang="zh-CN" sz="2000" i="1" baseline="-25000" dirty="0">
                <a:latin typeface="宋体" panose="02010600030101010101" pitchFamily="2" charset="-122"/>
                <a:ea typeface="宋体" panose="02010600030101010101" pitchFamily="2" charset="-122"/>
                <a:cs typeface="Arial" pitchFamily="34" charset="0"/>
              </a:rPr>
              <a:t>i </a:t>
            </a:r>
            <a:r>
              <a:rPr lang="zh-CN" altLang="en-US" sz="2000" dirty="0">
                <a:latin typeface="宋体" panose="02010600030101010101" pitchFamily="2" charset="-122"/>
                <a:ea typeface="宋体" panose="02010600030101010101" pitchFamily="2" charset="-122"/>
                <a:cs typeface="Arial" pitchFamily="34" charset="0"/>
              </a:rPr>
              <a:t>：是运算</a:t>
            </a:r>
            <a:r>
              <a:rPr lang="en-US" altLang="zh-CN" sz="2000" dirty="0" err="1">
                <a:latin typeface="宋体" panose="02010600030101010101" pitchFamily="2" charset="-122"/>
                <a:ea typeface="宋体" panose="02010600030101010101" pitchFamily="2" charset="-122"/>
                <a:cs typeface="Arial" pitchFamily="34" charset="0"/>
              </a:rPr>
              <a:t>i</a:t>
            </a:r>
            <a:r>
              <a:rPr lang="zh-CN" altLang="en-US" sz="2000" dirty="0">
                <a:latin typeface="宋体" panose="02010600030101010101" pitchFamily="2" charset="-122"/>
                <a:ea typeface="宋体" panose="02010600030101010101" pitchFamily="2" charset="-122"/>
                <a:cs typeface="Arial" pitchFamily="34" charset="0"/>
              </a:rPr>
              <a:t>的执行次数，称为该运算的</a:t>
            </a:r>
            <a:r>
              <a:rPr lang="zh-CN" altLang="en-US" sz="2000" dirty="0">
                <a:solidFill>
                  <a:srgbClr val="FF0066"/>
                </a:solidFill>
                <a:latin typeface="宋体" panose="02010600030101010101" pitchFamily="2" charset="-122"/>
                <a:ea typeface="宋体" panose="02010600030101010101" pitchFamily="2" charset="-122"/>
                <a:cs typeface="Arial" pitchFamily="34" charset="0"/>
              </a:rPr>
              <a:t>频率计数</a:t>
            </a:r>
            <a:endParaRPr lang="zh-CN" altLang="en-US" sz="2000" dirty="0">
              <a:latin typeface="宋体" panose="02010600030101010101" pitchFamily="2" charset="-122"/>
              <a:ea typeface="宋体" panose="02010600030101010101" pitchFamily="2" charset="-122"/>
              <a:cs typeface="Arial" pitchFamily="34" charset="0"/>
            </a:endParaRPr>
          </a:p>
          <a:p>
            <a:pPr marL="0" indent="0" eaLnBrk="1" hangingPunct="1">
              <a:lnSpc>
                <a:spcPct val="125000"/>
              </a:lnSpc>
              <a:spcBef>
                <a:spcPct val="0"/>
              </a:spcBef>
              <a:buFont typeface="Wingdings" pitchFamily="2" charset="2"/>
              <a:buNone/>
              <a:defRPr/>
            </a:pPr>
            <a:r>
              <a:rPr lang="en-US" altLang="zh-CN" sz="2000" i="1" dirty="0">
                <a:latin typeface="宋体" panose="02010600030101010101" pitchFamily="2" charset="-122"/>
                <a:ea typeface="宋体" panose="02010600030101010101" pitchFamily="2" charset="-122"/>
                <a:cs typeface="Arial" pitchFamily="34" charset="0"/>
              </a:rPr>
              <a:t>          </a:t>
            </a:r>
            <a:r>
              <a:rPr lang="en-US" altLang="zh-CN" sz="2000" i="1" dirty="0" err="1">
                <a:latin typeface="宋体" panose="02010600030101010101" pitchFamily="2" charset="-122"/>
                <a:ea typeface="宋体" panose="02010600030101010101" pitchFamily="2" charset="-122"/>
                <a:cs typeface="Arial" pitchFamily="34" charset="0"/>
              </a:rPr>
              <a:t>t</a:t>
            </a:r>
            <a:r>
              <a:rPr lang="en-US" altLang="zh-CN" sz="2000" i="1" baseline="-25000" dirty="0" err="1">
                <a:latin typeface="宋体" panose="02010600030101010101" pitchFamily="2" charset="-122"/>
                <a:ea typeface="宋体" panose="02010600030101010101" pitchFamily="2" charset="-122"/>
                <a:cs typeface="Arial" pitchFamily="34" charset="0"/>
              </a:rPr>
              <a:t>i</a:t>
            </a:r>
            <a:r>
              <a:rPr lang="en-US" altLang="zh-CN" sz="2000" baseline="-25000" dirty="0">
                <a:latin typeface="宋体" panose="02010600030101010101" pitchFamily="2" charset="-122"/>
                <a:ea typeface="宋体" panose="02010600030101010101" pitchFamily="2" charset="-122"/>
                <a:cs typeface="Arial" pitchFamily="34" charset="0"/>
              </a:rPr>
              <a:t> </a:t>
            </a:r>
            <a:r>
              <a:rPr lang="zh-CN" altLang="en-US" sz="2000" dirty="0">
                <a:latin typeface="宋体" panose="02010600030101010101" pitchFamily="2" charset="-122"/>
                <a:ea typeface="宋体" panose="02010600030101010101" pitchFamily="2" charset="-122"/>
                <a:cs typeface="Arial" pitchFamily="34" charset="0"/>
              </a:rPr>
              <a:t>：是运算</a:t>
            </a:r>
            <a:r>
              <a:rPr lang="en-US" altLang="zh-CN" sz="2000" dirty="0" err="1">
                <a:latin typeface="宋体" panose="02010600030101010101" pitchFamily="2" charset="-122"/>
                <a:ea typeface="宋体" panose="02010600030101010101" pitchFamily="2" charset="-122"/>
                <a:cs typeface="Arial" pitchFamily="34" charset="0"/>
              </a:rPr>
              <a:t>i</a:t>
            </a:r>
            <a:r>
              <a:rPr lang="zh-CN" altLang="en-US" sz="2000" dirty="0">
                <a:latin typeface="宋体" panose="02010600030101010101" pitchFamily="2" charset="-122"/>
                <a:ea typeface="宋体" panose="02010600030101010101" pitchFamily="2" charset="-122"/>
                <a:cs typeface="Arial" pitchFamily="34" charset="0"/>
              </a:rPr>
              <a:t>在</a:t>
            </a:r>
            <a:r>
              <a:rPr lang="zh-CN" altLang="en-US" sz="2000" dirty="0">
                <a:solidFill>
                  <a:srgbClr val="FF0000"/>
                </a:solidFill>
                <a:latin typeface="宋体" panose="02010600030101010101" pitchFamily="2" charset="-122"/>
                <a:ea typeface="宋体" panose="02010600030101010101" pitchFamily="2" charset="-122"/>
                <a:cs typeface="Arial" pitchFamily="34" charset="0"/>
              </a:rPr>
              <a:t>实际的计算机</a:t>
            </a:r>
            <a:r>
              <a:rPr lang="zh-CN" altLang="en-US" sz="2000" dirty="0">
                <a:latin typeface="宋体" panose="02010600030101010101" pitchFamily="2" charset="-122"/>
                <a:ea typeface="宋体" panose="02010600030101010101" pitchFamily="2" charset="-122"/>
                <a:cs typeface="Arial" pitchFamily="34" charset="0"/>
              </a:rPr>
              <a:t>上每执行一次所用的时间 </a:t>
            </a:r>
          </a:p>
        </p:txBody>
      </p:sp>
      <p:graphicFrame>
        <p:nvGraphicFramePr>
          <p:cNvPr id="52227" name="Object 2">
            <a:extLst>
              <a:ext uri="{FF2B5EF4-FFF2-40B4-BE49-F238E27FC236}">
                <a16:creationId xmlns:a16="http://schemas.microsoft.com/office/drawing/2014/main" id="{43E495EE-671F-4DA6-A2F5-C5E544627573}"/>
              </a:ext>
            </a:extLst>
          </p:cNvPr>
          <p:cNvGraphicFramePr>
            <a:graphicFrameLocks noChangeAspect="1"/>
          </p:cNvGraphicFramePr>
          <p:nvPr/>
        </p:nvGraphicFramePr>
        <p:xfrm>
          <a:off x="4572000" y="1789113"/>
          <a:ext cx="1079500" cy="560387"/>
        </p:xfrm>
        <a:graphic>
          <a:graphicData uri="http://schemas.openxmlformats.org/presentationml/2006/ole">
            <mc:AlternateContent xmlns:mc="http://schemas.openxmlformats.org/markup-compatibility/2006">
              <mc:Choice xmlns:v="urn:schemas-microsoft-com:vml" Requires="v">
                <p:oleObj spid="_x0000_s52284" name="公式" r:id="rId3" imgW="418918" imgH="253890" progId="Equation.3">
                  <p:embed/>
                </p:oleObj>
              </mc:Choice>
              <mc:Fallback>
                <p:oleObj name="公式" r:id="rId3" imgW="418918" imgH="25389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789113"/>
                        <a:ext cx="10795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3">
            <a:extLst>
              <a:ext uri="{FF2B5EF4-FFF2-40B4-BE49-F238E27FC236}">
                <a16:creationId xmlns:a16="http://schemas.microsoft.com/office/drawing/2014/main" id="{E7639713-CA3D-412B-B9BE-281F9C61A27C}"/>
              </a:ext>
            </a:extLst>
          </p:cNvPr>
          <p:cNvSpPr txBox="1">
            <a:spLocks noChangeArrowheads="1"/>
          </p:cNvSpPr>
          <p:nvPr/>
        </p:nvSpPr>
        <p:spPr bwMode="auto">
          <a:xfrm>
            <a:off x="622300" y="3546475"/>
            <a:ext cx="8208963"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0363" indent="-342900">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eaLnBrk="1" hangingPunct="1">
              <a:lnSpc>
                <a:spcPct val="150000"/>
              </a:lnSpc>
              <a:spcBef>
                <a:spcPct val="0"/>
              </a:spcBef>
              <a:buFont typeface="Wingdings" panose="05000000000000000000" pitchFamily="2" charset="2"/>
              <a:buChar char="p"/>
            </a:pPr>
            <a:r>
              <a:rPr lang="en-US" altLang="zh-CN" sz="2400" i="1">
                <a:latin typeface="宋体" panose="02010600030101010101" pitchFamily="2" charset="-122"/>
                <a:ea typeface="宋体" panose="02010600030101010101" pitchFamily="2" charset="-122"/>
                <a:cs typeface="Arial" panose="020B0604020202020204" pitchFamily="34" charset="0"/>
              </a:rPr>
              <a:t>f</a:t>
            </a:r>
            <a:r>
              <a:rPr lang="en-US" altLang="zh-CN" sz="2400" i="1" baseline="-25000">
                <a:latin typeface="宋体" panose="02010600030101010101" pitchFamily="2" charset="-122"/>
                <a:ea typeface="宋体" panose="02010600030101010101" pitchFamily="2" charset="-122"/>
                <a:cs typeface="Arial" panose="020B0604020202020204" pitchFamily="34" charset="0"/>
              </a:rPr>
              <a:t>i</a:t>
            </a:r>
            <a:r>
              <a:rPr lang="zh-CN" altLang="en-US" sz="2400">
                <a:latin typeface="宋体" panose="02010600030101010101" pitchFamily="2" charset="-122"/>
                <a:ea typeface="宋体" panose="02010600030101010101" pitchFamily="2" charset="-122"/>
                <a:cs typeface="Arial" panose="020B0604020202020204" pitchFamily="34" charset="0"/>
              </a:rPr>
              <a:t>仅与算法的控制流程有关，与实际使用的计算机硬件和编制程序的语言无关。</a:t>
            </a:r>
            <a:endParaRPr lang="en-US" altLang="zh-CN" sz="2400">
              <a:latin typeface="宋体" panose="02010600030101010101" pitchFamily="2" charset="-122"/>
              <a:ea typeface="宋体" panose="02010600030101010101" pitchFamily="2" charset="-122"/>
              <a:cs typeface="Arial" panose="020B0604020202020204" pitchFamily="34" charset="0"/>
            </a:endParaRPr>
          </a:p>
          <a:p>
            <a:pPr eaLnBrk="1" hangingPunct="1">
              <a:lnSpc>
                <a:spcPct val="150000"/>
              </a:lnSpc>
              <a:spcBef>
                <a:spcPct val="0"/>
              </a:spcBef>
              <a:buFont typeface="Wingdings" panose="05000000000000000000" pitchFamily="2" charset="2"/>
              <a:buChar char="p"/>
            </a:pPr>
            <a:r>
              <a:rPr lang="en-US" altLang="zh-CN" sz="2400" i="1">
                <a:latin typeface="宋体" panose="02010600030101010101" pitchFamily="2" charset="-122"/>
                <a:ea typeface="宋体" panose="02010600030101010101" pitchFamily="2" charset="-122"/>
                <a:cs typeface="Arial" panose="020B0604020202020204" pitchFamily="34" charset="0"/>
              </a:rPr>
              <a:t>t</a:t>
            </a:r>
            <a:r>
              <a:rPr lang="en-US" altLang="zh-CN" sz="2400" i="1" baseline="-25000">
                <a:latin typeface="宋体" panose="02010600030101010101" pitchFamily="2" charset="-122"/>
                <a:ea typeface="宋体" panose="02010600030101010101" pitchFamily="2" charset="-122"/>
                <a:cs typeface="Arial" panose="020B0604020202020204" pitchFamily="34" charset="0"/>
              </a:rPr>
              <a:t>i</a:t>
            </a:r>
            <a:r>
              <a:rPr lang="zh-CN" altLang="en-US" sz="2400">
                <a:latin typeface="宋体" panose="02010600030101010101" pitchFamily="2" charset="-122"/>
                <a:ea typeface="宋体" panose="02010600030101010101" pitchFamily="2" charset="-122"/>
                <a:cs typeface="Arial" panose="020B0604020202020204" pitchFamily="34" charset="0"/>
              </a:rPr>
              <a:t>与程序设计语言和计算机硬件有关。</a:t>
            </a:r>
            <a:endParaRPr lang="en-US" altLang="zh-CN" sz="2400">
              <a:latin typeface="宋体" panose="02010600030101010101" pitchFamily="2" charset="-122"/>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603F7AA0-09C4-4641-AB4C-9FEF83942396}"/>
              </a:ext>
            </a:extLst>
          </p:cNvPr>
          <p:cNvSpPr>
            <a:spLocks noGrp="1"/>
          </p:cNvSpPr>
          <p:nvPr>
            <p:ph type="title"/>
          </p:nvPr>
        </p:nvSpPr>
        <p:spPr>
          <a:xfrm>
            <a:off x="250825" y="398463"/>
            <a:ext cx="8229600" cy="654050"/>
          </a:xfrm>
        </p:spPr>
        <p:txBody>
          <a:bodyPr/>
          <a:lstStyle/>
          <a:p>
            <a:pPr algn="l" eaLnBrk="1" hangingPunct="1"/>
            <a:r>
              <a:rPr lang="zh-CN" altLang="en-US" sz="3600"/>
              <a:t>运算的分类</a:t>
            </a:r>
          </a:p>
        </p:txBody>
      </p:sp>
      <p:sp>
        <p:nvSpPr>
          <p:cNvPr id="61443" name="内容占位符 2">
            <a:extLst>
              <a:ext uri="{FF2B5EF4-FFF2-40B4-BE49-F238E27FC236}">
                <a16:creationId xmlns:a16="http://schemas.microsoft.com/office/drawing/2014/main" id="{DAC12906-8FF5-47B3-8D5C-29377C922F57}"/>
              </a:ext>
            </a:extLst>
          </p:cNvPr>
          <p:cNvSpPr>
            <a:spLocks noGrp="1"/>
          </p:cNvSpPr>
          <p:nvPr>
            <p:ph idx="1"/>
          </p:nvPr>
        </p:nvSpPr>
        <p:spPr>
          <a:xfrm>
            <a:off x="250825" y="1052513"/>
            <a:ext cx="8686800" cy="5519737"/>
          </a:xfrm>
        </p:spPr>
        <p:txBody>
          <a:bodyPr/>
          <a:lstStyle/>
          <a:p>
            <a:pPr marL="0" indent="0" eaLnBrk="1" hangingPunct="1">
              <a:lnSpc>
                <a:spcPct val="150000"/>
              </a:lnSpc>
              <a:spcBef>
                <a:spcPts val="0"/>
              </a:spcBef>
              <a:buFont typeface="Wingdings 2" panose="05020102010507070707" pitchFamily="18" charset="2"/>
              <a:buNone/>
              <a:defRPr/>
            </a:pPr>
            <a:r>
              <a:rPr lang="zh-CN" altLang="en-US" sz="2400" dirty="0">
                <a:latin typeface="+mj-ea"/>
                <a:ea typeface="+mj-ea"/>
              </a:rPr>
              <a:t>       依照运算的</a:t>
            </a:r>
            <a:r>
              <a:rPr lang="zh-CN" altLang="en-US" sz="2400" dirty="0">
                <a:solidFill>
                  <a:srgbClr val="FF0000"/>
                </a:solidFill>
                <a:latin typeface="+mj-ea"/>
                <a:ea typeface="+mj-ea"/>
              </a:rPr>
              <a:t>时间特性</a:t>
            </a:r>
            <a:r>
              <a:rPr lang="zh-CN" altLang="en-US" sz="2400" dirty="0">
                <a:latin typeface="+mj-ea"/>
                <a:ea typeface="+mj-ea"/>
              </a:rPr>
              <a:t>，将运算分为</a:t>
            </a:r>
            <a:r>
              <a:rPr lang="zh-CN" altLang="en-US" sz="2400" dirty="0">
                <a:solidFill>
                  <a:srgbClr val="0000CC"/>
                </a:solidFill>
                <a:latin typeface="+mj-ea"/>
                <a:ea typeface="+mj-ea"/>
              </a:rPr>
              <a:t>时间囿界于常数的运算</a:t>
            </a:r>
            <a:r>
              <a:rPr lang="zh-CN" altLang="en-US" sz="2400" dirty="0">
                <a:latin typeface="+mj-ea"/>
                <a:ea typeface="+mj-ea"/>
              </a:rPr>
              <a:t>和</a:t>
            </a:r>
            <a:r>
              <a:rPr lang="zh-CN" altLang="en-US" sz="2400" dirty="0">
                <a:solidFill>
                  <a:srgbClr val="0000CC"/>
                </a:solidFill>
                <a:latin typeface="+mj-ea"/>
                <a:ea typeface="+mj-ea"/>
              </a:rPr>
              <a:t>时间非囿界于常数的运算</a:t>
            </a:r>
            <a:r>
              <a:rPr lang="zh-CN" altLang="en-US" sz="2400" dirty="0">
                <a:solidFill>
                  <a:srgbClr val="002060"/>
                </a:solidFill>
                <a:latin typeface="+mj-ea"/>
                <a:ea typeface="+mj-ea"/>
              </a:rPr>
              <a:t>。</a:t>
            </a:r>
          </a:p>
          <a:p>
            <a:pPr eaLnBrk="1" hangingPunct="1">
              <a:lnSpc>
                <a:spcPct val="150000"/>
              </a:lnSpc>
              <a:spcBef>
                <a:spcPts val="0"/>
              </a:spcBef>
              <a:buFont typeface="Wingdings" panose="05000000000000000000" pitchFamily="2" charset="2"/>
              <a:buChar char="n"/>
              <a:defRPr/>
            </a:pPr>
            <a:r>
              <a:rPr lang="zh-CN" altLang="en-US" sz="2400" dirty="0">
                <a:solidFill>
                  <a:srgbClr val="FF0066"/>
                </a:solidFill>
                <a:latin typeface="+mj-ea"/>
                <a:ea typeface="+mj-ea"/>
              </a:rPr>
              <a:t> 时间囿界于常数的运算</a:t>
            </a:r>
            <a:r>
              <a:rPr lang="zh-CN" altLang="en-US" sz="2400" dirty="0">
                <a:latin typeface="+mj-ea"/>
                <a:ea typeface="+mj-ea"/>
              </a:rPr>
              <a:t>：</a:t>
            </a:r>
          </a:p>
          <a:p>
            <a:pPr marL="0" indent="0" eaLnBrk="1" hangingPunct="1">
              <a:lnSpc>
                <a:spcPct val="150000"/>
              </a:lnSpc>
              <a:spcBef>
                <a:spcPts val="0"/>
              </a:spcBef>
              <a:buFont typeface="Wingdings" panose="05000000000000000000" pitchFamily="2" charset="2"/>
              <a:buNone/>
              <a:defRPr/>
            </a:pPr>
            <a:endParaRPr lang="zh-CN" altLang="en-US" sz="800" dirty="0">
              <a:latin typeface="+mj-ea"/>
              <a:ea typeface="+mj-ea"/>
            </a:endParaRPr>
          </a:p>
          <a:p>
            <a:pPr marL="0" indent="0" eaLnBrk="1" hangingPunct="1">
              <a:lnSpc>
                <a:spcPct val="150000"/>
              </a:lnSpc>
              <a:spcBef>
                <a:spcPts val="0"/>
              </a:spcBef>
              <a:buFont typeface="Wingdings" panose="05000000000000000000" pitchFamily="2" charset="2"/>
              <a:buNone/>
              <a:defRPr/>
            </a:pPr>
            <a:r>
              <a:rPr lang="zh-CN" altLang="en-US" sz="2400" dirty="0">
                <a:latin typeface="+mj-ea"/>
                <a:ea typeface="+mj-ea"/>
              </a:rPr>
              <a:t>     </a:t>
            </a:r>
            <a:r>
              <a:rPr lang="zh-CN" altLang="en-US" sz="2400" b="1" dirty="0">
                <a:solidFill>
                  <a:srgbClr val="0000CC"/>
                </a:solidFill>
                <a:latin typeface="+mj-ea"/>
                <a:ea typeface="+mj-ea"/>
              </a:rPr>
              <a:t>特点</a:t>
            </a:r>
            <a:r>
              <a:rPr lang="zh-CN" altLang="en-US" sz="2400" dirty="0">
                <a:latin typeface="+mj-ea"/>
                <a:ea typeface="+mj-ea"/>
              </a:rPr>
              <a:t>：</a:t>
            </a:r>
            <a:r>
              <a:rPr lang="zh-CN" altLang="en-US" sz="2400" dirty="0">
                <a:solidFill>
                  <a:srgbClr val="FF0000"/>
                </a:solidFill>
                <a:latin typeface="+mj-ea"/>
                <a:ea typeface="+mj-ea"/>
              </a:rPr>
              <a:t>执行时间是固定量</a:t>
            </a:r>
            <a:r>
              <a:rPr lang="zh-CN" altLang="en-US" sz="2400" dirty="0">
                <a:latin typeface="+mj-ea"/>
                <a:ea typeface="+mj-ea"/>
              </a:rPr>
              <a:t>，与操作数无关。</a:t>
            </a:r>
            <a:endParaRPr lang="en-US" altLang="zh-CN" sz="2400" dirty="0">
              <a:latin typeface="+mj-ea"/>
              <a:ea typeface="+mj-ea"/>
            </a:endParaRPr>
          </a:p>
          <a:p>
            <a:pPr marL="0" indent="0" eaLnBrk="1" hangingPunct="1">
              <a:lnSpc>
                <a:spcPct val="150000"/>
              </a:lnSpc>
              <a:spcBef>
                <a:spcPts val="2400"/>
              </a:spcBef>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例：</a:t>
            </a:r>
            <a:r>
              <a:rPr lang="en-US" altLang="zh-CN" sz="24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1+1 = 2   vs 10000+10000 = 20000</a:t>
            </a:r>
          </a:p>
          <a:p>
            <a:pPr marL="0" indent="0" eaLnBrk="1" hangingPunct="1">
              <a:lnSpc>
                <a:spcPct val="150000"/>
              </a:lnSpc>
              <a:spcBef>
                <a:spcPts val="0"/>
              </a:spcBef>
              <a:buFont typeface="Wingdings" panose="05000000000000000000" pitchFamily="2" charset="2"/>
              <a:buNone/>
              <a:defRPr/>
            </a:pPr>
            <a:r>
              <a:rPr lang="en-US" altLang="zh-CN" sz="2000" dirty="0">
                <a:latin typeface="宋体" panose="02010600030101010101" pitchFamily="2" charset="-122"/>
                <a:ea typeface="宋体" panose="02010600030101010101" pitchFamily="2" charset="-122"/>
              </a:rPr>
              <a:t>             100</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100 = 10000 vs  10000*10000 = 100000000</a:t>
            </a:r>
          </a:p>
          <a:p>
            <a:pPr marL="0" indent="0" eaLnBrk="1" hangingPunct="1">
              <a:lnSpc>
                <a:spcPct val="150000"/>
              </a:lnSpc>
              <a:spcBef>
                <a:spcPts val="0"/>
              </a:spcBef>
              <a:buFont typeface="Wingdings" panose="05000000000000000000" pitchFamily="2" charset="2"/>
              <a:buNone/>
              <a:defRPr/>
            </a:pPr>
            <a:r>
              <a:rPr lang="en-US" altLang="zh-CN" sz="2000" dirty="0">
                <a:latin typeface="宋体" panose="02010600030101010101" pitchFamily="2" charset="-122"/>
                <a:ea typeface="宋体" panose="02010600030101010101" pitchFamily="2" charset="-122"/>
              </a:rPr>
              <a:t>             CALL INSERTIONSORT</a:t>
            </a:r>
            <a:endParaRPr lang="zh-CN" altLang="en-US" sz="2000" dirty="0">
              <a:latin typeface="宋体" panose="02010600030101010101" pitchFamily="2" charset="-122"/>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5767AC2-9738-46A9-AB7E-5377054508DF}"/>
              </a:ext>
            </a:extLst>
          </p:cNvPr>
          <p:cNvSpPr>
            <a:spLocks noGrp="1"/>
          </p:cNvSpPr>
          <p:nvPr>
            <p:ph idx="1"/>
          </p:nvPr>
        </p:nvSpPr>
        <p:spPr>
          <a:xfrm>
            <a:off x="179388" y="404813"/>
            <a:ext cx="8793162" cy="6192837"/>
          </a:xfrm>
        </p:spPr>
        <p:txBody>
          <a:bodyPr rtlCol="0">
            <a:normAutofit fontScale="77500" lnSpcReduction="20000"/>
          </a:bodyPr>
          <a:lstStyle/>
          <a:p>
            <a:pPr eaLnBrk="1" fontAlgn="auto" hangingPunct="1">
              <a:lnSpc>
                <a:spcPct val="170000"/>
              </a:lnSpc>
              <a:spcBef>
                <a:spcPts val="0"/>
              </a:spcBef>
              <a:spcAft>
                <a:spcPts val="0"/>
              </a:spcAft>
              <a:buFont typeface="Wingdings" panose="05000000000000000000" pitchFamily="2" charset="2"/>
              <a:buChar char="n"/>
              <a:defRPr/>
            </a:pPr>
            <a:r>
              <a:rPr lang="zh-CN" altLang="en-US" sz="3100" dirty="0">
                <a:solidFill>
                  <a:srgbClr val="FF0000"/>
                </a:solidFill>
                <a:latin typeface="+mj-ea"/>
                <a:ea typeface="+mj-ea"/>
              </a:rPr>
              <a:t>时间非囿界于常数的运算</a:t>
            </a:r>
          </a:p>
          <a:p>
            <a:pPr marL="0" indent="0" eaLnBrk="1" fontAlgn="auto" hangingPunct="1">
              <a:lnSpc>
                <a:spcPct val="170000"/>
              </a:lnSpc>
              <a:spcBef>
                <a:spcPts val="0"/>
              </a:spcBef>
              <a:spcAft>
                <a:spcPts val="0"/>
              </a:spcAft>
              <a:buFont typeface="Wingdings" pitchFamily="2" charset="2"/>
              <a:buNone/>
              <a:defRPr/>
            </a:pPr>
            <a:r>
              <a:rPr lang="zh-CN" altLang="en-US" sz="2800" dirty="0">
                <a:latin typeface="+mj-ea"/>
                <a:ea typeface="+mj-ea"/>
              </a:rPr>
              <a:t>    特点：运算的执行时间与操作数相关，</a:t>
            </a:r>
            <a:r>
              <a:rPr lang="zh-CN" altLang="en-US" sz="2800" dirty="0">
                <a:solidFill>
                  <a:srgbClr val="FF0000"/>
                </a:solidFill>
                <a:latin typeface="+mj-ea"/>
                <a:ea typeface="+mj-ea"/>
              </a:rPr>
              <a:t>每次执行的时间是</a:t>
            </a:r>
            <a:r>
              <a:rPr lang="zh-CN" altLang="en-US" sz="2800" dirty="0">
                <a:solidFill>
                  <a:srgbClr val="FF0000"/>
                </a:solidFill>
                <a:latin typeface="+mj-ea"/>
              </a:rPr>
              <a:t>一个不定</a:t>
            </a:r>
            <a:endParaRPr lang="en-US" altLang="zh-CN" sz="2800" dirty="0">
              <a:solidFill>
                <a:srgbClr val="FF0000"/>
              </a:solidFill>
              <a:latin typeface="+mj-ea"/>
              <a:ea typeface="+mj-ea"/>
            </a:endParaRPr>
          </a:p>
          <a:p>
            <a:pPr marL="0" indent="0" eaLnBrk="1" fontAlgn="auto" hangingPunct="1">
              <a:lnSpc>
                <a:spcPct val="170000"/>
              </a:lnSpc>
              <a:spcBef>
                <a:spcPts val="0"/>
              </a:spcBef>
              <a:spcAft>
                <a:spcPts val="0"/>
              </a:spcAft>
              <a:buFont typeface="Wingdings" pitchFamily="2" charset="2"/>
              <a:buNone/>
              <a:defRPr/>
            </a:pPr>
            <a:r>
              <a:rPr lang="en-US" altLang="zh-CN" sz="2800" dirty="0">
                <a:solidFill>
                  <a:srgbClr val="FF0000"/>
                </a:solidFill>
                <a:latin typeface="+mj-ea"/>
                <a:ea typeface="+mj-ea"/>
              </a:rPr>
              <a:t>         </a:t>
            </a:r>
            <a:r>
              <a:rPr lang="zh-CN" altLang="en-US" sz="2800" dirty="0">
                <a:solidFill>
                  <a:srgbClr val="FF0000"/>
                </a:solidFill>
                <a:latin typeface="+mj-ea"/>
                <a:ea typeface="+mj-ea"/>
              </a:rPr>
              <a:t>    的量</a:t>
            </a:r>
            <a:r>
              <a:rPr lang="zh-CN" altLang="en-US" sz="2800" dirty="0">
                <a:latin typeface="+mj-ea"/>
                <a:ea typeface="+mj-ea"/>
              </a:rPr>
              <a:t>。</a:t>
            </a:r>
            <a:endParaRPr lang="en-US" altLang="zh-CN" sz="2800" dirty="0">
              <a:latin typeface="+mj-ea"/>
              <a:ea typeface="+mj-ea"/>
            </a:endParaRPr>
          </a:p>
          <a:p>
            <a:pPr marL="0" indent="0" eaLnBrk="1" fontAlgn="auto" hangingPunct="1">
              <a:lnSpc>
                <a:spcPct val="170000"/>
              </a:lnSpc>
              <a:spcBef>
                <a:spcPts val="0"/>
              </a:spcBef>
              <a:spcAft>
                <a:spcPts val="0"/>
              </a:spcAft>
              <a:buFont typeface="Wingdings" pitchFamily="2" charset="2"/>
              <a:buNone/>
              <a:defRPr/>
            </a:pPr>
            <a:r>
              <a:rPr lang="en-US" altLang="zh-CN" sz="2800" dirty="0">
                <a:latin typeface="+mj-ea"/>
                <a:ea typeface="+mj-ea"/>
              </a:rPr>
              <a:t>     </a:t>
            </a:r>
            <a:r>
              <a:rPr lang="zh-CN" altLang="en-US" sz="2800" dirty="0">
                <a:latin typeface="+mj-ea"/>
                <a:ea typeface="+mj-ea"/>
              </a:rPr>
              <a:t>如：</a:t>
            </a:r>
            <a:endParaRPr lang="en-US" altLang="zh-CN" sz="2800" dirty="0">
              <a:latin typeface="+mj-ea"/>
              <a:ea typeface="+mj-ea"/>
            </a:endParaRPr>
          </a:p>
          <a:p>
            <a:pPr lvl="2" eaLnBrk="1" fontAlgn="auto" hangingPunct="1">
              <a:lnSpc>
                <a:spcPct val="170000"/>
              </a:lnSpc>
              <a:spcBef>
                <a:spcPts val="0"/>
              </a:spcBef>
              <a:spcAft>
                <a:spcPts val="0"/>
              </a:spcAft>
              <a:buFont typeface="Wingdings" panose="05000000000000000000" pitchFamily="2" charset="2"/>
              <a:buChar char="Ø"/>
              <a:defRPr/>
            </a:pPr>
            <a:r>
              <a:rPr lang="zh-CN" altLang="en-US" sz="2300" dirty="0">
                <a:latin typeface="宋体" panose="02010600030101010101" pitchFamily="2" charset="-122"/>
                <a:ea typeface="宋体" panose="02010600030101010101" pitchFamily="2" charset="-122"/>
              </a:rPr>
              <a:t>字符串操作：与字符串中字符的数量成正比，如字符串的比较运算</a:t>
            </a:r>
            <a:r>
              <a:rPr lang="en-US" altLang="zh-CN" sz="2300" dirty="0" err="1">
                <a:latin typeface="宋体" panose="02010600030101010101" pitchFamily="2" charset="-122"/>
                <a:ea typeface="宋体" panose="02010600030101010101" pitchFamily="2" charset="-122"/>
              </a:rPr>
              <a:t>strcmp</a:t>
            </a:r>
            <a:r>
              <a:rPr lang="zh-CN" altLang="en-US" sz="2300" dirty="0">
                <a:latin typeface="宋体" panose="02010600030101010101" pitchFamily="2" charset="-122"/>
                <a:ea typeface="宋体" panose="02010600030101010101" pitchFamily="2" charset="-122"/>
              </a:rPr>
              <a:t>。</a:t>
            </a:r>
            <a:endParaRPr lang="en-US" altLang="zh-CN" sz="2300" dirty="0">
              <a:latin typeface="宋体" panose="02010600030101010101" pitchFamily="2" charset="-122"/>
              <a:ea typeface="宋体" panose="02010600030101010101" pitchFamily="2" charset="-122"/>
            </a:endParaRPr>
          </a:p>
          <a:p>
            <a:pPr lvl="2" eaLnBrk="1" fontAlgn="auto" hangingPunct="1">
              <a:lnSpc>
                <a:spcPct val="170000"/>
              </a:lnSpc>
              <a:spcBef>
                <a:spcPts val="0"/>
              </a:spcBef>
              <a:spcAft>
                <a:spcPts val="0"/>
              </a:spcAft>
              <a:buFont typeface="Wingdings" panose="05000000000000000000" pitchFamily="2" charset="2"/>
              <a:buChar char="Ø"/>
              <a:defRPr/>
            </a:pPr>
            <a:r>
              <a:rPr lang="zh-CN" altLang="en-US" sz="2300" dirty="0">
                <a:latin typeface="宋体" panose="02010600030101010101" pitchFamily="2" charset="-122"/>
                <a:ea typeface="宋体" panose="02010600030101010101" pitchFamily="2" charset="-122"/>
              </a:rPr>
              <a:t>记录操作：与记录的属性数、属性类型等有关</a:t>
            </a:r>
            <a:endParaRPr lang="en-US" altLang="zh-CN" sz="2300" dirty="0">
              <a:latin typeface="宋体" panose="02010600030101010101" pitchFamily="2" charset="-122"/>
              <a:ea typeface="宋体" panose="02010600030101010101" pitchFamily="2" charset="-122"/>
            </a:endParaRPr>
          </a:p>
          <a:p>
            <a:pPr marL="0" indent="0" eaLnBrk="1" hangingPunct="1">
              <a:lnSpc>
                <a:spcPct val="170000"/>
              </a:lnSpc>
              <a:spcBef>
                <a:spcPts val="1800"/>
              </a:spcBef>
              <a:buFont typeface="Wingdings 2" panose="05020102010507070707" pitchFamily="18" charset="2"/>
              <a:buNone/>
              <a:defRPr/>
            </a:pPr>
            <a:r>
              <a:rPr lang="zh-CN" altLang="en-US" dirty="0">
                <a:solidFill>
                  <a:srgbClr val="0000CC"/>
                </a:solidFill>
                <a:latin typeface="+mj-ea"/>
                <a:ea typeface="+mj-ea"/>
              </a:rPr>
              <a:t>       时间非囿界于常数的运算时，将其分解成若干时间囿界于常数的运算即可。</a:t>
            </a:r>
            <a:endParaRPr lang="en-US" altLang="zh-CN" dirty="0">
              <a:latin typeface="+mj-ea"/>
              <a:ea typeface="+mj-ea"/>
            </a:endParaRPr>
          </a:p>
          <a:p>
            <a:pPr marL="0" indent="0" eaLnBrk="1" hangingPunct="1">
              <a:lnSpc>
                <a:spcPct val="170000"/>
              </a:lnSpc>
              <a:spcBef>
                <a:spcPts val="0"/>
              </a:spcBef>
              <a:buFont typeface="Wingdings" pitchFamily="2" charset="2"/>
              <a:buNone/>
              <a:defRPr/>
            </a:pPr>
            <a:r>
              <a:rPr lang="zh-CN" altLang="en-US" sz="2400" dirty="0">
                <a:latin typeface="宋体" panose="02010600030101010101" pitchFamily="2" charset="-122"/>
                <a:ea typeface="宋体" panose="02010600030101010101" pitchFamily="2" charset="-122"/>
              </a:rPr>
              <a:t>               如：字符串比较时间</a:t>
            </a:r>
            <a:r>
              <a:rPr lang="en-US" altLang="zh-CN" sz="2400" dirty="0" err="1">
                <a:latin typeface="宋体" panose="02010600030101010101" pitchFamily="2" charset="-122"/>
                <a:ea typeface="宋体" panose="02010600030101010101" pitchFamily="2" charset="-122"/>
              </a:rPr>
              <a:t>t</a:t>
            </a:r>
            <a:r>
              <a:rPr lang="en-US" altLang="zh-CN" sz="2400" baseline="-25000" dirty="0" err="1">
                <a:latin typeface="宋体" panose="02010600030101010101" pitchFamily="2" charset="-122"/>
                <a:ea typeface="宋体" panose="02010600030101010101" pitchFamily="2" charset="-122"/>
              </a:rPr>
              <a:t>string</a:t>
            </a:r>
            <a:r>
              <a:rPr lang="en-US" altLang="zh-CN" sz="2400" dirty="0">
                <a:latin typeface="宋体" panose="02010600030101010101" pitchFamily="2" charset="-122"/>
                <a:ea typeface="宋体" panose="02010600030101010101" pitchFamily="2" charset="-122"/>
              </a:rPr>
              <a:t> </a:t>
            </a:r>
          </a:p>
          <a:p>
            <a:pPr marL="0" indent="0" eaLnBrk="1" hangingPunct="1">
              <a:lnSpc>
                <a:spcPct val="170000"/>
              </a:lnSpc>
              <a:spcBef>
                <a:spcPts val="0"/>
              </a:spcBef>
              <a:buFont typeface="Wingdings" pitchFamily="2" charset="2"/>
              <a:buNone/>
              <a:defRPr/>
            </a:pPr>
            <a:r>
              <a:rPr lang="en-US" altLang="zh-CN" sz="2400" dirty="0">
                <a:latin typeface="宋体" panose="02010600030101010101" pitchFamily="2" charset="-122"/>
                <a:ea typeface="宋体" panose="02010600030101010101" pitchFamily="2" charset="-122"/>
              </a:rPr>
              <a:t>                   </a:t>
            </a:r>
            <a:r>
              <a:rPr lang="en-US" altLang="zh-CN" sz="2400" dirty="0" err="1">
                <a:latin typeface="宋体" panose="02010600030101010101" pitchFamily="2" charset="-122"/>
                <a:ea typeface="宋体" panose="02010600030101010101" pitchFamily="2" charset="-122"/>
              </a:rPr>
              <a:t>t</a:t>
            </a:r>
            <a:r>
              <a:rPr lang="en-US" altLang="zh-CN" sz="2400" baseline="-25000" dirty="0" err="1">
                <a:latin typeface="宋体" panose="02010600030101010101" pitchFamily="2" charset="-122"/>
                <a:ea typeface="宋体" panose="02010600030101010101" pitchFamily="2" charset="-122"/>
              </a:rPr>
              <a:t>string</a:t>
            </a:r>
            <a:r>
              <a:rPr lang="en-US" altLang="zh-CN" sz="2400" baseline="-25000"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 Length</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String</a:t>
            </a:r>
            <a:r>
              <a:rPr lang="zh-CN" altLang="en-US" sz="2400" dirty="0">
                <a:latin typeface="宋体" panose="02010600030101010101" pitchFamily="2" charset="-122"/>
                <a:ea typeface="宋体" panose="02010600030101010101" pitchFamily="2" charset="-122"/>
              </a:rPr>
              <a:t>）* </a:t>
            </a:r>
            <a:r>
              <a:rPr lang="en-US" altLang="zh-CN" sz="2400" dirty="0" err="1">
                <a:latin typeface="宋体" panose="02010600030101010101" pitchFamily="2" charset="-122"/>
                <a:ea typeface="宋体" panose="02010600030101010101" pitchFamily="2" charset="-122"/>
              </a:rPr>
              <a:t>t</a:t>
            </a:r>
            <a:r>
              <a:rPr lang="en-US" altLang="zh-CN" sz="2400" baseline="-25000" dirty="0" err="1">
                <a:latin typeface="宋体" panose="02010600030101010101" pitchFamily="2" charset="-122"/>
                <a:ea typeface="宋体" panose="02010600030101010101" pitchFamily="2" charset="-122"/>
              </a:rPr>
              <a:t>char</a:t>
            </a:r>
            <a:endParaRPr lang="zh-CN" altLang="en-US" sz="2800"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CEAA4CCE-5439-4921-9D80-FC87A292CF36}"/>
              </a:ext>
            </a:extLst>
          </p:cNvPr>
          <p:cNvSpPr>
            <a:spLocks noGrp="1"/>
          </p:cNvSpPr>
          <p:nvPr>
            <p:ph type="title"/>
          </p:nvPr>
        </p:nvSpPr>
        <p:spPr>
          <a:xfrm>
            <a:off x="323850" y="333375"/>
            <a:ext cx="8229600" cy="706438"/>
          </a:xfrm>
        </p:spPr>
        <p:txBody>
          <a:bodyPr/>
          <a:lstStyle/>
          <a:p>
            <a:pPr algn="l" eaLnBrk="1" hangingPunct="1">
              <a:defRPr/>
            </a:pPr>
            <a:r>
              <a:rPr lang="en-US" altLang="zh-CN" sz="3200" dirty="0">
                <a:latin typeface="+mj-ea"/>
              </a:rPr>
              <a:t>3</a:t>
            </a:r>
            <a:r>
              <a:rPr lang="zh-CN" altLang="en-US" sz="3200" dirty="0">
                <a:latin typeface="+mj-ea"/>
              </a:rPr>
              <a:t>）工作数据集的选择</a:t>
            </a:r>
          </a:p>
        </p:txBody>
      </p:sp>
      <p:sp>
        <p:nvSpPr>
          <p:cNvPr id="53251" name="内容占位符 2">
            <a:extLst>
              <a:ext uri="{FF2B5EF4-FFF2-40B4-BE49-F238E27FC236}">
                <a16:creationId xmlns:a16="http://schemas.microsoft.com/office/drawing/2014/main" id="{862E10A7-5B03-4566-A837-3DCF5FE62595}"/>
              </a:ext>
            </a:extLst>
          </p:cNvPr>
          <p:cNvSpPr>
            <a:spLocks noGrp="1"/>
          </p:cNvSpPr>
          <p:nvPr>
            <p:ph idx="1"/>
          </p:nvPr>
        </p:nvSpPr>
        <p:spPr>
          <a:xfrm>
            <a:off x="190500" y="1039813"/>
            <a:ext cx="8820150" cy="4830762"/>
          </a:xfrm>
        </p:spPr>
        <p:txBody>
          <a:bodyPr/>
          <a:lstStyle/>
          <a:p>
            <a:pPr eaLnBrk="1" hangingPunct="1">
              <a:lnSpc>
                <a:spcPct val="150000"/>
              </a:lnSpc>
              <a:spcBef>
                <a:spcPts val="0"/>
              </a:spcBef>
              <a:buFont typeface="Wingdings" panose="05000000000000000000" pitchFamily="2" charset="2"/>
              <a:buChar char="n"/>
              <a:defRPr/>
            </a:pPr>
            <a:r>
              <a:rPr lang="zh-CN" altLang="en-US" sz="2800" dirty="0">
                <a:latin typeface="宋体" panose="02010600030101010101" pitchFamily="2" charset="-122"/>
                <a:ea typeface="宋体" panose="02010600030101010101" pitchFamily="2" charset="-122"/>
              </a:rPr>
              <a:t>算法的</a:t>
            </a:r>
            <a:r>
              <a:rPr lang="zh-CN" altLang="en-US" sz="2800" dirty="0">
                <a:solidFill>
                  <a:schemeClr val="tx2"/>
                </a:solidFill>
                <a:latin typeface="宋体" panose="02010600030101010101" pitchFamily="2" charset="-122"/>
                <a:ea typeface="宋体" panose="02010600030101010101" pitchFamily="2" charset="-122"/>
              </a:rPr>
              <a:t>执行情况</a:t>
            </a:r>
            <a:r>
              <a:rPr lang="zh-CN" altLang="en-US" sz="2800" dirty="0">
                <a:latin typeface="宋体" panose="02010600030101010101" pitchFamily="2" charset="-122"/>
                <a:ea typeface="宋体" panose="02010600030101010101" pitchFamily="2" charset="-122"/>
              </a:rPr>
              <a:t>与输入的数据有什么样的关系呢？</a:t>
            </a:r>
          </a:p>
          <a:p>
            <a:pPr marL="719138" eaLnBrk="1" hangingPunct="1">
              <a:lnSpc>
                <a:spcPct val="150000"/>
              </a:lnSpc>
              <a:spcBef>
                <a:spcPts val="0"/>
              </a:spcBef>
              <a:buFont typeface="Wingdings" panose="05000000000000000000" pitchFamily="2" charset="2"/>
              <a:buChar char="Ø"/>
              <a:defRPr/>
            </a:pPr>
            <a:r>
              <a:rPr lang="zh-CN" altLang="en-US" sz="2200" dirty="0">
                <a:latin typeface="+mj-ea"/>
                <a:ea typeface="+mj-ea"/>
              </a:rPr>
              <a:t>算法的执行时间与输入数据的规模相关，一般规模越大，执行时间越长。</a:t>
            </a:r>
            <a:endParaRPr lang="en-US" altLang="zh-CN" sz="2200" dirty="0">
              <a:latin typeface="+mj-ea"/>
              <a:ea typeface="+mj-ea"/>
            </a:endParaRPr>
          </a:p>
          <a:p>
            <a:pPr marL="719138" eaLnBrk="1" hangingPunct="1">
              <a:lnSpc>
                <a:spcPct val="150000"/>
              </a:lnSpc>
              <a:spcBef>
                <a:spcPts val="0"/>
              </a:spcBef>
              <a:buFont typeface="Wingdings" panose="05000000000000000000" pitchFamily="2" charset="2"/>
              <a:buChar char="Ø"/>
              <a:defRPr/>
            </a:pPr>
            <a:r>
              <a:rPr lang="zh-CN" altLang="en-US" sz="2200" dirty="0">
                <a:latin typeface="+mj-ea"/>
                <a:ea typeface="+mj-ea"/>
              </a:rPr>
              <a:t>编制不同的数据配置，分析算法的最好、最坏、平均工作情况是算法分析的一项重要工作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Effect transition="in" filter="fade">
                                      <p:cBhvr>
                                        <p:cTn id="7" dur="500"/>
                                        <p:tgtEl>
                                          <p:spTgt spid="532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3251">
                                            <p:txEl>
                                              <p:pRg st="2" end="2"/>
                                            </p:txEl>
                                          </p:spTgt>
                                        </p:tgtEl>
                                        <p:attrNameLst>
                                          <p:attrName>style.visibility</p:attrName>
                                        </p:attrNameLst>
                                      </p:cBhvr>
                                      <p:to>
                                        <p:strVal val="visible"/>
                                      </p:to>
                                    </p:set>
                                    <p:animEffect transition="in" filter="fade">
                                      <p:cBhvr>
                                        <p:cTn id="12" dur="500"/>
                                        <p:tgtEl>
                                          <p:spTgt spid="532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12E3DFE8-715F-491C-B19F-04B8F57804BB}"/>
              </a:ext>
            </a:extLst>
          </p:cNvPr>
          <p:cNvGrpSpPr/>
          <p:nvPr/>
        </p:nvGrpSpPr>
        <p:grpSpPr>
          <a:xfrm>
            <a:off x="5157114" y="1613"/>
            <a:ext cx="3996583" cy="931179"/>
            <a:chOff x="701252" y="352336"/>
            <a:chExt cx="3996583" cy="931179"/>
          </a:xfrm>
        </p:grpSpPr>
        <p:sp>
          <p:nvSpPr>
            <p:cNvPr id="6" name="矩形 5">
              <a:extLst>
                <a:ext uri="{FF2B5EF4-FFF2-40B4-BE49-F238E27FC236}">
                  <a16:creationId xmlns:a16="http://schemas.microsoft.com/office/drawing/2014/main" id="{C6BFC616-CB76-476B-93DA-C2E371DD5931}"/>
                </a:ext>
              </a:extLst>
            </p:cNvPr>
            <p:cNvSpPr/>
            <p:nvPr/>
          </p:nvSpPr>
          <p:spPr>
            <a:xfrm>
              <a:off x="701252" y="352336"/>
              <a:ext cx="3996583" cy="93117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6E99E797-C16E-4061-B73A-6D44E89B1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1456" y="467405"/>
              <a:ext cx="2981095" cy="701040"/>
            </a:xfrm>
            <a:prstGeom prst="rect">
              <a:avLst/>
            </a:prstGeom>
          </p:spPr>
        </p:pic>
      </p:grpSp>
      <p:sp>
        <p:nvSpPr>
          <p:cNvPr id="3" name="矩形 2">
            <a:extLst>
              <a:ext uri="{FF2B5EF4-FFF2-40B4-BE49-F238E27FC236}">
                <a16:creationId xmlns:a16="http://schemas.microsoft.com/office/drawing/2014/main" id="{51D81AA1-83B3-4E43-8237-3126B81C0624}"/>
              </a:ext>
            </a:extLst>
          </p:cNvPr>
          <p:cNvSpPr/>
          <p:nvPr/>
        </p:nvSpPr>
        <p:spPr>
          <a:xfrm>
            <a:off x="899592" y="2996952"/>
            <a:ext cx="6408712" cy="3293209"/>
          </a:xfrm>
          <a:prstGeom prst="rect">
            <a:avLst/>
          </a:prstGeom>
        </p:spPr>
        <p:txBody>
          <a:bodyPr wrap="square">
            <a:spAutoFit/>
          </a:bodyPr>
          <a:lstStyle/>
          <a:p>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课程大纲</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一、动态规划（递推、分治、倍增等重要算法思想）</a:t>
            </a:r>
          </a:p>
          <a:p>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二、二叉堆、并查集和树状数组</a:t>
            </a:r>
          </a:p>
          <a:p>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三、线段树、</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play及其他动态树</a:t>
            </a:r>
          </a:p>
          <a:p>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四、最小生成树、最短路径</a:t>
            </a:r>
          </a:p>
          <a:p>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五、图论、拓扑排序</a:t>
            </a:r>
          </a:p>
          <a:p>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六、KMP&amp;Trie&amp;AC自动机</a:t>
            </a:r>
          </a:p>
          <a:p>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七、网络流</a:t>
            </a:r>
          </a:p>
          <a:p>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八、线性规划</a:t>
            </a:r>
          </a:p>
          <a:p>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九、算法选讲</a:t>
            </a:r>
          </a:p>
        </p:txBody>
      </p:sp>
      <p:sp>
        <p:nvSpPr>
          <p:cNvPr id="9" name="Rectangle 2">
            <a:extLst>
              <a:ext uri="{FF2B5EF4-FFF2-40B4-BE49-F238E27FC236}">
                <a16:creationId xmlns:a16="http://schemas.microsoft.com/office/drawing/2014/main" id="{E77E83E6-1323-4E5B-BB4B-6A88E8403289}"/>
              </a:ext>
            </a:extLst>
          </p:cNvPr>
          <p:cNvSpPr>
            <a:spLocks noGrp="1" noChangeArrowheads="1"/>
          </p:cNvSpPr>
          <p:nvPr>
            <p:ph type="ctrTitle"/>
          </p:nvPr>
        </p:nvSpPr>
        <p:spPr>
          <a:xfrm>
            <a:off x="179512" y="1556792"/>
            <a:ext cx="7380312" cy="1195388"/>
          </a:xfrm>
        </p:spPr>
        <p:txBody>
          <a:bodyPr/>
          <a:lstStyle/>
          <a:p>
            <a:r>
              <a:rPr lang="zh-CN" altLang="en-US" sz="4800" b="1" dirty="0">
                <a:effectLst>
                  <a:outerShdw blurRad="38100" dist="38100" dir="2700000" algn="tl">
                    <a:srgbClr val="C0C0C0"/>
                  </a:outerShdw>
                </a:effectLst>
                <a:ea typeface="方正魏碑简体" pitchFamily="2" charset="-122"/>
              </a:rPr>
              <a:t>算法设计与分析</a:t>
            </a:r>
          </a:p>
        </p:txBody>
      </p:sp>
    </p:spTree>
    <p:extLst>
      <p:ext uri="{BB962C8B-B14F-4D97-AF65-F5344CB8AC3E}">
        <p14:creationId xmlns:p14="http://schemas.microsoft.com/office/powerpoint/2010/main" val="199068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29BF5032-CEAF-446C-94F6-4500E33AF116}"/>
              </a:ext>
            </a:extLst>
          </p:cNvPr>
          <p:cNvSpPr>
            <a:spLocks noGrp="1"/>
          </p:cNvSpPr>
          <p:nvPr>
            <p:ph type="title"/>
          </p:nvPr>
        </p:nvSpPr>
        <p:spPr>
          <a:xfrm>
            <a:off x="250825" y="404813"/>
            <a:ext cx="8229600" cy="582612"/>
          </a:xfrm>
        </p:spPr>
        <p:txBody>
          <a:bodyPr/>
          <a:lstStyle/>
          <a:p>
            <a:pPr algn="l" eaLnBrk="1" hangingPunct="1">
              <a:defRPr/>
            </a:pPr>
            <a:r>
              <a:rPr lang="en-US" altLang="zh-CN" sz="3600" dirty="0">
                <a:latin typeface="+mj-ea"/>
              </a:rPr>
              <a:t>3. </a:t>
            </a:r>
            <a:r>
              <a:rPr lang="zh-CN" altLang="en-US" sz="3600" dirty="0">
                <a:latin typeface="+mj-ea"/>
              </a:rPr>
              <a:t>算法分析</a:t>
            </a:r>
          </a:p>
        </p:txBody>
      </p:sp>
      <p:sp>
        <p:nvSpPr>
          <p:cNvPr id="3" name="内容占位符 2">
            <a:extLst>
              <a:ext uri="{FF2B5EF4-FFF2-40B4-BE49-F238E27FC236}">
                <a16:creationId xmlns:a16="http://schemas.microsoft.com/office/drawing/2014/main" id="{F5A1DA92-2BD4-46F2-A35D-7FB42BA41578}"/>
              </a:ext>
            </a:extLst>
          </p:cNvPr>
          <p:cNvSpPr>
            <a:spLocks noGrp="1"/>
          </p:cNvSpPr>
          <p:nvPr>
            <p:ph idx="1"/>
          </p:nvPr>
        </p:nvSpPr>
        <p:spPr>
          <a:xfrm>
            <a:off x="457200" y="1557338"/>
            <a:ext cx="8435975" cy="4967287"/>
          </a:xfrm>
        </p:spPr>
        <p:txBody>
          <a:bodyPr rtlCol="0">
            <a:normAutofit/>
          </a:bodyPr>
          <a:lstStyle/>
          <a:p>
            <a:pPr eaLnBrk="1" fontAlgn="auto" hangingPunct="1">
              <a:lnSpc>
                <a:spcPct val="160000"/>
              </a:lnSpc>
              <a:spcBef>
                <a:spcPts val="0"/>
              </a:spcBef>
              <a:spcAft>
                <a:spcPts val="0"/>
              </a:spcAft>
              <a:buFont typeface="Wingdings" panose="05000000000000000000" pitchFamily="2" charset="2"/>
              <a:buChar char="u"/>
              <a:defRPr/>
            </a:pPr>
            <a:r>
              <a:rPr lang="zh-CN" altLang="en-US" sz="2400" dirty="0">
                <a:latin typeface="+mj-ea"/>
                <a:ea typeface="+mj-ea"/>
              </a:rPr>
              <a:t>算法分析的目的是求取算法时间</a:t>
            </a:r>
            <a:r>
              <a:rPr lang="en-US" altLang="zh-CN" sz="2400" dirty="0">
                <a:latin typeface="+mj-ea"/>
                <a:ea typeface="+mj-ea"/>
              </a:rPr>
              <a:t>/</a:t>
            </a:r>
            <a:r>
              <a:rPr lang="zh-CN" altLang="en-US" sz="2400" dirty="0">
                <a:latin typeface="+mj-ea"/>
                <a:ea typeface="+mj-ea"/>
              </a:rPr>
              <a:t>空间复杂度的</a:t>
            </a:r>
            <a:r>
              <a:rPr lang="zh-CN" altLang="en-US" sz="2400" dirty="0">
                <a:solidFill>
                  <a:srgbClr val="FF0000"/>
                </a:solidFill>
                <a:latin typeface="+mj-ea"/>
                <a:ea typeface="+mj-ea"/>
              </a:rPr>
              <a:t>限界函</a:t>
            </a:r>
            <a:r>
              <a:rPr lang="zh-CN" altLang="en-US" sz="2400" dirty="0">
                <a:solidFill>
                  <a:srgbClr val="FF0066"/>
                </a:solidFill>
                <a:latin typeface="+mj-ea"/>
                <a:ea typeface="+mj-ea"/>
              </a:rPr>
              <a:t>数</a:t>
            </a:r>
            <a:r>
              <a:rPr lang="zh-CN" altLang="en-US" sz="2400" dirty="0">
                <a:latin typeface="+mj-ea"/>
                <a:ea typeface="+mj-ea"/>
              </a:rPr>
              <a:t>。</a:t>
            </a:r>
          </a:p>
          <a:p>
            <a:pPr eaLnBrk="1" fontAlgn="auto" hangingPunct="1">
              <a:lnSpc>
                <a:spcPct val="160000"/>
              </a:lnSpc>
              <a:spcBef>
                <a:spcPts val="0"/>
              </a:spcBef>
              <a:spcAft>
                <a:spcPts val="0"/>
              </a:spcAft>
              <a:buFont typeface="Wingdings" panose="05000000000000000000" pitchFamily="2" charset="2"/>
              <a:buChar char="u"/>
              <a:defRPr/>
            </a:pPr>
            <a:r>
              <a:rPr lang="zh-CN" altLang="en-US" sz="2400" dirty="0">
                <a:solidFill>
                  <a:srgbClr val="0000FF"/>
                </a:solidFill>
                <a:latin typeface="+mj-ea"/>
                <a:ea typeface="+mj-ea"/>
              </a:rPr>
              <a:t>限界函数</a:t>
            </a:r>
            <a:r>
              <a:rPr lang="zh-CN" altLang="en-US" sz="2400" dirty="0">
                <a:latin typeface="+mj-ea"/>
                <a:ea typeface="+mj-ea"/>
              </a:rPr>
              <a:t>通常是关于问题规模</a:t>
            </a:r>
            <a:r>
              <a:rPr lang="en-US" altLang="zh-CN" sz="2400" dirty="0">
                <a:latin typeface="+mj-ea"/>
                <a:ea typeface="+mj-ea"/>
              </a:rPr>
              <a:t>n</a:t>
            </a:r>
            <a:r>
              <a:rPr lang="zh-CN" altLang="en-US" sz="2400" dirty="0">
                <a:latin typeface="+mj-ea"/>
                <a:ea typeface="+mj-ea"/>
              </a:rPr>
              <a:t>的</a:t>
            </a:r>
            <a:r>
              <a:rPr lang="zh-CN" altLang="en-US" sz="2400" dirty="0">
                <a:solidFill>
                  <a:srgbClr val="0000FF"/>
                </a:solidFill>
                <a:latin typeface="+mj-ea"/>
                <a:ea typeface="+mj-ea"/>
              </a:rPr>
              <a:t>特征函数</a:t>
            </a:r>
            <a:r>
              <a:rPr lang="zh-CN" altLang="en-US" sz="2400" dirty="0">
                <a:latin typeface="+mj-ea"/>
                <a:ea typeface="+mj-ea"/>
              </a:rPr>
              <a:t>，被表示成</a:t>
            </a:r>
            <a:r>
              <a:rPr lang="el-GR" altLang="zh-CN" sz="2400" dirty="0">
                <a:latin typeface="+mj-ea"/>
                <a:ea typeface="+mj-ea"/>
              </a:rPr>
              <a:t>Ο</a:t>
            </a:r>
            <a:r>
              <a:rPr lang="zh-CN" altLang="el-GR" sz="2400" dirty="0">
                <a:latin typeface="+mj-ea"/>
                <a:ea typeface="+mj-ea"/>
              </a:rPr>
              <a:t>、</a:t>
            </a:r>
            <a:r>
              <a:rPr lang="el-GR" altLang="zh-CN" sz="2400" dirty="0">
                <a:latin typeface="+mj-ea"/>
                <a:ea typeface="+mj-ea"/>
              </a:rPr>
              <a:t>Ω</a:t>
            </a:r>
            <a:r>
              <a:rPr lang="zh-CN" altLang="el-GR" sz="2400" dirty="0">
                <a:latin typeface="+mj-ea"/>
                <a:ea typeface="+mj-ea"/>
              </a:rPr>
              <a:t>或</a:t>
            </a:r>
            <a:r>
              <a:rPr lang="el-GR" altLang="zh-CN" sz="2400" dirty="0">
                <a:latin typeface="+mj-ea"/>
                <a:ea typeface="+mj-ea"/>
              </a:rPr>
              <a:t>Θ</a:t>
            </a:r>
            <a:r>
              <a:rPr lang="zh-CN" altLang="en-US" sz="2400" dirty="0">
                <a:latin typeface="+mj-ea"/>
                <a:ea typeface="+mj-ea"/>
              </a:rPr>
              <a:t>的</a:t>
            </a:r>
            <a:r>
              <a:rPr lang="zh-CN" altLang="el-GR" sz="2400" dirty="0">
                <a:latin typeface="+mj-ea"/>
                <a:ea typeface="+mj-ea"/>
              </a:rPr>
              <a:t>形式</a:t>
            </a:r>
            <a:r>
              <a:rPr lang="zh-CN" altLang="en-US" sz="2400" dirty="0">
                <a:latin typeface="+mj-ea"/>
                <a:ea typeface="+mj-ea"/>
              </a:rPr>
              <a:t>。</a:t>
            </a:r>
            <a:endParaRPr lang="en-US" altLang="zh-CN" sz="2400" dirty="0">
              <a:latin typeface="+mj-ea"/>
              <a:ea typeface="+mj-ea"/>
            </a:endParaRPr>
          </a:p>
          <a:p>
            <a:pPr marL="1255713" indent="-361950" eaLnBrk="1" fontAlgn="auto" hangingPunct="1">
              <a:lnSpc>
                <a:spcPct val="160000"/>
              </a:lnSpc>
              <a:spcBef>
                <a:spcPts val="1200"/>
              </a:spcBef>
              <a:spcAft>
                <a:spcPts val="1200"/>
              </a:spcAft>
              <a:buFont typeface="Wingdings 2"/>
              <a:buNone/>
              <a:defRPr/>
            </a:pPr>
            <a:r>
              <a:rPr lang="en-US" altLang="zh-CN" sz="2400" dirty="0">
                <a:latin typeface="+mj-ea"/>
                <a:ea typeface="+mj-ea"/>
                <a:cs typeface="Arial" pitchFamily="34" charset="0"/>
              </a:rPr>
              <a:t> </a:t>
            </a:r>
            <a:r>
              <a:rPr lang="zh-CN" altLang="en-US" sz="2400" dirty="0">
                <a:latin typeface="宋体" panose="02010600030101010101" pitchFamily="2" charset="-122"/>
                <a:ea typeface="宋体" panose="02010600030101010101" pitchFamily="2" charset="-122"/>
                <a:cs typeface="Arial" pitchFamily="34" charset="0"/>
              </a:rPr>
              <a:t>如：归并排序的时间复杂度是</a:t>
            </a:r>
            <a:r>
              <a:rPr lang="el-GR" altLang="zh-CN" sz="2400" dirty="0">
                <a:latin typeface="+mn-ea"/>
                <a:ea typeface="宋体" panose="02010600030101010101" pitchFamily="2" charset="-122"/>
              </a:rPr>
              <a:t>Θ</a:t>
            </a:r>
            <a:r>
              <a:rPr lang="en-US" altLang="zh-CN" sz="2400" dirty="0">
                <a:latin typeface="宋体" panose="02010600030101010101" pitchFamily="2" charset="-122"/>
                <a:ea typeface="宋体" panose="02010600030101010101" pitchFamily="2" charset="-122"/>
                <a:cs typeface="Arial" pitchFamily="34" charset="0"/>
              </a:rPr>
              <a:t>(</a:t>
            </a:r>
            <a:r>
              <a:rPr lang="en-US" altLang="zh-CN" sz="2400" dirty="0" err="1">
                <a:latin typeface="宋体" panose="02010600030101010101" pitchFamily="2" charset="-122"/>
                <a:ea typeface="宋体" panose="02010600030101010101" pitchFamily="2" charset="-122"/>
                <a:cs typeface="Arial" pitchFamily="34" charset="0"/>
              </a:rPr>
              <a:t>nlogn</a:t>
            </a:r>
            <a:r>
              <a:rPr lang="en-US" altLang="zh-CN" sz="2400" dirty="0">
                <a:latin typeface="宋体" panose="02010600030101010101" pitchFamily="2" charset="-122"/>
                <a:ea typeface="宋体" panose="02010600030101010101" pitchFamily="2" charset="-122"/>
                <a:cs typeface="Arial" pitchFamily="34" charset="0"/>
              </a:rPr>
              <a:t>)</a:t>
            </a:r>
            <a:r>
              <a:rPr lang="zh-CN" altLang="el-GR" sz="2400" dirty="0">
                <a:latin typeface="宋体" panose="02010600030101010101" pitchFamily="2" charset="-122"/>
                <a:ea typeface="宋体" panose="02010600030101010101" pitchFamily="2" charset="-122"/>
                <a:cs typeface="Arial" pitchFamily="34" charset="0"/>
              </a:rPr>
              <a:t>。</a:t>
            </a:r>
            <a:endParaRPr lang="zh-CN" altLang="en-US" sz="2400" dirty="0">
              <a:latin typeface="宋体" panose="02010600030101010101" pitchFamily="2" charset="-122"/>
              <a:ea typeface="宋体" panose="02010600030101010101" pitchFamily="2" charset="-122"/>
              <a:cs typeface="Arial" pitchFamily="34" charset="0"/>
            </a:endParaRPr>
          </a:p>
          <a:p>
            <a:pPr eaLnBrk="1" fontAlgn="auto" hangingPunct="1">
              <a:lnSpc>
                <a:spcPct val="160000"/>
              </a:lnSpc>
              <a:spcBef>
                <a:spcPts val="0"/>
              </a:spcBef>
              <a:spcAft>
                <a:spcPts val="0"/>
              </a:spcAft>
              <a:buFont typeface="Wingdings" panose="05000000000000000000" pitchFamily="2" charset="2"/>
              <a:buChar char="u"/>
              <a:defRPr/>
            </a:pPr>
            <a:r>
              <a:rPr lang="zh-CN" altLang="en-US" sz="2800" b="1" dirty="0">
                <a:solidFill>
                  <a:srgbClr val="0000FF"/>
                </a:solidFill>
                <a:latin typeface="+mj-ea"/>
                <a:ea typeface="+mj-ea"/>
              </a:rPr>
              <a:t>怎么获取算法复杂度的</a:t>
            </a:r>
            <a:r>
              <a:rPr lang="zh-CN" altLang="el-GR" sz="2800" b="1" dirty="0">
                <a:solidFill>
                  <a:srgbClr val="0000FF"/>
                </a:solidFill>
                <a:latin typeface="+mj-ea"/>
                <a:ea typeface="+mj-ea"/>
              </a:rPr>
              <a:t>特征函数</a:t>
            </a:r>
            <a:r>
              <a:rPr lang="zh-CN" altLang="en-US" sz="2800" b="1" dirty="0">
                <a:solidFill>
                  <a:srgbClr val="0000FF"/>
                </a:solidFill>
                <a:latin typeface="+mj-ea"/>
                <a:ea typeface="+mj-ea"/>
              </a:rPr>
              <a:t>？</a:t>
            </a:r>
            <a:endParaRPr lang="en-US" altLang="zh-CN" sz="2800" b="1" dirty="0">
              <a:solidFill>
                <a:srgbClr val="0000FF"/>
              </a:solidFill>
              <a:latin typeface="+mj-ea"/>
              <a:ea typeface="+mj-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1F481C15-F20E-4A7E-B39F-FE53DCC99030}"/>
              </a:ext>
            </a:extLst>
          </p:cNvPr>
          <p:cNvSpPr>
            <a:spLocks noGrp="1"/>
          </p:cNvSpPr>
          <p:nvPr>
            <p:ph type="title"/>
          </p:nvPr>
        </p:nvSpPr>
        <p:spPr>
          <a:xfrm>
            <a:off x="185738" y="482600"/>
            <a:ext cx="8229600" cy="706438"/>
          </a:xfrm>
        </p:spPr>
        <p:txBody>
          <a:bodyPr/>
          <a:lstStyle/>
          <a:p>
            <a:pPr algn="l" eaLnBrk="1" hangingPunct="1"/>
            <a:r>
              <a:rPr lang="zh-CN" altLang="en-US" sz="3200">
                <a:solidFill>
                  <a:schemeClr val="tx1"/>
                </a:solidFill>
              </a:rPr>
              <a:t>如何进行</a:t>
            </a:r>
            <a:r>
              <a:rPr lang="zh-CN" altLang="en-US" sz="3200">
                <a:solidFill>
                  <a:srgbClr val="FF0000"/>
                </a:solidFill>
              </a:rPr>
              <a:t>时间</a:t>
            </a:r>
            <a:r>
              <a:rPr lang="zh-CN" altLang="en-US" sz="3200">
                <a:solidFill>
                  <a:schemeClr val="tx1"/>
                </a:solidFill>
              </a:rPr>
              <a:t>分析？</a:t>
            </a:r>
          </a:p>
        </p:txBody>
      </p:sp>
      <p:sp>
        <p:nvSpPr>
          <p:cNvPr id="78851" name="内容占位符 2">
            <a:extLst>
              <a:ext uri="{FF2B5EF4-FFF2-40B4-BE49-F238E27FC236}">
                <a16:creationId xmlns:a16="http://schemas.microsoft.com/office/drawing/2014/main" id="{1D1580AB-0817-4ADD-A2DF-14A463E1F035}"/>
              </a:ext>
            </a:extLst>
          </p:cNvPr>
          <p:cNvSpPr>
            <a:spLocks noGrp="1"/>
          </p:cNvSpPr>
          <p:nvPr>
            <p:ph idx="1"/>
          </p:nvPr>
        </p:nvSpPr>
        <p:spPr>
          <a:xfrm>
            <a:off x="185738" y="1196975"/>
            <a:ext cx="8929687" cy="5256213"/>
          </a:xfrm>
        </p:spPr>
        <p:txBody>
          <a:bodyPr/>
          <a:lstStyle/>
          <a:p>
            <a:pPr eaLnBrk="1" hangingPunct="1">
              <a:lnSpc>
                <a:spcPct val="150000"/>
              </a:lnSpc>
              <a:spcBef>
                <a:spcPts val="600"/>
              </a:spcBef>
              <a:buFont typeface="Wingdings" panose="05000000000000000000" pitchFamily="2" charset="2"/>
              <a:buChar char="n"/>
              <a:defRPr/>
            </a:pPr>
            <a:r>
              <a:rPr lang="zh-CN" altLang="en-US" sz="2400" dirty="0">
                <a:latin typeface="+mj-ea"/>
                <a:ea typeface="+mj-ea"/>
              </a:rPr>
              <a:t>统计算法中各类运算的执行次数</a:t>
            </a:r>
            <a:endParaRPr lang="zh-CN" altLang="en-US" sz="2400" dirty="0">
              <a:solidFill>
                <a:srgbClr val="FF0000"/>
              </a:solidFill>
              <a:latin typeface="+mj-ea"/>
              <a:ea typeface="+mj-ea"/>
            </a:endParaRPr>
          </a:p>
          <a:p>
            <a:pPr marL="808038" eaLnBrk="1" hangingPunct="1">
              <a:lnSpc>
                <a:spcPct val="150000"/>
              </a:lnSpc>
              <a:spcBef>
                <a:spcPts val="600"/>
              </a:spcBef>
              <a:buFont typeface="Wingdings" panose="05000000000000000000" pitchFamily="2" charset="2"/>
              <a:buChar char="Ø"/>
              <a:defRPr/>
            </a:pPr>
            <a:r>
              <a:rPr lang="zh-CN" altLang="en-US" sz="2400" dirty="0">
                <a:solidFill>
                  <a:srgbClr val="FF0000"/>
                </a:solidFill>
                <a:latin typeface="+mj-ea"/>
                <a:ea typeface="+mj-ea"/>
                <a:cs typeface="Arial" pitchFamily="34" charset="0"/>
              </a:rPr>
              <a:t>频率计数</a:t>
            </a:r>
            <a:r>
              <a:rPr lang="zh-CN" altLang="en-US" sz="2400" dirty="0">
                <a:latin typeface="+mj-ea"/>
                <a:ea typeface="+mj-ea"/>
                <a:cs typeface="Arial" pitchFamily="34" charset="0"/>
              </a:rPr>
              <a:t>，即算法中语句或运算的</a:t>
            </a:r>
            <a:r>
              <a:rPr lang="zh-CN" altLang="en-US" sz="2400" dirty="0">
                <a:solidFill>
                  <a:srgbClr val="0000CC"/>
                </a:solidFill>
                <a:latin typeface="+mj-ea"/>
                <a:ea typeface="+mj-ea"/>
                <a:cs typeface="Arial" pitchFamily="34" charset="0"/>
              </a:rPr>
              <a:t>执行次数</a:t>
            </a:r>
            <a:r>
              <a:rPr lang="zh-CN" altLang="en-US" sz="2400" dirty="0">
                <a:latin typeface="+mj-ea"/>
                <a:ea typeface="+mj-ea"/>
                <a:cs typeface="Arial" pitchFamily="34" charset="0"/>
              </a:rPr>
              <a:t>。</a:t>
            </a:r>
          </a:p>
          <a:p>
            <a:pPr marL="1165225" eaLnBrk="1" hangingPunct="1">
              <a:lnSpc>
                <a:spcPct val="150000"/>
              </a:lnSpc>
              <a:spcBef>
                <a:spcPts val="600"/>
              </a:spcBef>
              <a:buFont typeface="Wingdings" panose="05000000000000000000" pitchFamily="2" charset="2"/>
              <a:buChar char="p"/>
              <a:defRPr/>
            </a:pPr>
            <a:r>
              <a:rPr lang="zh-CN" altLang="en-US" sz="2400" dirty="0">
                <a:latin typeface="宋体" panose="02010600030101010101" pitchFamily="2" charset="-122"/>
                <a:ea typeface="宋体" panose="02010600030101010101" pitchFamily="2" charset="-122"/>
                <a:cs typeface="Arial" pitchFamily="34" charset="0"/>
              </a:rPr>
              <a:t>顺序结构中的运算</a:t>
            </a:r>
            <a:r>
              <a:rPr lang="en-US" altLang="zh-CN" sz="2400" dirty="0">
                <a:latin typeface="宋体" panose="02010600030101010101" pitchFamily="2" charset="-122"/>
                <a:ea typeface="宋体" panose="02010600030101010101" pitchFamily="2" charset="-122"/>
                <a:cs typeface="Arial" pitchFamily="34" charset="0"/>
              </a:rPr>
              <a:t>/</a:t>
            </a:r>
            <a:r>
              <a:rPr lang="zh-CN" altLang="en-US" sz="2400" dirty="0">
                <a:latin typeface="宋体" panose="02010600030101010101" pitchFamily="2" charset="-122"/>
                <a:ea typeface="宋体" panose="02010600030101010101" pitchFamily="2" charset="-122"/>
                <a:cs typeface="Arial" pitchFamily="34" charset="0"/>
              </a:rPr>
              <a:t>语句执行次数计为</a:t>
            </a:r>
            <a:r>
              <a:rPr lang="en-US" altLang="zh-CN" sz="2400" dirty="0">
                <a:latin typeface="宋体" panose="02010600030101010101" pitchFamily="2" charset="-122"/>
                <a:ea typeface="宋体" panose="02010600030101010101" pitchFamily="2" charset="-122"/>
                <a:cs typeface="Arial" pitchFamily="34" charset="0"/>
              </a:rPr>
              <a:t>1</a:t>
            </a:r>
            <a:endParaRPr lang="en-US" altLang="zh-CN" sz="2400" dirty="0">
              <a:latin typeface="宋体" panose="02010600030101010101" pitchFamily="2" charset="-122"/>
              <a:ea typeface="宋体" panose="02010600030101010101" pitchFamily="2" charset="-122"/>
            </a:endParaRPr>
          </a:p>
          <a:p>
            <a:pPr marL="1165225" eaLnBrk="1" hangingPunct="1">
              <a:lnSpc>
                <a:spcPct val="150000"/>
              </a:lnSpc>
              <a:spcBef>
                <a:spcPts val="600"/>
              </a:spcBef>
              <a:buFont typeface="Wingdings" panose="05000000000000000000" pitchFamily="2" charset="2"/>
              <a:buChar char="p"/>
              <a:defRPr/>
            </a:pPr>
            <a:r>
              <a:rPr lang="zh-CN" altLang="en-US" sz="2400" dirty="0">
                <a:latin typeface="宋体" panose="02010600030101010101" pitchFamily="2" charset="-122"/>
                <a:ea typeface="宋体" panose="02010600030101010101" pitchFamily="2" charset="-122"/>
                <a:cs typeface="Arial" pitchFamily="34" charset="0"/>
              </a:rPr>
              <a:t>嵌套结构中的运算</a:t>
            </a:r>
            <a:r>
              <a:rPr lang="en-US" altLang="zh-CN" sz="2400" dirty="0">
                <a:latin typeface="宋体" panose="02010600030101010101" pitchFamily="2" charset="-122"/>
                <a:ea typeface="宋体" panose="02010600030101010101" pitchFamily="2" charset="-122"/>
                <a:cs typeface="Arial" pitchFamily="34" charset="0"/>
              </a:rPr>
              <a:t>/</a:t>
            </a:r>
            <a:r>
              <a:rPr lang="zh-CN" altLang="en-US" sz="2400" dirty="0">
                <a:latin typeface="宋体" panose="02010600030101010101" pitchFamily="2" charset="-122"/>
                <a:ea typeface="宋体" panose="02010600030101010101" pitchFamily="2" charset="-122"/>
                <a:cs typeface="Arial" pitchFamily="34" charset="0"/>
              </a:rPr>
              <a:t>语句执行次数等于被循环执行的次数</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内容占位符 2">
            <a:extLst>
              <a:ext uri="{FF2B5EF4-FFF2-40B4-BE49-F238E27FC236}">
                <a16:creationId xmlns:a16="http://schemas.microsoft.com/office/drawing/2014/main" id="{40544D23-D247-42CC-994B-23FECF10008A}"/>
              </a:ext>
            </a:extLst>
          </p:cNvPr>
          <p:cNvSpPr>
            <a:spLocks noGrp="1"/>
          </p:cNvSpPr>
          <p:nvPr>
            <p:ph idx="1"/>
          </p:nvPr>
        </p:nvSpPr>
        <p:spPr>
          <a:xfrm>
            <a:off x="250825" y="260350"/>
            <a:ext cx="8720138" cy="6192838"/>
          </a:xfrm>
        </p:spPr>
        <p:txBody>
          <a:bodyPr/>
          <a:lstStyle/>
          <a:p>
            <a:pPr eaLnBrk="1" hangingPunct="1">
              <a:lnSpc>
                <a:spcPct val="150000"/>
              </a:lnSpc>
              <a:spcBef>
                <a:spcPts val="0"/>
              </a:spcBef>
              <a:buFont typeface="Wingdings 2" panose="05020102010507070707" pitchFamily="18"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例：执行次数的统计</a:t>
            </a:r>
          </a:p>
          <a:p>
            <a:pPr eaLnBrk="1" hangingPunct="1">
              <a:lnSpc>
                <a:spcPct val="135000"/>
              </a:lnSpc>
              <a:spcBef>
                <a:spcPts val="0"/>
              </a:spcBef>
              <a:buFont typeface="Wingdings 2" panose="05020102010507070707" pitchFamily="18" charset="2"/>
              <a:buNone/>
              <a:defRPr/>
            </a:pPr>
            <a:r>
              <a:rPr lang="zh-CN" altLang="en-US" sz="2400" dirty="0">
                <a:latin typeface="+mj-ea"/>
                <a:ea typeface="+mj-ea"/>
              </a:rPr>
              <a:t>  </a:t>
            </a:r>
            <a:r>
              <a:rPr lang="en-US" altLang="zh-CN" sz="2400" dirty="0" err="1">
                <a:latin typeface="+mj-ea"/>
                <a:ea typeface="+mj-ea"/>
              </a:rPr>
              <a:t>x</a:t>
            </a:r>
            <a:r>
              <a:rPr lang="en-US" altLang="zh-CN" sz="2400" dirty="0" err="1">
                <a:latin typeface="+mj-ea"/>
                <a:ea typeface="+mj-ea"/>
                <a:cs typeface="Arial" panose="020B0604020202020204" pitchFamily="34" charset="0"/>
              </a:rPr>
              <a:t>←x+y</a:t>
            </a:r>
            <a:r>
              <a:rPr lang="en-US" altLang="zh-CN" sz="2400" dirty="0">
                <a:latin typeface="+mj-ea"/>
                <a:ea typeface="+mj-ea"/>
                <a:cs typeface="Arial" panose="020B0604020202020204" pitchFamily="34" charset="0"/>
              </a:rPr>
              <a:t>           for </a:t>
            </a:r>
            <a:r>
              <a:rPr lang="en-US" altLang="zh-CN" sz="2400" dirty="0" err="1">
                <a:latin typeface="+mj-ea"/>
                <a:ea typeface="+mj-ea"/>
                <a:cs typeface="Arial" panose="020B0604020202020204" pitchFamily="34" charset="0"/>
              </a:rPr>
              <a:t>i</a:t>
            </a:r>
            <a:r>
              <a:rPr lang="en-US" altLang="zh-CN" sz="2400" dirty="0">
                <a:latin typeface="+mj-ea"/>
                <a:ea typeface="+mj-ea"/>
                <a:cs typeface="Arial" panose="020B0604020202020204" pitchFamily="34" charset="0"/>
              </a:rPr>
              <a:t> ←1 to n do          for </a:t>
            </a:r>
            <a:r>
              <a:rPr lang="en-US" altLang="zh-CN" sz="2400" dirty="0" err="1">
                <a:latin typeface="+mj-ea"/>
                <a:ea typeface="+mj-ea"/>
                <a:cs typeface="Arial" panose="020B0604020202020204" pitchFamily="34" charset="0"/>
              </a:rPr>
              <a:t>i</a:t>
            </a:r>
            <a:r>
              <a:rPr lang="en-US" altLang="zh-CN" sz="2400" dirty="0">
                <a:latin typeface="+mj-ea"/>
                <a:ea typeface="+mj-ea"/>
                <a:cs typeface="Arial" panose="020B0604020202020204" pitchFamily="34" charset="0"/>
              </a:rPr>
              <a:t> ←1 to n do</a:t>
            </a:r>
          </a:p>
          <a:p>
            <a:pPr eaLnBrk="1" hangingPunct="1">
              <a:lnSpc>
                <a:spcPct val="135000"/>
              </a:lnSpc>
              <a:spcBef>
                <a:spcPts val="0"/>
              </a:spcBef>
              <a:buFont typeface="Wingdings 2" panose="05020102010507070707" pitchFamily="18" charset="2"/>
              <a:buNone/>
              <a:defRPr/>
            </a:pPr>
            <a:r>
              <a:rPr lang="en-US" altLang="zh-CN" sz="2400" dirty="0">
                <a:latin typeface="+mj-ea"/>
                <a:ea typeface="+mj-ea"/>
                <a:cs typeface="Arial" panose="020B0604020202020204" pitchFamily="34" charset="0"/>
              </a:rPr>
              <a:t>                             x ← x + y                     for j ←1 to n do</a:t>
            </a:r>
          </a:p>
          <a:p>
            <a:pPr eaLnBrk="1" hangingPunct="1">
              <a:lnSpc>
                <a:spcPct val="135000"/>
              </a:lnSpc>
              <a:spcBef>
                <a:spcPts val="0"/>
              </a:spcBef>
              <a:buFont typeface="Wingdings 2" panose="05020102010507070707" pitchFamily="18" charset="2"/>
              <a:buNone/>
              <a:defRPr/>
            </a:pPr>
            <a:r>
              <a:rPr lang="en-US" altLang="zh-CN" sz="2400" dirty="0">
                <a:latin typeface="+mj-ea"/>
                <a:ea typeface="+mj-ea"/>
                <a:cs typeface="Arial" panose="020B0604020202020204" pitchFamily="34" charset="0"/>
              </a:rPr>
              <a:t>                        repeat                                     x ← x +y</a:t>
            </a:r>
          </a:p>
          <a:p>
            <a:pPr eaLnBrk="1" hangingPunct="1">
              <a:lnSpc>
                <a:spcPct val="135000"/>
              </a:lnSpc>
              <a:spcBef>
                <a:spcPts val="0"/>
              </a:spcBef>
              <a:buFont typeface="Wingdings 2" panose="05020102010507070707" pitchFamily="18" charset="2"/>
              <a:buNone/>
              <a:defRPr/>
            </a:pPr>
            <a:r>
              <a:rPr lang="en-US" altLang="zh-CN" sz="2400" dirty="0">
                <a:latin typeface="+mj-ea"/>
                <a:ea typeface="+mj-ea"/>
                <a:cs typeface="Arial" panose="020B0604020202020204" pitchFamily="34" charset="0"/>
              </a:rPr>
              <a:t>                                                                 repeat</a:t>
            </a:r>
          </a:p>
          <a:p>
            <a:pPr eaLnBrk="1" hangingPunct="1">
              <a:lnSpc>
                <a:spcPct val="135000"/>
              </a:lnSpc>
              <a:spcBef>
                <a:spcPts val="0"/>
              </a:spcBef>
              <a:buFont typeface="Wingdings 2" panose="05020102010507070707" pitchFamily="18" charset="2"/>
              <a:buNone/>
              <a:defRPr/>
            </a:pPr>
            <a:r>
              <a:rPr lang="en-US" altLang="zh-CN" sz="2400" dirty="0">
                <a:latin typeface="+mj-ea"/>
                <a:ea typeface="+mj-ea"/>
                <a:cs typeface="Arial" panose="020B0604020202020204" pitchFamily="34" charset="0"/>
              </a:rPr>
              <a:t>                                                            repeat</a:t>
            </a:r>
          </a:p>
          <a:p>
            <a:pPr eaLnBrk="1" hangingPunct="1">
              <a:lnSpc>
                <a:spcPct val="150000"/>
              </a:lnSpc>
              <a:spcBef>
                <a:spcPts val="0"/>
              </a:spcBef>
              <a:buFont typeface="Wingdings 2" panose="05020102010507070707" pitchFamily="18" charset="2"/>
              <a:buNone/>
              <a:defRPr/>
            </a:pPr>
            <a:r>
              <a:rPr lang="en-US" altLang="zh-CN" sz="2400" dirty="0">
                <a:latin typeface="+mj-ea"/>
                <a:ea typeface="+mj-ea"/>
                <a:cs typeface="Arial" panose="020B0604020202020204" pitchFamily="34" charset="0"/>
              </a:rPr>
              <a:t>     (a)                       (b)                                    (c)</a:t>
            </a:r>
          </a:p>
          <a:p>
            <a:pPr eaLnBrk="1" hangingPunct="1">
              <a:lnSpc>
                <a:spcPct val="150000"/>
              </a:lnSpc>
              <a:spcBef>
                <a:spcPts val="1200"/>
              </a:spcBef>
              <a:buFont typeface="Wingdings 2" panose="05020102010507070707" pitchFamily="18" charset="2"/>
              <a:buNone/>
              <a:defRPr/>
            </a:pPr>
            <a:r>
              <a:rPr lang="en-US" altLang="zh-CN" sz="2400" dirty="0">
                <a:latin typeface="+mj-ea"/>
                <a:ea typeface="+mj-ea"/>
                <a:cs typeface="Arial" panose="020B0604020202020204" pitchFamily="34" charset="0"/>
              </a:rPr>
              <a:t>   </a:t>
            </a:r>
            <a:r>
              <a:rPr lang="zh-CN" altLang="en-US" sz="2400" dirty="0">
                <a:latin typeface="+mj-ea"/>
                <a:ea typeface="+mj-ea"/>
                <a:cs typeface="Arial" panose="020B0604020202020204" pitchFamily="34" charset="0"/>
              </a:rPr>
              <a:t>分析：</a:t>
            </a:r>
          </a:p>
          <a:p>
            <a:pPr eaLnBrk="1" hangingPunct="1">
              <a:lnSpc>
                <a:spcPct val="150000"/>
              </a:lnSpc>
              <a:spcBef>
                <a:spcPts val="0"/>
              </a:spcBef>
              <a:buFont typeface="Wingdings 2" panose="05020102010507070707" pitchFamily="18" charset="2"/>
              <a:buNone/>
              <a:defRPr/>
            </a:pPr>
            <a:r>
              <a:rPr lang="zh-CN" altLang="en-US" sz="2400" dirty="0">
                <a:latin typeface="宋体" panose="02010600030101010101" pitchFamily="2" charset="-122"/>
                <a:ea typeface="宋体" panose="02010600030101010101" pitchFamily="2" charset="-122"/>
                <a:cs typeface="Arial" panose="020B0604020202020204" pitchFamily="34" charset="0"/>
              </a:rPr>
              <a:t>     </a:t>
            </a:r>
            <a:r>
              <a:rPr lang="en-US" altLang="zh-CN" sz="2400" dirty="0">
                <a:latin typeface="宋体" panose="02010600030101010101" pitchFamily="2" charset="-122"/>
                <a:ea typeface="宋体" panose="02010600030101010101" pitchFamily="2" charset="-122"/>
                <a:cs typeface="Arial" panose="020B0604020202020204" pitchFamily="34" charset="0"/>
              </a:rPr>
              <a:t>(a)</a:t>
            </a:r>
            <a:r>
              <a:rPr lang="zh-CN" altLang="en-US" sz="2400" dirty="0">
                <a:latin typeface="宋体" panose="02010600030101010101" pitchFamily="2" charset="-122"/>
                <a:ea typeface="宋体" panose="02010600030101010101" pitchFamily="2" charset="-122"/>
                <a:cs typeface="Arial" panose="020B0604020202020204" pitchFamily="34" charset="0"/>
              </a:rPr>
              <a:t>： </a:t>
            </a:r>
            <a:r>
              <a:rPr lang="en-US" altLang="zh-CN" sz="2400" dirty="0" err="1">
                <a:latin typeface="宋体" panose="02010600030101010101" pitchFamily="2" charset="-122"/>
                <a:ea typeface="宋体" panose="02010600030101010101" pitchFamily="2" charset="-122"/>
              </a:rPr>
              <a:t>x</a:t>
            </a:r>
            <a:r>
              <a:rPr lang="en-US" altLang="zh-CN" sz="2400" dirty="0" err="1">
                <a:latin typeface="宋体" panose="02010600030101010101" pitchFamily="2" charset="-122"/>
                <a:ea typeface="宋体" panose="02010600030101010101" pitchFamily="2" charset="-122"/>
                <a:cs typeface="Arial" panose="020B0604020202020204" pitchFamily="34" charset="0"/>
              </a:rPr>
              <a:t>←x+y</a:t>
            </a:r>
            <a:r>
              <a:rPr lang="zh-CN" altLang="en-US" sz="2400" dirty="0">
                <a:latin typeface="宋体" panose="02010600030101010101" pitchFamily="2" charset="-122"/>
                <a:ea typeface="宋体" panose="02010600030101010101" pitchFamily="2" charset="-122"/>
                <a:cs typeface="Arial" panose="020B0604020202020204" pitchFamily="34" charset="0"/>
              </a:rPr>
              <a:t>执行了</a:t>
            </a:r>
            <a:r>
              <a:rPr lang="en-US" altLang="zh-CN" sz="2400" dirty="0">
                <a:latin typeface="宋体" panose="02010600030101010101" pitchFamily="2" charset="-122"/>
                <a:ea typeface="宋体" panose="02010600030101010101" pitchFamily="2" charset="-122"/>
                <a:cs typeface="Arial" panose="020B0604020202020204" pitchFamily="34" charset="0"/>
              </a:rPr>
              <a:t>1</a:t>
            </a:r>
            <a:r>
              <a:rPr lang="zh-CN" altLang="en-US" sz="2400" dirty="0">
                <a:latin typeface="宋体" panose="02010600030101010101" pitchFamily="2" charset="-122"/>
                <a:ea typeface="宋体" panose="02010600030101010101" pitchFamily="2" charset="-122"/>
                <a:cs typeface="Arial" panose="020B0604020202020204" pitchFamily="34" charset="0"/>
              </a:rPr>
              <a:t>次</a:t>
            </a:r>
          </a:p>
          <a:p>
            <a:pPr eaLnBrk="1" hangingPunct="1">
              <a:lnSpc>
                <a:spcPct val="150000"/>
              </a:lnSpc>
              <a:spcBef>
                <a:spcPts val="0"/>
              </a:spcBef>
              <a:buFont typeface="Wingdings 2" panose="05020102010507070707" pitchFamily="18" charset="2"/>
              <a:buNone/>
              <a:defRPr/>
            </a:pPr>
            <a:r>
              <a:rPr lang="zh-CN" altLang="en-US" sz="2400" dirty="0">
                <a:latin typeface="宋体" panose="02010600030101010101" pitchFamily="2" charset="-122"/>
                <a:ea typeface="宋体" panose="02010600030101010101" pitchFamily="2" charset="-122"/>
                <a:cs typeface="Arial" panose="020B0604020202020204" pitchFamily="34" charset="0"/>
              </a:rPr>
              <a:t>     </a:t>
            </a:r>
            <a:r>
              <a:rPr lang="en-US" altLang="zh-CN" sz="2400" dirty="0">
                <a:latin typeface="宋体" panose="02010600030101010101" pitchFamily="2" charset="-122"/>
                <a:ea typeface="宋体" panose="02010600030101010101" pitchFamily="2" charset="-122"/>
                <a:cs typeface="Arial" panose="020B0604020202020204" pitchFamily="34" charset="0"/>
              </a:rPr>
              <a:t>(b)</a:t>
            </a:r>
            <a:r>
              <a:rPr lang="zh-CN" altLang="en-US" sz="2400" dirty="0">
                <a:latin typeface="宋体" panose="02010600030101010101" pitchFamily="2" charset="-122"/>
                <a:ea typeface="宋体" panose="02010600030101010101" pitchFamily="2" charset="-122"/>
                <a:cs typeface="Arial" panose="020B0604020202020204" pitchFamily="34" charset="0"/>
              </a:rPr>
              <a:t>： </a:t>
            </a:r>
            <a:r>
              <a:rPr lang="en-US" altLang="zh-CN" sz="2400" dirty="0" err="1">
                <a:latin typeface="宋体" panose="02010600030101010101" pitchFamily="2" charset="-122"/>
                <a:ea typeface="宋体" panose="02010600030101010101" pitchFamily="2" charset="-122"/>
              </a:rPr>
              <a:t>x</a:t>
            </a:r>
            <a:r>
              <a:rPr lang="en-US" altLang="zh-CN" sz="2400" dirty="0" err="1">
                <a:latin typeface="宋体" panose="02010600030101010101" pitchFamily="2" charset="-122"/>
                <a:ea typeface="宋体" panose="02010600030101010101" pitchFamily="2" charset="-122"/>
                <a:cs typeface="Arial" panose="020B0604020202020204" pitchFamily="34" charset="0"/>
              </a:rPr>
              <a:t>←x+y</a:t>
            </a:r>
            <a:r>
              <a:rPr lang="zh-CN" altLang="en-US" sz="2400" dirty="0">
                <a:latin typeface="宋体" panose="02010600030101010101" pitchFamily="2" charset="-122"/>
                <a:ea typeface="宋体" panose="02010600030101010101" pitchFamily="2" charset="-122"/>
                <a:cs typeface="Arial" panose="020B0604020202020204" pitchFamily="34" charset="0"/>
              </a:rPr>
              <a:t>执行了</a:t>
            </a:r>
            <a:r>
              <a:rPr lang="en-US" altLang="zh-CN" sz="2400" dirty="0">
                <a:latin typeface="宋体" panose="02010600030101010101" pitchFamily="2" charset="-122"/>
                <a:ea typeface="宋体" panose="02010600030101010101" pitchFamily="2" charset="-122"/>
                <a:cs typeface="Arial" panose="020B0604020202020204" pitchFamily="34" charset="0"/>
              </a:rPr>
              <a:t>n</a:t>
            </a:r>
            <a:r>
              <a:rPr lang="zh-CN" altLang="en-US" sz="2400" dirty="0">
                <a:latin typeface="宋体" panose="02010600030101010101" pitchFamily="2" charset="-122"/>
                <a:ea typeface="宋体" panose="02010600030101010101" pitchFamily="2" charset="-122"/>
                <a:cs typeface="Arial" panose="020B0604020202020204" pitchFamily="34" charset="0"/>
              </a:rPr>
              <a:t>次</a:t>
            </a:r>
          </a:p>
          <a:p>
            <a:pPr eaLnBrk="1" hangingPunct="1">
              <a:lnSpc>
                <a:spcPct val="150000"/>
              </a:lnSpc>
              <a:spcBef>
                <a:spcPts val="0"/>
              </a:spcBef>
              <a:buFont typeface="Wingdings 2" panose="05020102010507070707" pitchFamily="18" charset="2"/>
              <a:buNone/>
              <a:defRPr/>
            </a:pPr>
            <a:r>
              <a:rPr lang="zh-CN" altLang="en-US" sz="2400" dirty="0">
                <a:latin typeface="宋体" panose="02010600030101010101" pitchFamily="2" charset="-122"/>
                <a:ea typeface="宋体" panose="02010600030101010101" pitchFamily="2" charset="-122"/>
                <a:cs typeface="Arial" panose="020B0604020202020204" pitchFamily="34" charset="0"/>
              </a:rPr>
              <a:t>     </a:t>
            </a:r>
            <a:r>
              <a:rPr lang="en-US" altLang="zh-CN" sz="2400" dirty="0">
                <a:latin typeface="宋体" panose="02010600030101010101" pitchFamily="2" charset="-122"/>
                <a:ea typeface="宋体" panose="02010600030101010101" pitchFamily="2" charset="-122"/>
                <a:cs typeface="Arial" panose="020B0604020202020204" pitchFamily="34" charset="0"/>
              </a:rPr>
              <a:t>(c)</a:t>
            </a:r>
            <a:r>
              <a:rPr lang="zh-CN" altLang="en-US" sz="2400" dirty="0">
                <a:latin typeface="宋体" panose="02010600030101010101" pitchFamily="2" charset="-122"/>
                <a:ea typeface="宋体" panose="02010600030101010101" pitchFamily="2" charset="-122"/>
                <a:cs typeface="Arial" panose="020B0604020202020204" pitchFamily="34" charset="0"/>
              </a:rPr>
              <a:t>： </a:t>
            </a:r>
            <a:r>
              <a:rPr lang="en-US" altLang="zh-CN" sz="2400" dirty="0" err="1">
                <a:latin typeface="宋体" panose="02010600030101010101" pitchFamily="2" charset="-122"/>
                <a:ea typeface="宋体" panose="02010600030101010101" pitchFamily="2" charset="-122"/>
              </a:rPr>
              <a:t>x</a:t>
            </a:r>
            <a:r>
              <a:rPr lang="en-US" altLang="zh-CN" sz="2400" dirty="0" err="1">
                <a:latin typeface="宋体" panose="02010600030101010101" pitchFamily="2" charset="-122"/>
                <a:ea typeface="宋体" panose="02010600030101010101" pitchFamily="2" charset="-122"/>
                <a:cs typeface="Arial" panose="020B0604020202020204" pitchFamily="34" charset="0"/>
              </a:rPr>
              <a:t>←x+y</a:t>
            </a:r>
            <a:r>
              <a:rPr lang="zh-CN" altLang="en-US" sz="2400" dirty="0">
                <a:latin typeface="宋体" panose="02010600030101010101" pitchFamily="2" charset="-122"/>
                <a:ea typeface="宋体" panose="02010600030101010101" pitchFamily="2" charset="-122"/>
                <a:cs typeface="Arial" panose="020B0604020202020204" pitchFamily="34" charset="0"/>
              </a:rPr>
              <a:t>执行了</a:t>
            </a:r>
            <a:r>
              <a:rPr lang="en-US" altLang="zh-CN" sz="2400" dirty="0">
                <a:latin typeface="宋体" panose="02010600030101010101" pitchFamily="2" charset="-122"/>
                <a:ea typeface="宋体" panose="02010600030101010101" pitchFamily="2" charset="-122"/>
                <a:cs typeface="Arial" panose="020B0604020202020204" pitchFamily="34" charset="0"/>
              </a:rPr>
              <a:t>n</a:t>
            </a:r>
            <a:r>
              <a:rPr lang="en-US" altLang="zh-CN" sz="2400" baseline="30000" dirty="0">
                <a:latin typeface="宋体" panose="02010600030101010101" pitchFamily="2" charset="-122"/>
                <a:ea typeface="宋体" panose="02010600030101010101" pitchFamily="2" charset="-122"/>
                <a:cs typeface="Arial" panose="020B0604020202020204" pitchFamily="34" charset="0"/>
              </a:rPr>
              <a:t>2</a:t>
            </a:r>
            <a:r>
              <a:rPr lang="zh-CN" altLang="en-US" sz="2400" dirty="0">
                <a:latin typeface="宋体" panose="02010600030101010101" pitchFamily="2" charset="-122"/>
                <a:ea typeface="宋体" panose="02010600030101010101" pitchFamily="2" charset="-122"/>
                <a:cs typeface="Arial" panose="020B0604020202020204" pitchFamily="34" charset="0"/>
              </a:rPr>
              <a:t>次   </a:t>
            </a:r>
          </a:p>
          <a:p>
            <a:pPr eaLnBrk="1" hangingPunct="1">
              <a:lnSpc>
                <a:spcPct val="150000"/>
              </a:lnSpc>
              <a:spcBef>
                <a:spcPts val="0"/>
              </a:spcBef>
              <a:defRPr/>
            </a:pPr>
            <a:endParaRPr lang="zh-CN" altLang="en-US" sz="2400" dirty="0">
              <a:latin typeface="+mj-ea"/>
              <a:ea typeface="+mj-ea"/>
            </a:endParaRPr>
          </a:p>
        </p:txBody>
      </p:sp>
      <p:sp>
        <p:nvSpPr>
          <p:cNvPr id="3" name="矩形 2">
            <a:extLst>
              <a:ext uri="{FF2B5EF4-FFF2-40B4-BE49-F238E27FC236}">
                <a16:creationId xmlns:a16="http://schemas.microsoft.com/office/drawing/2014/main" id="{84F1154C-BE72-4931-B874-C70F5E64D2A9}"/>
              </a:ext>
            </a:extLst>
          </p:cNvPr>
          <p:cNvSpPr/>
          <p:nvPr/>
        </p:nvSpPr>
        <p:spPr>
          <a:xfrm>
            <a:off x="5635625" y="4365625"/>
            <a:ext cx="3500438" cy="2246313"/>
          </a:xfrm>
          <a:prstGeom prst="rect">
            <a:avLst/>
          </a:prstGeom>
          <a:solidFill>
            <a:schemeClr val="bg2">
              <a:lumMod val="90000"/>
            </a:schemeClr>
          </a:solidFill>
        </p:spPr>
        <p:txBody>
          <a:bodyPr>
            <a:spAutoFit/>
          </a:bodyPr>
          <a:lstStyle/>
          <a:p>
            <a:pPr eaLnBrk="1" hangingPunct="1">
              <a:defRPr/>
            </a:pPr>
            <a:r>
              <a:rPr lang="zh-CN" altLang="en-US" sz="2000" dirty="0">
                <a:solidFill>
                  <a:prstClr val="black"/>
                </a:solidFill>
                <a:latin typeface="+mj-ea"/>
                <a:ea typeface="+mj-ea"/>
                <a:cs typeface="Arial" pitchFamily="34" charset="0"/>
              </a:rPr>
              <a:t>思考：</a:t>
            </a:r>
            <a:endParaRPr lang="en-US" altLang="zh-CN" sz="2000" dirty="0">
              <a:solidFill>
                <a:prstClr val="black"/>
              </a:solidFill>
              <a:latin typeface="+mj-ea"/>
              <a:ea typeface="+mj-ea"/>
              <a:cs typeface="Arial" pitchFamily="34" charset="0"/>
            </a:endParaRPr>
          </a:p>
          <a:p>
            <a:pPr marL="534988" eaLnBrk="1" hangingPunct="1">
              <a:defRPr/>
            </a:pPr>
            <a:r>
              <a:rPr lang="en-US" altLang="zh-CN" sz="2000" dirty="0">
                <a:solidFill>
                  <a:prstClr val="black"/>
                </a:solidFill>
                <a:latin typeface="+mj-ea"/>
                <a:ea typeface="+mj-ea"/>
                <a:cs typeface="Arial" pitchFamily="34" charset="0"/>
              </a:rPr>
              <a:t>for </a:t>
            </a:r>
            <a:r>
              <a:rPr lang="en-US" altLang="zh-CN" sz="2000" dirty="0" err="1">
                <a:solidFill>
                  <a:prstClr val="black"/>
                </a:solidFill>
                <a:latin typeface="+mj-ea"/>
                <a:ea typeface="+mj-ea"/>
                <a:cs typeface="Arial" pitchFamily="34" charset="0"/>
              </a:rPr>
              <a:t>i</a:t>
            </a:r>
            <a:r>
              <a:rPr lang="en-US" altLang="zh-CN" sz="2000" dirty="0">
                <a:solidFill>
                  <a:prstClr val="black"/>
                </a:solidFill>
                <a:latin typeface="+mj-ea"/>
                <a:ea typeface="+mj-ea"/>
                <a:cs typeface="Arial" pitchFamily="34" charset="0"/>
              </a:rPr>
              <a:t> ←1 to n do</a:t>
            </a:r>
          </a:p>
          <a:p>
            <a:pPr marL="534988" eaLnBrk="1" hangingPunct="1">
              <a:defRPr/>
            </a:pPr>
            <a:r>
              <a:rPr lang="en-US" altLang="zh-CN" sz="2000" dirty="0">
                <a:solidFill>
                  <a:prstClr val="black"/>
                </a:solidFill>
                <a:latin typeface="+mj-ea"/>
                <a:ea typeface="+mj-ea"/>
                <a:cs typeface="Arial" pitchFamily="34" charset="0"/>
              </a:rPr>
              <a:t>      for j ←</a:t>
            </a:r>
            <a:r>
              <a:rPr lang="en-US" altLang="zh-CN" sz="2000" dirty="0" err="1">
                <a:solidFill>
                  <a:prstClr val="black"/>
                </a:solidFill>
                <a:latin typeface="+mj-ea"/>
                <a:ea typeface="+mj-ea"/>
                <a:cs typeface="Arial" pitchFamily="34" charset="0"/>
              </a:rPr>
              <a:t>i</a:t>
            </a:r>
            <a:r>
              <a:rPr lang="en-US" altLang="zh-CN" sz="2000" dirty="0">
                <a:solidFill>
                  <a:prstClr val="black"/>
                </a:solidFill>
                <a:latin typeface="+mj-ea"/>
                <a:ea typeface="+mj-ea"/>
                <a:cs typeface="Arial" pitchFamily="34" charset="0"/>
              </a:rPr>
              <a:t> to n do</a:t>
            </a:r>
          </a:p>
          <a:p>
            <a:pPr marL="534988" eaLnBrk="1" hangingPunct="1">
              <a:defRPr/>
            </a:pPr>
            <a:r>
              <a:rPr lang="en-US" altLang="zh-CN" sz="2000" dirty="0">
                <a:solidFill>
                  <a:prstClr val="black"/>
                </a:solidFill>
                <a:latin typeface="+mj-ea"/>
                <a:ea typeface="+mj-ea"/>
                <a:cs typeface="Arial" pitchFamily="34" charset="0"/>
              </a:rPr>
              <a:t>           x ← x +y</a:t>
            </a:r>
          </a:p>
          <a:p>
            <a:pPr marL="534988" eaLnBrk="1" hangingPunct="1">
              <a:defRPr/>
            </a:pPr>
            <a:r>
              <a:rPr lang="en-US" altLang="zh-CN" sz="2000" dirty="0">
                <a:solidFill>
                  <a:prstClr val="black"/>
                </a:solidFill>
                <a:latin typeface="+mj-ea"/>
                <a:ea typeface="+mj-ea"/>
                <a:cs typeface="Arial" pitchFamily="34" charset="0"/>
              </a:rPr>
              <a:t>      repeat</a:t>
            </a:r>
          </a:p>
          <a:p>
            <a:pPr marL="534988" eaLnBrk="1" hangingPunct="1">
              <a:defRPr/>
            </a:pPr>
            <a:r>
              <a:rPr lang="en-US" altLang="zh-CN" sz="2000" dirty="0">
                <a:solidFill>
                  <a:prstClr val="black"/>
                </a:solidFill>
                <a:latin typeface="+mj-ea"/>
                <a:ea typeface="+mj-ea"/>
                <a:cs typeface="Arial" pitchFamily="34" charset="0"/>
              </a:rPr>
              <a:t>repeat</a:t>
            </a:r>
          </a:p>
          <a:p>
            <a:pPr algn="ctr" eaLnBrk="1" hangingPunct="1">
              <a:defRPr/>
            </a:pPr>
            <a:r>
              <a:rPr lang="en-US" altLang="zh-CN" sz="2000" dirty="0">
                <a:solidFill>
                  <a:prstClr val="black"/>
                </a:solidFill>
                <a:latin typeface="+mj-ea"/>
                <a:ea typeface="+mj-ea"/>
                <a:cs typeface="Arial" pitchFamily="34" charset="0"/>
              </a:rPr>
              <a:t>(d)</a:t>
            </a:r>
            <a:endParaRPr lang="zh-CN" altLang="en-US" sz="2000" dirty="0">
              <a:solidFill>
                <a:prstClr val="black"/>
              </a:solidFill>
              <a:latin typeface="+mj-ea"/>
              <a:ea typeface="+mj-ea"/>
              <a:cs typeface="Arial"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内容占位符 1">
            <a:extLst>
              <a:ext uri="{FF2B5EF4-FFF2-40B4-BE49-F238E27FC236}">
                <a16:creationId xmlns:a16="http://schemas.microsoft.com/office/drawing/2014/main" id="{C37D75EF-3B53-4A52-87E9-021E17869B61}"/>
              </a:ext>
            </a:extLst>
          </p:cNvPr>
          <p:cNvSpPr>
            <a:spLocks noGrp="1"/>
          </p:cNvSpPr>
          <p:nvPr>
            <p:ph idx="1"/>
          </p:nvPr>
        </p:nvSpPr>
        <p:spPr>
          <a:xfrm>
            <a:off x="457200" y="4724400"/>
            <a:ext cx="8578850" cy="1722438"/>
          </a:xfrm>
        </p:spPr>
        <p:txBody>
          <a:bodyPr/>
          <a:lstStyle/>
          <a:p>
            <a:pPr eaLnBrk="1" hangingPunct="1">
              <a:lnSpc>
                <a:spcPct val="135000"/>
              </a:lnSpc>
              <a:spcBef>
                <a:spcPct val="0"/>
              </a:spcBef>
              <a:buFont typeface="Wingdings" panose="05000000000000000000" pitchFamily="2" charset="2"/>
              <a:buChar char="n"/>
            </a:pPr>
            <a:r>
              <a:rPr lang="en-US" altLang="zh-CN" sz="2000" b="1">
                <a:solidFill>
                  <a:srgbClr val="0000CC"/>
                </a:solidFill>
                <a:latin typeface="宋体" panose="02010600030101010101" pitchFamily="2" charset="-122"/>
                <a:ea typeface="宋体" panose="02010600030101010101" pitchFamily="2" charset="-122"/>
              </a:rPr>
              <a:t>cost</a:t>
            </a:r>
            <a:r>
              <a:rPr lang="zh-CN" altLang="en-US" sz="2000" b="1">
                <a:solidFill>
                  <a:srgbClr val="0000CC"/>
                </a:solidFill>
                <a:latin typeface="宋体" panose="02010600030101010101" pitchFamily="2" charset="-122"/>
                <a:ea typeface="宋体" panose="02010600030101010101" pitchFamily="2" charset="-122"/>
              </a:rPr>
              <a:t>列</a:t>
            </a:r>
            <a:r>
              <a:rPr lang="zh-CN" altLang="en-US" sz="2000">
                <a:latin typeface="宋体" panose="02010600030101010101" pitchFamily="2" charset="-122"/>
                <a:ea typeface="宋体" panose="02010600030101010101" pitchFamily="2" charset="-122"/>
              </a:rPr>
              <a:t>：给出了每一行语句执行一次的时间。</a:t>
            </a:r>
            <a:endParaRPr lang="en-US" altLang="zh-CN" sz="2000">
              <a:latin typeface="宋体" panose="02010600030101010101" pitchFamily="2" charset="-122"/>
              <a:ea typeface="宋体" panose="02010600030101010101" pitchFamily="2" charset="-122"/>
            </a:endParaRPr>
          </a:p>
          <a:p>
            <a:pPr eaLnBrk="1" hangingPunct="1">
              <a:lnSpc>
                <a:spcPct val="135000"/>
              </a:lnSpc>
              <a:spcBef>
                <a:spcPct val="0"/>
              </a:spcBef>
              <a:buFont typeface="Wingdings" panose="05000000000000000000" pitchFamily="2" charset="2"/>
              <a:buChar char="n"/>
            </a:pPr>
            <a:r>
              <a:rPr lang="en-US" altLang="zh-CN" sz="2000" b="1">
                <a:solidFill>
                  <a:srgbClr val="0000CC"/>
                </a:solidFill>
                <a:latin typeface="宋体" panose="02010600030101010101" pitchFamily="2" charset="-122"/>
                <a:ea typeface="宋体" panose="02010600030101010101" pitchFamily="2" charset="-122"/>
              </a:rPr>
              <a:t>times</a:t>
            </a:r>
            <a:r>
              <a:rPr lang="zh-CN" altLang="en-US" sz="2000" b="1">
                <a:solidFill>
                  <a:srgbClr val="0000CC"/>
                </a:solidFill>
                <a:latin typeface="宋体" panose="02010600030101010101" pitchFamily="2" charset="-122"/>
                <a:ea typeface="宋体" panose="02010600030101010101" pitchFamily="2" charset="-122"/>
              </a:rPr>
              <a:t>列</a:t>
            </a:r>
            <a:r>
              <a:rPr lang="zh-CN" altLang="en-US" sz="2000">
                <a:latin typeface="宋体" panose="02010600030101010101" pitchFamily="2" charset="-122"/>
                <a:ea typeface="宋体" panose="02010600030101010101" pitchFamily="2" charset="-122"/>
              </a:rPr>
              <a:t>：给出了每一行语句被执行的总次数。</a:t>
            </a:r>
            <a:endParaRPr lang="en-US" altLang="zh-CN" sz="2000">
              <a:latin typeface="宋体" panose="02010600030101010101" pitchFamily="2" charset="-122"/>
              <a:ea typeface="宋体" panose="02010600030101010101" pitchFamily="2" charset="-122"/>
            </a:endParaRPr>
          </a:p>
        </p:txBody>
      </p:sp>
      <p:sp>
        <p:nvSpPr>
          <p:cNvPr id="60419" name="标题 2">
            <a:extLst>
              <a:ext uri="{FF2B5EF4-FFF2-40B4-BE49-F238E27FC236}">
                <a16:creationId xmlns:a16="http://schemas.microsoft.com/office/drawing/2014/main" id="{1B7F9F05-2F3F-4BB9-BAE5-6D21558C6A48}"/>
              </a:ext>
            </a:extLst>
          </p:cNvPr>
          <p:cNvSpPr>
            <a:spLocks noGrp="1"/>
          </p:cNvSpPr>
          <p:nvPr>
            <p:ph type="title"/>
          </p:nvPr>
        </p:nvSpPr>
        <p:spPr>
          <a:xfrm>
            <a:off x="250825" y="474663"/>
            <a:ext cx="8229600" cy="569912"/>
          </a:xfrm>
        </p:spPr>
        <p:txBody>
          <a:bodyPr/>
          <a:lstStyle/>
          <a:p>
            <a:pPr algn="l" eaLnBrk="1" hangingPunct="1"/>
            <a:r>
              <a:rPr lang="zh-CN" altLang="en-US" sz="2800"/>
              <a:t>插入排序时间分析：</a:t>
            </a:r>
          </a:p>
        </p:txBody>
      </p:sp>
      <p:pic>
        <p:nvPicPr>
          <p:cNvPr id="60420" name="Picture 2">
            <a:extLst>
              <a:ext uri="{FF2B5EF4-FFF2-40B4-BE49-F238E27FC236}">
                <a16:creationId xmlns:a16="http://schemas.microsoft.com/office/drawing/2014/main" id="{D043777D-7982-457B-97F7-98092956CF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125538"/>
            <a:ext cx="6913562" cy="32321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内容占位符 1">
            <a:extLst>
              <a:ext uri="{FF2B5EF4-FFF2-40B4-BE49-F238E27FC236}">
                <a16:creationId xmlns:a16="http://schemas.microsoft.com/office/drawing/2014/main" id="{7A731167-97DA-4A00-9768-FA6C89E397CA}"/>
              </a:ext>
            </a:extLst>
          </p:cNvPr>
          <p:cNvSpPr>
            <a:spLocks noGrp="1"/>
          </p:cNvSpPr>
          <p:nvPr>
            <p:ph idx="1"/>
          </p:nvPr>
        </p:nvSpPr>
        <p:spPr>
          <a:xfrm>
            <a:off x="179388" y="692150"/>
            <a:ext cx="8713787" cy="5043488"/>
          </a:xfrm>
        </p:spPr>
        <p:txBody>
          <a:bodyPr/>
          <a:lstStyle/>
          <a:p>
            <a:pPr eaLnBrk="1" hangingPunct="1">
              <a:lnSpc>
                <a:spcPct val="150000"/>
              </a:lnSpc>
              <a:buFont typeface="Wingdings" panose="05000000000000000000" pitchFamily="2" charset="2"/>
              <a:buChar char="n"/>
              <a:defRPr/>
            </a:pPr>
            <a:r>
              <a:rPr lang="zh-CN" altLang="en-US" sz="2800" dirty="0">
                <a:latin typeface="+mj-ea"/>
                <a:ea typeface="+mj-ea"/>
              </a:rPr>
              <a:t>整个算法的执行时间是执行所有语句的时间之和。</a:t>
            </a:r>
            <a:endParaRPr lang="en-US" altLang="zh-CN" sz="2800" dirty="0">
              <a:latin typeface="+mj-ea"/>
              <a:ea typeface="+mj-ea"/>
            </a:endParaRPr>
          </a:p>
          <a:p>
            <a:pPr marL="622300" lvl="2" eaLnBrk="1" hangingPunct="1">
              <a:lnSpc>
                <a:spcPct val="150000"/>
              </a:lnSpc>
              <a:spcBef>
                <a:spcPts val="1200"/>
              </a:spcBef>
              <a:buFont typeface="Wingdings" panose="05000000000000000000" pitchFamily="2" charset="2"/>
              <a:buChar char="Ø"/>
              <a:defRPr/>
            </a:pPr>
            <a:r>
              <a:rPr lang="zh-CN" altLang="en-US" dirty="0">
                <a:latin typeface="宋体" panose="02010600030101010101" pitchFamily="2" charset="-122"/>
                <a:ea typeface="宋体" panose="02010600030101010101" pitchFamily="2" charset="-122"/>
              </a:rPr>
              <a:t>如果语句</a:t>
            </a:r>
            <a:r>
              <a:rPr lang="en-US" altLang="zh-CN" dirty="0" err="1">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需要执行</a:t>
            </a:r>
            <a:r>
              <a:rPr lang="en-US" altLang="zh-CN"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次，每次需要</a:t>
            </a:r>
            <a:r>
              <a:rPr lang="en-US" altLang="zh-CN" dirty="0">
                <a:latin typeface="宋体" panose="02010600030101010101" pitchFamily="2" charset="-122"/>
                <a:ea typeface="宋体" panose="02010600030101010101" pitchFamily="2" charset="-122"/>
              </a:rPr>
              <a:t>c</a:t>
            </a:r>
            <a:r>
              <a:rPr lang="en-US" altLang="zh-CN" baseline="-25000" dirty="0">
                <a:latin typeface="宋体" panose="02010600030101010101" pitchFamily="2" charset="-122"/>
                <a:ea typeface="宋体" panose="02010600030101010101" pitchFamily="2" charset="-122"/>
              </a:rPr>
              <a:t>i</a:t>
            </a:r>
            <a:r>
              <a:rPr lang="zh-CN" altLang="en-US" dirty="0">
                <a:latin typeface="宋体" panose="02010600030101010101" pitchFamily="2" charset="-122"/>
                <a:ea typeface="宋体" panose="02010600030101010101" pitchFamily="2" charset="-122"/>
              </a:rPr>
              <a:t>的时间，则该语句的总执行时间是：</a:t>
            </a:r>
            <a:r>
              <a:rPr lang="en-US" altLang="zh-CN" dirty="0" err="1">
                <a:latin typeface="宋体" panose="02010600030101010101" pitchFamily="2" charset="-122"/>
                <a:ea typeface="宋体" panose="02010600030101010101" pitchFamily="2" charset="-122"/>
              </a:rPr>
              <a:t>c</a:t>
            </a:r>
            <a:r>
              <a:rPr lang="en-US" altLang="zh-CN" baseline="-25000" dirty="0" err="1">
                <a:latin typeface="宋体" panose="02010600030101010101" pitchFamily="2" charset="-122"/>
                <a:ea typeface="宋体" panose="02010600030101010101" pitchFamily="2" charset="-122"/>
              </a:rPr>
              <a:t>i</a:t>
            </a:r>
            <a:r>
              <a:rPr lang="en-US" altLang="zh-CN" dirty="0" err="1">
                <a:latin typeface="宋体" panose="02010600030101010101" pitchFamily="2" charset="-122"/>
                <a:ea typeface="宋体" panose="02010600030101010101" pitchFamily="2" charset="-122"/>
              </a:rPr>
              <a:t>n</a:t>
            </a:r>
            <a:r>
              <a:rPr lang="en-US" altLang="zh-CN" dirty="0">
                <a:latin typeface="宋体" panose="02010600030101010101" pitchFamily="2" charset="-122"/>
                <a:ea typeface="宋体" panose="02010600030101010101" pitchFamily="2" charset="-122"/>
              </a:rPr>
              <a:t>.</a:t>
            </a:r>
          </a:p>
          <a:p>
            <a:pPr marL="622300" lvl="2" eaLnBrk="1" hangingPunct="1">
              <a:lnSpc>
                <a:spcPct val="150000"/>
              </a:lnSpc>
              <a:spcBef>
                <a:spcPts val="1200"/>
              </a:spcBef>
              <a:buFont typeface="Wingdings" panose="05000000000000000000" pitchFamily="2" charset="2"/>
              <a:buChar char="Ø"/>
              <a:defRPr/>
            </a:pPr>
            <a:r>
              <a:rPr lang="zh-CN" altLang="en-US" dirty="0">
                <a:latin typeface="宋体" panose="02010600030101010101" pitchFamily="2" charset="-122"/>
                <a:ea typeface="宋体" panose="02010600030101010101" pitchFamily="2" charset="-122"/>
              </a:rPr>
              <a:t>令</a:t>
            </a:r>
            <a:r>
              <a:rPr lang="en-US" altLang="zh-CN" dirty="0">
                <a:latin typeface="宋体" panose="02010600030101010101" pitchFamily="2" charset="-122"/>
                <a:ea typeface="宋体" panose="02010600030101010101" pitchFamily="2" charset="-122"/>
              </a:rPr>
              <a:t> </a:t>
            </a:r>
            <a:r>
              <a:rPr lang="en-US" altLang="zh-CN" dirty="0">
                <a:latin typeface="+mj-ea"/>
                <a:ea typeface="+mj-ea"/>
              </a:rPr>
              <a:t>T (n)</a:t>
            </a:r>
            <a:r>
              <a:rPr lang="zh-CN" altLang="en-US" dirty="0">
                <a:latin typeface="宋体" panose="02010600030101010101" pitchFamily="2" charset="-122"/>
                <a:ea typeface="宋体" panose="02010600030101010101" pitchFamily="2" charset="-122"/>
              </a:rPr>
              <a:t>是输入</a:t>
            </a:r>
            <a:r>
              <a:rPr lang="en-US" altLang="zh-CN"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个值时</a:t>
            </a:r>
            <a:r>
              <a:rPr lang="en-US" altLang="zh-CN" dirty="0">
                <a:latin typeface="宋体" panose="02010600030101010101" pitchFamily="2" charset="-122"/>
                <a:ea typeface="宋体" panose="02010600030101010101" pitchFamily="2" charset="-122"/>
              </a:rPr>
              <a:t>INSERTION-SORT</a:t>
            </a:r>
            <a:r>
              <a:rPr lang="zh-CN" altLang="en-US" dirty="0">
                <a:latin typeface="宋体" panose="02010600030101010101" pitchFamily="2" charset="-122"/>
                <a:ea typeface="宋体" panose="02010600030101010101" pitchFamily="2" charset="-122"/>
              </a:rPr>
              <a:t>的运行时间，则有：</a:t>
            </a:r>
            <a:endParaRPr lang="en-US" altLang="zh-CN" dirty="0">
              <a:latin typeface="宋体" panose="02010600030101010101" pitchFamily="2" charset="-122"/>
              <a:ea typeface="宋体" panose="02010600030101010101" pitchFamily="2" charset="-122"/>
            </a:endParaRPr>
          </a:p>
          <a:p>
            <a:pPr eaLnBrk="1" hangingPunct="1">
              <a:lnSpc>
                <a:spcPct val="150000"/>
              </a:lnSpc>
              <a:defRPr/>
            </a:pPr>
            <a:endParaRPr lang="zh-CN" altLang="en-US" sz="2800" dirty="0">
              <a:latin typeface="+mj-ea"/>
              <a:ea typeface="+mj-ea"/>
            </a:endParaRPr>
          </a:p>
        </p:txBody>
      </p:sp>
      <p:pic>
        <p:nvPicPr>
          <p:cNvPr id="61443" name="Picture 2">
            <a:extLst>
              <a:ext uri="{FF2B5EF4-FFF2-40B4-BE49-F238E27FC236}">
                <a16:creationId xmlns:a16="http://schemas.microsoft.com/office/drawing/2014/main" id="{E5EA6A49-AEEF-4DDB-B3C2-AFCC8BF7B9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8" y="3716338"/>
            <a:ext cx="8231187" cy="1800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08E6581-C3EB-4B63-9EF3-233619F653AF}"/>
              </a:ext>
            </a:extLst>
          </p:cNvPr>
          <p:cNvSpPr>
            <a:spLocks noGrp="1"/>
          </p:cNvSpPr>
          <p:nvPr>
            <p:ph idx="1"/>
          </p:nvPr>
        </p:nvSpPr>
        <p:spPr>
          <a:xfrm>
            <a:off x="250825" y="333375"/>
            <a:ext cx="8507413" cy="5673725"/>
          </a:xfrm>
        </p:spPr>
        <p:txBody>
          <a:bodyPr/>
          <a:lstStyle/>
          <a:p>
            <a:pPr marL="0" indent="0" eaLnBrk="1" hangingPunct="1">
              <a:lnSpc>
                <a:spcPct val="150000"/>
              </a:lnSpc>
              <a:buFont typeface="Wingdings 2" panose="05020102010507070707" pitchFamily="18" charset="2"/>
              <a:buNone/>
              <a:defRPr/>
            </a:pPr>
            <a:r>
              <a:rPr lang="zh-CN" altLang="en-US" sz="2800" dirty="0"/>
              <a:t>即使规模相同，一个算法的执行时间也可能依赖于给定的输入。</a:t>
            </a:r>
            <a:endParaRPr lang="en-US" altLang="zh-CN" sz="2800" dirty="0"/>
          </a:p>
          <a:p>
            <a:pPr marL="0" indent="0" eaLnBrk="1" hangingPunct="1">
              <a:lnSpc>
                <a:spcPct val="150000"/>
              </a:lnSpc>
              <a:buFont typeface="Wingdings 2" panose="05020102010507070707" pitchFamily="18" charset="2"/>
              <a:buNone/>
              <a:defRPr/>
            </a:pPr>
            <a:r>
              <a:rPr lang="zh-CN" altLang="en-US" sz="2400" dirty="0"/>
              <a:t>如：</a:t>
            </a:r>
            <a:r>
              <a:rPr lang="en-US" altLang="zh-CN" sz="2400" dirty="0"/>
              <a:t>INSERTION-SORT</a:t>
            </a:r>
          </a:p>
          <a:p>
            <a:pPr marL="622300" eaLnBrk="1" hangingPunct="1">
              <a:lnSpc>
                <a:spcPct val="150000"/>
              </a:lnSpc>
              <a:buFont typeface="Wingdings" panose="05000000000000000000" pitchFamily="2" charset="2"/>
              <a:buChar char="n"/>
              <a:defRPr/>
            </a:pPr>
            <a:r>
              <a:rPr lang="zh-CN" altLang="en-US" sz="2400" dirty="0">
                <a:solidFill>
                  <a:srgbClr val="FF0000"/>
                </a:solidFill>
              </a:rPr>
              <a:t>最好情况</a:t>
            </a:r>
            <a:r>
              <a:rPr lang="zh-CN" altLang="en-US" sz="2400" dirty="0"/>
              <a:t>：</a:t>
            </a:r>
            <a:endParaRPr lang="en-US" altLang="zh-CN" sz="2000" dirty="0"/>
          </a:p>
          <a:p>
            <a:pPr eaLnBrk="1" hangingPunct="1">
              <a:lnSpc>
                <a:spcPct val="150000"/>
              </a:lnSpc>
              <a:defRPr/>
            </a:pPr>
            <a:endParaRPr lang="en-US" altLang="zh-CN" sz="2000" dirty="0"/>
          </a:p>
        </p:txBody>
      </p:sp>
      <p:pic>
        <p:nvPicPr>
          <p:cNvPr id="62467" name="Picture 2">
            <a:extLst>
              <a:ext uri="{FF2B5EF4-FFF2-40B4-BE49-F238E27FC236}">
                <a16:creationId xmlns:a16="http://schemas.microsoft.com/office/drawing/2014/main" id="{F26E9539-8C28-4435-B4FA-F95C27D896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3068638"/>
            <a:ext cx="6911975" cy="32321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矩形 2">
            <a:extLst>
              <a:ext uri="{FF2B5EF4-FFF2-40B4-BE49-F238E27FC236}">
                <a16:creationId xmlns:a16="http://schemas.microsoft.com/office/drawing/2014/main" id="{FDEBB257-F00B-425E-AB65-A13A1498E296}"/>
              </a:ext>
            </a:extLst>
          </p:cNvPr>
          <p:cNvSpPr/>
          <p:nvPr/>
        </p:nvSpPr>
        <p:spPr>
          <a:xfrm>
            <a:off x="1258888" y="4868863"/>
            <a:ext cx="6767512" cy="3524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a:extLst>
              <a:ext uri="{FF2B5EF4-FFF2-40B4-BE49-F238E27FC236}">
                <a16:creationId xmlns:a16="http://schemas.microsoft.com/office/drawing/2014/main" id="{9987AFA9-507D-4762-AC66-7167BCC68CF0}"/>
              </a:ext>
            </a:extLst>
          </p:cNvPr>
          <p:cNvSpPr/>
          <p:nvPr/>
        </p:nvSpPr>
        <p:spPr>
          <a:xfrm>
            <a:off x="1258888" y="5248275"/>
            <a:ext cx="6767512" cy="557213"/>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1CF76EA-962A-4FA3-9BEA-050F16DC22F1}"/>
              </a:ext>
            </a:extLst>
          </p:cNvPr>
          <p:cNvSpPr>
            <a:spLocks noGrp="1"/>
          </p:cNvSpPr>
          <p:nvPr>
            <p:ph idx="1"/>
          </p:nvPr>
        </p:nvSpPr>
        <p:spPr>
          <a:xfrm>
            <a:off x="395288" y="1196975"/>
            <a:ext cx="8640762" cy="5111750"/>
          </a:xfrm>
        </p:spPr>
        <p:txBody>
          <a:bodyPr/>
          <a:lstStyle/>
          <a:p>
            <a:pPr marL="622300" eaLnBrk="1" hangingPunct="1">
              <a:lnSpc>
                <a:spcPct val="150000"/>
              </a:lnSpc>
              <a:buFont typeface="Wingdings" panose="05000000000000000000" pitchFamily="2" charset="2"/>
              <a:buChar char="n"/>
              <a:defRPr/>
            </a:pPr>
            <a:r>
              <a:rPr lang="zh-CN" altLang="en-US" sz="2400" dirty="0">
                <a:solidFill>
                  <a:srgbClr val="FF0000"/>
                </a:solidFill>
              </a:rPr>
              <a:t>最好情况</a:t>
            </a:r>
            <a:r>
              <a:rPr lang="zh-CN" altLang="en-US" sz="2400" dirty="0"/>
              <a:t>：</a:t>
            </a:r>
            <a:r>
              <a:rPr lang="zh-CN" altLang="en-US" sz="2400" dirty="0">
                <a:latin typeface="宋体" panose="02010600030101010101" pitchFamily="2" charset="-122"/>
                <a:ea typeface="宋体" panose="02010600030101010101" pitchFamily="2" charset="-122"/>
              </a:rPr>
              <a:t>初始数组已经排序好了。此时对每一次</a:t>
            </a:r>
            <a:r>
              <a:rPr lang="en-US" altLang="zh-CN" sz="2400" dirty="0">
                <a:latin typeface="宋体" panose="02010600030101010101" pitchFamily="2" charset="-122"/>
                <a:ea typeface="宋体" panose="02010600030101010101" pitchFamily="2" charset="-122"/>
              </a:rPr>
              <a:t>for</a:t>
            </a:r>
          </a:p>
          <a:p>
            <a:pPr marL="552450" indent="0" eaLnBrk="1" hangingPunct="1">
              <a:lnSpc>
                <a:spcPct val="150000"/>
              </a:lnSpc>
              <a:spcBef>
                <a:spcPts val="0"/>
              </a:spcBef>
              <a:buFont typeface="Wingdings 2" panose="05020102010507070707" pitchFamily="18"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循环，内部的</a:t>
            </a:r>
            <a:r>
              <a:rPr lang="en-US" altLang="zh-CN" sz="2400" dirty="0">
                <a:latin typeface="宋体" panose="02010600030101010101" pitchFamily="2" charset="-122"/>
                <a:ea typeface="宋体" panose="02010600030101010101" pitchFamily="2" charset="-122"/>
              </a:rPr>
              <a:t>while</a:t>
            </a:r>
            <a:r>
              <a:rPr lang="zh-CN" altLang="en-US" sz="2400" dirty="0">
                <a:latin typeface="宋体" panose="02010600030101010101" pitchFamily="2" charset="-122"/>
                <a:ea typeface="宋体" panose="02010600030101010101" pitchFamily="2" charset="-122"/>
              </a:rPr>
              <a:t>循环体都不会执行。</a:t>
            </a:r>
            <a:endParaRPr lang="en-US" altLang="zh-CN" sz="2400" dirty="0">
              <a:latin typeface="宋体" panose="02010600030101010101" pitchFamily="2" charset="-122"/>
              <a:ea typeface="宋体" panose="02010600030101010101" pitchFamily="2" charset="-122"/>
            </a:endParaRPr>
          </a:p>
          <a:p>
            <a:pPr marL="552450" indent="0" eaLnBrk="1" hangingPunct="1">
              <a:lnSpc>
                <a:spcPct val="150000"/>
              </a:lnSpc>
              <a:buFont typeface="Wingdings 2" panose="05020102010507070707" pitchFamily="18" charset="2"/>
              <a:buNone/>
              <a:defRPr/>
            </a:pPr>
            <a:r>
              <a:rPr lang="en-US" altLang="zh-CN" sz="2400" dirty="0"/>
              <a:t>          </a:t>
            </a:r>
            <a:r>
              <a:rPr lang="zh-CN" altLang="en-US" sz="2400" dirty="0">
                <a:solidFill>
                  <a:srgbClr val="0000FF"/>
                </a:solidFill>
                <a:latin typeface="微软雅黑" panose="020B0503020204020204" pitchFamily="34" charset="-122"/>
                <a:ea typeface="微软雅黑" panose="020B0503020204020204" pitchFamily="34" charset="-122"/>
              </a:rPr>
              <a:t>所以最好情况的运行时间为：</a:t>
            </a:r>
            <a:endParaRPr lang="en-US" altLang="zh-CN" sz="2400" dirty="0">
              <a:solidFill>
                <a:srgbClr val="0000FF"/>
              </a:solidFill>
              <a:latin typeface="微软雅黑" panose="020B0503020204020204" pitchFamily="34" charset="-122"/>
              <a:ea typeface="微软雅黑" panose="020B0503020204020204" pitchFamily="34" charset="-122"/>
            </a:endParaRPr>
          </a:p>
          <a:p>
            <a:pPr marL="109537" indent="0" eaLnBrk="1" hangingPunct="1">
              <a:lnSpc>
                <a:spcPct val="150000"/>
              </a:lnSpc>
              <a:buFont typeface="Wingdings 3" panose="05040102010807070707" pitchFamily="18" charset="2"/>
              <a:buNone/>
              <a:defRPr/>
            </a:pPr>
            <a:r>
              <a:rPr lang="en-US" altLang="zh-CN" sz="2000" dirty="0"/>
              <a:t>                         </a:t>
            </a:r>
          </a:p>
          <a:p>
            <a:pPr eaLnBrk="1" hangingPunct="1">
              <a:lnSpc>
                <a:spcPct val="150000"/>
              </a:lnSpc>
              <a:defRPr/>
            </a:pPr>
            <a:endParaRPr lang="en-US" altLang="zh-CN" sz="2000" dirty="0"/>
          </a:p>
        </p:txBody>
      </p:sp>
      <p:pic>
        <p:nvPicPr>
          <p:cNvPr id="63491" name="Picture 2">
            <a:extLst>
              <a:ext uri="{FF2B5EF4-FFF2-40B4-BE49-F238E27FC236}">
                <a16:creationId xmlns:a16="http://schemas.microsoft.com/office/drawing/2014/main" id="{22152453-C763-40E6-9914-4C8EF2384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3284538"/>
            <a:ext cx="7137400" cy="863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5" name="直接连接符 4">
            <a:extLst>
              <a:ext uri="{FF2B5EF4-FFF2-40B4-BE49-F238E27FC236}">
                <a16:creationId xmlns:a16="http://schemas.microsoft.com/office/drawing/2014/main" id="{48C614D6-433B-4A16-B788-FB333A4F212A}"/>
              </a:ext>
            </a:extLst>
          </p:cNvPr>
          <p:cNvCxnSpPr/>
          <p:nvPr/>
        </p:nvCxnSpPr>
        <p:spPr>
          <a:xfrm>
            <a:off x="5795963" y="3716338"/>
            <a:ext cx="10080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F63D950-B4C9-4896-8D22-35BA48F506CB}"/>
              </a:ext>
            </a:extLst>
          </p:cNvPr>
          <p:cNvSpPr>
            <a:spLocks noGrp="1"/>
          </p:cNvSpPr>
          <p:nvPr>
            <p:ph idx="1"/>
          </p:nvPr>
        </p:nvSpPr>
        <p:spPr>
          <a:xfrm>
            <a:off x="457200" y="1268413"/>
            <a:ext cx="8229600" cy="4738687"/>
          </a:xfrm>
        </p:spPr>
        <p:txBody>
          <a:bodyPr/>
          <a:lstStyle/>
          <a:p>
            <a:pPr eaLnBrk="1" hangingPunct="1">
              <a:lnSpc>
                <a:spcPct val="150000"/>
              </a:lnSpc>
              <a:buFont typeface="Wingdings" panose="05000000000000000000" pitchFamily="2" charset="2"/>
              <a:buChar char="n"/>
              <a:defRPr/>
            </a:pPr>
            <a:r>
              <a:rPr lang="zh-CN" altLang="en-US" sz="2400" dirty="0">
                <a:solidFill>
                  <a:srgbClr val="FF0000"/>
                </a:solidFill>
              </a:rPr>
              <a:t>最坏情况</a:t>
            </a:r>
            <a:r>
              <a:rPr lang="zh-CN" altLang="en-US" sz="2400" dirty="0"/>
              <a:t>：</a:t>
            </a:r>
            <a:r>
              <a:rPr lang="zh-CN" altLang="en-US" sz="2400" dirty="0">
                <a:latin typeface="宋体" panose="02010600030101010101" pitchFamily="2" charset="-122"/>
                <a:ea typeface="宋体" panose="02010600030101010101" pitchFamily="2" charset="-122"/>
              </a:rPr>
              <a:t>初始数组是反向排序的。</a:t>
            </a:r>
            <a:endParaRPr lang="en-US" altLang="zh-CN" sz="2400" dirty="0">
              <a:latin typeface="宋体" panose="02010600030101010101" pitchFamily="2" charset="-122"/>
              <a:ea typeface="宋体" panose="02010600030101010101" pitchFamily="2" charset="-122"/>
            </a:endParaRPr>
          </a:p>
          <a:p>
            <a:pPr marL="0" indent="0" eaLnBrk="1" hangingPunct="1">
              <a:lnSpc>
                <a:spcPct val="150000"/>
              </a:lnSpc>
              <a:buFont typeface="Wingdings 2" panose="05020102010507070707" pitchFamily="18" charset="2"/>
              <a:buNone/>
              <a:defRPr/>
            </a:pPr>
            <a:r>
              <a:rPr lang="zh-CN" altLang="en-US" sz="2400" dirty="0">
                <a:latin typeface="宋体" panose="02010600030101010101" pitchFamily="2" charset="-122"/>
                <a:ea typeface="宋体" panose="02010600030101010101" pitchFamily="2" charset="-122"/>
              </a:rPr>
              <a:t>    </a:t>
            </a:r>
            <a:endParaRPr lang="en-US" altLang="zh-CN" sz="2400" dirty="0"/>
          </a:p>
        </p:txBody>
      </p:sp>
      <p:pic>
        <p:nvPicPr>
          <p:cNvPr id="64515" name="Picture 2">
            <a:extLst>
              <a:ext uri="{FF2B5EF4-FFF2-40B4-BE49-F238E27FC236}">
                <a16:creationId xmlns:a16="http://schemas.microsoft.com/office/drawing/2014/main" id="{421F0E9C-BA9E-44CD-8A33-85239C417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420938"/>
            <a:ext cx="6913563" cy="32321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矩形 4">
            <a:extLst>
              <a:ext uri="{FF2B5EF4-FFF2-40B4-BE49-F238E27FC236}">
                <a16:creationId xmlns:a16="http://schemas.microsoft.com/office/drawing/2014/main" id="{EACD8C00-B460-4170-BDCD-B9ED4F079586}"/>
              </a:ext>
            </a:extLst>
          </p:cNvPr>
          <p:cNvSpPr/>
          <p:nvPr/>
        </p:nvSpPr>
        <p:spPr>
          <a:xfrm>
            <a:off x="1216025" y="4508500"/>
            <a:ext cx="6740525" cy="7207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内容占位符 1">
            <a:extLst>
              <a:ext uri="{FF2B5EF4-FFF2-40B4-BE49-F238E27FC236}">
                <a16:creationId xmlns:a16="http://schemas.microsoft.com/office/drawing/2014/main" id="{9354ECBF-3336-4BBF-B379-A5C59CDE58E4}"/>
              </a:ext>
            </a:extLst>
          </p:cNvPr>
          <p:cNvSpPr>
            <a:spLocks noGrp="1"/>
          </p:cNvSpPr>
          <p:nvPr>
            <p:ph idx="1"/>
          </p:nvPr>
        </p:nvSpPr>
        <p:spPr>
          <a:xfrm>
            <a:off x="457200" y="1916113"/>
            <a:ext cx="8229600" cy="4090987"/>
          </a:xfrm>
        </p:spPr>
        <p:txBody>
          <a:bodyPr/>
          <a:lstStyle/>
          <a:p>
            <a:pPr eaLnBrk="1" hangingPunct="1">
              <a:lnSpc>
                <a:spcPct val="150000"/>
              </a:lnSpc>
              <a:buFont typeface="Wingdings" panose="05000000000000000000" pitchFamily="2" charset="2"/>
              <a:buChar char="n"/>
            </a:pPr>
            <a:r>
              <a:rPr lang="zh-CN" altLang="en-US" sz="2400">
                <a:solidFill>
                  <a:srgbClr val="0000FF"/>
                </a:solidFill>
                <a:latin typeface="微软雅黑" panose="020B0503020204020204" pitchFamily="34" charset="-122"/>
                <a:ea typeface="微软雅黑" panose="020B0503020204020204" pitchFamily="34" charset="-122"/>
              </a:rPr>
              <a:t>最坏情况的运行时间为：</a:t>
            </a:r>
            <a:endParaRPr lang="en-US" altLang="zh-CN" sz="2400">
              <a:solidFill>
                <a:srgbClr val="0000FF"/>
              </a:solidFill>
              <a:latin typeface="微软雅黑" panose="020B0503020204020204" pitchFamily="34" charset="-122"/>
              <a:ea typeface="微软雅黑" panose="020B0503020204020204" pitchFamily="34" charset="-122"/>
            </a:endParaRPr>
          </a:p>
          <a:p>
            <a:pPr eaLnBrk="1" hangingPunct="1">
              <a:lnSpc>
                <a:spcPct val="150000"/>
              </a:lnSpc>
            </a:pPr>
            <a:endParaRPr lang="en-US" altLang="zh-CN" sz="2400"/>
          </a:p>
          <a:p>
            <a:pPr eaLnBrk="1" hangingPunct="1">
              <a:lnSpc>
                <a:spcPct val="150000"/>
              </a:lnSpc>
            </a:pPr>
            <a:endParaRPr lang="en-US" altLang="zh-CN" sz="2400"/>
          </a:p>
          <a:p>
            <a:pPr eaLnBrk="1" hangingPunct="1">
              <a:lnSpc>
                <a:spcPct val="150000"/>
              </a:lnSpc>
            </a:pPr>
            <a:endParaRPr lang="en-US" altLang="zh-CN" sz="2400"/>
          </a:p>
          <a:p>
            <a:pPr eaLnBrk="1" hangingPunct="1">
              <a:lnSpc>
                <a:spcPct val="150000"/>
              </a:lnSpc>
            </a:pPr>
            <a:endParaRPr lang="en-US" altLang="zh-CN" sz="2400"/>
          </a:p>
          <a:p>
            <a:pPr eaLnBrk="1" hangingPunct="1">
              <a:lnSpc>
                <a:spcPct val="150000"/>
              </a:lnSpc>
            </a:pPr>
            <a:endParaRPr lang="en-US" altLang="zh-CN" sz="2400"/>
          </a:p>
        </p:txBody>
      </p:sp>
      <p:pic>
        <p:nvPicPr>
          <p:cNvPr id="65539" name="Picture 3">
            <a:extLst>
              <a:ext uri="{FF2B5EF4-FFF2-40B4-BE49-F238E27FC236}">
                <a16:creationId xmlns:a16="http://schemas.microsoft.com/office/drawing/2014/main" id="{F52F97E4-5E56-4E0A-8840-DBA6DEADD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852738"/>
            <a:ext cx="7245350" cy="21605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6" name="直接连接符 5">
            <a:extLst>
              <a:ext uri="{FF2B5EF4-FFF2-40B4-BE49-F238E27FC236}">
                <a16:creationId xmlns:a16="http://schemas.microsoft.com/office/drawing/2014/main" id="{BBC5E1D6-992F-4592-AACB-B2578708D654}"/>
              </a:ext>
            </a:extLst>
          </p:cNvPr>
          <p:cNvCxnSpPr/>
          <p:nvPr/>
        </p:nvCxnSpPr>
        <p:spPr>
          <a:xfrm>
            <a:off x="5219700" y="3500438"/>
            <a:ext cx="187325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C2328946-1D89-4D39-B7D7-2942F0FAFF27}"/>
              </a:ext>
            </a:extLst>
          </p:cNvPr>
          <p:cNvCxnSpPr/>
          <p:nvPr/>
        </p:nvCxnSpPr>
        <p:spPr>
          <a:xfrm>
            <a:off x="2555875" y="4149725"/>
            <a:ext cx="143986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8DB4000B-0041-4C1F-B4BF-0CD8C100A8C3}"/>
              </a:ext>
            </a:extLst>
          </p:cNvPr>
          <p:cNvCxnSpPr/>
          <p:nvPr/>
        </p:nvCxnSpPr>
        <p:spPr>
          <a:xfrm>
            <a:off x="4284663" y="4149725"/>
            <a:ext cx="14398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67E6B8B-AAF2-419A-B367-2218A9D0C8AD}"/>
              </a:ext>
            </a:extLst>
          </p:cNvPr>
          <p:cNvSpPr>
            <a:spLocks noGrp="1"/>
          </p:cNvSpPr>
          <p:nvPr>
            <p:ph idx="1"/>
          </p:nvPr>
        </p:nvSpPr>
        <p:spPr>
          <a:xfrm>
            <a:off x="323850" y="1052513"/>
            <a:ext cx="8640763" cy="4954587"/>
          </a:xfrm>
        </p:spPr>
        <p:txBody>
          <a:bodyPr/>
          <a:lstStyle/>
          <a:p>
            <a:pPr eaLnBrk="1" hangingPunct="1">
              <a:lnSpc>
                <a:spcPct val="150000"/>
              </a:lnSpc>
              <a:spcBef>
                <a:spcPts val="1800"/>
              </a:spcBef>
              <a:buFont typeface="Wingdings" panose="05000000000000000000" pitchFamily="2" charset="2"/>
              <a:buChar char="n"/>
              <a:defRPr/>
            </a:pPr>
            <a:r>
              <a:rPr lang="zh-CN" altLang="en-US" sz="2800" dirty="0">
                <a:latin typeface="+mj-ea"/>
                <a:ea typeface="+mj-ea"/>
              </a:rPr>
              <a:t>除了最坏情况、最好情况分析，还有</a:t>
            </a:r>
            <a:r>
              <a:rPr lang="zh-CN" altLang="en-US" sz="2800" dirty="0">
                <a:solidFill>
                  <a:srgbClr val="FF0000"/>
                </a:solidFill>
                <a:latin typeface="+mj-ea"/>
                <a:ea typeface="+mj-ea"/>
              </a:rPr>
              <a:t>平均情况</a:t>
            </a:r>
            <a:r>
              <a:rPr lang="zh-CN" altLang="en-US" sz="2800" dirty="0">
                <a:latin typeface="+mj-ea"/>
                <a:ea typeface="+mj-ea"/>
              </a:rPr>
              <a:t>分析。</a:t>
            </a:r>
            <a:endParaRPr lang="en-US" altLang="zh-CN" sz="2800" dirty="0">
              <a:latin typeface="+mj-ea"/>
              <a:ea typeface="+mj-ea"/>
            </a:endParaRPr>
          </a:p>
          <a:p>
            <a:pPr marL="0" indent="0" eaLnBrk="1" hangingPunct="1">
              <a:lnSpc>
                <a:spcPct val="150000"/>
              </a:lnSpc>
              <a:spcBef>
                <a:spcPts val="1800"/>
              </a:spcBef>
              <a:buFont typeface="Wingdings 2" panose="05020102010507070707" pitchFamily="18" charset="2"/>
              <a:buNone/>
              <a:defRPr/>
            </a:pPr>
            <a:r>
              <a:rPr lang="en-US" altLang="zh-CN" sz="2800" dirty="0">
                <a:latin typeface="+mj-ea"/>
                <a:ea typeface="+mj-ea"/>
              </a:rPr>
              <a:t>   </a:t>
            </a:r>
            <a:r>
              <a:rPr lang="zh-CN" altLang="en-US" sz="2800" dirty="0">
                <a:solidFill>
                  <a:srgbClr val="FF0000"/>
                </a:solidFill>
                <a:latin typeface="+mj-ea"/>
                <a:ea typeface="+mj-ea"/>
              </a:rPr>
              <a:t>平均情况</a:t>
            </a:r>
            <a:r>
              <a:rPr lang="zh-CN" altLang="en-US" sz="2800" dirty="0">
                <a:latin typeface="+mj-ea"/>
                <a:ea typeface="+mj-ea"/>
              </a:rPr>
              <a:t>是规模为</a:t>
            </a:r>
            <a:r>
              <a:rPr lang="en-US" altLang="zh-CN" sz="2800" dirty="0">
                <a:latin typeface="+mj-ea"/>
                <a:ea typeface="+mj-ea"/>
              </a:rPr>
              <a:t>n</a:t>
            </a:r>
            <a:r>
              <a:rPr lang="zh-CN" altLang="en-US" sz="2800" dirty="0">
                <a:latin typeface="+mj-ea"/>
                <a:ea typeface="+mj-ea"/>
              </a:rPr>
              <a:t>的情况下，算法的平均执行时间。</a:t>
            </a:r>
            <a:endParaRPr lang="en-US" altLang="zh-CN" sz="2800" dirty="0">
              <a:latin typeface="+mj-ea"/>
              <a:ea typeface="+mj-ea"/>
            </a:endParaRPr>
          </a:p>
          <a:p>
            <a:pPr marL="982663" lvl="1" eaLnBrk="1" hangingPunct="1">
              <a:lnSpc>
                <a:spcPct val="150000"/>
              </a:lnSpc>
              <a:spcBef>
                <a:spcPts val="180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通常情况下，平均运行时间是算法在各种情况下执行时间之和与输入情况数的比值（算术平均）。</a:t>
            </a:r>
            <a:endParaRPr lang="en-US" altLang="zh-CN" sz="1800" dirty="0">
              <a:latin typeface="宋体" panose="02010600030101010101" pitchFamily="2" charset="-122"/>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12E3DFE8-715F-491C-B19F-04B8F57804BB}"/>
              </a:ext>
            </a:extLst>
          </p:cNvPr>
          <p:cNvGrpSpPr/>
          <p:nvPr/>
        </p:nvGrpSpPr>
        <p:grpSpPr>
          <a:xfrm>
            <a:off x="5157114" y="1613"/>
            <a:ext cx="3996583" cy="931179"/>
            <a:chOff x="701252" y="352336"/>
            <a:chExt cx="3996583" cy="931179"/>
          </a:xfrm>
        </p:grpSpPr>
        <p:sp>
          <p:nvSpPr>
            <p:cNvPr id="6" name="矩形 5">
              <a:extLst>
                <a:ext uri="{FF2B5EF4-FFF2-40B4-BE49-F238E27FC236}">
                  <a16:creationId xmlns:a16="http://schemas.microsoft.com/office/drawing/2014/main" id="{C6BFC616-CB76-476B-93DA-C2E371DD5931}"/>
                </a:ext>
              </a:extLst>
            </p:cNvPr>
            <p:cNvSpPr/>
            <p:nvPr/>
          </p:nvSpPr>
          <p:spPr>
            <a:xfrm>
              <a:off x="701252" y="352336"/>
              <a:ext cx="3996583" cy="93117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6E99E797-C16E-4061-B73A-6D44E89B18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1456" y="467405"/>
              <a:ext cx="2981095" cy="701040"/>
            </a:xfrm>
            <a:prstGeom prst="rect">
              <a:avLst/>
            </a:prstGeom>
          </p:spPr>
        </p:pic>
      </p:grpSp>
      <p:sp>
        <p:nvSpPr>
          <p:cNvPr id="3" name="矩形 2">
            <a:extLst>
              <a:ext uri="{FF2B5EF4-FFF2-40B4-BE49-F238E27FC236}">
                <a16:creationId xmlns:a16="http://schemas.microsoft.com/office/drawing/2014/main" id="{51D81AA1-83B3-4E43-8237-3126B81C0624}"/>
              </a:ext>
            </a:extLst>
          </p:cNvPr>
          <p:cNvSpPr/>
          <p:nvPr/>
        </p:nvSpPr>
        <p:spPr>
          <a:xfrm>
            <a:off x="899592" y="2996952"/>
            <a:ext cx="6408712" cy="2677656"/>
          </a:xfrm>
          <a:prstGeom prst="rect">
            <a:avLst/>
          </a:prstGeom>
        </p:spPr>
        <p:txBody>
          <a:bodyPr wrap="square">
            <a:spAutoFit/>
          </a:bodyPr>
          <a:lstStyle/>
          <a:p>
            <a:r>
              <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rPr>
              <a:t>考核标准</a:t>
            </a:r>
            <a:endPar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简介：总共</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10</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周，每两周一次模拟考试共</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次，课堂练习为在线作业。</a:t>
            </a:r>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a:p>
            <a:endPar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endParaRPr>
          </a:p>
          <a:p>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考查成绩组成：两次模拟考试</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要求到教室，</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10</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分）</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另外</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次模拟考试至少参加一次（</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分）</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完成课堂练习的</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50%</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分）</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+ 12</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月份</a:t>
            </a:r>
            <a:r>
              <a:rPr lang="en-US" altLang="zh-CN" sz="2000" dirty="0">
                <a:solidFill>
                  <a:schemeClr val="tx1">
                    <a:lumMod val="85000"/>
                    <a:lumOff val="15000"/>
                  </a:schemeClr>
                </a:solidFill>
                <a:latin typeface="微软雅黑" panose="020B0503020204020204" pitchFamily="34" charset="-122"/>
                <a:ea typeface="微软雅黑" panose="020B0503020204020204" pitchFamily="34" charset="-122"/>
              </a:rPr>
              <a:t>CSP</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考试折合分数</a:t>
            </a:r>
          </a:p>
        </p:txBody>
      </p:sp>
      <p:sp>
        <p:nvSpPr>
          <p:cNvPr id="9" name="Rectangle 2">
            <a:extLst>
              <a:ext uri="{FF2B5EF4-FFF2-40B4-BE49-F238E27FC236}">
                <a16:creationId xmlns:a16="http://schemas.microsoft.com/office/drawing/2014/main" id="{E77E83E6-1323-4E5B-BB4B-6A88E8403289}"/>
              </a:ext>
            </a:extLst>
          </p:cNvPr>
          <p:cNvSpPr>
            <a:spLocks noGrp="1" noChangeArrowheads="1"/>
          </p:cNvSpPr>
          <p:nvPr>
            <p:ph type="ctrTitle"/>
          </p:nvPr>
        </p:nvSpPr>
        <p:spPr>
          <a:xfrm>
            <a:off x="179512" y="1556792"/>
            <a:ext cx="7380312" cy="1195388"/>
          </a:xfrm>
        </p:spPr>
        <p:txBody>
          <a:bodyPr/>
          <a:lstStyle/>
          <a:p>
            <a:r>
              <a:rPr lang="zh-CN" altLang="en-US" sz="4800" b="1" dirty="0">
                <a:effectLst>
                  <a:outerShdw blurRad="38100" dist="38100" dir="2700000" algn="tl">
                    <a:srgbClr val="C0C0C0"/>
                  </a:outerShdw>
                </a:effectLst>
                <a:ea typeface="方正魏碑简体" pitchFamily="2" charset="-122"/>
              </a:rPr>
              <a:t>算法设计与分析</a:t>
            </a:r>
          </a:p>
        </p:txBody>
      </p:sp>
    </p:spTree>
    <p:extLst>
      <p:ext uri="{BB962C8B-B14F-4D97-AF65-F5344CB8AC3E}">
        <p14:creationId xmlns:p14="http://schemas.microsoft.com/office/powerpoint/2010/main" val="207563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344590A-0106-4319-985E-75F1905F9156}"/>
              </a:ext>
            </a:extLst>
          </p:cNvPr>
          <p:cNvSpPr>
            <a:spLocks noGrp="1"/>
          </p:cNvSpPr>
          <p:nvPr>
            <p:ph idx="1"/>
          </p:nvPr>
        </p:nvSpPr>
        <p:spPr>
          <a:xfrm>
            <a:off x="179388" y="404813"/>
            <a:ext cx="8785225" cy="5761037"/>
          </a:xfrm>
        </p:spPr>
        <p:txBody>
          <a:bodyPr/>
          <a:lstStyle/>
          <a:p>
            <a:pPr marL="109537" indent="0">
              <a:lnSpc>
                <a:spcPct val="150000"/>
              </a:lnSpc>
              <a:buFont typeface="Wingdings 3" panose="05040102010807070707" pitchFamily="18" charset="2"/>
              <a:buNone/>
              <a:defRPr/>
            </a:pPr>
            <a:r>
              <a:rPr lang="zh-CN" altLang="en-US" sz="2800" dirty="0">
                <a:latin typeface="+mj-ea"/>
                <a:ea typeface="+mj-ea"/>
              </a:rPr>
              <a:t>但一般，我们</a:t>
            </a:r>
            <a:r>
              <a:rPr lang="zh-CN" altLang="en-US" sz="2800" dirty="0">
                <a:solidFill>
                  <a:srgbClr val="FF0000"/>
                </a:solidFill>
                <a:latin typeface="+mj-ea"/>
                <a:ea typeface="+mj-ea"/>
              </a:rPr>
              <a:t>更关心算法的最坏情况执行时间</a:t>
            </a:r>
            <a:r>
              <a:rPr lang="zh-CN" altLang="en-US" sz="2800" dirty="0">
                <a:latin typeface="+mj-ea"/>
                <a:ea typeface="+mj-ea"/>
              </a:rPr>
              <a:t>。</a:t>
            </a:r>
            <a:endParaRPr lang="en-US" altLang="zh-CN" sz="2800" dirty="0">
              <a:latin typeface="+mj-ea"/>
              <a:ea typeface="+mj-ea"/>
            </a:endParaRPr>
          </a:p>
          <a:p>
            <a:pPr marL="0" indent="0" algn="just">
              <a:lnSpc>
                <a:spcPct val="150000"/>
              </a:lnSpc>
              <a:spcBef>
                <a:spcPts val="1200"/>
              </a:spcBef>
              <a:buFont typeface="Wingdings 2" panose="05020102010507070707" pitchFamily="18" charset="2"/>
              <a:buNone/>
              <a:defRPr/>
            </a:pPr>
            <a:r>
              <a:rPr lang="zh-CN" altLang="en-US" sz="2400" dirty="0">
                <a:latin typeface="+mj-ea"/>
                <a:ea typeface="+mj-ea"/>
              </a:rPr>
              <a:t> </a:t>
            </a:r>
            <a:r>
              <a:rPr lang="zh-CN" altLang="en-US" sz="2800" dirty="0">
                <a:latin typeface="+mj-ea"/>
                <a:ea typeface="+mj-ea"/>
              </a:rPr>
              <a:t>为什么？</a:t>
            </a:r>
            <a:endParaRPr lang="en-US" altLang="zh-CN" sz="2800" dirty="0">
              <a:latin typeface="+mj-ea"/>
              <a:ea typeface="+mj-ea"/>
            </a:endParaRPr>
          </a:p>
          <a:p>
            <a:pPr marL="622300" algn="just">
              <a:lnSpc>
                <a:spcPct val="150000"/>
              </a:lnSpc>
              <a:spcBef>
                <a:spcPts val="1200"/>
              </a:spcBef>
              <a:buFont typeface="Wingdings" panose="05000000000000000000" pitchFamily="2" charset="2"/>
              <a:buChar char="Ø"/>
              <a:defRPr/>
            </a:pPr>
            <a:r>
              <a:rPr lang="zh-CN" altLang="en-US" sz="2200" dirty="0">
                <a:latin typeface="宋体" panose="02010600030101010101" pitchFamily="2" charset="-122"/>
                <a:ea typeface="宋体" panose="02010600030101010101" pitchFamily="2" charset="-122"/>
              </a:rPr>
              <a:t>一个算法的最坏情况执行时间给出了任何输入的运行时间的一个</a:t>
            </a:r>
            <a:r>
              <a:rPr lang="zh-CN" altLang="en-US" sz="2200" b="1" dirty="0">
                <a:solidFill>
                  <a:srgbClr val="FF0000"/>
                </a:solidFill>
                <a:latin typeface="宋体" panose="02010600030101010101" pitchFamily="2" charset="-122"/>
                <a:ea typeface="宋体" panose="02010600030101010101" pitchFamily="2" charset="-122"/>
              </a:rPr>
              <a:t>上界</a:t>
            </a:r>
            <a:r>
              <a:rPr lang="zh-CN" altLang="en-US" sz="2200" dirty="0">
                <a:latin typeface="宋体" panose="02010600030101010101" pitchFamily="2" charset="-122"/>
                <a:ea typeface="宋体" panose="02010600030101010101" pitchFamily="2" charset="-122"/>
              </a:rPr>
              <a:t>。知道了这个界，就能确保算法绝不需要更长的时间，我们就不需要再对算法做更坏的打算。</a:t>
            </a:r>
            <a:endParaRPr lang="en-US" altLang="zh-CN" sz="2200" dirty="0">
              <a:latin typeface="宋体" panose="02010600030101010101" pitchFamily="2" charset="-122"/>
              <a:ea typeface="宋体" panose="02010600030101010101" pitchFamily="2" charset="-122"/>
            </a:endParaRPr>
          </a:p>
          <a:p>
            <a:pPr marL="622300" algn="just">
              <a:lnSpc>
                <a:spcPct val="150000"/>
              </a:lnSpc>
              <a:spcBef>
                <a:spcPts val="1200"/>
              </a:spcBef>
              <a:buFont typeface="Wingdings" panose="05000000000000000000" pitchFamily="2" charset="2"/>
              <a:buChar char="Ø"/>
              <a:defRPr/>
            </a:pPr>
            <a:r>
              <a:rPr lang="zh-CN" altLang="en-US" sz="2200" dirty="0">
                <a:latin typeface="宋体" panose="02010600030101010101" pitchFamily="2" charset="-122"/>
                <a:ea typeface="宋体" panose="02010600030101010101" pitchFamily="2" charset="-122"/>
              </a:rPr>
              <a:t>对某些算法，</a:t>
            </a:r>
            <a:r>
              <a:rPr lang="zh-CN" altLang="en-US" sz="2200" dirty="0">
                <a:solidFill>
                  <a:srgbClr val="0000CC"/>
                </a:solidFill>
                <a:latin typeface="宋体" panose="02010600030101010101" pitchFamily="2" charset="-122"/>
                <a:ea typeface="宋体" panose="02010600030101010101" pitchFamily="2" charset="-122"/>
              </a:rPr>
              <a:t>最坏情况经常出现</a:t>
            </a:r>
            <a:r>
              <a:rPr lang="zh-CN" altLang="en-US" sz="2200" dirty="0">
                <a:latin typeface="宋体" panose="02010600030101010101" pitchFamily="2" charset="-122"/>
                <a:ea typeface="宋体" panose="02010600030101010101" pitchFamily="2" charset="-122"/>
              </a:rPr>
              <a:t>。</a:t>
            </a:r>
            <a:endParaRPr lang="en-US" altLang="zh-CN" sz="2200" dirty="0">
              <a:latin typeface="宋体" panose="02010600030101010101" pitchFamily="2" charset="-122"/>
              <a:ea typeface="宋体" panose="02010600030101010101" pitchFamily="2" charset="-122"/>
            </a:endParaRPr>
          </a:p>
          <a:p>
            <a:pPr marL="622300" algn="just">
              <a:lnSpc>
                <a:spcPct val="150000"/>
              </a:lnSpc>
              <a:spcBef>
                <a:spcPts val="1200"/>
              </a:spcBef>
              <a:buFont typeface="Wingdings" panose="05000000000000000000" pitchFamily="2" charset="2"/>
              <a:buChar char="Ø"/>
              <a:defRPr/>
            </a:pPr>
            <a:r>
              <a:rPr lang="zh-CN" altLang="en-US" sz="2200" dirty="0">
                <a:latin typeface="宋体" panose="02010600030101010101" pitchFamily="2" charset="-122"/>
                <a:ea typeface="宋体" panose="02010600030101010101" pitchFamily="2" charset="-122"/>
              </a:rPr>
              <a:t>对很多算法，平均情况往往与最坏情况大致一样。</a:t>
            </a:r>
            <a:endParaRPr lang="en-US" altLang="zh-CN" sz="2200" dirty="0">
              <a:latin typeface="宋体" panose="02010600030101010101" pitchFamily="2" charset="-122"/>
              <a:ea typeface="宋体" panose="02010600030101010101" pitchFamily="2" charset="-122"/>
            </a:endParaRPr>
          </a:p>
          <a:p>
            <a:pPr marL="982663" algn="just">
              <a:lnSpc>
                <a:spcPct val="150000"/>
              </a:lnSpc>
              <a:spcBef>
                <a:spcPts val="1200"/>
              </a:spcBef>
              <a:buFont typeface="Wingdings" panose="05000000000000000000" pitchFamily="2" charset="2"/>
              <a:buChar char="p"/>
              <a:defRPr/>
            </a:pPr>
            <a:r>
              <a:rPr lang="zh-CN" altLang="en-US" sz="2000" dirty="0">
                <a:latin typeface="宋体" panose="02010600030101010101" pitchFamily="2" charset="-122"/>
                <a:ea typeface="宋体" panose="02010600030101010101" pitchFamily="2" charset="-122"/>
              </a:rPr>
              <a:t>如插入排序，就一般情况而言，</a:t>
            </a:r>
            <a:r>
              <a:rPr lang="en-US" altLang="zh-CN" sz="2000" dirty="0">
                <a:latin typeface="宋体" panose="02010600030101010101" pitchFamily="2" charset="-122"/>
                <a:ea typeface="宋体" panose="02010600030101010101" pitchFamily="2" charset="-122"/>
              </a:rPr>
              <a:t>while</a:t>
            </a:r>
            <a:r>
              <a:rPr lang="zh-CN" altLang="en-US" sz="2000" dirty="0">
                <a:latin typeface="宋体" panose="02010600030101010101" pitchFamily="2" charset="-122"/>
                <a:ea typeface="宋体" panose="02010600030101010101" pitchFamily="2" charset="-122"/>
              </a:rPr>
              <a:t>循环中为确定当前</a:t>
            </a:r>
            <a:r>
              <a:rPr lang="en-US" altLang="zh-CN" sz="2000" dirty="0">
                <a:latin typeface="宋体" panose="02010600030101010101" pitchFamily="2" charset="-122"/>
                <a:ea typeface="宋体" panose="02010600030101010101" pitchFamily="2" charset="-122"/>
              </a:rPr>
              <a:t>A[j]</a:t>
            </a:r>
            <a:r>
              <a:rPr lang="zh-CN" altLang="en-US" sz="2000" dirty="0">
                <a:latin typeface="宋体" panose="02010600030101010101" pitchFamily="2" charset="-122"/>
                <a:ea typeface="宋体" panose="02010600030101010101" pitchFamily="2" charset="-122"/>
              </a:rPr>
              <a:t>的插入位置，平均要检查一半的元素。那么导致的平均执行时间就数量级来说和最坏情况一样，</a:t>
            </a:r>
            <a:r>
              <a:rPr lang="zh-CN" altLang="en-US" sz="2000" dirty="0">
                <a:solidFill>
                  <a:srgbClr val="FF0000"/>
                </a:solidFill>
                <a:latin typeface="宋体" panose="02010600030101010101" pitchFamily="2" charset="-122"/>
                <a:ea typeface="宋体" panose="02010600030101010101" pitchFamily="2" charset="-122"/>
              </a:rPr>
              <a:t>依然是</a:t>
            </a:r>
            <a:r>
              <a:rPr lang="en-US" altLang="zh-CN" sz="2000" dirty="0">
                <a:solidFill>
                  <a:srgbClr val="FF0000"/>
                </a:solidFill>
                <a:latin typeface="宋体" panose="02010600030101010101" pitchFamily="2" charset="-122"/>
                <a:ea typeface="宋体" panose="02010600030101010101" pitchFamily="2" charset="-122"/>
              </a:rPr>
              <a:t>n</a:t>
            </a:r>
            <a:r>
              <a:rPr lang="zh-CN" altLang="en-US" sz="2000" dirty="0">
                <a:solidFill>
                  <a:srgbClr val="FF0000"/>
                </a:solidFill>
                <a:latin typeface="宋体" panose="02010600030101010101" pitchFamily="2" charset="-122"/>
                <a:ea typeface="宋体" panose="02010600030101010101" pitchFamily="2" charset="-122"/>
              </a:rPr>
              <a:t>的二次函数</a:t>
            </a:r>
            <a:r>
              <a:rPr lang="zh-CN" altLang="en-US" sz="2000" dirty="0">
                <a:latin typeface="宋体" panose="02010600030101010101" pitchFamily="2" charset="-122"/>
                <a:ea typeface="宋体" panose="02010600030101010101" pitchFamily="2" charset="-122"/>
              </a:rPr>
              <a:t>，只是常系数小了一些。</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内容占位符 2">
            <a:extLst>
              <a:ext uri="{FF2B5EF4-FFF2-40B4-BE49-F238E27FC236}">
                <a16:creationId xmlns:a16="http://schemas.microsoft.com/office/drawing/2014/main" id="{50F9F59F-204A-4468-A6DC-90839F38A473}"/>
              </a:ext>
            </a:extLst>
          </p:cNvPr>
          <p:cNvSpPr>
            <a:spLocks noGrp="1"/>
          </p:cNvSpPr>
          <p:nvPr>
            <p:ph idx="1"/>
          </p:nvPr>
        </p:nvSpPr>
        <p:spPr>
          <a:xfrm>
            <a:off x="395288" y="1484313"/>
            <a:ext cx="8640762" cy="5041900"/>
          </a:xfrm>
        </p:spPr>
        <p:txBody>
          <a:bodyPr/>
          <a:lstStyle/>
          <a:p>
            <a:pPr eaLnBrk="1" fontAlgn="auto" hangingPunct="1">
              <a:lnSpc>
                <a:spcPct val="150000"/>
              </a:lnSpc>
              <a:spcBef>
                <a:spcPts val="600"/>
              </a:spcBef>
              <a:spcAft>
                <a:spcPts val="0"/>
              </a:spcAft>
              <a:buFont typeface="Wingdings" panose="05000000000000000000" pitchFamily="2" charset="2"/>
              <a:buChar char="u"/>
              <a:defRPr/>
            </a:pPr>
            <a:r>
              <a:rPr lang="zh-CN" altLang="en-US" sz="2800" dirty="0">
                <a:solidFill>
                  <a:srgbClr val="0000CC"/>
                </a:solidFill>
                <a:latin typeface="+mj-ea"/>
              </a:rPr>
              <a:t>限界函数</a:t>
            </a:r>
            <a:r>
              <a:rPr lang="zh-CN" altLang="en-US" sz="2800" dirty="0">
                <a:latin typeface="+mj-ea"/>
              </a:rPr>
              <a:t>：取自频率计数函数表达式中的</a:t>
            </a:r>
            <a:r>
              <a:rPr lang="zh-CN" altLang="en-US" sz="2800" dirty="0">
                <a:solidFill>
                  <a:srgbClr val="FF0000"/>
                </a:solidFill>
                <a:latin typeface="+mj-ea"/>
              </a:rPr>
              <a:t>最高次项</a:t>
            </a:r>
            <a:r>
              <a:rPr lang="zh-CN" altLang="en-US" sz="2800" dirty="0">
                <a:latin typeface="+mj-ea"/>
              </a:rPr>
              <a:t>，</a:t>
            </a:r>
            <a:endParaRPr lang="en-US" altLang="zh-CN" sz="2800" dirty="0">
              <a:latin typeface="+mj-ea"/>
            </a:endParaRPr>
          </a:p>
          <a:p>
            <a:pPr marL="0" indent="0" eaLnBrk="1" fontAlgn="auto" hangingPunct="1">
              <a:lnSpc>
                <a:spcPct val="150000"/>
              </a:lnSpc>
              <a:spcBef>
                <a:spcPts val="600"/>
              </a:spcBef>
              <a:spcAft>
                <a:spcPts val="0"/>
              </a:spcAft>
              <a:buFont typeface="Wingdings 2" panose="05020102010507070707" pitchFamily="18" charset="2"/>
              <a:buNone/>
              <a:defRPr/>
            </a:pPr>
            <a:r>
              <a:rPr lang="en-US" altLang="zh-CN" sz="2800" dirty="0">
                <a:latin typeface="+mj-ea"/>
              </a:rPr>
              <a:t>                    </a:t>
            </a:r>
            <a:r>
              <a:rPr lang="zh-CN" altLang="en-US" sz="2800" dirty="0">
                <a:latin typeface="+mj-ea"/>
              </a:rPr>
              <a:t>并忽略常系数，记为：</a:t>
            </a:r>
            <a:r>
              <a:rPr lang="en-US" altLang="zh-CN" sz="2800" dirty="0">
                <a:latin typeface="+mj-ea"/>
              </a:rPr>
              <a:t>g(n)</a:t>
            </a:r>
            <a:r>
              <a:rPr lang="zh-CN" altLang="en-US" sz="2800" dirty="0">
                <a:latin typeface="+mj-ea"/>
              </a:rPr>
              <a:t>。 </a:t>
            </a:r>
          </a:p>
          <a:p>
            <a:pPr marL="719138" eaLnBrk="1" fontAlgn="auto" hangingPunct="1">
              <a:lnSpc>
                <a:spcPct val="150000"/>
              </a:lnSpc>
              <a:spcBef>
                <a:spcPts val="600"/>
              </a:spcBef>
              <a:spcAft>
                <a:spcPts val="0"/>
              </a:spcAft>
              <a:buFont typeface="Wingdings" panose="05000000000000000000" pitchFamily="2" charset="2"/>
              <a:buChar char="Ø"/>
              <a:defRPr/>
            </a:pPr>
            <a:r>
              <a:rPr lang="en-US" altLang="zh-CN" sz="2400" dirty="0">
                <a:latin typeface="宋体" panose="02010600030101010101" pitchFamily="2" charset="-122"/>
                <a:ea typeface="宋体" panose="02010600030101010101" pitchFamily="2" charset="-122"/>
              </a:rPr>
              <a:t>g(n)</a:t>
            </a:r>
            <a:r>
              <a:rPr lang="zh-CN" altLang="en-US" sz="2400" dirty="0">
                <a:latin typeface="宋体" panose="02010600030101010101" pitchFamily="2" charset="-122"/>
                <a:ea typeface="宋体" panose="02010600030101010101" pitchFamily="2" charset="-122"/>
              </a:rPr>
              <a:t>通常是关于</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的形式简单的单项式函数，</a:t>
            </a:r>
            <a:r>
              <a:rPr lang="zh-CN" altLang="en-US" sz="1600" dirty="0">
                <a:latin typeface="宋体" panose="02010600030101010101" pitchFamily="2" charset="-122"/>
                <a:ea typeface="宋体" panose="02010600030101010101" pitchFamily="2" charset="-122"/>
              </a:rPr>
              <a:t>如：</a:t>
            </a:r>
            <a:r>
              <a:rPr lang="en-US" altLang="zh-CN" sz="1600" dirty="0" err="1">
                <a:latin typeface="宋体" panose="02010600030101010101" pitchFamily="2" charset="-122"/>
                <a:ea typeface="宋体" panose="02010600030101010101" pitchFamily="2" charset="-122"/>
              </a:rPr>
              <a:t>logn</a:t>
            </a:r>
            <a:r>
              <a:rPr lang="zh-CN" altLang="en-US"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nlogn</a:t>
            </a:r>
            <a:r>
              <a:rPr lang="zh-CN" altLang="en-US" sz="1600" dirty="0">
                <a:latin typeface="宋体" panose="02010600030101010101" pitchFamily="2" charset="-122"/>
                <a:ea typeface="宋体" panose="02010600030101010101" pitchFamily="2" charset="-122"/>
              </a:rPr>
              <a:t>等</a:t>
            </a:r>
            <a:endParaRPr lang="en-US" altLang="zh-CN" sz="2000" dirty="0">
              <a:latin typeface="宋体" panose="02010600030101010101" pitchFamily="2" charset="-122"/>
              <a:ea typeface="宋体" panose="02010600030101010101" pitchFamily="2" charset="-122"/>
            </a:endParaRPr>
          </a:p>
          <a:p>
            <a:pPr marL="719138" eaLnBrk="1" fontAlgn="auto" hangingPunct="1">
              <a:lnSpc>
                <a:spcPct val="150000"/>
              </a:lnSpc>
              <a:spcBef>
                <a:spcPts val="600"/>
              </a:spcBef>
              <a:spcAft>
                <a:spcPts val="0"/>
              </a:spcAft>
              <a:buFont typeface="Wingdings" panose="05000000000000000000" pitchFamily="2" charset="2"/>
              <a:buChar char="Ø"/>
              <a:defRPr/>
            </a:pPr>
            <a:r>
              <a:rPr lang="en-US" altLang="zh-CN" sz="2400" dirty="0">
                <a:latin typeface="宋体" panose="02010600030101010101" pitchFamily="2" charset="-122"/>
                <a:ea typeface="宋体" panose="02010600030101010101" pitchFamily="2" charset="-122"/>
              </a:rPr>
              <a:t>g(n)</a:t>
            </a:r>
            <a:r>
              <a:rPr lang="zh-CN" altLang="en-US" sz="2400" dirty="0">
                <a:latin typeface="宋体" panose="02010600030101010101" pitchFamily="2" charset="-122"/>
                <a:ea typeface="宋体" panose="02010600030101010101" pitchFamily="2" charset="-122"/>
              </a:rPr>
              <a:t>通常是对算法中</a:t>
            </a:r>
            <a:r>
              <a:rPr lang="zh-CN" altLang="en-US" sz="2400" dirty="0">
                <a:solidFill>
                  <a:srgbClr val="0000CC"/>
                </a:solidFill>
                <a:latin typeface="宋体" panose="02010600030101010101" pitchFamily="2" charset="-122"/>
                <a:ea typeface="宋体" panose="02010600030101010101" pitchFamily="2" charset="-122"/>
              </a:rPr>
              <a:t>最复杂</a:t>
            </a:r>
            <a:r>
              <a:rPr lang="zh-CN" altLang="en-US" sz="2400" dirty="0">
                <a:latin typeface="宋体" panose="02010600030101010101" pitchFamily="2" charset="-122"/>
                <a:ea typeface="宋体" panose="02010600030101010101" pitchFamily="2" charset="-122"/>
              </a:rPr>
              <a:t>的计算部分分析而来的。</a:t>
            </a:r>
          </a:p>
          <a:p>
            <a:pPr marL="719138" eaLnBrk="1" fontAlgn="auto" hangingPunct="1">
              <a:lnSpc>
                <a:spcPct val="150000"/>
              </a:lnSpc>
              <a:spcBef>
                <a:spcPts val="2400"/>
              </a:spcBef>
              <a:spcAft>
                <a:spcPts val="0"/>
              </a:spcAft>
              <a:buFont typeface="Wingdings" panose="05000000000000000000" pitchFamily="2" charset="2"/>
              <a:buChar char="Ø"/>
              <a:defRPr/>
            </a:pPr>
            <a:endParaRPr lang="zh-CN" altLang="en-US" sz="2200" dirty="0">
              <a:latin typeface="宋体" panose="02010600030101010101" pitchFamily="2" charset="-122"/>
              <a:ea typeface="宋体" panose="02010600030101010101" pitchFamily="2" charset="-122"/>
            </a:endParaRPr>
          </a:p>
          <a:p>
            <a:pPr marL="808038" eaLnBrk="1" hangingPunct="1">
              <a:lnSpc>
                <a:spcPct val="150000"/>
              </a:lnSpc>
              <a:spcBef>
                <a:spcPts val="600"/>
              </a:spcBef>
              <a:buFont typeface="Wingdings" panose="05000000000000000000" pitchFamily="2" charset="2"/>
              <a:buChar char="Ø"/>
              <a:defRPr/>
            </a:pPr>
            <a:endParaRPr lang="zh-CN" altLang="en-US" sz="2400" dirty="0"/>
          </a:p>
          <a:p>
            <a:pPr eaLnBrk="1" hangingPunct="1">
              <a:lnSpc>
                <a:spcPct val="150000"/>
              </a:lnSpc>
              <a:spcBef>
                <a:spcPts val="600"/>
              </a:spcBef>
              <a:defRPr/>
            </a:pPr>
            <a:endParaRPr lang="zh-CN" altLang="en-US"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9B24F651-8E17-4707-AA35-D8C73E7E602F}"/>
              </a:ext>
            </a:extLst>
          </p:cNvPr>
          <p:cNvSpPr>
            <a:spLocks noGrp="1" noChangeArrowheads="1"/>
          </p:cNvSpPr>
          <p:nvPr>
            <p:ph type="ctrTitle"/>
          </p:nvPr>
        </p:nvSpPr>
        <p:spPr>
          <a:xfrm>
            <a:off x="684212" y="2492896"/>
            <a:ext cx="7775575" cy="1441004"/>
          </a:xfrm>
        </p:spPr>
        <p:txBody>
          <a:bodyPr/>
          <a:lstStyle/>
          <a:p>
            <a:pPr eaLnBrk="1" hangingPunct="1">
              <a:lnSpc>
                <a:spcPct val="150000"/>
              </a:lnSpc>
            </a:pPr>
            <a:r>
              <a:rPr lang="en-US" altLang="zh-CN" sz="3200" dirty="0"/>
              <a:t>Growth of </a:t>
            </a:r>
            <a:r>
              <a:rPr lang="en-US" altLang="zh-CN" sz="3600" dirty="0"/>
              <a:t>Functions</a:t>
            </a:r>
            <a:br>
              <a:rPr lang="en-US" altLang="zh-CN" sz="3600" dirty="0"/>
            </a:br>
            <a:r>
              <a:rPr lang="zh-CN" altLang="en-US" sz="3200" dirty="0"/>
              <a:t>函数的增长</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2CAF5EA-6997-4C5D-9FCC-322E456591DF}"/>
              </a:ext>
            </a:extLst>
          </p:cNvPr>
          <p:cNvSpPr>
            <a:spLocks noGrp="1"/>
          </p:cNvSpPr>
          <p:nvPr>
            <p:ph idx="1"/>
          </p:nvPr>
        </p:nvSpPr>
        <p:spPr>
          <a:xfrm>
            <a:off x="107950" y="260350"/>
            <a:ext cx="8928100" cy="6026150"/>
          </a:xfrm>
          <a:solidFill>
            <a:schemeClr val="bg1"/>
          </a:solidFill>
        </p:spPr>
        <p:txBody>
          <a:bodyPr/>
          <a:lstStyle/>
          <a:p>
            <a:pPr marL="0" indent="0" eaLnBrk="1" hangingPunct="1">
              <a:lnSpc>
                <a:spcPct val="150000"/>
              </a:lnSpc>
              <a:spcBef>
                <a:spcPts val="0"/>
              </a:spcBef>
              <a:spcAft>
                <a:spcPts val="600"/>
              </a:spcAft>
              <a:buFont typeface="Wingdings" panose="05000000000000000000" pitchFamily="2" charset="2"/>
              <a:buNone/>
              <a:defRPr/>
            </a:pPr>
            <a:r>
              <a:rPr lang="en-US" altLang="zh-CN" sz="2800" dirty="0"/>
              <a:t>3.1 </a:t>
            </a:r>
            <a:r>
              <a:rPr lang="zh-CN" altLang="en-US" sz="2800" dirty="0"/>
              <a:t>限界函数的定义</a:t>
            </a:r>
            <a:endParaRPr lang="en-US" altLang="zh-CN" sz="2800" dirty="0"/>
          </a:p>
          <a:p>
            <a:pPr marL="0" indent="0" eaLnBrk="1" hangingPunct="1">
              <a:lnSpc>
                <a:spcPct val="150000"/>
              </a:lnSpc>
              <a:spcBef>
                <a:spcPts val="600"/>
              </a:spcBef>
              <a:spcAft>
                <a:spcPts val="600"/>
              </a:spcAft>
              <a:buFont typeface="Wingdings" panose="05000000000000000000" pitchFamily="2" charset="2"/>
              <a:buNone/>
              <a:defRPr/>
            </a:pPr>
            <a:r>
              <a:rPr lang="zh-CN" altLang="en-US" sz="2400" dirty="0"/>
              <a:t>      算法时间复杂度的限界函数常用的有三个：</a:t>
            </a:r>
            <a:endParaRPr lang="en-US" altLang="zh-CN" sz="2400" dirty="0"/>
          </a:p>
          <a:p>
            <a:pPr marL="0" indent="0" eaLnBrk="1" hangingPunct="1">
              <a:lnSpc>
                <a:spcPct val="150000"/>
              </a:lnSpc>
              <a:spcBef>
                <a:spcPts val="0"/>
              </a:spcBef>
              <a:buFont typeface="Wingdings" panose="05000000000000000000" pitchFamily="2" charset="2"/>
              <a:buNone/>
              <a:defRPr/>
            </a:pPr>
            <a:r>
              <a:rPr lang="en-US" altLang="zh-CN" sz="2400" dirty="0">
                <a:solidFill>
                  <a:srgbClr val="FF0066"/>
                </a:solidFill>
              </a:rPr>
              <a:t>                               </a:t>
            </a:r>
            <a:r>
              <a:rPr lang="zh-CN" altLang="en-US" sz="2400" dirty="0">
                <a:solidFill>
                  <a:srgbClr val="FF0066"/>
                </a:solidFill>
              </a:rPr>
              <a:t>上界函数</a:t>
            </a:r>
            <a:r>
              <a:rPr lang="zh-CN" altLang="en-US" sz="2400" dirty="0"/>
              <a:t>、</a:t>
            </a:r>
            <a:r>
              <a:rPr lang="zh-CN" altLang="en-US" sz="2400" dirty="0">
                <a:solidFill>
                  <a:srgbClr val="FF0066"/>
                </a:solidFill>
              </a:rPr>
              <a:t>下界函数</a:t>
            </a:r>
            <a:r>
              <a:rPr lang="zh-CN" altLang="en-US" sz="2400" dirty="0"/>
              <a:t>、</a:t>
            </a:r>
            <a:r>
              <a:rPr lang="zh-CN" altLang="en-US" sz="2400" dirty="0">
                <a:solidFill>
                  <a:srgbClr val="FF0066"/>
                </a:solidFill>
              </a:rPr>
              <a:t>渐进紧确界函数</a:t>
            </a:r>
            <a:r>
              <a:rPr lang="zh-CN" altLang="en-US" sz="2400" dirty="0"/>
              <a:t>。</a:t>
            </a:r>
            <a:endParaRPr lang="en-US" altLang="zh-CN" sz="2400" dirty="0"/>
          </a:p>
          <a:p>
            <a:pPr marL="0" indent="0" eaLnBrk="1" hangingPunct="1">
              <a:lnSpc>
                <a:spcPct val="150000"/>
              </a:lnSpc>
              <a:spcBef>
                <a:spcPts val="0"/>
              </a:spcBef>
              <a:buFont typeface="Wingdings" panose="05000000000000000000" pitchFamily="2" charset="2"/>
              <a:buNone/>
              <a:defRPr/>
            </a:pPr>
            <a:r>
              <a:rPr lang="zh-CN" altLang="en-US" sz="2400" dirty="0"/>
              <a:t>      对应的渐进记号：    </a:t>
            </a:r>
            <a:r>
              <a:rPr lang="en-US" altLang="zh-CN" sz="2400" dirty="0"/>
              <a:t>O             </a:t>
            </a:r>
            <a:r>
              <a:rPr lang="el-GR" altLang="zh-CN" sz="2400" dirty="0"/>
              <a:t>Ω </a:t>
            </a:r>
            <a:r>
              <a:rPr lang="en-US" altLang="zh-CN" sz="2400" dirty="0"/>
              <a:t>                 </a:t>
            </a:r>
            <a:r>
              <a:rPr lang="el-GR" altLang="zh-CN" sz="2800" dirty="0">
                <a:latin typeface="仿宋" panose="02010609060101010101" pitchFamily="49" charset="-122"/>
                <a:ea typeface="仿宋" panose="02010609060101010101" pitchFamily="49" charset="-122"/>
              </a:rPr>
              <a:t>Θ</a:t>
            </a:r>
            <a:r>
              <a:rPr lang="en-US" altLang="zh-CN" sz="2400" dirty="0"/>
              <a:t>  </a:t>
            </a:r>
            <a:endParaRPr lang="zh-CN" altLang="en-US" sz="2400" dirty="0"/>
          </a:p>
          <a:p>
            <a:pPr marL="0" indent="0" eaLnBrk="1" hangingPunct="1">
              <a:lnSpc>
                <a:spcPct val="150000"/>
              </a:lnSpc>
              <a:spcBef>
                <a:spcPts val="600"/>
              </a:spcBef>
              <a:buFont typeface="Wingdings" panose="05000000000000000000" pitchFamily="2" charset="2"/>
              <a:buNone/>
              <a:defRPr/>
            </a:pPr>
            <a:r>
              <a:rPr lang="zh-CN" altLang="en-US" sz="2400" dirty="0"/>
              <a:t>      </a:t>
            </a:r>
            <a:r>
              <a:rPr lang="zh-CN" altLang="en-US" sz="2400" dirty="0">
                <a:solidFill>
                  <a:srgbClr val="0000FF"/>
                </a:solidFill>
              </a:rPr>
              <a:t>定义如下：</a:t>
            </a:r>
            <a:endParaRPr lang="en-US" altLang="zh-CN" sz="2400" dirty="0">
              <a:solidFill>
                <a:srgbClr val="0000FF"/>
              </a:solidFill>
            </a:endParaRPr>
          </a:p>
          <a:p>
            <a:pPr marL="0" indent="0" eaLnBrk="1" hangingPunct="1">
              <a:lnSpc>
                <a:spcPct val="150000"/>
              </a:lnSpc>
              <a:spcBef>
                <a:spcPts val="1800"/>
              </a:spcBef>
              <a:buFont typeface="Wingdings" panose="05000000000000000000" pitchFamily="2" charset="2"/>
              <a:buNone/>
              <a:defRPr/>
            </a:pPr>
            <a:r>
              <a:rPr lang="zh-CN" altLang="en-US" sz="2400" dirty="0"/>
              <a:t>记：算法的实际执行时间为</a:t>
            </a:r>
            <a:r>
              <a:rPr lang="en-US" altLang="zh-CN" sz="2400" b="1" i="1" dirty="0">
                <a:solidFill>
                  <a:srgbClr val="FF0000"/>
                </a:solidFill>
              </a:rPr>
              <a:t>f(n)</a:t>
            </a:r>
            <a:r>
              <a:rPr lang="zh-CN" altLang="en-US" sz="2400" dirty="0"/>
              <a:t>，分析所得的限界函数为</a:t>
            </a:r>
            <a:r>
              <a:rPr lang="en-US" altLang="zh-CN" sz="2400" b="1" i="1" dirty="0">
                <a:solidFill>
                  <a:srgbClr val="FF0000"/>
                </a:solidFill>
              </a:rPr>
              <a:t>g(n)</a:t>
            </a:r>
            <a:endParaRPr lang="en-US" altLang="zh-CN" sz="2400" dirty="0"/>
          </a:p>
          <a:p>
            <a:pPr marL="0" indent="0" eaLnBrk="1" hangingPunct="1">
              <a:lnSpc>
                <a:spcPct val="150000"/>
              </a:lnSpc>
              <a:spcBef>
                <a:spcPts val="600"/>
              </a:spcBef>
              <a:buFont typeface="Wingdings" panose="05000000000000000000" pitchFamily="2" charset="2"/>
              <a:buNone/>
              <a:defRPr/>
            </a:pPr>
            <a:r>
              <a:rPr lang="zh-CN" altLang="en-US" sz="2400" dirty="0"/>
              <a:t>      其中， </a:t>
            </a:r>
            <a:r>
              <a:rPr lang="en-US" altLang="zh-CN" sz="2000" i="1" dirty="0">
                <a:solidFill>
                  <a:srgbClr val="FF0066"/>
                </a:solidFill>
                <a:latin typeface="宋体" panose="02010600030101010101" pitchFamily="2" charset="-122"/>
                <a:ea typeface="宋体" panose="02010600030101010101" pitchFamily="2" charset="-122"/>
              </a:rPr>
              <a:t>n </a:t>
            </a:r>
            <a:r>
              <a:rPr lang="zh-CN" altLang="en-US" sz="2000" dirty="0">
                <a:latin typeface="宋体" panose="02010600030101010101" pitchFamily="2" charset="-122"/>
                <a:ea typeface="宋体" panose="02010600030101010101" pitchFamily="2" charset="-122"/>
              </a:rPr>
              <a:t>：问题规模的某种测度。</a:t>
            </a:r>
          </a:p>
          <a:p>
            <a:pPr marL="536575" indent="0" eaLnBrk="1" hangingPunct="1">
              <a:lnSpc>
                <a:spcPct val="150000"/>
              </a:lnSpc>
              <a:spcBef>
                <a:spcPts val="600"/>
              </a:spcBef>
              <a:buFont typeface="Wingdings 2" panose="05020102010507070707" pitchFamily="18" charset="2"/>
              <a:buNone/>
              <a:defRPr/>
            </a:pPr>
            <a:r>
              <a:rPr lang="en-US" altLang="zh-CN" sz="2000" i="1" dirty="0">
                <a:solidFill>
                  <a:srgbClr val="FF0066"/>
                </a:solidFill>
                <a:latin typeface="宋体" panose="02010600030101010101" pitchFamily="2" charset="-122"/>
                <a:ea typeface="宋体" panose="02010600030101010101" pitchFamily="2" charset="-122"/>
              </a:rPr>
              <a:t>      f(n)</a:t>
            </a:r>
            <a:r>
              <a:rPr lang="zh-CN" altLang="en-US" sz="2000" dirty="0">
                <a:latin typeface="宋体" panose="02010600030101010101" pitchFamily="2" charset="-122"/>
                <a:ea typeface="宋体" panose="02010600030101010101" pitchFamily="2" charset="-122"/>
              </a:rPr>
              <a:t>：</a:t>
            </a:r>
            <a:r>
              <a:rPr lang="zh-CN" altLang="en-US" sz="2000" dirty="0">
                <a:solidFill>
                  <a:srgbClr val="0000CC"/>
                </a:solidFill>
                <a:latin typeface="宋体" panose="02010600030101010101" pitchFamily="2" charset="-122"/>
                <a:ea typeface="宋体" panose="02010600030101010101" pitchFamily="2" charset="-122"/>
              </a:rPr>
              <a:t>是</a:t>
            </a:r>
            <a:r>
              <a:rPr lang="zh-CN" altLang="en-US" sz="2000" dirty="0">
                <a:solidFill>
                  <a:srgbClr val="0000FF"/>
                </a:solidFill>
                <a:latin typeface="宋体" panose="02010600030101010101" pitchFamily="2" charset="-122"/>
                <a:ea typeface="宋体" panose="02010600030101010101" pitchFamily="2" charset="-122"/>
              </a:rPr>
              <a:t>与机器及语言有关的量</a:t>
            </a:r>
            <a:r>
              <a:rPr lang="zh-CN" altLang="en-US" sz="2000" dirty="0">
                <a:latin typeface="宋体" panose="02010600030101010101" pitchFamily="2" charset="-122"/>
                <a:ea typeface="宋体" panose="02010600030101010101" pitchFamily="2" charset="-122"/>
              </a:rPr>
              <a:t>。</a:t>
            </a:r>
          </a:p>
          <a:p>
            <a:pPr marL="536575" indent="0" eaLnBrk="1" hangingPunct="1">
              <a:lnSpc>
                <a:spcPct val="150000"/>
              </a:lnSpc>
              <a:spcBef>
                <a:spcPts val="600"/>
              </a:spcBef>
              <a:buFont typeface="Wingdings 2" panose="05020102010507070707" pitchFamily="18" charset="2"/>
              <a:buNone/>
              <a:defRPr/>
            </a:pPr>
            <a:r>
              <a:rPr lang="en-US" altLang="zh-CN" sz="2000" i="1" dirty="0">
                <a:solidFill>
                  <a:srgbClr val="FF0066"/>
                </a:solidFill>
                <a:latin typeface="宋体" panose="02010600030101010101" pitchFamily="2" charset="-122"/>
                <a:ea typeface="宋体" panose="02010600030101010101" pitchFamily="2" charset="-122"/>
              </a:rPr>
              <a:t>      g(n)</a:t>
            </a:r>
            <a:r>
              <a:rPr lang="zh-CN" altLang="en-US" sz="2000" dirty="0">
                <a:latin typeface="宋体" panose="02010600030101010101" pitchFamily="2" charset="-122"/>
                <a:ea typeface="宋体" panose="02010600030101010101" pitchFamily="2" charset="-122"/>
              </a:rPr>
              <a:t>：是事前分析的结果，一个</a:t>
            </a:r>
            <a:r>
              <a:rPr lang="zh-CN" altLang="en-US" sz="2000" dirty="0">
                <a:solidFill>
                  <a:srgbClr val="0000FF"/>
                </a:solidFill>
                <a:latin typeface="宋体" panose="02010600030101010101" pitchFamily="2" charset="-122"/>
                <a:ea typeface="宋体" panose="02010600030101010101" pitchFamily="2" charset="-122"/>
              </a:rPr>
              <a:t>形式简单</a:t>
            </a:r>
            <a:r>
              <a:rPr lang="zh-CN" altLang="en-US" sz="2000" dirty="0">
                <a:latin typeface="宋体" panose="02010600030101010101" pitchFamily="2" charset="-122"/>
                <a:ea typeface="宋体" panose="02010600030101010101" pitchFamily="2" charset="-122"/>
              </a:rPr>
              <a:t>的函数，与频率计数有关、</a:t>
            </a:r>
            <a:endParaRPr lang="en-US" altLang="zh-CN" sz="2000" dirty="0">
              <a:latin typeface="宋体" panose="02010600030101010101" pitchFamily="2" charset="-122"/>
              <a:ea typeface="宋体" panose="02010600030101010101" pitchFamily="2" charset="-122"/>
            </a:endParaRPr>
          </a:p>
          <a:p>
            <a:pPr marL="536575" indent="0" eaLnBrk="1" hangingPunct="1">
              <a:lnSpc>
                <a:spcPct val="150000"/>
              </a:lnSpc>
              <a:spcBef>
                <a:spcPts val="600"/>
              </a:spcBef>
              <a:buFont typeface="Wingdings 2" panose="05020102010507070707" pitchFamily="18" charset="2"/>
              <a:buNone/>
              <a:defRPr/>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而</a:t>
            </a:r>
            <a:r>
              <a:rPr lang="zh-CN" altLang="en-US" sz="2000" dirty="0">
                <a:solidFill>
                  <a:srgbClr val="0000FF"/>
                </a:solidFill>
                <a:latin typeface="宋体" panose="02010600030101010101" pitchFamily="2" charset="-122"/>
                <a:ea typeface="宋体" panose="02010600030101010101" pitchFamily="2" charset="-122"/>
              </a:rPr>
              <a:t>与机器及语言无关</a:t>
            </a:r>
            <a:r>
              <a:rPr lang="zh-CN" altLang="en-US" sz="2000" dirty="0">
                <a:latin typeface="宋体" panose="02010600030101010101" pitchFamily="2" charset="-122"/>
                <a:ea typeface="宋体" panose="02010600030101010101" pitchFamily="2" charset="-122"/>
              </a:rPr>
              <a:t>。</a:t>
            </a:r>
          </a:p>
          <a:p>
            <a:pPr marL="0" indent="0" eaLnBrk="1" hangingPunct="1">
              <a:lnSpc>
                <a:spcPct val="150000"/>
              </a:lnSpc>
              <a:buFont typeface="Wingdings" panose="05000000000000000000" pitchFamily="2" charset="2"/>
              <a:buNone/>
              <a:defRPr/>
            </a:pPr>
            <a:r>
              <a:rPr lang="zh-CN" altLang="en-US" sz="2400" dirty="0"/>
              <a:t>    </a:t>
            </a:r>
          </a:p>
          <a:p>
            <a:pPr marL="0" indent="0" eaLnBrk="1" hangingPunct="1">
              <a:lnSpc>
                <a:spcPct val="150000"/>
              </a:lnSpc>
              <a:buFont typeface="Wingdings" panose="05000000000000000000" pitchFamily="2" charset="2"/>
              <a:buNone/>
              <a:defRPr/>
            </a:pPr>
            <a:r>
              <a:rPr lang="zh-CN" altLang="en-US" sz="2400" dirty="0"/>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1E247CC-25CD-4B8C-8A9B-7EE3FA9CF9BC}"/>
              </a:ext>
            </a:extLst>
          </p:cNvPr>
          <p:cNvSpPr>
            <a:spLocks noGrp="1"/>
          </p:cNvSpPr>
          <p:nvPr>
            <p:ph idx="1"/>
          </p:nvPr>
        </p:nvSpPr>
        <p:spPr>
          <a:xfrm>
            <a:off x="179388" y="115888"/>
            <a:ext cx="8785225" cy="5257800"/>
          </a:xfrm>
          <a:solidFill>
            <a:schemeClr val="bg1"/>
          </a:solidFill>
        </p:spPr>
        <p:txBody>
          <a:bodyPr/>
          <a:lstStyle/>
          <a:p>
            <a:pPr marL="982663" indent="-982663" eaLnBrk="1" hangingPunct="1">
              <a:lnSpc>
                <a:spcPct val="150000"/>
              </a:lnSpc>
              <a:spcBef>
                <a:spcPts val="0"/>
              </a:spcBef>
              <a:buFont typeface="Wingdings" panose="05000000000000000000" pitchFamily="2" charset="2"/>
              <a:buNone/>
              <a:defRPr/>
            </a:pPr>
            <a:r>
              <a:rPr lang="en-US" altLang="zh-CN" sz="2800" dirty="0"/>
              <a:t>1. </a:t>
            </a:r>
            <a:r>
              <a:rPr lang="zh-CN" altLang="en-US" sz="2800" dirty="0"/>
              <a:t>上界，</a:t>
            </a:r>
            <a:r>
              <a:rPr lang="en-US" altLang="zh-CN" sz="2800" dirty="0"/>
              <a:t>O</a:t>
            </a:r>
            <a:r>
              <a:rPr lang="zh-CN" altLang="en-US" sz="2800" dirty="0"/>
              <a:t>记号</a:t>
            </a:r>
            <a:endParaRPr lang="en-US" altLang="zh-CN" sz="2800" dirty="0"/>
          </a:p>
          <a:p>
            <a:pPr marL="0" indent="0" eaLnBrk="1" hangingPunct="1">
              <a:lnSpc>
                <a:spcPct val="150000"/>
              </a:lnSpc>
              <a:spcBef>
                <a:spcPts val="0"/>
              </a:spcBef>
              <a:buFont typeface="Wingdings" panose="05000000000000000000" pitchFamily="2" charset="2"/>
              <a:buNone/>
              <a:defRPr/>
            </a:pPr>
            <a:r>
              <a:rPr lang="en-US" altLang="zh-CN" sz="2400" dirty="0"/>
              <a:t>    O(g(n))</a:t>
            </a:r>
            <a:r>
              <a:rPr lang="zh-CN" altLang="en-US" sz="2400" dirty="0"/>
              <a:t>表示以下函数的集合：</a:t>
            </a:r>
            <a:endParaRPr lang="en-US" altLang="zh-CN" sz="2400" dirty="0"/>
          </a:p>
          <a:p>
            <a:pPr marL="982663" indent="-982663" eaLnBrk="1" hangingPunct="1">
              <a:lnSpc>
                <a:spcPct val="150000"/>
              </a:lnSpc>
              <a:spcBef>
                <a:spcPts val="0"/>
              </a:spcBef>
              <a:buFont typeface="Wingdings" panose="05000000000000000000" pitchFamily="2" charset="2"/>
              <a:buNone/>
              <a:defRPr/>
            </a:pPr>
            <a:endParaRPr lang="en-US" altLang="zh-CN" sz="2400" dirty="0"/>
          </a:p>
          <a:p>
            <a:pPr marL="982663" indent="-982663" eaLnBrk="1" hangingPunct="1">
              <a:lnSpc>
                <a:spcPct val="150000"/>
              </a:lnSpc>
              <a:spcBef>
                <a:spcPts val="0"/>
              </a:spcBef>
              <a:buFont typeface="Wingdings" panose="05000000000000000000" pitchFamily="2" charset="2"/>
              <a:buNone/>
              <a:defRPr/>
            </a:pPr>
            <a:endParaRPr lang="en-US" altLang="zh-CN" sz="1600" dirty="0"/>
          </a:p>
          <a:p>
            <a:pPr eaLnBrk="1" hangingPunct="1">
              <a:lnSpc>
                <a:spcPct val="150000"/>
              </a:lnSpc>
              <a:spcBef>
                <a:spcPts val="1200"/>
              </a:spcBef>
              <a:buFont typeface="Wingdings" panose="05000000000000000000" pitchFamily="2" charset="2"/>
              <a:buChar char="u"/>
              <a:defRPr/>
            </a:pPr>
            <a:r>
              <a:rPr lang="zh-CN" altLang="en-US" sz="2400" dirty="0"/>
              <a:t>若</a:t>
            </a:r>
            <a:r>
              <a:rPr lang="en-US" altLang="zh-CN" sz="2400" dirty="0"/>
              <a:t>f(n)</a:t>
            </a:r>
            <a:r>
              <a:rPr lang="zh-CN" altLang="en-US" sz="2400" dirty="0"/>
              <a:t>和</a:t>
            </a:r>
            <a:r>
              <a:rPr lang="en-US" altLang="zh-CN" sz="2400" dirty="0"/>
              <a:t>g(n)</a:t>
            </a:r>
            <a:r>
              <a:rPr lang="zh-CN" altLang="en-US" sz="2400" dirty="0"/>
              <a:t>满足以上关系，则记为</a:t>
            </a:r>
            <a:r>
              <a:rPr lang="en-US" altLang="zh-CN" sz="2400" dirty="0">
                <a:solidFill>
                  <a:srgbClr val="FF0000"/>
                </a:solidFill>
              </a:rPr>
              <a:t>f(n)∈</a:t>
            </a:r>
            <a:r>
              <a:rPr lang="el-GR" altLang="zh-CN" sz="2400" dirty="0">
                <a:solidFill>
                  <a:srgbClr val="FF0000"/>
                </a:solidFill>
              </a:rPr>
              <a:t>Ο</a:t>
            </a:r>
            <a:r>
              <a:rPr lang="en-US" altLang="zh-CN" sz="2400" dirty="0">
                <a:solidFill>
                  <a:srgbClr val="FF0000"/>
                </a:solidFill>
              </a:rPr>
              <a:t>(g(n))</a:t>
            </a:r>
            <a:r>
              <a:rPr lang="zh-CN" altLang="en-US" sz="2400" dirty="0">
                <a:latin typeface="宋体" panose="02010600030101010101" pitchFamily="2" charset="-122"/>
                <a:ea typeface="宋体" panose="02010600030101010101" pitchFamily="2" charset="-122"/>
              </a:rPr>
              <a:t>，</a:t>
            </a:r>
            <a:r>
              <a:rPr lang="zh-CN" altLang="en-US" sz="2400" dirty="0">
                <a:latin typeface="宋体" pitchFamily="2" charset="-122"/>
              </a:rPr>
              <a:t>表示</a:t>
            </a:r>
            <a:r>
              <a:rPr lang="en-US" altLang="zh-CN" sz="2400" dirty="0">
                <a:latin typeface="宋体" pitchFamily="2" charset="-122"/>
              </a:rPr>
              <a:t>f(n)</a:t>
            </a:r>
            <a:r>
              <a:rPr lang="zh-CN" altLang="en-US" sz="2400" dirty="0">
                <a:latin typeface="宋体" pitchFamily="2" charset="-122"/>
              </a:rPr>
              <a:t>是集合</a:t>
            </a:r>
            <a:r>
              <a:rPr lang="el-GR" altLang="zh-CN" sz="2200" dirty="0"/>
              <a:t>Ο</a:t>
            </a:r>
            <a:r>
              <a:rPr lang="en-US" altLang="zh-CN" sz="2200" dirty="0"/>
              <a:t>(g(n))</a:t>
            </a:r>
            <a:r>
              <a:rPr lang="zh-CN" altLang="en-US" sz="2400" dirty="0">
                <a:latin typeface="宋体" pitchFamily="2" charset="-122"/>
              </a:rPr>
              <a:t>的成员。并通常记作</a:t>
            </a:r>
            <a:endParaRPr lang="en-US" altLang="zh-CN" sz="2400" dirty="0">
              <a:latin typeface="宋体" pitchFamily="2" charset="-122"/>
            </a:endParaRPr>
          </a:p>
          <a:p>
            <a:pPr marL="0" indent="0" eaLnBrk="1" hangingPunct="1">
              <a:lnSpc>
                <a:spcPct val="150000"/>
              </a:lnSpc>
              <a:spcBef>
                <a:spcPts val="0"/>
              </a:spcBef>
              <a:buFont typeface="Wingdings" panose="05000000000000000000" pitchFamily="2" charset="2"/>
              <a:buNone/>
              <a:defRPr/>
            </a:pPr>
            <a:r>
              <a:rPr lang="en-US" altLang="zh-CN" sz="2200" dirty="0">
                <a:solidFill>
                  <a:srgbClr val="FF0000"/>
                </a:solidFill>
                <a:latin typeface="宋体" pitchFamily="2" charset="-122"/>
              </a:rPr>
              <a:t>                        </a:t>
            </a:r>
            <a:r>
              <a:rPr lang="en-US" altLang="zh-CN" sz="2200" dirty="0">
                <a:solidFill>
                  <a:srgbClr val="FF0000"/>
                </a:solidFill>
              </a:rPr>
              <a:t>f(n)=</a:t>
            </a:r>
            <a:r>
              <a:rPr lang="el-GR" altLang="zh-CN" sz="2200" dirty="0">
                <a:solidFill>
                  <a:srgbClr val="FF0000"/>
                </a:solidFill>
              </a:rPr>
              <a:t>Ο</a:t>
            </a:r>
            <a:r>
              <a:rPr lang="en-US" altLang="zh-CN" sz="2200" dirty="0">
                <a:solidFill>
                  <a:srgbClr val="FF0000"/>
                </a:solidFill>
              </a:rPr>
              <a:t>(g(n))</a:t>
            </a:r>
            <a:endParaRPr lang="en-US" altLang="zh-CN" sz="2200" dirty="0"/>
          </a:p>
          <a:p>
            <a:pPr marL="982663" indent="-982663" eaLnBrk="1" hangingPunct="1">
              <a:lnSpc>
                <a:spcPct val="150000"/>
              </a:lnSpc>
              <a:spcBef>
                <a:spcPts val="0"/>
              </a:spcBef>
              <a:buFont typeface="Wingdings" panose="05000000000000000000" pitchFamily="2" charset="2"/>
              <a:buNone/>
              <a:defRPr/>
            </a:pPr>
            <a:r>
              <a:rPr lang="en-US" altLang="zh-CN" sz="2800" dirty="0">
                <a:solidFill>
                  <a:srgbClr val="0000FF"/>
                </a:solidFill>
              </a:rPr>
              <a:t>   </a:t>
            </a:r>
            <a:r>
              <a:rPr lang="zh-CN" altLang="en-US" sz="2400" dirty="0">
                <a:solidFill>
                  <a:srgbClr val="0000FF"/>
                </a:solidFill>
                <a:latin typeface="宋体" pitchFamily="2" charset="-122"/>
              </a:rPr>
              <a:t>含义：</a:t>
            </a:r>
            <a:endParaRPr lang="zh-CN" altLang="en-US" sz="1600" dirty="0">
              <a:solidFill>
                <a:srgbClr val="0000FF"/>
              </a:solidFill>
              <a:latin typeface="宋体" pitchFamily="2" charset="-122"/>
            </a:endParaRPr>
          </a:p>
          <a:p>
            <a:pPr marL="623888" indent="0" eaLnBrk="1" hangingPunct="1">
              <a:lnSpc>
                <a:spcPct val="150000"/>
              </a:lnSpc>
              <a:spcBef>
                <a:spcPts val="0"/>
              </a:spcBef>
              <a:buFont typeface="Wingdings" panose="05000000000000000000" pitchFamily="2" charset="2"/>
              <a:buNone/>
              <a:defRPr/>
            </a:pPr>
            <a:r>
              <a:rPr lang="en-US" altLang="zh-CN" sz="2400" dirty="0"/>
              <a:t>f(n)=</a:t>
            </a:r>
            <a:r>
              <a:rPr lang="el-GR" altLang="zh-CN" sz="2400" dirty="0"/>
              <a:t>Ο</a:t>
            </a:r>
            <a:r>
              <a:rPr lang="en-US" altLang="zh-CN" sz="2400" dirty="0"/>
              <a:t>(g(n))</a:t>
            </a:r>
            <a:r>
              <a:rPr lang="zh-CN" altLang="en-US" sz="2400" dirty="0">
                <a:latin typeface="宋体" pitchFamily="2" charset="-122"/>
              </a:rPr>
              <a:t>表示如果算法用</a:t>
            </a:r>
            <a:r>
              <a:rPr lang="en-US" altLang="zh-CN" sz="2400" dirty="0">
                <a:latin typeface="宋体" pitchFamily="2" charset="-122"/>
              </a:rPr>
              <a:t>n</a:t>
            </a:r>
            <a:r>
              <a:rPr lang="zh-CN" altLang="en-US" sz="2400" dirty="0">
                <a:latin typeface="宋体" pitchFamily="2" charset="-122"/>
              </a:rPr>
              <a:t>值不变的同一类数据（规模相等，性质相同）在某台机器上运行，所用的时间总小于</a:t>
            </a:r>
            <a:r>
              <a:rPr lang="en-US" altLang="zh-CN" sz="2400" dirty="0">
                <a:latin typeface="宋体" pitchFamily="2" charset="-122"/>
              </a:rPr>
              <a:t>|g(n)|</a:t>
            </a:r>
            <a:r>
              <a:rPr lang="zh-CN" altLang="en-US" sz="2400" dirty="0">
                <a:latin typeface="宋体" pitchFamily="2" charset="-122"/>
              </a:rPr>
              <a:t>的一个常数倍。</a:t>
            </a:r>
            <a:endParaRPr lang="en-US" altLang="zh-CN" sz="2400" dirty="0">
              <a:latin typeface="宋体" pitchFamily="2" charset="-122"/>
            </a:endParaRPr>
          </a:p>
        </p:txBody>
      </p:sp>
      <p:pic>
        <p:nvPicPr>
          <p:cNvPr id="9219" name="图片 3">
            <a:extLst>
              <a:ext uri="{FF2B5EF4-FFF2-40B4-BE49-F238E27FC236}">
                <a16:creationId xmlns:a16="http://schemas.microsoft.com/office/drawing/2014/main" id="{6FE42B6B-AB65-4D11-AD90-7150156C1D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484313"/>
            <a:ext cx="8023225" cy="76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39ACF1D-004A-4D3D-AE0A-1C34106BA262}"/>
              </a:ext>
            </a:extLst>
          </p:cNvPr>
          <p:cNvSpPr>
            <a:spLocks noGrp="1"/>
          </p:cNvSpPr>
          <p:nvPr>
            <p:ph idx="1"/>
          </p:nvPr>
        </p:nvSpPr>
        <p:spPr>
          <a:xfrm>
            <a:off x="315913" y="1125538"/>
            <a:ext cx="8504237" cy="5543550"/>
          </a:xfrm>
          <a:solidFill>
            <a:schemeClr val="bg1"/>
          </a:solidFill>
        </p:spPr>
        <p:txBody>
          <a:bodyPr/>
          <a:lstStyle/>
          <a:p>
            <a:pPr eaLnBrk="1" hangingPunct="1">
              <a:lnSpc>
                <a:spcPct val="150000"/>
              </a:lnSpc>
              <a:spcBef>
                <a:spcPts val="1200"/>
              </a:spcBef>
              <a:buFont typeface="Wingdings" panose="05000000000000000000" pitchFamily="2" charset="2"/>
              <a:buChar char="u"/>
              <a:defRPr/>
            </a:pPr>
            <a:r>
              <a:rPr lang="en-US" altLang="zh-CN" sz="2400" dirty="0"/>
              <a:t>O</a:t>
            </a:r>
            <a:r>
              <a:rPr lang="zh-CN" altLang="en-US" sz="2400" dirty="0"/>
              <a:t>记号给出的是</a:t>
            </a:r>
            <a:r>
              <a:rPr lang="zh-CN" altLang="en-US" sz="2400" dirty="0">
                <a:solidFill>
                  <a:srgbClr val="FF0000"/>
                </a:solidFill>
              </a:rPr>
              <a:t>渐进上界</a:t>
            </a:r>
            <a:r>
              <a:rPr lang="zh-CN" altLang="en-US" sz="2400" dirty="0"/>
              <a:t>，称为</a:t>
            </a:r>
            <a:r>
              <a:rPr lang="zh-CN" altLang="en-US" sz="2200" dirty="0">
                <a:solidFill>
                  <a:srgbClr val="FF0000"/>
                </a:solidFill>
              </a:rPr>
              <a:t>上界函数</a:t>
            </a:r>
            <a:r>
              <a:rPr lang="zh-CN" altLang="en-US" sz="2200" dirty="0"/>
              <a:t>（</a:t>
            </a:r>
            <a:r>
              <a:rPr lang="en-US" altLang="zh-CN" sz="2200" dirty="0"/>
              <a:t>upper bound</a:t>
            </a:r>
            <a:r>
              <a:rPr lang="zh-CN" altLang="en-US" sz="2200" dirty="0"/>
              <a:t>）</a:t>
            </a:r>
            <a:endParaRPr lang="en-US" altLang="zh-CN" sz="2200" dirty="0"/>
          </a:p>
          <a:p>
            <a:pPr eaLnBrk="1" hangingPunct="1">
              <a:lnSpc>
                <a:spcPct val="150000"/>
              </a:lnSpc>
              <a:spcBef>
                <a:spcPts val="1200"/>
              </a:spcBef>
              <a:buFont typeface="Wingdings" panose="05000000000000000000" pitchFamily="2" charset="2"/>
              <a:buChar char="u"/>
              <a:defRPr/>
            </a:pPr>
            <a:r>
              <a:rPr lang="zh-CN" altLang="en-US" sz="2400" dirty="0"/>
              <a:t>上界函数代表了</a:t>
            </a:r>
            <a:r>
              <a:rPr lang="zh-CN" altLang="en-US" sz="2400" b="1" dirty="0">
                <a:solidFill>
                  <a:srgbClr val="00B050"/>
                </a:solidFill>
              </a:rPr>
              <a:t>算法最坏情况下的时间复杂度</a:t>
            </a:r>
            <a:r>
              <a:rPr lang="zh-CN" altLang="en-US" sz="2400" dirty="0"/>
              <a:t>。</a:t>
            </a:r>
            <a:endParaRPr lang="en-US" altLang="zh-CN" sz="2400" dirty="0"/>
          </a:p>
          <a:p>
            <a:pPr algn="just" eaLnBrk="1" hangingPunct="1">
              <a:lnSpc>
                <a:spcPct val="150000"/>
              </a:lnSpc>
              <a:spcBef>
                <a:spcPts val="1200"/>
              </a:spcBef>
              <a:buFont typeface="Wingdings" panose="05000000000000000000" pitchFamily="2" charset="2"/>
              <a:buChar char="u"/>
              <a:tabLst>
                <a:tab pos="541338" algn="l"/>
              </a:tabLst>
              <a:defRPr/>
            </a:pPr>
            <a:r>
              <a:rPr lang="zh-CN" altLang="en-US" sz="2400" dirty="0"/>
              <a:t>在确定上界函数时，应试图找</a:t>
            </a:r>
            <a:r>
              <a:rPr lang="zh-CN" altLang="en-US" sz="2400" dirty="0">
                <a:solidFill>
                  <a:srgbClr val="0000FF"/>
                </a:solidFill>
              </a:rPr>
              <a:t>阶最小</a:t>
            </a:r>
            <a:r>
              <a:rPr lang="zh-CN" altLang="en-US" sz="2400" dirty="0"/>
              <a:t>的</a:t>
            </a:r>
            <a:r>
              <a:rPr lang="en-US" altLang="zh-CN" sz="2400" dirty="0"/>
              <a:t>g(n)</a:t>
            </a:r>
            <a:r>
              <a:rPr lang="zh-CN" altLang="en-US" sz="2400" dirty="0"/>
              <a:t>作为</a:t>
            </a:r>
            <a:r>
              <a:rPr lang="en-US" altLang="zh-CN" sz="2400" dirty="0"/>
              <a:t>f(n)</a:t>
            </a:r>
            <a:r>
              <a:rPr lang="zh-CN" altLang="en-US" sz="2400" dirty="0"/>
              <a:t>的上界函数</a:t>
            </a:r>
            <a:r>
              <a:rPr lang="en-US" altLang="zh-CN" sz="2400" dirty="0"/>
              <a:t>——</a:t>
            </a:r>
            <a:r>
              <a:rPr lang="zh-CN" altLang="en-US" sz="2400" dirty="0">
                <a:solidFill>
                  <a:srgbClr val="0066FF"/>
                </a:solidFill>
              </a:rPr>
              <a:t>紧确上界</a:t>
            </a:r>
            <a:r>
              <a:rPr lang="en-US" altLang="zh-CN" sz="2400" dirty="0"/>
              <a:t>(</a:t>
            </a:r>
            <a:r>
              <a:rPr lang="en-US" altLang="zh-CN" sz="2400" b="1" i="1" dirty="0"/>
              <a:t>tight upper bound )</a:t>
            </a:r>
            <a:r>
              <a:rPr lang="zh-CN" altLang="en-US" sz="2400" dirty="0"/>
              <a:t>。</a:t>
            </a:r>
            <a:endParaRPr lang="en-US" altLang="zh-CN" sz="2400" dirty="0"/>
          </a:p>
          <a:p>
            <a:pPr marL="833438" lvl="1" indent="0" algn="just" eaLnBrk="1" hangingPunct="1">
              <a:lnSpc>
                <a:spcPct val="150000"/>
              </a:lnSpc>
              <a:spcBef>
                <a:spcPts val="1200"/>
              </a:spcBef>
              <a:buFont typeface="Wingdings" panose="05000000000000000000" pitchFamily="2" charset="2"/>
              <a:buNone/>
              <a:tabLst>
                <a:tab pos="541338" algn="l"/>
              </a:tabLst>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如：若：</a:t>
            </a:r>
            <a:r>
              <a:rPr lang="en-US" altLang="zh-CN" sz="2400" dirty="0">
                <a:latin typeface="宋体" panose="02010600030101010101" pitchFamily="2" charset="-122"/>
                <a:ea typeface="宋体" panose="02010600030101010101" pitchFamily="2" charset="-122"/>
              </a:rPr>
              <a:t>3n+2=O(n</a:t>
            </a:r>
            <a:r>
              <a:rPr lang="en-US" altLang="zh-CN" sz="2400" baseline="30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则是</a:t>
            </a:r>
            <a:r>
              <a:rPr lang="zh-CN" altLang="en-US" sz="2400" dirty="0">
                <a:solidFill>
                  <a:srgbClr val="FF0000"/>
                </a:solidFill>
                <a:latin typeface="宋体" panose="02010600030101010101" pitchFamily="2" charset="-122"/>
                <a:ea typeface="宋体" panose="02010600030101010101" pitchFamily="2" charset="-122"/>
              </a:rPr>
              <a:t>松散</a:t>
            </a:r>
            <a:r>
              <a:rPr lang="zh-CN" altLang="en-US" sz="2400" dirty="0">
                <a:latin typeface="宋体" panose="02010600030101010101" pitchFamily="2" charset="-122"/>
                <a:ea typeface="宋体" panose="02010600030101010101" pitchFamily="2" charset="-122"/>
              </a:rPr>
              <a:t>的界限；</a:t>
            </a:r>
            <a:endParaRPr lang="en-US" altLang="zh-CN" sz="2400" dirty="0">
              <a:latin typeface="宋体" panose="02010600030101010101" pitchFamily="2" charset="-122"/>
              <a:ea typeface="宋体" panose="02010600030101010101" pitchFamily="2" charset="-122"/>
            </a:endParaRPr>
          </a:p>
          <a:p>
            <a:pPr marL="1241425" lvl="1" indent="0" algn="just" eaLnBrk="1" hangingPunct="1">
              <a:lnSpc>
                <a:spcPct val="150000"/>
              </a:lnSpc>
              <a:spcBef>
                <a:spcPts val="120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而：</a:t>
            </a:r>
            <a:r>
              <a:rPr lang="en-US" altLang="zh-CN" sz="2400" dirty="0">
                <a:latin typeface="宋体" panose="02010600030101010101" pitchFamily="2" charset="-122"/>
                <a:ea typeface="宋体" panose="02010600030101010101" pitchFamily="2" charset="-122"/>
              </a:rPr>
              <a:t>3n+2=O(n)  </a:t>
            </a:r>
            <a:r>
              <a:rPr lang="zh-CN" altLang="en-US" sz="2400" dirty="0">
                <a:latin typeface="宋体" panose="02010600030101010101" pitchFamily="2" charset="-122"/>
                <a:ea typeface="宋体" panose="02010600030101010101" pitchFamily="2" charset="-122"/>
              </a:rPr>
              <a:t>就是</a:t>
            </a:r>
            <a:r>
              <a:rPr lang="zh-CN" altLang="en-US" sz="2400" dirty="0">
                <a:solidFill>
                  <a:srgbClr val="FF0000"/>
                </a:solidFill>
                <a:latin typeface="宋体" panose="02010600030101010101" pitchFamily="2" charset="-122"/>
                <a:ea typeface="宋体" panose="02010600030101010101" pitchFamily="2" charset="-122"/>
              </a:rPr>
              <a:t>紧确</a:t>
            </a:r>
            <a:r>
              <a:rPr lang="zh-CN" altLang="en-US" sz="2400" dirty="0">
                <a:latin typeface="宋体" panose="02010600030101010101" pitchFamily="2" charset="-122"/>
                <a:ea typeface="宋体" panose="02010600030101010101" pitchFamily="2" charset="-122"/>
              </a:rPr>
              <a:t>的界限。</a:t>
            </a:r>
            <a:endParaRPr lang="en-US" altLang="zh-CN" sz="2400" dirty="0">
              <a:latin typeface="宋体" panose="02010600030101010101" pitchFamily="2" charset="-122"/>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8F079CA-698F-44AE-AFCB-C1EF415985A9}"/>
              </a:ext>
            </a:extLst>
          </p:cNvPr>
          <p:cNvSpPr>
            <a:spLocks noGrp="1"/>
          </p:cNvSpPr>
          <p:nvPr>
            <p:ph idx="1"/>
          </p:nvPr>
        </p:nvSpPr>
        <p:spPr>
          <a:xfrm>
            <a:off x="107950" y="115888"/>
            <a:ext cx="8856663" cy="6481762"/>
          </a:xfrm>
          <a:solidFill>
            <a:schemeClr val="bg1"/>
          </a:solidFill>
        </p:spPr>
        <p:txBody>
          <a:bodyPr/>
          <a:lstStyle/>
          <a:p>
            <a:pPr marL="1169988" indent="-1169988" eaLnBrk="1" hangingPunct="1">
              <a:lnSpc>
                <a:spcPct val="150000"/>
              </a:lnSpc>
              <a:buFont typeface="Wingdings" panose="05000000000000000000" pitchFamily="2" charset="2"/>
              <a:buNone/>
              <a:defRPr/>
            </a:pPr>
            <a:r>
              <a:rPr lang="en-US" altLang="zh-CN" sz="2800" dirty="0"/>
              <a:t>2. </a:t>
            </a:r>
            <a:r>
              <a:rPr lang="zh-CN" altLang="en-US" sz="2800" dirty="0"/>
              <a:t>下界，</a:t>
            </a:r>
            <a:r>
              <a:rPr lang="el-GR" altLang="zh-CN" sz="2800" dirty="0"/>
              <a:t>Ω</a:t>
            </a:r>
            <a:r>
              <a:rPr lang="zh-CN" altLang="en-US" sz="2800" dirty="0"/>
              <a:t>记号</a:t>
            </a:r>
            <a:endParaRPr lang="en-US" altLang="zh-CN" sz="2800" dirty="0"/>
          </a:p>
          <a:p>
            <a:pPr marL="0" indent="0" eaLnBrk="1" hangingPunct="1">
              <a:lnSpc>
                <a:spcPct val="150000"/>
              </a:lnSpc>
              <a:buFont typeface="Wingdings" panose="05000000000000000000" pitchFamily="2" charset="2"/>
              <a:buNone/>
              <a:defRPr/>
            </a:pPr>
            <a:r>
              <a:rPr lang="en-US" altLang="zh-CN" sz="2400" dirty="0"/>
              <a:t>    </a:t>
            </a:r>
            <a:r>
              <a:rPr lang="el-GR" altLang="zh-CN" sz="2400" dirty="0"/>
              <a:t>Ω</a:t>
            </a:r>
            <a:r>
              <a:rPr lang="en-US" altLang="zh-CN" sz="2400" dirty="0"/>
              <a:t>(g(n))</a:t>
            </a:r>
            <a:r>
              <a:rPr lang="zh-CN" altLang="en-US" sz="2400" dirty="0"/>
              <a:t>表示以下函数的集合：</a:t>
            </a:r>
            <a:endParaRPr lang="en-US" altLang="zh-CN" sz="2400" dirty="0"/>
          </a:p>
          <a:p>
            <a:pPr marL="0" indent="0" eaLnBrk="1" hangingPunct="1">
              <a:lnSpc>
                <a:spcPct val="150000"/>
              </a:lnSpc>
              <a:buFont typeface="Wingdings" panose="05000000000000000000" pitchFamily="2" charset="2"/>
              <a:buNone/>
              <a:defRPr/>
            </a:pPr>
            <a:endParaRPr lang="en-US" altLang="zh-CN" sz="1400" dirty="0"/>
          </a:p>
          <a:p>
            <a:pPr marL="1169988" indent="-1169988" eaLnBrk="1" hangingPunct="1">
              <a:lnSpc>
                <a:spcPct val="150000"/>
              </a:lnSpc>
              <a:buFont typeface="Wingdings" panose="05000000000000000000" pitchFamily="2" charset="2"/>
              <a:buNone/>
              <a:defRPr/>
            </a:pPr>
            <a:endParaRPr lang="en-US" altLang="zh-CN" sz="1400" dirty="0"/>
          </a:p>
          <a:p>
            <a:pPr eaLnBrk="1" hangingPunct="1">
              <a:lnSpc>
                <a:spcPct val="150000"/>
              </a:lnSpc>
              <a:spcBef>
                <a:spcPts val="2400"/>
              </a:spcBef>
              <a:defRPr/>
            </a:pPr>
            <a:r>
              <a:rPr lang="zh-CN" altLang="en-US" sz="2400" dirty="0"/>
              <a:t>若</a:t>
            </a:r>
            <a:r>
              <a:rPr lang="en-US" altLang="zh-CN" sz="2400" dirty="0"/>
              <a:t>f(n)</a:t>
            </a:r>
            <a:r>
              <a:rPr lang="zh-CN" altLang="en-US" sz="2400" dirty="0"/>
              <a:t>和</a:t>
            </a:r>
            <a:r>
              <a:rPr lang="en-US" altLang="zh-CN" sz="2400" dirty="0"/>
              <a:t>g(n)</a:t>
            </a:r>
            <a:r>
              <a:rPr lang="zh-CN" altLang="en-US" sz="2400" dirty="0"/>
              <a:t>满足以上关系，则记为</a:t>
            </a:r>
            <a:r>
              <a:rPr lang="en-US" altLang="zh-CN" sz="2400" dirty="0">
                <a:solidFill>
                  <a:srgbClr val="FF0000"/>
                </a:solidFill>
              </a:rPr>
              <a:t>f(n)∈</a:t>
            </a:r>
            <a:r>
              <a:rPr lang="el-GR" altLang="zh-CN" sz="2400" dirty="0">
                <a:solidFill>
                  <a:srgbClr val="FF0000"/>
                </a:solidFill>
              </a:rPr>
              <a:t>Ω</a:t>
            </a:r>
            <a:r>
              <a:rPr lang="en-US" altLang="zh-CN" sz="2400" dirty="0">
                <a:solidFill>
                  <a:srgbClr val="FF0000"/>
                </a:solidFill>
              </a:rPr>
              <a:t>(g(n))</a:t>
            </a:r>
            <a:r>
              <a:rPr lang="zh-CN" altLang="en-US" sz="2400" dirty="0"/>
              <a:t>，表示</a:t>
            </a:r>
            <a:r>
              <a:rPr lang="en-US" altLang="zh-CN" sz="2400" dirty="0"/>
              <a:t>f(n)</a:t>
            </a:r>
            <a:r>
              <a:rPr lang="zh-CN" altLang="en-US" sz="2400" dirty="0"/>
              <a:t>是集合</a:t>
            </a:r>
            <a:r>
              <a:rPr lang="el-GR" altLang="zh-CN" sz="2400" dirty="0"/>
              <a:t>Ω(</a:t>
            </a:r>
            <a:r>
              <a:rPr lang="en-US" altLang="zh-CN" sz="2400" dirty="0"/>
              <a:t>g(n))</a:t>
            </a:r>
            <a:r>
              <a:rPr lang="zh-CN" altLang="en-US" sz="2400" dirty="0"/>
              <a:t>的成员。并通常记作 </a:t>
            </a:r>
            <a:endParaRPr lang="en-US" altLang="zh-CN" sz="2400" dirty="0"/>
          </a:p>
          <a:p>
            <a:pPr marL="0" indent="0" eaLnBrk="1" hangingPunct="1">
              <a:lnSpc>
                <a:spcPct val="150000"/>
              </a:lnSpc>
              <a:spcBef>
                <a:spcPts val="1200"/>
              </a:spcBef>
              <a:buFont typeface="Wingdings" panose="05000000000000000000" pitchFamily="2" charset="2"/>
              <a:buNone/>
              <a:defRPr/>
            </a:pPr>
            <a:r>
              <a:rPr lang="en-US" altLang="zh-CN" sz="2200" dirty="0">
                <a:solidFill>
                  <a:srgbClr val="FF0000"/>
                </a:solidFill>
                <a:latin typeface="宋体" pitchFamily="2" charset="-122"/>
              </a:rPr>
              <a:t>                       </a:t>
            </a:r>
            <a:r>
              <a:rPr lang="en-US" altLang="zh-CN" sz="2400" dirty="0">
                <a:solidFill>
                  <a:srgbClr val="FF0000"/>
                </a:solidFill>
              </a:rPr>
              <a:t>f(n)=</a:t>
            </a:r>
            <a:r>
              <a:rPr lang="el-GR" altLang="zh-CN" sz="2400" dirty="0">
                <a:solidFill>
                  <a:srgbClr val="FF0000"/>
                </a:solidFill>
              </a:rPr>
              <a:t>Ω</a:t>
            </a:r>
            <a:r>
              <a:rPr lang="en-US" altLang="zh-CN" sz="2400" dirty="0">
                <a:solidFill>
                  <a:srgbClr val="FF0000"/>
                </a:solidFill>
              </a:rPr>
              <a:t>(g(n))</a:t>
            </a:r>
            <a:r>
              <a:rPr lang="zh-CN" altLang="en-US" sz="2400" dirty="0"/>
              <a:t>。</a:t>
            </a:r>
            <a:endParaRPr lang="en-US" altLang="zh-CN" sz="2400" dirty="0"/>
          </a:p>
          <a:p>
            <a:pPr marL="982663" indent="-982663" eaLnBrk="1" hangingPunct="1">
              <a:lnSpc>
                <a:spcPct val="150000"/>
              </a:lnSpc>
              <a:spcBef>
                <a:spcPts val="1200"/>
              </a:spcBef>
              <a:buFont typeface="Wingdings" panose="05000000000000000000" pitchFamily="2" charset="2"/>
              <a:buNone/>
              <a:defRPr/>
            </a:pPr>
            <a:r>
              <a:rPr lang="zh-CN" altLang="en-US" sz="2400" dirty="0">
                <a:solidFill>
                  <a:srgbClr val="0000FF"/>
                </a:solidFill>
                <a:latin typeface="宋体" pitchFamily="2" charset="-122"/>
              </a:rPr>
              <a:t>  含义：</a:t>
            </a:r>
          </a:p>
          <a:p>
            <a:pPr marL="823913" indent="0" eaLnBrk="1" hangingPunct="1">
              <a:lnSpc>
                <a:spcPct val="150000"/>
              </a:lnSpc>
              <a:spcBef>
                <a:spcPts val="0"/>
              </a:spcBef>
              <a:buFont typeface="Wingdings" panose="05000000000000000000" pitchFamily="2" charset="2"/>
              <a:buNone/>
              <a:defRPr/>
            </a:pPr>
            <a:r>
              <a:rPr lang="en-US" altLang="zh-CN" sz="2400" dirty="0"/>
              <a:t>f(n)=</a:t>
            </a:r>
            <a:r>
              <a:rPr lang="el-GR" altLang="zh-CN" sz="2400" dirty="0"/>
              <a:t>Ω(</a:t>
            </a:r>
            <a:r>
              <a:rPr lang="en-US" altLang="zh-CN" sz="2400" dirty="0"/>
              <a:t>g(n))</a:t>
            </a:r>
            <a:r>
              <a:rPr lang="zh-CN" altLang="en-US" sz="2400" dirty="0"/>
              <a:t>表示如果算法用</a:t>
            </a:r>
            <a:r>
              <a:rPr lang="en-US" altLang="zh-CN" sz="2400" dirty="0"/>
              <a:t>n</a:t>
            </a:r>
            <a:r>
              <a:rPr lang="zh-CN" altLang="en-US" sz="2400" dirty="0"/>
              <a:t>值不变的同一类数据在某台机器上运行，所用的时间总不小于</a:t>
            </a:r>
            <a:r>
              <a:rPr lang="en-US" altLang="zh-CN" sz="2400" dirty="0"/>
              <a:t>|g(n)|</a:t>
            </a:r>
            <a:r>
              <a:rPr lang="zh-CN" altLang="en-US" sz="2400" dirty="0"/>
              <a:t>的一个常数倍。</a:t>
            </a:r>
            <a:endParaRPr lang="en-US" altLang="zh-CN" sz="2400" dirty="0"/>
          </a:p>
        </p:txBody>
      </p:sp>
      <p:pic>
        <p:nvPicPr>
          <p:cNvPr id="13315" name="图片 1">
            <a:extLst>
              <a:ext uri="{FF2B5EF4-FFF2-40B4-BE49-F238E27FC236}">
                <a16:creationId xmlns:a16="http://schemas.microsoft.com/office/drawing/2014/main" id="{012AF184-CC94-4ABE-B976-DCBDC3564A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557338"/>
            <a:ext cx="7342188"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FB07469-0329-4192-A042-D7C19B7B281C}"/>
              </a:ext>
            </a:extLst>
          </p:cNvPr>
          <p:cNvSpPr>
            <a:spLocks noGrp="1"/>
          </p:cNvSpPr>
          <p:nvPr>
            <p:ph idx="1"/>
          </p:nvPr>
        </p:nvSpPr>
        <p:spPr>
          <a:xfrm>
            <a:off x="179388" y="1557338"/>
            <a:ext cx="8640762" cy="5184775"/>
          </a:xfrm>
          <a:solidFill>
            <a:schemeClr val="bg1"/>
          </a:solidFill>
        </p:spPr>
        <p:txBody>
          <a:bodyPr/>
          <a:lstStyle/>
          <a:p>
            <a:pPr eaLnBrk="1" hangingPunct="1">
              <a:lnSpc>
                <a:spcPct val="150000"/>
              </a:lnSpc>
              <a:spcBef>
                <a:spcPts val="1800"/>
              </a:spcBef>
              <a:defRPr/>
            </a:pPr>
            <a:r>
              <a:rPr lang="el-GR" altLang="zh-CN" sz="2400" dirty="0"/>
              <a:t>Ω</a:t>
            </a:r>
            <a:r>
              <a:rPr lang="zh-CN" altLang="en-US" sz="2400" dirty="0"/>
              <a:t>记号给出一个</a:t>
            </a:r>
            <a:r>
              <a:rPr lang="zh-CN" altLang="en-US" sz="2400" dirty="0">
                <a:solidFill>
                  <a:srgbClr val="FF0000"/>
                </a:solidFill>
              </a:rPr>
              <a:t>渐进下界</a:t>
            </a:r>
            <a:r>
              <a:rPr lang="zh-CN" altLang="en-US" sz="2400" dirty="0"/>
              <a:t>，称为下界函数（</a:t>
            </a:r>
            <a:r>
              <a:rPr lang="en-US" altLang="zh-CN" sz="2400" dirty="0"/>
              <a:t>lower bound</a:t>
            </a:r>
            <a:r>
              <a:rPr lang="zh-CN" altLang="en-US" sz="2400" dirty="0"/>
              <a:t>）。</a:t>
            </a:r>
            <a:endParaRPr lang="en-US" altLang="zh-CN" sz="2400" dirty="0"/>
          </a:p>
          <a:p>
            <a:pPr eaLnBrk="1" hangingPunct="1">
              <a:lnSpc>
                <a:spcPct val="150000"/>
              </a:lnSpc>
              <a:spcBef>
                <a:spcPts val="1800"/>
              </a:spcBef>
              <a:defRPr/>
            </a:pPr>
            <a:r>
              <a:rPr lang="zh-CN" altLang="en-US" sz="2400" dirty="0"/>
              <a:t>在确定下界函数时，应试图找出数量级最大的</a:t>
            </a:r>
            <a:r>
              <a:rPr lang="en-US" altLang="zh-CN" sz="2400" dirty="0"/>
              <a:t>g(n)</a:t>
            </a:r>
            <a:r>
              <a:rPr lang="zh-CN" altLang="en-US" sz="2400" dirty="0"/>
              <a:t>作为</a:t>
            </a:r>
            <a:r>
              <a:rPr lang="en-US" altLang="zh-CN" sz="2400" dirty="0"/>
              <a:t>f(n)</a:t>
            </a:r>
            <a:r>
              <a:rPr lang="zh-CN" altLang="en-US" sz="2400" dirty="0"/>
              <a:t>的下界函数</a:t>
            </a:r>
            <a:r>
              <a:rPr lang="en-US" altLang="zh-CN" sz="2400" dirty="0"/>
              <a:t>——</a:t>
            </a:r>
            <a:r>
              <a:rPr lang="zh-CN" altLang="en-US" sz="2400" dirty="0">
                <a:solidFill>
                  <a:srgbClr val="0000FF"/>
                </a:solidFill>
              </a:rPr>
              <a:t>紧确下界</a:t>
            </a:r>
            <a:r>
              <a:rPr lang="zh-CN" altLang="en-US" sz="2400" dirty="0"/>
              <a:t>。</a:t>
            </a:r>
            <a:endParaRPr lang="en-US" altLang="zh-CN" sz="2400" dirty="0"/>
          </a:p>
          <a:p>
            <a:pPr marL="376238" indent="0" eaLnBrk="1" hangingPunct="1">
              <a:lnSpc>
                <a:spcPct val="150000"/>
              </a:lnSpc>
              <a:spcBef>
                <a:spcPts val="1800"/>
              </a:spcBef>
              <a:buFont typeface="Wingdings" panose="05000000000000000000" pitchFamily="2" charset="2"/>
              <a:buNone/>
              <a:defRPr/>
            </a:pPr>
            <a:endParaRPr lang="en-US" altLang="zh-CN"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505D1E5-42C9-4C92-AD2B-4429D32A9B2C}"/>
              </a:ext>
            </a:extLst>
          </p:cNvPr>
          <p:cNvSpPr>
            <a:spLocks noGrp="1"/>
          </p:cNvSpPr>
          <p:nvPr>
            <p:ph idx="1"/>
          </p:nvPr>
        </p:nvSpPr>
        <p:spPr>
          <a:xfrm>
            <a:off x="107950" y="115888"/>
            <a:ext cx="8859838" cy="6143625"/>
          </a:xfrm>
          <a:solidFill>
            <a:schemeClr val="bg1"/>
          </a:solidFill>
        </p:spPr>
        <p:txBody>
          <a:bodyPr/>
          <a:lstStyle/>
          <a:p>
            <a:pPr marL="1169988" indent="-1169988" eaLnBrk="1" hangingPunct="1">
              <a:lnSpc>
                <a:spcPct val="150000"/>
              </a:lnSpc>
              <a:buFont typeface="Wingdings" panose="05000000000000000000" pitchFamily="2" charset="2"/>
              <a:buNone/>
              <a:defRPr/>
            </a:pPr>
            <a:r>
              <a:rPr lang="en-US" altLang="zh-CN" sz="2800" dirty="0"/>
              <a:t>3. </a:t>
            </a:r>
            <a:r>
              <a:rPr lang="zh-CN" altLang="en-US" sz="2800" dirty="0"/>
              <a:t>渐进紧确界，</a:t>
            </a:r>
            <a:r>
              <a:rPr lang="el-GR" altLang="zh-CN" sz="2800" dirty="0">
                <a:latin typeface="Bookman Old Style" panose="02050604050505020204" pitchFamily="18" charset="0"/>
              </a:rPr>
              <a:t>Θ</a:t>
            </a:r>
            <a:r>
              <a:rPr lang="zh-CN" altLang="en-US" sz="2800" dirty="0"/>
              <a:t>记号：</a:t>
            </a:r>
            <a:endParaRPr lang="en-US" altLang="zh-CN" sz="2800" dirty="0">
              <a:latin typeface="宋体" panose="02010600030101010101" pitchFamily="2" charset="-122"/>
              <a:ea typeface="宋体" panose="02010600030101010101" pitchFamily="2" charset="-122"/>
            </a:endParaRPr>
          </a:p>
          <a:p>
            <a:pPr marL="1169988" indent="-1169988" eaLnBrk="1" hangingPunct="1">
              <a:lnSpc>
                <a:spcPct val="150000"/>
              </a:lnSpc>
              <a:buFont typeface="Wingdings" panose="05000000000000000000" pitchFamily="2" charset="2"/>
              <a:buNone/>
              <a:defRPr/>
            </a:pPr>
            <a:r>
              <a:rPr lang="en-US" altLang="zh-CN" sz="2400" dirty="0">
                <a:latin typeface="Bookman Old Style" panose="02050604050505020204" pitchFamily="18" charset="0"/>
              </a:rPr>
              <a:t>    </a:t>
            </a:r>
            <a:r>
              <a:rPr lang="el-GR" altLang="zh-CN" sz="2400" dirty="0">
                <a:latin typeface="Bookman Old Style" panose="02050604050505020204" pitchFamily="18" charset="0"/>
              </a:rPr>
              <a:t>Θ</a:t>
            </a:r>
            <a:r>
              <a:rPr lang="en-US" altLang="zh-CN" sz="2400" dirty="0">
                <a:latin typeface="+mj-ea"/>
                <a:ea typeface="宋体" panose="02010600030101010101" pitchFamily="2" charset="-122"/>
              </a:rPr>
              <a:t>(g(n))</a:t>
            </a:r>
            <a:r>
              <a:rPr lang="zh-CN" altLang="en-US" sz="2400" dirty="0"/>
              <a:t>表示以下函数的集合：</a:t>
            </a:r>
            <a:endParaRPr lang="en-US" altLang="zh-CN" sz="2400" dirty="0"/>
          </a:p>
          <a:p>
            <a:pPr marL="1169988" indent="-1169988" eaLnBrk="1" hangingPunct="1">
              <a:lnSpc>
                <a:spcPct val="150000"/>
              </a:lnSpc>
              <a:buFont typeface="Wingdings" panose="05000000000000000000" pitchFamily="2" charset="2"/>
              <a:buNone/>
              <a:defRPr/>
            </a:pPr>
            <a:endParaRPr lang="en-US" altLang="zh-CN" sz="2400" dirty="0">
              <a:latin typeface="+mj-ea"/>
              <a:ea typeface="+mj-ea"/>
            </a:endParaRPr>
          </a:p>
          <a:p>
            <a:pPr marL="363538" eaLnBrk="1" hangingPunct="1">
              <a:lnSpc>
                <a:spcPct val="150000"/>
              </a:lnSpc>
              <a:spcBef>
                <a:spcPts val="3600"/>
              </a:spcBef>
              <a:buFont typeface="Wingdings" panose="05000000000000000000" pitchFamily="2" charset="2"/>
              <a:buChar char="u"/>
              <a:tabLst>
                <a:tab pos="811213" algn="l"/>
              </a:tabLst>
              <a:defRPr/>
            </a:pPr>
            <a:r>
              <a:rPr lang="zh-CN" altLang="en-US" sz="2400" dirty="0"/>
              <a:t>若</a:t>
            </a:r>
            <a:r>
              <a:rPr lang="en-US" altLang="zh-CN" sz="2400" dirty="0"/>
              <a:t>f(n)</a:t>
            </a:r>
            <a:r>
              <a:rPr lang="zh-CN" altLang="en-US" sz="2400" dirty="0"/>
              <a:t>和</a:t>
            </a:r>
            <a:r>
              <a:rPr lang="en-US" altLang="zh-CN" sz="2400" dirty="0"/>
              <a:t>g(n)</a:t>
            </a:r>
            <a:r>
              <a:rPr lang="zh-CN" altLang="en-US" sz="2400" dirty="0"/>
              <a:t>满足以上关系，记为：</a:t>
            </a:r>
            <a:r>
              <a:rPr lang="zh-CN" altLang="en-US" sz="2400" dirty="0">
                <a:latin typeface="宋体" panose="02010600030101010101" pitchFamily="2" charset="-122"/>
                <a:ea typeface="宋体" panose="02010600030101010101" pitchFamily="2" charset="-122"/>
              </a:rPr>
              <a:t>               ，</a:t>
            </a:r>
            <a:r>
              <a:rPr lang="zh-CN" altLang="en-US" sz="2400" dirty="0"/>
              <a:t>表示</a:t>
            </a:r>
            <a:r>
              <a:rPr lang="en-US" altLang="zh-CN" sz="2400" dirty="0"/>
              <a:t>f(n)</a:t>
            </a:r>
            <a:r>
              <a:rPr lang="zh-CN" altLang="en-US" sz="2400" dirty="0"/>
              <a:t>是</a:t>
            </a:r>
            <a:r>
              <a:rPr lang="el-GR" altLang="zh-CN" sz="2400" dirty="0"/>
              <a:t>Θ</a:t>
            </a:r>
            <a:r>
              <a:rPr lang="en-US" altLang="zh-CN" sz="2400" dirty="0"/>
              <a:t>(g(n))</a:t>
            </a:r>
            <a:r>
              <a:rPr lang="zh-CN" altLang="en-US" sz="2400" dirty="0"/>
              <a:t>的一员。</a:t>
            </a:r>
            <a:r>
              <a:rPr lang="zh-CN" altLang="en-US" sz="2400" dirty="0">
                <a:solidFill>
                  <a:srgbClr val="FF0000"/>
                </a:solidFill>
              </a:rPr>
              <a:t>通常记为</a:t>
            </a:r>
            <a:r>
              <a:rPr lang="zh-CN" altLang="en-US" sz="2400" dirty="0"/>
              <a:t>：</a:t>
            </a:r>
            <a:endParaRPr lang="en-US" altLang="zh-CN" sz="2400" dirty="0"/>
          </a:p>
          <a:p>
            <a:pPr marL="982663" indent="-982663" eaLnBrk="1" hangingPunct="1">
              <a:lnSpc>
                <a:spcPct val="150000"/>
              </a:lnSpc>
              <a:spcBef>
                <a:spcPts val="3000"/>
              </a:spcBef>
              <a:buFont typeface="Wingdings" panose="05000000000000000000" pitchFamily="2" charset="2"/>
              <a:buNone/>
              <a:defRPr/>
            </a:pPr>
            <a:r>
              <a:rPr lang="zh-CN" altLang="en-US" sz="2400" dirty="0">
                <a:latin typeface="宋体" pitchFamily="2" charset="-122"/>
              </a:rPr>
              <a:t>  </a:t>
            </a:r>
            <a:r>
              <a:rPr lang="zh-CN" altLang="en-US" sz="2400" dirty="0">
                <a:solidFill>
                  <a:srgbClr val="0000FF"/>
                </a:solidFill>
                <a:latin typeface="宋体" pitchFamily="2" charset="-122"/>
              </a:rPr>
              <a:t>含义：</a:t>
            </a:r>
          </a:p>
          <a:p>
            <a:pPr marL="550863" indent="0" eaLnBrk="1" hangingPunct="1">
              <a:lnSpc>
                <a:spcPct val="150000"/>
              </a:lnSpc>
              <a:spcBef>
                <a:spcPts val="0"/>
              </a:spcBef>
              <a:buFont typeface="Wingdings" panose="05000000000000000000" pitchFamily="2" charset="2"/>
              <a:buNone/>
              <a:defRPr/>
            </a:pPr>
            <a:r>
              <a:rPr lang="en-US" altLang="zh-CN" sz="2400" dirty="0"/>
              <a:t>f(n)=</a:t>
            </a:r>
            <a:r>
              <a:rPr lang="el-GR" altLang="zh-CN" sz="2400" dirty="0"/>
              <a:t>Θ(</a:t>
            </a:r>
            <a:r>
              <a:rPr lang="en-US" altLang="zh-CN" sz="2400" dirty="0"/>
              <a:t>g(n))</a:t>
            </a:r>
            <a:r>
              <a:rPr lang="zh-CN" altLang="en-US" sz="2400" dirty="0"/>
              <a:t>表示如果算法用</a:t>
            </a:r>
            <a:r>
              <a:rPr lang="en-US" altLang="zh-CN" sz="2400" dirty="0"/>
              <a:t>n</a:t>
            </a:r>
            <a:r>
              <a:rPr lang="zh-CN" altLang="en-US" sz="2400" dirty="0"/>
              <a:t>值不变的同一类数据在某台机器上运行，所用的时间既不小于</a:t>
            </a:r>
            <a:r>
              <a:rPr lang="en-US" altLang="zh-CN" sz="2400" dirty="0"/>
              <a:t>|g(n)|</a:t>
            </a:r>
            <a:r>
              <a:rPr lang="zh-CN" altLang="en-US" sz="2400" dirty="0"/>
              <a:t>的一个常数倍，也不大于</a:t>
            </a:r>
            <a:r>
              <a:rPr lang="en-US" altLang="zh-CN" sz="2400" dirty="0"/>
              <a:t>|g(n)|</a:t>
            </a:r>
            <a:r>
              <a:rPr lang="zh-CN" altLang="en-US" sz="2400" dirty="0"/>
              <a:t>的一个常数倍，亦即</a:t>
            </a:r>
            <a:r>
              <a:rPr lang="en-US" altLang="zh-CN" sz="2400" dirty="0">
                <a:solidFill>
                  <a:srgbClr val="FF0000"/>
                </a:solidFill>
              </a:rPr>
              <a:t>g </a:t>
            </a:r>
            <a:r>
              <a:rPr lang="zh-CN" altLang="en-US" sz="2400" dirty="0">
                <a:solidFill>
                  <a:srgbClr val="FF0000"/>
                </a:solidFill>
              </a:rPr>
              <a:t>既是</a:t>
            </a:r>
            <a:r>
              <a:rPr lang="en-US" altLang="zh-CN" sz="2400" dirty="0">
                <a:solidFill>
                  <a:srgbClr val="FF0000"/>
                </a:solidFill>
              </a:rPr>
              <a:t>f </a:t>
            </a:r>
            <a:r>
              <a:rPr lang="zh-CN" altLang="en-US" sz="2400" dirty="0">
                <a:solidFill>
                  <a:srgbClr val="FF0000"/>
                </a:solidFill>
              </a:rPr>
              <a:t>的下界</a:t>
            </a:r>
            <a:r>
              <a:rPr lang="zh-CN" altLang="en-US" sz="2400" dirty="0"/>
              <a:t>，</a:t>
            </a:r>
            <a:r>
              <a:rPr lang="zh-CN" altLang="en-US" sz="2400" dirty="0">
                <a:solidFill>
                  <a:srgbClr val="FF0000"/>
                </a:solidFill>
              </a:rPr>
              <a:t>也是</a:t>
            </a:r>
            <a:r>
              <a:rPr lang="en-US" altLang="zh-CN" sz="2400" dirty="0">
                <a:solidFill>
                  <a:srgbClr val="FF0000"/>
                </a:solidFill>
              </a:rPr>
              <a:t>f </a:t>
            </a:r>
            <a:r>
              <a:rPr lang="zh-CN" altLang="en-US" sz="2400" dirty="0">
                <a:solidFill>
                  <a:srgbClr val="FF0000"/>
                </a:solidFill>
              </a:rPr>
              <a:t>的上界</a:t>
            </a:r>
            <a:r>
              <a:rPr lang="zh-CN" altLang="en-US" sz="2400" dirty="0"/>
              <a:t>。</a:t>
            </a:r>
            <a:endParaRPr lang="en-US" altLang="zh-CN" sz="2400" dirty="0"/>
          </a:p>
        </p:txBody>
      </p:sp>
      <p:graphicFrame>
        <p:nvGraphicFramePr>
          <p:cNvPr id="16387" name="Object 4">
            <a:extLst>
              <a:ext uri="{FF2B5EF4-FFF2-40B4-BE49-F238E27FC236}">
                <a16:creationId xmlns:a16="http://schemas.microsoft.com/office/drawing/2014/main" id="{928AD01F-E7C5-4598-A5FE-880591212A67}"/>
              </a:ext>
            </a:extLst>
          </p:cNvPr>
          <p:cNvGraphicFramePr>
            <a:graphicFrameLocks noChangeAspect="1"/>
          </p:cNvGraphicFramePr>
          <p:nvPr/>
        </p:nvGraphicFramePr>
        <p:xfrm>
          <a:off x="3132138" y="3716338"/>
          <a:ext cx="2446337" cy="503237"/>
        </p:xfrm>
        <a:graphic>
          <a:graphicData uri="http://schemas.openxmlformats.org/presentationml/2006/ole">
            <mc:AlternateContent xmlns:mc="http://schemas.openxmlformats.org/markup-compatibility/2006">
              <mc:Choice xmlns:v="urn:schemas-microsoft-com:vml" Requires="v">
                <p:oleObj spid="_x0000_s86062" name="公式" r:id="rId3" imgW="990170" imgH="203112" progId="Equation.3">
                  <p:embed/>
                </p:oleObj>
              </mc:Choice>
              <mc:Fallback>
                <p:oleObj name="公式" r:id="rId3" imgW="990170" imgH="203112" progId="Equation.3">
                  <p:embed/>
                  <p:pic>
                    <p:nvPicPr>
                      <p:cNvPr id="16387" name="Object 4">
                        <a:extLst>
                          <a:ext uri="{FF2B5EF4-FFF2-40B4-BE49-F238E27FC236}">
                            <a16:creationId xmlns:a16="http://schemas.microsoft.com/office/drawing/2014/main" id="{928AD01F-E7C5-4598-A5FE-880591212A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3716338"/>
                        <a:ext cx="2446337"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6388" name="Picture 7">
            <a:extLst>
              <a:ext uri="{FF2B5EF4-FFF2-40B4-BE49-F238E27FC236}">
                <a16:creationId xmlns:a16="http://schemas.microsoft.com/office/drawing/2014/main" id="{6078E616-84A2-45B1-8EC6-2DD4F269839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1512888"/>
            <a:ext cx="8140700" cy="915987"/>
          </a:xfrm>
          <a:prstGeom prst="rect">
            <a:avLst/>
          </a:prstGeom>
          <a:noFill/>
          <a:ln w="9525">
            <a:solidFill>
              <a:schemeClr val="bg1"/>
            </a:solidFill>
            <a:miter lim="800000"/>
            <a:headEnd/>
            <a:tailEnd/>
          </a:ln>
          <a:extLst>
            <a:ext uri="{909E8E84-426E-40DD-AFC4-6F175D3DCCD1}">
              <a14:hiddenFill xmlns:a14="http://schemas.microsoft.com/office/drawing/2010/main">
                <a:solidFill>
                  <a:schemeClr val="accent1"/>
                </a:solidFill>
              </a14:hiddenFill>
            </a:ext>
          </a:extLst>
        </p:spPr>
      </p:pic>
      <p:graphicFrame>
        <p:nvGraphicFramePr>
          <p:cNvPr id="16389" name="对象 9">
            <a:extLst>
              <a:ext uri="{FF2B5EF4-FFF2-40B4-BE49-F238E27FC236}">
                <a16:creationId xmlns:a16="http://schemas.microsoft.com/office/drawing/2014/main" id="{A22339F0-B0D2-4118-BCEF-D0E3E11F39A7}"/>
              </a:ext>
            </a:extLst>
          </p:cNvPr>
          <p:cNvGraphicFramePr>
            <a:graphicFrameLocks noChangeAspect="1"/>
          </p:cNvGraphicFramePr>
          <p:nvPr/>
        </p:nvGraphicFramePr>
        <p:xfrm>
          <a:off x="5219700" y="2565400"/>
          <a:ext cx="2352675" cy="458788"/>
        </p:xfrm>
        <a:graphic>
          <a:graphicData uri="http://schemas.openxmlformats.org/presentationml/2006/ole">
            <mc:AlternateContent xmlns:mc="http://schemas.openxmlformats.org/markup-compatibility/2006">
              <mc:Choice xmlns:v="urn:schemas-microsoft-com:vml" Requires="v">
                <p:oleObj spid="_x0000_s86063" name="公式" r:id="rId6" imgW="1054100" imgH="203200" progId="Equation.3">
                  <p:embed/>
                </p:oleObj>
              </mc:Choice>
              <mc:Fallback>
                <p:oleObj name="公式" r:id="rId6" imgW="1054100" imgH="203200" progId="Equation.3">
                  <p:embed/>
                  <p:pic>
                    <p:nvPicPr>
                      <p:cNvPr id="16389" name="对象 9">
                        <a:extLst>
                          <a:ext uri="{FF2B5EF4-FFF2-40B4-BE49-F238E27FC236}">
                            <a16:creationId xmlns:a16="http://schemas.microsoft.com/office/drawing/2014/main" id="{A22339F0-B0D2-4118-BCEF-D0E3E11F39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9700" y="2565400"/>
                        <a:ext cx="235267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B42535B-38EE-4632-9D08-036310896A9B}"/>
              </a:ext>
            </a:extLst>
          </p:cNvPr>
          <p:cNvSpPr>
            <a:spLocks noGrp="1"/>
          </p:cNvSpPr>
          <p:nvPr>
            <p:ph idx="1"/>
          </p:nvPr>
        </p:nvSpPr>
        <p:spPr>
          <a:xfrm>
            <a:off x="179388" y="908050"/>
            <a:ext cx="8785225" cy="5640388"/>
          </a:xfrm>
          <a:solidFill>
            <a:schemeClr val="bg1"/>
          </a:solidFill>
        </p:spPr>
        <p:txBody>
          <a:bodyPr/>
          <a:lstStyle/>
          <a:p>
            <a:pPr marL="814388" eaLnBrk="1" hangingPunct="1">
              <a:lnSpc>
                <a:spcPct val="150000"/>
              </a:lnSpc>
              <a:spcBef>
                <a:spcPts val="2400"/>
              </a:spcBef>
              <a:buFont typeface="Wingdings" panose="05000000000000000000" pitchFamily="2" charset="2"/>
              <a:buChar char="u"/>
              <a:defRPr/>
            </a:pPr>
            <a:r>
              <a:rPr lang="el-GR" altLang="zh-CN" sz="2400" dirty="0">
                <a:latin typeface="Bookman Old Style" panose="02050604050505020204" pitchFamily="18" charset="0"/>
              </a:rPr>
              <a:t>Θ</a:t>
            </a:r>
            <a:r>
              <a:rPr lang="zh-CN" altLang="en-US" sz="2400" dirty="0"/>
              <a:t>记号给出的是</a:t>
            </a:r>
            <a:r>
              <a:rPr lang="zh-CN" altLang="en-US" sz="2400" dirty="0">
                <a:solidFill>
                  <a:srgbClr val="FF0000"/>
                </a:solidFill>
              </a:rPr>
              <a:t>渐进紧确界</a:t>
            </a:r>
            <a:r>
              <a:rPr lang="en-US" altLang="zh-CN" sz="2400" dirty="0"/>
              <a:t>(</a:t>
            </a:r>
            <a:r>
              <a:rPr lang="en-US" altLang="zh-CN" sz="2000" i="1" dirty="0"/>
              <a:t>asymptotically tight bound</a:t>
            </a:r>
            <a:r>
              <a:rPr lang="en-US" altLang="zh-CN" sz="2400" b="1" i="1" dirty="0"/>
              <a:t> </a:t>
            </a:r>
            <a:r>
              <a:rPr lang="en-US" altLang="zh-CN" sz="2400" dirty="0"/>
              <a:t>)</a:t>
            </a:r>
          </a:p>
          <a:p>
            <a:pPr marL="868363" lvl="1" indent="-342900" eaLnBrk="1" hangingPunct="1">
              <a:lnSpc>
                <a:spcPct val="150000"/>
              </a:lnSpc>
              <a:spcBef>
                <a:spcPts val="2400"/>
              </a:spcBef>
              <a:buFont typeface="Wingdings" panose="05000000000000000000" pitchFamily="2" charset="2"/>
              <a:buChar char="u"/>
              <a:defRPr/>
            </a:pPr>
            <a:r>
              <a:rPr lang="zh-CN" altLang="en-US" sz="2400" dirty="0"/>
              <a:t>从时间复杂度的角度看，                         表示是算法在最好和最坏情况下的计算时间就一个</a:t>
            </a:r>
            <a:r>
              <a:rPr lang="zh-CN" altLang="en-US" sz="2400" dirty="0">
                <a:solidFill>
                  <a:srgbClr val="0000FF"/>
                </a:solidFill>
              </a:rPr>
              <a:t>常数因子范围内而言</a:t>
            </a:r>
            <a:r>
              <a:rPr lang="zh-CN" altLang="en-US" sz="2400" dirty="0"/>
              <a:t>是相同的，可看作：</a:t>
            </a:r>
            <a:endParaRPr lang="en-US" altLang="zh-CN" sz="2400" dirty="0"/>
          </a:p>
          <a:p>
            <a:pPr marL="525463" lvl="1" indent="0" eaLnBrk="1" hangingPunct="1">
              <a:lnSpc>
                <a:spcPct val="150000"/>
              </a:lnSpc>
              <a:spcBef>
                <a:spcPts val="2400"/>
              </a:spcBef>
              <a:buFont typeface="Wingdings" panose="05000000000000000000" pitchFamily="2" charset="2"/>
              <a:buNone/>
              <a:defRPr/>
            </a:pPr>
            <a:r>
              <a:rPr lang="en-US" altLang="zh-CN" sz="2200" dirty="0">
                <a:latin typeface="宋体" panose="02010600030101010101" pitchFamily="2" charset="-122"/>
                <a:ea typeface="宋体" panose="02010600030101010101" pitchFamily="2" charset="-122"/>
              </a:rPr>
              <a:t>        </a:t>
            </a:r>
            <a:r>
              <a:rPr lang="zh-CN" altLang="en-US" sz="2400" dirty="0"/>
              <a:t>既有 </a:t>
            </a:r>
            <a:r>
              <a:rPr lang="en-US" altLang="zh-CN" sz="2400" dirty="0"/>
              <a:t>f(n) = </a:t>
            </a:r>
            <a:r>
              <a:rPr lang="el-GR" altLang="zh-CN" sz="2400" dirty="0"/>
              <a:t>Ω</a:t>
            </a:r>
            <a:r>
              <a:rPr lang="en-US" altLang="zh-CN" sz="2400" dirty="0"/>
              <a:t>(g(n))</a:t>
            </a:r>
            <a:r>
              <a:rPr lang="zh-CN" altLang="en-US" sz="2400" dirty="0"/>
              <a:t>，又有</a:t>
            </a:r>
            <a:r>
              <a:rPr lang="en-US" altLang="zh-CN" sz="2400" dirty="0"/>
              <a:t>f(n) = </a:t>
            </a:r>
            <a:r>
              <a:rPr lang="el-GR" altLang="zh-CN" sz="2400" dirty="0"/>
              <a:t>Ο</a:t>
            </a:r>
            <a:r>
              <a:rPr lang="en-US" altLang="zh-CN" sz="2400" dirty="0"/>
              <a:t>(g(n))</a:t>
            </a:r>
          </a:p>
        </p:txBody>
      </p:sp>
      <p:graphicFrame>
        <p:nvGraphicFramePr>
          <p:cNvPr id="17411" name="Object 4">
            <a:extLst>
              <a:ext uri="{FF2B5EF4-FFF2-40B4-BE49-F238E27FC236}">
                <a16:creationId xmlns:a16="http://schemas.microsoft.com/office/drawing/2014/main" id="{918E53F1-FA38-48A7-88C4-450900B22113}"/>
              </a:ext>
            </a:extLst>
          </p:cNvPr>
          <p:cNvGraphicFramePr>
            <a:graphicFrameLocks noChangeAspect="1"/>
          </p:cNvGraphicFramePr>
          <p:nvPr/>
        </p:nvGraphicFramePr>
        <p:xfrm>
          <a:off x="4284663" y="1916113"/>
          <a:ext cx="2087562" cy="430212"/>
        </p:xfrm>
        <a:graphic>
          <a:graphicData uri="http://schemas.openxmlformats.org/presentationml/2006/ole">
            <mc:AlternateContent xmlns:mc="http://schemas.openxmlformats.org/markup-compatibility/2006">
              <mc:Choice xmlns:v="urn:schemas-microsoft-com:vml" Requires="v">
                <p:oleObj spid="_x0000_s87064" name="公式" r:id="rId3" imgW="990170" imgH="203112" progId="Equation.3">
                  <p:embed/>
                </p:oleObj>
              </mc:Choice>
              <mc:Fallback>
                <p:oleObj name="公式" r:id="rId3" imgW="990170" imgH="203112" progId="Equation.3">
                  <p:embed/>
                  <p:pic>
                    <p:nvPicPr>
                      <p:cNvPr id="17411" name="Object 4">
                        <a:extLst>
                          <a:ext uri="{FF2B5EF4-FFF2-40B4-BE49-F238E27FC236}">
                            <a16:creationId xmlns:a16="http://schemas.microsoft.com/office/drawing/2014/main" id="{918E53F1-FA38-48A7-88C4-450900B221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1916113"/>
                        <a:ext cx="20875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3C3B3-3AC5-4FD8-B317-A4F007CB5705}"/>
              </a:ext>
            </a:extLst>
          </p:cNvPr>
          <p:cNvSpPr>
            <a:spLocks noGrp="1"/>
          </p:cNvSpPr>
          <p:nvPr>
            <p:ph type="title"/>
          </p:nvPr>
        </p:nvSpPr>
        <p:spPr>
          <a:xfrm>
            <a:off x="107950" y="115888"/>
            <a:ext cx="8229600" cy="1143000"/>
          </a:xfrm>
        </p:spPr>
        <p:txBody>
          <a:bodyPr/>
          <a:lstStyle/>
          <a:p>
            <a:pPr algn="l">
              <a:defRPr/>
            </a:pPr>
            <a:r>
              <a:rPr lang="en-US" altLang="zh-CN" sz="3200" dirty="0">
                <a:latin typeface="+mj-ea"/>
              </a:rPr>
              <a:t>Do you know Algorithm </a:t>
            </a:r>
            <a:r>
              <a:rPr lang="zh-CN" altLang="en-US" sz="3200" dirty="0">
                <a:latin typeface="+mj-ea"/>
              </a:rPr>
              <a:t>一词的由来</a:t>
            </a:r>
          </a:p>
        </p:txBody>
      </p:sp>
      <p:sp>
        <p:nvSpPr>
          <p:cNvPr id="3" name="内容占位符 2">
            <a:extLst>
              <a:ext uri="{FF2B5EF4-FFF2-40B4-BE49-F238E27FC236}">
                <a16:creationId xmlns:a16="http://schemas.microsoft.com/office/drawing/2014/main" id="{11A9A0F2-47FD-47C5-8707-C7464D32FF66}"/>
              </a:ext>
            </a:extLst>
          </p:cNvPr>
          <p:cNvSpPr>
            <a:spLocks noGrp="1"/>
          </p:cNvSpPr>
          <p:nvPr>
            <p:ph idx="1"/>
          </p:nvPr>
        </p:nvSpPr>
        <p:spPr>
          <a:xfrm>
            <a:off x="250825" y="981075"/>
            <a:ext cx="8713788" cy="5472113"/>
          </a:xfrm>
        </p:spPr>
        <p:txBody>
          <a:bodyPr/>
          <a:lstStyle/>
          <a:p>
            <a:pPr marL="0" indent="0">
              <a:lnSpc>
                <a:spcPct val="150000"/>
              </a:lnSpc>
              <a:spcBef>
                <a:spcPts val="0"/>
              </a:spcBef>
              <a:buFont typeface="Wingdings 2" panose="05020102010507070707" pitchFamily="18" charset="2"/>
              <a:buNone/>
              <a:defRPr/>
            </a:pPr>
            <a:r>
              <a:rPr lang="en-US" altLang="zh-CN" sz="2800" dirty="0">
                <a:latin typeface="+mj-ea"/>
                <a:ea typeface="+mj-ea"/>
              </a:rPr>
              <a:t>Algorithm(</a:t>
            </a:r>
            <a:r>
              <a:rPr lang="zh-CN" altLang="en-US" sz="2800" dirty="0">
                <a:latin typeface="+mj-ea"/>
                <a:ea typeface="+mj-ea"/>
              </a:rPr>
              <a:t>算法</a:t>
            </a:r>
            <a:r>
              <a:rPr lang="en-US" altLang="zh-CN" sz="2800" dirty="0">
                <a:latin typeface="+mj-ea"/>
                <a:ea typeface="+mj-ea"/>
              </a:rPr>
              <a:t>)</a:t>
            </a:r>
            <a:r>
              <a:rPr lang="zh-CN" altLang="en-US" sz="2800" dirty="0">
                <a:latin typeface="+mj-ea"/>
                <a:ea typeface="+mj-ea"/>
              </a:rPr>
              <a:t>一词的由来本身就十分有趣。</a:t>
            </a:r>
            <a:endParaRPr lang="en-US" altLang="zh-CN" sz="2800" dirty="0">
              <a:latin typeface="+mj-ea"/>
              <a:ea typeface="+mj-ea"/>
            </a:endParaRPr>
          </a:p>
          <a:p>
            <a:pPr>
              <a:lnSpc>
                <a:spcPct val="150000"/>
              </a:lnSpc>
              <a:spcBef>
                <a:spcPts val="0"/>
              </a:spcBef>
              <a:buFont typeface="Wingdings" panose="05000000000000000000" pitchFamily="2" charset="2"/>
              <a:buChar char="u"/>
              <a:defRPr/>
            </a:pPr>
            <a:r>
              <a:rPr lang="zh-CN" altLang="en-US" sz="2400" dirty="0">
                <a:latin typeface="+mj-ea"/>
                <a:ea typeface="+mj-ea"/>
              </a:rPr>
              <a:t>这个词一直到</a:t>
            </a:r>
            <a:r>
              <a:rPr lang="en-US" altLang="zh-CN" sz="2400" dirty="0">
                <a:latin typeface="+mj-ea"/>
                <a:ea typeface="+mj-ea"/>
              </a:rPr>
              <a:t>1957</a:t>
            </a:r>
            <a:r>
              <a:rPr lang="zh-CN" altLang="en-US" sz="2400" dirty="0">
                <a:latin typeface="+mj-ea"/>
                <a:ea typeface="+mj-ea"/>
              </a:rPr>
              <a:t>年之前在</a:t>
            </a:r>
            <a:r>
              <a:rPr lang="en-US" altLang="zh-CN" sz="2400" dirty="0">
                <a:latin typeface="+mj-ea"/>
              </a:rPr>
              <a:t>《</a:t>
            </a:r>
            <a:r>
              <a:rPr lang="zh-CN" altLang="en-US" sz="2400" dirty="0">
                <a:latin typeface="+mj-ea"/>
              </a:rPr>
              <a:t>韦氏新世界词典</a:t>
            </a:r>
            <a:r>
              <a:rPr lang="en-US" altLang="zh-CN" sz="2400" dirty="0">
                <a:latin typeface="+mj-ea"/>
              </a:rPr>
              <a:t>》</a:t>
            </a:r>
            <a:r>
              <a:rPr lang="en-US" altLang="zh-CN" sz="2000" dirty="0">
                <a:latin typeface="+mj-ea"/>
              </a:rPr>
              <a:t>(</a:t>
            </a:r>
            <a:r>
              <a:rPr lang="en-US" altLang="zh-CN" sz="2000" dirty="0">
                <a:latin typeface="+mj-ea"/>
                <a:ea typeface="+mj-ea"/>
              </a:rPr>
              <a:t>Webster‘s New World Dictionary)</a:t>
            </a:r>
            <a:r>
              <a:rPr lang="zh-CN" altLang="en-US" sz="2400" dirty="0">
                <a:latin typeface="+mj-ea"/>
                <a:ea typeface="+mj-ea"/>
              </a:rPr>
              <a:t>中还未出现，只能找到带有古代涵义的相近形式的一个词</a:t>
            </a:r>
            <a:r>
              <a:rPr lang="zh-CN" altLang="en-US" sz="2400" dirty="0">
                <a:solidFill>
                  <a:srgbClr val="0000FF"/>
                </a:solidFill>
                <a:latin typeface="+mj-ea"/>
                <a:ea typeface="+mj-ea"/>
              </a:rPr>
              <a:t>“</a:t>
            </a:r>
            <a:r>
              <a:rPr lang="en-US" altLang="zh-CN" sz="2400" dirty="0">
                <a:solidFill>
                  <a:srgbClr val="0000FF"/>
                </a:solidFill>
                <a:latin typeface="+mj-ea"/>
                <a:ea typeface="+mj-ea"/>
              </a:rPr>
              <a:t>Algorism”(</a:t>
            </a:r>
            <a:r>
              <a:rPr lang="zh-CN" altLang="en-US" sz="2400" dirty="0">
                <a:solidFill>
                  <a:srgbClr val="0000FF"/>
                </a:solidFill>
                <a:latin typeface="+mj-ea"/>
                <a:ea typeface="+mj-ea"/>
              </a:rPr>
              <a:t>算术</a:t>
            </a:r>
            <a:r>
              <a:rPr lang="en-US" altLang="zh-CN" sz="2400" dirty="0">
                <a:solidFill>
                  <a:srgbClr val="0000FF"/>
                </a:solidFill>
                <a:latin typeface="+mj-ea"/>
                <a:ea typeface="+mj-ea"/>
              </a:rPr>
              <a:t>)</a:t>
            </a:r>
            <a:r>
              <a:rPr lang="zh-CN" altLang="en-US" sz="2400" dirty="0">
                <a:solidFill>
                  <a:srgbClr val="0000FF"/>
                </a:solidFill>
                <a:latin typeface="+mj-ea"/>
                <a:ea typeface="+mj-ea"/>
              </a:rPr>
              <a:t>，指的是用阿拉伯数字进行算术运算的过程</a:t>
            </a:r>
            <a:r>
              <a:rPr lang="zh-CN" altLang="en-US" sz="2400" dirty="0">
                <a:latin typeface="+mj-ea"/>
                <a:ea typeface="+mj-ea"/>
              </a:rPr>
              <a:t>。</a:t>
            </a:r>
            <a:endParaRPr lang="en-US" altLang="zh-CN" sz="2400" dirty="0">
              <a:latin typeface="+mj-ea"/>
              <a:ea typeface="+mj-ea"/>
            </a:endParaRPr>
          </a:p>
          <a:p>
            <a:pPr>
              <a:lnSpc>
                <a:spcPct val="150000"/>
              </a:lnSpc>
              <a:spcBef>
                <a:spcPts val="0"/>
              </a:spcBef>
              <a:buFont typeface="Wingdings" panose="05000000000000000000" pitchFamily="2" charset="2"/>
              <a:buChar char="u"/>
              <a:defRPr/>
            </a:pPr>
            <a:r>
              <a:rPr lang="en-US" altLang="zh-CN" sz="1800" dirty="0">
                <a:latin typeface="+mj-ea"/>
                <a:ea typeface="+mj-ea"/>
              </a:rPr>
              <a:t>Algorism</a:t>
            </a:r>
            <a:r>
              <a:rPr lang="zh-CN" altLang="en-US" sz="1800" dirty="0">
                <a:latin typeface="+mj-ea"/>
                <a:ea typeface="+mj-ea"/>
              </a:rPr>
              <a:t>一词在历史中也经历了漫长的演变，据数学史学家发现研究，诞生于约公元前</a:t>
            </a:r>
            <a:r>
              <a:rPr lang="en-US" altLang="zh-CN" sz="1800" dirty="0">
                <a:latin typeface="+mj-ea"/>
                <a:ea typeface="+mj-ea"/>
              </a:rPr>
              <a:t>800</a:t>
            </a:r>
            <a:r>
              <a:rPr lang="zh-CN" altLang="en-US" sz="1800" dirty="0">
                <a:latin typeface="+mj-ea"/>
                <a:ea typeface="+mj-ea"/>
              </a:rPr>
              <a:t>多年，但后来“</a:t>
            </a:r>
            <a:r>
              <a:rPr lang="en-US" altLang="zh-CN" sz="1800" dirty="0">
                <a:latin typeface="+mj-ea"/>
                <a:ea typeface="+mj-ea"/>
              </a:rPr>
              <a:t>algorism”</a:t>
            </a:r>
            <a:r>
              <a:rPr lang="zh-CN" altLang="en-US" sz="1800" dirty="0">
                <a:latin typeface="+mj-ea"/>
                <a:ea typeface="+mj-ea"/>
              </a:rPr>
              <a:t>的形式和意义就变得面目全非了。</a:t>
            </a:r>
            <a:endParaRPr lang="en-US" altLang="zh-CN" sz="1800" dirty="0">
              <a:latin typeface="+mj-ea"/>
              <a:ea typeface="+mj-ea"/>
            </a:endParaRPr>
          </a:p>
          <a:p>
            <a:pPr>
              <a:lnSpc>
                <a:spcPct val="150000"/>
              </a:lnSpc>
              <a:spcBef>
                <a:spcPts val="0"/>
              </a:spcBef>
              <a:buFont typeface="Wingdings" panose="05000000000000000000" pitchFamily="2" charset="2"/>
              <a:buChar char="u"/>
              <a:defRPr/>
            </a:pPr>
            <a:r>
              <a:rPr lang="zh-CN" altLang="en-US" sz="2400" dirty="0">
                <a:latin typeface="+mj-ea"/>
                <a:ea typeface="+mj-ea"/>
              </a:rPr>
              <a:t>后来，如牛津英语字典所说明的，这个词是由于同</a:t>
            </a:r>
            <a:r>
              <a:rPr lang="en-US" altLang="zh-CN" sz="2400" dirty="0">
                <a:latin typeface="+mj-ea"/>
                <a:ea typeface="+mj-ea"/>
              </a:rPr>
              <a:t>arithmetic (</a:t>
            </a:r>
            <a:r>
              <a:rPr lang="zh-CN" altLang="en-US" sz="2400" dirty="0">
                <a:latin typeface="+mj-ea"/>
                <a:ea typeface="+mj-ea"/>
              </a:rPr>
              <a:t>算术</a:t>
            </a:r>
            <a:r>
              <a:rPr lang="en-US" altLang="zh-CN" sz="2400" dirty="0">
                <a:latin typeface="+mj-ea"/>
                <a:ea typeface="+mj-ea"/>
              </a:rPr>
              <a:t>)</a:t>
            </a:r>
            <a:r>
              <a:rPr lang="zh-CN" altLang="en-US" sz="2400" dirty="0">
                <a:latin typeface="+mj-ea"/>
                <a:ea typeface="+mj-ea"/>
              </a:rPr>
              <a:t>相混淆而形成的错拼词，由</a:t>
            </a:r>
            <a:r>
              <a:rPr lang="en-US" altLang="zh-CN" sz="2400" dirty="0">
                <a:latin typeface="+mj-ea"/>
                <a:ea typeface="+mj-ea"/>
              </a:rPr>
              <a:t>algorism</a:t>
            </a:r>
            <a:r>
              <a:rPr lang="zh-CN" altLang="en-US" sz="2400" dirty="0">
                <a:latin typeface="+mj-ea"/>
                <a:ea typeface="+mj-ea"/>
              </a:rPr>
              <a:t>变成</a:t>
            </a:r>
            <a:r>
              <a:rPr lang="en-US" altLang="zh-CN" sz="2400" dirty="0">
                <a:latin typeface="+mj-ea"/>
                <a:ea typeface="+mj-ea"/>
              </a:rPr>
              <a:t>algorithm</a:t>
            </a:r>
            <a:r>
              <a:rPr lang="zh-CN" altLang="en-US" sz="2400" dirty="0">
                <a:latin typeface="+mj-ea"/>
                <a:ea typeface="+mj-ea"/>
              </a:rPr>
              <a:t>。</a:t>
            </a:r>
            <a:endParaRPr lang="en-US" altLang="zh-CN" sz="2400" dirty="0">
              <a:latin typeface="+mj-ea"/>
              <a:ea typeface="+mj-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24F1303-DD1B-4596-AED5-D7187D774363}"/>
              </a:ext>
            </a:extLst>
          </p:cNvPr>
          <p:cNvSpPr>
            <a:spLocks noGrp="1"/>
          </p:cNvSpPr>
          <p:nvPr>
            <p:ph type="dt" sz="quarter" idx="10"/>
          </p:nvPr>
        </p:nvSpPr>
        <p:spPr/>
        <p:txBody>
          <a:bodyPr/>
          <a:lstStyle/>
          <a:p>
            <a:pPr>
              <a:defRPr/>
            </a:pPr>
            <a:fld id="{4854EDDF-2AD3-4B7F-B08B-E25ADC50E929}" type="datetime1">
              <a:rPr lang="zh-CN" altLang="en-US" smtClean="0"/>
              <a:pPr>
                <a:defRPr/>
              </a:pPr>
              <a:t>2021/9/26</a:t>
            </a:fld>
            <a:endParaRPr lang="zh-CN" altLang="en-US"/>
          </a:p>
        </p:txBody>
      </p:sp>
      <p:sp>
        <p:nvSpPr>
          <p:cNvPr id="18435" name="灯片编号占位符 4">
            <a:extLst>
              <a:ext uri="{FF2B5EF4-FFF2-40B4-BE49-F238E27FC236}">
                <a16:creationId xmlns:a16="http://schemas.microsoft.com/office/drawing/2014/main" id="{4130FD7A-C33D-400D-8979-4D8133B075B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A3D5D0CA-A875-4596-A3A4-5D5140832284}" type="slidenum">
              <a:rPr lang="zh-CN" altLang="zh-CN" sz="1400">
                <a:solidFill>
                  <a:schemeClr val="tx1"/>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50</a:t>
            </a:fld>
            <a:endParaRPr lang="zh-CN" altLang="zh-CN" sz="1400">
              <a:solidFill>
                <a:schemeClr val="tx1"/>
              </a:solidFill>
              <a:latin typeface="Tahoma" panose="020B0604030504040204" pitchFamily="34" charset="0"/>
              <a:ea typeface="宋体" panose="02010600030101010101" pitchFamily="2" charset="-122"/>
            </a:endParaRPr>
          </a:p>
        </p:txBody>
      </p:sp>
      <p:pic>
        <p:nvPicPr>
          <p:cNvPr id="18436" name="图片 5">
            <a:extLst>
              <a:ext uri="{FF2B5EF4-FFF2-40B4-BE49-F238E27FC236}">
                <a16:creationId xmlns:a16="http://schemas.microsoft.com/office/drawing/2014/main" id="{B82C5421-C19C-49E2-985B-7F2108F32D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8300" y="571500"/>
            <a:ext cx="8235950" cy="294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图片 6">
            <a:extLst>
              <a:ext uri="{FF2B5EF4-FFF2-40B4-BE49-F238E27FC236}">
                <a16:creationId xmlns:a16="http://schemas.microsoft.com/office/drawing/2014/main" id="{75588DAF-854B-4284-B298-5C81CB6FE1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088" y="3817938"/>
            <a:ext cx="7232650" cy="202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E2F80CD3-6E64-4D52-99AE-8EEB97A49713}"/>
              </a:ext>
            </a:extLst>
          </p:cNvPr>
          <p:cNvSpPr>
            <a:spLocks noGrp="1" noChangeArrowheads="1"/>
          </p:cNvSpPr>
          <p:nvPr>
            <p:ph type="title"/>
          </p:nvPr>
        </p:nvSpPr>
        <p:spPr>
          <a:xfrm>
            <a:off x="161925" y="93663"/>
            <a:ext cx="8229600" cy="714375"/>
          </a:xfrm>
        </p:spPr>
        <p:txBody>
          <a:bodyPr/>
          <a:lstStyle/>
          <a:p>
            <a:pPr algn="l" eaLnBrk="1" hangingPunct="1"/>
            <a:r>
              <a:rPr lang="zh-CN" altLang="en-US" sz="3200"/>
              <a:t>算法时间复杂度的分类</a:t>
            </a:r>
          </a:p>
        </p:txBody>
      </p:sp>
      <p:sp>
        <p:nvSpPr>
          <p:cNvPr id="3" name="内容占位符 2">
            <a:extLst>
              <a:ext uri="{FF2B5EF4-FFF2-40B4-BE49-F238E27FC236}">
                <a16:creationId xmlns:a16="http://schemas.microsoft.com/office/drawing/2014/main" id="{9A5C58F0-F069-4944-8543-9FDD791C4F37}"/>
              </a:ext>
            </a:extLst>
          </p:cNvPr>
          <p:cNvSpPr>
            <a:spLocks noGrp="1"/>
          </p:cNvSpPr>
          <p:nvPr>
            <p:ph idx="1"/>
          </p:nvPr>
        </p:nvSpPr>
        <p:spPr>
          <a:xfrm>
            <a:off x="322263" y="960438"/>
            <a:ext cx="8570912" cy="4929187"/>
          </a:xfrm>
          <a:solidFill>
            <a:schemeClr val="bg1"/>
          </a:solidFill>
        </p:spPr>
        <p:txBody>
          <a:bodyPr/>
          <a:lstStyle/>
          <a:p>
            <a:pPr marL="0" indent="0" eaLnBrk="1" hangingPunct="1">
              <a:lnSpc>
                <a:spcPct val="150000"/>
              </a:lnSpc>
              <a:spcBef>
                <a:spcPts val="1200"/>
              </a:spcBef>
              <a:buFont typeface="Wingdings 2" panose="05020102010507070707" pitchFamily="18" charset="2"/>
              <a:buNone/>
              <a:defRPr/>
            </a:pPr>
            <a:r>
              <a:rPr lang="zh-CN" altLang="en-US" sz="2400" dirty="0"/>
              <a:t>      </a:t>
            </a:r>
            <a:r>
              <a:rPr lang="zh-CN" altLang="en-US" sz="2400" dirty="0">
                <a:latin typeface="宋体" panose="02010600030101010101" pitchFamily="2" charset="-122"/>
                <a:ea typeface="宋体" panose="02010600030101010101" pitchFamily="2" charset="-122"/>
              </a:rPr>
              <a:t>根据</a:t>
            </a:r>
            <a:r>
              <a:rPr lang="zh-CN" altLang="en-US" sz="2400" dirty="0">
                <a:solidFill>
                  <a:srgbClr val="FF0000"/>
                </a:solidFill>
              </a:rPr>
              <a:t>上界函数</a:t>
            </a:r>
            <a:r>
              <a:rPr lang="zh-CN" altLang="en-US" sz="2400" dirty="0">
                <a:latin typeface="宋体" panose="02010600030101010101" pitchFamily="2" charset="-122"/>
                <a:ea typeface="宋体" panose="02010600030101010101" pitchFamily="2" charset="-122"/>
              </a:rPr>
              <a:t>的特性，可以将算法分为</a:t>
            </a:r>
            <a:r>
              <a:rPr lang="zh-CN" altLang="en-US" sz="2400" dirty="0"/>
              <a:t>：</a:t>
            </a:r>
            <a:r>
              <a:rPr lang="zh-CN" altLang="en-US" sz="2400" dirty="0">
                <a:solidFill>
                  <a:srgbClr val="0000FF"/>
                </a:solidFill>
              </a:rPr>
              <a:t>多项式时间算法</a:t>
            </a:r>
            <a:r>
              <a:rPr lang="zh-CN" altLang="en-US" sz="2400" dirty="0">
                <a:latin typeface="宋体" panose="02010600030101010101" pitchFamily="2" charset="-122"/>
                <a:ea typeface="宋体" panose="02010600030101010101" pitchFamily="2" charset="-122"/>
              </a:rPr>
              <a:t>和</a:t>
            </a:r>
            <a:r>
              <a:rPr lang="zh-CN" altLang="en-US" sz="2400" dirty="0">
                <a:solidFill>
                  <a:srgbClr val="0000FF"/>
                </a:solidFill>
              </a:rPr>
              <a:t>指数时间算法。</a:t>
            </a:r>
            <a:endParaRPr lang="en-US" altLang="zh-CN" sz="2400" dirty="0">
              <a:solidFill>
                <a:srgbClr val="0000FF"/>
              </a:solidFill>
            </a:endParaRPr>
          </a:p>
          <a:p>
            <a:pPr eaLnBrk="1" hangingPunct="1">
              <a:lnSpc>
                <a:spcPct val="150000"/>
              </a:lnSpc>
              <a:spcBef>
                <a:spcPts val="1200"/>
              </a:spcBef>
              <a:buFont typeface="Wingdings" panose="05000000000000000000" pitchFamily="2" charset="2"/>
              <a:buChar char="Ø"/>
              <a:defRPr/>
            </a:pPr>
            <a:r>
              <a:rPr lang="zh-CN" altLang="en-US" sz="2400" dirty="0">
                <a:solidFill>
                  <a:srgbClr val="FF0066"/>
                </a:solidFill>
              </a:rPr>
              <a:t>多项式时间算法</a:t>
            </a:r>
            <a:r>
              <a:rPr lang="zh-CN" altLang="en-US" sz="2400" dirty="0"/>
              <a:t>：</a:t>
            </a:r>
            <a:r>
              <a:rPr lang="zh-CN" altLang="en-US" sz="2400" dirty="0">
                <a:latin typeface="宋体" panose="02010600030101010101" pitchFamily="2" charset="-122"/>
                <a:ea typeface="宋体" panose="02010600030101010101" pitchFamily="2" charset="-122"/>
              </a:rPr>
              <a:t>可用多项式函数对计算时间限界的算法</a:t>
            </a:r>
            <a:endParaRPr lang="en-US" altLang="zh-CN" sz="2400" dirty="0">
              <a:latin typeface="宋体" panose="02010600030101010101" pitchFamily="2" charset="-122"/>
              <a:ea typeface="宋体" panose="02010600030101010101" pitchFamily="2" charset="-122"/>
            </a:endParaRPr>
          </a:p>
          <a:p>
            <a:pPr marL="719138" eaLnBrk="1" hangingPunct="1">
              <a:lnSpc>
                <a:spcPct val="150000"/>
              </a:lnSpc>
              <a:spcBef>
                <a:spcPts val="600"/>
              </a:spcBef>
              <a:defRPr/>
            </a:pPr>
            <a:r>
              <a:rPr lang="zh-CN" altLang="en-US" sz="2400" dirty="0">
                <a:latin typeface="宋体" panose="02010600030101010101" pitchFamily="2" charset="-122"/>
                <a:ea typeface="宋体" panose="02010600030101010101" pitchFamily="2" charset="-122"/>
              </a:rPr>
              <a:t>常见的多项式限界函数有：</a:t>
            </a:r>
          </a:p>
          <a:p>
            <a:pPr eaLnBrk="1" hangingPunct="1">
              <a:lnSpc>
                <a:spcPct val="150000"/>
              </a:lnSpc>
              <a:spcBef>
                <a:spcPts val="600"/>
              </a:spcBef>
              <a:buFont typeface="Wingdings" panose="05000000000000000000" pitchFamily="2" charset="2"/>
              <a:buNone/>
              <a:defRPr/>
            </a:pPr>
            <a:r>
              <a:rPr lang="zh-CN" altLang="en-US" sz="2000" dirty="0">
                <a:latin typeface="宋体" pitchFamily="2" charset="-122"/>
              </a:rPr>
              <a:t>      </a:t>
            </a:r>
            <a:r>
              <a:rPr lang="el-GR" altLang="zh-CN" sz="2000" dirty="0">
                <a:solidFill>
                  <a:srgbClr val="FF0066"/>
                </a:solidFill>
                <a:latin typeface="宋体" pitchFamily="2" charset="-122"/>
              </a:rPr>
              <a:t>Ο</a:t>
            </a:r>
            <a:r>
              <a:rPr lang="en-US" altLang="zh-CN" sz="2000" dirty="0">
                <a:solidFill>
                  <a:srgbClr val="FF0066"/>
                </a:solidFill>
                <a:latin typeface="宋体" pitchFamily="2" charset="-122"/>
              </a:rPr>
              <a:t>(1)</a:t>
            </a:r>
            <a:r>
              <a:rPr lang="en-US" altLang="zh-CN" sz="2000" dirty="0">
                <a:latin typeface="宋体" pitchFamily="2" charset="-122"/>
              </a:rPr>
              <a:t> &lt; </a:t>
            </a:r>
            <a:r>
              <a:rPr lang="el-GR" altLang="zh-CN" sz="2000" dirty="0">
                <a:latin typeface="宋体" pitchFamily="2" charset="-122"/>
              </a:rPr>
              <a:t>Ο</a:t>
            </a:r>
            <a:r>
              <a:rPr lang="en-US" altLang="zh-CN" sz="2000" dirty="0">
                <a:latin typeface="宋体" pitchFamily="2" charset="-122"/>
              </a:rPr>
              <a:t>(</a:t>
            </a:r>
            <a:r>
              <a:rPr lang="en-US" altLang="zh-CN" sz="2000" dirty="0" err="1">
                <a:latin typeface="宋体" pitchFamily="2" charset="-122"/>
              </a:rPr>
              <a:t>logn</a:t>
            </a:r>
            <a:r>
              <a:rPr lang="en-US" altLang="zh-CN" sz="2000" dirty="0">
                <a:latin typeface="宋体" pitchFamily="2" charset="-122"/>
              </a:rPr>
              <a:t>) &lt; </a:t>
            </a:r>
            <a:r>
              <a:rPr lang="el-GR" altLang="zh-CN" sz="2000" dirty="0">
                <a:latin typeface="宋体" pitchFamily="2" charset="-122"/>
              </a:rPr>
              <a:t>Ο</a:t>
            </a:r>
            <a:r>
              <a:rPr lang="en-US" altLang="zh-CN" sz="2000" dirty="0">
                <a:latin typeface="宋体" pitchFamily="2" charset="-122"/>
              </a:rPr>
              <a:t>(n) &lt; </a:t>
            </a:r>
            <a:r>
              <a:rPr lang="el-GR" altLang="zh-CN" sz="2000" dirty="0">
                <a:latin typeface="宋体" pitchFamily="2" charset="-122"/>
              </a:rPr>
              <a:t>Ο</a:t>
            </a:r>
            <a:r>
              <a:rPr lang="en-US" altLang="zh-CN" sz="2000" dirty="0">
                <a:latin typeface="宋体" pitchFamily="2" charset="-122"/>
              </a:rPr>
              <a:t>(</a:t>
            </a:r>
            <a:r>
              <a:rPr lang="en-US" altLang="zh-CN" sz="2000" dirty="0" err="1">
                <a:latin typeface="宋体" pitchFamily="2" charset="-122"/>
              </a:rPr>
              <a:t>nlogn</a:t>
            </a:r>
            <a:r>
              <a:rPr lang="en-US" altLang="zh-CN" sz="2000" dirty="0">
                <a:latin typeface="宋体" pitchFamily="2" charset="-122"/>
              </a:rPr>
              <a:t>) &lt; </a:t>
            </a:r>
            <a:r>
              <a:rPr lang="el-GR" altLang="zh-CN" sz="2000" dirty="0">
                <a:latin typeface="宋体" pitchFamily="2" charset="-122"/>
              </a:rPr>
              <a:t>Ο</a:t>
            </a:r>
            <a:r>
              <a:rPr lang="en-US" altLang="zh-CN" sz="2000" dirty="0">
                <a:latin typeface="宋体" pitchFamily="2" charset="-122"/>
              </a:rPr>
              <a:t>(n</a:t>
            </a:r>
            <a:r>
              <a:rPr lang="en-US" altLang="zh-CN" sz="2000" baseline="30000" dirty="0">
                <a:latin typeface="宋体" pitchFamily="2" charset="-122"/>
              </a:rPr>
              <a:t>2</a:t>
            </a:r>
            <a:r>
              <a:rPr lang="en-US" altLang="zh-CN" sz="2000" dirty="0">
                <a:latin typeface="宋体" pitchFamily="2" charset="-122"/>
              </a:rPr>
              <a:t>) &lt; </a:t>
            </a:r>
            <a:r>
              <a:rPr lang="el-GR" altLang="zh-CN" sz="2000" dirty="0">
                <a:latin typeface="宋体" pitchFamily="2" charset="-122"/>
              </a:rPr>
              <a:t>Ο</a:t>
            </a:r>
            <a:r>
              <a:rPr lang="en-US" altLang="zh-CN" sz="2000" dirty="0">
                <a:latin typeface="宋体" pitchFamily="2" charset="-122"/>
              </a:rPr>
              <a:t>(n</a:t>
            </a:r>
            <a:r>
              <a:rPr lang="en-US" altLang="zh-CN" sz="2000" baseline="30000" dirty="0">
                <a:latin typeface="宋体" pitchFamily="2" charset="-122"/>
              </a:rPr>
              <a:t>3</a:t>
            </a:r>
            <a:r>
              <a:rPr lang="en-US" altLang="zh-CN" sz="2000" dirty="0">
                <a:latin typeface="宋体" pitchFamily="2" charset="-122"/>
              </a:rPr>
              <a:t>)</a:t>
            </a:r>
          </a:p>
          <a:p>
            <a:pPr eaLnBrk="1" hangingPunct="1">
              <a:lnSpc>
                <a:spcPct val="150000"/>
              </a:lnSpc>
              <a:spcBef>
                <a:spcPts val="1200"/>
              </a:spcBef>
              <a:buFont typeface="Wingdings" panose="05000000000000000000" pitchFamily="2" charset="2"/>
              <a:buChar char="Ø"/>
              <a:defRPr/>
            </a:pPr>
            <a:r>
              <a:rPr lang="zh-CN" altLang="en-US" sz="2400" dirty="0">
                <a:solidFill>
                  <a:srgbClr val="FF0066"/>
                </a:solidFill>
              </a:rPr>
              <a:t>指数时间算法</a:t>
            </a:r>
            <a:r>
              <a:rPr lang="zh-CN" altLang="en-US" sz="2400" dirty="0"/>
              <a:t>：</a:t>
            </a:r>
            <a:r>
              <a:rPr lang="zh-CN" altLang="en-US" sz="2400" dirty="0">
                <a:latin typeface="宋体" panose="02010600030101010101" pitchFamily="2" charset="-122"/>
                <a:ea typeface="宋体" panose="02010600030101010101" pitchFamily="2" charset="-122"/>
              </a:rPr>
              <a:t>计算时间用指数函数限界的算法。</a:t>
            </a:r>
            <a:endParaRPr lang="en-US" altLang="zh-CN" sz="2400" dirty="0">
              <a:latin typeface="宋体" panose="02010600030101010101" pitchFamily="2" charset="-122"/>
              <a:ea typeface="宋体" panose="02010600030101010101" pitchFamily="2" charset="-122"/>
            </a:endParaRPr>
          </a:p>
          <a:p>
            <a:pPr marL="719138" eaLnBrk="1" hangingPunct="1">
              <a:lnSpc>
                <a:spcPct val="150000"/>
              </a:lnSpc>
              <a:spcBef>
                <a:spcPts val="600"/>
              </a:spcBef>
              <a:defRPr/>
            </a:pPr>
            <a:r>
              <a:rPr lang="zh-CN" altLang="en-US" sz="2400" dirty="0">
                <a:latin typeface="宋体" panose="02010600030101010101" pitchFamily="2" charset="-122"/>
                <a:ea typeface="宋体" panose="02010600030101010101" pitchFamily="2" charset="-122"/>
              </a:rPr>
              <a:t>常见的指数时间限界函数：</a:t>
            </a:r>
          </a:p>
          <a:p>
            <a:pPr eaLnBrk="1" hangingPunct="1">
              <a:lnSpc>
                <a:spcPct val="150000"/>
              </a:lnSpc>
              <a:spcBef>
                <a:spcPts val="600"/>
              </a:spcBef>
              <a:buFont typeface="Wingdings" panose="05000000000000000000" pitchFamily="2" charset="2"/>
              <a:buNone/>
              <a:defRPr/>
            </a:pPr>
            <a:r>
              <a:rPr lang="zh-CN" altLang="en-US" sz="2000" dirty="0">
                <a:latin typeface="宋体" pitchFamily="2" charset="-122"/>
              </a:rPr>
              <a:t>        </a:t>
            </a:r>
            <a:r>
              <a:rPr lang="el-GR" altLang="zh-CN" sz="2000" dirty="0">
                <a:latin typeface="宋体" pitchFamily="2" charset="-122"/>
              </a:rPr>
              <a:t>Ο</a:t>
            </a:r>
            <a:r>
              <a:rPr lang="en-US" altLang="zh-CN" sz="2000" dirty="0">
                <a:latin typeface="宋体" pitchFamily="2" charset="-122"/>
              </a:rPr>
              <a:t>(2</a:t>
            </a:r>
            <a:r>
              <a:rPr lang="en-US" altLang="zh-CN" sz="2000" baseline="30000" dirty="0">
                <a:latin typeface="宋体" pitchFamily="2" charset="-122"/>
              </a:rPr>
              <a:t>n</a:t>
            </a:r>
            <a:r>
              <a:rPr lang="en-US" altLang="zh-CN" sz="2000" dirty="0">
                <a:latin typeface="宋体" pitchFamily="2" charset="-122"/>
              </a:rPr>
              <a:t>) &lt; </a:t>
            </a:r>
            <a:r>
              <a:rPr lang="el-GR" altLang="zh-CN" sz="2000" dirty="0">
                <a:latin typeface="宋体" pitchFamily="2" charset="-122"/>
              </a:rPr>
              <a:t>Ο</a:t>
            </a:r>
            <a:r>
              <a:rPr lang="en-US" altLang="zh-CN" sz="2000" dirty="0">
                <a:latin typeface="宋体" pitchFamily="2" charset="-122"/>
              </a:rPr>
              <a:t>(n</a:t>
            </a:r>
            <a:r>
              <a:rPr lang="zh-CN" altLang="en-US" sz="2000" dirty="0">
                <a:latin typeface="宋体" pitchFamily="2" charset="-122"/>
              </a:rPr>
              <a:t>！</a:t>
            </a:r>
            <a:r>
              <a:rPr lang="en-US" altLang="zh-CN" sz="2000" dirty="0">
                <a:latin typeface="宋体" pitchFamily="2" charset="-122"/>
              </a:rPr>
              <a:t>) &lt; </a:t>
            </a:r>
            <a:r>
              <a:rPr lang="el-GR" altLang="zh-CN" sz="2000" dirty="0">
                <a:latin typeface="宋体" pitchFamily="2" charset="-122"/>
              </a:rPr>
              <a:t>Ο</a:t>
            </a:r>
            <a:r>
              <a:rPr lang="en-US" altLang="zh-CN" sz="2000" dirty="0">
                <a:latin typeface="宋体" pitchFamily="2" charset="-122"/>
              </a:rPr>
              <a:t>(</a:t>
            </a:r>
            <a:r>
              <a:rPr lang="en-US" altLang="zh-CN" sz="2000" dirty="0" err="1">
                <a:latin typeface="宋体" pitchFamily="2" charset="-122"/>
              </a:rPr>
              <a:t>n</a:t>
            </a:r>
            <a:r>
              <a:rPr lang="en-US" altLang="zh-CN" sz="2000" baseline="30000" dirty="0" err="1">
                <a:latin typeface="宋体" pitchFamily="2" charset="-122"/>
              </a:rPr>
              <a:t>n</a:t>
            </a:r>
            <a:r>
              <a:rPr lang="en-US" altLang="zh-CN" sz="2000" dirty="0">
                <a:latin typeface="宋体" pitchFamily="2" charset="-122"/>
              </a:rPr>
              <a:t>)</a:t>
            </a:r>
            <a:endParaRPr lang="zh-CN" altLang="en-US" sz="2400" dirty="0"/>
          </a:p>
        </p:txBody>
      </p:sp>
      <p:sp>
        <p:nvSpPr>
          <p:cNvPr id="34820" name="Text Box 5">
            <a:extLst>
              <a:ext uri="{FF2B5EF4-FFF2-40B4-BE49-F238E27FC236}">
                <a16:creationId xmlns:a16="http://schemas.microsoft.com/office/drawing/2014/main" id="{A23FA328-3EE7-499A-A3D6-E7AB4CCADE13}"/>
              </a:ext>
            </a:extLst>
          </p:cNvPr>
          <p:cNvSpPr txBox="1">
            <a:spLocks noChangeArrowheads="1"/>
          </p:cNvSpPr>
          <p:nvPr/>
        </p:nvSpPr>
        <p:spPr bwMode="auto">
          <a:xfrm>
            <a:off x="7667625" y="3910013"/>
            <a:ext cx="1428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50000"/>
              </a:spcBef>
              <a:buClrTx/>
              <a:buSzTx/>
              <a:buFont typeface="Wingdings" panose="05000000000000000000" pitchFamily="2" charset="2"/>
              <a:buNone/>
            </a:pPr>
            <a:r>
              <a:rPr lang="zh-CN" altLang="en-US" sz="1400" b="1">
                <a:solidFill>
                  <a:srgbClr val="FF0066"/>
                </a:solidFill>
                <a:latin typeface="黑体" panose="02010609060101010101" pitchFamily="49" charset="-122"/>
                <a:ea typeface="黑体" panose="02010609060101010101" pitchFamily="49" charset="-122"/>
              </a:rPr>
              <a:t>复杂度越来越高</a:t>
            </a:r>
          </a:p>
        </p:txBody>
      </p:sp>
      <p:cxnSp>
        <p:nvCxnSpPr>
          <p:cNvPr id="7" name="直接箭头连接符 6">
            <a:extLst>
              <a:ext uri="{FF2B5EF4-FFF2-40B4-BE49-F238E27FC236}">
                <a16:creationId xmlns:a16="http://schemas.microsoft.com/office/drawing/2014/main" id="{D7750F90-6761-4C0B-BC75-324296A36EAB}"/>
              </a:ext>
            </a:extLst>
          </p:cNvPr>
          <p:cNvCxnSpPr/>
          <p:nvPr/>
        </p:nvCxnSpPr>
        <p:spPr>
          <a:xfrm>
            <a:off x="1258888" y="3910013"/>
            <a:ext cx="6643687" cy="158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F9C86494-6F45-45FF-8724-9624B920D5B9}"/>
              </a:ext>
            </a:extLst>
          </p:cNvPr>
          <p:cNvCxnSpPr/>
          <p:nvPr/>
        </p:nvCxnSpPr>
        <p:spPr>
          <a:xfrm>
            <a:off x="1438275" y="5735638"/>
            <a:ext cx="3143250" cy="158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823" name="Text Box 5">
            <a:extLst>
              <a:ext uri="{FF2B5EF4-FFF2-40B4-BE49-F238E27FC236}">
                <a16:creationId xmlns:a16="http://schemas.microsoft.com/office/drawing/2014/main" id="{C686D97B-5811-4CCA-B455-8CF0CBF6F805}"/>
              </a:ext>
            </a:extLst>
          </p:cNvPr>
          <p:cNvSpPr txBox="1">
            <a:spLocks noChangeArrowheads="1"/>
          </p:cNvSpPr>
          <p:nvPr/>
        </p:nvSpPr>
        <p:spPr bwMode="auto">
          <a:xfrm>
            <a:off x="4408488" y="5807075"/>
            <a:ext cx="1428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spcBef>
                <a:spcPct val="50000"/>
              </a:spcBef>
              <a:buClrTx/>
              <a:buSzTx/>
              <a:buFont typeface="Wingdings" panose="05000000000000000000" pitchFamily="2" charset="2"/>
              <a:buNone/>
            </a:pPr>
            <a:r>
              <a:rPr lang="zh-CN" altLang="en-US" sz="1400" b="1">
                <a:solidFill>
                  <a:srgbClr val="FF0066"/>
                </a:solidFill>
                <a:latin typeface="黑体" panose="02010609060101010101" pitchFamily="49" charset="-122"/>
                <a:ea typeface="黑体" panose="02010609060101010101" pitchFamily="49" charset="-122"/>
              </a:rPr>
              <a:t>复杂度越来越高</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A3DEE0B-7C29-4620-997F-E45FD15A8F0C}"/>
              </a:ext>
            </a:extLst>
          </p:cNvPr>
          <p:cNvSpPr>
            <a:spLocks noGrp="1"/>
          </p:cNvSpPr>
          <p:nvPr>
            <p:ph idx="1"/>
          </p:nvPr>
        </p:nvSpPr>
        <p:spPr>
          <a:xfrm>
            <a:off x="468313" y="260350"/>
            <a:ext cx="8424862" cy="5786438"/>
          </a:xfrm>
          <a:solidFill>
            <a:schemeClr val="bg1"/>
          </a:solidFill>
        </p:spPr>
        <p:txBody>
          <a:bodyPr/>
          <a:lstStyle/>
          <a:p>
            <a:pPr eaLnBrk="1" hangingPunct="1">
              <a:lnSpc>
                <a:spcPct val="150000"/>
              </a:lnSpc>
              <a:spcBef>
                <a:spcPts val="600"/>
              </a:spcBef>
              <a:defRPr/>
            </a:pPr>
            <a:r>
              <a:rPr lang="zh-CN" altLang="en-US" sz="2400" dirty="0">
                <a:latin typeface="宋体" pitchFamily="2" charset="-122"/>
              </a:rPr>
              <a:t>当</a:t>
            </a:r>
            <a:r>
              <a:rPr lang="en-US" altLang="zh-CN" sz="2400" dirty="0">
                <a:latin typeface="宋体" pitchFamily="2" charset="-122"/>
              </a:rPr>
              <a:t>n</a:t>
            </a:r>
            <a:r>
              <a:rPr lang="zh-CN" altLang="en-US" sz="2400" dirty="0">
                <a:latin typeface="宋体" pitchFamily="2" charset="-122"/>
              </a:rPr>
              <a:t>取值较大时，</a:t>
            </a:r>
            <a:r>
              <a:rPr lang="zh-CN" altLang="en-US" sz="2400" dirty="0">
                <a:solidFill>
                  <a:srgbClr val="0000FF"/>
                </a:solidFill>
                <a:latin typeface="宋体" pitchFamily="2" charset="-122"/>
              </a:rPr>
              <a:t>指数时间算法</a:t>
            </a:r>
            <a:r>
              <a:rPr lang="zh-CN" altLang="en-US" sz="2400" dirty="0">
                <a:latin typeface="宋体" pitchFamily="2" charset="-122"/>
              </a:rPr>
              <a:t>和</a:t>
            </a:r>
            <a:r>
              <a:rPr lang="zh-CN" altLang="en-US" sz="2400" dirty="0">
                <a:solidFill>
                  <a:srgbClr val="0000FF"/>
                </a:solidFill>
                <a:latin typeface="宋体" pitchFamily="2" charset="-122"/>
              </a:rPr>
              <a:t>多项式时间算法</a:t>
            </a:r>
            <a:r>
              <a:rPr lang="zh-CN" altLang="en-US" sz="2400" dirty="0">
                <a:latin typeface="宋体" pitchFamily="2" charset="-122"/>
              </a:rPr>
              <a:t>在计算时间上非常悬殊。</a:t>
            </a:r>
          </a:p>
          <a:p>
            <a:pPr marL="0" indent="0" eaLnBrk="1" hangingPunct="1">
              <a:lnSpc>
                <a:spcPct val="150000"/>
              </a:lnSpc>
              <a:spcBef>
                <a:spcPts val="600"/>
              </a:spcBef>
              <a:buFont typeface="Wingdings 2" panose="05020102010507070707" pitchFamily="18" charset="2"/>
              <a:buNone/>
              <a:defRPr/>
            </a:pPr>
            <a:r>
              <a:rPr lang="zh-CN" altLang="en-US" sz="2400" dirty="0">
                <a:latin typeface="宋体" panose="02010600030101010101" pitchFamily="2" charset="-122"/>
                <a:ea typeface="宋体" panose="02010600030101010101" pitchFamily="2" charset="-122"/>
              </a:rPr>
              <a:t>    计算时间的典型函数曲线：</a:t>
            </a:r>
          </a:p>
        </p:txBody>
      </p:sp>
      <p:graphicFrame>
        <p:nvGraphicFramePr>
          <p:cNvPr id="35843" name="Object 7">
            <a:extLst>
              <a:ext uri="{FF2B5EF4-FFF2-40B4-BE49-F238E27FC236}">
                <a16:creationId xmlns:a16="http://schemas.microsoft.com/office/drawing/2014/main" id="{0B9E591A-3618-4D64-9F09-C053CB0D4FEA}"/>
              </a:ext>
            </a:extLst>
          </p:cNvPr>
          <p:cNvGraphicFramePr>
            <a:graphicFrameLocks noChangeAspect="1"/>
          </p:cNvGraphicFramePr>
          <p:nvPr/>
        </p:nvGraphicFramePr>
        <p:xfrm>
          <a:off x="2771775" y="2133600"/>
          <a:ext cx="4164013" cy="4411663"/>
        </p:xfrm>
        <a:graphic>
          <a:graphicData uri="http://schemas.openxmlformats.org/presentationml/2006/ole">
            <mc:AlternateContent xmlns:mc="http://schemas.openxmlformats.org/markup-compatibility/2006">
              <mc:Choice xmlns:v="urn:schemas-microsoft-com:vml" Requires="v">
                <p:oleObj spid="_x0000_s90136" name="Image" r:id="rId3" imgW="2329268" imgH="2466463" progId="Photoshop.Image.5">
                  <p:embed/>
                </p:oleObj>
              </mc:Choice>
              <mc:Fallback>
                <p:oleObj name="Image" r:id="rId3" imgW="2329268" imgH="2466463" progId="Photoshop.Image.5">
                  <p:embed/>
                  <p:pic>
                    <p:nvPicPr>
                      <p:cNvPr id="35843" name="Object 7">
                        <a:extLst>
                          <a:ext uri="{FF2B5EF4-FFF2-40B4-BE49-F238E27FC236}">
                            <a16:creationId xmlns:a16="http://schemas.microsoft.com/office/drawing/2014/main" id="{0B9E591A-3618-4D64-9F09-C053CB0D4F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133600"/>
                        <a:ext cx="4164013" cy="4411663"/>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35844" name="矩形 1">
            <a:extLst>
              <a:ext uri="{FF2B5EF4-FFF2-40B4-BE49-F238E27FC236}">
                <a16:creationId xmlns:a16="http://schemas.microsoft.com/office/drawing/2014/main" id="{DBC9460C-294A-4E16-B711-46B3612A2FFF}"/>
              </a:ext>
            </a:extLst>
          </p:cNvPr>
          <p:cNvSpPr>
            <a:spLocks noChangeArrowheads="1"/>
          </p:cNvSpPr>
          <p:nvPr/>
        </p:nvSpPr>
        <p:spPr bwMode="auto">
          <a:xfrm>
            <a:off x="2909888" y="6218238"/>
            <a:ext cx="3887787" cy="306387"/>
          </a:xfrm>
          <a:prstGeom prst="rect">
            <a:avLst/>
          </a:prstGeom>
          <a:solidFill>
            <a:schemeClr val="bg1"/>
          </a:solidFill>
          <a:ln w="9525" algn="ctr">
            <a:solidFill>
              <a:schemeClr val="bg1"/>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132C7F96-C4C6-4BCB-8727-8E86822B4F19}"/>
              </a:ext>
            </a:extLst>
          </p:cNvPr>
          <p:cNvSpPr>
            <a:spLocks noGrp="1" noChangeArrowheads="1"/>
          </p:cNvSpPr>
          <p:nvPr>
            <p:ph type="title"/>
          </p:nvPr>
        </p:nvSpPr>
        <p:spPr>
          <a:xfrm>
            <a:off x="323850" y="615950"/>
            <a:ext cx="8229600" cy="631825"/>
          </a:xfrm>
          <a:solidFill>
            <a:schemeClr val="bg1"/>
          </a:solidFill>
        </p:spPr>
        <p:txBody>
          <a:bodyPr/>
          <a:lstStyle/>
          <a:p>
            <a:pPr algn="l" eaLnBrk="1" hangingPunct="1"/>
            <a:r>
              <a:rPr lang="zh-CN" altLang="en-US" sz="3200"/>
              <a:t>对算法复杂性的一般认识</a:t>
            </a:r>
          </a:p>
        </p:txBody>
      </p:sp>
      <p:sp>
        <p:nvSpPr>
          <p:cNvPr id="36867" name="内容占位符 2">
            <a:extLst>
              <a:ext uri="{FF2B5EF4-FFF2-40B4-BE49-F238E27FC236}">
                <a16:creationId xmlns:a16="http://schemas.microsoft.com/office/drawing/2014/main" id="{3B076312-D111-416E-A664-A2A574D47026}"/>
              </a:ext>
            </a:extLst>
          </p:cNvPr>
          <p:cNvSpPr>
            <a:spLocks noGrp="1" noChangeArrowheads="1"/>
          </p:cNvSpPr>
          <p:nvPr>
            <p:ph idx="1"/>
          </p:nvPr>
        </p:nvSpPr>
        <p:spPr>
          <a:xfrm>
            <a:off x="395288" y="1484313"/>
            <a:ext cx="8501062" cy="4686300"/>
          </a:xfrm>
          <a:solidFill>
            <a:schemeClr val="bg1"/>
          </a:solidFill>
        </p:spPr>
        <p:txBody>
          <a:bodyPr/>
          <a:lstStyle/>
          <a:p>
            <a:pPr eaLnBrk="1" hangingPunct="1">
              <a:lnSpc>
                <a:spcPct val="150000"/>
              </a:lnSpc>
              <a:spcBef>
                <a:spcPts val="1800"/>
              </a:spcBef>
              <a:buFont typeface="Wingdings" panose="05000000000000000000" pitchFamily="2" charset="2"/>
              <a:buChar char="Ø"/>
            </a:pPr>
            <a:r>
              <a:rPr lang="zh-CN" altLang="en-US" sz="2400"/>
              <a:t>当数据集的规模很大时，要在现有的计算机系统上运行具有比</a:t>
            </a:r>
            <a:r>
              <a:rPr lang="el-GR" altLang="zh-CN" sz="2400">
                <a:solidFill>
                  <a:srgbClr val="0000FF"/>
                </a:solidFill>
              </a:rPr>
              <a:t>Ο</a:t>
            </a:r>
            <a:r>
              <a:rPr lang="en-US" altLang="zh-CN" sz="2400">
                <a:solidFill>
                  <a:srgbClr val="0000FF"/>
                </a:solidFill>
              </a:rPr>
              <a:t>(nlogn)</a:t>
            </a:r>
            <a:r>
              <a:rPr lang="zh-CN" altLang="en-US" sz="2400"/>
              <a:t>复杂度还高的算法是比较困难的。</a:t>
            </a:r>
          </a:p>
          <a:p>
            <a:pPr eaLnBrk="1" hangingPunct="1">
              <a:lnSpc>
                <a:spcPct val="150000"/>
              </a:lnSpc>
              <a:spcBef>
                <a:spcPts val="1800"/>
              </a:spcBef>
              <a:buFont typeface="Wingdings" panose="05000000000000000000" pitchFamily="2" charset="2"/>
              <a:buChar char="Ø"/>
            </a:pPr>
            <a:r>
              <a:rPr lang="zh-CN" altLang="en-US" sz="2400"/>
              <a:t>指数时间算法只有在</a:t>
            </a:r>
            <a:r>
              <a:rPr lang="en-US" altLang="zh-CN" sz="2400"/>
              <a:t>n</a:t>
            </a:r>
            <a:r>
              <a:rPr lang="zh-CN" altLang="en-US" sz="2400"/>
              <a:t>取值</a:t>
            </a:r>
            <a:r>
              <a:rPr lang="zh-CN" altLang="en-US" sz="2400">
                <a:solidFill>
                  <a:srgbClr val="0000FF"/>
                </a:solidFill>
              </a:rPr>
              <a:t>非常小时</a:t>
            </a:r>
            <a:r>
              <a:rPr lang="zh-CN" altLang="en-US" sz="2400"/>
              <a:t>才实用。</a:t>
            </a:r>
          </a:p>
          <a:p>
            <a:pPr eaLnBrk="1" hangingPunct="1">
              <a:lnSpc>
                <a:spcPct val="150000"/>
              </a:lnSpc>
              <a:spcBef>
                <a:spcPts val="1800"/>
              </a:spcBef>
              <a:buFont typeface="Wingdings" panose="05000000000000000000" pitchFamily="2" charset="2"/>
              <a:buChar char="Ø"/>
            </a:pPr>
            <a:r>
              <a:rPr lang="zh-CN" altLang="en-US" sz="2400"/>
              <a:t>要想在</a:t>
            </a:r>
            <a:r>
              <a:rPr lang="zh-CN" altLang="en-US" sz="2400">
                <a:solidFill>
                  <a:srgbClr val="FF0066"/>
                </a:solidFill>
              </a:rPr>
              <a:t>顺序处理机</a:t>
            </a:r>
            <a:r>
              <a:rPr lang="zh-CN" altLang="en-US" sz="2400"/>
              <a:t>上扩大所处理问题的规模，有效的途径是</a:t>
            </a:r>
            <a:r>
              <a:rPr lang="zh-CN" altLang="en-US" sz="2400">
                <a:solidFill>
                  <a:srgbClr val="0000FF"/>
                </a:solidFill>
              </a:rPr>
              <a:t>降低算法的计算复杂度</a:t>
            </a:r>
            <a:r>
              <a:rPr lang="zh-CN" altLang="en-US" sz="2400"/>
              <a:t>，而不是（仅仅依靠）提高计算机的速度。</a:t>
            </a:r>
          </a:p>
          <a:p>
            <a:pPr eaLnBrk="1" hangingPunct="1">
              <a:lnSpc>
                <a:spcPct val="150000"/>
              </a:lnSpc>
            </a:pPr>
            <a:endParaRPr lang="zh-CN" altLang="en-US" sz="2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内容占位符 1">
            <a:extLst>
              <a:ext uri="{FF2B5EF4-FFF2-40B4-BE49-F238E27FC236}">
                <a16:creationId xmlns:a16="http://schemas.microsoft.com/office/drawing/2014/main" id="{37920EE9-1FA2-48DB-940B-E08EC84D8079}"/>
              </a:ext>
            </a:extLst>
          </p:cNvPr>
          <p:cNvSpPr>
            <a:spLocks noGrp="1"/>
          </p:cNvSpPr>
          <p:nvPr>
            <p:ph idx="1"/>
          </p:nvPr>
        </p:nvSpPr>
        <p:spPr>
          <a:xfrm>
            <a:off x="323850" y="115888"/>
            <a:ext cx="8640763" cy="6408737"/>
          </a:xfrm>
          <a:solidFill>
            <a:schemeClr val="bg1"/>
          </a:solidFill>
        </p:spPr>
        <p:txBody>
          <a:bodyPr/>
          <a:lstStyle/>
          <a:p>
            <a:pPr marL="0" indent="0" eaLnBrk="1" hangingPunct="1">
              <a:lnSpc>
                <a:spcPct val="150000"/>
              </a:lnSpc>
              <a:spcBef>
                <a:spcPts val="0"/>
              </a:spcBef>
              <a:spcAft>
                <a:spcPts val="1800"/>
              </a:spcAft>
              <a:buFont typeface="Wingdings" panose="05000000000000000000" pitchFamily="2" charset="2"/>
              <a:buNone/>
              <a:defRPr/>
            </a:pPr>
            <a:r>
              <a:rPr lang="zh-CN" altLang="en-US" sz="2400" dirty="0"/>
              <a:t>例：证明</a:t>
            </a:r>
            <a:r>
              <a:rPr lang="en-US" altLang="zh-CN" sz="2400" dirty="0"/>
              <a:t> n</a:t>
            </a:r>
            <a:r>
              <a:rPr lang="en-US" altLang="zh-CN" sz="2400" baseline="30000" dirty="0"/>
              <a:t>2</a:t>
            </a:r>
            <a:r>
              <a:rPr lang="en-US" altLang="zh-CN" sz="2400" dirty="0"/>
              <a:t>/2-3n=</a:t>
            </a:r>
            <a:r>
              <a:rPr lang="el-GR" altLang="zh-CN" sz="2400" dirty="0"/>
              <a:t> Θ</a:t>
            </a:r>
            <a:r>
              <a:rPr lang="en-US" altLang="zh-CN" sz="2400" dirty="0"/>
              <a:t>(n</a:t>
            </a:r>
            <a:r>
              <a:rPr lang="en-US" altLang="zh-CN" sz="2400" baseline="30000" dirty="0"/>
              <a:t>2</a:t>
            </a:r>
            <a:r>
              <a:rPr lang="en-US" altLang="zh-CN" sz="2400" dirty="0"/>
              <a:t>) </a:t>
            </a:r>
            <a:r>
              <a:rPr lang="zh-CN" altLang="en-US" sz="2400" b="1" dirty="0">
                <a:solidFill>
                  <a:srgbClr val="FF0000"/>
                </a:solidFill>
              </a:rPr>
              <a:t>（自学）</a:t>
            </a:r>
            <a:endParaRPr lang="en-US" altLang="zh-CN" sz="2400" dirty="0"/>
          </a:p>
          <a:p>
            <a:pPr marL="895350" indent="-895350" eaLnBrk="1" hangingPunct="1">
              <a:lnSpc>
                <a:spcPct val="150000"/>
              </a:lnSpc>
              <a:spcBef>
                <a:spcPts val="0"/>
              </a:spcBef>
              <a:buFont typeface="Wingdings" panose="05000000000000000000" pitchFamily="2" charset="2"/>
              <a:buNone/>
              <a:defRPr/>
            </a:pPr>
            <a:r>
              <a:rPr lang="zh-CN" altLang="en-US" sz="2400" dirty="0"/>
              <a:t>分析</a:t>
            </a:r>
            <a:r>
              <a:rPr lang="zh-CN" altLang="en-US" sz="2400" dirty="0">
                <a:latin typeface="宋体" panose="02010600030101010101" pitchFamily="2" charset="-122"/>
                <a:ea typeface="宋体" panose="02010600030101010101" pitchFamily="2" charset="-122"/>
              </a:rPr>
              <a:t>：根据</a:t>
            </a:r>
            <a:r>
              <a:rPr lang="el-GR" altLang="zh-CN" sz="2400" dirty="0">
                <a:latin typeface="Bookman Old Style" panose="02050604050505020204" pitchFamily="18" charset="0"/>
                <a:ea typeface="宋体" panose="02010600030101010101" pitchFamily="2" charset="-122"/>
              </a:rPr>
              <a:t>Θ</a:t>
            </a:r>
            <a:r>
              <a:rPr lang="zh-CN" altLang="en-US" sz="2400" dirty="0">
                <a:latin typeface="宋体" panose="02010600030101010101" pitchFamily="2" charset="-122"/>
                <a:ea typeface="宋体" panose="02010600030101010101" pitchFamily="2" charset="-122"/>
              </a:rPr>
              <a:t>的定义，仅需确定正常数</a:t>
            </a:r>
            <a:r>
              <a:rPr lang="en-US" altLang="zh-CN" sz="2400" dirty="0">
                <a:latin typeface="宋体" panose="02010600030101010101" pitchFamily="2" charset="-122"/>
                <a:ea typeface="宋体" panose="02010600030101010101" pitchFamily="2" charset="-122"/>
              </a:rPr>
              <a:t>c</a:t>
            </a:r>
            <a:r>
              <a:rPr lang="en-US" altLang="zh-CN" sz="2400" baseline="-25000" dirty="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 c</a:t>
            </a:r>
            <a:r>
              <a:rPr lang="en-US" altLang="zh-CN" sz="2400" baseline="-25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 and n</a:t>
            </a:r>
            <a:r>
              <a:rPr lang="en-US" altLang="zh-CN" sz="2400" baseline="-25000" dirty="0">
                <a:latin typeface="宋体" panose="02010600030101010101" pitchFamily="2" charset="-122"/>
                <a:ea typeface="宋体" panose="02010600030101010101" pitchFamily="2" charset="-122"/>
              </a:rPr>
              <a:t>0</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以使得对所有的</a:t>
            </a:r>
            <a:r>
              <a:rPr lang="en-US" altLang="zh-CN" sz="2400" dirty="0">
                <a:latin typeface="宋体" panose="02010600030101010101" pitchFamily="2" charset="-122"/>
                <a:ea typeface="宋体" panose="02010600030101010101" pitchFamily="2" charset="-122"/>
              </a:rPr>
              <a:t>n≥n</a:t>
            </a:r>
            <a:r>
              <a:rPr lang="en-US" altLang="zh-CN" sz="2400" baseline="-250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，有：</a:t>
            </a:r>
            <a:endParaRPr lang="en-US" altLang="zh-CN" sz="2400" dirty="0">
              <a:latin typeface="宋体" panose="02010600030101010101" pitchFamily="2" charset="-122"/>
              <a:ea typeface="宋体" panose="02010600030101010101" pitchFamily="2" charset="-122"/>
            </a:endParaRPr>
          </a:p>
          <a:p>
            <a:pPr eaLnBrk="1" hangingPunct="1">
              <a:lnSpc>
                <a:spcPct val="150000"/>
              </a:lnSpc>
              <a:spcBef>
                <a:spcPts val="0"/>
              </a:spcBef>
              <a:defRPr/>
            </a:pPr>
            <a:endParaRPr lang="en-US" altLang="zh-CN" sz="1800" dirty="0">
              <a:latin typeface="宋体" panose="02010600030101010101" pitchFamily="2" charset="-122"/>
              <a:ea typeface="宋体" panose="02010600030101010101" pitchFamily="2" charset="-122"/>
            </a:endParaRPr>
          </a:p>
          <a:p>
            <a:pPr marL="0" indent="0" eaLnBrk="1" hangingPunct="1">
              <a:lnSpc>
                <a:spcPct val="150000"/>
              </a:lnSpc>
              <a:spcBef>
                <a:spcPts val="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a:t>
            </a:r>
            <a:r>
              <a:rPr lang="zh-CN" altLang="en-US" sz="2400" dirty="0"/>
              <a:t>解</a:t>
            </a:r>
            <a:r>
              <a:rPr lang="zh-CN" altLang="en-US" sz="2400" dirty="0">
                <a:latin typeface="宋体" panose="02010600030101010101" pitchFamily="2" charset="-122"/>
                <a:ea typeface="宋体" panose="02010600030101010101" pitchFamily="2" charset="-122"/>
              </a:rPr>
              <a:t>：两边同除</a:t>
            </a:r>
            <a:r>
              <a:rPr lang="en-US" altLang="zh-CN" sz="2400" dirty="0">
                <a:latin typeface="宋体" panose="02010600030101010101" pitchFamily="2" charset="-122"/>
                <a:ea typeface="宋体" panose="02010600030101010101" pitchFamily="2" charset="-122"/>
              </a:rPr>
              <a:t>n</a:t>
            </a:r>
            <a:r>
              <a:rPr lang="en-US" altLang="zh-CN" sz="2400" baseline="300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得：</a:t>
            </a:r>
            <a:endParaRPr lang="en-US" altLang="zh-CN" sz="2400" dirty="0">
              <a:latin typeface="宋体" panose="02010600030101010101" pitchFamily="2" charset="-122"/>
              <a:ea typeface="宋体" panose="02010600030101010101" pitchFamily="2" charset="-122"/>
            </a:endParaRPr>
          </a:p>
          <a:p>
            <a:pPr eaLnBrk="1" hangingPunct="1">
              <a:lnSpc>
                <a:spcPct val="150000"/>
              </a:lnSpc>
              <a:spcBef>
                <a:spcPts val="0"/>
              </a:spcBef>
              <a:defRPr/>
            </a:pPr>
            <a:endParaRPr lang="en-US" altLang="zh-CN" sz="1800" dirty="0">
              <a:latin typeface="宋体" panose="02010600030101010101" pitchFamily="2" charset="-122"/>
              <a:ea typeface="宋体" panose="02010600030101010101" pitchFamily="2" charset="-122"/>
            </a:endParaRPr>
          </a:p>
          <a:p>
            <a:pPr marL="0" indent="0" eaLnBrk="1" hangingPunct="1">
              <a:lnSpc>
                <a:spcPct val="150000"/>
              </a:lnSpc>
              <a:spcBef>
                <a:spcPts val="0"/>
              </a:spcBef>
              <a:buFont typeface="Wingdings" panose="05000000000000000000" pitchFamily="2" charset="2"/>
              <a:buNone/>
              <a:defRPr/>
            </a:pPr>
            <a:r>
              <a:rPr lang="zh-CN" altLang="en-US" sz="2400" dirty="0">
                <a:solidFill>
                  <a:srgbClr val="00B050"/>
                </a:solidFill>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只要</a:t>
            </a:r>
            <a:r>
              <a:rPr lang="en-US" altLang="zh-CN" sz="2400" b="1" dirty="0">
                <a:solidFill>
                  <a:srgbClr val="0000FF"/>
                </a:solidFill>
              </a:rPr>
              <a:t>c</a:t>
            </a:r>
            <a:r>
              <a:rPr lang="en-US" altLang="zh-CN" sz="2400" b="1" baseline="-25000" dirty="0">
                <a:solidFill>
                  <a:srgbClr val="0000FF"/>
                </a:solidFill>
              </a:rPr>
              <a:t>1 </a:t>
            </a:r>
            <a:r>
              <a:rPr lang="en-US" altLang="zh-CN" sz="2400" b="1" dirty="0">
                <a:solidFill>
                  <a:srgbClr val="0000FF"/>
                </a:solidFill>
              </a:rPr>
              <a:t>≤1/14, c</a:t>
            </a:r>
            <a:r>
              <a:rPr lang="en-US" altLang="zh-CN" sz="2400" b="1" baseline="-25000" dirty="0">
                <a:solidFill>
                  <a:srgbClr val="0000FF"/>
                </a:solidFill>
              </a:rPr>
              <a:t>2</a:t>
            </a:r>
            <a:r>
              <a:rPr lang="en-US" altLang="zh-CN" sz="2400" b="1" dirty="0">
                <a:solidFill>
                  <a:srgbClr val="0000FF"/>
                </a:solidFill>
              </a:rPr>
              <a:t> ≥1/2, </a:t>
            </a:r>
            <a:r>
              <a:rPr lang="zh-CN" altLang="en-US" sz="2400" b="1" dirty="0">
                <a:solidFill>
                  <a:srgbClr val="0000FF"/>
                </a:solidFill>
              </a:rPr>
              <a:t>且</a:t>
            </a:r>
            <a:r>
              <a:rPr lang="en-US" altLang="zh-CN" sz="2400" b="1" dirty="0">
                <a:solidFill>
                  <a:srgbClr val="0000FF"/>
                </a:solidFill>
              </a:rPr>
              <a:t>n</a:t>
            </a:r>
            <a:r>
              <a:rPr lang="en-US" altLang="zh-CN" sz="2400" b="1" baseline="-25000" dirty="0">
                <a:solidFill>
                  <a:srgbClr val="0000FF"/>
                </a:solidFill>
              </a:rPr>
              <a:t>0</a:t>
            </a:r>
            <a:r>
              <a:rPr lang="en-US" altLang="zh-CN" sz="2400" b="1" dirty="0">
                <a:solidFill>
                  <a:srgbClr val="0000FF"/>
                </a:solidFill>
              </a:rPr>
              <a:t> ≥ 7</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不等式即成立。</a:t>
            </a:r>
            <a:endParaRPr lang="en-US" altLang="zh-CN" sz="2400" dirty="0">
              <a:latin typeface="宋体" panose="02010600030101010101" pitchFamily="2" charset="-122"/>
              <a:ea typeface="宋体" panose="02010600030101010101" pitchFamily="2" charset="-122"/>
            </a:endParaRPr>
          </a:p>
          <a:p>
            <a:pPr marL="0" indent="0" eaLnBrk="1" hangingPunct="1">
              <a:lnSpc>
                <a:spcPct val="150000"/>
              </a:lnSpc>
              <a:spcBef>
                <a:spcPts val="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所以，这里取：</a:t>
            </a:r>
            <a:r>
              <a:rPr lang="en-US" altLang="zh-CN" sz="2400" dirty="0">
                <a:latin typeface="宋体" panose="02010600030101010101" pitchFamily="2" charset="-122"/>
                <a:ea typeface="宋体" panose="02010600030101010101" pitchFamily="2" charset="-122"/>
              </a:rPr>
              <a:t>c</a:t>
            </a:r>
            <a:r>
              <a:rPr lang="en-US" altLang="zh-CN" sz="2400" baseline="-25000" dirty="0">
                <a:latin typeface="宋体" panose="02010600030101010101" pitchFamily="2" charset="-122"/>
                <a:ea typeface="宋体" panose="02010600030101010101" pitchFamily="2" charset="-122"/>
              </a:rPr>
              <a:t>1 </a:t>
            </a:r>
            <a:r>
              <a:rPr lang="en-US" altLang="zh-CN" sz="2400" dirty="0">
                <a:latin typeface="宋体" panose="02010600030101010101" pitchFamily="2" charset="-122"/>
                <a:ea typeface="宋体" panose="02010600030101010101" pitchFamily="2" charset="-122"/>
              </a:rPr>
              <a:t>=1/14, c</a:t>
            </a:r>
            <a:r>
              <a:rPr lang="en-US" altLang="zh-CN" sz="2400" baseline="-25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 =1/2, and n</a:t>
            </a:r>
            <a:r>
              <a:rPr lang="en-US" altLang="zh-CN" sz="2400" baseline="-25000" dirty="0">
                <a:latin typeface="宋体" panose="02010600030101010101" pitchFamily="2" charset="-122"/>
                <a:ea typeface="宋体" panose="02010600030101010101" pitchFamily="2" charset="-122"/>
              </a:rPr>
              <a:t>0</a:t>
            </a:r>
            <a:r>
              <a:rPr lang="en-US" altLang="zh-CN" sz="2400" dirty="0">
                <a:latin typeface="宋体" panose="02010600030101010101" pitchFamily="2" charset="-122"/>
                <a:ea typeface="宋体" panose="02010600030101010101" pitchFamily="2" charset="-122"/>
              </a:rPr>
              <a:t> = 7,  </a:t>
            </a:r>
            <a:r>
              <a:rPr lang="zh-CN" altLang="en-US" sz="2400" dirty="0">
                <a:latin typeface="宋体" panose="02010600030101010101" pitchFamily="2" charset="-122"/>
                <a:ea typeface="宋体" panose="02010600030101010101" pitchFamily="2" charset="-122"/>
              </a:rPr>
              <a:t>即得证：</a:t>
            </a:r>
            <a:endParaRPr lang="en-US" altLang="zh-CN" sz="2400" dirty="0">
              <a:latin typeface="宋体" panose="02010600030101010101" pitchFamily="2" charset="-122"/>
              <a:ea typeface="宋体" panose="02010600030101010101" pitchFamily="2" charset="-122"/>
            </a:endParaRPr>
          </a:p>
          <a:p>
            <a:pPr marL="0" indent="0" eaLnBrk="1" hangingPunct="1">
              <a:lnSpc>
                <a:spcPct val="150000"/>
              </a:lnSpc>
              <a:spcBef>
                <a:spcPts val="0"/>
              </a:spcBef>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n</a:t>
            </a:r>
            <a:r>
              <a:rPr lang="en-US" altLang="zh-CN" sz="2400" baseline="30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/2-3n=</a:t>
            </a:r>
            <a:r>
              <a:rPr lang="el-GR" altLang="zh-CN" sz="2400" dirty="0">
                <a:latin typeface="Bookman Old Style" panose="02050604050505020204" pitchFamily="18" charset="0"/>
                <a:ea typeface="宋体" panose="02010600030101010101" pitchFamily="2" charset="-122"/>
              </a:rPr>
              <a:t> Θ</a:t>
            </a:r>
            <a:r>
              <a:rPr lang="en-US" altLang="zh-CN" sz="2400" dirty="0">
                <a:latin typeface="宋体" panose="02010600030101010101" pitchFamily="2" charset="-122"/>
                <a:ea typeface="宋体" panose="02010600030101010101" pitchFamily="2" charset="-122"/>
              </a:rPr>
              <a:t>(n</a:t>
            </a:r>
            <a:r>
              <a:rPr lang="en-US" altLang="zh-CN" sz="2400" baseline="30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 </a:t>
            </a:r>
            <a:r>
              <a:rPr lang="en-US" altLang="zh-CN" sz="1800" dirty="0">
                <a:latin typeface="宋体" panose="02010600030101010101" pitchFamily="2" charset="-122"/>
                <a:ea typeface="宋体" panose="02010600030101010101" pitchFamily="2" charset="-122"/>
              </a:rPr>
              <a:t>█</a:t>
            </a:r>
          </a:p>
          <a:p>
            <a:pPr marL="447675" indent="-447675" eaLnBrk="1" hangingPunct="1">
              <a:lnSpc>
                <a:spcPct val="150000"/>
              </a:lnSpc>
              <a:spcBef>
                <a:spcPts val="1800"/>
              </a:spcBef>
              <a:buFont typeface="Wingdings" panose="05000000000000000000" pitchFamily="2" charset="2"/>
              <a:buNone/>
              <a:defRPr/>
            </a:pPr>
            <a:r>
              <a:rPr lang="zh-CN" altLang="en-US" sz="2200" dirty="0">
                <a:solidFill>
                  <a:srgbClr val="0000FF"/>
                </a:solidFill>
              </a:rPr>
              <a:t>注：还有其它常量可选，但根据定义，只要存在一组选择（如上述的</a:t>
            </a:r>
            <a:r>
              <a:rPr lang="en-US" altLang="zh-CN" sz="2200" dirty="0">
                <a:solidFill>
                  <a:srgbClr val="0000FF"/>
                </a:solidFill>
              </a:rPr>
              <a:t>c</a:t>
            </a:r>
            <a:r>
              <a:rPr lang="en-US" altLang="zh-CN" sz="2200" baseline="-25000" dirty="0">
                <a:solidFill>
                  <a:srgbClr val="0000FF"/>
                </a:solidFill>
              </a:rPr>
              <a:t>1</a:t>
            </a:r>
            <a:r>
              <a:rPr lang="en-US" altLang="zh-CN" sz="2200" dirty="0">
                <a:solidFill>
                  <a:srgbClr val="0000FF"/>
                </a:solidFill>
              </a:rPr>
              <a:t>, c</a:t>
            </a:r>
            <a:r>
              <a:rPr lang="en-US" altLang="zh-CN" sz="2200" baseline="-25000" dirty="0">
                <a:solidFill>
                  <a:srgbClr val="0000FF"/>
                </a:solidFill>
              </a:rPr>
              <a:t>2</a:t>
            </a:r>
            <a:r>
              <a:rPr lang="en-US" altLang="zh-CN" sz="2200" dirty="0">
                <a:solidFill>
                  <a:srgbClr val="0000FF"/>
                </a:solidFill>
              </a:rPr>
              <a:t>, </a:t>
            </a:r>
            <a:r>
              <a:rPr lang="zh-CN" altLang="en-US" sz="2200" dirty="0">
                <a:solidFill>
                  <a:srgbClr val="0000FF"/>
                </a:solidFill>
              </a:rPr>
              <a:t>和</a:t>
            </a:r>
            <a:r>
              <a:rPr lang="en-US" altLang="zh-CN" sz="2200" dirty="0">
                <a:solidFill>
                  <a:srgbClr val="0000FF"/>
                </a:solidFill>
              </a:rPr>
              <a:t> n</a:t>
            </a:r>
            <a:r>
              <a:rPr lang="en-US" altLang="zh-CN" sz="2200" baseline="-25000" dirty="0">
                <a:solidFill>
                  <a:srgbClr val="0000FF"/>
                </a:solidFill>
              </a:rPr>
              <a:t>0</a:t>
            </a:r>
            <a:r>
              <a:rPr lang="zh-CN" altLang="en-US" sz="2200" dirty="0">
                <a:solidFill>
                  <a:srgbClr val="0000FF"/>
                </a:solidFill>
              </a:rPr>
              <a:t>）即得证。</a:t>
            </a:r>
            <a:endParaRPr lang="en-US" altLang="zh-CN" sz="2200" dirty="0">
              <a:solidFill>
                <a:srgbClr val="0000FF"/>
              </a:solidFill>
            </a:endParaRPr>
          </a:p>
          <a:p>
            <a:pPr lvl="1" eaLnBrk="1" hangingPunct="1">
              <a:lnSpc>
                <a:spcPct val="150000"/>
              </a:lnSpc>
              <a:spcBef>
                <a:spcPts val="0"/>
              </a:spcBef>
              <a:buFont typeface="Wingdings" panose="05000000000000000000" pitchFamily="2" charset="2"/>
              <a:buChar char="Ø"/>
              <a:defRPr/>
            </a:pPr>
            <a:endParaRPr lang="en-US" altLang="zh-CN" sz="1800" dirty="0">
              <a:latin typeface="宋体" panose="02010600030101010101" pitchFamily="2" charset="-122"/>
              <a:ea typeface="宋体" panose="02010600030101010101" pitchFamily="2" charset="-122"/>
            </a:endParaRPr>
          </a:p>
        </p:txBody>
      </p:sp>
      <p:pic>
        <p:nvPicPr>
          <p:cNvPr id="19459" name="Picture 3">
            <a:extLst>
              <a:ext uri="{FF2B5EF4-FFF2-40B4-BE49-F238E27FC236}">
                <a16:creationId xmlns:a16="http://schemas.microsoft.com/office/drawing/2014/main" id="{F594D23E-F7FE-4EB7-B6F7-1593201F1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1484313"/>
            <a:ext cx="3108325"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0" name="Picture 5">
            <a:extLst>
              <a:ext uri="{FF2B5EF4-FFF2-40B4-BE49-F238E27FC236}">
                <a16:creationId xmlns:a16="http://schemas.microsoft.com/office/drawing/2014/main" id="{98B2B398-4A5C-440C-A2A1-93DF6A7135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441575"/>
            <a:ext cx="2339975" cy="727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内容占位符 1">
            <a:extLst>
              <a:ext uri="{FF2B5EF4-FFF2-40B4-BE49-F238E27FC236}">
                <a16:creationId xmlns:a16="http://schemas.microsoft.com/office/drawing/2014/main" id="{8F20A988-92D2-4F49-92E7-968CCEA2D9A8}"/>
              </a:ext>
            </a:extLst>
          </p:cNvPr>
          <p:cNvSpPr>
            <a:spLocks noGrp="1"/>
          </p:cNvSpPr>
          <p:nvPr>
            <p:ph idx="1"/>
          </p:nvPr>
        </p:nvSpPr>
        <p:spPr>
          <a:xfrm>
            <a:off x="457200" y="836613"/>
            <a:ext cx="8229600" cy="5170487"/>
          </a:xfrm>
          <a:solidFill>
            <a:schemeClr val="bg1"/>
          </a:solidFill>
        </p:spPr>
        <p:txBody>
          <a:bodyPr/>
          <a:lstStyle/>
          <a:p>
            <a:pPr marL="0" indent="0" eaLnBrk="1" hangingPunct="1">
              <a:lnSpc>
                <a:spcPct val="200000"/>
              </a:lnSpc>
              <a:spcBef>
                <a:spcPts val="0"/>
              </a:spcBef>
              <a:buFont typeface="Wingdings" panose="05000000000000000000" pitchFamily="2" charset="2"/>
              <a:buNone/>
              <a:defRPr/>
            </a:pPr>
            <a:r>
              <a:rPr lang="zh-CN" altLang="en-US" sz="2400" dirty="0"/>
              <a:t>再如：证明</a:t>
            </a:r>
            <a:r>
              <a:rPr lang="en-US" altLang="zh-CN" sz="2400" dirty="0"/>
              <a:t> </a:t>
            </a:r>
            <a:r>
              <a:rPr lang="en-US" altLang="zh-CN" sz="2400" dirty="0">
                <a:latin typeface="+mj-ea"/>
                <a:ea typeface="+mj-ea"/>
              </a:rPr>
              <a:t>6</a:t>
            </a:r>
            <a:r>
              <a:rPr lang="en-US" altLang="zh-CN" sz="2400" dirty="0"/>
              <a:t>n</a:t>
            </a:r>
            <a:r>
              <a:rPr lang="en-US" altLang="zh-CN" sz="2400" baseline="30000" dirty="0"/>
              <a:t>3 </a:t>
            </a:r>
            <a:r>
              <a:rPr lang="en-US" altLang="zh-CN" sz="2400" dirty="0"/>
              <a:t>≠</a:t>
            </a:r>
            <a:r>
              <a:rPr lang="el-GR" altLang="zh-CN" sz="2400" dirty="0">
                <a:latin typeface="Bookman Old Style" panose="02050604050505020204" pitchFamily="18" charset="0"/>
              </a:rPr>
              <a:t> Θ</a:t>
            </a:r>
            <a:r>
              <a:rPr lang="en-US" altLang="zh-CN" sz="2400" dirty="0"/>
              <a:t>(n</a:t>
            </a:r>
            <a:r>
              <a:rPr lang="en-US" altLang="zh-CN" sz="2400" baseline="30000" dirty="0"/>
              <a:t>2</a:t>
            </a:r>
            <a:r>
              <a:rPr lang="en-US" altLang="zh-CN" sz="2400" dirty="0"/>
              <a:t>)</a:t>
            </a:r>
          </a:p>
          <a:p>
            <a:pPr marL="0" indent="0" eaLnBrk="1" hangingPunct="1">
              <a:lnSpc>
                <a:spcPct val="200000"/>
              </a:lnSpc>
              <a:spcBef>
                <a:spcPts val="0"/>
              </a:spcBef>
              <a:buFont typeface="Wingdings" panose="05000000000000000000" pitchFamily="2" charset="2"/>
              <a:buNone/>
              <a:defRPr/>
            </a:pPr>
            <a:r>
              <a:rPr lang="zh-CN" altLang="en-US" sz="2400" dirty="0"/>
              <a:t>采用</a:t>
            </a:r>
            <a:r>
              <a:rPr lang="zh-CN" altLang="en-US" sz="2400" dirty="0">
                <a:solidFill>
                  <a:srgbClr val="FF0000"/>
                </a:solidFill>
              </a:rPr>
              <a:t>反证法</a:t>
            </a:r>
            <a:r>
              <a:rPr lang="zh-CN" altLang="en-US" sz="2400" dirty="0"/>
              <a:t>：假设</a:t>
            </a:r>
            <a:r>
              <a:rPr lang="en-US" altLang="zh-CN" sz="2400" dirty="0">
                <a:latin typeface="+mj-ea"/>
              </a:rPr>
              <a:t>6</a:t>
            </a:r>
            <a:r>
              <a:rPr lang="en-US" altLang="zh-CN" sz="2400" dirty="0"/>
              <a:t>n</a:t>
            </a:r>
            <a:r>
              <a:rPr lang="en-US" altLang="zh-CN" sz="2400" baseline="30000" dirty="0"/>
              <a:t>3 </a:t>
            </a:r>
            <a:r>
              <a:rPr lang="en-US" altLang="zh-CN" sz="2400" dirty="0"/>
              <a:t>=</a:t>
            </a:r>
            <a:r>
              <a:rPr lang="el-GR" altLang="zh-CN" sz="2400" dirty="0">
                <a:latin typeface="Bookman Old Style" panose="02050604050505020204" pitchFamily="18" charset="0"/>
              </a:rPr>
              <a:t> Θ</a:t>
            </a:r>
            <a:r>
              <a:rPr lang="en-US" altLang="zh-CN" sz="2400" dirty="0"/>
              <a:t>(n</a:t>
            </a:r>
            <a:r>
              <a:rPr lang="en-US" altLang="zh-CN" sz="2400" baseline="30000" dirty="0"/>
              <a:t>2</a:t>
            </a:r>
            <a:r>
              <a:rPr lang="en-US" altLang="zh-CN" sz="2400" dirty="0"/>
              <a:t>)</a:t>
            </a:r>
          </a:p>
          <a:p>
            <a:pPr marL="0" indent="0" eaLnBrk="1" hangingPunct="1">
              <a:lnSpc>
                <a:spcPct val="200000"/>
              </a:lnSpc>
              <a:spcBef>
                <a:spcPts val="0"/>
              </a:spcBef>
              <a:buFont typeface="Wingdings" panose="05000000000000000000" pitchFamily="2" charset="2"/>
              <a:buNone/>
              <a:defRPr/>
            </a:pPr>
            <a:r>
              <a:rPr lang="zh-CN" altLang="en-US" sz="2400" dirty="0"/>
              <a:t>       </a:t>
            </a:r>
            <a:r>
              <a:rPr lang="zh-CN" altLang="en-US" sz="2400" dirty="0">
                <a:latin typeface="宋体" panose="02010600030101010101" pitchFamily="2" charset="-122"/>
                <a:ea typeface="宋体" panose="02010600030101010101" pitchFamily="2" charset="-122"/>
              </a:rPr>
              <a:t>则存在</a:t>
            </a:r>
            <a:r>
              <a:rPr lang="en-US" altLang="zh-CN" sz="2400" dirty="0">
                <a:latin typeface="宋体" panose="02010600030101010101" pitchFamily="2" charset="-122"/>
                <a:ea typeface="宋体" panose="02010600030101010101" pitchFamily="2" charset="-122"/>
              </a:rPr>
              <a:t>c</a:t>
            </a:r>
            <a:r>
              <a:rPr lang="en-US" altLang="zh-CN" sz="2400" baseline="-250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n</a:t>
            </a:r>
            <a:r>
              <a:rPr lang="en-US" altLang="zh-CN" sz="2400" baseline="-250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，使得对所有的</a:t>
            </a:r>
            <a:r>
              <a:rPr lang="en-US" altLang="zh-CN" sz="2400" dirty="0">
                <a:latin typeface="宋体" panose="02010600030101010101" pitchFamily="2" charset="-122"/>
                <a:ea typeface="宋体" panose="02010600030101010101" pitchFamily="2" charset="-122"/>
              </a:rPr>
              <a:t>n≥n</a:t>
            </a:r>
            <a:r>
              <a:rPr lang="en-US" altLang="zh-CN" sz="2400" baseline="-250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，有：</a:t>
            </a:r>
            <a:r>
              <a:rPr lang="en-US" altLang="zh-CN" sz="2400" dirty="0">
                <a:latin typeface="宋体" panose="02010600030101010101" pitchFamily="2" charset="-122"/>
                <a:ea typeface="宋体" panose="02010600030101010101" pitchFamily="2" charset="-122"/>
              </a:rPr>
              <a:t>6n</a:t>
            </a:r>
            <a:r>
              <a:rPr lang="en-US" altLang="zh-CN" sz="2400" baseline="30000" dirty="0">
                <a:latin typeface="宋体" panose="02010600030101010101" pitchFamily="2" charset="-122"/>
                <a:ea typeface="宋体" panose="02010600030101010101" pitchFamily="2" charset="-122"/>
              </a:rPr>
              <a:t>3</a:t>
            </a:r>
            <a:r>
              <a:rPr lang="en-US" altLang="zh-CN" sz="2400" dirty="0">
                <a:latin typeface="宋体" panose="02010600030101010101" pitchFamily="2" charset="-122"/>
                <a:ea typeface="宋体" panose="02010600030101010101" pitchFamily="2" charset="-122"/>
              </a:rPr>
              <a:t>≤c</a:t>
            </a:r>
            <a:r>
              <a:rPr lang="en-US" altLang="zh-CN" sz="2400" baseline="-25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n</a:t>
            </a:r>
            <a:r>
              <a:rPr lang="en-US" altLang="zh-CN" sz="2400" baseline="300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eaLnBrk="1" hangingPunct="1">
              <a:lnSpc>
                <a:spcPct val="200000"/>
              </a:lnSpc>
              <a:spcBef>
                <a:spcPts val="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两边同除</a:t>
            </a:r>
            <a:r>
              <a:rPr lang="en-US" altLang="zh-CN" sz="2400" dirty="0">
                <a:latin typeface="宋体" panose="02010600030101010101" pitchFamily="2" charset="-122"/>
                <a:ea typeface="宋体" panose="02010600030101010101" pitchFamily="2" charset="-122"/>
              </a:rPr>
              <a:t>n</a:t>
            </a:r>
            <a:r>
              <a:rPr lang="en-US" altLang="zh-CN" sz="2400" baseline="300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得：</a:t>
            </a:r>
            <a:r>
              <a:rPr lang="en-US" altLang="zh-CN" sz="2400" dirty="0">
                <a:latin typeface="宋体" panose="02010600030101010101" pitchFamily="2" charset="-122"/>
                <a:ea typeface="宋体" panose="02010600030101010101" pitchFamily="2" charset="-122"/>
              </a:rPr>
              <a:t> n≤c</a:t>
            </a:r>
            <a:r>
              <a:rPr lang="en-US" altLang="zh-CN" sz="2400" baseline="-25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/6</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eaLnBrk="1" hangingPunct="1">
              <a:lnSpc>
                <a:spcPct val="200000"/>
              </a:lnSpc>
              <a:spcBef>
                <a:spcPts val="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而</a:t>
            </a:r>
            <a:r>
              <a:rPr lang="en-US" altLang="zh-CN" sz="2400" dirty="0">
                <a:latin typeface="宋体" panose="02010600030101010101" pitchFamily="2" charset="-122"/>
                <a:ea typeface="宋体" panose="02010600030101010101" pitchFamily="2" charset="-122"/>
              </a:rPr>
              <a:t>c</a:t>
            </a:r>
            <a:r>
              <a:rPr lang="en-US" altLang="zh-CN" sz="2400" baseline="-250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是常量，所以对任意大的</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，该式不可能成立。</a:t>
            </a:r>
            <a:endParaRPr lang="en-US" altLang="zh-CN" sz="2400" dirty="0">
              <a:latin typeface="宋体" panose="02010600030101010101" pitchFamily="2" charset="-122"/>
              <a:ea typeface="宋体" panose="02010600030101010101" pitchFamily="2" charset="-122"/>
            </a:endParaRPr>
          </a:p>
          <a:p>
            <a:pPr marL="0" indent="0" eaLnBrk="1" hangingPunct="1">
              <a:lnSpc>
                <a:spcPct val="200000"/>
              </a:lnSpc>
              <a:spcBef>
                <a:spcPts val="0"/>
              </a:spcBef>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所以假设不成立。                              </a:t>
            </a:r>
            <a:r>
              <a:rPr lang="en-US" altLang="zh-CN" sz="1800" dirty="0">
                <a:latin typeface="宋体" panose="02010600030101010101" pitchFamily="2" charset="-122"/>
                <a:ea typeface="宋体" panose="02010600030101010101" pitchFamily="2" charset="-122"/>
              </a:rPr>
              <a:t>█</a:t>
            </a:r>
          </a:p>
          <a:p>
            <a:pPr lvl="1" eaLnBrk="1" hangingPunct="1">
              <a:lnSpc>
                <a:spcPct val="200000"/>
              </a:lnSpc>
              <a:spcBef>
                <a:spcPts val="0"/>
              </a:spcBef>
              <a:buFont typeface="Wingdings" panose="05000000000000000000" pitchFamily="2" charset="2"/>
              <a:buChar char="Ø"/>
              <a:defRPr/>
            </a:pPr>
            <a:endParaRPr lang="en-US" altLang="zh-CN" sz="18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51D2A9A-9843-4817-A91E-606C9E6F4FE3}"/>
              </a:ext>
            </a:extLst>
          </p:cNvPr>
          <p:cNvSpPr>
            <a:spLocks noGrp="1"/>
          </p:cNvSpPr>
          <p:nvPr>
            <p:ph idx="1"/>
          </p:nvPr>
        </p:nvSpPr>
        <p:spPr>
          <a:xfrm>
            <a:off x="250825" y="549275"/>
            <a:ext cx="8615363" cy="4679950"/>
          </a:xfrm>
          <a:solidFill>
            <a:schemeClr val="bg1"/>
          </a:solidFill>
        </p:spPr>
        <p:txBody>
          <a:bodyPr/>
          <a:lstStyle/>
          <a:p>
            <a:pPr marL="0" indent="0" eaLnBrk="1" hangingPunct="1">
              <a:lnSpc>
                <a:spcPct val="150000"/>
              </a:lnSpc>
              <a:spcBef>
                <a:spcPts val="0"/>
              </a:spcBef>
              <a:buFont typeface="Wingdings" panose="05000000000000000000" pitchFamily="2" charset="2"/>
              <a:buNone/>
              <a:defRPr/>
            </a:pPr>
            <a:r>
              <a:rPr lang="zh-CN" altLang="en-US" sz="2800" dirty="0">
                <a:latin typeface="+mj-ea"/>
              </a:rPr>
              <a:t>关于渐进记号的进一步说明：</a:t>
            </a:r>
            <a:endParaRPr lang="en-US" altLang="zh-CN" sz="2800" dirty="0">
              <a:latin typeface="+mj-ea"/>
            </a:endParaRPr>
          </a:p>
          <a:p>
            <a:pPr marL="0" indent="0" eaLnBrk="1" hangingPunct="1">
              <a:lnSpc>
                <a:spcPct val="150000"/>
              </a:lnSpc>
              <a:spcBef>
                <a:spcPts val="0"/>
              </a:spcBef>
              <a:buFont typeface="Wingdings" panose="05000000000000000000" pitchFamily="2" charset="2"/>
              <a:buNone/>
              <a:defRPr/>
            </a:pPr>
            <a:r>
              <a:rPr lang="zh-CN" altLang="en-US" sz="2400" dirty="0"/>
              <a:t>（</a:t>
            </a:r>
            <a:r>
              <a:rPr lang="en-US" altLang="zh-CN" sz="2400" dirty="0"/>
              <a:t>1</a:t>
            </a:r>
            <a:r>
              <a:rPr lang="zh-CN" altLang="en-US" sz="2400" dirty="0"/>
              <a:t>）</a:t>
            </a:r>
            <a:r>
              <a:rPr lang="en-US" altLang="zh-CN" sz="2400" dirty="0">
                <a:solidFill>
                  <a:srgbClr val="0000FF"/>
                </a:solidFill>
              </a:rPr>
              <a:t>f(n)=O(g(n)) </a:t>
            </a:r>
            <a:r>
              <a:rPr lang="zh-CN" altLang="en-US" sz="2400" dirty="0">
                <a:solidFill>
                  <a:srgbClr val="0000FF"/>
                </a:solidFill>
              </a:rPr>
              <a:t>不能写成 </a:t>
            </a:r>
            <a:r>
              <a:rPr lang="en-US" altLang="zh-CN" sz="2400" dirty="0">
                <a:solidFill>
                  <a:srgbClr val="0000FF"/>
                </a:solidFill>
              </a:rPr>
              <a:t>g(n)=O(f(n))</a:t>
            </a:r>
            <a:r>
              <a:rPr lang="zh-CN" altLang="en-US" sz="2400" dirty="0"/>
              <a:t>，</a:t>
            </a:r>
            <a:r>
              <a:rPr lang="el-GR" altLang="zh-CN" sz="2400" dirty="0"/>
              <a:t>Ω</a:t>
            </a:r>
            <a:r>
              <a:rPr lang="zh-CN" altLang="en-US" sz="2400" dirty="0"/>
              <a:t>相同。</a:t>
            </a:r>
            <a:endParaRPr lang="en-US" altLang="zh-CN" sz="2400" dirty="0"/>
          </a:p>
          <a:p>
            <a:pPr marL="1163638" indent="-280988" eaLnBrk="1" hangingPunct="1">
              <a:lnSpc>
                <a:spcPct val="150000"/>
              </a:lnSpc>
              <a:spcBef>
                <a:spcPts val="1800"/>
              </a:spcBef>
              <a:buFont typeface="Wingdings" panose="05000000000000000000" pitchFamily="2" charset="2"/>
              <a:buChar char="Ø"/>
              <a:defRPr/>
            </a:pPr>
            <a:r>
              <a:rPr lang="en-US" altLang="zh-CN" sz="2000" dirty="0"/>
              <a:t>f(n)</a:t>
            </a:r>
            <a:r>
              <a:rPr lang="zh-CN" altLang="en-US" sz="2000" dirty="0"/>
              <a:t>与</a:t>
            </a:r>
            <a:r>
              <a:rPr lang="en-US" altLang="zh-CN" sz="2000" dirty="0"/>
              <a:t>g(n)</a:t>
            </a:r>
            <a:r>
              <a:rPr lang="zh-CN" altLang="en-US" sz="2000" dirty="0"/>
              <a:t>并不等价，这里的等号不是通常相等的含义。</a:t>
            </a:r>
            <a:endParaRPr lang="en-US" altLang="zh-CN" sz="2800" dirty="0"/>
          </a:p>
          <a:p>
            <a:pPr marL="0" indent="0" algn="just">
              <a:lnSpc>
                <a:spcPct val="150000"/>
              </a:lnSpc>
              <a:spcBef>
                <a:spcPts val="2400"/>
              </a:spcBef>
              <a:buFont typeface="Wingdings" panose="05000000000000000000" pitchFamily="2" charset="2"/>
              <a:buNone/>
              <a:defRPr/>
            </a:pPr>
            <a:r>
              <a:rPr lang="zh-CN" altLang="en-US" sz="2400" dirty="0"/>
              <a:t>（</a:t>
            </a:r>
            <a:r>
              <a:rPr lang="en-US" altLang="zh-CN" sz="2400" dirty="0"/>
              <a:t>2</a:t>
            </a:r>
            <a:r>
              <a:rPr lang="zh-CN" altLang="en-US" sz="2400" dirty="0"/>
              <a:t>）</a:t>
            </a:r>
            <a:r>
              <a:rPr lang="zh-CN" altLang="en-US" sz="2400" dirty="0">
                <a:solidFill>
                  <a:srgbClr val="0000FF"/>
                </a:solidFill>
              </a:rPr>
              <a:t>关于</a:t>
            </a:r>
            <a:r>
              <a:rPr lang="el-GR" altLang="zh-CN" sz="2400" dirty="0">
                <a:solidFill>
                  <a:srgbClr val="0000FF"/>
                </a:solidFill>
              </a:rPr>
              <a:t>Θ</a:t>
            </a:r>
            <a:r>
              <a:rPr lang="en-US" altLang="zh-CN" sz="2400" dirty="0">
                <a:solidFill>
                  <a:srgbClr val="0000FF"/>
                </a:solidFill>
              </a:rPr>
              <a:t>(1)</a:t>
            </a:r>
            <a:r>
              <a:rPr lang="zh-CN" altLang="en-US" sz="2400" dirty="0"/>
              <a:t>（</a:t>
            </a:r>
            <a:r>
              <a:rPr lang="en-US" altLang="zh-CN" sz="2400" dirty="0"/>
              <a:t>O(1)</a:t>
            </a:r>
            <a:r>
              <a:rPr lang="zh-CN" altLang="en-US" sz="2400" dirty="0"/>
              <a:t>、Ω</a:t>
            </a:r>
            <a:r>
              <a:rPr lang="en-US" altLang="zh-CN" sz="2400" dirty="0"/>
              <a:t>(1)</a:t>
            </a:r>
            <a:r>
              <a:rPr lang="zh-CN" altLang="en-US" sz="2400" dirty="0"/>
              <a:t>有</a:t>
            </a:r>
            <a:r>
              <a:rPr lang="zh-CN" altLang="en-US" sz="2400" dirty="0">
                <a:latin typeface="+mn-ea"/>
              </a:rPr>
              <a:t>类似的含义</a:t>
            </a:r>
            <a:r>
              <a:rPr lang="zh-CN" altLang="en-US" sz="2400" dirty="0"/>
              <a:t>）</a:t>
            </a:r>
            <a:endParaRPr lang="en-US" altLang="zh-CN" sz="2400" dirty="0"/>
          </a:p>
          <a:p>
            <a:pPr lvl="1" algn="just">
              <a:lnSpc>
                <a:spcPct val="150000"/>
              </a:lnSpc>
              <a:buFont typeface="Wingdings" panose="05000000000000000000" pitchFamily="2" charset="2"/>
              <a:buChar char="Ø"/>
              <a:defRPr/>
            </a:pPr>
            <a:r>
              <a:rPr lang="zh-CN" altLang="en-US" sz="2200" dirty="0">
                <a:latin typeface="+mn-ea"/>
              </a:rPr>
              <a:t>因为任意常量都可看做是一个</a:t>
            </a:r>
            <a:r>
              <a:rPr lang="en-US" altLang="zh-CN" sz="2200" dirty="0">
                <a:latin typeface="+mn-ea"/>
              </a:rPr>
              <a:t>0</a:t>
            </a:r>
            <a:r>
              <a:rPr lang="zh-CN" altLang="en-US" sz="2200" dirty="0">
                <a:latin typeface="+mn-ea"/>
              </a:rPr>
              <a:t>阶多项式，所以可以把任意</a:t>
            </a:r>
            <a:r>
              <a:rPr lang="zh-CN" altLang="en-US" sz="2200" dirty="0">
                <a:solidFill>
                  <a:srgbClr val="FF0000"/>
                </a:solidFill>
                <a:latin typeface="+mn-ea"/>
              </a:rPr>
              <a:t>常量函数</a:t>
            </a:r>
            <a:r>
              <a:rPr lang="zh-CN" altLang="en-US" sz="2200" dirty="0">
                <a:latin typeface="+mn-ea"/>
              </a:rPr>
              <a:t>表示成</a:t>
            </a:r>
            <a:r>
              <a:rPr lang="el-GR" altLang="zh-CN" sz="2200" dirty="0">
                <a:latin typeface="+mn-ea"/>
              </a:rPr>
              <a:t>Θ</a:t>
            </a:r>
            <a:r>
              <a:rPr lang="en-US" altLang="zh-CN" sz="2200" dirty="0">
                <a:latin typeface="+mn-ea"/>
              </a:rPr>
              <a:t>(n</a:t>
            </a:r>
            <a:r>
              <a:rPr lang="en-US" altLang="zh-CN" sz="2200" baseline="30000" dirty="0">
                <a:latin typeface="+mn-ea"/>
              </a:rPr>
              <a:t>0</a:t>
            </a:r>
            <a:r>
              <a:rPr lang="en-US" altLang="zh-CN" sz="2200" dirty="0">
                <a:latin typeface="+mn-ea"/>
              </a:rPr>
              <a:t>)</a:t>
            </a:r>
            <a:r>
              <a:rPr lang="zh-CN" altLang="en-US" sz="2200" dirty="0">
                <a:latin typeface="+mn-ea"/>
              </a:rPr>
              <a:t>或</a:t>
            </a:r>
            <a:r>
              <a:rPr lang="el-GR" altLang="zh-CN" sz="2200" dirty="0">
                <a:latin typeface="+mn-ea"/>
              </a:rPr>
              <a:t>Θ</a:t>
            </a:r>
            <a:r>
              <a:rPr lang="en-US" altLang="zh-CN" sz="2200" dirty="0">
                <a:latin typeface="+mn-ea"/>
              </a:rPr>
              <a:t>(1)</a:t>
            </a:r>
            <a:r>
              <a:rPr lang="zh-CN" altLang="en-US" sz="2200" dirty="0">
                <a:latin typeface="+mn-ea"/>
              </a:rPr>
              <a:t>。</a:t>
            </a:r>
            <a:endParaRPr lang="en-US" altLang="zh-CN" sz="2200" dirty="0">
              <a:latin typeface="+mn-ea"/>
            </a:endParaRPr>
          </a:p>
          <a:p>
            <a:pPr lvl="1" algn="just">
              <a:lnSpc>
                <a:spcPct val="150000"/>
              </a:lnSpc>
              <a:buFont typeface="Wingdings" panose="05000000000000000000" pitchFamily="2" charset="2"/>
              <a:buChar char="Ø"/>
              <a:defRPr/>
            </a:pPr>
            <a:r>
              <a:rPr lang="zh-CN" altLang="en-US" sz="2200" dirty="0">
                <a:latin typeface="+mn-ea"/>
              </a:rPr>
              <a:t>通常用</a:t>
            </a:r>
            <a:r>
              <a:rPr lang="el-GR" altLang="zh-CN" sz="2200" dirty="0">
                <a:latin typeface="+mn-ea"/>
              </a:rPr>
              <a:t>Θ</a:t>
            </a:r>
            <a:r>
              <a:rPr lang="en-US" altLang="zh-CN" sz="2200" dirty="0">
                <a:latin typeface="+mn-ea"/>
              </a:rPr>
              <a:t>(1)</a:t>
            </a:r>
            <a:r>
              <a:rPr lang="zh-CN" altLang="en-US" sz="2200" dirty="0">
                <a:latin typeface="+mn-ea"/>
              </a:rPr>
              <a:t>表示具有</a:t>
            </a:r>
            <a:r>
              <a:rPr lang="zh-CN" altLang="en-US" sz="2200" b="1" dirty="0">
                <a:solidFill>
                  <a:srgbClr val="FF0000"/>
                </a:solidFill>
                <a:latin typeface="+mn-ea"/>
              </a:rPr>
              <a:t>常量计算时间</a:t>
            </a:r>
            <a:r>
              <a:rPr lang="zh-CN" altLang="en-US" sz="2200" dirty="0">
                <a:latin typeface="+mn-ea"/>
              </a:rPr>
              <a:t>的复杂度，即</a:t>
            </a:r>
            <a:r>
              <a:rPr lang="zh-CN" altLang="en-US" sz="2200" dirty="0">
                <a:solidFill>
                  <a:srgbClr val="0000FF"/>
                </a:solidFill>
                <a:latin typeface="+mn-ea"/>
              </a:rPr>
              <a:t>算法的执行时间为一个固定量，与问题的规模</a:t>
            </a:r>
            <a:r>
              <a:rPr lang="en-US" altLang="zh-CN" sz="2200" dirty="0">
                <a:solidFill>
                  <a:srgbClr val="0000FF"/>
                </a:solidFill>
                <a:latin typeface="+mn-ea"/>
              </a:rPr>
              <a:t>n</a:t>
            </a:r>
            <a:r>
              <a:rPr lang="zh-CN" altLang="en-US" sz="2200" dirty="0">
                <a:solidFill>
                  <a:srgbClr val="0000FF"/>
                </a:solidFill>
                <a:latin typeface="+mn-ea"/>
              </a:rPr>
              <a:t>没关系</a:t>
            </a:r>
            <a:r>
              <a:rPr lang="zh-CN" altLang="en-US" sz="2200" dirty="0">
                <a:latin typeface="+mn-ea"/>
              </a:rPr>
              <a:t>。</a:t>
            </a:r>
            <a:endParaRPr lang="en-US" altLang="zh-CN" sz="2200" dirty="0">
              <a:latin typeface="+mn-ea"/>
            </a:endParaRPr>
          </a:p>
          <a:p>
            <a:pPr marL="893763" lvl="1" indent="-436563" algn="just">
              <a:lnSpc>
                <a:spcPct val="150000"/>
              </a:lnSpc>
              <a:buFont typeface="Wingdings" panose="05000000000000000000" pitchFamily="2" charset="2"/>
              <a:buNone/>
              <a:defRPr/>
            </a:pPr>
            <a:r>
              <a:rPr lang="zh-CN" altLang="en-US" sz="1800" dirty="0">
                <a:latin typeface="宋体" panose="02010600030101010101" pitchFamily="2" charset="-122"/>
                <a:ea typeface="宋体" panose="02010600030101010101" pitchFamily="2" charset="-122"/>
              </a:rPr>
              <a:t>注：</a:t>
            </a:r>
            <a:r>
              <a:rPr lang="el-GR" altLang="zh-CN" sz="1800" dirty="0">
                <a:latin typeface="+mn-ea"/>
                <a:ea typeface="宋体" panose="02010600030101010101" pitchFamily="2" charset="-122"/>
              </a:rPr>
              <a:t>Θ</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有“轻微活用”的意思，因为该表达式没有指出是</a:t>
            </a:r>
            <a:r>
              <a:rPr lang="zh-CN" altLang="en-US" sz="1800" dirty="0">
                <a:solidFill>
                  <a:srgbClr val="FF0000"/>
                </a:solidFill>
                <a:latin typeface="宋体" panose="02010600030101010101" pitchFamily="2" charset="-122"/>
                <a:ea typeface="宋体" panose="02010600030101010101" pitchFamily="2" charset="-122"/>
              </a:rPr>
              <a:t>什么量</a:t>
            </a:r>
            <a:r>
              <a:rPr lang="zh-CN" altLang="en-US" sz="1800" dirty="0">
                <a:latin typeface="宋体" panose="02010600030101010101" pitchFamily="2" charset="-122"/>
                <a:ea typeface="宋体" panose="02010600030101010101" pitchFamily="2" charset="-122"/>
              </a:rPr>
              <a:t>趋于无穷</a:t>
            </a:r>
            <a:endParaRPr lang="en-US" altLang="zh-CN" sz="1800" dirty="0">
              <a:latin typeface="宋体" panose="02010600030101010101" pitchFamily="2" charset="-122"/>
              <a:ea typeface="宋体" panose="02010600030101010101" pitchFamily="2" charset="-122"/>
            </a:endParaRPr>
          </a:p>
          <a:p>
            <a:pPr marL="893763" lvl="1" indent="-436563" algn="just">
              <a:lnSpc>
                <a:spcPct val="150000"/>
              </a:lnSpc>
              <a:buFont typeface="Wingdings" panose="05000000000000000000" pitchFamily="2" charset="2"/>
              <a:buNone/>
              <a:defRPr/>
            </a:pP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（见</a:t>
            </a:r>
            <a:r>
              <a:rPr lang="en-US" altLang="zh-CN" sz="1800" dirty="0">
                <a:latin typeface="宋体" panose="02010600030101010101" pitchFamily="2" charset="-122"/>
                <a:ea typeface="宋体" panose="02010600030101010101" pitchFamily="2" charset="-122"/>
              </a:rPr>
              <a:t>P27</a:t>
            </a:r>
            <a:r>
              <a:rPr lang="zh-CN" altLang="en-US" sz="1800" dirty="0">
                <a:latin typeface="宋体" panose="02010600030101010101" pitchFamily="2" charset="-122"/>
                <a:ea typeface="宋体" panose="02010600030101010101" pitchFamily="2" charset="-122"/>
              </a:rPr>
              <a:t>的说明）</a:t>
            </a:r>
            <a:endParaRPr lang="en-US" altLang="zh-CN" sz="1800" dirty="0">
              <a:latin typeface="+mn-ea"/>
            </a:endParaRPr>
          </a:p>
          <a:p>
            <a:pPr marL="0" indent="0" algn="just">
              <a:lnSpc>
                <a:spcPct val="150000"/>
              </a:lnSpc>
              <a:buFont typeface="Wingdings" panose="05000000000000000000" pitchFamily="2" charset="2"/>
              <a:buNone/>
              <a:defRPr/>
            </a:pPr>
            <a:endParaRPr lang="en-US" altLang="zh-CN" sz="2800" dirty="0">
              <a:latin typeface="+mn-ea"/>
            </a:endParaRPr>
          </a:p>
          <a:p>
            <a:pPr marL="0" indent="0" algn="just">
              <a:lnSpc>
                <a:spcPct val="150000"/>
              </a:lnSpc>
              <a:buFont typeface="Wingdings" panose="05000000000000000000" pitchFamily="2" charset="2"/>
              <a:buNone/>
              <a:defRPr/>
            </a:pPr>
            <a:endParaRPr lang="zh-CN" altLang="en-US" sz="2800" dirty="0"/>
          </a:p>
        </p:txBody>
      </p:sp>
      <p:sp>
        <p:nvSpPr>
          <p:cNvPr id="4" name="日期占位符 3">
            <a:extLst>
              <a:ext uri="{FF2B5EF4-FFF2-40B4-BE49-F238E27FC236}">
                <a16:creationId xmlns:a16="http://schemas.microsoft.com/office/drawing/2014/main" id="{DC736B0A-CFC8-43A7-9F4B-2B46B493DC4F}"/>
              </a:ext>
            </a:extLst>
          </p:cNvPr>
          <p:cNvSpPr>
            <a:spLocks noGrp="1"/>
          </p:cNvSpPr>
          <p:nvPr>
            <p:ph type="dt" sz="quarter" idx="10"/>
          </p:nvPr>
        </p:nvSpPr>
        <p:spPr/>
        <p:txBody>
          <a:bodyPr/>
          <a:lstStyle/>
          <a:p>
            <a:pPr>
              <a:defRPr/>
            </a:pPr>
            <a:fld id="{9F31DDB4-1AFF-4464-93A6-66B7808F9A6E}" type="datetime1">
              <a:rPr lang="zh-CN" altLang="en-US" smtClean="0"/>
              <a:pPr>
                <a:defRPr/>
              </a:pPr>
              <a:t>2021/9/26</a:t>
            </a:fld>
            <a:endParaRPr lang="zh-CN" altLang="en-US"/>
          </a:p>
        </p:txBody>
      </p:sp>
      <p:sp>
        <p:nvSpPr>
          <p:cNvPr id="21508" name="灯片编号占位符 4">
            <a:extLst>
              <a:ext uri="{FF2B5EF4-FFF2-40B4-BE49-F238E27FC236}">
                <a16:creationId xmlns:a16="http://schemas.microsoft.com/office/drawing/2014/main" id="{C45CBD67-DD02-4847-92CA-1AD0A3081A4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DED65206-6ECF-40DF-AAD0-408726080603}" type="slidenum">
              <a:rPr lang="zh-CN" altLang="zh-CN" sz="1400">
                <a:solidFill>
                  <a:schemeClr val="tx1"/>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56</a:t>
            </a:fld>
            <a:endParaRPr lang="zh-CN" altLang="zh-CN" sz="1400">
              <a:solidFill>
                <a:schemeClr val="tx1"/>
              </a:solidFill>
              <a:latin typeface="Tahoma" panose="020B0604030504040204" pitchFamily="34" charset="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4AB926A-21C6-424A-9738-84CFCCAD7A86}"/>
              </a:ext>
            </a:extLst>
          </p:cNvPr>
          <p:cNvSpPr>
            <a:spLocks noGrp="1"/>
          </p:cNvSpPr>
          <p:nvPr>
            <p:ph idx="1"/>
          </p:nvPr>
        </p:nvSpPr>
        <p:spPr>
          <a:xfrm>
            <a:off x="107950" y="346075"/>
            <a:ext cx="8964613" cy="6511925"/>
          </a:xfrm>
          <a:solidFill>
            <a:schemeClr val="bg1"/>
          </a:solidFill>
        </p:spPr>
        <p:txBody>
          <a:bodyPr/>
          <a:lstStyle/>
          <a:p>
            <a:pPr marL="0" indent="0">
              <a:lnSpc>
                <a:spcPct val="150000"/>
              </a:lnSpc>
              <a:spcBef>
                <a:spcPts val="0"/>
              </a:spcBef>
              <a:buFont typeface="Wingdings" panose="05000000000000000000" pitchFamily="2" charset="2"/>
              <a:buNone/>
              <a:defRPr/>
            </a:pPr>
            <a:r>
              <a:rPr lang="zh-CN" altLang="en-US" sz="2400" dirty="0"/>
              <a:t>（</a:t>
            </a:r>
            <a:r>
              <a:rPr lang="en-US" altLang="zh-CN" sz="2400" dirty="0"/>
              <a:t>3</a:t>
            </a:r>
            <a:r>
              <a:rPr lang="zh-CN" altLang="en-US" sz="2400" dirty="0"/>
              <a:t>）等式和不等式中的渐进记号</a:t>
            </a:r>
            <a:endParaRPr lang="en-US" altLang="zh-CN" sz="2400" dirty="0"/>
          </a:p>
          <a:p>
            <a:pPr marL="376238" indent="0">
              <a:lnSpc>
                <a:spcPct val="150000"/>
              </a:lnSpc>
              <a:spcBef>
                <a:spcPts val="1200"/>
              </a:spcBef>
              <a:buFont typeface="Wingdings" panose="05000000000000000000" pitchFamily="2" charset="2"/>
              <a:buNone/>
              <a:defRPr/>
            </a:pPr>
            <a:r>
              <a:rPr lang="zh-CN" altLang="en-US" sz="2400" dirty="0"/>
              <a:t>   类似以下的表达式：</a:t>
            </a:r>
            <a:endParaRPr lang="en-US" altLang="zh-CN" sz="2400" dirty="0"/>
          </a:p>
          <a:p>
            <a:pPr>
              <a:lnSpc>
                <a:spcPct val="150000"/>
              </a:lnSpc>
              <a:spcBef>
                <a:spcPts val="0"/>
              </a:spcBef>
              <a:defRPr/>
            </a:pPr>
            <a:endParaRPr lang="en-US" altLang="zh-CN" sz="2800" dirty="0"/>
          </a:p>
          <a:p>
            <a:pPr marL="0" indent="0">
              <a:lnSpc>
                <a:spcPct val="150000"/>
              </a:lnSpc>
              <a:spcBef>
                <a:spcPts val="1200"/>
              </a:spcBef>
              <a:buFont typeface="Wingdings" panose="05000000000000000000" pitchFamily="2" charset="2"/>
              <a:buNone/>
              <a:defRPr/>
            </a:pPr>
            <a:r>
              <a:rPr lang="zh-CN" altLang="en-US" sz="2400" dirty="0"/>
              <a:t>       当</a:t>
            </a:r>
            <a:r>
              <a:rPr lang="zh-CN" altLang="en-US" sz="2400" dirty="0">
                <a:solidFill>
                  <a:srgbClr val="FF0000"/>
                </a:solidFill>
              </a:rPr>
              <a:t>渐进记号出现在某个公式中</a:t>
            </a:r>
            <a:r>
              <a:rPr lang="zh-CN" altLang="en-US" sz="2400" dirty="0"/>
              <a:t>，该如何理解？如上式的</a:t>
            </a:r>
            <a:r>
              <a:rPr lang="el-GR" altLang="zh-CN" sz="2400" dirty="0">
                <a:latin typeface="仿宋" panose="02010609060101010101" pitchFamily="49" charset="-122"/>
                <a:ea typeface="仿宋" panose="02010609060101010101" pitchFamily="49" charset="-122"/>
              </a:rPr>
              <a:t>Θ</a:t>
            </a:r>
            <a:r>
              <a:rPr lang="en-US" altLang="zh-CN" sz="2400" dirty="0">
                <a:latin typeface="仿宋" panose="02010609060101010101" pitchFamily="49" charset="-122"/>
                <a:ea typeface="仿宋" panose="02010609060101010101" pitchFamily="49" charset="-122"/>
              </a:rPr>
              <a:t>(n)</a:t>
            </a:r>
          </a:p>
          <a:p>
            <a:pPr lvl="1">
              <a:lnSpc>
                <a:spcPct val="150000"/>
              </a:lnSpc>
              <a:spcBef>
                <a:spcPts val="1800"/>
              </a:spcBef>
              <a:buFont typeface="Wingdings" panose="05000000000000000000" pitchFamily="2" charset="2"/>
              <a:buChar char="Ø"/>
              <a:defRPr/>
            </a:pPr>
            <a:r>
              <a:rPr lang="zh-CN" altLang="en-US" sz="2400" dirty="0">
                <a:solidFill>
                  <a:srgbClr val="0000FF"/>
                </a:solidFill>
              </a:rPr>
              <a:t>将其解释为代表我们不关注名称的</a:t>
            </a:r>
            <a:r>
              <a:rPr lang="zh-CN" altLang="en-US" sz="2400" dirty="0">
                <a:solidFill>
                  <a:srgbClr val="FF0000"/>
                </a:solidFill>
              </a:rPr>
              <a:t>匿名函数</a:t>
            </a:r>
            <a:r>
              <a:rPr lang="zh-CN" altLang="en-US" sz="2400" dirty="0">
                <a:solidFill>
                  <a:srgbClr val="0000FF"/>
                </a:solidFill>
              </a:rPr>
              <a:t>，用以消除表达式中一些无关紧要的细节。</a:t>
            </a:r>
            <a:endParaRPr lang="en-US" altLang="zh-CN" sz="2400" dirty="0">
              <a:solidFill>
                <a:srgbClr val="0000FF"/>
              </a:solidFill>
            </a:endParaRPr>
          </a:p>
          <a:p>
            <a:pPr lvl="2">
              <a:lnSpc>
                <a:spcPct val="150000"/>
              </a:lnSpc>
              <a:spcBef>
                <a:spcPts val="0"/>
              </a:spcBef>
              <a:buFont typeface="Wingdings" panose="05000000000000000000" pitchFamily="2" charset="2"/>
              <a:buChar char="p"/>
              <a:defRPr/>
            </a:pPr>
            <a:r>
              <a:rPr lang="zh-CN" altLang="en-US" sz="2000" dirty="0"/>
              <a:t>这些细节存在但不被特别关注，分析时还是只对</a:t>
            </a:r>
            <a:r>
              <a:rPr lang="en-US" altLang="zh-CN" sz="2000" dirty="0"/>
              <a:t>T(n)</a:t>
            </a:r>
            <a:r>
              <a:rPr lang="zh-CN" altLang="en-US" sz="2000" dirty="0"/>
              <a:t>的渐进行为感兴趣。</a:t>
            </a:r>
            <a:r>
              <a:rPr lang="zh-CN" altLang="en-US" sz="2000" b="1" dirty="0">
                <a:solidFill>
                  <a:srgbClr val="0000FF"/>
                </a:solidFill>
              </a:rPr>
              <a:t>渐进记号仅代表低阶项部分</a:t>
            </a:r>
            <a:r>
              <a:rPr lang="zh-CN" altLang="en-US" sz="2000" dirty="0"/>
              <a:t>，在实际化简的过程中，要根据需要予以“具体化”，然后再进行化简处理。</a:t>
            </a:r>
            <a:endParaRPr lang="en-US" altLang="zh-CN" sz="2000" dirty="0"/>
          </a:p>
          <a:p>
            <a:pPr lvl="2">
              <a:lnSpc>
                <a:spcPct val="150000"/>
              </a:lnSpc>
              <a:spcBef>
                <a:spcPts val="0"/>
              </a:spcBef>
              <a:buFont typeface="Wingdings" panose="05000000000000000000" pitchFamily="2" charset="2"/>
              <a:buChar char="p"/>
              <a:defRPr/>
            </a:pPr>
            <a:r>
              <a:rPr lang="zh-CN" altLang="en-US" sz="2000" dirty="0">
                <a:latin typeface="宋体" panose="02010600030101010101" pitchFamily="2" charset="-122"/>
                <a:ea typeface="宋体" panose="02010600030101010101" pitchFamily="2" charset="-122"/>
              </a:rPr>
              <a:t>详见</a:t>
            </a:r>
            <a:r>
              <a:rPr lang="en-US" altLang="zh-CN" sz="2000" dirty="0">
                <a:latin typeface="宋体" panose="02010600030101010101" pitchFamily="2" charset="-122"/>
                <a:ea typeface="宋体" panose="02010600030101010101" pitchFamily="2" charset="-122"/>
              </a:rPr>
              <a:t>P28~29</a:t>
            </a:r>
            <a:endParaRPr lang="zh-CN" altLang="en-US" sz="2000" dirty="0">
              <a:latin typeface="宋体" panose="02010600030101010101" pitchFamily="2" charset="-122"/>
              <a:ea typeface="宋体" panose="02010600030101010101" pitchFamily="2" charset="-122"/>
            </a:endParaRPr>
          </a:p>
        </p:txBody>
      </p:sp>
      <p:pic>
        <p:nvPicPr>
          <p:cNvPr id="22531" name="图片 5">
            <a:extLst>
              <a:ext uri="{FF2B5EF4-FFF2-40B4-BE49-F238E27FC236}">
                <a16:creationId xmlns:a16="http://schemas.microsoft.com/office/drawing/2014/main" id="{2891A865-51EF-4998-AE12-DFCAC3D503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1700213"/>
            <a:ext cx="3743325"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28241694-0A36-49A9-97D0-FD8690E7EE8B}"/>
              </a:ext>
            </a:extLst>
          </p:cNvPr>
          <p:cNvSpPr>
            <a:spLocks noGrp="1" noChangeArrowheads="1"/>
          </p:cNvSpPr>
          <p:nvPr>
            <p:ph type="title"/>
          </p:nvPr>
        </p:nvSpPr>
        <p:spPr>
          <a:xfrm>
            <a:off x="215900" y="419100"/>
            <a:ext cx="8548688" cy="550863"/>
          </a:xfrm>
        </p:spPr>
        <p:txBody>
          <a:bodyPr/>
          <a:lstStyle/>
          <a:p>
            <a:pPr algn="l" eaLnBrk="1" hangingPunct="1"/>
            <a:r>
              <a:rPr lang="en-US" altLang="zh-CN" sz="3600"/>
              <a:t>4. o,</a:t>
            </a:r>
            <a:r>
              <a:rPr lang="el-GR" altLang="zh-CN" sz="3600"/>
              <a:t>ω</a:t>
            </a:r>
            <a:r>
              <a:rPr lang="zh-CN" altLang="en-US" sz="3600"/>
              <a:t>记号</a:t>
            </a:r>
          </a:p>
        </p:txBody>
      </p:sp>
      <p:sp>
        <p:nvSpPr>
          <p:cNvPr id="84995" name="内容占位符 2">
            <a:extLst>
              <a:ext uri="{FF2B5EF4-FFF2-40B4-BE49-F238E27FC236}">
                <a16:creationId xmlns:a16="http://schemas.microsoft.com/office/drawing/2014/main" id="{A1F0546F-73D2-4DDF-88A4-23B258CDEC99}"/>
              </a:ext>
            </a:extLst>
          </p:cNvPr>
          <p:cNvSpPr>
            <a:spLocks noGrp="1"/>
          </p:cNvSpPr>
          <p:nvPr>
            <p:ph idx="1"/>
          </p:nvPr>
        </p:nvSpPr>
        <p:spPr>
          <a:xfrm>
            <a:off x="250825" y="969963"/>
            <a:ext cx="8709025" cy="5338762"/>
          </a:xfrm>
          <a:solidFill>
            <a:schemeClr val="bg1"/>
          </a:solidFill>
        </p:spPr>
        <p:txBody>
          <a:bodyPr/>
          <a:lstStyle/>
          <a:p>
            <a:pPr marL="0" indent="622300" eaLnBrk="1" hangingPunct="1">
              <a:lnSpc>
                <a:spcPct val="150000"/>
              </a:lnSpc>
              <a:buFont typeface="Wingdings 2" panose="05020102010507070707" pitchFamily="18" charset="2"/>
              <a:buNone/>
              <a:defRPr/>
            </a:pPr>
            <a:r>
              <a:rPr lang="en-US" altLang="zh-CN" sz="2400" dirty="0"/>
              <a:t>O</a:t>
            </a:r>
            <a:r>
              <a:rPr lang="zh-CN" altLang="en-US" sz="2400" dirty="0"/>
              <a:t>、</a:t>
            </a:r>
            <a:r>
              <a:rPr lang="el-GR" altLang="zh-CN" sz="2400" dirty="0"/>
              <a:t>Ω</a:t>
            </a:r>
            <a:r>
              <a:rPr lang="zh-CN" altLang="en-US" sz="2400" dirty="0">
                <a:latin typeface="宋体" panose="02010600030101010101" pitchFamily="2" charset="-122"/>
                <a:ea typeface="宋体" panose="02010600030101010101" pitchFamily="2" charset="-122"/>
              </a:rPr>
              <a:t>给出的渐进上界或下界可能是也可能不是</a:t>
            </a:r>
            <a:r>
              <a:rPr lang="zh-CN" altLang="en-US" sz="2400" dirty="0"/>
              <a:t>渐进紧确</a:t>
            </a:r>
            <a:r>
              <a:rPr lang="zh-CN" altLang="en-US" sz="2400" dirty="0">
                <a:latin typeface="宋体" panose="02010600030101010101" pitchFamily="2" charset="-122"/>
                <a:ea typeface="宋体" panose="02010600030101010101" pitchFamily="2" charset="-122"/>
              </a:rPr>
              <a:t>的。这里引入</a:t>
            </a:r>
            <a:r>
              <a:rPr lang="en-US" altLang="zh-CN" sz="2400" dirty="0">
                <a:latin typeface="宋体" panose="02010600030101010101" pitchFamily="2" charset="-122"/>
                <a:ea typeface="宋体" panose="02010600030101010101" pitchFamily="2" charset="-122"/>
              </a:rPr>
              <a:t>o,</a:t>
            </a:r>
            <a:r>
              <a:rPr lang="el-GR" altLang="zh-CN" sz="2400" dirty="0">
                <a:ea typeface="宋体" panose="02010600030101010101" pitchFamily="2" charset="-122"/>
              </a:rPr>
              <a:t>ω</a:t>
            </a:r>
            <a:r>
              <a:rPr lang="zh-CN" altLang="en-US" sz="2400" dirty="0">
                <a:latin typeface="宋体" panose="02010600030101010101" pitchFamily="2" charset="-122"/>
                <a:ea typeface="宋体" panose="02010600030101010101" pitchFamily="2" charset="-122"/>
              </a:rPr>
              <a:t>记号专门用来表示一种</a:t>
            </a:r>
            <a:r>
              <a:rPr lang="zh-CN" altLang="en-US" sz="2400" dirty="0">
                <a:solidFill>
                  <a:srgbClr val="0000FF"/>
                </a:solidFill>
              </a:rPr>
              <a:t>非渐进紧确</a:t>
            </a:r>
            <a:r>
              <a:rPr lang="zh-CN" altLang="en-US" sz="2400" dirty="0">
                <a:latin typeface="宋体" panose="02010600030101010101" pitchFamily="2" charset="-122"/>
                <a:ea typeface="宋体" panose="02010600030101010101" pitchFamily="2" charset="-122"/>
              </a:rPr>
              <a:t>的上界或下界。</a:t>
            </a:r>
            <a:endParaRPr lang="en-US" altLang="zh-CN" sz="2400" dirty="0">
              <a:latin typeface="宋体" panose="02010600030101010101" pitchFamily="2" charset="-122"/>
              <a:ea typeface="宋体" panose="02010600030101010101" pitchFamily="2" charset="-122"/>
            </a:endParaRPr>
          </a:p>
          <a:p>
            <a:pPr eaLnBrk="1" hangingPunct="1">
              <a:lnSpc>
                <a:spcPct val="150000"/>
              </a:lnSpc>
              <a:spcBef>
                <a:spcPts val="1800"/>
              </a:spcBef>
              <a:buFont typeface="Wingdings 2" panose="05020102010507070707" pitchFamily="18" charset="2"/>
              <a:buNone/>
              <a:defRPr/>
            </a:pPr>
            <a:r>
              <a:rPr lang="en-US" altLang="zh-CN" sz="2800" dirty="0">
                <a:solidFill>
                  <a:srgbClr val="0000FF"/>
                </a:solidFill>
              </a:rPr>
              <a:t>o</a:t>
            </a:r>
            <a:r>
              <a:rPr lang="zh-CN" altLang="en-US" sz="2800" dirty="0">
                <a:solidFill>
                  <a:srgbClr val="0000FF"/>
                </a:solidFill>
              </a:rPr>
              <a:t>记号</a:t>
            </a:r>
            <a:r>
              <a:rPr lang="zh-CN" altLang="en-US" sz="2800" dirty="0"/>
              <a:t>：</a:t>
            </a:r>
            <a:r>
              <a:rPr lang="zh-CN" altLang="en-US" sz="2400" dirty="0"/>
              <a:t>对</a:t>
            </a:r>
            <a:r>
              <a:rPr lang="zh-CN" altLang="en-US" sz="2400" dirty="0">
                <a:solidFill>
                  <a:srgbClr val="FF0000"/>
                </a:solidFill>
              </a:rPr>
              <a:t>任意</a:t>
            </a:r>
            <a:r>
              <a:rPr lang="zh-CN" altLang="en-US" sz="2400" dirty="0"/>
              <a:t>正常数</a:t>
            </a:r>
            <a:r>
              <a:rPr lang="en-US" altLang="zh-CN" sz="2400" dirty="0"/>
              <a:t>c</a:t>
            </a:r>
            <a:r>
              <a:rPr lang="zh-CN" altLang="en-US" sz="2400" dirty="0"/>
              <a:t>，存在常数</a:t>
            </a:r>
            <a:r>
              <a:rPr lang="en-US" altLang="zh-CN" sz="2400" dirty="0"/>
              <a:t>n</a:t>
            </a:r>
            <a:r>
              <a:rPr lang="en-US" altLang="zh-CN" sz="2400" baseline="-25000" dirty="0"/>
              <a:t>0</a:t>
            </a:r>
            <a:r>
              <a:rPr lang="zh-CN" altLang="en-US" sz="2400" dirty="0"/>
              <a:t>＞</a:t>
            </a:r>
            <a:r>
              <a:rPr lang="en-US" altLang="zh-CN" sz="2400" dirty="0"/>
              <a:t>0</a:t>
            </a:r>
            <a:r>
              <a:rPr lang="zh-CN" altLang="en-US" sz="2400" dirty="0"/>
              <a:t>，使对</a:t>
            </a:r>
            <a:r>
              <a:rPr lang="zh-CN" altLang="en-US" sz="2400" dirty="0">
                <a:solidFill>
                  <a:srgbClr val="FF0000"/>
                </a:solidFill>
              </a:rPr>
              <a:t>所有的</a:t>
            </a:r>
            <a:r>
              <a:rPr lang="en-US" altLang="zh-CN" sz="2400" dirty="0">
                <a:solidFill>
                  <a:srgbClr val="FF0000"/>
                </a:solidFill>
              </a:rPr>
              <a:t>n≥n</a:t>
            </a:r>
            <a:r>
              <a:rPr lang="en-US" altLang="zh-CN" sz="2400" baseline="-25000" dirty="0">
                <a:solidFill>
                  <a:srgbClr val="FF0000"/>
                </a:solidFill>
              </a:rPr>
              <a:t>0</a:t>
            </a:r>
            <a:r>
              <a:rPr lang="zh-CN" altLang="en-US" sz="2400" dirty="0"/>
              <a:t>，</a:t>
            </a:r>
            <a:endParaRPr lang="en-US" altLang="zh-CN" sz="2400" dirty="0"/>
          </a:p>
          <a:p>
            <a:pPr eaLnBrk="1" hangingPunct="1">
              <a:lnSpc>
                <a:spcPct val="150000"/>
              </a:lnSpc>
              <a:buFont typeface="Wingdings 2" panose="05020102010507070707" pitchFamily="18" charset="2"/>
              <a:buNone/>
              <a:defRPr/>
            </a:pPr>
            <a:r>
              <a:rPr lang="en-US" altLang="zh-CN" sz="2400" dirty="0">
                <a:latin typeface="宋体" pitchFamily="2" charset="-122"/>
              </a:rPr>
              <a:t>        </a:t>
            </a:r>
            <a:r>
              <a:rPr lang="zh-CN" altLang="en-US" sz="2400" dirty="0">
                <a:latin typeface="宋体" pitchFamily="2" charset="-122"/>
              </a:rPr>
              <a:t>有</a:t>
            </a:r>
            <a:r>
              <a:rPr lang="en-US" altLang="zh-CN" sz="2400" dirty="0"/>
              <a:t>|f(n)| ≤ </a:t>
            </a:r>
            <a:r>
              <a:rPr lang="en-US" altLang="zh-CN" sz="2400" dirty="0" err="1"/>
              <a:t>c|g</a:t>
            </a:r>
            <a:r>
              <a:rPr lang="en-US" altLang="zh-CN" sz="2400" dirty="0"/>
              <a:t>(n)|</a:t>
            </a:r>
            <a:r>
              <a:rPr lang="zh-CN" altLang="en-US" sz="2400" dirty="0"/>
              <a:t>，</a:t>
            </a:r>
            <a:r>
              <a:rPr lang="zh-CN" altLang="en-US" sz="2400" dirty="0">
                <a:latin typeface="宋体" pitchFamily="2" charset="-122"/>
              </a:rPr>
              <a:t>则记作：</a:t>
            </a:r>
            <a:r>
              <a:rPr lang="en-US" altLang="zh-CN" sz="2400" dirty="0"/>
              <a:t>f(n) = o(g(n))</a:t>
            </a:r>
            <a:r>
              <a:rPr lang="zh-CN" altLang="en-US" sz="2400" dirty="0"/>
              <a:t>。</a:t>
            </a:r>
            <a:endParaRPr lang="en-US" altLang="zh-CN" sz="2800" dirty="0"/>
          </a:p>
          <a:p>
            <a:pPr marL="1257300" indent="-1257300" eaLnBrk="1" hangingPunct="1">
              <a:lnSpc>
                <a:spcPct val="200000"/>
              </a:lnSpc>
              <a:spcBef>
                <a:spcPts val="1800"/>
              </a:spcBef>
              <a:buFont typeface="Wingdings 2" panose="05020102010507070707" pitchFamily="18" charset="2"/>
              <a:buNone/>
              <a:defRPr/>
            </a:pPr>
            <a:r>
              <a:rPr lang="zh-CN" altLang="en-US" sz="2400" dirty="0"/>
              <a:t>   </a:t>
            </a:r>
            <a:r>
              <a:rPr lang="zh-CN" altLang="en-US" sz="2400" b="1" dirty="0">
                <a:solidFill>
                  <a:srgbClr val="00B050"/>
                </a:solidFill>
              </a:rPr>
              <a:t>含义</a:t>
            </a:r>
            <a:r>
              <a:rPr lang="zh-CN" altLang="en-US" sz="2400" dirty="0"/>
              <a:t>：</a:t>
            </a:r>
            <a:r>
              <a:rPr lang="zh-CN" altLang="en-US" sz="2400" dirty="0">
                <a:latin typeface="宋体" panose="02010600030101010101" pitchFamily="2" charset="-122"/>
                <a:ea typeface="宋体" panose="02010600030101010101" pitchFamily="2" charset="-122"/>
              </a:rPr>
              <a:t>在</a:t>
            </a:r>
            <a:r>
              <a:rPr lang="en-US" altLang="zh-CN" sz="2400" dirty="0">
                <a:latin typeface="宋体" panose="02010600030101010101" pitchFamily="2" charset="-122"/>
                <a:ea typeface="宋体" panose="02010600030101010101" pitchFamily="2" charset="-122"/>
              </a:rPr>
              <a:t>o</a:t>
            </a:r>
            <a:r>
              <a:rPr lang="zh-CN" altLang="en-US" sz="2400" dirty="0">
                <a:latin typeface="宋体" panose="02010600030101010101" pitchFamily="2" charset="-122"/>
                <a:ea typeface="宋体" panose="02010600030101010101" pitchFamily="2" charset="-122"/>
              </a:rPr>
              <a:t>表示中，当</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趋于无穷时，</a:t>
            </a:r>
            <a:r>
              <a:rPr lang="en-US" altLang="zh-CN" sz="2400" dirty="0">
                <a:latin typeface="宋体" panose="02010600030101010101" pitchFamily="2" charset="-122"/>
                <a:ea typeface="宋体" panose="02010600030101010101" pitchFamily="2" charset="-122"/>
              </a:rPr>
              <a:t>f(n)</a:t>
            </a:r>
            <a:r>
              <a:rPr lang="zh-CN" altLang="en-US" sz="2400" dirty="0">
                <a:latin typeface="宋体" panose="02010600030101010101" pitchFamily="2" charset="-122"/>
                <a:ea typeface="宋体" panose="02010600030101010101" pitchFamily="2" charset="-122"/>
              </a:rPr>
              <a:t>相对于</a:t>
            </a:r>
            <a:r>
              <a:rPr lang="en-US" altLang="zh-CN" sz="2400" dirty="0">
                <a:latin typeface="宋体" panose="02010600030101010101" pitchFamily="2" charset="-122"/>
                <a:ea typeface="宋体" panose="02010600030101010101" pitchFamily="2" charset="-122"/>
              </a:rPr>
              <a:t>g(n)</a:t>
            </a:r>
            <a:r>
              <a:rPr lang="zh-CN" altLang="en-US" sz="2400" dirty="0">
                <a:latin typeface="宋体" panose="02010600030101010101" pitchFamily="2" charset="-122"/>
                <a:ea typeface="宋体" panose="02010600030101010101" pitchFamily="2" charset="-122"/>
              </a:rPr>
              <a:t>来说变得微不足道了，即</a:t>
            </a:r>
            <a:endParaRPr lang="en-US" altLang="zh-CN" sz="2400" dirty="0">
              <a:latin typeface="宋体" panose="02010600030101010101" pitchFamily="2" charset="-122"/>
              <a:ea typeface="宋体" panose="02010600030101010101" pitchFamily="2" charset="-122"/>
            </a:endParaRPr>
          </a:p>
          <a:p>
            <a:pPr eaLnBrk="1" hangingPunct="1">
              <a:lnSpc>
                <a:spcPct val="200000"/>
              </a:lnSpc>
              <a:spcBef>
                <a:spcPts val="600"/>
              </a:spcBef>
              <a:buFont typeface="Wingdings 2" panose="05020102010507070707" pitchFamily="18" charset="2"/>
              <a:buNone/>
              <a:defRPr/>
            </a:pPr>
            <a:r>
              <a:rPr lang="zh-CN" altLang="en-US" sz="28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例：</a:t>
            </a:r>
            <a:r>
              <a:rPr lang="en-US" altLang="zh-CN" sz="2400" dirty="0">
                <a:latin typeface="宋体" panose="02010600030101010101" pitchFamily="2" charset="-122"/>
                <a:ea typeface="宋体" panose="02010600030101010101" pitchFamily="2" charset="-122"/>
              </a:rPr>
              <a:t>2n = o(n</a:t>
            </a:r>
            <a:r>
              <a:rPr lang="en-US" altLang="zh-CN" sz="2400" baseline="30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，但</a:t>
            </a:r>
            <a:r>
              <a:rPr lang="en-US" altLang="zh-CN" sz="2400" dirty="0">
                <a:latin typeface="宋体" panose="02010600030101010101" pitchFamily="2" charset="-122"/>
                <a:ea typeface="宋体" panose="02010600030101010101" pitchFamily="2" charset="-122"/>
              </a:rPr>
              <a:t>2n≠o(n)</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 2n</a:t>
            </a:r>
            <a:r>
              <a:rPr lang="en-US" altLang="zh-CN" sz="2400" baseline="30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≠o(n</a:t>
            </a:r>
            <a:r>
              <a:rPr lang="en-US" altLang="zh-CN" sz="2400" baseline="30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a:t>
            </a:r>
          </a:p>
          <a:p>
            <a:pPr eaLnBrk="1" hangingPunct="1">
              <a:buFont typeface="Wingdings 2" panose="05020102010507070707" pitchFamily="18" charset="2"/>
              <a:buNone/>
              <a:defRPr/>
            </a:pPr>
            <a:endParaRPr lang="zh-CN" altLang="en-US" sz="2800" dirty="0"/>
          </a:p>
        </p:txBody>
      </p:sp>
      <p:graphicFrame>
        <p:nvGraphicFramePr>
          <p:cNvPr id="23556" name="Object 3">
            <a:extLst>
              <a:ext uri="{FF2B5EF4-FFF2-40B4-BE49-F238E27FC236}">
                <a16:creationId xmlns:a16="http://schemas.microsoft.com/office/drawing/2014/main" id="{D59D965F-A6EA-4E05-BF47-33BE389BDD1C}"/>
              </a:ext>
            </a:extLst>
          </p:cNvPr>
          <p:cNvGraphicFramePr>
            <a:graphicFrameLocks noChangeAspect="1"/>
          </p:cNvGraphicFramePr>
          <p:nvPr/>
        </p:nvGraphicFramePr>
        <p:xfrm>
          <a:off x="3813175" y="4581525"/>
          <a:ext cx="1584325" cy="815975"/>
        </p:xfrm>
        <a:graphic>
          <a:graphicData uri="http://schemas.openxmlformats.org/presentationml/2006/ole">
            <mc:AlternateContent xmlns:mc="http://schemas.openxmlformats.org/markup-compatibility/2006">
              <mc:Choice xmlns:v="urn:schemas-microsoft-com:vml" Requires="v">
                <p:oleObj spid="_x0000_s88088" name="公式" r:id="rId3" imgW="812447" imgH="418918" progId="Equation.3">
                  <p:embed/>
                </p:oleObj>
              </mc:Choice>
              <mc:Fallback>
                <p:oleObj name="公式" r:id="rId3" imgW="812447" imgH="418918" progId="Equation.3">
                  <p:embed/>
                  <p:pic>
                    <p:nvPicPr>
                      <p:cNvPr id="23556" name="Object 3">
                        <a:extLst>
                          <a:ext uri="{FF2B5EF4-FFF2-40B4-BE49-F238E27FC236}">
                            <a16:creationId xmlns:a16="http://schemas.microsoft.com/office/drawing/2014/main" id="{D59D965F-A6EA-4E05-BF47-33BE389BDD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3175" y="4581525"/>
                        <a:ext cx="1584325"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5" name="内容占位符 2">
            <a:extLst>
              <a:ext uri="{FF2B5EF4-FFF2-40B4-BE49-F238E27FC236}">
                <a16:creationId xmlns:a16="http://schemas.microsoft.com/office/drawing/2014/main" id="{58F3DB2B-4055-4A05-9832-550B3EA5C073}"/>
              </a:ext>
            </a:extLst>
          </p:cNvPr>
          <p:cNvSpPr>
            <a:spLocks noGrp="1"/>
          </p:cNvSpPr>
          <p:nvPr>
            <p:ph idx="1"/>
          </p:nvPr>
        </p:nvSpPr>
        <p:spPr>
          <a:xfrm>
            <a:off x="288925" y="903288"/>
            <a:ext cx="8604250" cy="4686300"/>
          </a:xfrm>
          <a:solidFill>
            <a:schemeClr val="bg1"/>
          </a:solidFill>
        </p:spPr>
        <p:txBody>
          <a:bodyPr/>
          <a:lstStyle/>
          <a:p>
            <a:pPr eaLnBrk="1" hangingPunct="1">
              <a:lnSpc>
                <a:spcPct val="150000"/>
              </a:lnSpc>
              <a:buFont typeface="Wingdings" panose="05000000000000000000" pitchFamily="2" charset="2"/>
              <a:buNone/>
              <a:defRPr/>
            </a:pPr>
            <a:r>
              <a:rPr lang="el-GR" altLang="zh-CN" sz="2800" dirty="0">
                <a:solidFill>
                  <a:srgbClr val="0000FF"/>
                </a:solidFill>
              </a:rPr>
              <a:t>ω</a:t>
            </a:r>
            <a:r>
              <a:rPr lang="zh-CN" altLang="en-US" sz="2800" dirty="0">
                <a:solidFill>
                  <a:srgbClr val="0000FF"/>
                </a:solidFill>
              </a:rPr>
              <a:t>记号</a:t>
            </a:r>
            <a:r>
              <a:rPr lang="zh-CN" altLang="en-US" sz="2800" dirty="0"/>
              <a:t>：</a:t>
            </a:r>
            <a:r>
              <a:rPr lang="zh-CN" altLang="en-US" sz="2400" dirty="0"/>
              <a:t>对</a:t>
            </a:r>
            <a:r>
              <a:rPr lang="zh-CN" altLang="en-US" sz="2400" dirty="0">
                <a:solidFill>
                  <a:srgbClr val="FF0000"/>
                </a:solidFill>
              </a:rPr>
              <a:t>任意</a:t>
            </a:r>
            <a:r>
              <a:rPr lang="zh-CN" altLang="en-US" sz="2400" dirty="0"/>
              <a:t>正常数</a:t>
            </a:r>
            <a:r>
              <a:rPr lang="en-US" altLang="zh-CN" sz="2400" dirty="0"/>
              <a:t>c</a:t>
            </a:r>
            <a:r>
              <a:rPr lang="zh-CN" altLang="en-US" sz="2400" dirty="0"/>
              <a:t>，存在常数</a:t>
            </a:r>
            <a:r>
              <a:rPr lang="en-US" altLang="zh-CN" sz="2400" dirty="0"/>
              <a:t>n</a:t>
            </a:r>
            <a:r>
              <a:rPr lang="en-US" altLang="zh-CN" sz="2400" baseline="-25000" dirty="0"/>
              <a:t>0</a:t>
            </a:r>
            <a:r>
              <a:rPr lang="zh-CN" altLang="en-US" sz="2400" dirty="0"/>
              <a:t>＞</a:t>
            </a:r>
            <a:r>
              <a:rPr lang="en-US" altLang="zh-CN" sz="2400" dirty="0"/>
              <a:t>0</a:t>
            </a:r>
            <a:r>
              <a:rPr lang="zh-CN" altLang="en-US" sz="2400" dirty="0"/>
              <a:t>，使对所有的</a:t>
            </a:r>
            <a:r>
              <a:rPr lang="en-US" altLang="zh-CN" sz="2400" dirty="0"/>
              <a:t>n≥n</a:t>
            </a:r>
            <a:r>
              <a:rPr lang="en-US" altLang="zh-CN" sz="2400" baseline="-25000" dirty="0"/>
              <a:t>0</a:t>
            </a:r>
            <a:r>
              <a:rPr lang="zh-CN" altLang="en-US" sz="2400" dirty="0"/>
              <a:t>，</a:t>
            </a:r>
            <a:endParaRPr lang="en-US" altLang="zh-CN" sz="2400" dirty="0"/>
          </a:p>
          <a:p>
            <a:pPr eaLnBrk="1" hangingPunct="1">
              <a:lnSpc>
                <a:spcPct val="150000"/>
              </a:lnSpc>
              <a:buFont typeface="Wingdings" panose="05000000000000000000" pitchFamily="2" charset="2"/>
              <a:buNone/>
              <a:defRPr/>
            </a:pPr>
            <a:r>
              <a:rPr lang="en-US" altLang="zh-CN" sz="2400" dirty="0">
                <a:latin typeface="宋体" pitchFamily="2" charset="-122"/>
              </a:rPr>
              <a:t>         </a:t>
            </a:r>
            <a:r>
              <a:rPr lang="zh-CN" altLang="en-US" sz="2400" dirty="0">
                <a:latin typeface="宋体" pitchFamily="2" charset="-122"/>
              </a:rPr>
              <a:t>有</a:t>
            </a:r>
            <a:r>
              <a:rPr lang="en-US" altLang="zh-CN" sz="2400" dirty="0" err="1"/>
              <a:t>c|g</a:t>
            </a:r>
            <a:r>
              <a:rPr lang="en-US" altLang="zh-CN" sz="2400" dirty="0"/>
              <a:t>(n)|≤|f(n)| </a:t>
            </a:r>
            <a:r>
              <a:rPr lang="zh-CN" altLang="en-US" sz="2400" dirty="0"/>
              <a:t>，</a:t>
            </a:r>
            <a:r>
              <a:rPr lang="zh-CN" altLang="en-US" sz="2400" dirty="0">
                <a:latin typeface="宋体" pitchFamily="2" charset="-122"/>
              </a:rPr>
              <a:t>则记作：</a:t>
            </a:r>
            <a:r>
              <a:rPr lang="en-US" altLang="zh-CN" sz="2400" dirty="0"/>
              <a:t>f(n) = </a:t>
            </a:r>
            <a:r>
              <a:rPr lang="el-GR" altLang="zh-CN" sz="2400" dirty="0"/>
              <a:t>ω</a:t>
            </a:r>
            <a:r>
              <a:rPr lang="en-US" altLang="zh-CN" sz="2400" dirty="0"/>
              <a:t>(g(n))</a:t>
            </a:r>
            <a:r>
              <a:rPr lang="zh-CN" altLang="en-US" sz="2400" dirty="0"/>
              <a:t>。</a:t>
            </a:r>
            <a:endParaRPr lang="en-US" altLang="zh-CN" sz="2400" dirty="0"/>
          </a:p>
          <a:p>
            <a:pPr marL="1339850" indent="-1339850" eaLnBrk="1" hangingPunct="1">
              <a:lnSpc>
                <a:spcPct val="200000"/>
              </a:lnSpc>
              <a:spcBef>
                <a:spcPts val="1800"/>
              </a:spcBef>
              <a:buFont typeface="Wingdings" panose="05000000000000000000" pitchFamily="2" charset="2"/>
              <a:buNone/>
              <a:defRPr/>
            </a:pPr>
            <a:r>
              <a:rPr lang="zh-CN" altLang="en-US" sz="2400" dirty="0"/>
              <a:t>     </a:t>
            </a:r>
            <a:r>
              <a:rPr lang="zh-CN" altLang="en-US" sz="2400" b="1" dirty="0">
                <a:solidFill>
                  <a:srgbClr val="00B050"/>
                </a:solidFill>
              </a:rPr>
              <a:t>含义</a:t>
            </a:r>
            <a:r>
              <a:rPr lang="zh-CN" altLang="en-US" sz="2400" dirty="0"/>
              <a:t>：</a:t>
            </a:r>
            <a:r>
              <a:rPr lang="zh-CN" altLang="en-US" sz="2400" dirty="0">
                <a:latin typeface="宋体" panose="02010600030101010101" pitchFamily="2" charset="-122"/>
                <a:ea typeface="宋体" panose="02010600030101010101" pitchFamily="2" charset="-122"/>
              </a:rPr>
              <a:t>在</a:t>
            </a:r>
            <a:r>
              <a:rPr lang="el-GR" altLang="zh-CN" sz="2400" dirty="0">
                <a:ea typeface="宋体" panose="02010600030101010101" pitchFamily="2" charset="-122"/>
              </a:rPr>
              <a:t>ω</a:t>
            </a:r>
            <a:r>
              <a:rPr lang="zh-CN" altLang="en-US" sz="2400" dirty="0">
                <a:latin typeface="宋体" panose="02010600030101010101" pitchFamily="2" charset="-122"/>
                <a:ea typeface="宋体" panose="02010600030101010101" pitchFamily="2" charset="-122"/>
              </a:rPr>
              <a:t>表示中，当</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趋于无穷时，</a:t>
            </a:r>
            <a:r>
              <a:rPr lang="en-US" altLang="zh-CN" sz="2400" dirty="0">
                <a:latin typeface="宋体" panose="02010600030101010101" pitchFamily="2" charset="-122"/>
                <a:ea typeface="宋体" panose="02010600030101010101" pitchFamily="2" charset="-122"/>
              </a:rPr>
              <a:t>f(n)</a:t>
            </a:r>
            <a:r>
              <a:rPr lang="zh-CN" altLang="en-US" sz="2400" dirty="0">
                <a:latin typeface="宋体" panose="02010600030101010101" pitchFamily="2" charset="-122"/>
                <a:ea typeface="宋体" panose="02010600030101010101" pitchFamily="2" charset="-122"/>
              </a:rPr>
              <a:t>相对于</a:t>
            </a:r>
            <a:r>
              <a:rPr lang="en-US" altLang="zh-CN" sz="2400" dirty="0">
                <a:latin typeface="宋体" panose="02010600030101010101" pitchFamily="2" charset="-122"/>
                <a:ea typeface="宋体" panose="02010600030101010101" pitchFamily="2" charset="-122"/>
              </a:rPr>
              <a:t>g(n)</a:t>
            </a:r>
            <a:r>
              <a:rPr lang="zh-CN" altLang="en-US" sz="2400" dirty="0">
                <a:latin typeface="宋体" panose="02010600030101010101" pitchFamily="2" charset="-122"/>
                <a:ea typeface="宋体" panose="02010600030101010101" pitchFamily="2" charset="-122"/>
              </a:rPr>
              <a:t>来说变得任意大了，即</a:t>
            </a:r>
            <a:endParaRPr lang="en-US" altLang="zh-CN" sz="2800" dirty="0">
              <a:latin typeface="宋体" panose="02010600030101010101" pitchFamily="2" charset="-122"/>
              <a:ea typeface="宋体" panose="02010600030101010101" pitchFamily="2" charset="-122"/>
            </a:endParaRPr>
          </a:p>
          <a:p>
            <a:pPr marL="1343025" eaLnBrk="1" hangingPunct="1">
              <a:lnSpc>
                <a:spcPct val="200000"/>
              </a:lnSpc>
              <a:spcBef>
                <a:spcPts val="1800"/>
              </a:spcBef>
              <a:buFont typeface="Wingdings 2" panose="05020102010507070707" pitchFamily="18" charset="2"/>
              <a:buNone/>
              <a:defRPr/>
            </a:pPr>
            <a:r>
              <a:rPr lang="zh-CN" altLang="en-US" sz="2400" dirty="0">
                <a:latin typeface="宋体" panose="02010600030101010101" pitchFamily="2" charset="-122"/>
                <a:ea typeface="宋体" panose="02010600030101010101" pitchFamily="2" charset="-122"/>
              </a:rPr>
              <a:t>  例：</a:t>
            </a:r>
            <a:r>
              <a:rPr lang="en-US" altLang="zh-CN" sz="2400" dirty="0">
                <a:latin typeface="宋体" panose="02010600030101010101" pitchFamily="2" charset="-122"/>
                <a:ea typeface="宋体" panose="02010600030101010101" pitchFamily="2" charset="-122"/>
              </a:rPr>
              <a:t>n</a:t>
            </a:r>
            <a:r>
              <a:rPr lang="en-US" altLang="zh-CN" sz="2400" baseline="30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/2 = </a:t>
            </a:r>
            <a:r>
              <a:rPr lang="el-GR" altLang="zh-CN" sz="2400" dirty="0">
                <a:ea typeface="宋体" panose="02010600030101010101" pitchFamily="2" charset="-122"/>
              </a:rPr>
              <a:t>ω</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，但</a:t>
            </a:r>
            <a:r>
              <a:rPr lang="en-US" altLang="zh-CN" sz="2400" dirty="0">
                <a:latin typeface="宋体" panose="02010600030101010101" pitchFamily="2" charset="-122"/>
                <a:ea typeface="宋体" panose="02010600030101010101" pitchFamily="2" charset="-122"/>
              </a:rPr>
              <a:t>n/2≠</a:t>
            </a:r>
            <a:r>
              <a:rPr lang="el-GR" altLang="zh-CN" sz="2400" dirty="0">
                <a:ea typeface="宋体" panose="02010600030101010101" pitchFamily="2" charset="-122"/>
              </a:rPr>
              <a:t>ω</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n</a:t>
            </a:r>
            <a:r>
              <a:rPr lang="en-US" altLang="zh-CN" sz="2400" baseline="30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/2≠</a:t>
            </a:r>
            <a:r>
              <a:rPr lang="el-GR" altLang="zh-CN" sz="2400" dirty="0">
                <a:ea typeface="宋体" panose="02010600030101010101" pitchFamily="2" charset="-122"/>
              </a:rPr>
              <a:t>ω</a:t>
            </a:r>
            <a:r>
              <a:rPr lang="en-US" altLang="zh-CN" sz="2400" dirty="0">
                <a:latin typeface="宋体" panose="02010600030101010101" pitchFamily="2" charset="-122"/>
                <a:ea typeface="宋体" panose="02010600030101010101" pitchFamily="2" charset="-122"/>
              </a:rPr>
              <a:t>(n</a:t>
            </a:r>
            <a:r>
              <a:rPr lang="en-US" altLang="zh-CN" sz="2400" baseline="30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a:t>
            </a:r>
          </a:p>
          <a:p>
            <a:pPr eaLnBrk="1" hangingPunct="1">
              <a:buFont typeface="Wingdings 2" panose="05020102010507070707" pitchFamily="18" charset="2"/>
              <a:buNone/>
              <a:defRPr/>
            </a:pPr>
            <a:endParaRPr lang="zh-CN" altLang="en-US" sz="2800" dirty="0"/>
          </a:p>
        </p:txBody>
      </p:sp>
      <p:graphicFrame>
        <p:nvGraphicFramePr>
          <p:cNvPr id="24579" name="Object 3">
            <a:extLst>
              <a:ext uri="{FF2B5EF4-FFF2-40B4-BE49-F238E27FC236}">
                <a16:creationId xmlns:a16="http://schemas.microsoft.com/office/drawing/2014/main" id="{7AF0AC9D-0A74-4DF4-973F-5E4945D11D49}"/>
              </a:ext>
            </a:extLst>
          </p:cNvPr>
          <p:cNvGraphicFramePr>
            <a:graphicFrameLocks noChangeAspect="1"/>
          </p:cNvGraphicFramePr>
          <p:nvPr/>
        </p:nvGraphicFramePr>
        <p:xfrm>
          <a:off x="4284663" y="3246438"/>
          <a:ext cx="1609725" cy="792162"/>
        </p:xfrm>
        <a:graphic>
          <a:graphicData uri="http://schemas.openxmlformats.org/presentationml/2006/ole">
            <mc:AlternateContent xmlns:mc="http://schemas.openxmlformats.org/markup-compatibility/2006">
              <mc:Choice xmlns:v="urn:schemas-microsoft-com:vml" Requires="v">
                <p:oleObj spid="_x0000_s89112" name="公式" r:id="rId3" imgW="850531" imgH="418918" progId="Equation.3">
                  <p:embed/>
                </p:oleObj>
              </mc:Choice>
              <mc:Fallback>
                <p:oleObj name="公式" r:id="rId3" imgW="850531" imgH="418918" progId="Equation.3">
                  <p:embed/>
                  <p:pic>
                    <p:nvPicPr>
                      <p:cNvPr id="24579" name="Object 3">
                        <a:extLst>
                          <a:ext uri="{FF2B5EF4-FFF2-40B4-BE49-F238E27FC236}">
                            <a16:creationId xmlns:a16="http://schemas.microsoft.com/office/drawing/2014/main" id="{7AF0AC9D-0A74-4DF4-973F-5E4945D11D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3246438"/>
                        <a:ext cx="16097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5" name="内容占位符 2">
            <a:extLst>
              <a:ext uri="{FF2B5EF4-FFF2-40B4-BE49-F238E27FC236}">
                <a16:creationId xmlns:a16="http://schemas.microsoft.com/office/drawing/2014/main" id="{BA779F95-3CDC-4CA0-81D5-A73CFA2BD651}"/>
              </a:ext>
            </a:extLst>
          </p:cNvPr>
          <p:cNvSpPr>
            <a:spLocks noGrp="1"/>
          </p:cNvSpPr>
          <p:nvPr>
            <p:ph idx="1"/>
          </p:nvPr>
        </p:nvSpPr>
        <p:spPr>
          <a:xfrm>
            <a:off x="179388" y="692150"/>
            <a:ext cx="8785225" cy="5832475"/>
          </a:xfrm>
        </p:spPr>
        <p:txBody>
          <a:bodyPr/>
          <a:lstStyle/>
          <a:p>
            <a:pPr>
              <a:lnSpc>
                <a:spcPct val="150000"/>
              </a:lnSpc>
              <a:spcBef>
                <a:spcPts val="0"/>
              </a:spcBef>
              <a:buFont typeface="Wingdings" panose="05000000000000000000" pitchFamily="2" charset="2"/>
              <a:buChar char="u"/>
              <a:defRPr/>
            </a:pPr>
            <a:r>
              <a:rPr lang="zh-CN" altLang="en-US" sz="2800" dirty="0">
                <a:latin typeface="+mj-ea"/>
                <a:ea typeface="+mj-ea"/>
              </a:rPr>
              <a:t>软件是计算机的灵魂</a:t>
            </a:r>
            <a:endParaRPr lang="en-US" altLang="zh-CN" sz="2800" dirty="0">
              <a:latin typeface="+mj-ea"/>
              <a:ea typeface="+mj-ea"/>
            </a:endParaRPr>
          </a:p>
          <a:p>
            <a:pPr>
              <a:lnSpc>
                <a:spcPct val="150000"/>
              </a:lnSpc>
              <a:spcBef>
                <a:spcPts val="0"/>
              </a:spcBef>
              <a:buFont typeface="Wingdings" panose="05000000000000000000" pitchFamily="2" charset="2"/>
              <a:buChar char="u"/>
              <a:defRPr/>
            </a:pPr>
            <a:r>
              <a:rPr lang="zh-CN" altLang="en-US" sz="2800" dirty="0">
                <a:solidFill>
                  <a:srgbClr val="0000FF"/>
                </a:solidFill>
                <a:latin typeface="+mj-ea"/>
                <a:ea typeface="+mj-ea"/>
              </a:rPr>
              <a:t>算法是计算机软件的灵魂</a:t>
            </a:r>
            <a:endParaRPr lang="en-US" altLang="zh-CN" sz="2800" dirty="0">
              <a:solidFill>
                <a:srgbClr val="0000FF"/>
              </a:solidFill>
              <a:latin typeface="+mj-ea"/>
              <a:ea typeface="+mj-ea"/>
            </a:endParaRPr>
          </a:p>
          <a:p>
            <a:pPr marL="1225550" lvl="1" indent="-342900">
              <a:lnSpc>
                <a:spcPct val="150000"/>
              </a:lnSpc>
              <a:spcBef>
                <a:spcPts val="0"/>
              </a:spcBef>
              <a:buClr>
                <a:srgbClr val="2F2F2F"/>
              </a:buClr>
              <a:buFont typeface="Wingdings" panose="05000000000000000000" pitchFamily="2" charset="2"/>
              <a:buChar char="Ø"/>
              <a:defRPr/>
            </a:pPr>
            <a:r>
              <a:rPr lang="zh-CN" altLang="en-US" sz="2400" dirty="0">
                <a:solidFill>
                  <a:prstClr val="black"/>
                </a:solidFill>
                <a:latin typeface="+mj-ea"/>
                <a:ea typeface="+mj-ea"/>
              </a:rPr>
              <a:t>软件</a:t>
            </a:r>
            <a:r>
              <a:rPr lang="en-US" altLang="zh-CN" sz="2400" dirty="0">
                <a:solidFill>
                  <a:prstClr val="black"/>
                </a:solidFill>
                <a:latin typeface="+mj-ea"/>
                <a:ea typeface="+mj-ea"/>
              </a:rPr>
              <a:t>=</a:t>
            </a:r>
            <a:r>
              <a:rPr lang="zh-CN" altLang="en-US" sz="2400" dirty="0">
                <a:solidFill>
                  <a:prstClr val="black"/>
                </a:solidFill>
                <a:latin typeface="+mj-ea"/>
                <a:ea typeface="+mj-ea"/>
              </a:rPr>
              <a:t>数据结构</a:t>
            </a:r>
            <a:r>
              <a:rPr lang="en-US" altLang="zh-CN" sz="2400" dirty="0">
                <a:solidFill>
                  <a:prstClr val="black"/>
                </a:solidFill>
                <a:latin typeface="+mj-ea"/>
                <a:ea typeface="+mj-ea"/>
              </a:rPr>
              <a:t>+</a:t>
            </a:r>
            <a:r>
              <a:rPr lang="zh-CN" altLang="en-US" sz="2400" dirty="0">
                <a:solidFill>
                  <a:prstClr val="black"/>
                </a:solidFill>
                <a:latin typeface="+mj-ea"/>
                <a:ea typeface="+mj-ea"/>
              </a:rPr>
              <a:t>算法  </a:t>
            </a:r>
            <a:endParaRPr lang="en-US" altLang="zh-CN" sz="2400" dirty="0">
              <a:solidFill>
                <a:prstClr val="black"/>
              </a:solidFill>
              <a:latin typeface="+mj-ea"/>
              <a:ea typeface="+mj-ea"/>
            </a:endParaRPr>
          </a:p>
          <a:p>
            <a:pPr marL="457200" lvl="1" indent="0">
              <a:lnSpc>
                <a:spcPct val="150000"/>
              </a:lnSpc>
              <a:spcBef>
                <a:spcPts val="0"/>
              </a:spcBef>
              <a:buFont typeface="Wingdings 2" panose="05020102010507070707" pitchFamily="18" charset="2"/>
              <a:buNone/>
              <a:defRPr/>
            </a:pPr>
            <a:r>
              <a:rPr lang="en-US" altLang="zh-CN" sz="1800" dirty="0">
                <a:solidFill>
                  <a:prstClr val="black"/>
                </a:solidFill>
              </a:rPr>
              <a:t>      </a:t>
            </a:r>
            <a:r>
              <a:rPr lang="zh-CN" altLang="en-US" sz="1800" dirty="0">
                <a:solidFill>
                  <a:prstClr val="black"/>
                </a:solidFill>
              </a:rPr>
              <a:t>（</a:t>
            </a:r>
            <a:r>
              <a:rPr lang="en-US" altLang="zh-CN" sz="1800" dirty="0">
                <a:solidFill>
                  <a:prstClr val="black"/>
                </a:solidFill>
              </a:rPr>
              <a:t> </a:t>
            </a:r>
            <a:r>
              <a:rPr lang="en-US" altLang="zh-CN" sz="1800" dirty="0" err="1">
                <a:solidFill>
                  <a:prstClr val="black"/>
                </a:solidFill>
              </a:rPr>
              <a:t>Niklaus</a:t>
            </a:r>
            <a:r>
              <a:rPr lang="en-US" altLang="zh-CN" sz="1800" dirty="0">
                <a:solidFill>
                  <a:prstClr val="black"/>
                </a:solidFill>
              </a:rPr>
              <a:t> Wirth</a:t>
            </a:r>
            <a:r>
              <a:rPr lang="zh-CN" altLang="en-US" sz="1800" dirty="0">
                <a:solidFill>
                  <a:prstClr val="black"/>
                </a:solidFill>
              </a:rPr>
              <a:t>，瑞士，计算机科学家，</a:t>
            </a:r>
            <a:endParaRPr lang="en-US" altLang="zh-CN" sz="1800" dirty="0">
              <a:solidFill>
                <a:prstClr val="black"/>
              </a:solidFill>
            </a:endParaRPr>
          </a:p>
          <a:p>
            <a:pPr marL="457200" lvl="1" indent="0">
              <a:lnSpc>
                <a:spcPct val="150000"/>
              </a:lnSpc>
              <a:spcBef>
                <a:spcPts val="0"/>
              </a:spcBef>
              <a:buFont typeface="Wingdings 2" panose="05020102010507070707" pitchFamily="18" charset="2"/>
              <a:buNone/>
              <a:defRPr/>
            </a:pPr>
            <a:r>
              <a:rPr lang="en-US" altLang="zh-CN" sz="1800" dirty="0">
                <a:solidFill>
                  <a:prstClr val="black"/>
                </a:solidFill>
              </a:rPr>
              <a:t>         </a:t>
            </a:r>
            <a:r>
              <a:rPr lang="zh-CN" altLang="en-US" sz="1800" dirty="0">
                <a:solidFill>
                  <a:prstClr val="black"/>
                </a:solidFill>
              </a:rPr>
              <a:t>图灵奖获得者，</a:t>
            </a:r>
            <a:r>
              <a:rPr lang="en-US" altLang="zh-CN" sz="1800" dirty="0">
                <a:solidFill>
                  <a:prstClr val="black"/>
                </a:solidFill>
              </a:rPr>
              <a:t>Pascal</a:t>
            </a:r>
            <a:r>
              <a:rPr lang="zh-CN" altLang="en-US" sz="1800" dirty="0">
                <a:solidFill>
                  <a:prstClr val="black"/>
                </a:solidFill>
              </a:rPr>
              <a:t>语言的发明者）</a:t>
            </a:r>
            <a:endParaRPr lang="en-US" altLang="zh-CN" sz="1800" dirty="0">
              <a:solidFill>
                <a:prstClr val="black"/>
              </a:solidFill>
            </a:endParaRPr>
          </a:p>
          <a:p>
            <a:pPr marL="1225550" lvl="1" indent="-342900">
              <a:lnSpc>
                <a:spcPct val="150000"/>
              </a:lnSpc>
              <a:spcBef>
                <a:spcPts val="0"/>
              </a:spcBef>
              <a:buClr>
                <a:srgbClr val="2F2F2F"/>
              </a:buClr>
              <a:buFont typeface="Wingdings" panose="05000000000000000000" pitchFamily="2" charset="2"/>
              <a:buChar char="Ø"/>
              <a:defRPr/>
            </a:pPr>
            <a:r>
              <a:rPr lang="zh-CN" altLang="en-US" sz="2400" dirty="0">
                <a:solidFill>
                  <a:prstClr val="black"/>
                </a:solidFill>
                <a:latin typeface="+mj-ea"/>
                <a:ea typeface="+mj-ea"/>
              </a:rPr>
              <a:t>算法是计算机科学的核心</a:t>
            </a:r>
            <a:endParaRPr lang="en-US" altLang="zh-CN" sz="2400" dirty="0">
              <a:solidFill>
                <a:prstClr val="black"/>
              </a:solidFill>
              <a:latin typeface="+mj-ea"/>
              <a:ea typeface="+mj-ea"/>
            </a:endParaRPr>
          </a:p>
          <a:p>
            <a:pPr marL="457200" lvl="1" indent="0">
              <a:lnSpc>
                <a:spcPct val="150000"/>
              </a:lnSpc>
              <a:spcBef>
                <a:spcPts val="0"/>
              </a:spcBef>
              <a:buFont typeface="Wingdings 2" panose="05020102010507070707" pitchFamily="18" charset="2"/>
              <a:buNone/>
              <a:defRPr/>
            </a:pPr>
            <a:r>
              <a:rPr lang="en-US" altLang="zh-CN" sz="1800" dirty="0">
                <a:solidFill>
                  <a:prstClr val="black"/>
                </a:solidFill>
              </a:rPr>
              <a:t>         the core of computer science</a:t>
            </a:r>
          </a:p>
          <a:p>
            <a:pPr marL="457200" lvl="1" indent="0">
              <a:lnSpc>
                <a:spcPct val="150000"/>
              </a:lnSpc>
              <a:spcBef>
                <a:spcPts val="0"/>
              </a:spcBef>
              <a:buFont typeface="Wingdings 2" panose="05020102010507070707" pitchFamily="18" charset="2"/>
              <a:buNone/>
              <a:defRPr/>
            </a:pPr>
            <a:r>
              <a:rPr lang="zh-CN" altLang="en-US" sz="1800" dirty="0">
                <a:solidFill>
                  <a:prstClr val="black"/>
                </a:solidFill>
              </a:rPr>
              <a:t>         （</a:t>
            </a:r>
            <a:r>
              <a:rPr lang="en-US" altLang="zh-CN" sz="1800" dirty="0">
                <a:solidFill>
                  <a:prstClr val="black"/>
                </a:solidFill>
              </a:rPr>
              <a:t> David </a:t>
            </a:r>
            <a:r>
              <a:rPr lang="en-US" altLang="zh-CN" sz="1800" dirty="0" err="1">
                <a:solidFill>
                  <a:prstClr val="black"/>
                </a:solidFill>
              </a:rPr>
              <a:t>Harel</a:t>
            </a:r>
            <a:r>
              <a:rPr lang="en-US" altLang="zh-CN" sz="1800" dirty="0">
                <a:solidFill>
                  <a:prstClr val="black"/>
                </a:solidFill>
              </a:rPr>
              <a:t> </a:t>
            </a:r>
            <a:r>
              <a:rPr lang="zh-CN" altLang="en-US" sz="1800" dirty="0">
                <a:solidFill>
                  <a:prstClr val="black"/>
                </a:solidFill>
              </a:rPr>
              <a:t>）</a:t>
            </a:r>
            <a:endParaRPr lang="en-US" altLang="zh-CN" sz="1800" dirty="0">
              <a:solidFill>
                <a:prstClr val="black"/>
              </a:solidFill>
            </a:endParaRPr>
          </a:p>
          <a:p>
            <a:pPr marL="342900" lvl="1" indent="-342900">
              <a:lnSpc>
                <a:spcPct val="150000"/>
              </a:lnSpc>
              <a:spcBef>
                <a:spcPts val="0"/>
              </a:spcBef>
              <a:buFont typeface="Wingdings" panose="05000000000000000000" pitchFamily="2" charset="2"/>
              <a:buChar char="u"/>
              <a:defRPr/>
            </a:pPr>
            <a:r>
              <a:rPr lang="zh-CN" altLang="en-US" dirty="0">
                <a:solidFill>
                  <a:srgbClr val="0000FF"/>
                </a:solidFill>
                <a:latin typeface="+mj-ea"/>
                <a:ea typeface="+mj-ea"/>
              </a:rPr>
              <a:t>算法是国家科技综合实力的体现</a:t>
            </a:r>
            <a:endParaRPr lang="en-US" altLang="zh-CN" dirty="0">
              <a:solidFill>
                <a:srgbClr val="0000FF"/>
              </a:solidFill>
              <a:latin typeface="+mj-ea"/>
              <a:ea typeface="+mj-ea"/>
            </a:endParaRPr>
          </a:p>
          <a:p>
            <a:pPr marL="342900" lvl="1" indent="-342900">
              <a:lnSpc>
                <a:spcPct val="150000"/>
              </a:lnSpc>
              <a:spcBef>
                <a:spcPts val="0"/>
              </a:spcBef>
              <a:buFont typeface="Wingdings" panose="05000000000000000000" pitchFamily="2" charset="2"/>
              <a:buChar char="u"/>
              <a:defRPr/>
            </a:pPr>
            <a:r>
              <a:rPr lang="zh-CN" altLang="en-US" dirty="0">
                <a:latin typeface="+mj-ea"/>
                <a:ea typeface="+mj-ea"/>
              </a:rPr>
              <a:t>学习算法具有重要的现实意义</a:t>
            </a:r>
            <a:endParaRPr lang="en-US" altLang="zh-CN" dirty="0">
              <a:latin typeface="+mj-ea"/>
              <a:ea typeface="+mj-ea"/>
            </a:endParaRPr>
          </a:p>
          <a:p>
            <a:pPr lvl="1">
              <a:lnSpc>
                <a:spcPct val="150000"/>
              </a:lnSpc>
              <a:buFont typeface="Wingdings" pitchFamily="2" charset="2"/>
              <a:buChar char="u"/>
              <a:defRPr/>
            </a:pPr>
            <a:endParaRPr lang="en-US" altLang="zh-CN" sz="2400" dirty="0">
              <a:solidFill>
                <a:prstClr val="black"/>
              </a:solidFill>
            </a:endParaRPr>
          </a:p>
          <a:p>
            <a:pPr lvl="1">
              <a:lnSpc>
                <a:spcPct val="150000"/>
              </a:lnSpc>
              <a:buFont typeface="Wingdings" pitchFamily="2" charset="2"/>
              <a:buChar char="u"/>
              <a:defRPr/>
            </a:pPr>
            <a:endParaRPr lang="en-US" altLang="zh-CN" sz="2400" dirty="0"/>
          </a:p>
        </p:txBody>
      </p:sp>
      <p:pic>
        <p:nvPicPr>
          <p:cNvPr id="16387" name="Picture 5" descr="c:\users\ADMINI~1\appdata\roaming\360se6\USERDA~1\Temp\U_1591~1.JPG">
            <a:extLst>
              <a:ext uri="{FF2B5EF4-FFF2-40B4-BE49-F238E27FC236}">
                <a16:creationId xmlns:a16="http://schemas.microsoft.com/office/drawing/2014/main" id="{4183C932-7192-4007-8F64-7B3DCDC00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9975" y="4681538"/>
            <a:ext cx="1576388"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7" descr="c:\users\ADMINI~1\appdata\roaming\360se6\USERDA~1\Temp\U_1717~1.JPG">
            <a:extLst>
              <a:ext uri="{FF2B5EF4-FFF2-40B4-BE49-F238E27FC236}">
                <a16:creationId xmlns:a16="http://schemas.microsoft.com/office/drawing/2014/main" id="{A6BF3FA9-FFE4-4742-B393-8C44DDC0A2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2038" y="765175"/>
            <a:ext cx="1552575"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11" descr="c:\users\ADMINI~1\appdata\roaming\360se6\USERDA~1\Temp\U_1052~1.JPG">
            <a:extLst>
              <a:ext uri="{FF2B5EF4-FFF2-40B4-BE49-F238E27FC236}">
                <a16:creationId xmlns:a16="http://schemas.microsoft.com/office/drawing/2014/main" id="{7C427CF6-A54E-419F-8436-3F4C2703EC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8863" y="2703513"/>
            <a:ext cx="1552575"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15" descr="c:\users\ADMINI~1\appdata\roaming\360se6\USERDA~1\Temp\T018C3~1.JPG">
            <a:extLst>
              <a:ext uri="{FF2B5EF4-FFF2-40B4-BE49-F238E27FC236}">
                <a16:creationId xmlns:a16="http://schemas.microsoft.com/office/drawing/2014/main" id="{D6D9F2F5-4BC3-4F47-98E6-5CB94F976B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6300" y="1865313"/>
            <a:ext cx="1257300"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图片 8">
            <a:extLst>
              <a:ext uri="{FF2B5EF4-FFF2-40B4-BE49-F238E27FC236}">
                <a16:creationId xmlns:a16="http://schemas.microsoft.com/office/drawing/2014/main" id="{12CB8661-6B8B-492E-9C2F-F7F3F92E2F6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84888" y="3630613"/>
            <a:ext cx="10001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0035F-24F6-44A7-9B1A-FA8E673F0E53}"/>
              </a:ext>
            </a:extLst>
          </p:cNvPr>
          <p:cNvSpPr>
            <a:spLocks noGrp="1"/>
          </p:cNvSpPr>
          <p:nvPr>
            <p:ph type="title"/>
          </p:nvPr>
        </p:nvSpPr>
        <p:spPr>
          <a:xfrm>
            <a:off x="179388" y="188913"/>
            <a:ext cx="8229600" cy="711200"/>
          </a:xfrm>
        </p:spPr>
        <p:txBody>
          <a:bodyPr/>
          <a:lstStyle/>
          <a:p>
            <a:pPr algn="l" eaLnBrk="1" hangingPunct="1">
              <a:defRPr/>
            </a:pPr>
            <a:r>
              <a:rPr lang="en-US" altLang="zh-CN" sz="3200" dirty="0">
                <a:latin typeface="+mj-ea"/>
              </a:rPr>
              <a:t>3.2 </a:t>
            </a:r>
            <a:r>
              <a:rPr lang="zh-CN" altLang="en-US" sz="3200" dirty="0">
                <a:latin typeface="+mj-ea"/>
              </a:rPr>
              <a:t>限界函数的性质</a:t>
            </a:r>
          </a:p>
        </p:txBody>
      </p:sp>
      <p:sp>
        <p:nvSpPr>
          <p:cNvPr id="3" name="内容占位符 2">
            <a:extLst>
              <a:ext uri="{FF2B5EF4-FFF2-40B4-BE49-F238E27FC236}">
                <a16:creationId xmlns:a16="http://schemas.microsoft.com/office/drawing/2014/main" id="{AABFDB2F-DB73-4F54-8127-859B4CA186B1}"/>
              </a:ext>
            </a:extLst>
          </p:cNvPr>
          <p:cNvSpPr>
            <a:spLocks noGrp="1"/>
          </p:cNvSpPr>
          <p:nvPr>
            <p:ph idx="1"/>
          </p:nvPr>
        </p:nvSpPr>
        <p:spPr>
          <a:xfrm>
            <a:off x="71438" y="981075"/>
            <a:ext cx="9072562" cy="5305425"/>
          </a:xfrm>
          <a:solidFill>
            <a:schemeClr val="bg1"/>
          </a:solidFill>
        </p:spPr>
        <p:txBody>
          <a:bodyPr/>
          <a:lstStyle/>
          <a:p>
            <a:pPr marL="452437" indent="0" eaLnBrk="1" hangingPunct="1">
              <a:lnSpc>
                <a:spcPct val="150000"/>
              </a:lnSpc>
              <a:buSzPct val="100000"/>
              <a:buFont typeface="Wingdings 2" panose="05020102010507070707" pitchFamily="18" charset="2"/>
              <a:buNone/>
              <a:defRPr/>
            </a:pPr>
            <a:r>
              <a:rPr lang="zh-CN" altLang="en-US" sz="2200" dirty="0"/>
              <a:t>① </a:t>
            </a:r>
            <a:r>
              <a:rPr lang="zh-CN" altLang="en-US" sz="2200" dirty="0">
                <a:solidFill>
                  <a:srgbClr val="FF0000"/>
                </a:solidFill>
              </a:rPr>
              <a:t>传递性</a:t>
            </a:r>
            <a:r>
              <a:rPr lang="zh-CN" altLang="en-US" sz="2200" dirty="0"/>
              <a:t>（</a:t>
            </a:r>
            <a:r>
              <a:rPr lang="en-US" altLang="zh-CN" sz="2200" dirty="0"/>
              <a:t>Transitivity</a:t>
            </a:r>
            <a:r>
              <a:rPr lang="zh-CN" altLang="en-US" sz="2200" dirty="0"/>
              <a:t>）：</a:t>
            </a:r>
            <a:endParaRPr lang="en-US" altLang="zh-CN" sz="2200" dirty="0"/>
          </a:p>
          <a:p>
            <a:pPr marL="452437" indent="0" eaLnBrk="1" hangingPunct="1">
              <a:lnSpc>
                <a:spcPct val="150000"/>
              </a:lnSpc>
              <a:buSzPct val="100000"/>
              <a:buFont typeface="Wingdings 2" panose="05020102010507070707" pitchFamily="18" charset="2"/>
              <a:buNone/>
              <a:defRPr/>
            </a:pPr>
            <a:endParaRPr lang="en-US" altLang="zh-CN" sz="2400" dirty="0"/>
          </a:p>
          <a:p>
            <a:pPr marL="452437" indent="0" eaLnBrk="1" hangingPunct="1">
              <a:lnSpc>
                <a:spcPct val="150000"/>
              </a:lnSpc>
              <a:buSzPct val="100000"/>
              <a:buFont typeface="Wingdings 2" panose="05020102010507070707" pitchFamily="18" charset="2"/>
              <a:buNone/>
              <a:defRPr/>
            </a:pPr>
            <a:endParaRPr lang="en-US" altLang="zh-CN" sz="2400" dirty="0"/>
          </a:p>
          <a:p>
            <a:pPr marL="452437" indent="0" eaLnBrk="1" hangingPunct="1">
              <a:lnSpc>
                <a:spcPct val="150000"/>
              </a:lnSpc>
              <a:spcBef>
                <a:spcPts val="2400"/>
              </a:spcBef>
              <a:buSzPct val="100000"/>
              <a:buFont typeface="Wingdings 2" panose="05020102010507070707" pitchFamily="18" charset="2"/>
              <a:buNone/>
              <a:defRPr/>
            </a:pPr>
            <a:r>
              <a:rPr lang="zh-CN" altLang="en-US" sz="2200" dirty="0"/>
              <a:t>② </a:t>
            </a:r>
            <a:r>
              <a:rPr lang="zh-CN" altLang="en-US" sz="2200" dirty="0">
                <a:solidFill>
                  <a:srgbClr val="FF0000"/>
                </a:solidFill>
              </a:rPr>
              <a:t>自反性</a:t>
            </a:r>
            <a:r>
              <a:rPr lang="zh-CN" altLang="en-US" sz="2200" dirty="0"/>
              <a:t>（</a:t>
            </a:r>
            <a:r>
              <a:rPr lang="en-US" altLang="zh-CN" sz="2200" dirty="0"/>
              <a:t>Reflexivity</a:t>
            </a:r>
            <a:r>
              <a:rPr lang="zh-CN" altLang="en-US" sz="2200" dirty="0"/>
              <a:t>）：</a:t>
            </a:r>
            <a:endParaRPr lang="en-US" altLang="zh-CN" sz="2200" dirty="0"/>
          </a:p>
          <a:p>
            <a:pPr marL="452437" indent="0" eaLnBrk="1" hangingPunct="1">
              <a:lnSpc>
                <a:spcPct val="150000"/>
              </a:lnSpc>
              <a:spcBef>
                <a:spcPts val="3600"/>
              </a:spcBef>
              <a:buSzPct val="100000"/>
              <a:buFont typeface="Wingdings 2" panose="05020102010507070707" pitchFamily="18" charset="2"/>
              <a:buNone/>
              <a:defRPr/>
            </a:pPr>
            <a:r>
              <a:rPr lang="zh-CN" altLang="en-US" sz="2400" dirty="0">
                <a:latin typeface="宋体"/>
                <a:ea typeface="宋体"/>
              </a:rPr>
              <a:t>③</a:t>
            </a:r>
            <a:r>
              <a:rPr lang="zh-CN" altLang="en-US" sz="2400" dirty="0">
                <a:solidFill>
                  <a:srgbClr val="FF0000"/>
                </a:solidFill>
                <a:latin typeface="宋体"/>
                <a:ea typeface="宋体"/>
              </a:rPr>
              <a:t> </a:t>
            </a:r>
            <a:r>
              <a:rPr lang="zh-CN" altLang="en-US" sz="2400" dirty="0">
                <a:solidFill>
                  <a:srgbClr val="FF0000"/>
                </a:solidFill>
              </a:rPr>
              <a:t>对称性</a:t>
            </a:r>
            <a:r>
              <a:rPr lang="zh-CN" altLang="en-US" sz="2400" dirty="0"/>
              <a:t>（</a:t>
            </a:r>
            <a:r>
              <a:rPr lang="en-US" altLang="zh-CN" sz="2400" dirty="0"/>
              <a:t>Symmetry</a:t>
            </a:r>
            <a:r>
              <a:rPr lang="zh-CN" altLang="en-US" sz="2400" dirty="0"/>
              <a:t>）：</a:t>
            </a:r>
            <a:endParaRPr lang="en-US" altLang="zh-CN" sz="2400" dirty="0"/>
          </a:p>
          <a:p>
            <a:pPr marL="452437" indent="0" eaLnBrk="1" hangingPunct="1">
              <a:lnSpc>
                <a:spcPct val="150000"/>
              </a:lnSpc>
              <a:spcBef>
                <a:spcPts val="4200"/>
              </a:spcBef>
              <a:buSzPct val="100000"/>
              <a:buFont typeface="Wingdings" panose="05000000000000000000" pitchFamily="2" charset="2"/>
              <a:buNone/>
              <a:defRPr/>
            </a:pPr>
            <a:r>
              <a:rPr lang="zh-CN" altLang="en-US" sz="2400" dirty="0">
                <a:latin typeface="宋体"/>
                <a:ea typeface="宋体"/>
              </a:rPr>
              <a:t>④ </a:t>
            </a:r>
            <a:r>
              <a:rPr lang="zh-CN" altLang="en-US" sz="2400" dirty="0">
                <a:solidFill>
                  <a:srgbClr val="FF0000"/>
                </a:solidFill>
              </a:rPr>
              <a:t>转置对称性</a:t>
            </a:r>
            <a:r>
              <a:rPr lang="zh-CN" altLang="en-US" sz="2400" dirty="0"/>
              <a:t>（</a:t>
            </a:r>
            <a:r>
              <a:rPr lang="en-US" altLang="zh-CN" sz="2400" dirty="0"/>
              <a:t>Transpose Symmetry）</a:t>
            </a:r>
            <a:r>
              <a:rPr lang="zh-CN" altLang="en-US" sz="2400" dirty="0"/>
              <a:t>：   </a:t>
            </a:r>
            <a:endParaRPr lang="en-US" altLang="zh-CN" sz="2400" dirty="0"/>
          </a:p>
          <a:p>
            <a:pPr marL="452437" indent="0" eaLnBrk="1" hangingPunct="1">
              <a:lnSpc>
                <a:spcPct val="150000"/>
              </a:lnSpc>
              <a:spcBef>
                <a:spcPts val="3600"/>
              </a:spcBef>
              <a:buSzPct val="100000"/>
              <a:buFont typeface="Wingdings 2" panose="05020102010507070707" pitchFamily="18" charset="2"/>
              <a:buNone/>
              <a:defRPr/>
            </a:pPr>
            <a:endParaRPr lang="en-US" altLang="zh-CN" sz="2400" dirty="0"/>
          </a:p>
          <a:p>
            <a:pPr eaLnBrk="1" hangingPunct="1">
              <a:lnSpc>
                <a:spcPct val="150000"/>
              </a:lnSpc>
              <a:buFont typeface="Wingdings 2" panose="05020102010507070707" pitchFamily="18" charset="2"/>
              <a:buNone/>
              <a:defRPr/>
            </a:pPr>
            <a:endParaRPr lang="zh-CN" altLang="en-US" sz="2400" dirty="0"/>
          </a:p>
        </p:txBody>
      </p:sp>
      <p:pic>
        <p:nvPicPr>
          <p:cNvPr id="25604" name="图片 3">
            <a:extLst>
              <a:ext uri="{FF2B5EF4-FFF2-40B4-BE49-F238E27FC236}">
                <a16:creationId xmlns:a16="http://schemas.microsoft.com/office/drawing/2014/main" id="{B9565519-8B2E-4188-B466-EE3EE6850C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1557338"/>
            <a:ext cx="5875338" cy="148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图片 4">
            <a:extLst>
              <a:ext uri="{FF2B5EF4-FFF2-40B4-BE49-F238E27FC236}">
                <a16:creationId xmlns:a16="http://schemas.microsoft.com/office/drawing/2014/main" id="{281112C6-4C1E-4AC5-8C90-4F4E0B0C0F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3206750"/>
            <a:ext cx="1912937"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图片 5">
            <a:extLst>
              <a:ext uri="{FF2B5EF4-FFF2-40B4-BE49-F238E27FC236}">
                <a16:creationId xmlns:a16="http://schemas.microsoft.com/office/drawing/2014/main" id="{8A873704-1452-42B8-985F-0B266661ADF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47888" y="4652963"/>
            <a:ext cx="499268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图片 17">
            <a:extLst>
              <a:ext uri="{FF2B5EF4-FFF2-40B4-BE49-F238E27FC236}">
                <a16:creationId xmlns:a16="http://schemas.microsoft.com/office/drawing/2014/main" id="{4B97ABB4-65A3-49D2-94DC-4CE0AB64136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14550" y="5784850"/>
            <a:ext cx="4465638"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AE82F941-9ED8-4A46-BFB7-21F7BB07578A}"/>
              </a:ext>
            </a:extLst>
          </p:cNvPr>
          <p:cNvSpPr txBox="1"/>
          <p:nvPr/>
        </p:nvSpPr>
        <p:spPr>
          <a:xfrm>
            <a:off x="7970838" y="3933825"/>
            <a:ext cx="685800" cy="2032000"/>
          </a:xfrm>
          <a:prstGeom prst="rect">
            <a:avLst/>
          </a:prstGeom>
          <a:solidFill>
            <a:schemeClr val="accent1">
              <a:lumMod val="40000"/>
              <a:lumOff val="60000"/>
            </a:schemeClr>
          </a:solidFill>
          <a:ln>
            <a:solidFill>
              <a:schemeClr val="accent1"/>
            </a:solidFill>
          </a:ln>
        </p:spPr>
        <p:txBody>
          <a:bodyPr>
            <a:spAutoFit/>
          </a:bodyPr>
          <a:lstStyle/>
          <a:p>
            <a:pPr>
              <a:defRPr/>
            </a:pPr>
            <a:r>
              <a:rPr lang="zh-CN" altLang="en-US" dirty="0"/>
              <a:t>仅从函数的数学定义理解其含义</a:t>
            </a:r>
          </a:p>
        </p:txBody>
      </p:sp>
      <p:sp>
        <p:nvSpPr>
          <p:cNvPr id="25609" name="右大括号 4">
            <a:extLst>
              <a:ext uri="{FF2B5EF4-FFF2-40B4-BE49-F238E27FC236}">
                <a16:creationId xmlns:a16="http://schemas.microsoft.com/office/drawing/2014/main" id="{82C73123-39AE-4B66-982B-A079F2DE32AC}"/>
              </a:ext>
            </a:extLst>
          </p:cNvPr>
          <p:cNvSpPr>
            <a:spLocks/>
          </p:cNvSpPr>
          <p:nvPr/>
        </p:nvSpPr>
        <p:spPr bwMode="auto">
          <a:xfrm>
            <a:off x="7239000" y="3429000"/>
            <a:ext cx="560388" cy="2857500"/>
          </a:xfrm>
          <a:prstGeom prst="rightBrace">
            <a:avLst>
              <a:gd name="adj1" fmla="val 8333"/>
              <a:gd name="adj2" fmla="val 50000"/>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9C765420-A509-4CEA-A793-A7F770D48B0D}"/>
              </a:ext>
            </a:extLst>
          </p:cNvPr>
          <p:cNvSpPr>
            <a:spLocks noGrp="1" noChangeArrowheads="1"/>
          </p:cNvSpPr>
          <p:nvPr>
            <p:ph type="title"/>
          </p:nvPr>
        </p:nvSpPr>
        <p:spPr>
          <a:xfrm>
            <a:off x="215900" y="476250"/>
            <a:ext cx="8229600" cy="439738"/>
          </a:xfrm>
        </p:spPr>
        <p:txBody>
          <a:bodyPr/>
          <a:lstStyle/>
          <a:p>
            <a:pPr algn="l" eaLnBrk="1" hangingPunct="1"/>
            <a:r>
              <a:rPr lang="en-US" altLang="zh-CN" sz="2800"/>
              <a:t>3.3 </a:t>
            </a:r>
            <a:r>
              <a:rPr lang="zh-CN" altLang="en-US" sz="2800"/>
              <a:t>相关定理</a:t>
            </a:r>
          </a:p>
        </p:txBody>
      </p:sp>
      <p:sp>
        <p:nvSpPr>
          <p:cNvPr id="3" name="内容占位符 2">
            <a:extLst>
              <a:ext uri="{FF2B5EF4-FFF2-40B4-BE49-F238E27FC236}">
                <a16:creationId xmlns:a16="http://schemas.microsoft.com/office/drawing/2014/main" id="{9F13C508-8DB0-4161-9E1E-36210FA62DDB}"/>
              </a:ext>
            </a:extLst>
          </p:cNvPr>
          <p:cNvSpPr>
            <a:spLocks noGrp="1"/>
          </p:cNvSpPr>
          <p:nvPr>
            <p:ph idx="1"/>
          </p:nvPr>
        </p:nvSpPr>
        <p:spPr>
          <a:xfrm>
            <a:off x="179388" y="1052513"/>
            <a:ext cx="8785225" cy="5256212"/>
          </a:xfrm>
          <a:solidFill>
            <a:schemeClr val="bg1"/>
          </a:solidFill>
        </p:spPr>
        <p:txBody>
          <a:bodyPr/>
          <a:lstStyle/>
          <a:p>
            <a:pPr eaLnBrk="1" hangingPunct="1">
              <a:lnSpc>
                <a:spcPct val="120000"/>
              </a:lnSpc>
              <a:buFont typeface="Wingdings" panose="05000000000000000000" pitchFamily="2" charset="2"/>
              <a:buNone/>
              <a:defRPr/>
            </a:pPr>
            <a:r>
              <a:rPr lang="zh-CN" altLang="en-US" sz="2400" dirty="0"/>
              <a:t>定理</a:t>
            </a:r>
            <a:r>
              <a:rPr lang="en-US" altLang="zh-CN" sz="2400" dirty="0"/>
              <a:t>1.1</a:t>
            </a:r>
            <a:r>
              <a:rPr lang="zh-CN" altLang="en-US" sz="2400" dirty="0"/>
              <a:t>（多项式定理）若</a:t>
            </a:r>
            <a:r>
              <a:rPr lang="en-US" altLang="zh-CN" sz="2400" dirty="0">
                <a:latin typeface="宋体" panose="02010600030101010101" pitchFamily="2" charset="-122"/>
                <a:ea typeface="宋体" panose="02010600030101010101" pitchFamily="2" charset="-122"/>
              </a:rPr>
              <a:t>A(n)=</a:t>
            </a:r>
            <a:r>
              <a:rPr lang="en-US" altLang="zh-CN" sz="2400" dirty="0" err="1">
                <a:latin typeface="宋体" panose="02010600030101010101" pitchFamily="2" charset="-122"/>
                <a:ea typeface="宋体" panose="02010600030101010101" pitchFamily="2" charset="-122"/>
              </a:rPr>
              <a:t>a</a:t>
            </a:r>
            <a:r>
              <a:rPr lang="en-US" altLang="zh-CN" sz="2400" baseline="-25000" dirty="0" err="1">
                <a:latin typeface="宋体" panose="02010600030101010101" pitchFamily="2" charset="-122"/>
                <a:ea typeface="宋体" panose="02010600030101010101" pitchFamily="2" charset="-122"/>
              </a:rPr>
              <a:t>m</a:t>
            </a:r>
            <a:r>
              <a:rPr lang="en-US" altLang="zh-CN" sz="2400" dirty="0" err="1">
                <a:latin typeface="宋体" panose="02010600030101010101" pitchFamily="2" charset="-122"/>
                <a:ea typeface="宋体" panose="02010600030101010101" pitchFamily="2" charset="-122"/>
              </a:rPr>
              <a:t>n</a:t>
            </a:r>
            <a:r>
              <a:rPr lang="en-US" altLang="zh-CN" sz="2400" baseline="30000" dirty="0" err="1">
                <a:latin typeface="宋体" panose="02010600030101010101" pitchFamily="2" charset="-122"/>
                <a:ea typeface="宋体" panose="02010600030101010101" pitchFamily="2" charset="-122"/>
              </a:rPr>
              <a:t>m</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n+a</a:t>
            </a:r>
            <a:r>
              <a:rPr lang="en-US" altLang="zh-CN" sz="2400" baseline="-25000" dirty="0">
                <a:latin typeface="宋体" panose="02010600030101010101" pitchFamily="2" charset="-122"/>
                <a:ea typeface="宋体" panose="02010600030101010101" pitchFamily="2" charset="-122"/>
              </a:rPr>
              <a:t>0</a:t>
            </a:r>
            <a:r>
              <a:rPr lang="zh-CN" altLang="en-US" sz="2400" dirty="0">
                <a:latin typeface="宋体" pitchFamily="2" charset="-122"/>
              </a:rPr>
              <a:t>是一个</a:t>
            </a:r>
            <a:r>
              <a:rPr lang="en-US" altLang="zh-CN" sz="2400" dirty="0">
                <a:latin typeface="宋体" pitchFamily="2" charset="-122"/>
              </a:rPr>
              <a:t>n</a:t>
            </a:r>
            <a:r>
              <a:rPr lang="zh-CN" altLang="en-US" sz="2400" dirty="0">
                <a:latin typeface="宋体" pitchFamily="2" charset="-122"/>
              </a:rPr>
              <a:t>的</a:t>
            </a:r>
            <a:r>
              <a:rPr lang="en-US" altLang="zh-CN" sz="2400" dirty="0">
                <a:latin typeface="宋体" pitchFamily="2" charset="-122"/>
              </a:rPr>
              <a:t>m</a:t>
            </a:r>
            <a:r>
              <a:rPr lang="zh-CN" altLang="en-US" sz="2400" dirty="0">
                <a:latin typeface="宋体" pitchFamily="2" charset="-122"/>
              </a:rPr>
              <a:t>次多</a:t>
            </a:r>
            <a:endParaRPr lang="en-US" altLang="zh-CN" sz="2400" dirty="0">
              <a:latin typeface="宋体" pitchFamily="2" charset="-122"/>
            </a:endParaRPr>
          </a:p>
          <a:p>
            <a:pPr eaLnBrk="1" hangingPunct="1">
              <a:lnSpc>
                <a:spcPct val="120000"/>
              </a:lnSpc>
              <a:buFont typeface="Wingdings" panose="05000000000000000000" pitchFamily="2" charset="2"/>
              <a:buNone/>
              <a:defRPr/>
            </a:pPr>
            <a:r>
              <a:rPr lang="en-US" altLang="zh-CN" sz="2400" dirty="0">
                <a:latin typeface="宋体" pitchFamily="2" charset="-122"/>
              </a:rPr>
              <a:t>        </a:t>
            </a:r>
            <a:r>
              <a:rPr lang="zh-CN" altLang="en-US" sz="2400" dirty="0">
                <a:latin typeface="宋体" pitchFamily="2" charset="-122"/>
              </a:rPr>
              <a:t>项式，则有 </a:t>
            </a:r>
            <a:r>
              <a:rPr lang="en-US" altLang="zh-CN" sz="2400" dirty="0">
                <a:latin typeface="宋体" panose="02010600030101010101" pitchFamily="2" charset="-122"/>
                <a:ea typeface="宋体" panose="02010600030101010101" pitchFamily="2" charset="-122"/>
              </a:rPr>
              <a:t>A(n) = </a:t>
            </a:r>
            <a:r>
              <a:rPr lang="el-GR" altLang="zh-CN" sz="2400" dirty="0">
                <a:latin typeface="宋体" pitchFamily="2" charset="-122"/>
                <a:ea typeface="宋体" panose="02010600030101010101" pitchFamily="2" charset="-122"/>
              </a:rPr>
              <a:t>Ο</a:t>
            </a:r>
            <a:r>
              <a:rPr lang="en-US" altLang="zh-CN" sz="2400" dirty="0">
                <a:latin typeface="宋体" panose="02010600030101010101" pitchFamily="2" charset="-122"/>
                <a:ea typeface="宋体" panose="02010600030101010101" pitchFamily="2" charset="-122"/>
              </a:rPr>
              <a:t>(n</a:t>
            </a:r>
            <a:r>
              <a:rPr lang="en-US" altLang="zh-CN" sz="2400" baseline="30000" dirty="0">
                <a:latin typeface="宋体" panose="02010600030101010101" pitchFamily="2" charset="-122"/>
                <a:ea typeface="宋体" panose="02010600030101010101" pitchFamily="2" charset="-122"/>
              </a:rPr>
              <a:t>m</a:t>
            </a:r>
            <a:r>
              <a:rPr lang="en-US" altLang="zh-CN" sz="2400" dirty="0">
                <a:latin typeface="宋体" panose="02010600030101010101" pitchFamily="2" charset="-122"/>
                <a:ea typeface="宋体" panose="02010600030101010101" pitchFamily="2" charset="-122"/>
              </a:rPr>
              <a:t>)</a:t>
            </a:r>
          </a:p>
          <a:p>
            <a:pPr marL="1254125" indent="-631825" eaLnBrk="1" hangingPunct="1">
              <a:lnSpc>
                <a:spcPct val="120000"/>
              </a:lnSpc>
              <a:spcBef>
                <a:spcPts val="1200"/>
              </a:spcBef>
              <a:buFont typeface="Wingdings" panose="05000000000000000000" pitchFamily="2" charset="2"/>
              <a:buNone/>
              <a:defRPr/>
            </a:pPr>
            <a:r>
              <a:rPr lang="zh-CN" altLang="en-US" sz="2400" dirty="0">
                <a:solidFill>
                  <a:srgbClr val="0000FF"/>
                </a:solidFill>
              </a:rPr>
              <a:t>即：</a:t>
            </a:r>
            <a:r>
              <a:rPr lang="zh-CN" altLang="en-US" sz="2000" dirty="0"/>
              <a:t>变量</a:t>
            </a:r>
            <a:r>
              <a:rPr lang="en-US" altLang="zh-CN" sz="2000" dirty="0"/>
              <a:t>n</a:t>
            </a:r>
            <a:r>
              <a:rPr lang="zh-CN" altLang="en-US" sz="2000" dirty="0"/>
              <a:t>的固定阶数为</a:t>
            </a:r>
            <a:r>
              <a:rPr lang="en-US" altLang="zh-CN" sz="2000" dirty="0"/>
              <a:t>m</a:t>
            </a:r>
            <a:r>
              <a:rPr lang="zh-CN" altLang="en-US" sz="2000" dirty="0"/>
              <a:t>的多项式，与此多项式的最高阶</a:t>
            </a:r>
            <a:r>
              <a:rPr lang="en-US" altLang="zh-CN" sz="2000" dirty="0">
                <a:solidFill>
                  <a:srgbClr val="FF0066"/>
                </a:solidFill>
              </a:rPr>
              <a:t>n</a:t>
            </a:r>
            <a:r>
              <a:rPr lang="en-US" altLang="zh-CN" sz="2000" baseline="30000" dirty="0">
                <a:solidFill>
                  <a:srgbClr val="FF0066"/>
                </a:solidFill>
              </a:rPr>
              <a:t>m</a:t>
            </a:r>
            <a:r>
              <a:rPr lang="zh-CN" altLang="en-US" sz="2000" dirty="0"/>
              <a:t> 同阶。</a:t>
            </a:r>
            <a:endParaRPr lang="en-US" altLang="zh-CN" sz="2000" dirty="0"/>
          </a:p>
          <a:p>
            <a:pPr marL="628650" indent="-628650" eaLnBrk="1" hangingPunct="1">
              <a:lnSpc>
                <a:spcPct val="150000"/>
              </a:lnSpc>
              <a:spcBef>
                <a:spcPts val="2400"/>
              </a:spcBef>
              <a:buFont typeface="Wingdings" panose="05000000000000000000" pitchFamily="2" charset="2"/>
              <a:buNone/>
              <a:defRPr/>
            </a:pPr>
            <a:r>
              <a:rPr lang="zh-CN" altLang="en-US" sz="2400" dirty="0"/>
              <a:t>   证明：</a:t>
            </a:r>
            <a:r>
              <a:rPr lang="zh-CN" altLang="en-US" sz="2200" dirty="0">
                <a:latin typeface="宋体" panose="02010600030101010101" pitchFamily="2" charset="-122"/>
                <a:ea typeface="宋体" panose="02010600030101010101" pitchFamily="2" charset="-122"/>
              </a:rPr>
              <a:t>取</a:t>
            </a:r>
            <a:r>
              <a:rPr lang="en-US" altLang="zh-CN" sz="2200" dirty="0">
                <a:latin typeface="宋体" panose="02010600030101010101" pitchFamily="2" charset="-122"/>
                <a:ea typeface="宋体" panose="02010600030101010101" pitchFamily="2" charset="-122"/>
              </a:rPr>
              <a:t>n</a:t>
            </a:r>
            <a:r>
              <a:rPr lang="en-US" altLang="zh-CN" sz="2200" baseline="-25000" dirty="0">
                <a:latin typeface="宋体" panose="02010600030101010101" pitchFamily="2" charset="-122"/>
                <a:ea typeface="宋体" panose="02010600030101010101" pitchFamily="2" charset="-122"/>
              </a:rPr>
              <a:t>0</a:t>
            </a:r>
            <a:r>
              <a:rPr lang="en-US" altLang="zh-CN" sz="2200" dirty="0">
                <a:latin typeface="宋体" panose="02010600030101010101" pitchFamily="2" charset="-122"/>
                <a:ea typeface="宋体" panose="02010600030101010101" pitchFamily="2" charset="-122"/>
              </a:rPr>
              <a:t>=1,</a:t>
            </a:r>
            <a:r>
              <a:rPr lang="zh-CN" altLang="en-US" sz="2200" dirty="0">
                <a:latin typeface="宋体" panose="02010600030101010101" pitchFamily="2" charset="-122"/>
                <a:ea typeface="宋体" panose="02010600030101010101" pitchFamily="2" charset="-122"/>
              </a:rPr>
              <a:t>当</a:t>
            </a:r>
            <a:r>
              <a:rPr lang="en-US" altLang="zh-CN" sz="2200" dirty="0">
                <a:latin typeface="宋体" panose="02010600030101010101" pitchFamily="2" charset="-122"/>
                <a:ea typeface="宋体" panose="02010600030101010101" pitchFamily="2" charset="-122"/>
              </a:rPr>
              <a:t>n≥n</a:t>
            </a:r>
            <a:r>
              <a:rPr lang="en-US" altLang="zh-CN" sz="2200" baseline="-25000" dirty="0">
                <a:latin typeface="宋体" panose="02010600030101010101" pitchFamily="2" charset="-122"/>
                <a:ea typeface="宋体" panose="02010600030101010101" pitchFamily="2" charset="-122"/>
              </a:rPr>
              <a:t>0</a:t>
            </a:r>
            <a:r>
              <a:rPr lang="zh-CN" altLang="en-US" sz="2200" dirty="0">
                <a:latin typeface="宋体" panose="02010600030101010101" pitchFamily="2" charset="-122"/>
                <a:ea typeface="宋体" panose="02010600030101010101" pitchFamily="2" charset="-122"/>
              </a:rPr>
              <a:t>时，有</a:t>
            </a:r>
          </a:p>
          <a:p>
            <a:pPr eaLnBrk="1" hangingPunct="1">
              <a:lnSpc>
                <a:spcPct val="150000"/>
              </a:lnSpc>
              <a:buFont typeface="Wingdings" panose="05000000000000000000" pitchFamily="2" charset="2"/>
              <a:buNone/>
              <a:defRPr/>
            </a:pPr>
            <a:r>
              <a:rPr lang="zh-CN" altLang="en-US" sz="2200" dirty="0">
                <a:latin typeface="宋体" panose="02010600030101010101" pitchFamily="2" charset="-122"/>
                <a:ea typeface="宋体" panose="02010600030101010101" pitchFamily="2" charset="-122"/>
              </a:rPr>
              <a:t>         </a:t>
            </a:r>
            <a:r>
              <a:rPr lang="en-US" altLang="zh-CN" sz="2200" dirty="0">
                <a:latin typeface="宋体" panose="02010600030101010101" pitchFamily="2" charset="-122"/>
                <a:ea typeface="宋体" panose="02010600030101010101" pitchFamily="2" charset="-122"/>
              </a:rPr>
              <a:t>|A(n)|≤|</a:t>
            </a:r>
            <a:r>
              <a:rPr lang="en-US" altLang="zh-CN" sz="2200" dirty="0" err="1">
                <a:latin typeface="宋体" panose="02010600030101010101" pitchFamily="2" charset="-122"/>
                <a:ea typeface="宋体" panose="02010600030101010101" pitchFamily="2" charset="-122"/>
              </a:rPr>
              <a:t>a</a:t>
            </a:r>
            <a:r>
              <a:rPr lang="en-US" altLang="zh-CN" sz="2200" baseline="-25000" dirty="0" err="1">
                <a:latin typeface="宋体" panose="02010600030101010101" pitchFamily="2" charset="-122"/>
                <a:ea typeface="宋体" panose="02010600030101010101" pitchFamily="2" charset="-122"/>
              </a:rPr>
              <a:t>m</a:t>
            </a:r>
            <a:r>
              <a:rPr lang="en-US" altLang="zh-CN" sz="2200" dirty="0" err="1">
                <a:latin typeface="宋体" panose="02010600030101010101" pitchFamily="2" charset="-122"/>
                <a:ea typeface="宋体" panose="02010600030101010101" pitchFamily="2" charset="-122"/>
              </a:rPr>
              <a:t>|n</a:t>
            </a:r>
            <a:r>
              <a:rPr lang="en-US" altLang="zh-CN" sz="2200" baseline="30000" dirty="0" err="1">
                <a:latin typeface="宋体" panose="02010600030101010101" pitchFamily="2" charset="-122"/>
                <a:ea typeface="宋体" panose="02010600030101010101" pitchFamily="2" charset="-122"/>
              </a:rPr>
              <a:t>m</a:t>
            </a:r>
            <a:r>
              <a:rPr lang="en-US" altLang="zh-CN" sz="2200" dirty="0">
                <a:latin typeface="宋体" panose="02010600030101010101" pitchFamily="2" charset="-122"/>
                <a:ea typeface="宋体" panose="02010600030101010101" pitchFamily="2" charset="-122"/>
              </a:rPr>
              <a:t>+…+|a</a:t>
            </a:r>
            <a:r>
              <a:rPr lang="en-US" altLang="zh-CN" sz="2200" baseline="-25000" dirty="0">
                <a:latin typeface="宋体" panose="02010600030101010101" pitchFamily="2" charset="-122"/>
                <a:ea typeface="宋体" panose="02010600030101010101" pitchFamily="2" charset="-122"/>
              </a:rPr>
              <a:t>1</a:t>
            </a:r>
            <a:r>
              <a:rPr lang="en-US" altLang="zh-CN" sz="2200" dirty="0">
                <a:latin typeface="宋体" panose="02010600030101010101" pitchFamily="2" charset="-122"/>
                <a:ea typeface="宋体" panose="02010600030101010101" pitchFamily="2" charset="-122"/>
              </a:rPr>
              <a:t>|n+|a</a:t>
            </a:r>
            <a:r>
              <a:rPr lang="en-US" altLang="zh-CN" sz="2200" baseline="-25000" dirty="0">
                <a:latin typeface="宋体" panose="02010600030101010101" pitchFamily="2" charset="-122"/>
                <a:ea typeface="宋体" panose="02010600030101010101" pitchFamily="2" charset="-122"/>
              </a:rPr>
              <a:t>0</a:t>
            </a:r>
            <a:r>
              <a:rPr lang="en-US" altLang="zh-CN" sz="2200" dirty="0">
                <a:latin typeface="宋体" panose="02010600030101010101" pitchFamily="2" charset="-122"/>
                <a:ea typeface="宋体" panose="02010600030101010101" pitchFamily="2" charset="-122"/>
              </a:rPr>
              <a:t>|</a:t>
            </a:r>
          </a:p>
          <a:p>
            <a:pPr eaLnBrk="1" hangingPunct="1">
              <a:lnSpc>
                <a:spcPct val="150000"/>
              </a:lnSpc>
              <a:buFont typeface="Wingdings" panose="05000000000000000000" pitchFamily="2" charset="2"/>
              <a:buNone/>
              <a:defRPr/>
            </a:pPr>
            <a:r>
              <a:rPr lang="en-US" altLang="zh-CN" sz="2200" dirty="0">
                <a:latin typeface="宋体" panose="02010600030101010101" pitchFamily="2" charset="-122"/>
                <a:ea typeface="宋体" panose="02010600030101010101" pitchFamily="2" charset="-122"/>
              </a:rPr>
              <a:t>               </a:t>
            </a:r>
            <a:r>
              <a:rPr lang="zh-CN" altLang="en-US" sz="2200" dirty="0">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(|a</a:t>
            </a:r>
            <a:r>
              <a:rPr lang="en-US" altLang="zh-CN" sz="2200" baseline="-25000" dirty="0">
                <a:latin typeface="宋体" panose="02010600030101010101" pitchFamily="2" charset="-122"/>
                <a:ea typeface="宋体" panose="02010600030101010101" pitchFamily="2" charset="-122"/>
              </a:rPr>
              <a:t>m</a:t>
            </a:r>
            <a:r>
              <a:rPr lang="en-US" altLang="zh-CN" sz="2200" dirty="0">
                <a:latin typeface="宋体" panose="02010600030101010101" pitchFamily="2" charset="-122"/>
                <a:ea typeface="宋体" panose="02010600030101010101" pitchFamily="2" charset="-122"/>
              </a:rPr>
              <a:t>|+|a</a:t>
            </a:r>
            <a:r>
              <a:rPr lang="en-US" altLang="zh-CN" sz="2200" baseline="-25000" dirty="0">
                <a:latin typeface="宋体" panose="02010600030101010101" pitchFamily="2" charset="-122"/>
                <a:ea typeface="宋体" panose="02010600030101010101" pitchFamily="2" charset="-122"/>
              </a:rPr>
              <a:t>m-1</a:t>
            </a:r>
            <a:r>
              <a:rPr lang="en-US" altLang="zh-CN" sz="2200" dirty="0">
                <a:latin typeface="宋体" panose="02010600030101010101" pitchFamily="2" charset="-122"/>
                <a:ea typeface="宋体" panose="02010600030101010101" pitchFamily="2" charset="-122"/>
              </a:rPr>
              <a:t>|/n+…+|a</a:t>
            </a:r>
            <a:r>
              <a:rPr lang="en-US" altLang="zh-CN" sz="2200" baseline="-25000" dirty="0">
                <a:latin typeface="宋体" panose="02010600030101010101" pitchFamily="2" charset="-122"/>
                <a:ea typeface="宋体" panose="02010600030101010101" pitchFamily="2" charset="-122"/>
              </a:rPr>
              <a:t>0</a:t>
            </a:r>
            <a:r>
              <a:rPr lang="en-US" altLang="zh-CN" sz="2200" dirty="0">
                <a:latin typeface="宋体" panose="02010600030101010101" pitchFamily="2" charset="-122"/>
                <a:ea typeface="宋体" panose="02010600030101010101" pitchFamily="2" charset="-122"/>
              </a:rPr>
              <a:t>|/n</a:t>
            </a:r>
            <a:r>
              <a:rPr lang="en-US" altLang="zh-CN" sz="2200" baseline="30000" dirty="0">
                <a:latin typeface="宋体" panose="02010600030101010101" pitchFamily="2" charset="-122"/>
                <a:ea typeface="宋体" panose="02010600030101010101" pitchFamily="2" charset="-122"/>
              </a:rPr>
              <a:t>m</a:t>
            </a:r>
            <a:r>
              <a:rPr lang="en-US" altLang="zh-CN" sz="2200" dirty="0">
                <a:latin typeface="宋体" panose="02010600030101010101" pitchFamily="2" charset="-122"/>
                <a:ea typeface="宋体" panose="02010600030101010101" pitchFamily="2" charset="-122"/>
              </a:rPr>
              <a:t>) n</a:t>
            </a:r>
            <a:r>
              <a:rPr lang="en-US" altLang="zh-CN" sz="2200" baseline="30000" dirty="0">
                <a:latin typeface="宋体" panose="02010600030101010101" pitchFamily="2" charset="-122"/>
                <a:ea typeface="宋体" panose="02010600030101010101" pitchFamily="2" charset="-122"/>
              </a:rPr>
              <a:t>m</a:t>
            </a:r>
            <a:r>
              <a:rPr lang="en-US" altLang="zh-CN" sz="2200" dirty="0">
                <a:latin typeface="宋体" panose="02010600030101010101" pitchFamily="2" charset="-122"/>
                <a:ea typeface="宋体" panose="02010600030101010101" pitchFamily="2" charset="-122"/>
              </a:rPr>
              <a:t> </a:t>
            </a:r>
          </a:p>
          <a:p>
            <a:pPr eaLnBrk="1" hangingPunct="1">
              <a:lnSpc>
                <a:spcPct val="150000"/>
              </a:lnSpc>
              <a:buFont typeface="Wingdings" panose="05000000000000000000" pitchFamily="2" charset="2"/>
              <a:buNone/>
              <a:defRPr/>
            </a:pPr>
            <a:r>
              <a:rPr lang="en-US" altLang="zh-CN" sz="2200" dirty="0">
                <a:latin typeface="宋体" panose="02010600030101010101" pitchFamily="2" charset="-122"/>
                <a:ea typeface="宋体" panose="02010600030101010101" pitchFamily="2" charset="-122"/>
              </a:rPr>
              <a:t>               ≤(</a:t>
            </a:r>
            <a:r>
              <a:rPr lang="en-US" altLang="zh-CN" sz="2200" b="1" dirty="0">
                <a:solidFill>
                  <a:srgbClr val="0000FF"/>
                </a:solidFill>
                <a:latin typeface="宋体" panose="02010600030101010101" pitchFamily="2" charset="-122"/>
                <a:ea typeface="宋体" panose="02010600030101010101" pitchFamily="2" charset="-122"/>
              </a:rPr>
              <a:t>|a</a:t>
            </a:r>
            <a:r>
              <a:rPr lang="en-US" altLang="zh-CN" sz="2200" b="1" baseline="-25000" dirty="0">
                <a:solidFill>
                  <a:srgbClr val="0000FF"/>
                </a:solidFill>
                <a:latin typeface="宋体" panose="02010600030101010101" pitchFamily="2" charset="-122"/>
                <a:ea typeface="宋体" panose="02010600030101010101" pitchFamily="2" charset="-122"/>
              </a:rPr>
              <a:t>m</a:t>
            </a:r>
            <a:r>
              <a:rPr lang="en-US" altLang="zh-CN" sz="2200" b="1" dirty="0">
                <a:solidFill>
                  <a:srgbClr val="0000FF"/>
                </a:solidFill>
                <a:latin typeface="宋体" panose="02010600030101010101" pitchFamily="2" charset="-122"/>
                <a:ea typeface="宋体" panose="02010600030101010101" pitchFamily="2" charset="-122"/>
              </a:rPr>
              <a:t>|+|a</a:t>
            </a:r>
            <a:r>
              <a:rPr lang="en-US" altLang="zh-CN" sz="2200" b="1" baseline="-25000" dirty="0">
                <a:solidFill>
                  <a:srgbClr val="0000FF"/>
                </a:solidFill>
                <a:latin typeface="宋体" panose="02010600030101010101" pitchFamily="2" charset="-122"/>
                <a:ea typeface="宋体" panose="02010600030101010101" pitchFamily="2" charset="-122"/>
              </a:rPr>
              <a:t>m-1</a:t>
            </a:r>
            <a:r>
              <a:rPr lang="en-US" altLang="zh-CN" sz="2200" b="1" dirty="0">
                <a:solidFill>
                  <a:srgbClr val="0000FF"/>
                </a:solidFill>
                <a:latin typeface="宋体" panose="02010600030101010101" pitchFamily="2" charset="-122"/>
                <a:ea typeface="宋体" panose="02010600030101010101" pitchFamily="2" charset="-122"/>
              </a:rPr>
              <a:t>|+…+|a</a:t>
            </a:r>
            <a:r>
              <a:rPr lang="en-US" altLang="zh-CN" sz="2200" b="1" baseline="-25000" dirty="0">
                <a:solidFill>
                  <a:srgbClr val="0000FF"/>
                </a:solidFill>
                <a:latin typeface="宋体" panose="02010600030101010101" pitchFamily="2" charset="-122"/>
                <a:ea typeface="宋体" panose="02010600030101010101" pitchFamily="2" charset="-122"/>
              </a:rPr>
              <a:t>0</a:t>
            </a:r>
            <a:r>
              <a:rPr lang="en-US" altLang="zh-CN" sz="2200" b="1" dirty="0">
                <a:solidFill>
                  <a:srgbClr val="0000FF"/>
                </a:solidFill>
                <a:latin typeface="宋体" panose="02010600030101010101" pitchFamily="2" charset="-122"/>
                <a:ea typeface="宋体" panose="02010600030101010101" pitchFamily="2" charset="-122"/>
              </a:rPr>
              <a:t>|</a:t>
            </a:r>
            <a:r>
              <a:rPr lang="en-US" altLang="zh-CN" sz="2200" dirty="0">
                <a:latin typeface="宋体" panose="02010600030101010101" pitchFamily="2" charset="-122"/>
                <a:ea typeface="宋体" panose="02010600030101010101" pitchFamily="2" charset="-122"/>
              </a:rPr>
              <a:t>) n</a:t>
            </a:r>
            <a:r>
              <a:rPr lang="en-US" altLang="zh-CN" sz="2200" baseline="30000" dirty="0">
                <a:latin typeface="宋体" panose="02010600030101010101" pitchFamily="2" charset="-122"/>
                <a:ea typeface="宋体" panose="02010600030101010101" pitchFamily="2" charset="-122"/>
              </a:rPr>
              <a:t>m</a:t>
            </a:r>
            <a:r>
              <a:rPr lang="en-US" altLang="zh-CN" sz="2200" dirty="0">
                <a:latin typeface="宋体" panose="02010600030101010101" pitchFamily="2" charset="-122"/>
                <a:ea typeface="宋体" panose="02010600030101010101" pitchFamily="2" charset="-122"/>
              </a:rPr>
              <a:t> </a:t>
            </a:r>
          </a:p>
          <a:p>
            <a:pPr eaLnBrk="1" hangingPunct="1">
              <a:lnSpc>
                <a:spcPct val="150000"/>
              </a:lnSpc>
              <a:buFont typeface="Wingdings" panose="05000000000000000000" pitchFamily="2" charset="2"/>
              <a:buNone/>
              <a:defRPr/>
            </a:pPr>
            <a:r>
              <a:rPr lang="en-US" altLang="zh-CN" sz="2200" dirty="0">
                <a:latin typeface="宋体" panose="02010600030101010101" pitchFamily="2" charset="-122"/>
                <a:ea typeface="宋体" panose="02010600030101010101" pitchFamily="2" charset="-122"/>
              </a:rPr>
              <a:t>         </a:t>
            </a:r>
            <a:r>
              <a:rPr lang="zh-CN" altLang="en-US" sz="2200" dirty="0">
                <a:latin typeface="宋体" panose="02010600030101010101" pitchFamily="2" charset="-122"/>
                <a:ea typeface="宋体" panose="02010600030101010101" pitchFamily="2" charset="-122"/>
              </a:rPr>
              <a:t>令</a:t>
            </a:r>
            <a:r>
              <a:rPr lang="en-US" altLang="zh-CN" sz="2200" dirty="0">
                <a:latin typeface="宋体" panose="02010600030101010101" pitchFamily="2" charset="-122"/>
                <a:ea typeface="宋体" panose="02010600030101010101" pitchFamily="2" charset="-122"/>
              </a:rPr>
              <a:t>c= |a</a:t>
            </a:r>
            <a:r>
              <a:rPr lang="en-US" altLang="zh-CN" sz="2200" baseline="-25000" dirty="0">
                <a:latin typeface="宋体" panose="02010600030101010101" pitchFamily="2" charset="-122"/>
                <a:ea typeface="宋体" panose="02010600030101010101" pitchFamily="2" charset="-122"/>
              </a:rPr>
              <a:t>m</a:t>
            </a:r>
            <a:r>
              <a:rPr lang="en-US" altLang="zh-CN" sz="2200" dirty="0">
                <a:latin typeface="宋体" panose="02010600030101010101" pitchFamily="2" charset="-122"/>
                <a:ea typeface="宋体" panose="02010600030101010101" pitchFamily="2" charset="-122"/>
              </a:rPr>
              <a:t>|+|a</a:t>
            </a:r>
            <a:r>
              <a:rPr lang="en-US" altLang="zh-CN" sz="2200" baseline="-25000" dirty="0">
                <a:latin typeface="宋体" panose="02010600030101010101" pitchFamily="2" charset="-122"/>
                <a:ea typeface="宋体" panose="02010600030101010101" pitchFamily="2" charset="-122"/>
              </a:rPr>
              <a:t>m-1</a:t>
            </a:r>
            <a:r>
              <a:rPr lang="en-US" altLang="zh-CN" sz="2200" dirty="0">
                <a:latin typeface="宋体" panose="02010600030101010101" pitchFamily="2" charset="-122"/>
                <a:ea typeface="宋体" panose="02010600030101010101" pitchFamily="2" charset="-122"/>
              </a:rPr>
              <a:t>|+…+|a</a:t>
            </a:r>
            <a:r>
              <a:rPr lang="en-US" altLang="zh-CN" sz="2200" baseline="-25000" dirty="0">
                <a:latin typeface="宋体" panose="02010600030101010101" pitchFamily="2" charset="-122"/>
                <a:ea typeface="宋体" panose="02010600030101010101" pitchFamily="2" charset="-122"/>
              </a:rPr>
              <a:t>0</a:t>
            </a:r>
            <a:r>
              <a:rPr lang="en-US" altLang="zh-CN" sz="2200"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，即有</a:t>
            </a:r>
            <a:r>
              <a:rPr lang="en-US" altLang="zh-CN" sz="2200" dirty="0">
                <a:latin typeface="宋体" panose="02010600030101010101" pitchFamily="2" charset="-122"/>
                <a:ea typeface="宋体" panose="02010600030101010101" pitchFamily="2" charset="-122"/>
              </a:rPr>
              <a:t>|A(n)|≤ </a:t>
            </a:r>
            <a:r>
              <a:rPr lang="en-US" altLang="zh-CN" sz="2200" dirty="0" err="1">
                <a:latin typeface="宋体" panose="02010600030101010101" pitchFamily="2" charset="-122"/>
                <a:ea typeface="宋体" panose="02010600030101010101" pitchFamily="2" charset="-122"/>
              </a:rPr>
              <a:t>cn</a:t>
            </a:r>
            <a:r>
              <a:rPr lang="en-US" altLang="zh-CN" sz="2200" baseline="30000" dirty="0" err="1">
                <a:latin typeface="宋体" panose="02010600030101010101" pitchFamily="2" charset="-122"/>
                <a:ea typeface="宋体" panose="02010600030101010101" pitchFamily="2" charset="-122"/>
              </a:rPr>
              <a:t>m</a:t>
            </a:r>
            <a:r>
              <a:rPr lang="en-US" altLang="zh-CN" sz="2200" dirty="0">
                <a:latin typeface="宋体" panose="02010600030101010101" pitchFamily="2" charset="-122"/>
                <a:ea typeface="宋体" panose="02010600030101010101" pitchFamily="2" charset="-122"/>
              </a:rPr>
              <a:t> </a:t>
            </a:r>
            <a:r>
              <a:rPr lang="zh-CN" altLang="en-US" sz="2200" dirty="0"/>
              <a:t>。    证毕。</a:t>
            </a:r>
            <a:endParaRPr lang="en-US" altLang="zh-CN" sz="22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内容占位符 1">
            <a:extLst>
              <a:ext uri="{FF2B5EF4-FFF2-40B4-BE49-F238E27FC236}">
                <a16:creationId xmlns:a16="http://schemas.microsoft.com/office/drawing/2014/main" id="{764B0ECF-D8B4-430E-B302-47E81AFEB38E}"/>
              </a:ext>
            </a:extLst>
          </p:cNvPr>
          <p:cNvSpPr>
            <a:spLocks noGrp="1"/>
          </p:cNvSpPr>
          <p:nvPr>
            <p:ph idx="1"/>
          </p:nvPr>
        </p:nvSpPr>
        <p:spPr>
          <a:xfrm>
            <a:off x="179388" y="192088"/>
            <a:ext cx="8856662" cy="5170487"/>
          </a:xfrm>
          <a:solidFill>
            <a:schemeClr val="bg1"/>
          </a:solidFill>
        </p:spPr>
        <p:txBody>
          <a:bodyPr/>
          <a:lstStyle/>
          <a:p>
            <a:pPr marL="622300" indent="-622300" eaLnBrk="1" hangingPunct="1">
              <a:lnSpc>
                <a:spcPct val="150000"/>
              </a:lnSpc>
              <a:spcBef>
                <a:spcPts val="1200"/>
              </a:spcBef>
              <a:buFont typeface="Wingdings" panose="05000000000000000000" pitchFamily="2" charset="2"/>
              <a:buNone/>
              <a:defRPr/>
            </a:pPr>
            <a:r>
              <a:rPr lang="zh-CN" altLang="en-US" sz="2400" dirty="0"/>
              <a:t>例：考虑二次函数</a:t>
            </a:r>
            <a:r>
              <a:rPr lang="en-US" altLang="zh-CN" sz="2400" dirty="0"/>
              <a:t>f(n)=an</a:t>
            </a:r>
            <a:r>
              <a:rPr lang="en-US" altLang="zh-CN" sz="2400" baseline="30000" dirty="0"/>
              <a:t>2</a:t>
            </a:r>
            <a:r>
              <a:rPr lang="en-US" altLang="zh-CN" sz="2400" dirty="0"/>
              <a:t>+bn+c</a:t>
            </a:r>
            <a:r>
              <a:rPr lang="zh-CN" altLang="en-US" sz="2400" dirty="0"/>
              <a:t>，其中</a:t>
            </a:r>
            <a:r>
              <a:rPr lang="en-US" altLang="zh-CN" sz="2400" dirty="0"/>
              <a:t>a</a:t>
            </a:r>
            <a:r>
              <a:rPr lang="zh-CN" altLang="en-US" sz="2400" dirty="0"/>
              <a:t>、</a:t>
            </a:r>
            <a:r>
              <a:rPr lang="en-US" altLang="zh-CN" sz="2400" dirty="0"/>
              <a:t>b</a:t>
            </a:r>
            <a:r>
              <a:rPr lang="zh-CN" altLang="en-US" sz="2400" dirty="0"/>
              <a:t>、</a:t>
            </a:r>
            <a:r>
              <a:rPr lang="en-US" altLang="zh-CN" sz="2400" dirty="0"/>
              <a:t>c</a:t>
            </a:r>
            <a:r>
              <a:rPr lang="zh-CN" altLang="en-US" sz="2400" dirty="0"/>
              <a:t>为常量且</a:t>
            </a:r>
            <a:r>
              <a:rPr lang="en-US" altLang="zh-CN" sz="2400" dirty="0"/>
              <a:t>a</a:t>
            </a:r>
            <a:r>
              <a:rPr lang="zh-CN" altLang="en-US" sz="2400" dirty="0"/>
              <a:t>＞</a:t>
            </a:r>
            <a:r>
              <a:rPr lang="en-US" altLang="zh-CN" sz="2400" dirty="0"/>
              <a:t>0</a:t>
            </a:r>
            <a:r>
              <a:rPr lang="zh-CN" altLang="en-US" sz="2400" dirty="0"/>
              <a:t>。</a:t>
            </a:r>
            <a:endParaRPr lang="en-US" altLang="zh-CN" sz="2400" dirty="0"/>
          </a:p>
          <a:p>
            <a:pPr marL="622300" indent="-622300" eaLnBrk="1" hangingPunct="1">
              <a:lnSpc>
                <a:spcPct val="150000"/>
              </a:lnSpc>
              <a:spcBef>
                <a:spcPts val="1200"/>
              </a:spcBef>
              <a:buFont typeface="Wingdings" panose="05000000000000000000" pitchFamily="2" charset="2"/>
              <a:buNone/>
              <a:defRPr/>
            </a:pPr>
            <a:r>
              <a:rPr lang="en-US" altLang="zh-CN" sz="2400" dirty="0"/>
              <a:t>       </a:t>
            </a:r>
            <a:r>
              <a:rPr lang="zh-CN" altLang="en-US" sz="2400" dirty="0"/>
              <a:t>根据上述思路，</a:t>
            </a:r>
            <a:r>
              <a:rPr lang="zh-CN" altLang="en-US" sz="2400" dirty="0">
                <a:solidFill>
                  <a:srgbClr val="FF0000"/>
                </a:solidFill>
              </a:rPr>
              <a:t>去掉低阶项并忽略常系数</a:t>
            </a:r>
            <a:r>
              <a:rPr lang="zh-CN" altLang="en-US" sz="2400" dirty="0"/>
              <a:t>后即得：</a:t>
            </a:r>
            <a:endParaRPr lang="en-US" altLang="zh-CN" sz="2400" dirty="0"/>
          </a:p>
          <a:p>
            <a:pPr marL="622300" indent="-622300" eaLnBrk="1" hangingPunct="1">
              <a:lnSpc>
                <a:spcPct val="150000"/>
              </a:lnSpc>
              <a:spcBef>
                <a:spcPts val="1200"/>
              </a:spcBef>
              <a:buFont typeface="Wingdings" panose="05000000000000000000" pitchFamily="2" charset="2"/>
              <a:buNone/>
              <a:defRPr/>
            </a:pPr>
            <a:r>
              <a:rPr lang="en-US" altLang="zh-CN" sz="2400" dirty="0"/>
              <a:t>                                  f(n)=</a:t>
            </a:r>
            <a:r>
              <a:rPr lang="el-GR" altLang="zh-CN" sz="2400" dirty="0"/>
              <a:t> Θ</a:t>
            </a:r>
            <a:r>
              <a:rPr lang="en-US" altLang="zh-CN" sz="2400" dirty="0"/>
              <a:t>(n</a:t>
            </a:r>
            <a:r>
              <a:rPr lang="en-US" altLang="zh-CN" sz="2400" baseline="30000" dirty="0"/>
              <a:t>2</a:t>
            </a:r>
            <a:r>
              <a:rPr lang="en-US" altLang="zh-CN" sz="2400" dirty="0"/>
              <a:t>)</a:t>
            </a:r>
          </a:p>
          <a:p>
            <a:pPr marL="0" indent="0" eaLnBrk="1" hangingPunct="1">
              <a:lnSpc>
                <a:spcPct val="150000"/>
              </a:lnSpc>
              <a:spcBef>
                <a:spcPts val="1200"/>
              </a:spcBef>
              <a:buFont typeface="Wingdings" panose="05000000000000000000" pitchFamily="2" charset="2"/>
              <a:buNone/>
              <a:defRPr/>
            </a:pPr>
            <a:r>
              <a:rPr lang="zh-CN" altLang="en-US" sz="2400" dirty="0">
                <a:solidFill>
                  <a:srgbClr val="0000FF"/>
                </a:solidFill>
                <a:latin typeface="+mn-ea"/>
              </a:rPr>
              <a:t>对比形式化证明</a:t>
            </a:r>
            <a:r>
              <a:rPr lang="zh-CN" altLang="en-US" sz="2400" dirty="0">
                <a:latin typeface="+mn-ea"/>
              </a:rPr>
              <a:t>：</a:t>
            </a:r>
            <a:endParaRPr lang="en-US" altLang="zh-CN" sz="2400" dirty="0">
              <a:latin typeface="+mn-ea"/>
            </a:endParaRPr>
          </a:p>
          <a:p>
            <a:pPr marL="0" indent="0" eaLnBrk="1" hangingPunct="1">
              <a:lnSpc>
                <a:spcPct val="150000"/>
              </a:lnSpc>
              <a:spcBef>
                <a:spcPts val="1200"/>
              </a:spcBef>
              <a:buFont typeface="Wingdings" panose="05000000000000000000" pitchFamily="2" charset="2"/>
              <a:buNone/>
              <a:defRPr/>
            </a:pPr>
            <a:r>
              <a:rPr lang="en-US" altLang="zh-CN" sz="2400" dirty="0">
                <a:latin typeface="+mn-ea"/>
              </a:rPr>
              <a:t>   </a:t>
            </a:r>
            <a:r>
              <a:rPr lang="zh-CN" altLang="en-US" sz="2400" dirty="0"/>
              <a:t>取常量：</a:t>
            </a:r>
            <a:r>
              <a:rPr lang="en-US" altLang="zh-CN" sz="2400" dirty="0"/>
              <a:t>c</a:t>
            </a:r>
            <a:r>
              <a:rPr lang="en-US" altLang="zh-CN" sz="2400" baseline="-25000" dirty="0"/>
              <a:t>1</a:t>
            </a:r>
            <a:r>
              <a:rPr lang="en-US" altLang="zh-CN" sz="2400" dirty="0"/>
              <a:t>=a/4</a:t>
            </a:r>
            <a:r>
              <a:rPr lang="zh-CN" altLang="en-US" sz="2400" dirty="0"/>
              <a:t>，</a:t>
            </a:r>
            <a:r>
              <a:rPr lang="en-US" altLang="zh-CN" sz="2400" dirty="0"/>
              <a:t>c</a:t>
            </a:r>
            <a:r>
              <a:rPr lang="en-US" altLang="zh-CN" sz="2400" baseline="-25000" dirty="0"/>
              <a:t>2</a:t>
            </a:r>
            <a:r>
              <a:rPr lang="en-US" altLang="zh-CN" sz="2400" dirty="0"/>
              <a:t>=7a/4</a:t>
            </a:r>
            <a:r>
              <a:rPr lang="zh-CN" altLang="en-US" sz="2400" dirty="0"/>
              <a:t>，</a:t>
            </a:r>
            <a:endParaRPr lang="en-US" altLang="zh-CN" sz="2400" dirty="0"/>
          </a:p>
          <a:p>
            <a:pPr marL="0" indent="0" eaLnBrk="1" hangingPunct="1">
              <a:lnSpc>
                <a:spcPct val="150000"/>
              </a:lnSpc>
              <a:spcBef>
                <a:spcPts val="1200"/>
              </a:spcBef>
              <a:buFont typeface="Wingdings" panose="05000000000000000000" pitchFamily="2" charset="2"/>
              <a:buNone/>
              <a:defRPr/>
            </a:pPr>
            <a:r>
              <a:rPr lang="en-US" altLang="zh-CN" sz="2400" dirty="0"/>
              <a:t>     </a:t>
            </a:r>
            <a:r>
              <a:rPr lang="zh-CN" altLang="en-US" sz="2400" dirty="0"/>
              <a:t>可以证明对所有的</a:t>
            </a:r>
            <a:r>
              <a:rPr lang="en-US" altLang="zh-CN" sz="2400" dirty="0"/>
              <a:t>n≥n</a:t>
            </a:r>
            <a:r>
              <a:rPr lang="en-US" altLang="zh-CN" sz="2400" baseline="-25000" dirty="0"/>
              <a:t>0</a:t>
            </a:r>
            <a:r>
              <a:rPr lang="zh-CN" altLang="en-US" sz="2400" dirty="0"/>
              <a:t>，有</a:t>
            </a:r>
            <a:r>
              <a:rPr lang="en-US" altLang="zh-CN" sz="2400" dirty="0"/>
              <a:t>:</a:t>
            </a:r>
          </a:p>
          <a:p>
            <a:pPr marL="0" indent="0" eaLnBrk="1" hangingPunct="1">
              <a:lnSpc>
                <a:spcPct val="150000"/>
              </a:lnSpc>
              <a:spcBef>
                <a:spcPts val="1200"/>
              </a:spcBef>
              <a:buFont typeface="Wingdings" panose="05000000000000000000" pitchFamily="2" charset="2"/>
              <a:buNone/>
              <a:defRPr/>
            </a:pPr>
            <a:r>
              <a:rPr lang="en-US" altLang="zh-CN" sz="2400" dirty="0"/>
              <a:t>                                                                                ▄</a:t>
            </a:r>
          </a:p>
          <a:p>
            <a:pPr marL="0" indent="0" eaLnBrk="1" hangingPunct="1">
              <a:lnSpc>
                <a:spcPct val="150000"/>
              </a:lnSpc>
              <a:spcBef>
                <a:spcPts val="1200"/>
              </a:spcBef>
              <a:buFont typeface="Wingdings" panose="05000000000000000000" pitchFamily="2" charset="2"/>
              <a:buNone/>
              <a:defRPr/>
            </a:pPr>
            <a:r>
              <a:rPr lang="zh-CN" altLang="en-US" sz="2400" dirty="0"/>
              <a:t>       一般而言，对任意多项式                                     ，其中</a:t>
            </a:r>
            <a:r>
              <a:rPr lang="en-US" altLang="zh-CN" sz="2400" dirty="0" err="1"/>
              <a:t>a</a:t>
            </a:r>
            <a:r>
              <a:rPr lang="en-US" altLang="zh-CN" sz="2400" baseline="-25000" dirty="0" err="1"/>
              <a:t>i</a:t>
            </a:r>
            <a:r>
              <a:rPr lang="zh-CN" altLang="en-US" sz="2400" dirty="0"/>
              <a:t>为常数且</a:t>
            </a:r>
            <a:r>
              <a:rPr lang="en-US" altLang="zh-CN" sz="2400" dirty="0"/>
              <a:t>a</a:t>
            </a:r>
            <a:r>
              <a:rPr lang="en-US" altLang="zh-CN" sz="2400" baseline="-25000" dirty="0"/>
              <a:t>d</a:t>
            </a:r>
            <a:r>
              <a:rPr lang="en-US" altLang="zh-CN" sz="2400" dirty="0"/>
              <a:t>&gt;0</a:t>
            </a:r>
            <a:r>
              <a:rPr lang="zh-CN" altLang="en-US" sz="2400" dirty="0"/>
              <a:t>，都有</a:t>
            </a:r>
            <a:endParaRPr lang="en-US" altLang="zh-CN" sz="2400" dirty="0"/>
          </a:p>
          <a:p>
            <a:pPr marL="0" indent="0" eaLnBrk="1" hangingPunct="1">
              <a:lnSpc>
                <a:spcPct val="150000"/>
              </a:lnSpc>
              <a:spcBef>
                <a:spcPts val="1200"/>
              </a:spcBef>
              <a:buFont typeface="Wingdings" panose="05000000000000000000" pitchFamily="2" charset="2"/>
              <a:buNone/>
              <a:defRPr/>
            </a:pPr>
            <a:endParaRPr lang="en-US" altLang="zh-CN" sz="2400" dirty="0">
              <a:latin typeface="+mn-ea"/>
            </a:endParaRPr>
          </a:p>
        </p:txBody>
      </p:sp>
      <p:pic>
        <p:nvPicPr>
          <p:cNvPr id="27651" name="图片 1">
            <a:extLst>
              <a:ext uri="{FF2B5EF4-FFF2-40B4-BE49-F238E27FC236}">
                <a16:creationId xmlns:a16="http://schemas.microsoft.com/office/drawing/2014/main" id="{D613D7DC-588C-4261-9F99-14769911EA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24063" y="4556125"/>
            <a:ext cx="4879975"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图片 3">
            <a:extLst>
              <a:ext uri="{FF2B5EF4-FFF2-40B4-BE49-F238E27FC236}">
                <a16:creationId xmlns:a16="http://schemas.microsoft.com/office/drawing/2014/main" id="{FA7F8588-38AB-47F8-BBA2-305D9D12E5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3141663"/>
            <a:ext cx="41275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图片 4">
            <a:extLst>
              <a:ext uri="{FF2B5EF4-FFF2-40B4-BE49-F238E27FC236}">
                <a16:creationId xmlns:a16="http://schemas.microsoft.com/office/drawing/2014/main" id="{131D1F82-CF11-40F6-9D99-8F6666D99B0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56100" y="5202238"/>
            <a:ext cx="24479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图片 6">
            <a:extLst>
              <a:ext uri="{FF2B5EF4-FFF2-40B4-BE49-F238E27FC236}">
                <a16:creationId xmlns:a16="http://schemas.microsoft.com/office/drawing/2014/main" id="{9AE64248-9ADD-47AB-B125-8F2C429A26A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483644" y="5733256"/>
            <a:ext cx="212407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A0E7C9E7-6B32-4862-9263-7C20A48FE2AD}"/>
              </a:ext>
            </a:extLst>
          </p:cNvPr>
          <p:cNvSpPr>
            <a:spLocks noGrp="1" noChangeArrowheads="1"/>
          </p:cNvSpPr>
          <p:nvPr>
            <p:ph type="title"/>
          </p:nvPr>
        </p:nvSpPr>
        <p:spPr>
          <a:xfrm>
            <a:off x="323850" y="333375"/>
            <a:ext cx="8229600" cy="796925"/>
          </a:xfrm>
          <a:solidFill>
            <a:schemeClr val="bg1"/>
          </a:solidFill>
        </p:spPr>
        <p:txBody>
          <a:bodyPr/>
          <a:lstStyle/>
          <a:p>
            <a:pPr algn="l" eaLnBrk="1" hangingPunct="1"/>
            <a:r>
              <a:rPr lang="zh-CN" altLang="en-US" sz="3200"/>
              <a:t>用于估算复杂性（函数阶的大小）的定理</a:t>
            </a:r>
          </a:p>
        </p:txBody>
      </p:sp>
      <p:sp>
        <p:nvSpPr>
          <p:cNvPr id="72707" name="内容占位符 2">
            <a:extLst>
              <a:ext uri="{FF2B5EF4-FFF2-40B4-BE49-F238E27FC236}">
                <a16:creationId xmlns:a16="http://schemas.microsoft.com/office/drawing/2014/main" id="{E49C5B61-FB45-4C07-B53A-A9E1BA878F1C}"/>
              </a:ext>
            </a:extLst>
          </p:cNvPr>
          <p:cNvSpPr>
            <a:spLocks noGrp="1"/>
          </p:cNvSpPr>
          <p:nvPr>
            <p:ph idx="1"/>
          </p:nvPr>
        </p:nvSpPr>
        <p:spPr>
          <a:xfrm>
            <a:off x="179388" y="1341438"/>
            <a:ext cx="8785225" cy="4994275"/>
          </a:xfrm>
          <a:solidFill>
            <a:schemeClr val="bg1"/>
          </a:solidFill>
        </p:spPr>
        <p:txBody>
          <a:bodyPr/>
          <a:lstStyle/>
          <a:p>
            <a:pPr eaLnBrk="1" hangingPunct="1">
              <a:lnSpc>
                <a:spcPct val="150000"/>
              </a:lnSpc>
              <a:spcBef>
                <a:spcPts val="1800"/>
              </a:spcBef>
              <a:buFont typeface="Wingdings 2" panose="05020102010507070707" pitchFamily="18" charset="2"/>
              <a:buNone/>
              <a:defRPr/>
            </a:pPr>
            <a:r>
              <a:rPr lang="en-US" altLang="zh-CN" sz="2400" dirty="0"/>
              <a:t>[</a:t>
            </a:r>
            <a:r>
              <a:rPr lang="zh-CN" altLang="en-US" sz="2400" dirty="0"/>
              <a:t>定理</a:t>
            </a:r>
            <a:r>
              <a:rPr lang="en-US" altLang="zh-CN" sz="2400" dirty="0"/>
              <a:t>1.2] </a:t>
            </a:r>
            <a:r>
              <a:rPr lang="zh-CN" altLang="en-US" sz="2400" dirty="0">
                <a:latin typeface="宋体" panose="02010600030101010101" pitchFamily="2" charset="-122"/>
                <a:ea typeface="宋体" panose="02010600030101010101" pitchFamily="2" charset="-122"/>
              </a:rPr>
              <a:t>对于任意正实数</a:t>
            </a:r>
            <a:r>
              <a:rPr lang="en-US" altLang="zh-CN" sz="2400" i="1" dirty="0">
                <a:latin typeface="宋体" panose="02010600030101010101" pitchFamily="2" charset="-122"/>
                <a:ea typeface="宋体" panose="02010600030101010101" pitchFamily="2" charset="-122"/>
              </a:rPr>
              <a:t>x </a:t>
            </a:r>
            <a:r>
              <a:rPr lang="zh-CN" altLang="en-US" sz="2400" dirty="0">
                <a:latin typeface="宋体" panose="02010600030101010101" pitchFamily="2" charset="-122"/>
                <a:ea typeface="宋体" panose="02010600030101010101" pitchFamily="2" charset="-122"/>
              </a:rPr>
              <a:t>和</a:t>
            </a:r>
            <a:r>
              <a:rPr lang="en-US" altLang="zh-CN" sz="2400" i="1" dirty="0">
                <a:latin typeface="宋体" panose="02010600030101010101" pitchFamily="2" charset="-122"/>
                <a:ea typeface="宋体" panose="02010600030101010101" pitchFamily="2" charset="-122"/>
              </a:rPr>
              <a:t>ε </a:t>
            </a:r>
            <a:r>
              <a:rPr lang="zh-CN" altLang="en-US" sz="2400" dirty="0">
                <a:latin typeface="宋体" panose="02010600030101010101" pitchFamily="2" charset="-122"/>
                <a:ea typeface="宋体" panose="02010600030101010101" pitchFamily="2" charset="-122"/>
              </a:rPr>
              <a:t>，有下面的不等式：</a:t>
            </a:r>
          </a:p>
          <a:p>
            <a:pPr marL="1254125" eaLnBrk="1" hangingPunct="1">
              <a:lnSpc>
                <a:spcPct val="150000"/>
              </a:lnSpc>
              <a:spcBef>
                <a:spcPts val="1800"/>
              </a:spcBef>
              <a:buFont typeface="Wingdings 2" panose="05020102010507070707" pitchFamily="18" charset="2"/>
              <a:buNone/>
              <a:defRPr/>
            </a:pPr>
            <a:r>
              <a:rPr lang="en-US" altLang="zh-CN" sz="2200" dirty="0">
                <a:latin typeface="宋体" panose="02010600030101010101" pitchFamily="2" charset="-122"/>
                <a:ea typeface="宋体" panose="02010600030101010101" pitchFamily="2" charset="-122"/>
              </a:rPr>
              <a:t>1) </a:t>
            </a:r>
            <a:r>
              <a:rPr lang="zh-CN" altLang="en-US" sz="2200" dirty="0">
                <a:latin typeface="宋体" panose="02010600030101010101" pitchFamily="2" charset="-122"/>
                <a:ea typeface="宋体" panose="02010600030101010101" pitchFamily="2" charset="-122"/>
              </a:rPr>
              <a:t>存在某个</a:t>
            </a:r>
            <a:r>
              <a:rPr lang="en-US" altLang="zh-CN" sz="2200" dirty="0">
                <a:latin typeface="宋体" panose="02010600030101010101" pitchFamily="2" charset="-122"/>
                <a:ea typeface="宋体" panose="02010600030101010101" pitchFamily="2" charset="-122"/>
              </a:rPr>
              <a:t>n</a:t>
            </a:r>
            <a:r>
              <a:rPr lang="en-US" altLang="zh-CN" sz="2200" baseline="-25000" dirty="0">
                <a:latin typeface="宋体" panose="02010600030101010101" pitchFamily="2" charset="-122"/>
                <a:ea typeface="宋体" panose="02010600030101010101" pitchFamily="2" charset="-122"/>
              </a:rPr>
              <a:t>0 </a:t>
            </a:r>
            <a:r>
              <a:rPr lang="en-US" altLang="zh-CN" sz="2200"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使得对于任何</a:t>
            </a:r>
            <a:r>
              <a:rPr lang="en-US" altLang="zh-CN" sz="2200" dirty="0">
                <a:latin typeface="宋体" panose="02010600030101010101" pitchFamily="2" charset="-122"/>
                <a:ea typeface="宋体" panose="02010600030101010101" pitchFamily="2" charset="-122"/>
              </a:rPr>
              <a:t>n≥n</a:t>
            </a:r>
            <a:r>
              <a:rPr lang="en-US" altLang="zh-CN" sz="2200" baseline="-25000" dirty="0">
                <a:latin typeface="宋体" panose="02010600030101010101" pitchFamily="2" charset="-122"/>
                <a:ea typeface="宋体" panose="02010600030101010101" pitchFamily="2" charset="-122"/>
              </a:rPr>
              <a:t>0</a:t>
            </a:r>
            <a:r>
              <a:rPr lang="en-US" altLang="zh-CN" sz="2200"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有</a:t>
            </a:r>
            <a:r>
              <a:rPr lang="en-US" altLang="zh-CN" sz="2200" dirty="0">
                <a:latin typeface="宋体" panose="02010600030101010101" pitchFamily="2" charset="-122"/>
                <a:ea typeface="宋体" panose="02010600030101010101" pitchFamily="2" charset="-122"/>
              </a:rPr>
              <a:t>(log n)</a:t>
            </a:r>
            <a:r>
              <a:rPr lang="en-US" altLang="zh-CN" sz="2200" baseline="30000" dirty="0">
                <a:latin typeface="宋体" panose="02010600030101010101" pitchFamily="2" charset="-122"/>
                <a:ea typeface="宋体" panose="02010600030101010101" pitchFamily="2" charset="-122"/>
              </a:rPr>
              <a:t>x </a:t>
            </a:r>
            <a:r>
              <a:rPr lang="en-US" altLang="zh-CN" sz="2200" dirty="0">
                <a:latin typeface="宋体" panose="02010600030101010101" pitchFamily="2" charset="-122"/>
                <a:ea typeface="宋体" panose="02010600030101010101" pitchFamily="2" charset="-122"/>
              </a:rPr>
              <a:t>&lt; (log n)</a:t>
            </a:r>
            <a:r>
              <a:rPr lang="en-US" altLang="zh-CN" sz="2200" baseline="30000" dirty="0">
                <a:latin typeface="宋体" panose="02010600030101010101" pitchFamily="2" charset="-122"/>
                <a:ea typeface="宋体" panose="02010600030101010101" pitchFamily="2" charset="-122"/>
              </a:rPr>
              <a:t>x+</a:t>
            </a:r>
            <a:r>
              <a:rPr lang="el-GR" altLang="zh-CN" sz="2200" baseline="30000" dirty="0">
                <a:ea typeface="宋体" panose="02010600030101010101" pitchFamily="2" charset="-122"/>
              </a:rPr>
              <a:t>ε </a:t>
            </a:r>
            <a:endParaRPr lang="zh-CN" altLang="el-GR" sz="2200" dirty="0">
              <a:latin typeface="宋体" panose="02010600030101010101" pitchFamily="2" charset="-122"/>
              <a:ea typeface="宋体" panose="02010600030101010101" pitchFamily="2" charset="-122"/>
            </a:endParaRPr>
          </a:p>
          <a:p>
            <a:pPr marL="1254125" eaLnBrk="1" hangingPunct="1">
              <a:lnSpc>
                <a:spcPct val="150000"/>
              </a:lnSpc>
              <a:spcBef>
                <a:spcPts val="1800"/>
              </a:spcBef>
              <a:buFont typeface="Wingdings" panose="05000000000000000000" pitchFamily="2" charset="2"/>
              <a:buNone/>
              <a:defRPr/>
            </a:pPr>
            <a:r>
              <a:rPr lang="en-US" altLang="zh-CN" sz="2200" dirty="0">
                <a:latin typeface="宋体" panose="02010600030101010101" pitchFamily="2" charset="-122"/>
                <a:ea typeface="宋体" panose="02010600030101010101" pitchFamily="2" charset="-122"/>
              </a:rPr>
              <a:t>2) </a:t>
            </a:r>
            <a:r>
              <a:rPr lang="zh-CN" altLang="en-US" sz="2200" dirty="0">
                <a:latin typeface="宋体" panose="02010600030101010101" pitchFamily="2" charset="-122"/>
                <a:ea typeface="宋体" panose="02010600030101010101" pitchFamily="2" charset="-122"/>
              </a:rPr>
              <a:t>存在某个</a:t>
            </a:r>
            <a:r>
              <a:rPr lang="en-US" altLang="zh-CN" sz="2200" dirty="0">
                <a:latin typeface="宋体" panose="02010600030101010101" pitchFamily="2" charset="-122"/>
                <a:ea typeface="宋体" panose="02010600030101010101" pitchFamily="2" charset="-122"/>
              </a:rPr>
              <a:t>n</a:t>
            </a:r>
            <a:r>
              <a:rPr lang="en-US" altLang="zh-CN" sz="2200" baseline="-25000" dirty="0">
                <a:latin typeface="宋体" panose="02010600030101010101" pitchFamily="2" charset="-122"/>
                <a:ea typeface="宋体" panose="02010600030101010101" pitchFamily="2" charset="-122"/>
              </a:rPr>
              <a:t>0 </a:t>
            </a:r>
            <a:r>
              <a:rPr lang="en-US" altLang="zh-CN" sz="2200" dirty="0">
                <a:latin typeface="宋体" panose="02010600030101010101" pitchFamily="2" charset="-122"/>
                <a:ea typeface="宋体" panose="02010600030101010101" pitchFamily="2" charset="-122"/>
              </a:rPr>
              <a:t>,</a:t>
            </a:r>
            <a:r>
              <a:rPr lang="zh-CN" altLang="en-US" sz="2200" dirty="0">
                <a:latin typeface="宋体" panose="02010600030101010101" pitchFamily="2" charset="-122"/>
                <a:ea typeface="宋体" panose="02010600030101010101" pitchFamily="2" charset="-122"/>
              </a:rPr>
              <a:t>使得对于任何</a:t>
            </a:r>
            <a:r>
              <a:rPr lang="en-US" altLang="zh-CN" sz="2200" dirty="0">
                <a:latin typeface="宋体" panose="02010600030101010101" pitchFamily="2" charset="-122"/>
                <a:ea typeface="宋体" panose="02010600030101010101" pitchFamily="2" charset="-122"/>
              </a:rPr>
              <a:t>n≥n</a:t>
            </a:r>
            <a:r>
              <a:rPr lang="en-US" altLang="zh-CN" sz="2200" baseline="-25000" dirty="0">
                <a:latin typeface="宋体" panose="02010600030101010101" pitchFamily="2" charset="-122"/>
                <a:ea typeface="宋体" panose="02010600030101010101" pitchFamily="2" charset="-122"/>
              </a:rPr>
              <a:t>0</a:t>
            </a:r>
            <a:r>
              <a:rPr lang="zh-CN" altLang="en-US" sz="2200" dirty="0">
                <a:latin typeface="宋体" panose="02010600030101010101" pitchFamily="2" charset="-122"/>
                <a:ea typeface="宋体" panose="02010600030101010101" pitchFamily="2" charset="-122"/>
              </a:rPr>
              <a:t>，有</a:t>
            </a:r>
            <a:r>
              <a:rPr lang="en-US" altLang="zh-CN" sz="2200" dirty="0" err="1">
                <a:latin typeface="宋体" panose="02010600030101010101" pitchFamily="2" charset="-122"/>
                <a:ea typeface="宋体" panose="02010600030101010101" pitchFamily="2" charset="-122"/>
              </a:rPr>
              <a:t>n</a:t>
            </a:r>
            <a:r>
              <a:rPr lang="en-US" altLang="zh-CN" sz="2200" baseline="30000" dirty="0" err="1">
                <a:latin typeface="宋体" panose="02010600030101010101" pitchFamily="2" charset="-122"/>
                <a:ea typeface="宋体" panose="02010600030101010101" pitchFamily="2" charset="-122"/>
              </a:rPr>
              <a:t>x</a:t>
            </a:r>
            <a:r>
              <a:rPr lang="en-US" altLang="zh-CN" sz="2200" baseline="30000" dirty="0">
                <a:latin typeface="宋体" panose="02010600030101010101" pitchFamily="2" charset="-122"/>
                <a:ea typeface="宋体" panose="02010600030101010101" pitchFamily="2" charset="-122"/>
              </a:rPr>
              <a:t> </a:t>
            </a:r>
            <a:r>
              <a:rPr lang="en-US" altLang="zh-CN" sz="2200" dirty="0">
                <a:latin typeface="宋体" panose="02010600030101010101" pitchFamily="2" charset="-122"/>
                <a:ea typeface="宋体" panose="02010600030101010101" pitchFamily="2" charset="-122"/>
              </a:rPr>
              <a:t>&lt; </a:t>
            </a:r>
            <a:r>
              <a:rPr lang="en-US" altLang="zh-CN" sz="2200" dirty="0" err="1">
                <a:latin typeface="宋体" panose="02010600030101010101" pitchFamily="2" charset="-122"/>
                <a:ea typeface="宋体" panose="02010600030101010101" pitchFamily="2" charset="-122"/>
              </a:rPr>
              <a:t>n</a:t>
            </a:r>
            <a:r>
              <a:rPr lang="en-US" altLang="zh-CN" sz="2200" baseline="30000" dirty="0" err="1">
                <a:latin typeface="宋体" panose="02010600030101010101" pitchFamily="2" charset="-122"/>
                <a:ea typeface="宋体" panose="02010600030101010101" pitchFamily="2" charset="-122"/>
              </a:rPr>
              <a:t>x</a:t>
            </a:r>
            <a:r>
              <a:rPr lang="en-US" altLang="zh-CN" sz="2200" baseline="30000" dirty="0">
                <a:latin typeface="宋体" panose="02010600030101010101" pitchFamily="2" charset="-122"/>
                <a:ea typeface="宋体" panose="02010600030101010101" pitchFamily="2" charset="-122"/>
              </a:rPr>
              <a:t>+</a:t>
            </a:r>
            <a:r>
              <a:rPr lang="el-GR" altLang="zh-CN" sz="2200" baseline="30000" dirty="0">
                <a:ea typeface="宋体" panose="02010600030101010101" pitchFamily="2" charset="-122"/>
              </a:rPr>
              <a:t>ε </a:t>
            </a:r>
            <a:r>
              <a:rPr lang="zh-CN" altLang="el-GR" sz="2200" dirty="0">
                <a:latin typeface="宋体" panose="02010600030101010101" pitchFamily="2" charset="-122"/>
                <a:ea typeface="宋体" panose="02010600030101010101" pitchFamily="2" charset="-122"/>
              </a:rPr>
              <a:t>。</a:t>
            </a:r>
          </a:p>
          <a:p>
            <a:pPr marL="1254125" eaLnBrk="1" hangingPunct="1">
              <a:lnSpc>
                <a:spcPct val="150000"/>
              </a:lnSpc>
              <a:spcBef>
                <a:spcPts val="1800"/>
              </a:spcBef>
              <a:buFont typeface="Wingdings 2" panose="05020102010507070707" pitchFamily="18" charset="2"/>
              <a:buNone/>
              <a:defRPr/>
            </a:pPr>
            <a:r>
              <a:rPr lang="en-US" altLang="zh-CN" sz="2200" dirty="0">
                <a:latin typeface="宋体" panose="02010600030101010101" pitchFamily="2" charset="-122"/>
                <a:ea typeface="宋体" panose="02010600030101010101" pitchFamily="2" charset="-122"/>
              </a:rPr>
              <a:t>3) </a:t>
            </a:r>
            <a:r>
              <a:rPr lang="zh-CN" altLang="en-US" sz="2200" dirty="0">
                <a:latin typeface="宋体" panose="02010600030101010101" pitchFamily="2" charset="-122"/>
                <a:ea typeface="宋体" panose="02010600030101010101" pitchFamily="2" charset="-122"/>
              </a:rPr>
              <a:t>存在某个</a:t>
            </a:r>
            <a:r>
              <a:rPr lang="en-US" altLang="zh-CN" sz="2200" dirty="0">
                <a:latin typeface="宋体" panose="02010600030101010101" pitchFamily="2" charset="-122"/>
                <a:ea typeface="宋体" panose="02010600030101010101" pitchFamily="2" charset="-122"/>
              </a:rPr>
              <a:t>n</a:t>
            </a:r>
            <a:r>
              <a:rPr lang="en-US" altLang="zh-CN" sz="2200" baseline="-25000" dirty="0">
                <a:latin typeface="宋体" panose="02010600030101010101" pitchFamily="2" charset="-122"/>
                <a:ea typeface="宋体" panose="02010600030101010101" pitchFamily="2" charset="-122"/>
              </a:rPr>
              <a:t>0</a:t>
            </a:r>
            <a:r>
              <a:rPr lang="en-US" altLang="zh-CN" sz="2200" dirty="0">
                <a:latin typeface="宋体" panose="02010600030101010101" pitchFamily="2" charset="-122"/>
                <a:ea typeface="宋体" panose="02010600030101010101" pitchFamily="2" charset="-122"/>
              </a:rPr>
              <a:t> ,</a:t>
            </a:r>
            <a:r>
              <a:rPr lang="zh-CN" altLang="en-US" sz="2200" dirty="0">
                <a:latin typeface="宋体" panose="02010600030101010101" pitchFamily="2" charset="-122"/>
                <a:ea typeface="宋体" panose="02010600030101010101" pitchFamily="2" charset="-122"/>
              </a:rPr>
              <a:t>使得对于任何</a:t>
            </a:r>
            <a:r>
              <a:rPr lang="en-US" altLang="zh-CN" sz="2200" dirty="0">
                <a:latin typeface="宋体" panose="02010600030101010101" pitchFamily="2" charset="-122"/>
                <a:ea typeface="宋体" panose="02010600030101010101" pitchFamily="2" charset="-122"/>
              </a:rPr>
              <a:t>n≥n</a:t>
            </a:r>
            <a:r>
              <a:rPr lang="en-US" altLang="zh-CN" sz="2200" baseline="-25000" dirty="0">
                <a:latin typeface="宋体" panose="02010600030101010101" pitchFamily="2" charset="-122"/>
                <a:ea typeface="宋体" panose="02010600030101010101" pitchFamily="2" charset="-122"/>
              </a:rPr>
              <a:t>0</a:t>
            </a:r>
            <a:r>
              <a:rPr lang="zh-CN" altLang="en-US" sz="2200" dirty="0">
                <a:latin typeface="宋体" panose="02010600030101010101" pitchFamily="2" charset="-122"/>
                <a:ea typeface="宋体" panose="02010600030101010101" pitchFamily="2" charset="-122"/>
              </a:rPr>
              <a:t>，有</a:t>
            </a:r>
            <a:r>
              <a:rPr lang="en-US" altLang="zh-CN" sz="2200" dirty="0">
                <a:latin typeface="宋体" panose="02010600030101010101" pitchFamily="2" charset="-122"/>
                <a:ea typeface="宋体" panose="02010600030101010101" pitchFamily="2" charset="-122"/>
              </a:rPr>
              <a:t>(log n)</a:t>
            </a:r>
            <a:r>
              <a:rPr lang="en-US" altLang="zh-CN" sz="2200" baseline="30000" dirty="0">
                <a:latin typeface="宋体" panose="02010600030101010101" pitchFamily="2" charset="-122"/>
                <a:ea typeface="宋体" panose="02010600030101010101" pitchFamily="2" charset="-122"/>
              </a:rPr>
              <a:t>x</a:t>
            </a:r>
            <a:r>
              <a:rPr lang="en-US" altLang="zh-CN" sz="2200" dirty="0">
                <a:latin typeface="宋体" panose="02010600030101010101" pitchFamily="2" charset="-122"/>
                <a:ea typeface="宋体" panose="02010600030101010101" pitchFamily="2" charset="-122"/>
              </a:rPr>
              <a:t> &lt; n</a:t>
            </a:r>
            <a:r>
              <a:rPr lang="zh-CN" altLang="en-US" sz="2200" dirty="0">
                <a:latin typeface="宋体" panose="02010600030101010101" pitchFamily="2" charset="-122"/>
                <a:ea typeface="宋体" panose="02010600030101010101" pitchFamily="2" charset="-122"/>
              </a:rPr>
              <a:t>。</a:t>
            </a:r>
          </a:p>
          <a:p>
            <a:pPr marL="1254125" eaLnBrk="1" hangingPunct="1">
              <a:lnSpc>
                <a:spcPct val="150000"/>
              </a:lnSpc>
              <a:spcBef>
                <a:spcPts val="1800"/>
              </a:spcBef>
              <a:buFont typeface="Wingdings 2" panose="05020102010507070707" pitchFamily="18" charset="2"/>
              <a:buNone/>
              <a:defRPr/>
            </a:pPr>
            <a:r>
              <a:rPr lang="en-US" altLang="zh-CN" sz="2200" dirty="0">
                <a:latin typeface="宋体" panose="02010600030101010101" pitchFamily="2" charset="-122"/>
                <a:ea typeface="宋体" panose="02010600030101010101" pitchFamily="2" charset="-122"/>
              </a:rPr>
              <a:t>4) </a:t>
            </a:r>
            <a:r>
              <a:rPr lang="zh-CN" altLang="en-US" sz="2200" dirty="0">
                <a:latin typeface="宋体" panose="02010600030101010101" pitchFamily="2" charset="-122"/>
                <a:ea typeface="宋体" panose="02010600030101010101" pitchFamily="2" charset="-122"/>
              </a:rPr>
              <a:t>存在某个</a:t>
            </a:r>
            <a:r>
              <a:rPr lang="en-US" altLang="zh-CN" sz="2200" dirty="0">
                <a:latin typeface="宋体" panose="02010600030101010101" pitchFamily="2" charset="-122"/>
                <a:ea typeface="宋体" panose="02010600030101010101" pitchFamily="2" charset="-122"/>
              </a:rPr>
              <a:t>n</a:t>
            </a:r>
            <a:r>
              <a:rPr lang="en-US" altLang="zh-CN" sz="2200" baseline="-25000" dirty="0">
                <a:latin typeface="宋体" panose="02010600030101010101" pitchFamily="2" charset="-122"/>
                <a:ea typeface="宋体" panose="02010600030101010101" pitchFamily="2" charset="-122"/>
              </a:rPr>
              <a:t>0</a:t>
            </a:r>
            <a:r>
              <a:rPr lang="en-US" altLang="zh-CN" sz="2200" dirty="0">
                <a:latin typeface="宋体" panose="02010600030101010101" pitchFamily="2" charset="-122"/>
                <a:ea typeface="宋体" panose="02010600030101010101" pitchFamily="2" charset="-122"/>
              </a:rPr>
              <a:t> ,</a:t>
            </a:r>
            <a:r>
              <a:rPr lang="zh-CN" altLang="en-US" sz="2200" dirty="0">
                <a:latin typeface="宋体" panose="02010600030101010101" pitchFamily="2" charset="-122"/>
                <a:ea typeface="宋体" panose="02010600030101010101" pitchFamily="2" charset="-122"/>
              </a:rPr>
              <a:t>使得对于任何</a:t>
            </a:r>
            <a:r>
              <a:rPr lang="en-US" altLang="zh-CN" sz="2200" dirty="0">
                <a:latin typeface="宋体" panose="02010600030101010101" pitchFamily="2" charset="-122"/>
                <a:ea typeface="宋体" panose="02010600030101010101" pitchFamily="2" charset="-122"/>
              </a:rPr>
              <a:t>n≥n</a:t>
            </a:r>
            <a:r>
              <a:rPr lang="en-US" altLang="zh-CN" sz="2200" baseline="-25000" dirty="0">
                <a:latin typeface="宋体" panose="02010600030101010101" pitchFamily="2" charset="-122"/>
                <a:ea typeface="宋体" panose="02010600030101010101" pitchFamily="2" charset="-122"/>
              </a:rPr>
              <a:t>0</a:t>
            </a:r>
            <a:r>
              <a:rPr lang="zh-CN" altLang="en-US" sz="2200" dirty="0">
                <a:latin typeface="宋体" panose="02010600030101010101" pitchFamily="2" charset="-122"/>
                <a:ea typeface="宋体" panose="02010600030101010101" pitchFamily="2" charset="-122"/>
              </a:rPr>
              <a:t>，有</a:t>
            </a:r>
            <a:r>
              <a:rPr lang="en-US" altLang="zh-CN" sz="2200" dirty="0" err="1">
                <a:latin typeface="宋体" panose="02010600030101010101" pitchFamily="2" charset="-122"/>
                <a:ea typeface="宋体" panose="02010600030101010101" pitchFamily="2" charset="-122"/>
              </a:rPr>
              <a:t>n</a:t>
            </a:r>
            <a:r>
              <a:rPr lang="en-US" altLang="zh-CN" sz="2200" baseline="30000" dirty="0" err="1">
                <a:latin typeface="宋体" panose="02010600030101010101" pitchFamily="2" charset="-122"/>
                <a:ea typeface="宋体" panose="02010600030101010101" pitchFamily="2" charset="-122"/>
              </a:rPr>
              <a:t>x</a:t>
            </a:r>
            <a:r>
              <a:rPr lang="en-US" altLang="zh-CN" sz="2200" baseline="30000" dirty="0">
                <a:latin typeface="宋体" panose="02010600030101010101" pitchFamily="2" charset="-122"/>
                <a:ea typeface="宋体" panose="02010600030101010101" pitchFamily="2" charset="-122"/>
              </a:rPr>
              <a:t> </a:t>
            </a:r>
            <a:r>
              <a:rPr lang="en-US" altLang="zh-CN" sz="2200" dirty="0">
                <a:latin typeface="宋体" panose="02010600030101010101" pitchFamily="2" charset="-122"/>
                <a:ea typeface="宋体" panose="02010600030101010101" pitchFamily="2" charset="-122"/>
              </a:rPr>
              <a:t>&lt; 2</a:t>
            </a:r>
            <a:r>
              <a:rPr lang="en-US" altLang="zh-CN" sz="2200" baseline="30000" dirty="0">
                <a:latin typeface="宋体" panose="02010600030101010101" pitchFamily="2" charset="-122"/>
                <a:ea typeface="宋体" panose="02010600030101010101" pitchFamily="2" charset="-122"/>
              </a:rPr>
              <a:t>n</a:t>
            </a:r>
            <a:r>
              <a:rPr lang="zh-CN" altLang="en-US" sz="2200" dirty="0">
                <a:latin typeface="宋体" panose="02010600030101010101" pitchFamily="2" charset="-122"/>
                <a:ea typeface="宋体" panose="02010600030101010101" pitchFamily="2" charset="-122"/>
              </a:rPr>
              <a:t>。</a:t>
            </a:r>
          </a:p>
          <a:p>
            <a:pPr marL="1254125" eaLnBrk="1" hangingPunct="1">
              <a:lnSpc>
                <a:spcPct val="150000"/>
              </a:lnSpc>
              <a:spcBef>
                <a:spcPts val="1800"/>
              </a:spcBef>
              <a:buFont typeface="Wingdings 2" panose="05020102010507070707" pitchFamily="18" charset="2"/>
              <a:buNone/>
              <a:defRPr/>
            </a:pPr>
            <a:r>
              <a:rPr lang="en-US" altLang="zh-CN" sz="2200" dirty="0">
                <a:latin typeface="宋体" panose="02010600030101010101" pitchFamily="2" charset="-122"/>
                <a:ea typeface="宋体" panose="02010600030101010101" pitchFamily="2" charset="-122"/>
              </a:rPr>
              <a:t>5) </a:t>
            </a:r>
            <a:r>
              <a:rPr lang="zh-CN" altLang="en-US" sz="2200" dirty="0">
                <a:latin typeface="宋体" panose="02010600030101010101" pitchFamily="2" charset="-122"/>
                <a:ea typeface="宋体" panose="02010600030101010101" pitchFamily="2" charset="-122"/>
              </a:rPr>
              <a:t>对任意实数</a:t>
            </a:r>
            <a:r>
              <a:rPr lang="en-US" altLang="zh-CN" sz="2200" dirty="0">
                <a:latin typeface="宋体" panose="02010600030101010101" pitchFamily="2" charset="-122"/>
                <a:ea typeface="宋体" panose="02010600030101010101" pitchFamily="2" charset="-122"/>
              </a:rPr>
              <a:t>y ,</a:t>
            </a:r>
            <a:r>
              <a:rPr lang="zh-CN" altLang="en-US" sz="2200" dirty="0">
                <a:latin typeface="宋体" panose="02010600030101010101" pitchFamily="2" charset="-122"/>
                <a:ea typeface="宋体" panose="02010600030101010101" pitchFamily="2" charset="-122"/>
              </a:rPr>
              <a:t>存在某个</a:t>
            </a:r>
            <a:r>
              <a:rPr lang="en-US" altLang="zh-CN" sz="2200" dirty="0">
                <a:latin typeface="宋体" panose="02010600030101010101" pitchFamily="2" charset="-122"/>
                <a:ea typeface="宋体" panose="02010600030101010101" pitchFamily="2" charset="-122"/>
              </a:rPr>
              <a:t>n</a:t>
            </a:r>
            <a:r>
              <a:rPr lang="en-US" altLang="zh-CN" sz="2200" baseline="-25000" dirty="0">
                <a:latin typeface="宋体" panose="02010600030101010101" pitchFamily="2" charset="-122"/>
                <a:ea typeface="宋体" panose="02010600030101010101" pitchFamily="2" charset="-122"/>
              </a:rPr>
              <a:t>0</a:t>
            </a:r>
            <a:r>
              <a:rPr lang="zh-CN" altLang="en-US" sz="2200" dirty="0">
                <a:latin typeface="宋体" panose="02010600030101010101" pitchFamily="2" charset="-122"/>
                <a:ea typeface="宋体" panose="02010600030101010101" pitchFamily="2" charset="-122"/>
              </a:rPr>
              <a:t>，使得对于任何</a:t>
            </a:r>
            <a:r>
              <a:rPr lang="en-US" altLang="zh-CN" sz="2200" dirty="0">
                <a:latin typeface="宋体" panose="02010600030101010101" pitchFamily="2" charset="-122"/>
                <a:ea typeface="宋体" panose="02010600030101010101" pitchFamily="2" charset="-122"/>
              </a:rPr>
              <a:t>n≥n</a:t>
            </a:r>
            <a:r>
              <a:rPr lang="en-US" altLang="zh-CN" sz="2200" baseline="-25000" dirty="0">
                <a:latin typeface="宋体" panose="02010600030101010101" pitchFamily="2" charset="-122"/>
                <a:ea typeface="宋体" panose="02010600030101010101" pitchFamily="2" charset="-122"/>
              </a:rPr>
              <a:t>0</a:t>
            </a:r>
            <a:r>
              <a:rPr lang="zh-CN" altLang="en-US" sz="2200" dirty="0">
                <a:latin typeface="宋体" panose="02010600030101010101" pitchFamily="2" charset="-122"/>
                <a:ea typeface="宋体" panose="02010600030101010101" pitchFamily="2" charset="-122"/>
              </a:rPr>
              <a:t>， 有 </a:t>
            </a:r>
            <a:endParaRPr lang="en-US" altLang="zh-CN" sz="2200" dirty="0">
              <a:latin typeface="宋体" panose="02010600030101010101" pitchFamily="2" charset="-122"/>
              <a:ea typeface="宋体" panose="02010600030101010101" pitchFamily="2" charset="-122"/>
            </a:endParaRPr>
          </a:p>
          <a:p>
            <a:pPr marL="1254125" eaLnBrk="1" hangingPunct="1">
              <a:lnSpc>
                <a:spcPct val="150000"/>
              </a:lnSpc>
              <a:spcBef>
                <a:spcPts val="1800"/>
              </a:spcBef>
              <a:buFont typeface="Wingdings 2" panose="05020102010507070707" pitchFamily="18" charset="2"/>
              <a:buNone/>
              <a:defRPr/>
            </a:pPr>
            <a:r>
              <a:rPr lang="en-US" altLang="zh-CN" sz="2200" dirty="0">
                <a:solidFill>
                  <a:srgbClr val="FF0000"/>
                </a:solidFill>
                <a:latin typeface="宋体" panose="02010600030101010101" pitchFamily="2" charset="-122"/>
                <a:ea typeface="宋体" panose="02010600030101010101" pitchFamily="2" charset="-122"/>
              </a:rPr>
              <a:t>    </a:t>
            </a:r>
            <a:r>
              <a:rPr lang="en-US" altLang="zh-CN" sz="2200" dirty="0" err="1">
                <a:solidFill>
                  <a:srgbClr val="FF0000"/>
                </a:solidFill>
                <a:latin typeface="宋体" panose="02010600030101010101" pitchFamily="2" charset="-122"/>
                <a:ea typeface="宋体" panose="02010600030101010101" pitchFamily="2" charset="-122"/>
              </a:rPr>
              <a:t>n</a:t>
            </a:r>
            <a:r>
              <a:rPr lang="en-US" altLang="zh-CN" sz="2200" baseline="30000" dirty="0" err="1">
                <a:solidFill>
                  <a:srgbClr val="FF0000"/>
                </a:solidFill>
                <a:latin typeface="宋体" panose="02010600030101010101" pitchFamily="2" charset="-122"/>
                <a:ea typeface="宋体" panose="02010600030101010101" pitchFamily="2" charset="-122"/>
              </a:rPr>
              <a:t>x</a:t>
            </a:r>
            <a:r>
              <a:rPr lang="en-US" altLang="zh-CN" sz="2200" dirty="0">
                <a:solidFill>
                  <a:srgbClr val="FF0000"/>
                </a:solidFill>
                <a:latin typeface="宋体" panose="02010600030101010101" pitchFamily="2" charset="-122"/>
                <a:ea typeface="宋体" panose="02010600030101010101" pitchFamily="2" charset="-122"/>
              </a:rPr>
              <a:t> (log n)</a:t>
            </a:r>
            <a:r>
              <a:rPr lang="en-US" altLang="zh-CN" sz="2200" baseline="30000" dirty="0">
                <a:solidFill>
                  <a:srgbClr val="FF0000"/>
                </a:solidFill>
                <a:latin typeface="宋体" panose="02010600030101010101" pitchFamily="2" charset="-122"/>
                <a:ea typeface="宋体" panose="02010600030101010101" pitchFamily="2" charset="-122"/>
              </a:rPr>
              <a:t>y</a:t>
            </a:r>
            <a:r>
              <a:rPr lang="en-US" altLang="zh-CN" sz="2200" dirty="0">
                <a:solidFill>
                  <a:srgbClr val="FF0000"/>
                </a:solidFill>
                <a:latin typeface="宋体" panose="02010600030101010101" pitchFamily="2" charset="-122"/>
                <a:ea typeface="宋体" panose="02010600030101010101" pitchFamily="2" charset="-122"/>
              </a:rPr>
              <a:t> &lt; </a:t>
            </a:r>
            <a:r>
              <a:rPr lang="en-US" altLang="zh-CN" sz="2200" dirty="0" err="1">
                <a:solidFill>
                  <a:srgbClr val="FF0000"/>
                </a:solidFill>
                <a:latin typeface="宋体" panose="02010600030101010101" pitchFamily="2" charset="-122"/>
                <a:ea typeface="宋体" panose="02010600030101010101" pitchFamily="2" charset="-122"/>
              </a:rPr>
              <a:t>n</a:t>
            </a:r>
            <a:r>
              <a:rPr lang="en-US" altLang="zh-CN" sz="2200" baseline="30000" dirty="0" err="1">
                <a:solidFill>
                  <a:srgbClr val="FF0000"/>
                </a:solidFill>
                <a:latin typeface="宋体" panose="02010600030101010101" pitchFamily="2" charset="-122"/>
                <a:ea typeface="宋体" panose="02010600030101010101" pitchFamily="2" charset="-122"/>
              </a:rPr>
              <a:t>x</a:t>
            </a:r>
            <a:r>
              <a:rPr lang="en-US" altLang="zh-CN" sz="2200" baseline="30000" dirty="0">
                <a:solidFill>
                  <a:srgbClr val="FF0000"/>
                </a:solidFill>
                <a:latin typeface="宋体" panose="02010600030101010101" pitchFamily="2" charset="-122"/>
                <a:ea typeface="宋体" panose="02010600030101010101" pitchFamily="2" charset="-122"/>
              </a:rPr>
              <a:t>+</a:t>
            </a:r>
            <a:r>
              <a:rPr lang="el-GR" altLang="zh-CN" sz="2200" baseline="30000" dirty="0">
                <a:solidFill>
                  <a:srgbClr val="FF0000"/>
                </a:solidFill>
                <a:ea typeface="宋体" panose="02010600030101010101" pitchFamily="2" charset="-122"/>
              </a:rPr>
              <a:t>ε </a:t>
            </a:r>
            <a:endParaRPr lang="zh-CN" altLang="el-GR" sz="2200" dirty="0">
              <a:solidFill>
                <a:srgbClr val="FF0000"/>
              </a:solidFill>
              <a:latin typeface="宋体" panose="02010600030101010101" pitchFamily="2" charset="-122"/>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内容占位符 2">
            <a:extLst>
              <a:ext uri="{FF2B5EF4-FFF2-40B4-BE49-F238E27FC236}">
                <a16:creationId xmlns:a16="http://schemas.microsoft.com/office/drawing/2014/main" id="{BDC5990F-A61F-493B-89AE-0E285E306AB0}"/>
              </a:ext>
            </a:extLst>
          </p:cNvPr>
          <p:cNvSpPr>
            <a:spLocks noGrp="1"/>
          </p:cNvSpPr>
          <p:nvPr>
            <p:ph idx="1"/>
          </p:nvPr>
        </p:nvSpPr>
        <p:spPr>
          <a:xfrm>
            <a:off x="611188" y="981075"/>
            <a:ext cx="8374062" cy="5427663"/>
          </a:xfrm>
          <a:solidFill>
            <a:schemeClr val="bg1"/>
          </a:solidFill>
        </p:spPr>
        <p:txBody>
          <a:bodyPr/>
          <a:lstStyle/>
          <a:p>
            <a:pPr eaLnBrk="1" hangingPunct="1">
              <a:lnSpc>
                <a:spcPct val="150000"/>
              </a:lnSpc>
              <a:buFont typeface="Wingdings 2" panose="05020102010507070707" pitchFamily="18" charset="2"/>
              <a:buNone/>
              <a:defRPr/>
            </a:pPr>
            <a:r>
              <a:rPr lang="zh-CN" altLang="en-US" sz="2800" dirty="0"/>
              <a:t>例</a:t>
            </a:r>
            <a:r>
              <a:rPr lang="en-US" altLang="zh-CN" sz="2800" dirty="0"/>
              <a:t>:</a:t>
            </a:r>
          </a:p>
          <a:p>
            <a:pPr eaLnBrk="1" hangingPunct="1">
              <a:lnSpc>
                <a:spcPct val="150000"/>
              </a:lnSpc>
              <a:buFont typeface="Wingdings 2" panose="05020102010507070707" pitchFamily="18" charset="2"/>
              <a:buNone/>
              <a:defRPr/>
            </a:pPr>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 根据定理</a:t>
            </a:r>
            <a:r>
              <a:rPr lang="en-US" altLang="zh-CN" sz="2800" dirty="0">
                <a:latin typeface="宋体" panose="02010600030101010101" pitchFamily="2" charset="-122"/>
                <a:ea typeface="宋体" panose="02010600030101010101" pitchFamily="2" charset="-122"/>
              </a:rPr>
              <a:t>1.2</a:t>
            </a:r>
            <a:r>
              <a:rPr lang="zh-CN" altLang="en-US" sz="2800" dirty="0">
                <a:latin typeface="宋体" panose="02010600030101010101" pitchFamily="2" charset="-122"/>
                <a:ea typeface="宋体" panose="02010600030101010101" pitchFamily="2" charset="-122"/>
              </a:rPr>
              <a:t>，很容易得出： </a:t>
            </a:r>
            <a:endParaRPr lang="en-US" altLang="zh-CN" sz="2800" dirty="0">
              <a:latin typeface="宋体" panose="02010600030101010101" pitchFamily="2" charset="-122"/>
              <a:ea typeface="宋体" panose="02010600030101010101" pitchFamily="2" charset="-122"/>
            </a:endParaRPr>
          </a:p>
          <a:p>
            <a:pPr marL="895350" eaLnBrk="1" hangingPunct="1">
              <a:lnSpc>
                <a:spcPct val="150000"/>
              </a:lnSpc>
              <a:buFont typeface="Wingdings 2" panose="05020102010507070707" pitchFamily="18" charset="2"/>
              <a:buNone/>
              <a:defRPr/>
            </a:pPr>
            <a:r>
              <a:rPr lang="en-US" altLang="zh-CN" sz="2800" dirty="0">
                <a:latin typeface="宋体" panose="02010600030101010101" pitchFamily="2" charset="-122"/>
                <a:ea typeface="宋体" panose="02010600030101010101" pitchFamily="2" charset="-122"/>
              </a:rPr>
              <a:t>   n</a:t>
            </a:r>
            <a:r>
              <a:rPr lang="en-US" altLang="zh-CN" sz="2800" baseline="30000" dirty="0">
                <a:latin typeface="宋体" panose="02010600030101010101" pitchFamily="2" charset="-122"/>
                <a:ea typeface="宋体" panose="02010600030101010101" pitchFamily="2" charset="-122"/>
              </a:rPr>
              <a:t>3</a:t>
            </a:r>
            <a:r>
              <a:rPr lang="en-US" altLang="zh-CN" sz="2800" dirty="0">
                <a:latin typeface="宋体" panose="02010600030101010101" pitchFamily="2" charset="-122"/>
                <a:ea typeface="宋体" panose="02010600030101010101" pitchFamily="2" charset="-122"/>
              </a:rPr>
              <a:t> + </a:t>
            </a:r>
            <a:r>
              <a:rPr lang="en-US" altLang="zh-CN" sz="2800" dirty="0">
                <a:solidFill>
                  <a:srgbClr val="FF0000"/>
                </a:solidFill>
                <a:latin typeface="宋体" panose="02010600030101010101" pitchFamily="2" charset="-122"/>
                <a:ea typeface="宋体" panose="02010600030101010101" pitchFamily="2" charset="-122"/>
              </a:rPr>
              <a:t>n</a:t>
            </a:r>
            <a:r>
              <a:rPr lang="en-US" altLang="zh-CN" sz="2800" baseline="30000" dirty="0">
                <a:solidFill>
                  <a:srgbClr val="FF0000"/>
                </a:solidFill>
                <a:latin typeface="宋体" panose="02010600030101010101" pitchFamily="2" charset="-122"/>
                <a:ea typeface="宋体" panose="02010600030101010101" pitchFamily="2" charset="-122"/>
              </a:rPr>
              <a:t>2</a:t>
            </a:r>
            <a:r>
              <a:rPr lang="en-US" altLang="zh-CN" sz="2800" dirty="0">
                <a:solidFill>
                  <a:srgbClr val="FF0000"/>
                </a:solidFill>
                <a:latin typeface="宋体" panose="02010600030101010101" pitchFamily="2" charset="-122"/>
                <a:ea typeface="宋体" panose="02010600030101010101" pitchFamily="2" charset="-122"/>
              </a:rPr>
              <a:t>log n </a:t>
            </a:r>
            <a:r>
              <a:rPr lang="en-US" altLang="zh-CN" sz="2800" dirty="0">
                <a:latin typeface="宋体" panose="02010600030101010101" pitchFamily="2" charset="-122"/>
                <a:ea typeface="宋体" panose="02010600030101010101" pitchFamily="2" charset="-122"/>
              </a:rPr>
              <a:t>= O(n</a:t>
            </a:r>
            <a:r>
              <a:rPr lang="en-US" altLang="zh-CN" sz="2800" baseline="30000" dirty="0">
                <a:latin typeface="宋体" panose="02010600030101010101" pitchFamily="2" charset="-122"/>
                <a:ea typeface="宋体" panose="02010600030101010101" pitchFamily="2" charset="-122"/>
              </a:rPr>
              <a:t>3</a:t>
            </a:r>
            <a:r>
              <a:rPr lang="en-US" altLang="zh-CN" sz="2800" dirty="0">
                <a:latin typeface="宋体" panose="02010600030101010101" pitchFamily="2" charset="-122"/>
                <a:ea typeface="宋体" panose="02010600030101010101" pitchFamily="2" charset="-122"/>
              </a:rPr>
              <a:t> ) </a:t>
            </a:r>
            <a:r>
              <a:rPr lang="zh-CN" altLang="en-US" sz="2800" dirty="0">
                <a:latin typeface="宋体" panose="02010600030101010101" pitchFamily="2" charset="-122"/>
                <a:ea typeface="宋体" panose="02010600030101010101" pitchFamily="2" charset="-122"/>
              </a:rPr>
              <a:t>；</a:t>
            </a:r>
            <a:endParaRPr lang="en-US" altLang="zh-CN" sz="2800" dirty="0">
              <a:latin typeface="宋体" panose="02010600030101010101" pitchFamily="2" charset="-122"/>
              <a:ea typeface="宋体" panose="02010600030101010101" pitchFamily="2" charset="-122"/>
            </a:endParaRPr>
          </a:p>
          <a:p>
            <a:pPr marL="895350" eaLnBrk="1" hangingPunct="1">
              <a:lnSpc>
                <a:spcPct val="150000"/>
              </a:lnSpc>
              <a:buFont typeface="Wingdings 2" panose="05020102010507070707" pitchFamily="18" charset="2"/>
              <a:buNone/>
              <a:defRPr/>
            </a:pPr>
            <a:r>
              <a:rPr lang="pt-BR" altLang="zh-CN" sz="2800" dirty="0">
                <a:latin typeface="宋体" panose="02010600030101010101" pitchFamily="2" charset="-122"/>
                <a:ea typeface="宋体" panose="02010600030101010101" pitchFamily="2" charset="-122"/>
              </a:rPr>
              <a:t>   n</a:t>
            </a:r>
            <a:r>
              <a:rPr lang="pt-BR" altLang="zh-CN" sz="2800" baseline="30000" dirty="0">
                <a:latin typeface="宋体" panose="02010600030101010101" pitchFamily="2" charset="-122"/>
                <a:ea typeface="宋体" panose="02010600030101010101" pitchFamily="2" charset="-122"/>
              </a:rPr>
              <a:t>4</a:t>
            </a:r>
            <a:r>
              <a:rPr lang="pt-BR" altLang="zh-CN" sz="2800" dirty="0">
                <a:latin typeface="宋体" panose="02010600030101010101" pitchFamily="2" charset="-122"/>
                <a:ea typeface="宋体" panose="02010600030101010101" pitchFamily="2" charset="-122"/>
              </a:rPr>
              <a:t> + </a:t>
            </a:r>
            <a:r>
              <a:rPr lang="pt-BR" altLang="zh-CN" sz="2800" dirty="0">
                <a:solidFill>
                  <a:srgbClr val="FF0000"/>
                </a:solidFill>
                <a:latin typeface="宋体" panose="02010600030101010101" pitchFamily="2" charset="-122"/>
                <a:ea typeface="宋体" panose="02010600030101010101" pitchFamily="2" charset="-122"/>
              </a:rPr>
              <a:t>n</a:t>
            </a:r>
            <a:r>
              <a:rPr lang="pt-BR" altLang="zh-CN" sz="2800" baseline="30000" dirty="0">
                <a:solidFill>
                  <a:srgbClr val="FF0000"/>
                </a:solidFill>
                <a:latin typeface="宋体" panose="02010600030101010101" pitchFamily="2" charset="-122"/>
                <a:ea typeface="宋体" panose="02010600030101010101" pitchFamily="2" charset="-122"/>
              </a:rPr>
              <a:t>2.5</a:t>
            </a:r>
            <a:r>
              <a:rPr lang="pt-BR" altLang="zh-CN" sz="2800" dirty="0">
                <a:solidFill>
                  <a:srgbClr val="FF0000"/>
                </a:solidFill>
                <a:latin typeface="宋体" panose="02010600030101010101" pitchFamily="2" charset="-122"/>
                <a:ea typeface="宋体" panose="02010600030101010101" pitchFamily="2" charset="-122"/>
              </a:rPr>
              <a:t>log</a:t>
            </a:r>
            <a:r>
              <a:rPr lang="pt-BR" altLang="zh-CN" sz="2800" baseline="30000" dirty="0">
                <a:solidFill>
                  <a:srgbClr val="FF0000"/>
                </a:solidFill>
                <a:latin typeface="宋体" panose="02010600030101010101" pitchFamily="2" charset="-122"/>
                <a:ea typeface="宋体" panose="02010600030101010101" pitchFamily="2" charset="-122"/>
              </a:rPr>
              <a:t>20</a:t>
            </a:r>
            <a:r>
              <a:rPr lang="pt-BR" altLang="zh-CN" sz="2800" dirty="0">
                <a:solidFill>
                  <a:srgbClr val="FF0000"/>
                </a:solidFill>
                <a:latin typeface="宋体" panose="02010600030101010101" pitchFamily="2" charset="-122"/>
                <a:ea typeface="宋体" panose="02010600030101010101" pitchFamily="2" charset="-122"/>
              </a:rPr>
              <a:t> n </a:t>
            </a:r>
            <a:r>
              <a:rPr lang="pt-BR" altLang="zh-CN" sz="2800" dirty="0">
                <a:latin typeface="宋体" panose="02010600030101010101" pitchFamily="2" charset="-122"/>
                <a:ea typeface="宋体" panose="02010600030101010101" pitchFamily="2" charset="-122"/>
              </a:rPr>
              <a:t>= O(n</a:t>
            </a:r>
            <a:r>
              <a:rPr lang="pt-BR" altLang="zh-CN" sz="2800" baseline="30000" dirty="0">
                <a:latin typeface="宋体" panose="02010600030101010101" pitchFamily="2" charset="-122"/>
                <a:ea typeface="宋体" panose="02010600030101010101" pitchFamily="2" charset="-122"/>
              </a:rPr>
              <a:t>4</a:t>
            </a:r>
            <a:r>
              <a:rPr lang="pt-BR" altLang="zh-CN" sz="2800" dirty="0">
                <a:latin typeface="宋体" panose="02010600030101010101" pitchFamily="2" charset="-122"/>
                <a:ea typeface="宋体" panose="02010600030101010101" pitchFamily="2" charset="-122"/>
              </a:rPr>
              <a:t> )</a:t>
            </a:r>
            <a:r>
              <a:rPr lang="zh-CN" altLang="pt-BR" sz="2800" dirty="0">
                <a:latin typeface="宋体" panose="02010600030101010101" pitchFamily="2" charset="-122"/>
                <a:ea typeface="宋体" panose="02010600030101010101" pitchFamily="2" charset="-122"/>
              </a:rPr>
              <a:t>；</a:t>
            </a:r>
            <a:endParaRPr lang="en-US" altLang="zh-CN" sz="2800" dirty="0">
              <a:latin typeface="宋体" panose="02010600030101010101" pitchFamily="2" charset="-122"/>
              <a:ea typeface="宋体" panose="02010600030101010101" pitchFamily="2" charset="-122"/>
            </a:endParaRPr>
          </a:p>
          <a:p>
            <a:pPr marL="895350" eaLnBrk="1" hangingPunct="1">
              <a:lnSpc>
                <a:spcPct val="150000"/>
              </a:lnSpc>
              <a:buFont typeface="Wingdings 2" panose="05020102010507070707" pitchFamily="18" charset="2"/>
              <a:buNone/>
              <a:defRPr/>
            </a:pPr>
            <a:r>
              <a:rPr lang="pt-BR" altLang="zh-CN" sz="2800" dirty="0">
                <a:latin typeface="宋体" panose="02010600030101010101" pitchFamily="2" charset="-122"/>
                <a:ea typeface="宋体" panose="02010600030101010101" pitchFamily="2" charset="-122"/>
              </a:rPr>
              <a:t>   2</a:t>
            </a:r>
            <a:r>
              <a:rPr lang="pt-BR" altLang="zh-CN" sz="2800" baseline="30000" dirty="0">
                <a:latin typeface="宋体" panose="02010600030101010101" pitchFamily="2" charset="-122"/>
                <a:ea typeface="宋体" panose="02010600030101010101" pitchFamily="2" charset="-122"/>
              </a:rPr>
              <a:t>n</a:t>
            </a:r>
            <a:r>
              <a:rPr lang="pt-BR" altLang="zh-CN" sz="2800" dirty="0">
                <a:latin typeface="宋体" panose="02010600030101010101" pitchFamily="2" charset="-122"/>
                <a:ea typeface="宋体" panose="02010600030101010101" pitchFamily="2" charset="-122"/>
              </a:rPr>
              <a:t>n</a:t>
            </a:r>
            <a:r>
              <a:rPr lang="pt-BR" altLang="zh-CN" sz="2800" baseline="30000" dirty="0">
                <a:latin typeface="宋体" panose="02010600030101010101" pitchFamily="2" charset="-122"/>
                <a:ea typeface="宋体" panose="02010600030101010101" pitchFamily="2" charset="-122"/>
              </a:rPr>
              <a:t>4</a:t>
            </a:r>
            <a:r>
              <a:rPr lang="pt-BR" altLang="zh-CN" sz="2800" dirty="0">
                <a:latin typeface="宋体" panose="02010600030101010101" pitchFamily="2" charset="-122"/>
                <a:ea typeface="宋体" panose="02010600030101010101" pitchFamily="2" charset="-122"/>
              </a:rPr>
              <a:t>log</a:t>
            </a:r>
            <a:r>
              <a:rPr lang="pt-BR" altLang="zh-CN" sz="2800" baseline="30000" dirty="0">
                <a:latin typeface="宋体" panose="02010600030101010101" pitchFamily="2" charset="-122"/>
                <a:ea typeface="宋体" panose="02010600030101010101" pitchFamily="2" charset="-122"/>
              </a:rPr>
              <a:t>3</a:t>
            </a:r>
            <a:r>
              <a:rPr lang="pt-BR" altLang="zh-CN" sz="2800" dirty="0">
                <a:latin typeface="宋体" panose="02010600030101010101" pitchFamily="2" charset="-122"/>
                <a:ea typeface="宋体" panose="02010600030101010101" pitchFamily="2" charset="-122"/>
              </a:rPr>
              <a:t> n</a:t>
            </a:r>
            <a:r>
              <a:rPr lang="zh-CN" altLang="pt-BR" sz="2800" dirty="0">
                <a:latin typeface="宋体" panose="02010600030101010101" pitchFamily="2" charset="-122"/>
                <a:ea typeface="宋体" panose="02010600030101010101" pitchFamily="2" charset="-122"/>
              </a:rPr>
              <a:t>＋</a:t>
            </a:r>
            <a:r>
              <a:rPr lang="pt-BR" altLang="zh-CN" sz="2800" dirty="0">
                <a:latin typeface="宋体" panose="02010600030101010101" pitchFamily="2" charset="-122"/>
                <a:ea typeface="宋体" panose="02010600030101010101" pitchFamily="2" charset="-122"/>
              </a:rPr>
              <a:t>2</a:t>
            </a:r>
            <a:r>
              <a:rPr lang="pt-BR" altLang="zh-CN" sz="2800" baseline="30000" dirty="0">
                <a:latin typeface="宋体" panose="02010600030101010101" pitchFamily="2" charset="-122"/>
                <a:ea typeface="宋体" panose="02010600030101010101" pitchFamily="2" charset="-122"/>
              </a:rPr>
              <a:t>n</a:t>
            </a:r>
            <a:r>
              <a:rPr lang="pt-BR" altLang="zh-CN" sz="2800" dirty="0">
                <a:latin typeface="宋体" panose="02010600030101010101" pitchFamily="2" charset="-122"/>
                <a:ea typeface="宋体" panose="02010600030101010101" pitchFamily="2" charset="-122"/>
              </a:rPr>
              <a:t>n</a:t>
            </a:r>
            <a:r>
              <a:rPr lang="pt-BR" altLang="zh-CN" sz="2800" baseline="30000" dirty="0">
                <a:latin typeface="宋体" panose="02010600030101010101" pitchFamily="2" charset="-122"/>
                <a:ea typeface="宋体" panose="02010600030101010101" pitchFamily="2" charset="-122"/>
              </a:rPr>
              <a:t>5</a:t>
            </a:r>
            <a:r>
              <a:rPr lang="pt-BR" altLang="zh-CN" sz="2800" dirty="0">
                <a:latin typeface="宋体" panose="02010600030101010101" pitchFamily="2" charset="-122"/>
                <a:ea typeface="宋体" panose="02010600030101010101" pitchFamily="2" charset="-122"/>
              </a:rPr>
              <a:t>/log</a:t>
            </a:r>
            <a:r>
              <a:rPr lang="pt-BR" altLang="zh-CN" sz="2800" baseline="30000" dirty="0">
                <a:latin typeface="宋体" panose="02010600030101010101" pitchFamily="2" charset="-122"/>
                <a:ea typeface="宋体" panose="02010600030101010101" pitchFamily="2" charset="-122"/>
              </a:rPr>
              <a:t>3</a:t>
            </a:r>
            <a:r>
              <a:rPr lang="pt-BR" altLang="zh-CN" sz="2800" dirty="0">
                <a:latin typeface="宋体" panose="02010600030101010101" pitchFamily="2" charset="-122"/>
                <a:ea typeface="宋体" panose="02010600030101010101" pitchFamily="2" charset="-122"/>
              </a:rPr>
              <a:t>n = O(2</a:t>
            </a:r>
            <a:r>
              <a:rPr lang="pt-BR" altLang="zh-CN" sz="2800" baseline="30000" dirty="0">
                <a:latin typeface="宋体" panose="02010600030101010101" pitchFamily="2" charset="-122"/>
                <a:ea typeface="宋体" panose="02010600030101010101" pitchFamily="2" charset="-122"/>
              </a:rPr>
              <a:t>n</a:t>
            </a:r>
            <a:r>
              <a:rPr lang="pt-BR" altLang="zh-CN" sz="2800" dirty="0">
                <a:latin typeface="宋体" panose="02010600030101010101" pitchFamily="2" charset="-122"/>
                <a:ea typeface="宋体" panose="02010600030101010101" pitchFamily="2" charset="-122"/>
              </a:rPr>
              <a:t>n</a:t>
            </a:r>
            <a:r>
              <a:rPr lang="pt-BR" altLang="zh-CN" sz="2800" baseline="30000" dirty="0">
                <a:latin typeface="宋体" panose="02010600030101010101" pitchFamily="2" charset="-122"/>
                <a:ea typeface="宋体" panose="02010600030101010101" pitchFamily="2" charset="-122"/>
              </a:rPr>
              <a:t>5</a:t>
            </a:r>
            <a:r>
              <a:rPr lang="pt-BR" altLang="zh-CN" sz="2800" dirty="0">
                <a:latin typeface="宋体" panose="02010600030101010101" pitchFamily="2" charset="-122"/>
                <a:ea typeface="宋体" panose="02010600030101010101" pitchFamily="2" charset="-122"/>
              </a:rPr>
              <a:t> )</a:t>
            </a:r>
            <a:r>
              <a:rPr lang="zh-CN" altLang="pt-BR" sz="2800" dirty="0">
                <a:latin typeface="宋体" panose="02010600030101010101" pitchFamily="2" charset="-122"/>
                <a:ea typeface="宋体" panose="02010600030101010101" pitchFamily="2" charset="-122"/>
              </a:rPr>
              <a:t>。</a:t>
            </a:r>
            <a:endParaRPr lang="zh-CN" altLang="en-US" sz="2800" dirty="0">
              <a:latin typeface="宋体" panose="02010600030101010101" pitchFamily="2" charset="-122"/>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内容占位符 2">
            <a:extLst>
              <a:ext uri="{FF2B5EF4-FFF2-40B4-BE49-F238E27FC236}">
                <a16:creationId xmlns:a16="http://schemas.microsoft.com/office/drawing/2014/main" id="{58770122-5AAA-4EE5-9692-42C7548BB04A}"/>
              </a:ext>
            </a:extLst>
          </p:cNvPr>
          <p:cNvSpPr>
            <a:spLocks noGrp="1"/>
          </p:cNvSpPr>
          <p:nvPr>
            <p:ph idx="1"/>
          </p:nvPr>
        </p:nvSpPr>
        <p:spPr>
          <a:xfrm>
            <a:off x="107950" y="0"/>
            <a:ext cx="9144000" cy="6553200"/>
          </a:xfrm>
          <a:solidFill>
            <a:schemeClr val="bg1"/>
          </a:solidFill>
        </p:spPr>
        <p:txBody>
          <a:bodyPr/>
          <a:lstStyle/>
          <a:p>
            <a:pPr marL="1614488" indent="-1614488">
              <a:lnSpc>
                <a:spcPct val="150000"/>
              </a:lnSpc>
              <a:spcBef>
                <a:spcPts val="600"/>
              </a:spcBef>
              <a:buFont typeface="Wingdings 2" panose="05020102010507070707" pitchFamily="18" charset="2"/>
              <a:buNone/>
              <a:defRPr/>
            </a:pPr>
            <a:r>
              <a:rPr lang="zh-CN" altLang="en-US" sz="2800" dirty="0"/>
              <a:t>定理</a:t>
            </a:r>
            <a:r>
              <a:rPr lang="en-US" altLang="zh-CN" sz="2800" dirty="0"/>
              <a:t>1.3</a:t>
            </a:r>
            <a:r>
              <a:rPr lang="zh-CN" altLang="en-US" sz="2800" dirty="0"/>
              <a:t>：</a:t>
            </a:r>
            <a:r>
              <a:rPr lang="zh-CN" altLang="en-US" sz="2800" dirty="0">
                <a:latin typeface="宋体" panose="02010600030101010101" pitchFamily="2" charset="-122"/>
                <a:ea typeface="宋体" panose="02010600030101010101" pitchFamily="2" charset="-122"/>
              </a:rPr>
              <a:t>设</a:t>
            </a:r>
            <a:r>
              <a:rPr lang="en-US" altLang="zh-CN" sz="2800" dirty="0">
                <a:latin typeface="宋体" panose="02010600030101010101" pitchFamily="2" charset="-122"/>
                <a:ea typeface="宋体" panose="02010600030101010101" pitchFamily="2" charset="-122"/>
              </a:rPr>
              <a:t>d(n)</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e(n)</a:t>
            </a:r>
            <a:r>
              <a:rPr lang="zh-CN" altLang="en-US" sz="2800" dirty="0">
                <a:latin typeface="宋体" panose="02010600030101010101" pitchFamily="2" charset="-122"/>
                <a:ea typeface="宋体" panose="02010600030101010101" pitchFamily="2" charset="-122"/>
              </a:rPr>
              <a:t>、</a:t>
            </a:r>
            <a:r>
              <a:rPr lang="en-US" altLang="zh-CN" sz="2800" dirty="0">
                <a:latin typeface="宋体" panose="02010600030101010101" pitchFamily="2" charset="-122"/>
                <a:ea typeface="宋体" panose="02010600030101010101" pitchFamily="2" charset="-122"/>
              </a:rPr>
              <a:t>f(n)</a:t>
            </a:r>
            <a:r>
              <a:rPr lang="zh-CN" altLang="en-US" sz="2800" dirty="0">
                <a:latin typeface="宋体" panose="02010600030101010101" pitchFamily="2" charset="-122"/>
                <a:ea typeface="宋体" panose="02010600030101010101" pitchFamily="2" charset="-122"/>
              </a:rPr>
              <a:t>和</a:t>
            </a:r>
            <a:r>
              <a:rPr lang="en-US" altLang="zh-CN" sz="2800" dirty="0">
                <a:latin typeface="宋体" panose="02010600030101010101" pitchFamily="2" charset="-122"/>
                <a:ea typeface="宋体" panose="02010600030101010101" pitchFamily="2" charset="-122"/>
              </a:rPr>
              <a:t>g(n)</a:t>
            </a:r>
            <a:r>
              <a:rPr lang="zh-CN" altLang="en-US" sz="2800" dirty="0">
                <a:latin typeface="宋体" panose="02010600030101010101" pitchFamily="2" charset="-122"/>
                <a:ea typeface="宋体" panose="02010600030101010101" pitchFamily="2" charset="-122"/>
              </a:rPr>
              <a:t>是将非负整数映射到非负实数的函数，则</a:t>
            </a:r>
            <a:endParaRPr lang="en-US" altLang="zh-CN" sz="2800" dirty="0">
              <a:latin typeface="宋体" panose="02010600030101010101" pitchFamily="2" charset="-122"/>
              <a:ea typeface="宋体" panose="02010600030101010101" pitchFamily="2" charset="-122"/>
            </a:endParaRPr>
          </a:p>
          <a:p>
            <a:pPr>
              <a:lnSpc>
                <a:spcPct val="150000"/>
              </a:lnSpc>
              <a:spcBef>
                <a:spcPts val="600"/>
              </a:spcBef>
              <a:buFont typeface="Wingdings 2" panose="05020102010507070707" pitchFamily="18" charset="2"/>
              <a:buNone/>
              <a:defRPr/>
            </a:pPr>
            <a:r>
              <a:rPr lang="en-US" altLang="zh-CN" sz="2400" dirty="0"/>
              <a:t>(1) </a:t>
            </a:r>
            <a:r>
              <a:rPr lang="zh-CN" altLang="en-US" sz="2400" dirty="0"/>
              <a:t>如果</a:t>
            </a:r>
            <a:r>
              <a:rPr lang="en-US" altLang="zh-CN" sz="2400" dirty="0"/>
              <a:t>d(n)</a:t>
            </a:r>
            <a:r>
              <a:rPr lang="zh-CN" altLang="en-US" sz="2400" dirty="0"/>
              <a:t>是</a:t>
            </a:r>
            <a:r>
              <a:rPr lang="en-US" altLang="zh-CN" sz="2400" dirty="0"/>
              <a:t>O(f(n))</a:t>
            </a:r>
            <a:r>
              <a:rPr lang="zh-CN" altLang="en-US" sz="2400" dirty="0"/>
              <a:t>，那么对于</a:t>
            </a:r>
            <a:r>
              <a:rPr lang="zh-CN" altLang="en-US" sz="2400" b="1" dirty="0"/>
              <a:t>任何常数</a:t>
            </a:r>
            <a:r>
              <a:rPr lang="en-US" altLang="zh-CN" sz="2400" dirty="0"/>
              <a:t>a&gt;0</a:t>
            </a:r>
            <a:r>
              <a:rPr lang="zh-CN" altLang="en-US" sz="2400" dirty="0"/>
              <a:t>，</a:t>
            </a:r>
            <a:r>
              <a:rPr lang="en-US" altLang="zh-CN" sz="2400" dirty="0"/>
              <a:t>ad(n)</a:t>
            </a:r>
            <a:r>
              <a:rPr lang="zh-CN" altLang="en-US" sz="2400" dirty="0"/>
              <a:t>是</a:t>
            </a:r>
            <a:r>
              <a:rPr lang="en-US" altLang="zh-CN" sz="2400" dirty="0"/>
              <a:t>O(f(n))</a:t>
            </a:r>
            <a:r>
              <a:rPr lang="zh-CN" altLang="en-US" sz="2400" dirty="0"/>
              <a:t>；</a:t>
            </a:r>
            <a:endParaRPr lang="en-US" altLang="zh-CN" sz="2400" dirty="0"/>
          </a:p>
          <a:p>
            <a:pPr marL="452438" indent="-452438">
              <a:lnSpc>
                <a:spcPct val="150000"/>
              </a:lnSpc>
              <a:spcBef>
                <a:spcPts val="600"/>
              </a:spcBef>
              <a:buFont typeface="Wingdings 2" panose="05020102010507070707" pitchFamily="18" charset="2"/>
              <a:buNone/>
              <a:defRPr/>
            </a:pPr>
            <a:r>
              <a:rPr lang="en-US" altLang="zh-CN" sz="2400" dirty="0"/>
              <a:t>(2) </a:t>
            </a:r>
            <a:r>
              <a:rPr lang="zh-CN" altLang="en-US" sz="2400" dirty="0"/>
              <a:t>如果</a:t>
            </a:r>
            <a:r>
              <a:rPr lang="en-US" altLang="zh-CN" sz="2400" dirty="0"/>
              <a:t>d(n)</a:t>
            </a:r>
            <a:r>
              <a:rPr lang="zh-CN" altLang="en-US" sz="2400" dirty="0"/>
              <a:t>是</a:t>
            </a:r>
            <a:r>
              <a:rPr lang="en-US" altLang="zh-CN" sz="2400" dirty="0"/>
              <a:t>O(f(n))</a:t>
            </a:r>
            <a:r>
              <a:rPr lang="zh-CN" altLang="en-US" sz="2400" dirty="0"/>
              <a:t>，</a:t>
            </a:r>
            <a:r>
              <a:rPr lang="en-US" altLang="zh-CN" sz="2400" dirty="0"/>
              <a:t> e(n)</a:t>
            </a:r>
            <a:r>
              <a:rPr lang="zh-CN" altLang="en-US" sz="2400" dirty="0"/>
              <a:t>是</a:t>
            </a:r>
            <a:r>
              <a:rPr lang="en-US" altLang="zh-CN" sz="2400" dirty="0"/>
              <a:t>O(g(n))</a:t>
            </a:r>
            <a:r>
              <a:rPr lang="zh-CN" altLang="en-US" sz="2400" dirty="0"/>
              <a:t>，那么</a:t>
            </a:r>
            <a:r>
              <a:rPr lang="en-US" altLang="zh-CN" sz="2400" dirty="0"/>
              <a:t>d(n)+e(n)</a:t>
            </a:r>
            <a:r>
              <a:rPr lang="zh-CN" altLang="en-US" sz="2400" dirty="0"/>
              <a:t>是 </a:t>
            </a:r>
            <a:endParaRPr lang="en-US" altLang="zh-CN" sz="2400" dirty="0"/>
          </a:p>
          <a:p>
            <a:pPr marL="452438" indent="-452438">
              <a:lnSpc>
                <a:spcPct val="150000"/>
              </a:lnSpc>
              <a:spcBef>
                <a:spcPts val="600"/>
              </a:spcBef>
              <a:buFont typeface="Wingdings 2" panose="05020102010507070707" pitchFamily="18" charset="2"/>
              <a:buNone/>
              <a:defRPr/>
            </a:pPr>
            <a:r>
              <a:rPr lang="en-US" altLang="zh-CN" sz="2400" dirty="0"/>
              <a:t>     O(f(n)+g(n)) </a:t>
            </a:r>
            <a:r>
              <a:rPr lang="zh-CN" altLang="en-US" sz="2400" dirty="0"/>
              <a:t>；</a:t>
            </a:r>
            <a:endParaRPr lang="en-US" altLang="zh-CN" sz="2400" dirty="0"/>
          </a:p>
          <a:p>
            <a:pPr marL="452438" indent="-452438">
              <a:lnSpc>
                <a:spcPct val="150000"/>
              </a:lnSpc>
              <a:spcBef>
                <a:spcPts val="600"/>
              </a:spcBef>
              <a:buFont typeface="Wingdings 2" panose="05020102010507070707" pitchFamily="18" charset="2"/>
              <a:buNone/>
              <a:defRPr/>
            </a:pPr>
            <a:r>
              <a:rPr lang="en-US" altLang="zh-CN" sz="2400" dirty="0"/>
              <a:t>(3) </a:t>
            </a:r>
            <a:r>
              <a:rPr lang="zh-CN" altLang="en-US" sz="2400" dirty="0"/>
              <a:t>如果</a:t>
            </a:r>
            <a:r>
              <a:rPr lang="en-US" altLang="zh-CN" sz="2400" dirty="0"/>
              <a:t>d(n)</a:t>
            </a:r>
            <a:r>
              <a:rPr lang="zh-CN" altLang="en-US" sz="2400" dirty="0"/>
              <a:t>是</a:t>
            </a:r>
            <a:r>
              <a:rPr lang="en-US" altLang="zh-CN" sz="2400" dirty="0"/>
              <a:t>O(f(n))</a:t>
            </a:r>
            <a:r>
              <a:rPr lang="zh-CN" altLang="en-US" sz="2400" dirty="0"/>
              <a:t>，</a:t>
            </a:r>
            <a:r>
              <a:rPr lang="en-US" altLang="zh-CN" sz="2400" dirty="0"/>
              <a:t> e(n)</a:t>
            </a:r>
            <a:r>
              <a:rPr lang="zh-CN" altLang="en-US" sz="2400" dirty="0"/>
              <a:t>是</a:t>
            </a:r>
            <a:r>
              <a:rPr lang="en-US" altLang="zh-CN" sz="2400" dirty="0"/>
              <a:t>O(g(n))</a:t>
            </a:r>
            <a:r>
              <a:rPr lang="zh-CN" altLang="en-US" sz="2400" dirty="0"/>
              <a:t>，那么</a:t>
            </a:r>
            <a:r>
              <a:rPr lang="en-US" altLang="zh-CN" sz="2400" dirty="0"/>
              <a:t>d(n)e(n)</a:t>
            </a:r>
            <a:r>
              <a:rPr lang="zh-CN" altLang="en-US" sz="2400" dirty="0"/>
              <a:t>是</a:t>
            </a:r>
            <a:endParaRPr lang="en-US" altLang="zh-CN" sz="2400" dirty="0"/>
          </a:p>
          <a:p>
            <a:pPr marL="452438" indent="-452438">
              <a:lnSpc>
                <a:spcPct val="150000"/>
              </a:lnSpc>
              <a:spcBef>
                <a:spcPts val="600"/>
              </a:spcBef>
              <a:buFont typeface="Wingdings 2" panose="05020102010507070707" pitchFamily="18" charset="2"/>
              <a:buNone/>
              <a:defRPr/>
            </a:pPr>
            <a:r>
              <a:rPr lang="en-US" altLang="zh-CN" sz="2400" dirty="0"/>
              <a:t>     O(f(n)g(n)) </a:t>
            </a:r>
            <a:r>
              <a:rPr lang="zh-CN" altLang="en-US" sz="2400" dirty="0"/>
              <a:t>；</a:t>
            </a:r>
            <a:endParaRPr lang="en-US" altLang="zh-CN" sz="2400" dirty="0"/>
          </a:p>
          <a:p>
            <a:pPr>
              <a:lnSpc>
                <a:spcPct val="150000"/>
              </a:lnSpc>
              <a:spcBef>
                <a:spcPts val="600"/>
              </a:spcBef>
              <a:buFont typeface="Wingdings 2" panose="05020102010507070707" pitchFamily="18" charset="2"/>
              <a:buNone/>
              <a:defRPr/>
            </a:pPr>
            <a:r>
              <a:rPr lang="en-US" altLang="zh-CN" sz="2400" dirty="0"/>
              <a:t>(4)</a:t>
            </a:r>
            <a:r>
              <a:rPr lang="zh-CN" altLang="en-US" sz="2400" dirty="0"/>
              <a:t>对于</a:t>
            </a:r>
            <a:r>
              <a:rPr lang="zh-CN" altLang="en-US" sz="2400" b="1" dirty="0"/>
              <a:t>任意固定</a:t>
            </a:r>
            <a:r>
              <a:rPr lang="zh-CN" altLang="en-US" sz="2400" dirty="0"/>
              <a:t>的</a:t>
            </a:r>
            <a:r>
              <a:rPr lang="en-US" altLang="zh-CN" sz="2400" dirty="0"/>
              <a:t>x&gt;0</a:t>
            </a:r>
            <a:r>
              <a:rPr lang="zh-CN" altLang="en-US" sz="2400" dirty="0"/>
              <a:t>和</a:t>
            </a:r>
            <a:r>
              <a:rPr lang="en-US" altLang="zh-CN" sz="2400" dirty="0"/>
              <a:t>a&gt;1</a:t>
            </a:r>
            <a:r>
              <a:rPr lang="zh-CN" altLang="en-US" sz="2400" dirty="0"/>
              <a:t>，</a:t>
            </a:r>
            <a:r>
              <a:rPr lang="en-US" altLang="zh-CN" sz="2400" dirty="0" err="1"/>
              <a:t>n</a:t>
            </a:r>
            <a:r>
              <a:rPr lang="en-US" altLang="zh-CN" sz="2400" baseline="30000" dirty="0" err="1"/>
              <a:t>x</a:t>
            </a:r>
            <a:r>
              <a:rPr lang="zh-CN" altLang="en-US" sz="2400" dirty="0"/>
              <a:t>是</a:t>
            </a:r>
            <a:r>
              <a:rPr lang="en-US" altLang="zh-CN" sz="2400" dirty="0"/>
              <a:t>O(a</a:t>
            </a:r>
            <a:r>
              <a:rPr lang="en-US" altLang="zh-CN" sz="2400" baseline="30000" dirty="0"/>
              <a:t>n</a:t>
            </a:r>
            <a:r>
              <a:rPr lang="en-US" altLang="zh-CN" sz="2400" dirty="0"/>
              <a:t>)</a:t>
            </a:r>
            <a:r>
              <a:rPr lang="zh-CN" altLang="en-US" sz="2400" dirty="0"/>
              <a:t>；</a:t>
            </a:r>
            <a:endParaRPr lang="en-US" altLang="zh-CN" sz="2400" dirty="0"/>
          </a:p>
          <a:p>
            <a:pPr>
              <a:lnSpc>
                <a:spcPct val="150000"/>
              </a:lnSpc>
              <a:spcBef>
                <a:spcPts val="600"/>
              </a:spcBef>
              <a:buFont typeface="Wingdings 2" panose="05020102010507070707" pitchFamily="18" charset="2"/>
              <a:buNone/>
              <a:defRPr/>
            </a:pPr>
            <a:r>
              <a:rPr lang="en-US" altLang="zh-CN" sz="2400" dirty="0"/>
              <a:t>(5)</a:t>
            </a:r>
            <a:r>
              <a:rPr lang="zh-CN" altLang="en-US" sz="2400" dirty="0"/>
              <a:t>对于任意固定的</a:t>
            </a:r>
            <a:r>
              <a:rPr lang="en-US" altLang="zh-CN" sz="2400" dirty="0"/>
              <a:t>x&gt;0</a:t>
            </a:r>
            <a:r>
              <a:rPr lang="zh-CN" altLang="en-US" sz="2400" dirty="0"/>
              <a:t>，</a:t>
            </a:r>
            <a:r>
              <a:rPr lang="en-US" altLang="zh-CN" sz="2400" dirty="0" err="1"/>
              <a:t>logn</a:t>
            </a:r>
            <a:r>
              <a:rPr lang="en-US" altLang="zh-CN" sz="2400" b="1" baseline="30000" dirty="0" err="1">
                <a:solidFill>
                  <a:srgbClr val="FF0000"/>
                </a:solidFill>
              </a:rPr>
              <a:t>x</a:t>
            </a:r>
            <a:r>
              <a:rPr lang="zh-CN" altLang="en-US" sz="2400" dirty="0"/>
              <a:t>是</a:t>
            </a:r>
            <a:r>
              <a:rPr lang="en-US" altLang="zh-CN" sz="2400" dirty="0"/>
              <a:t>O(</a:t>
            </a:r>
            <a:r>
              <a:rPr lang="en-US" altLang="zh-CN" sz="2400" dirty="0" err="1"/>
              <a:t>logn</a:t>
            </a:r>
            <a:r>
              <a:rPr lang="en-US" altLang="zh-CN" sz="2400" dirty="0"/>
              <a:t>)</a:t>
            </a:r>
            <a:r>
              <a:rPr lang="zh-CN" altLang="en-US" sz="2400" dirty="0"/>
              <a:t>；</a:t>
            </a:r>
            <a:endParaRPr lang="en-US" altLang="zh-CN" sz="2400" dirty="0"/>
          </a:p>
          <a:p>
            <a:pPr>
              <a:lnSpc>
                <a:spcPct val="150000"/>
              </a:lnSpc>
              <a:spcBef>
                <a:spcPts val="600"/>
              </a:spcBef>
              <a:buFont typeface="Wingdings 2" panose="05020102010507070707" pitchFamily="18" charset="2"/>
              <a:buNone/>
              <a:defRPr/>
            </a:pPr>
            <a:r>
              <a:rPr lang="en-US" altLang="zh-CN" sz="2400" dirty="0"/>
              <a:t>(6)</a:t>
            </a:r>
            <a:r>
              <a:rPr lang="zh-CN" altLang="en-US" sz="2400" dirty="0"/>
              <a:t>对于任意固定的常数</a:t>
            </a:r>
            <a:r>
              <a:rPr lang="en-US" altLang="zh-CN" sz="2400" dirty="0"/>
              <a:t>x&gt;0</a:t>
            </a:r>
            <a:r>
              <a:rPr lang="zh-CN" altLang="en-US" sz="2400" dirty="0"/>
              <a:t>和</a:t>
            </a:r>
            <a:r>
              <a:rPr lang="en-US" altLang="zh-CN" sz="2400" dirty="0"/>
              <a:t>y&gt;0</a:t>
            </a:r>
            <a:r>
              <a:rPr lang="zh-CN" altLang="en-US" sz="2400" dirty="0"/>
              <a:t>，</a:t>
            </a:r>
            <a:r>
              <a:rPr lang="en-US" altLang="zh-CN" sz="2400" dirty="0" err="1"/>
              <a:t>log</a:t>
            </a:r>
            <a:r>
              <a:rPr lang="en-US" altLang="zh-CN" sz="2400" baseline="30000" dirty="0" err="1"/>
              <a:t>x</a:t>
            </a:r>
            <a:r>
              <a:rPr lang="en-US" altLang="zh-CN" sz="2400" dirty="0" err="1"/>
              <a:t>n</a:t>
            </a:r>
            <a:r>
              <a:rPr lang="zh-CN" altLang="en-US" sz="2400" dirty="0"/>
              <a:t>是</a:t>
            </a:r>
            <a:r>
              <a:rPr lang="en-US" altLang="zh-CN" sz="2400" dirty="0"/>
              <a:t>O(</a:t>
            </a:r>
            <a:r>
              <a:rPr lang="en-US" altLang="zh-CN" sz="2400" dirty="0" err="1"/>
              <a:t>n</a:t>
            </a:r>
            <a:r>
              <a:rPr lang="en-US" altLang="zh-CN" sz="2400" baseline="30000" dirty="0" err="1"/>
              <a:t>y</a:t>
            </a:r>
            <a:r>
              <a:rPr lang="en-US" altLang="zh-CN" sz="2400" dirty="0"/>
              <a:t>)</a:t>
            </a:r>
            <a:r>
              <a:rPr lang="zh-CN" altLang="en-US" sz="2400" dirty="0"/>
              <a:t>；</a:t>
            </a:r>
            <a:endParaRPr lang="en-US" altLang="zh-CN" sz="3600" dirty="0"/>
          </a:p>
          <a:p>
            <a:pPr>
              <a:lnSpc>
                <a:spcPct val="150000"/>
              </a:lnSpc>
              <a:spcBef>
                <a:spcPts val="600"/>
              </a:spcBef>
              <a:buFont typeface="Wingdings 2" panose="05020102010507070707" pitchFamily="18" charset="2"/>
              <a:buNone/>
              <a:defRPr/>
            </a:pP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内容占位符 2">
            <a:extLst>
              <a:ext uri="{FF2B5EF4-FFF2-40B4-BE49-F238E27FC236}">
                <a16:creationId xmlns:a16="http://schemas.microsoft.com/office/drawing/2014/main" id="{1E616527-A17D-4EF1-A25C-24DF150E1804}"/>
              </a:ext>
            </a:extLst>
          </p:cNvPr>
          <p:cNvSpPr>
            <a:spLocks noGrp="1" noChangeArrowheads="1"/>
          </p:cNvSpPr>
          <p:nvPr>
            <p:ph idx="1"/>
          </p:nvPr>
        </p:nvSpPr>
        <p:spPr>
          <a:xfrm>
            <a:off x="663575" y="836613"/>
            <a:ext cx="8480425" cy="5429250"/>
          </a:xfrm>
          <a:solidFill>
            <a:schemeClr val="bg1"/>
          </a:solidFill>
        </p:spPr>
        <p:txBody>
          <a:bodyPr/>
          <a:lstStyle/>
          <a:p>
            <a:pPr>
              <a:buFont typeface="Wingdings 2" panose="05020102010507070707" pitchFamily="18" charset="2"/>
              <a:buNone/>
            </a:pPr>
            <a:r>
              <a:rPr lang="zh-CN" altLang="en-US"/>
              <a:t>例：</a:t>
            </a:r>
            <a:r>
              <a:rPr lang="en-US" altLang="zh-CN"/>
              <a:t>2n</a:t>
            </a:r>
            <a:r>
              <a:rPr lang="en-US" altLang="zh-CN" baseline="30000"/>
              <a:t>3</a:t>
            </a:r>
            <a:r>
              <a:rPr lang="en-US" altLang="zh-CN"/>
              <a:t>+4n</a:t>
            </a:r>
            <a:r>
              <a:rPr lang="en-US" altLang="zh-CN" baseline="30000"/>
              <a:t>2</a:t>
            </a:r>
            <a:r>
              <a:rPr lang="en-US" altLang="zh-CN"/>
              <a:t>logn=O(n</a:t>
            </a:r>
            <a:r>
              <a:rPr lang="en-US" altLang="zh-CN" baseline="30000"/>
              <a:t>3</a:t>
            </a:r>
            <a:r>
              <a:rPr lang="en-US" altLang="zh-CN"/>
              <a:t>)</a:t>
            </a:r>
          </a:p>
          <a:p>
            <a:pPr>
              <a:lnSpc>
                <a:spcPct val="150000"/>
              </a:lnSpc>
              <a:buFont typeface="Wingdings 2" panose="05020102010507070707" pitchFamily="18" charset="2"/>
              <a:buNone/>
            </a:pPr>
            <a:r>
              <a:rPr lang="zh-CN" altLang="en-US"/>
              <a:t>证明：</a:t>
            </a:r>
            <a:r>
              <a:rPr lang="en-US" altLang="zh-CN"/>
              <a:t>log</a:t>
            </a:r>
            <a:r>
              <a:rPr lang="en-US" altLang="zh-CN" i="1"/>
              <a:t>n </a:t>
            </a:r>
            <a:r>
              <a:rPr lang="en-US" altLang="zh-CN"/>
              <a:t>= O(n)                </a:t>
            </a:r>
            <a:r>
              <a:rPr lang="zh-CN" altLang="en-US"/>
              <a:t>规则</a:t>
            </a:r>
            <a:r>
              <a:rPr lang="en-US" altLang="zh-CN"/>
              <a:t>6</a:t>
            </a:r>
          </a:p>
          <a:p>
            <a:pPr>
              <a:lnSpc>
                <a:spcPct val="150000"/>
              </a:lnSpc>
              <a:buFont typeface="Wingdings 2" panose="05020102010507070707" pitchFamily="18" charset="2"/>
              <a:buNone/>
            </a:pPr>
            <a:r>
              <a:rPr lang="en-US" altLang="zh-CN"/>
              <a:t>          4n</a:t>
            </a:r>
            <a:r>
              <a:rPr lang="en-US" altLang="zh-CN" baseline="30000"/>
              <a:t>2</a:t>
            </a:r>
            <a:r>
              <a:rPr lang="en-US" altLang="zh-CN"/>
              <a:t>log</a:t>
            </a:r>
            <a:r>
              <a:rPr lang="en-US" altLang="zh-CN" i="1"/>
              <a:t>n </a:t>
            </a:r>
            <a:r>
              <a:rPr lang="en-US" altLang="zh-CN"/>
              <a:t>= O(4n</a:t>
            </a:r>
            <a:r>
              <a:rPr lang="en-US" altLang="zh-CN" baseline="30000"/>
              <a:t>3</a:t>
            </a:r>
            <a:r>
              <a:rPr lang="en-US" altLang="zh-CN"/>
              <a:t>)        </a:t>
            </a:r>
            <a:r>
              <a:rPr lang="zh-CN" altLang="en-US"/>
              <a:t>规则</a:t>
            </a:r>
            <a:r>
              <a:rPr lang="en-US" altLang="zh-CN"/>
              <a:t>3</a:t>
            </a:r>
          </a:p>
          <a:p>
            <a:pPr>
              <a:lnSpc>
                <a:spcPct val="150000"/>
              </a:lnSpc>
              <a:buFont typeface="Wingdings 2" panose="05020102010507070707" pitchFamily="18" charset="2"/>
              <a:buNone/>
            </a:pPr>
            <a:r>
              <a:rPr lang="en-US" altLang="zh-CN"/>
              <a:t>          2n</a:t>
            </a:r>
            <a:r>
              <a:rPr lang="en-US" altLang="zh-CN" baseline="30000"/>
              <a:t>3</a:t>
            </a:r>
            <a:r>
              <a:rPr lang="en-US" altLang="zh-CN"/>
              <a:t>+4n</a:t>
            </a:r>
            <a:r>
              <a:rPr lang="en-US" altLang="zh-CN" baseline="30000"/>
              <a:t>2</a:t>
            </a:r>
            <a:r>
              <a:rPr lang="en-US" altLang="zh-CN"/>
              <a:t>log</a:t>
            </a:r>
            <a:r>
              <a:rPr lang="en-US" altLang="zh-CN" i="1"/>
              <a:t>n </a:t>
            </a:r>
            <a:r>
              <a:rPr lang="en-US" altLang="zh-CN"/>
              <a:t>= O(2n</a:t>
            </a:r>
            <a:r>
              <a:rPr lang="en-US" altLang="zh-CN" baseline="30000"/>
              <a:t>3</a:t>
            </a:r>
            <a:r>
              <a:rPr lang="en-US" altLang="zh-CN"/>
              <a:t>+4n</a:t>
            </a:r>
            <a:r>
              <a:rPr lang="en-US" altLang="zh-CN" baseline="30000"/>
              <a:t>3</a:t>
            </a:r>
            <a:r>
              <a:rPr lang="en-US" altLang="zh-CN"/>
              <a:t>)     </a:t>
            </a:r>
            <a:r>
              <a:rPr lang="zh-CN" altLang="en-US"/>
              <a:t>规则</a:t>
            </a:r>
            <a:r>
              <a:rPr lang="en-US" altLang="zh-CN"/>
              <a:t>2</a:t>
            </a:r>
          </a:p>
          <a:p>
            <a:pPr>
              <a:lnSpc>
                <a:spcPct val="150000"/>
              </a:lnSpc>
              <a:buFont typeface="Wingdings 2" panose="05020102010507070707" pitchFamily="18" charset="2"/>
              <a:buNone/>
            </a:pPr>
            <a:r>
              <a:rPr lang="en-US" altLang="zh-CN"/>
              <a:t>          2n</a:t>
            </a:r>
            <a:r>
              <a:rPr lang="en-US" altLang="zh-CN" baseline="30000"/>
              <a:t>3</a:t>
            </a:r>
            <a:r>
              <a:rPr lang="en-US" altLang="zh-CN"/>
              <a:t>+4n</a:t>
            </a:r>
            <a:r>
              <a:rPr lang="en-US" altLang="zh-CN" baseline="30000"/>
              <a:t>3 </a:t>
            </a:r>
            <a:r>
              <a:rPr lang="en-US" altLang="zh-CN"/>
              <a:t>= O(n</a:t>
            </a:r>
            <a:r>
              <a:rPr lang="en-US" altLang="zh-CN" baseline="30000"/>
              <a:t>3</a:t>
            </a:r>
            <a:r>
              <a:rPr lang="en-US" altLang="zh-CN"/>
              <a:t>)                      </a:t>
            </a:r>
            <a:r>
              <a:rPr lang="zh-CN" altLang="en-US"/>
              <a:t>规则</a:t>
            </a:r>
            <a:r>
              <a:rPr lang="en-US" altLang="zh-CN"/>
              <a:t>1</a:t>
            </a:r>
          </a:p>
          <a:p>
            <a:pPr>
              <a:lnSpc>
                <a:spcPct val="150000"/>
              </a:lnSpc>
              <a:buFont typeface="Wingdings 2" panose="05020102010507070707" pitchFamily="18" charset="2"/>
              <a:buNone/>
            </a:pPr>
            <a:r>
              <a:rPr lang="en-US" altLang="zh-CN"/>
              <a:t>  </a:t>
            </a:r>
            <a:r>
              <a:rPr lang="zh-CN" altLang="en-US"/>
              <a:t>所以，</a:t>
            </a:r>
            <a:r>
              <a:rPr lang="en-US" altLang="zh-CN"/>
              <a:t>2n</a:t>
            </a:r>
            <a:r>
              <a:rPr lang="en-US" altLang="zh-CN" baseline="30000"/>
              <a:t>3</a:t>
            </a:r>
            <a:r>
              <a:rPr lang="en-US" altLang="zh-CN"/>
              <a:t>+4n</a:t>
            </a:r>
            <a:r>
              <a:rPr lang="en-US" altLang="zh-CN" baseline="30000"/>
              <a:t>2</a:t>
            </a:r>
            <a:r>
              <a:rPr lang="en-US" altLang="zh-CN"/>
              <a:t>log</a:t>
            </a:r>
            <a:r>
              <a:rPr lang="en-US" altLang="zh-CN" i="1"/>
              <a:t>n </a:t>
            </a:r>
            <a:r>
              <a:rPr lang="en-US" altLang="zh-CN"/>
              <a:t>= O(n</a:t>
            </a:r>
            <a:r>
              <a:rPr lang="en-US" altLang="zh-CN" baseline="30000"/>
              <a:t>3</a:t>
            </a:r>
            <a:r>
              <a:rPr lang="en-US" altLang="zh-CN"/>
              <a:t>)  </a:t>
            </a:r>
          </a:p>
        </p:txBody>
      </p:sp>
      <p:cxnSp>
        <p:nvCxnSpPr>
          <p:cNvPr id="5" name="直接连接符 4">
            <a:extLst>
              <a:ext uri="{FF2B5EF4-FFF2-40B4-BE49-F238E27FC236}">
                <a16:creationId xmlns:a16="http://schemas.microsoft.com/office/drawing/2014/main" id="{D1D88B34-CD07-410D-98D3-746A677A0C8C}"/>
              </a:ext>
            </a:extLst>
          </p:cNvPr>
          <p:cNvCxnSpPr/>
          <p:nvPr/>
        </p:nvCxnSpPr>
        <p:spPr>
          <a:xfrm>
            <a:off x="1992313" y="2922588"/>
            <a:ext cx="428625" cy="1587"/>
          </a:xfrm>
          <a:prstGeom prst="line">
            <a:avLst/>
          </a:prstGeom>
          <a:ln w="254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2530E195-A33A-44DE-A949-F611C0D72177}"/>
              </a:ext>
            </a:extLst>
          </p:cNvPr>
          <p:cNvCxnSpPr/>
          <p:nvPr/>
        </p:nvCxnSpPr>
        <p:spPr>
          <a:xfrm>
            <a:off x="2635250" y="2922588"/>
            <a:ext cx="857250" cy="1587"/>
          </a:xfrm>
          <a:prstGeom prst="line">
            <a:avLst/>
          </a:prstGeom>
          <a:ln w="254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F315E972-37A2-4790-B8E9-33AF42D54F14}"/>
              </a:ext>
            </a:extLst>
          </p:cNvPr>
          <p:cNvCxnSpPr/>
          <p:nvPr/>
        </p:nvCxnSpPr>
        <p:spPr>
          <a:xfrm>
            <a:off x="5449888" y="3765550"/>
            <a:ext cx="1643062" cy="15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1025947B-6215-44AA-8702-20BB3A774DE6}"/>
              </a:ext>
            </a:extLst>
          </p:cNvPr>
          <p:cNvCxnSpPr/>
          <p:nvPr/>
        </p:nvCxnSpPr>
        <p:spPr>
          <a:xfrm>
            <a:off x="4146550" y="4579938"/>
            <a:ext cx="857250"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6D4CDD04-364C-4EF5-BE49-4FA37F0C9033}"/>
              </a:ext>
            </a:extLst>
          </p:cNvPr>
          <p:cNvCxnSpPr/>
          <p:nvPr/>
        </p:nvCxnSpPr>
        <p:spPr>
          <a:xfrm>
            <a:off x="1992313" y="3765550"/>
            <a:ext cx="2428875" cy="1588"/>
          </a:xfrm>
          <a:prstGeom prst="line">
            <a:avLst/>
          </a:prstGeom>
          <a:ln w="254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714F4E3-D56A-4AD3-A9A5-EDDD1A008C54}"/>
              </a:ext>
            </a:extLst>
          </p:cNvPr>
          <p:cNvCxnSpPr/>
          <p:nvPr/>
        </p:nvCxnSpPr>
        <p:spPr>
          <a:xfrm>
            <a:off x="1992313" y="4579938"/>
            <a:ext cx="1643062" cy="1587"/>
          </a:xfrm>
          <a:prstGeom prst="line">
            <a:avLst/>
          </a:prstGeom>
          <a:ln w="254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297DF12-1CA6-498B-A478-DDE14A0B016A}"/>
              </a:ext>
            </a:extLst>
          </p:cNvPr>
          <p:cNvCxnSpPr/>
          <p:nvPr/>
        </p:nvCxnSpPr>
        <p:spPr>
          <a:xfrm>
            <a:off x="5370513" y="5443538"/>
            <a:ext cx="857250"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2034522B-2A66-4838-AA6F-754EBB46CD30}"/>
              </a:ext>
            </a:extLst>
          </p:cNvPr>
          <p:cNvCxnSpPr/>
          <p:nvPr/>
        </p:nvCxnSpPr>
        <p:spPr>
          <a:xfrm>
            <a:off x="2279650" y="5443538"/>
            <a:ext cx="2428875" cy="1587"/>
          </a:xfrm>
          <a:prstGeom prst="line">
            <a:avLst/>
          </a:prstGeom>
          <a:ln w="254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93513FDB-1AA8-4325-9008-93FD320878CC}"/>
              </a:ext>
            </a:extLst>
          </p:cNvPr>
          <p:cNvCxnSpPr/>
          <p:nvPr/>
        </p:nvCxnSpPr>
        <p:spPr>
          <a:xfrm>
            <a:off x="4078288" y="2922588"/>
            <a:ext cx="1214437"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8F646445-EF29-4397-BC03-8FCF9536A0CB}"/>
              </a:ext>
            </a:extLst>
          </p:cNvPr>
          <p:cNvCxnSpPr/>
          <p:nvPr/>
        </p:nvCxnSpPr>
        <p:spPr>
          <a:xfrm>
            <a:off x="3427413" y="2122488"/>
            <a:ext cx="857250"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FE06DFC3-0C4E-4293-A5F9-44E5D55AC7B6}"/>
              </a:ext>
            </a:extLst>
          </p:cNvPr>
          <p:cNvCxnSpPr/>
          <p:nvPr/>
        </p:nvCxnSpPr>
        <p:spPr>
          <a:xfrm rot="10800000" flipV="1">
            <a:off x="3206750" y="2193925"/>
            <a:ext cx="428625" cy="3571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BEAED4B8-0034-4834-BD6E-A455A5E55A8E}"/>
              </a:ext>
            </a:extLst>
          </p:cNvPr>
          <p:cNvCxnSpPr/>
          <p:nvPr/>
        </p:nvCxnSpPr>
        <p:spPr>
          <a:xfrm>
            <a:off x="4492625" y="2979738"/>
            <a:ext cx="1785938" cy="35718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FAC0094A-1D40-47D9-87DD-43D5F2D9CCD9}"/>
              </a:ext>
            </a:extLst>
          </p:cNvPr>
          <p:cNvCxnSpPr/>
          <p:nvPr/>
        </p:nvCxnSpPr>
        <p:spPr>
          <a:xfrm rot="10800000" flipV="1">
            <a:off x="2849563" y="3765550"/>
            <a:ext cx="2928937" cy="4286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F6009802-F644-44A5-9C90-B0BEE992FACC}"/>
              </a:ext>
            </a:extLst>
          </p:cNvPr>
          <p:cNvCxnSpPr/>
          <p:nvPr/>
        </p:nvCxnSpPr>
        <p:spPr>
          <a:xfrm>
            <a:off x="4364038" y="4584700"/>
            <a:ext cx="928687" cy="42862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1AF11F4-CACF-4F40-98CF-11A8C52558C5}"/>
              </a:ext>
            </a:extLst>
          </p:cNvPr>
          <p:cNvSpPr>
            <a:spLocks noGrp="1"/>
          </p:cNvSpPr>
          <p:nvPr>
            <p:ph idx="1"/>
          </p:nvPr>
        </p:nvSpPr>
        <p:spPr>
          <a:xfrm>
            <a:off x="457200" y="1054100"/>
            <a:ext cx="8507413" cy="5184775"/>
          </a:xfrm>
          <a:solidFill>
            <a:schemeClr val="bg1"/>
          </a:solidFill>
        </p:spPr>
        <p:txBody>
          <a:bodyPr/>
          <a:lstStyle/>
          <a:p>
            <a:pPr marL="109537" indent="0">
              <a:lnSpc>
                <a:spcPct val="150000"/>
              </a:lnSpc>
              <a:buFont typeface="Wingdings 3" panose="05040102010807070707" pitchFamily="18" charset="2"/>
              <a:buNone/>
              <a:defRPr/>
            </a:pPr>
            <a:r>
              <a:rPr lang="zh-CN" altLang="en-US" sz="2400" b="1" dirty="0"/>
              <a:t>需要熟悉一些常用的数学函数和记号</a:t>
            </a:r>
            <a:endParaRPr lang="en-US" altLang="zh-CN" sz="2400" b="1" dirty="0"/>
          </a:p>
          <a:p>
            <a:pPr marL="109537" indent="0">
              <a:lnSpc>
                <a:spcPct val="150000"/>
              </a:lnSpc>
              <a:buFont typeface="Wingdings 3" panose="05040102010807070707" pitchFamily="18" charset="2"/>
              <a:buNone/>
              <a:defRPr/>
            </a:pPr>
            <a:r>
              <a:rPr lang="en-US" altLang="zh-CN" sz="2400" b="1" dirty="0"/>
              <a:t>1. Monotonicity（</a:t>
            </a:r>
            <a:r>
              <a:rPr lang="zh-CN" altLang="en-US" sz="2400" b="1" dirty="0"/>
              <a:t>单调性</a:t>
            </a:r>
            <a:r>
              <a:rPr lang="en-US" altLang="zh-CN" sz="2400" b="1" dirty="0"/>
              <a:t>）</a:t>
            </a:r>
          </a:p>
          <a:p>
            <a:pPr marL="630238">
              <a:lnSpc>
                <a:spcPct val="150000"/>
              </a:lnSpc>
              <a:defRPr/>
            </a:pPr>
            <a:r>
              <a:rPr lang="en-US" altLang="zh-CN" sz="2000" dirty="0"/>
              <a:t>A function f(n) is </a:t>
            </a:r>
            <a:r>
              <a:rPr lang="en-US" altLang="zh-CN" sz="2000" b="1" i="1" dirty="0"/>
              <a:t>monotonically increasing </a:t>
            </a:r>
            <a:r>
              <a:rPr lang="zh-CN" altLang="en-US" sz="2000" b="1" i="1" dirty="0"/>
              <a:t>（单调递增）         </a:t>
            </a:r>
            <a:r>
              <a:rPr lang="en-US" altLang="zh-CN" sz="2000" dirty="0"/>
              <a:t>if m ≤ n implies f(m) ≤ f(n).</a:t>
            </a:r>
          </a:p>
          <a:p>
            <a:pPr marL="630238">
              <a:lnSpc>
                <a:spcPct val="150000"/>
              </a:lnSpc>
              <a:defRPr/>
            </a:pPr>
            <a:r>
              <a:rPr lang="en-US" altLang="zh-CN" sz="2000" dirty="0"/>
              <a:t>A function f(n) is </a:t>
            </a:r>
            <a:r>
              <a:rPr lang="en-US" altLang="zh-CN" sz="2000" b="1" i="1" dirty="0"/>
              <a:t>monotonically decreasing </a:t>
            </a:r>
            <a:r>
              <a:rPr lang="zh-CN" altLang="en-US" sz="2000" b="1" i="1" dirty="0"/>
              <a:t>（单调递减）        </a:t>
            </a:r>
            <a:r>
              <a:rPr lang="en-US" altLang="zh-CN" sz="2000" dirty="0"/>
              <a:t>if m ≤ n implies f(m) </a:t>
            </a:r>
            <a:r>
              <a:rPr lang="en-US" altLang="zh-CN" sz="2000" dirty="0">
                <a:latin typeface="华文细黑"/>
                <a:ea typeface="华文细黑"/>
              </a:rPr>
              <a:t>≥</a:t>
            </a:r>
            <a:r>
              <a:rPr lang="en-US" altLang="zh-CN" sz="2000" dirty="0"/>
              <a:t> f(n). </a:t>
            </a:r>
          </a:p>
          <a:p>
            <a:pPr marL="630238">
              <a:lnSpc>
                <a:spcPct val="150000"/>
              </a:lnSpc>
              <a:defRPr/>
            </a:pPr>
            <a:r>
              <a:rPr lang="en-US" altLang="zh-CN" sz="2000" dirty="0"/>
              <a:t>A function f(n) is </a:t>
            </a:r>
            <a:r>
              <a:rPr lang="en-US" altLang="zh-CN" sz="2000" b="1" i="1" dirty="0"/>
              <a:t>strictly increasing </a:t>
            </a:r>
            <a:r>
              <a:rPr lang="zh-CN" altLang="en-US" sz="2000" b="1" i="1" dirty="0"/>
              <a:t>（严格递增）                   </a:t>
            </a:r>
            <a:endParaRPr lang="en-US" altLang="zh-CN" sz="2000" b="1" i="1" dirty="0"/>
          </a:p>
          <a:p>
            <a:pPr marL="287338" indent="0">
              <a:lnSpc>
                <a:spcPct val="150000"/>
              </a:lnSpc>
              <a:buFont typeface="Wingdings" panose="05000000000000000000" pitchFamily="2" charset="2"/>
              <a:buNone/>
              <a:defRPr/>
            </a:pPr>
            <a:r>
              <a:rPr lang="en-US" altLang="zh-CN" sz="2000" b="1" i="1" dirty="0"/>
              <a:t>    </a:t>
            </a:r>
            <a:r>
              <a:rPr lang="zh-CN" altLang="en-US" sz="2000" b="1" i="1" dirty="0"/>
              <a:t> </a:t>
            </a:r>
            <a:r>
              <a:rPr lang="en-US" altLang="zh-CN" sz="2000" dirty="0"/>
              <a:t>if m &lt; n implies f(m) &lt; f(n) </a:t>
            </a:r>
          </a:p>
          <a:p>
            <a:pPr marL="630238">
              <a:lnSpc>
                <a:spcPct val="150000"/>
              </a:lnSpc>
              <a:defRPr/>
            </a:pPr>
            <a:r>
              <a:rPr lang="en-US" altLang="zh-CN" sz="2000" dirty="0"/>
              <a:t>A function f(n) is </a:t>
            </a:r>
            <a:r>
              <a:rPr lang="en-US" altLang="zh-CN" sz="2000" b="1" i="1" dirty="0"/>
              <a:t>strictly decreasing </a:t>
            </a:r>
            <a:r>
              <a:rPr lang="zh-CN" altLang="en-US" sz="2000" b="1" i="1" dirty="0"/>
              <a:t>（严格递减）                   </a:t>
            </a:r>
            <a:endParaRPr lang="en-US" altLang="zh-CN" sz="2000" b="1" i="1" dirty="0"/>
          </a:p>
          <a:p>
            <a:pPr marL="287338" indent="0">
              <a:lnSpc>
                <a:spcPct val="150000"/>
              </a:lnSpc>
              <a:buFont typeface="Wingdings" panose="05000000000000000000" pitchFamily="2" charset="2"/>
              <a:buNone/>
              <a:defRPr/>
            </a:pPr>
            <a:r>
              <a:rPr lang="en-US" altLang="zh-CN" sz="2000" b="1" i="1" dirty="0"/>
              <a:t>    </a:t>
            </a:r>
            <a:r>
              <a:rPr lang="en-US" altLang="zh-CN" sz="2000" dirty="0"/>
              <a:t>if m &lt; n implies f(m) &gt; f(n).</a:t>
            </a:r>
            <a:endParaRPr lang="zh-CN" altLang="en-US" sz="2000" dirty="0"/>
          </a:p>
        </p:txBody>
      </p:sp>
      <p:sp>
        <p:nvSpPr>
          <p:cNvPr id="37891" name="标题 2">
            <a:extLst>
              <a:ext uri="{FF2B5EF4-FFF2-40B4-BE49-F238E27FC236}">
                <a16:creationId xmlns:a16="http://schemas.microsoft.com/office/drawing/2014/main" id="{564F620E-A650-45DF-970D-64F6954082A8}"/>
              </a:ext>
            </a:extLst>
          </p:cNvPr>
          <p:cNvSpPr>
            <a:spLocks noGrp="1" noChangeArrowheads="1"/>
          </p:cNvSpPr>
          <p:nvPr>
            <p:ph type="title"/>
          </p:nvPr>
        </p:nvSpPr>
        <p:spPr>
          <a:xfrm>
            <a:off x="395288" y="0"/>
            <a:ext cx="8548687" cy="909638"/>
          </a:xfrm>
        </p:spPr>
        <p:txBody>
          <a:bodyPr/>
          <a:lstStyle/>
          <a:p>
            <a:pPr algn="l" eaLnBrk="1" hangingPunct="1"/>
            <a:r>
              <a:rPr lang="en-US" altLang="zh-CN" sz="3200" dirty="0"/>
              <a:t>3.3 </a:t>
            </a:r>
            <a:r>
              <a:rPr lang="zh-CN" altLang="en-US" sz="3200" dirty="0"/>
              <a:t>标准记号与常用函数</a:t>
            </a:r>
            <a:r>
              <a:rPr lang="zh-CN" altLang="en-US" sz="3200" b="1" dirty="0">
                <a:solidFill>
                  <a:srgbClr val="FF0000"/>
                </a:solidFill>
              </a:rPr>
              <a:t>（自学）</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2227B0-D1C8-44C5-840F-FB19F10E7090}"/>
              </a:ext>
            </a:extLst>
          </p:cNvPr>
          <p:cNvSpPr>
            <a:spLocks noGrp="1"/>
          </p:cNvSpPr>
          <p:nvPr>
            <p:ph idx="1"/>
          </p:nvPr>
        </p:nvSpPr>
        <p:spPr>
          <a:xfrm>
            <a:off x="457200" y="404813"/>
            <a:ext cx="8229600" cy="5602287"/>
          </a:xfrm>
          <a:solidFill>
            <a:schemeClr val="bg1"/>
          </a:solidFill>
        </p:spPr>
        <p:txBody>
          <a:bodyPr/>
          <a:lstStyle/>
          <a:p>
            <a:pPr marL="109537" indent="0">
              <a:lnSpc>
                <a:spcPct val="150000"/>
              </a:lnSpc>
              <a:spcBef>
                <a:spcPts val="0"/>
              </a:spcBef>
              <a:buFont typeface="Wingdings 3" panose="05040102010807070707" pitchFamily="18" charset="2"/>
              <a:buNone/>
              <a:defRPr/>
            </a:pPr>
            <a:r>
              <a:rPr lang="en-US" altLang="zh-CN" sz="2400" b="1" dirty="0"/>
              <a:t>2. Floors and ceilings</a:t>
            </a:r>
            <a:r>
              <a:rPr lang="zh-CN" altLang="en-US" sz="2400" b="1" dirty="0"/>
              <a:t>（向下取整和向上取整）</a:t>
            </a:r>
            <a:endParaRPr lang="en-US" altLang="zh-CN" sz="2400" b="1" dirty="0"/>
          </a:p>
          <a:p>
            <a:pPr marL="630238">
              <a:lnSpc>
                <a:spcPct val="150000"/>
              </a:lnSpc>
              <a:spcBef>
                <a:spcPts val="1200"/>
              </a:spcBef>
              <a:defRPr/>
            </a:pPr>
            <a:r>
              <a:rPr lang="en-US" altLang="zh-CN" sz="2000" dirty="0"/>
              <a:t>For all real x,</a:t>
            </a:r>
          </a:p>
          <a:p>
            <a:pPr marL="630238">
              <a:lnSpc>
                <a:spcPct val="150000"/>
              </a:lnSpc>
              <a:spcBef>
                <a:spcPts val="0"/>
              </a:spcBef>
              <a:defRPr/>
            </a:pPr>
            <a:endParaRPr lang="en-US" altLang="zh-CN" sz="2000" dirty="0"/>
          </a:p>
          <a:p>
            <a:pPr marL="630238">
              <a:lnSpc>
                <a:spcPct val="150000"/>
              </a:lnSpc>
              <a:spcBef>
                <a:spcPts val="0"/>
              </a:spcBef>
              <a:defRPr/>
            </a:pPr>
            <a:endParaRPr lang="en-US" altLang="zh-CN" sz="2000" dirty="0"/>
          </a:p>
          <a:p>
            <a:pPr marL="630238">
              <a:lnSpc>
                <a:spcPct val="150000"/>
              </a:lnSpc>
              <a:spcBef>
                <a:spcPts val="0"/>
              </a:spcBef>
              <a:defRPr/>
            </a:pPr>
            <a:r>
              <a:rPr lang="en-US" altLang="zh-CN" sz="2000" dirty="0"/>
              <a:t>For any integer n,</a:t>
            </a:r>
          </a:p>
          <a:p>
            <a:pPr marL="630238">
              <a:lnSpc>
                <a:spcPct val="150000"/>
              </a:lnSpc>
              <a:spcBef>
                <a:spcPts val="0"/>
              </a:spcBef>
              <a:defRPr/>
            </a:pPr>
            <a:endParaRPr lang="en-US" altLang="zh-CN" sz="2000" dirty="0"/>
          </a:p>
          <a:p>
            <a:pPr marL="630238">
              <a:lnSpc>
                <a:spcPct val="150000"/>
              </a:lnSpc>
              <a:spcBef>
                <a:spcPts val="0"/>
              </a:spcBef>
              <a:defRPr/>
            </a:pPr>
            <a:endParaRPr lang="en-US" altLang="zh-CN" sz="2000" dirty="0"/>
          </a:p>
          <a:p>
            <a:pPr marL="630238">
              <a:lnSpc>
                <a:spcPct val="150000"/>
              </a:lnSpc>
              <a:spcBef>
                <a:spcPts val="0"/>
              </a:spcBef>
              <a:defRPr/>
            </a:pPr>
            <a:r>
              <a:rPr lang="en-US" altLang="zh-CN" sz="2000" dirty="0"/>
              <a:t>for any real number x</a:t>
            </a:r>
            <a:r>
              <a:rPr lang="en-US" altLang="zh-CN" sz="2000" dirty="0">
                <a:latin typeface="华文细黑"/>
                <a:ea typeface="华文细黑"/>
              </a:rPr>
              <a:t>≥</a:t>
            </a:r>
            <a:r>
              <a:rPr lang="en-US" altLang="zh-CN" sz="2000" dirty="0"/>
              <a:t>0 and integers a, b &gt; 0,</a:t>
            </a:r>
            <a:endParaRPr lang="zh-CN" altLang="en-US" sz="2000" dirty="0"/>
          </a:p>
        </p:txBody>
      </p:sp>
      <p:pic>
        <p:nvPicPr>
          <p:cNvPr id="38915" name="Picture 2">
            <a:extLst>
              <a:ext uri="{FF2B5EF4-FFF2-40B4-BE49-F238E27FC236}">
                <a16:creationId xmlns:a16="http://schemas.microsoft.com/office/drawing/2014/main" id="{70003A20-4BB2-41AE-BD8E-1FCFDDB91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875" y="1628775"/>
            <a:ext cx="4435475" cy="473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8916" name="Picture 3">
            <a:extLst>
              <a:ext uri="{FF2B5EF4-FFF2-40B4-BE49-F238E27FC236}">
                <a16:creationId xmlns:a16="http://schemas.microsoft.com/office/drawing/2014/main" id="{0E8F3183-4101-4569-8EFC-7087A8E95F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4875" y="3054350"/>
            <a:ext cx="2613025" cy="48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917" name="Picture 4">
            <a:extLst>
              <a:ext uri="{FF2B5EF4-FFF2-40B4-BE49-F238E27FC236}">
                <a16:creationId xmlns:a16="http://schemas.microsoft.com/office/drawing/2014/main" id="{0DFDB58E-25F1-4D58-BB3B-1598CA466C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4502150"/>
            <a:ext cx="2844800" cy="1443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918" name="Picture 5">
            <a:extLst>
              <a:ext uri="{FF2B5EF4-FFF2-40B4-BE49-F238E27FC236}">
                <a16:creationId xmlns:a16="http://schemas.microsoft.com/office/drawing/2014/main" id="{6CEA8032-F412-4526-99C6-FA35905FD6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633913"/>
            <a:ext cx="2949575" cy="1338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F84B824-2C05-4F7F-AE02-5FDBE7FA70C1}"/>
              </a:ext>
            </a:extLst>
          </p:cNvPr>
          <p:cNvSpPr>
            <a:spLocks noGrp="1"/>
          </p:cNvSpPr>
          <p:nvPr>
            <p:ph idx="1"/>
          </p:nvPr>
        </p:nvSpPr>
        <p:spPr>
          <a:xfrm>
            <a:off x="457200" y="404813"/>
            <a:ext cx="8507413" cy="5602287"/>
          </a:xfrm>
          <a:solidFill>
            <a:schemeClr val="bg1"/>
          </a:solidFill>
        </p:spPr>
        <p:txBody>
          <a:bodyPr/>
          <a:lstStyle/>
          <a:p>
            <a:pPr marL="109537" indent="0">
              <a:lnSpc>
                <a:spcPct val="150000"/>
              </a:lnSpc>
              <a:buFont typeface="Wingdings 3" panose="05040102010807070707" pitchFamily="18" charset="2"/>
              <a:buNone/>
              <a:defRPr/>
            </a:pPr>
            <a:r>
              <a:rPr lang="en-US" altLang="zh-CN" sz="2400" b="1" dirty="0"/>
              <a:t>3. Modular arithmetic</a:t>
            </a:r>
            <a:r>
              <a:rPr lang="zh-CN" altLang="en-US" sz="2400" b="1" dirty="0"/>
              <a:t>（模运算）</a:t>
            </a:r>
            <a:endParaRPr lang="en-US" altLang="zh-CN" sz="2400" dirty="0"/>
          </a:p>
          <a:p>
            <a:pPr marL="630238">
              <a:lnSpc>
                <a:spcPct val="150000"/>
              </a:lnSpc>
              <a:defRPr/>
            </a:pPr>
            <a:r>
              <a:rPr lang="en-US" altLang="zh-CN" sz="2000" dirty="0"/>
              <a:t>If (a mod n) = (b mod n), we write a </a:t>
            </a:r>
            <a:r>
              <a:rPr lang="en-US" altLang="zh-CN" sz="2000" dirty="0">
                <a:latin typeface="华文细黑"/>
                <a:ea typeface="华文细黑"/>
              </a:rPr>
              <a:t>≡</a:t>
            </a:r>
            <a:r>
              <a:rPr lang="en-US" altLang="zh-CN" sz="2000" dirty="0"/>
              <a:t> b(mod n) and say that a is </a:t>
            </a:r>
            <a:r>
              <a:rPr lang="en-US" altLang="zh-CN" sz="2000" b="1" i="1" dirty="0"/>
              <a:t>equivalent  </a:t>
            </a:r>
            <a:r>
              <a:rPr lang="en-US" altLang="zh-CN" sz="2000" dirty="0"/>
              <a:t>to b, modulo n(</a:t>
            </a:r>
            <a:r>
              <a:rPr lang="zh-CN" altLang="en-US" sz="2000" dirty="0"/>
              <a:t>模</a:t>
            </a:r>
            <a:r>
              <a:rPr lang="en-US" altLang="zh-CN" sz="2000" dirty="0"/>
              <a:t>n</a:t>
            </a:r>
            <a:r>
              <a:rPr lang="zh-CN" altLang="en-US" sz="2000" dirty="0"/>
              <a:t>时</a:t>
            </a:r>
            <a:r>
              <a:rPr lang="en-US" altLang="zh-CN" sz="2000" dirty="0"/>
              <a:t>a</a:t>
            </a:r>
            <a:r>
              <a:rPr lang="zh-CN" altLang="en-US" sz="2000" dirty="0"/>
              <a:t>等价于</a:t>
            </a:r>
            <a:r>
              <a:rPr lang="en-US" altLang="zh-CN" sz="2000" dirty="0" err="1"/>
              <a:t>b，a、b</a:t>
            </a:r>
            <a:r>
              <a:rPr lang="zh-CN" altLang="en-US" sz="2000" dirty="0"/>
              <a:t>同余</a:t>
            </a:r>
            <a:r>
              <a:rPr lang="en-US" altLang="zh-CN" sz="2000" dirty="0"/>
              <a:t>).</a:t>
            </a:r>
          </a:p>
          <a:p>
            <a:pPr marL="109537" indent="0">
              <a:lnSpc>
                <a:spcPct val="150000"/>
              </a:lnSpc>
              <a:spcBef>
                <a:spcPts val="2400"/>
              </a:spcBef>
              <a:buFont typeface="Wingdings 3" panose="05040102010807070707" pitchFamily="18" charset="2"/>
              <a:buNone/>
              <a:defRPr/>
            </a:pPr>
            <a:r>
              <a:rPr lang="en-US" altLang="zh-CN" sz="2400" dirty="0"/>
              <a:t>4. </a:t>
            </a:r>
            <a:r>
              <a:rPr lang="en-US" altLang="zh-CN" sz="2400" b="1" dirty="0"/>
              <a:t>Polynomials</a:t>
            </a:r>
            <a:r>
              <a:rPr lang="zh-CN" altLang="en-US" sz="2400" b="1" dirty="0"/>
              <a:t>（多项式）</a:t>
            </a:r>
            <a:endParaRPr lang="en-US" altLang="zh-CN" sz="2400" b="1" dirty="0"/>
          </a:p>
          <a:p>
            <a:pPr marL="630238">
              <a:lnSpc>
                <a:spcPct val="150000"/>
              </a:lnSpc>
              <a:defRPr/>
            </a:pPr>
            <a:r>
              <a:rPr lang="en-US" altLang="zh-CN" sz="2000" dirty="0"/>
              <a:t>Given a nonnegative integer d, a </a:t>
            </a:r>
            <a:r>
              <a:rPr lang="en-US" altLang="zh-CN" sz="2000" b="1" i="1" dirty="0"/>
              <a:t>polynomial in </a:t>
            </a:r>
            <a:r>
              <a:rPr lang="en-US" altLang="zh-CN" sz="2000" dirty="0"/>
              <a:t>n </a:t>
            </a:r>
            <a:r>
              <a:rPr lang="en-US" altLang="zh-CN" sz="2000" b="1" i="1" dirty="0"/>
              <a:t>of degree </a:t>
            </a:r>
            <a:r>
              <a:rPr lang="en-US" altLang="zh-CN" sz="2000" dirty="0"/>
              <a:t>d is a function p(n) of the form</a:t>
            </a:r>
          </a:p>
          <a:p>
            <a:pPr marL="630238">
              <a:lnSpc>
                <a:spcPct val="150000"/>
              </a:lnSpc>
              <a:defRPr/>
            </a:pPr>
            <a:endParaRPr lang="en-US" altLang="zh-CN" sz="2400" dirty="0"/>
          </a:p>
          <a:p>
            <a:pPr marL="630238">
              <a:lnSpc>
                <a:spcPct val="150000"/>
              </a:lnSpc>
              <a:defRPr/>
            </a:pPr>
            <a:endParaRPr lang="en-US" altLang="zh-CN" sz="2400" dirty="0"/>
          </a:p>
          <a:p>
            <a:pPr marL="630238">
              <a:lnSpc>
                <a:spcPct val="150000"/>
              </a:lnSpc>
              <a:defRPr/>
            </a:pPr>
            <a:r>
              <a:rPr lang="en-US" altLang="zh-CN" sz="2000" dirty="0"/>
              <a:t>where the constants a</a:t>
            </a:r>
            <a:r>
              <a:rPr lang="en-US" altLang="zh-CN" sz="2000" baseline="-25000" dirty="0"/>
              <a:t>0</a:t>
            </a:r>
            <a:r>
              <a:rPr lang="en-US" altLang="zh-CN" sz="2000" dirty="0"/>
              <a:t>, a</a:t>
            </a:r>
            <a:r>
              <a:rPr lang="en-US" altLang="zh-CN" sz="2000" baseline="-25000" dirty="0"/>
              <a:t>1</a:t>
            </a:r>
            <a:r>
              <a:rPr lang="en-US" altLang="zh-CN" sz="2000" dirty="0"/>
              <a:t>, … ,a</a:t>
            </a:r>
            <a:r>
              <a:rPr lang="en-US" altLang="zh-CN" sz="2000" baseline="-25000" dirty="0"/>
              <a:t>d</a:t>
            </a:r>
            <a:r>
              <a:rPr lang="en-US" altLang="zh-CN" sz="2000" dirty="0"/>
              <a:t> are the </a:t>
            </a:r>
            <a:r>
              <a:rPr lang="en-US" altLang="zh-CN" sz="2000" b="1" i="1" dirty="0"/>
              <a:t>coefficients </a:t>
            </a:r>
            <a:r>
              <a:rPr lang="en-US" altLang="zh-CN" sz="2000" dirty="0"/>
              <a:t>of the polynomial and a</a:t>
            </a:r>
            <a:r>
              <a:rPr lang="en-US" altLang="zh-CN" sz="2000" baseline="-25000" dirty="0"/>
              <a:t>d</a:t>
            </a:r>
            <a:r>
              <a:rPr lang="en-US" altLang="zh-CN" sz="2000" dirty="0"/>
              <a:t> ≠ 0.</a:t>
            </a:r>
          </a:p>
        </p:txBody>
      </p:sp>
      <p:pic>
        <p:nvPicPr>
          <p:cNvPr id="39939" name="Picture 2">
            <a:extLst>
              <a:ext uri="{FF2B5EF4-FFF2-40B4-BE49-F238E27FC236}">
                <a16:creationId xmlns:a16="http://schemas.microsoft.com/office/drawing/2014/main" id="{D62BA42A-69B7-496C-8173-2829A0B27F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938" y="4005263"/>
            <a:ext cx="1944687" cy="982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内容占位符 2">
            <a:extLst>
              <a:ext uri="{FF2B5EF4-FFF2-40B4-BE49-F238E27FC236}">
                <a16:creationId xmlns:a16="http://schemas.microsoft.com/office/drawing/2014/main" id="{D878419F-FF66-43E8-A6EC-6F06EFE9575A}"/>
              </a:ext>
            </a:extLst>
          </p:cNvPr>
          <p:cNvSpPr>
            <a:spLocks noGrp="1"/>
          </p:cNvSpPr>
          <p:nvPr>
            <p:ph idx="1"/>
          </p:nvPr>
        </p:nvSpPr>
        <p:spPr>
          <a:xfrm>
            <a:off x="323850" y="620713"/>
            <a:ext cx="8362950" cy="5521325"/>
          </a:xfrm>
        </p:spPr>
        <p:txBody>
          <a:bodyPr/>
          <a:lstStyle/>
          <a:p>
            <a:pPr eaLnBrk="1" hangingPunct="1">
              <a:lnSpc>
                <a:spcPct val="150000"/>
              </a:lnSpc>
              <a:spcBef>
                <a:spcPct val="0"/>
              </a:spcBef>
              <a:buFont typeface="Wingdings 2" panose="05020102010507070707" pitchFamily="18" charset="2"/>
              <a:buNone/>
              <a:defRPr/>
            </a:pPr>
            <a:r>
              <a:rPr lang="zh-CN" altLang="en-US" dirty="0"/>
              <a:t>主要参考书</a:t>
            </a:r>
          </a:p>
          <a:p>
            <a:pPr eaLnBrk="1" hangingPunct="1">
              <a:lnSpc>
                <a:spcPct val="150000"/>
              </a:lnSpc>
              <a:spcBef>
                <a:spcPct val="0"/>
              </a:spcBef>
              <a:buFont typeface="Wingdings" panose="05000000000000000000" pitchFamily="2" charset="2"/>
              <a:buChar char="l"/>
              <a:defRPr/>
            </a:pPr>
            <a:r>
              <a:rPr lang="en-US" altLang="zh-CN" sz="2800" b="1" dirty="0">
                <a:solidFill>
                  <a:srgbClr val="FF0000"/>
                </a:solidFill>
              </a:rPr>
              <a:t>Introduction to algorithms</a:t>
            </a:r>
          </a:p>
          <a:p>
            <a:pPr marL="0" indent="0" eaLnBrk="1" hangingPunct="1">
              <a:lnSpc>
                <a:spcPct val="150000"/>
              </a:lnSpc>
              <a:spcBef>
                <a:spcPct val="0"/>
              </a:spcBef>
              <a:buFont typeface="Wingdings 2" panose="05020102010507070707" pitchFamily="18" charset="2"/>
              <a:buNone/>
              <a:defRPr/>
            </a:pPr>
            <a:r>
              <a:rPr lang="en-US" altLang="zh-CN" sz="2400" b="1" dirty="0">
                <a:solidFill>
                  <a:srgbClr val="FF0000"/>
                </a:solidFill>
              </a:rPr>
              <a:t>  </a:t>
            </a:r>
            <a:r>
              <a:rPr lang="en-US" altLang="zh-CN" sz="2400" dirty="0"/>
              <a:t>Thomas H. </a:t>
            </a:r>
            <a:r>
              <a:rPr lang="en-US" altLang="zh-CN" sz="2400" dirty="0" err="1"/>
              <a:t>Cormen,etc</a:t>
            </a:r>
            <a:r>
              <a:rPr lang="en-US" altLang="zh-CN" sz="2400" dirty="0"/>
              <a:t>.,</a:t>
            </a:r>
          </a:p>
          <a:p>
            <a:pPr marL="0" indent="0" eaLnBrk="1" hangingPunct="1">
              <a:lnSpc>
                <a:spcPct val="150000"/>
              </a:lnSpc>
              <a:spcBef>
                <a:spcPct val="0"/>
              </a:spcBef>
              <a:buFont typeface="Wingdings 2" panose="05020102010507070707" pitchFamily="18" charset="2"/>
              <a:buNone/>
              <a:defRPr/>
            </a:pPr>
            <a:r>
              <a:rPr lang="en-US" altLang="zh-CN" sz="2400" dirty="0"/>
              <a:t>  third edition, The MIT Press.</a:t>
            </a:r>
          </a:p>
          <a:p>
            <a:pPr marL="0" indent="0" eaLnBrk="1" hangingPunct="1">
              <a:lnSpc>
                <a:spcPct val="150000"/>
              </a:lnSpc>
              <a:spcBef>
                <a:spcPct val="0"/>
              </a:spcBef>
              <a:buFont typeface="Wingdings 2" panose="05020102010507070707" pitchFamily="18" charset="2"/>
              <a:buNone/>
              <a:defRPr/>
            </a:pPr>
            <a:endParaRPr lang="en-US" altLang="zh-CN" sz="2400" dirty="0"/>
          </a:p>
          <a:p>
            <a:pPr eaLnBrk="1" hangingPunct="1">
              <a:lnSpc>
                <a:spcPct val="150000"/>
              </a:lnSpc>
              <a:spcBef>
                <a:spcPct val="0"/>
              </a:spcBef>
              <a:buFont typeface="Wingdings" panose="05000000000000000000" pitchFamily="2" charset="2"/>
              <a:buChar char="l"/>
              <a:defRPr/>
            </a:pPr>
            <a:r>
              <a:rPr lang="zh-CN" altLang="en-US" sz="2800" dirty="0">
                <a:solidFill>
                  <a:srgbClr val="FF0000"/>
                </a:solidFill>
              </a:rPr>
              <a:t>计算机算法基础</a:t>
            </a:r>
            <a:endParaRPr lang="en-US" altLang="zh-CN" sz="2800" dirty="0">
              <a:solidFill>
                <a:srgbClr val="FF0000"/>
              </a:solidFill>
            </a:endParaRPr>
          </a:p>
          <a:p>
            <a:pPr marL="0" indent="0" eaLnBrk="1" hangingPunct="1">
              <a:lnSpc>
                <a:spcPct val="150000"/>
              </a:lnSpc>
              <a:spcBef>
                <a:spcPct val="0"/>
              </a:spcBef>
              <a:buFont typeface="Wingdings 2" panose="05020102010507070707" pitchFamily="18" charset="2"/>
              <a:buNone/>
              <a:defRPr/>
            </a:pPr>
            <a:r>
              <a:rPr lang="zh-CN" altLang="en-US" sz="2400" dirty="0"/>
              <a:t>  余祥宣等编著，华中科技大学出版社</a:t>
            </a:r>
            <a:endParaRPr lang="en-US" altLang="zh-CN" sz="2400" dirty="0"/>
          </a:p>
        </p:txBody>
      </p:sp>
      <p:pic>
        <p:nvPicPr>
          <p:cNvPr id="20483" name="图片 4" descr="16550XTj7yH_b.jpg">
            <a:extLst>
              <a:ext uri="{FF2B5EF4-FFF2-40B4-BE49-F238E27FC236}">
                <a16:creationId xmlns:a16="http://schemas.microsoft.com/office/drawing/2014/main" id="{505FB90F-755A-4659-94EB-5BCDF32F36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37275" y="3644900"/>
            <a:ext cx="1993900" cy="282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8">
            <a:extLst>
              <a:ext uri="{FF2B5EF4-FFF2-40B4-BE49-F238E27FC236}">
                <a16:creationId xmlns:a16="http://schemas.microsoft.com/office/drawing/2014/main" id="{E09F26DB-68E5-4B29-99BB-FFABB5BCF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7275" y="655638"/>
            <a:ext cx="2035175" cy="283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内容占位符 1">
            <a:extLst>
              <a:ext uri="{FF2B5EF4-FFF2-40B4-BE49-F238E27FC236}">
                <a16:creationId xmlns:a16="http://schemas.microsoft.com/office/drawing/2014/main" id="{5A1209A8-FD00-47BD-8A35-78FBAF99402C}"/>
              </a:ext>
            </a:extLst>
          </p:cNvPr>
          <p:cNvSpPr>
            <a:spLocks noGrp="1" noChangeArrowheads="1"/>
          </p:cNvSpPr>
          <p:nvPr>
            <p:ph idx="1"/>
          </p:nvPr>
        </p:nvSpPr>
        <p:spPr>
          <a:xfrm>
            <a:off x="457200" y="404813"/>
            <a:ext cx="8218488" cy="5602287"/>
          </a:xfrm>
        </p:spPr>
        <p:txBody>
          <a:bodyPr/>
          <a:lstStyle/>
          <a:p>
            <a:pPr>
              <a:lnSpc>
                <a:spcPct val="150000"/>
              </a:lnSpc>
            </a:pPr>
            <a:endParaRPr lang="en-US" altLang="zh-CN" sz="2400"/>
          </a:p>
          <a:p>
            <a:pPr>
              <a:lnSpc>
                <a:spcPct val="150000"/>
              </a:lnSpc>
            </a:pPr>
            <a:endParaRPr lang="en-US" altLang="zh-CN" sz="2400"/>
          </a:p>
          <a:p>
            <a:pPr>
              <a:lnSpc>
                <a:spcPct val="150000"/>
              </a:lnSpc>
            </a:pPr>
            <a:endParaRPr lang="en-US" altLang="zh-CN" sz="2400"/>
          </a:p>
          <a:p>
            <a:pPr>
              <a:lnSpc>
                <a:spcPct val="150000"/>
              </a:lnSpc>
            </a:pPr>
            <a:r>
              <a:rPr lang="en-US" altLang="zh-CN" sz="2000"/>
              <a:t>A polynomial is asymptotically positive(</a:t>
            </a:r>
            <a:r>
              <a:rPr lang="zh-CN" altLang="en-US" sz="2000"/>
              <a:t>渐进为正</a:t>
            </a:r>
            <a:r>
              <a:rPr lang="en-US" altLang="zh-CN" sz="2000"/>
              <a:t>) if and only if a</a:t>
            </a:r>
            <a:r>
              <a:rPr lang="en-US" altLang="zh-CN" sz="2000" baseline="-25000"/>
              <a:t>d</a:t>
            </a:r>
            <a:r>
              <a:rPr lang="en-US" altLang="zh-CN" sz="2000"/>
              <a:t> &gt; 0.</a:t>
            </a:r>
          </a:p>
          <a:p>
            <a:pPr>
              <a:lnSpc>
                <a:spcPct val="150000"/>
              </a:lnSpc>
            </a:pPr>
            <a:r>
              <a:rPr lang="en-US" altLang="zh-CN" sz="2000"/>
              <a:t>For an asymptotically positive polynomial p(n) of degree d, we have p(n)=</a:t>
            </a:r>
            <a:r>
              <a:rPr lang="el-GR" altLang="zh-CN" sz="2000"/>
              <a:t>Θ</a:t>
            </a:r>
            <a:r>
              <a:rPr lang="en-US" altLang="zh-CN" sz="2000"/>
              <a:t>(n</a:t>
            </a:r>
            <a:r>
              <a:rPr lang="en-US" altLang="zh-CN" sz="2000" baseline="30000"/>
              <a:t>d</a:t>
            </a:r>
            <a:r>
              <a:rPr lang="en-US" altLang="zh-CN" sz="2000"/>
              <a:t>).</a:t>
            </a:r>
          </a:p>
          <a:p>
            <a:pPr>
              <a:lnSpc>
                <a:spcPct val="150000"/>
              </a:lnSpc>
            </a:pPr>
            <a:r>
              <a:rPr lang="en-US" altLang="zh-CN" sz="2000"/>
              <a:t>f(n) is </a:t>
            </a:r>
            <a:r>
              <a:rPr lang="en-US" altLang="zh-CN" sz="2000" b="1" i="1"/>
              <a:t>polynomially bounded (</a:t>
            </a:r>
            <a:r>
              <a:rPr lang="zh-CN" altLang="en-US" sz="2000" b="1" i="1"/>
              <a:t>多项式有界</a:t>
            </a:r>
            <a:r>
              <a:rPr lang="en-US" altLang="zh-CN" sz="2000" b="1" i="1"/>
              <a:t>) </a:t>
            </a:r>
            <a:r>
              <a:rPr lang="en-US" altLang="zh-CN" sz="2000"/>
              <a:t>if f(n) =O(n</a:t>
            </a:r>
            <a:r>
              <a:rPr lang="en-US" altLang="zh-CN" sz="2000" baseline="30000"/>
              <a:t>k</a:t>
            </a:r>
            <a:r>
              <a:rPr lang="en-US" altLang="zh-CN" sz="2000"/>
              <a:t>) for some constant k.</a:t>
            </a:r>
            <a:endParaRPr lang="zh-CN" altLang="en-US" sz="2000"/>
          </a:p>
        </p:txBody>
      </p:sp>
      <p:pic>
        <p:nvPicPr>
          <p:cNvPr id="40963" name="Picture 2">
            <a:extLst>
              <a:ext uri="{FF2B5EF4-FFF2-40B4-BE49-F238E27FC236}">
                <a16:creationId xmlns:a16="http://schemas.microsoft.com/office/drawing/2014/main" id="{942867FA-229B-405F-9462-B3CA4143B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981075"/>
            <a:ext cx="2103438" cy="106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内容占位符 1">
            <a:extLst>
              <a:ext uri="{FF2B5EF4-FFF2-40B4-BE49-F238E27FC236}">
                <a16:creationId xmlns:a16="http://schemas.microsoft.com/office/drawing/2014/main" id="{06EA17E6-AA04-4480-ACDC-4FB3D3B6292A}"/>
              </a:ext>
            </a:extLst>
          </p:cNvPr>
          <p:cNvSpPr>
            <a:spLocks noGrp="1" noChangeArrowheads="1"/>
          </p:cNvSpPr>
          <p:nvPr>
            <p:ph idx="1"/>
          </p:nvPr>
        </p:nvSpPr>
        <p:spPr>
          <a:xfrm>
            <a:off x="395288" y="404813"/>
            <a:ext cx="8353425" cy="6337300"/>
          </a:xfrm>
          <a:solidFill>
            <a:schemeClr val="bg1"/>
          </a:solidFill>
        </p:spPr>
        <p:txBody>
          <a:bodyPr/>
          <a:lstStyle/>
          <a:p>
            <a:pPr marL="107950" indent="0">
              <a:buFont typeface="Wingdings 3" panose="05040102010807070707" pitchFamily="18" charset="2"/>
              <a:buNone/>
            </a:pPr>
            <a:r>
              <a:rPr lang="en-US" altLang="zh-CN" sz="2400" b="1"/>
              <a:t>5. Exponentials</a:t>
            </a:r>
            <a:r>
              <a:rPr lang="zh-CN" altLang="en-US" sz="2400" b="1"/>
              <a:t>（指数）</a:t>
            </a:r>
            <a:endParaRPr lang="en-US" altLang="zh-CN" sz="2400" b="1"/>
          </a:p>
          <a:p>
            <a:pPr marL="107950" indent="0">
              <a:spcBef>
                <a:spcPts val="1200"/>
              </a:spcBef>
            </a:pPr>
            <a:r>
              <a:rPr lang="en-US" altLang="zh-CN" sz="2000"/>
              <a:t>For all real a &gt; 0, m, and n, we have the following identities:</a:t>
            </a:r>
          </a:p>
          <a:p>
            <a:pPr marL="107950" indent="0"/>
            <a:endParaRPr lang="en-US" altLang="zh-CN" sz="2000" b="1"/>
          </a:p>
          <a:p>
            <a:pPr marL="107950" indent="0"/>
            <a:endParaRPr lang="en-US" altLang="zh-CN" sz="2000" b="1"/>
          </a:p>
          <a:p>
            <a:pPr marL="107950" indent="0"/>
            <a:endParaRPr lang="en-US" altLang="zh-CN" sz="2000" b="1"/>
          </a:p>
          <a:p>
            <a:pPr marL="107950" indent="0"/>
            <a:endParaRPr lang="en-US" altLang="zh-CN" sz="2000" b="1"/>
          </a:p>
          <a:p>
            <a:pPr marL="107950" indent="0"/>
            <a:endParaRPr lang="en-US" altLang="zh-CN" sz="2000" b="1"/>
          </a:p>
          <a:p>
            <a:pPr marL="107950" indent="0"/>
            <a:endParaRPr lang="en-US" altLang="zh-CN" sz="2000" b="1"/>
          </a:p>
          <a:p>
            <a:pPr marL="107950" indent="0"/>
            <a:endParaRPr lang="en-US" altLang="zh-CN" sz="2000" b="1"/>
          </a:p>
          <a:p>
            <a:pPr marL="107950" indent="0"/>
            <a:r>
              <a:rPr lang="en-US" altLang="zh-CN" sz="2000"/>
              <a:t>For all real constants a and b such that a &gt; 1,</a:t>
            </a:r>
          </a:p>
          <a:p>
            <a:pPr marL="107950" indent="0"/>
            <a:endParaRPr lang="en-US" altLang="zh-CN" sz="2000" b="1"/>
          </a:p>
          <a:p>
            <a:pPr marL="107950" indent="0"/>
            <a:endParaRPr lang="en-US" altLang="zh-CN" sz="2000" b="1"/>
          </a:p>
          <a:p>
            <a:pPr marL="982663" lvl="1">
              <a:lnSpc>
                <a:spcPct val="150000"/>
              </a:lnSpc>
              <a:spcBef>
                <a:spcPts val="1200"/>
              </a:spcBef>
              <a:buFont typeface="Wingdings" panose="05000000000000000000" pitchFamily="2" charset="2"/>
              <a:buChar char="Ø"/>
            </a:pPr>
            <a:r>
              <a:rPr lang="en-US" altLang="zh-CN" sz="1600"/>
              <a:t>from which we can conclude that n</a:t>
            </a:r>
            <a:r>
              <a:rPr lang="en-US" altLang="zh-CN" sz="1600" baseline="30000"/>
              <a:t>b</a:t>
            </a:r>
            <a:r>
              <a:rPr lang="en-US" altLang="zh-CN" sz="1600"/>
              <a:t> = o(a</a:t>
            </a:r>
            <a:r>
              <a:rPr lang="en-US" altLang="zh-CN" sz="1600" baseline="30000"/>
              <a:t>n</a:t>
            </a:r>
            <a:r>
              <a:rPr lang="en-US" altLang="zh-CN" sz="1600"/>
              <a:t>).</a:t>
            </a:r>
          </a:p>
          <a:p>
            <a:pPr marL="982663" lvl="1">
              <a:lnSpc>
                <a:spcPct val="150000"/>
              </a:lnSpc>
              <a:buFont typeface="Wingdings" panose="05000000000000000000" pitchFamily="2" charset="2"/>
              <a:buChar char="Ø"/>
            </a:pPr>
            <a:r>
              <a:rPr lang="en-US" altLang="zh-CN" sz="1600"/>
              <a:t>That is any exponential function with a base strictly greater than 1 grows faster than any polynomial function.</a:t>
            </a:r>
            <a:endParaRPr lang="en-US" altLang="zh-CN" sz="1600" b="1"/>
          </a:p>
          <a:p>
            <a:pPr marL="107950" indent="0"/>
            <a:endParaRPr lang="zh-CN" altLang="en-US" sz="2000"/>
          </a:p>
        </p:txBody>
      </p:sp>
      <p:pic>
        <p:nvPicPr>
          <p:cNvPr id="41987" name="Picture 2">
            <a:extLst>
              <a:ext uri="{FF2B5EF4-FFF2-40B4-BE49-F238E27FC236}">
                <a16:creationId xmlns:a16="http://schemas.microsoft.com/office/drawing/2014/main" id="{EB8463D9-4178-4327-BCE3-79AE4A6AF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1412875"/>
            <a:ext cx="2000250" cy="2276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988" name="Picture 3">
            <a:extLst>
              <a:ext uri="{FF2B5EF4-FFF2-40B4-BE49-F238E27FC236}">
                <a16:creationId xmlns:a16="http://schemas.microsoft.com/office/drawing/2014/main" id="{D4EF5563-39B0-4E31-8511-DA4CF932B5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5850" y="4221163"/>
            <a:ext cx="1571625"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875F469-B91C-478E-BFC2-62A404AC4FCD}"/>
              </a:ext>
            </a:extLst>
          </p:cNvPr>
          <p:cNvSpPr>
            <a:spLocks noGrp="1"/>
          </p:cNvSpPr>
          <p:nvPr>
            <p:ph idx="1"/>
          </p:nvPr>
        </p:nvSpPr>
        <p:spPr>
          <a:xfrm>
            <a:off x="457200" y="260350"/>
            <a:ext cx="8229600" cy="6337300"/>
          </a:xfrm>
          <a:solidFill>
            <a:schemeClr val="bg1"/>
          </a:solidFill>
        </p:spPr>
        <p:txBody>
          <a:bodyPr/>
          <a:lstStyle/>
          <a:p>
            <a:pPr marL="109537" indent="0">
              <a:buFont typeface="Wingdings 3" panose="05040102010807070707" pitchFamily="18" charset="2"/>
              <a:buNone/>
              <a:defRPr/>
            </a:pPr>
            <a:r>
              <a:rPr lang="en-US" altLang="zh-CN" sz="2400" b="1" dirty="0"/>
              <a:t>6. Logarithms</a:t>
            </a:r>
            <a:r>
              <a:rPr lang="zh-CN" altLang="en-US" sz="2400" b="1" dirty="0"/>
              <a:t>（对数）</a:t>
            </a:r>
            <a:endParaRPr lang="en-US" altLang="zh-CN" sz="2400" b="1" dirty="0"/>
          </a:p>
          <a:p>
            <a:pPr marL="109537" indent="0">
              <a:buFont typeface="Wingdings 3" panose="05040102010807070707" pitchFamily="18" charset="2"/>
              <a:buNone/>
              <a:defRPr/>
            </a:pPr>
            <a:endParaRPr lang="en-US" altLang="zh-CN" sz="2400" dirty="0"/>
          </a:p>
          <a:p>
            <a:pPr marL="109537" indent="0">
              <a:buFont typeface="Wingdings 3" panose="05040102010807070707" pitchFamily="18" charset="2"/>
              <a:buNone/>
              <a:defRPr/>
            </a:pPr>
            <a:endParaRPr lang="en-US" altLang="zh-CN" sz="2400" dirty="0"/>
          </a:p>
          <a:p>
            <a:pPr marL="109537" indent="0">
              <a:buFont typeface="Wingdings 3" panose="05040102010807070707" pitchFamily="18" charset="2"/>
              <a:buNone/>
              <a:defRPr/>
            </a:pPr>
            <a:endParaRPr lang="en-US" altLang="zh-CN" sz="2400" dirty="0"/>
          </a:p>
          <a:p>
            <a:pPr marL="109537" indent="0">
              <a:buFont typeface="Wingdings 3" panose="05040102010807070707" pitchFamily="18" charset="2"/>
              <a:buNone/>
              <a:defRPr/>
            </a:pPr>
            <a:endParaRPr lang="en-US" altLang="zh-CN" sz="2400" dirty="0"/>
          </a:p>
          <a:p>
            <a:pPr marL="442913" indent="0">
              <a:buFont typeface="Wingdings 3" panose="05040102010807070707" pitchFamily="18" charset="2"/>
              <a:buNone/>
              <a:defRPr/>
            </a:pPr>
            <a:r>
              <a:rPr lang="en-US" altLang="zh-CN" sz="2000" dirty="0"/>
              <a:t>For all real a &gt; 0, b &gt; 0, c &gt; 0, and n,</a:t>
            </a:r>
          </a:p>
          <a:p>
            <a:pPr marL="109537" indent="0">
              <a:buFont typeface="Wingdings 3" panose="05040102010807070707" pitchFamily="18" charset="2"/>
              <a:buNone/>
              <a:defRPr/>
            </a:pPr>
            <a:endParaRPr lang="en-US" altLang="zh-CN" sz="2000" dirty="0"/>
          </a:p>
          <a:p>
            <a:pPr marL="109537" indent="0">
              <a:buFont typeface="Wingdings 3" panose="05040102010807070707" pitchFamily="18" charset="2"/>
              <a:buNone/>
              <a:defRPr/>
            </a:pPr>
            <a:endParaRPr lang="en-US" altLang="zh-CN" sz="2000" dirty="0"/>
          </a:p>
          <a:p>
            <a:pPr marL="109537" indent="0">
              <a:buFont typeface="Wingdings 3" panose="05040102010807070707" pitchFamily="18" charset="2"/>
              <a:buNone/>
              <a:defRPr/>
            </a:pPr>
            <a:endParaRPr lang="en-US" altLang="zh-CN" sz="2000" dirty="0"/>
          </a:p>
          <a:p>
            <a:pPr marL="109537" indent="0">
              <a:buFont typeface="Wingdings 3" panose="05040102010807070707" pitchFamily="18" charset="2"/>
              <a:buNone/>
              <a:defRPr/>
            </a:pPr>
            <a:endParaRPr lang="en-US" altLang="zh-CN" sz="2000" dirty="0"/>
          </a:p>
          <a:p>
            <a:pPr marL="109537" indent="0">
              <a:buFont typeface="Wingdings 3" panose="05040102010807070707" pitchFamily="18" charset="2"/>
              <a:buNone/>
              <a:defRPr/>
            </a:pPr>
            <a:endParaRPr lang="en-US" altLang="zh-CN" sz="2000" dirty="0"/>
          </a:p>
          <a:p>
            <a:pPr marL="109537" indent="0">
              <a:buFont typeface="Wingdings 3" panose="05040102010807070707" pitchFamily="18" charset="2"/>
              <a:buNone/>
              <a:defRPr/>
            </a:pPr>
            <a:endParaRPr lang="en-US" altLang="zh-CN" sz="2000" dirty="0"/>
          </a:p>
          <a:p>
            <a:pPr marL="109537" indent="0">
              <a:buFont typeface="Wingdings 3" panose="05040102010807070707" pitchFamily="18" charset="2"/>
              <a:buNone/>
              <a:defRPr/>
            </a:pPr>
            <a:endParaRPr lang="en-US" altLang="zh-CN" sz="2000" dirty="0"/>
          </a:p>
          <a:p>
            <a:pPr marL="109537" indent="0">
              <a:buFont typeface="Wingdings 3" panose="05040102010807070707" pitchFamily="18" charset="2"/>
              <a:buNone/>
              <a:defRPr/>
            </a:pPr>
            <a:endParaRPr lang="en-US" altLang="zh-CN" sz="2000" dirty="0"/>
          </a:p>
          <a:p>
            <a:pPr marL="109537" indent="0">
              <a:buFont typeface="Wingdings 3" panose="05040102010807070707" pitchFamily="18" charset="2"/>
              <a:buNone/>
              <a:defRPr/>
            </a:pPr>
            <a:endParaRPr lang="en-US" altLang="zh-CN" sz="2000" dirty="0"/>
          </a:p>
          <a:p>
            <a:pPr marL="109537" indent="0">
              <a:buFont typeface="Wingdings 3" panose="05040102010807070707" pitchFamily="18" charset="2"/>
              <a:buNone/>
              <a:defRPr/>
            </a:pPr>
            <a:r>
              <a:rPr lang="en-US" altLang="zh-CN" sz="2000" dirty="0"/>
              <a:t>    where, in each equation above, logarithm bases are not 1.</a:t>
            </a:r>
            <a:endParaRPr lang="zh-CN" altLang="en-US" sz="2000" dirty="0"/>
          </a:p>
        </p:txBody>
      </p:sp>
      <p:pic>
        <p:nvPicPr>
          <p:cNvPr id="43011" name="Picture 2">
            <a:extLst>
              <a:ext uri="{FF2B5EF4-FFF2-40B4-BE49-F238E27FC236}">
                <a16:creationId xmlns:a16="http://schemas.microsoft.com/office/drawing/2014/main" id="{AF296526-6799-43FA-B35C-B6C797FFB5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836613"/>
            <a:ext cx="433387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12" name="Picture 3">
            <a:extLst>
              <a:ext uri="{FF2B5EF4-FFF2-40B4-BE49-F238E27FC236}">
                <a16:creationId xmlns:a16="http://schemas.microsoft.com/office/drawing/2014/main" id="{2D3FD135-8C66-4DEA-A871-410D1DEBCF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9863" y="2946400"/>
            <a:ext cx="3448050"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3013" name="直接连接符 3">
            <a:extLst>
              <a:ext uri="{FF2B5EF4-FFF2-40B4-BE49-F238E27FC236}">
                <a16:creationId xmlns:a16="http://schemas.microsoft.com/office/drawing/2014/main" id="{AAD48AD8-627F-4CAB-AFBE-A0C26094CAC8}"/>
              </a:ext>
            </a:extLst>
          </p:cNvPr>
          <p:cNvCxnSpPr>
            <a:cxnSpLocks noChangeShapeType="1"/>
          </p:cNvCxnSpPr>
          <p:nvPr/>
        </p:nvCxnSpPr>
        <p:spPr bwMode="auto">
          <a:xfrm>
            <a:off x="3132138" y="4581525"/>
            <a:ext cx="2087562" cy="0"/>
          </a:xfrm>
          <a:prstGeom prst="line">
            <a:avLst/>
          </a:prstGeom>
          <a:noFill/>
          <a:ln w="2857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E7E7C08-CE56-4D1F-A94D-E92C8C87D091}"/>
              </a:ext>
            </a:extLst>
          </p:cNvPr>
          <p:cNvSpPr>
            <a:spLocks noGrp="1"/>
          </p:cNvSpPr>
          <p:nvPr>
            <p:ph idx="1"/>
          </p:nvPr>
        </p:nvSpPr>
        <p:spPr>
          <a:xfrm>
            <a:off x="457200" y="476250"/>
            <a:ext cx="8229600" cy="5530850"/>
          </a:xfrm>
          <a:solidFill>
            <a:schemeClr val="bg1"/>
          </a:solidFill>
        </p:spPr>
        <p:txBody>
          <a:bodyPr/>
          <a:lstStyle/>
          <a:p>
            <a:pPr marL="109537" indent="0">
              <a:lnSpc>
                <a:spcPct val="150000"/>
              </a:lnSpc>
              <a:buFont typeface="Wingdings 3" panose="05040102010807070707" pitchFamily="18" charset="2"/>
              <a:buNone/>
              <a:defRPr/>
            </a:pPr>
            <a:r>
              <a:rPr lang="en-US" altLang="zh-CN" sz="2400" b="1" dirty="0"/>
              <a:t>7. Factorials</a:t>
            </a:r>
            <a:r>
              <a:rPr lang="zh-CN" altLang="en-US" sz="2400" b="1" dirty="0"/>
              <a:t>（阶乘）</a:t>
            </a:r>
            <a:endParaRPr lang="en-US" altLang="zh-CN" sz="2400" b="1" dirty="0"/>
          </a:p>
          <a:p>
            <a:pPr>
              <a:lnSpc>
                <a:spcPct val="150000"/>
              </a:lnSpc>
              <a:defRPr/>
            </a:pPr>
            <a:endParaRPr lang="en-US" altLang="zh-CN" sz="2000" dirty="0"/>
          </a:p>
          <a:p>
            <a:pPr>
              <a:lnSpc>
                <a:spcPct val="150000"/>
              </a:lnSpc>
              <a:defRPr/>
            </a:pPr>
            <a:endParaRPr lang="en-US" altLang="zh-CN" sz="2000" dirty="0"/>
          </a:p>
          <a:p>
            <a:pPr>
              <a:lnSpc>
                <a:spcPct val="150000"/>
              </a:lnSpc>
              <a:defRPr/>
            </a:pPr>
            <a:endParaRPr lang="en-US" altLang="zh-CN" sz="2000" dirty="0"/>
          </a:p>
          <a:p>
            <a:pPr>
              <a:lnSpc>
                <a:spcPct val="150000"/>
              </a:lnSpc>
              <a:defRPr/>
            </a:pPr>
            <a:endParaRPr lang="en-US" altLang="zh-CN" sz="2000" dirty="0"/>
          </a:p>
          <a:p>
            <a:pPr marL="719138">
              <a:lnSpc>
                <a:spcPct val="150000"/>
              </a:lnSpc>
              <a:defRPr/>
            </a:pPr>
            <a:r>
              <a:rPr lang="en-US" altLang="zh-CN" sz="2000" dirty="0"/>
              <a:t>A weak upper bound on the factorial function is n!≤</a:t>
            </a:r>
            <a:r>
              <a:rPr lang="en-US" altLang="zh-CN" sz="2000" dirty="0" err="1"/>
              <a:t>n</a:t>
            </a:r>
            <a:r>
              <a:rPr lang="en-US" altLang="zh-CN" sz="2000" baseline="30000" dirty="0" err="1"/>
              <a:t>n</a:t>
            </a:r>
            <a:r>
              <a:rPr lang="en-US" altLang="zh-CN" sz="2000" dirty="0"/>
              <a:t>.</a:t>
            </a:r>
          </a:p>
          <a:p>
            <a:pPr marL="719138">
              <a:lnSpc>
                <a:spcPct val="150000"/>
              </a:lnSpc>
              <a:defRPr/>
            </a:pPr>
            <a:r>
              <a:rPr lang="en-US" altLang="zh-CN" sz="2000" b="1" i="1" dirty="0" err="1"/>
              <a:t>Stirling’s</a:t>
            </a:r>
            <a:r>
              <a:rPr lang="en-US" altLang="zh-CN" sz="2000" b="1" i="1" dirty="0"/>
              <a:t> approximation(</a:t>
            </a:r>
            <a:r>
              <a:rPr lang="zh-CN" altLang="en-US" sz="2000" b="1" i="1" dirty="0"/>
              <a:t>斯特林近似公式</a:t>
            </a:r>
            <a:r>
              <a:rPr lang="en-US" altLang="zh-CN" sz="2000" b="1" i="1" dirty="0"/>
              <a:t>)</a:t>
            </a:r>
          </a:p>
          <a:p>
            <a:pPr>
              <a:lnSpc>
                <a:spcPct val="150000"/>
              </a:lnSpc>
              <a:defRPr/>
            </a:pPr>
            <a:endParaRPr lang="en-US" altLang="zh-CN" sz="2000" b="1" i="1" dirty="0"/>
          </a:p>
          <a:p>
            <a:pPr>
              <a:lnSpc>
                <a:spcPct val="150000"/>
              </a:lnSpc>
              <a:defRPr/>
            </a:pPr>
            <a:endParaRPr lang="en-US" altLang="zh-CN" sz="2000" b="1" i="1" dirty="0"/>
          </a:p>
          <a:p>
            <a:pPr marL="719138">
              <a:lnSpc>
                <a:spcPct val="150000"/>
              </a:lnSpc>
              <a:defRPr/>
            </a:pPr>
            <a:r>
              <a:rPr lang="en-US" altLang="zh-CN" sz="2000" dirty="0"/>
              <a:t>Can prove more</a:t>
            </a:r>
            <a:r>
              <a:rPr lang="zh-CN" altLang="en-US" sz="2000" dirty="0"/>
              <a:t>：</a:t>
            </a:r>
            <a:endParaRPr lang="en-US" altLang="zh-CN" sz="2000" dirty="0"/>
          </a:p>
          <a:p>
            <a:pPr>
              <a:lnSpc>
                <a:spcPct val="150000"/>
              </a:lnSpc>
              <a:defRPr/>
            </a:pPr>
            <a:endParaRPr lang="en-US" altLang="zh-CN" sz="2400" b="1" dirty="0"/>
          </a:p>
          <a:p>
            <a:pPr>
              <a:lnSpc>
                <a:spcPct val="150000"/>
              </a:lnSpc>
              <a:defRPr/>
            </a:pPr>
            <a:endParaRPr lang="en-US" altLang="zh-CN" sz="2400" b="1" dirty="0"/>
          </a:p>
          <a:p>
            <a:pPr>
              <a:lnSpc>
                <a:spcPct val="150000"/>
              </a:lnSpc>
              <a:defRPr/>
            </a:pPr>
            <a:endParaRPr lang="zh-CN" altLang="en-US" sz="2400" dirty="0"/>
          </a:p>
        </p:txBody>
      </p:sp>
      <p:pic>
        <p:nvPicPr>
          <p:cNvPr id="44035" name="Picture 2">
            <a:extLst>
              <a:ext uri="{FF2B5EF4-FFF2-40B4-BE49-F238E27FC236}">
                <a16:creationId xmlns:a16="http://schemas.microsoft.com/office/drawing/2014/main" id="{AF6C853E-DE0F-4C63-A213-06D45D77A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2850" y="4221163"/>
            <a:ext cx="349567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036" name="Picture 3">
            <a:extLst>
              <a:ext uri="{FF2B5EF4-FFF2-40B4-BE49-F238E27FC236}">
                <a16:creationId xmlns:a16="http://schemas.microsoft.com/office/drawing/2014/main" id="{570F3B63-6C89-4B86-9197-AAA034C1B1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5300663"/>
            <a:ext cx="2247900" cy="1123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037" name="图片 2">
            <a:extLst>
              <a:ext uri="{FF2B5EF4-FFF2-40B4-BE49-F238E27FC236}">
                <a16:creationId xmlns:a16="http://schemas.microsoft.com/office/drawing/2014/main" id="{50E46D57-9E71-4C30-9521-16399B48E74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125538"/>
            <a:ext cx="7240588"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内容占位符 2">
            <a:extLst>
              <a:ext uri="{FF2B5EF4-FFF2-40B4-BE49-F238E27FC236}">
                <a16:creationId xmlns:a16="http://schemas.microsoft.com/office/drawing/2014/main" id="{B22F4A74-1D7E-4377-9C8C-592273A75304}"/>
              </a:ext>
            </a:extLst>
          </p:cNvPr>
          <p:cNvSpPr>
            <a:spLocks noGrp="1" noChangeArrowheads="1"/>
          </p:cNvSpPr>
          <p:nvPr>
            <p:ph idx="1"/>
          </p:nvPr>
        </p:nvSpPr>
        <p:spPr>
          <a:xfrm>
            <a:off x="250825" y="2349500"/>
            <a:ext cx="8709025" cy="3754438"/>
          </a:xfrm>
        </p:spPr>
        <p:txBody>
          <a:bodyPr/>
          <a:lstStyle/>
          <a:p>
            <a:r>
              <a:rPr lang="zh-CN" altLang="en-US" sz="2400"/>
              <a:t>作业：</a:t>
            </a:r>
            <a:endParaRPr lang="en-US" altLang="zh-CN" sz="2400"/>
          </a:p>
          <a:p>
            <a:endParaRPr lang="zh-CN" altLang="en-US" sz="2400"/>
          </a:p>
        </p:txBody>
      </p:sp>
      <p:sp>
        <p:nvSpPr>
          <p:cNvPr id="4" name="日期占位符 3">
            <a:extLst>
              <a:ext uri="{FF2B5EF4-FFF2-40B4-BE49-F238E27FC236}">
                <a16:creationId xmlns:a16="http://schemas.microsoft.com/office/drawing/2014/main" id="{6445DE5A-398F-45FE-9EFF-9CF2B98BDDEE}"/>
              </a:ext>
            </a:extLst>
          </p:cNvPr>
          <p:cNvSpPr>
            <a:spLocks noGrp="1"/>
          </p:cNvSpPr>
          <p:nvPr>
            <p:ph type="dt" sz="quarter" idx="10"/>
          </p:nvPr>
        </p:nvSpPr>
        <p:spPr/>
        <p:txBody>
          <a:bodyPr/>
          <a:lstStyle/>
          <a:p>
            <a:pPr>
              <a:defRPr/>
            </a:pPr>
            <a:fld id="{F9AC3BDF-B483-4724-8ECD-0817B02663C9}" type="datetime1">
              <a:rPr lang="zh-CN" altLang="en-US" smtClean="0"/>
              <a:pPr>
                <a:defRPr/>
              </a:pPr>
              <a:t>2021/9/26</a:t>
            </a:fld>
            <a:endParaRPr lang="zh-CN" altLang="en-US"/>
          </a:p>
        </p:txBody>
      </p:sp>
      <p:sp>
        <p:nvSpPr>
          <p:cNvPr id="45060" name="灯片编号占位符 4">
            <a:extLst>
              <a:ext uri="{FF2B5EF4-FFF2-40B4-BE49-F238E27FC236}">
                <a16:creationId xmlns:a16="http://schemas.microsoft.com/office/drawing/2014/main" id="{5E51DFAD-F12F-457E-A2DE-97212AB6D92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9351024A-6690-4D22-AE79-7CBD8F0434C4}" type="slidenum">
              <a:rPr lang="zh-CN" altLang="zh-CN" sz="1400">
                <a:solidFill>
                  <a:schemeClr val="tx1"/>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74</a:t>
            </a:fld>
            <a:endParaRPr lang="zh-CN" altLang="zh-CN" sz="1400">
              <a:solidFill>
                <a:schemeClr val="tx1"/>
              </a:solidFill>
              <a:latin typeface="Tahoma" panose="020B0604030504040204" pitchFamily="34" charset="0"/>
              <a:ea typeface="宋体" panose="02010600030101010101" pitchFamily="2" charset="-122"/>
            </a:endParaRPr>
          </a:p>
        </p:txBody>
      </p:sp>
      <p:pic>
        <p:nvPicPr>
          <p:cNvPr id="45061" name="Picture 9">
            <a:extLst>
              <a:ext uri="{FF2B5EF4-FFF2-40B4-BE49-F238E27FC236}">
                <a16:creationId xmlns:a16="http://schemas.microsoft.com/office/drawing/2014/main" id="{71602FBE-A507-43F2-BB92-D5223BD33E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013" y="3141663"/>
            <a:ext cx="7737475" cy="358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5062" name="TextBox 2">
            <a:extLst>
              <a:ext uri="{FF2B5EF4-FFF2-40B4-BE49-F238E27FC236}">
                <a16:creationId xmlns:a16="http://schemas.microsoft.com/office/drawing/2014/main" id="{EAB36AE6-C174-46DB-BF6C-15021A2C3A3D}"/>
              </a:ext>
            </a:extLst>
          </p:cNvPr>
          <p:cNvSpPr txBox="1">
            <a:spLocks noChangeArrowheads="1"/>
          </p:cNvSpPr>
          <p:nvPr/>
        </p:nvSpPr>
        <p:spPr bwMode="auto">
          <a:xfrm>
            <a:off x="500063" y="692150"/>
            <a:ext cx="8208962" cy="1754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eaLnBrk="1" hangingPunct="1">
              <a:lnSpc>
                <a:spcPct val="150000"/>
              </a:lnSpc>
              <a:spcBef>
                <a:spcPct val="0"/>
              </a:spcBef>
              <a:buClrTx/>
              <a:buSzTx/>
              <a:buFontTx/>
              <a:buNone/>
            </a:pPr>
            <a:r>
              <a:rPr lang="zh-CN" altLang="en-US" sz="2400">
                <a:solidFill>
                  <a:srgbClr val="FF0000"/>
                </a:solidFill>
              </a:rPr>
              <a:t>课外阅读：</a:t>
            </a:r>
            <a:endParaRPr lang="en-US" altLang="zh-CN" sz="2400">
              <a:solidFill>
                <a:srgbClr val="FF0000"/>
              </a:solidFill>
            </a:endParaRPr>
          </a:p>
          <a:p>
            <a:pPr eaLnBrk="1" hangingPunct="1">
              <a:lnSpc>
                <a:spcPct val="150000"/>
              </a:lnSpc>
              <a:spcBef>
                <a:spcPct val="0"/>
              </a:spcBef>
              <a:buClrTx/>
              <a:buSzTx/>
              <a:buFontTx/>
              <a:buNone/>
            </a:pPr>
            <a:r>
              <a:rPr lang="zh-CN" altLang="en-US" sz="2400">
                <a:solidFill>
                  <a:schemeClr val="tx1"/>
                </a:solidFill>
              </a:rPr>
              <a:t>算法导论（</a:t>
            </a:r>
            <a:r>
              <a:rPr lang="en-US" altLang="zh-CN" sz="2400">
                <a:solidFill>
                  <a:schemeClr val="tx1"/>
                </a:solidFill>
              </a:rPr>
              <a:t>3</a:t>
            </a:r>
            <a:r>
              <a:rPr lang="en-US" altLang="zh-CN" sz="2400" baseline="30000">
                <a:solidFill>
                  <a:schemeClr val="tx1"/>
                </a:solidFill>
              </a:rPr>
              <a:t>rd</a:t>
            </a:r>
            <a:r>
              <a:rPr lang="zh-CN" altLang="en-US" sz="2400">
                <a:solidFill>
                  <a:schemeClr val="tx1"/>
                </a:solidFill>
              </a:rPr>
              <a:t>）：</a:t>
            </a:r>
            <a:r>
              <a:rPr lang="en-US" altLang="zh-CN" sz="2400">
                <a:solidFill>
                  <a:schemeClr val="tx1"/>
                </a:solidFill>
              </a:rPr>
              <a:t>3.1</a:t>
            </a:r>
            <a:r>
              <a:rPr lang="zh-CN" altLang="en-US" sz="2400">
                <a:solidFill>
                  <a:schemeClr val="tx1"/>
                </a:solidFill>
              </a:rPr>
              <a:t>渐进记号</a:t>
            </a:r>
            <a:endParaRPr lang="en-US" altLang="zh-CN" sz="2400">
              <a:solidFill>
                <a:schemeClr val="tx1"/>
              </a:solidFill>
            </a:endParaRPr>
          </a:p>
          <a:p>
            <a:pPr eaLnBrk="1" hangingPunct="1">
              <a:lnSpc>
                <a:spcPct val="150000"/>
              </a:lnSpc>
              <a:spcBef>
                <a:spcPct val="0"/>
              </a:spcBef>
              <a:buClrTx/>
              <a:buSzTx/>
              <a:buFontTx/>
              <a:buNone/>
            </a:pPr>
            <a:r>
              <a:rPr lang="zh-CN" altLang="en-US" sz="2400">
                <a:solidFill>
                  <a:schemeClr val="tx1"/>
                </a:solidFill>
              </a:rPr>
              <a:t>                            其他小节自行阅读</a:t>
            </a:r>
            <a:endParaRPr lang="en-US" altLang="zh-CN" sz="24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内容占位符 2">
            <a:extLst>
              <a:ext uri="{FF2B5EF4-FFF2-40B4-BE49-F238E27FC236}">
                <a16:creationId xmlns:a16="http://schemas.microsoft.com/office/drawing/2014/main" id="{F7136380-572C-4226-A772-C8F40624CE7F}"/>
              </a:ext>
            </a:extLst>
          </p:cNvPr>
          <p:cNvSpPr>
            <a:spLocks noGrp="1"/>
          </p:cNvSpPr>
          <p:nvPr>
            <p:ph idx="1"/>
          </p:nvPr>
        </p:nvSpPr>
        <p:spPr>
          <a:xfrm>
            <a:off x="468313" y="549275"/>
            <a:ext cx="8362950" cy="5665788"/>
          </a:xfrm>
        </p:spPr>
        <p:txBody>
          <a:bodyPr/>
          <a:lstStyle/>
          <a:p>
            <a:pPr eaLnBrk="1" hangingPunct="1">
              <a:lnSpc>
                <a:spcPct val="150000"/>
              </a:lnSpc>
              <a:spcBef>
                <a:spcPct val="0"/>
              </a:spcBef>
              <a:buFont typeface="Wingdings 2" panose="05020102010507070707" pitchFamily="18" charset="2"/>
              <a:buNone/>
              <a:defRPr/>
            </a:pPr>
            <a:r>
              <a:rPr lang="zh-CN" altLang="en-US" dirty="0"/>
              <a:t>推荐阅读</a:t>
            </a:r>
            <a:endParaRPr lang="en-US" altLang="zh-CN" dirty="0"/>
          </a:p>
          <a:p>
            <a:pPr eaLnBrk="1" hangingPunct="1">
              <a:lnSpc>
                <a:spcPct val="150000"/>
              </a:lnSpc>
              <a:spcBef>
                <a:spcPct val="0"/>
              </a:spcBef>
              <a:buFont typeface="Wingdings" panose="05000000000000000000" pitchFamily="2" charset="2"/>
              <a:buChar char="l"/>
              <a:defRPr/>
            </a:pPr>
            <a:r>
              <a:rPr lang="en-US" altLang="zh-CN" sz="2400" b="1" dirty="0">
                <a:solidFill>
                  <a:srgbClr val="FF0000"/>
                </a:solidFill>
              </a:rPr>
              <a:t>Algorithm Design</a:t>
            </a:r>
          </a:p>
          <a:p>
            <a:pPr eaLnBrk="1" hangingPunct="1">
              <a:lnSpc>
                <a:spcPct val="150000"/>
              </a:lnSpc>
              <a:spcBef>
                <a:spcPct val="0"/>
              </a:spcBef>
              <a:buFont typeface="Wingdings 2" panose="05020102010507070707" pitchFamily="18" charset="2"/>
              <a:buNone/>
              <a:defRPr/>
            </a:pPr>
            <a:r>
              <a:rPr lang="en-US" altLang="zh-CN" sz="2400" dirty="0"/>
              <a:t>  Jon Kleinberg</a:t>
            </a:r>
            <a:r>
              <a:rPr lang="zh-CN" altLang="en-US" sz="2400" dirty="0"/>
              <a:t>，</a:t>
            </a:r>
            <a:r>
              <a:rPr lang="en-US" altLang="zh-CN" sz="2400" dirty="0"/>
              <a:t>Eva </a:t>
            </a:r>
            <a:r>
              <a:rPr lang="en-US" altLang="zh-CN" sz="2400" dirty="0" err="1"/>
              <a:t>Tardos</a:t>
            </a:r>
            <a:r>
              <a:rPr lang="en-US" altLang="zh-CN" sz="2400" dirty="0"/>
              <a:t> etc. </a:t>
            </a:r>
          </a:p>
          <a:p>
            <a:pPr eaLnBrk="1" hangingPunct="1">
              <a:lnSpc>
                <a:spcPct val="150000"/>
              </a:lnSpc>
              <a:spcBef>
                <a:spcPct val="0"/>
              </a:spcBef>
              <a:buFont typeface="Wingdings 2" panose="05020102010507070707" pitchFamily="18" charset="2"/>
              <a:buNone/>
              <a:defRPr/>
            </a:pPr>
            <a:r>
              <a:rPr lang="en-US" altLang="zh-CN" sz="2400" dirty="0"/>
              <a:t>  Cornell University</a:t>
            </a:r>
          </a:p>
          <a:p>
            <a:pPr eaLnBrk="1" hangingPunct="1">
              <a:lnSpc>
                <a:spcPct val="150000"/>
              </a:lnSpc>
              <a:spcBef>
                <a:spcPct val="0"/>
              </a:spcBef>
              <a:buFont typeface="Wingdings 2" panose="05020102010507070707" pitchFamily="18" charset="2"/>
              <a:buNone/>
              <a:defRPr/>
            </a:pPr>
            <a:endParaRPr lang="en-US" altLang="zh-CN" sz="2400" dirty="0"/>
          </a:p>
          <a:p>
            <a:pPr eaLnBrk="1" hangingPunct="1">
              <a:lnSpc>
                <a:spcPct val="150000"/>
              </a:lnSpc>
              <a:spcBef>
                <a:spcPct val="0"/>
              </a:spcBef>
              <a:buFont typeface="Wingdings" panose="05000000000000000000" pitchFamily="2" charset="2"/>
              <a:buChar char="l"/>
              <a:defRPr/>
            </a:pPr>
            <a:r>
              <a:rPr lang="en-US" altLang="zh-CN" sz="2400" b="1" dirty="0">
                <a:solidFill>
                  <a:srgbClr val="FF0000"/>
                </a:solidFill>
              </a:rPr>
              <a:t>Algorithms</a:t>
            </a:r>
          </a:p>
          <a:p>
            <a:pPr marL="0" indent="0" eaLnBrk="1" hangingPunct="1">
              <a:lnSpc>
                <a:spcPct val="150000"/>
              </a:lnSpc>
              <a:spcBef>
                <a:spcPct val="0"/>
              </a:spcBef>
              <a:buFont typeface="Wingdings 2" panose="05020102010507070707" pitchFamily="18" charset="2"/>
              <a:buNone/>
              <a:defRPr/>
            </a:pPr>
            <a:r>
              <a:rPr lang="en-US" altLang="zh-CN" sz="2400" dirty="0"/>
              <a:t>  Robert Sedgewick / Kevin </a:t>
            </a:r>
          </a:p>
          <a:p>
            <a:pPr marL="0" indent="0" eaLnBrk="1" hangingPunct="1">
              <a:lnSpc>
                <a:spcPct val="150000"/>
              </a:lnSpc>
              <a:spcBef>
                <a:spcPct val="0"/>
              </a:spcBef>
              <a:buFont typeface="Wingdings 2" panose="05020102010507070707" pitchFamily="18" charset="2"/>
              <a:buNone/>
              <a:defRPr/>
            </a:pPr>
            <a:r>
              <a:rPr lang="en-US" altLang="zh-CN" sz="2400" dirty="0"/>
              <a:t>  Princeton University</a:t>
            </a:r>
          </a:p>
        </p:txBody>
      </p:sp>
      <p:pic>
        <p:nvPicPr>
          <p:cNvPr id="21507" name="Picture 5">
            <a:extLst>
              <a:ext uri="{FF2B5EF4-FFF2-40B4-BE49-F238E27FC236}">
                <a16:creationId xmlns:a16="http://schemas.microsoft.com/office/drawing/2014/main" id="{A2A6A27F-1BA2-403F-84BF-317516B2DB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1412875"/>
            <a:ext cx="1490662" cy="1916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8" name="图片 1">
            <a:extLst>
              <a:ext uri="{FF2B5EF4-FFF2-40B4-BE49-F238E27FC236}">
                <a16:creationId xmlns:a16="http://schemas.microsoft.com/office/drawing/2014/main" id="{A3033A6D-E0D8-4323-B4BC-39908F8A147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713163"/>
            <a:ext cx="1490662" cy="208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3B2C19C-E93D-4019-8114-EA7CB5BDF0C1}"/>
              </a:ext>
            </a:extLst>
          </p:cNvPr>
          <p:cNvSpPr>
            <a:spLocks noGrp="1"/>
          </p:cNvSpPr>
          <p:nvPr>
            <p:ph idx="1"/>
          </p:nvPr>
        </p:nvSpPr>
        <p:spPr>
          <a:xfrm>
            <a:off x="457200" y="1484313"/>
            <a:ext cx="8362950" cy="4897437"/>
          </a:xfrm>
        </p:spPr>
        <p:txBody>
          <a:bodyPr>
            <a:normAutofit/>
          </a:bodyPr>
          <a:lstStyle/>
          <a:p>
            <a:pPr marL="0" indent="0" eaLnBrk="1" fontAlgn="auto" hangingPunct="1">
              <a:lnSpc>
                <a:spcPct val="160000"/>
              </a:lnSpc>
              <a:spcBef>
                <a:spcPts val="0"/>
              </a:spcBef>
              <a:spcAft>
                <a:spcPts val="0"/>
              </a:spcAft>
              <a:buFont typeface="Wingdings 2" panose="05020102010507070707" pitchFamily="18" charset="2"/>
              <a:buNone/>
              <a:defRPr/>
            </a:pPr>
            <a:r>
              <a:rPr lang="zh-CN" altLang="en-US" sz="2400" dirty="0">
                <a:latin typeface="+mj-ea"/>
                <a:ea typeface="+mj-ea"/>
              </a:rPr>
              <a:t>       非形式地说，算法就是任何良定义（</a:t>
            </a:r>
            <a:r>
              <a:rPr lang="en-US" altLang="zh-CN" sz="2400" dirty="0">
                <a:latin typeface="+mj-ea"/>
                <a:ea typeface="+mj-ea"/>
              </a:rPr>
              <a:t>well-defined）</a:t>
            </a:r>
            <a:r>
              <a:rPr lang="zh-CN" altLang="en-US" sz="2400" dirty="0">
                <a:latin typeface="+mj-ea"/>
                <a:ea typeface="+mj-ea"/>
              </a:rPr>
              <a:t>的计算过程，该过程取某个值或值的集合作为输入（</a:t>
            </a:r>
            <a:r>
              <a:rPr lang="en-US" altLang="zh-CN" sz="2400" dirty="0">
                <a:latin typeface="+mj-ea"/>
                <a:ea typeface="+mj-ea"/>
              </a:rPr>
              <a:t>input</a:t>
            </a:r>
            <a:r>
              <a:rPr lang="zh-CN" altLang="en-US" sz="2400" dirty="0">
                <a:latin typeface="+mj-ea"/>
                <a:ea typeface="+mj-ea"/>
              </a:rPr>
              <a:t>），并产生某个值或者值的集合作为输出（</a:t>
            </a:r>
            <a:r>
              <a:rPr lang="en-US" altLang="zh-CN" sz="2400" dirty="0">
                <a:latin typeface="+mj-ea"/>
                <a:ea typeface="+mj-ea"/>
              </a:rPr>
              <a:t>output</a:t>
            </a:r>
            <a:r>
              <a:rPr lang="zh-CN" altLang="en-US" sz="2400" dirty="0">
                <a:latin typeface="+mj-ea"/>
                <a:ea typeface="+mj-ea"/>
              </a:rPr>
              <a:t>）。</a:t>
            </a:r>
            <a:endParaRPr lang="en-US" altLang="zh-CN" sz="2400" dirty="0">
              <a:latin typeface="+mj-ea"/>
              <a:ea typeface="+mj-ea"/>
            </a:endParaRPr>
          </a:p>
          <a:p>
            <a:pPr marL="109728" indent="0" eaLnBrk="1" fontAlgn="auto" hangingPunct="1">
              <a:lnSpc>
                <a:spcPct val="160000"/>
              </a:lnSpc>
              <a:spcBef>
                <a:spcPts val="0"/>
              </a:spcBef>
              <a:spcAft>
                <a:spcPts val="0"/>
              </a:spcAft>
              <a:buFont typeface="Wingdings 2" panose="05020102010507070707" pitchFamily="18" charset="2"/>
              <a:buNone/>
              <a:defRPr/>
            </a:pPr>
            <a:r>
              <a:rPr lang="en-US" altLang="zh-CN" sz="2400" dirty="0">
                <a:latin typeface="+mn-ea"/>
              </a:rPr>
              <a:t>   </a:t>
            </a:r>
            <a:r>
              <a:rPr lang="en-US" altLang="zh-CN" sz="2400" dirty="0">
                <a:latin typeface="宋体" panose="02010600030101010101" pitchFamily="2" charset="-122"/>
                <a:ea typeface="宋体" panose="02010600030101010101" pitchFamily="2" charset="-122"/>
              </a:rPr>
              <a:t>—— </a:t>
            </a:r>
            <a:r>
              <a:rPr lang="zh-CN" altLang="en-US" sz="2400" dirty="0">
                <a:solidFill>
                  <a:srgbClr val="FF0000"/>
                </a:solidFill>
                <a:latin typeface="宋体" panose="02010600030101010101" pitchFamily="2" charset="-122"/>
                <a:ea typeface="宋体" panose="02010600030101010101" pitchFamily="2" charset="-122"/>
              </a:rPr>
              <a:t>算法就是把输入转换成输出的计算步骤的一个序列。</a:t>
            </a:r>
            <a:endParaRPr lang="en-US" altLang="zh-CN" sz="2400" dirty="0">
              <a:solidFill>
                <a:srgbClr val="FF0000"/>
              </a:solidFill>
              <a:latin typeface="宋体" panose="02010600030101010101" pitchFamily="2" charset="-122"/>
              <a:ea typeface="宋体" panose="02010600030101010101" pitchFamily="2" charset="-122"/>
            </a:endParaRPr>
          </a:p>
          <a:p>
            <a:pPr marL="109728" indent="0" eaLnBrk="1" fontAlgn="auto" hangingPunct="1">
              <a:lnSpc>
                <a:spcPct val="160000"/>
              </a:lnSpc>
              <a:spcBef>
                <a:spcPts val="0"/>
              </a:spcBef>
              <a:spcAft>
                <a:spcPts val="0"/>
              </a:spcAft>
              <a:buFont typeface="Wingdings 2" panose="05020102010507070707" pitchFamily="18" charset="2"/>
              <a:buNone/>
              <a:defRPr/>
            </a:pPr>
            <a:endParaRPr lang="en-US" altLang="zh-CN" sz="2400" dirty="0">
              <a:solidFill>
                <a:srgbClr val="FF0000"/>
              </a:solidFill>
              <a:latin typeface="宋体" panose="02010600030101010101" pitchFamily="2" charset="-122"/>
              <a:ea typeface="宋体" panose="02010600030101010101" pitchFamily="2" charset="-122"/>
            </a:endParaRPr>
          </a:p>
          <a:p>
            <a:pPr marL="109728" indent="0" eaLnBrk="1" fontAlgn="auto" hangingPunct="1">
              <a:lnSpc>
                <a:spcPct val="160000"/>
              </a:lnSpc>
              <a:spcBef>
                <a:spcPts val="0"/>
              </a:spcBef>
              <a:spcAft>
                <a:spcPts val="0"/>
              </a:spcAft>
              <a:buFont typeface="Wingdings 2" panose="05020102010507070707" pitchFamily="18" charset="2"/>
              <a:buNone/>
              <a:defRPr/>
            </a:pPr>
            <a:endParaRPr lang="en-US" altLang="zh-CN" sz="2400" dirty="0">
              <a:solidFill>
                <a:srgbClr val="FF0000"/>
              </a:solidFill>
              <a:latin typeface="宋体" panose="02010600030101010101" pitchFamily="2" charset="-122"/>
              <a:ea typeface="宋体" panose="02010600030101010101" pitchFamily="2" charset="-122"/>
            </a:endParaRPr>
          </a:p>
          <a:p>
            <a:pPr marL="0" indent="0" eaLnBrk="1" hangingPunct="1">
              <a:lnSpc>
                <a:spcPct val="150000"/>
              </a:lnSpc>
              <a:spcBef>
                <a:spcPts val="0"/>
              </a:spcBef>
              <a:spcAft>
                <a:spcPts val="0"/>
              </a:spcAft>
              <a:buFont typeface="Wingdings 2" panose="05020102010507070707" pitchFamily="18" charset="2"/>
              <a:buNone/>
              <a:defRPr/>
            </a:pPr>
            <a:r>
              <a:rPr lang="zh-CN" altLang="en-US" sz="2400" dirty="0"/>
              <a:t>    </a:t>
            </a:r>
            <a:r>
              <a:rPr lang="en-US" altLang="zh-CN" sz="2400" dirty="0"/>
              <a:t>—— </a:t>
            </a:r>
            <a:r>
              <a:rPr lang="zh-CN" altLang="en-US" sz="2400" dirty="0">
                <a:latin typeface="宋体" panose="02010600030101010101" pitchFamily="2" charset="-122"/>
                <a:ea typeface="宋体" panose="02010600030101010101" pitchFamily="2" charset="-122"/>
              </a:rPr>
              <a:t>在计算机科学中，算法是使用</a:t>
            </a:r>
            <a:r>
              <a:rPr lang="zh-CN" altLang="en-US" sz="2400" dirty="0">
                <a:solidFill>
                  <a:srgbClr val="FF0000"/>
                </a:solidFill>
                <a:latin typeface="宋体" panose="02010600030101010101" pitchFamily="2" charset="-122"/>
                <a:ea typeface="宋体" panose="02010600030101010101" pitchFamily="2" charset="-122"/>
              </a:rPr>
              <a:t>计算机</a:t>
            </a:r>
            <a:r>
              <a:rPr lang="zh-CN" altLang="en-US" sz="2400" dirty="0">
                <a:latin typeface="宋体" panose="02010600030101010101" pitchFamily="2" charset="-122"/>
                <a:ea typeface="宋体" panose="02010600030101010101" pitchFamily="2" charset="-122"/>
              </a:rPr>
              <a:t>解</a:t>
            </a:r>
            <a:r>
              <a:rPr lang="zh-CN" altLang="en-US" sz="2400" dirty="0">
                <a:solidFill>
                  <a:srgbClr val="0000FF"/>
                </a:solidFill>
                <a:latin typeface="宋体" panose="02010600030101010101" pitchFamily="2" charset="-122"/>
                <a:ea typeface="宋体" panose="02010600030101010101" pitchFamily="2" charset="-122"/>
              </a:rPr>
              <a:t>一类问题</a:t>
            </a:r>
            <a:r>
              <a:rPr lang="zh-CN" altLang="en-US" sz="2400" dirty="0">
                <a:latin typeface="宋体" panose="02010600030101010101" pitchFamily="2" charset="-122"/>
                <a:ea typeface="宋体" panose="02010600030101010101" pitchFamily="2" charset="-122"/>
              </a:rPr>
              <a:t>的精确、有效方法的代名词；</a:t>
            </a:r>
          </a:p>
        </p:txBody>
      </p:sp>
      <p:sp>
        <p:nvSpPr>
          <p:cNvPr id="2" name="标题 1">
            <a:extLst>
              <a:ext uri="{FF2B5EF4-FFF2-40B4-BE49-F238E27FC236}">
                <a16:creationId xmlns:a16="http://schemas.microsoft.com/office/drawing/2014/main" id="{357FFC99-8E52-4457-B73B-AC5A815FFF0B}"/>
              </a:ext>
            </a:extLst>
          </p:cNvPr>
          <p:cNvSpPr>
            <a:spLocks noGrp="1"/>
          </p:cNvSpPr>
          <p:nvPr>
            <p:ph type="title"/>
          </p:nvPr>
        </p:nvSpPr>
        <p:spPr>
          <a:xfrm>
            <a:off x="457200" y="692150"/>
            <a:ext cx="8229600" cy="635000"/>
          </a:xfrm>
        </p:spPr>
        <p:txBody>
          <a:bodyPr>
            <a:normAutofit fontScale="90000"/>
          </a:bodyPr>
          <a:lstStyle/>
          <a:p>
            <a:pPr algn="l" eaLnBrk="1" fontAlgn="auto" hangingPunct="1">
              <a:spcAft>
                <a:spcPts val="0"/>
              </a:spcAft>
              <a:defRPr/>
            </a:pPr>
            <a:r>
              <a:rPr lang="en-US" altLang="zh-CN" dirty="0"/>
              <a:t>1.1  What are algorithms?</a:t>
            </a:r>
            <a:endParaRPr lang="zh-CN" altLang="en-US" dirty="0"/>
          </a:p>
        </p:txBody>
      </p:sp>
      <p:grpSp>
        <p:nvGrpSpPr>
          <p:cNvPr id="25604" name="组合 8">
            <a:extLst>
              <a:ext uri="{FF2B5EF4-FFF2-40B4-BE49-F238E27FC236}">
                <a16:creationId xmlns:a16="http://schemas.microsoft.com/office/drawing/2014/main" id="{CEBB9FA4-F604-4FD3-B71B-3DD26570B426}"/>
              </a:ext>
            </a:extLst>
          </p:cNvPr>
          <p:cNvGrpSpPr>
            <a:grpSpLocks/>
          </p:cNvGrpSpPr>
          <p:nvPr/>
        </p:nvGrpSpPr>
        <p:grpSpPr bwMode="auto">
          <a:xfrm>
            <a:off x="2124075" y="3990975"/>
            <a:ext cx="4576763" cy="719138"/>
            <a:chOff x="2588426" y="4005064"/>
            <a:chExt cx="4577541" cy="720080"/>
          </a:xfrm>
        </p:grpSpPr>
        <p:sp>
          <p:nvSpPr>
            <p:cNvPr id="25605" name="文本框 3">
              <a:extLst>
                <a:ext uri="{FF2B5EF4-FFF2-40B4-BE49-F238E27FC236}">
                  <a16:creationId xmlns:a16="http://schemas.microsoft.com/office/drawing/2014/main" id="{9508152C-B0EB-4308-AA47-475F47B859CF}"/>
                </a:ext>
              </a:extLst>
            </p:cNvPr>
            <p:cNvSpPr txBox="1">
              <a:spLocks noChangeArrowheads="1"/>
            </p:cNvSpPr>
            <p:nvPr/>
          </p:nvSpPr>
          <p:spPr bwMode="auto">
            <a:xfrm>
              <a:off x="2588426" y="4180438"/>
              <a:ext cx="6976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Input</a:t>
              </a:r>
              <a:endParaRPr lang="zh-CN" altLang="en-US" sz="1800">
                <a:latin typeface="Arial" panose="020B0604020202020204" pitchFamily="34" charset="0"/>
                <a:ea typeface="宋体" panose="02010600030101010101" pitchFamily="2" charset="-122"/>
              </a:endParaRPr>
            </a:p>
          </p:txBody>
        </p:sp>
        <p:sp>
          <p:nvSpPr>
            <p:cNvPr id="5" name="右箭头 4">
              <a:extLst>
                <a:ext uri="{FF2B5EF4-FFF2-40B4-BE49-F238E27FC236}">
                  <a16:creationId xmlns:a16="http://schemas.microsoft.com/office/drawing/2014/main" id="{2119DB2B-BEFD-4C08-8B86-32D0CE25EC7D}"/>
                </a:ext>
              </a:extLst>
            </p:cNvPr>
            <p:cNvSpPr/>
            <p:nvPr/>
          </p:nvSpPr>
          <p:spPr>
            <a:xfrm>
              <a:off x="3285457" y="4230784"/>
              <a:ext cx="720848" cy="287714"/>
            </a:xfrm>
            <a:prstGeom prst="rightArrow">
              <a:avLst/>
            </a:prstGeom>
            <a:solidFill>
              <a:srgbClr val="00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a:extLst>
                <a:ext uri="{FF2B5EF4-FFF2-40B4-BE49-F238E27FC236}">
                  <a16:creationId xmlns:a16="http://schemas.microsoft.com/office/drawing/2014/main" id="{8781997F-A05B-4AF1-A919-2968BBE1384D}"/>
                </a:ext>
              </a:extLst>
            </p:cNvPr>
            <p:cNvSpPr/>
            <p:nvPr/>
          </p:nvSpPr>
          <p:spPr>
            <a:xfrm>
              <a:off x="3995190" y="4005064"/>
              <a:ext cx="1573480" cy="72008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dirty="0">
                  <a:solidFill>
                    <a:srgbClr val="0000FF"/>
                  </a:solidFill>
                </a:rPr>
                <a:t>算法</a:t>
              </a:r>
            </a:p>
          </p:txBody>
        </p:sp>
        <p:sp>
          <p:nvSpPr>
            <p:cNvPr id="7" name="右箭头 6">
              <a:extLst>
                <a:ext uri="{FF2B5EF4-FFF2-40B4-BE49-F238E27FC236}">
                  <a16:creationId xmlns:a16="http://schemas.microsoft.com/office/drawing/2014/main" id="{F5B2EA85-7E23-41B8-BA36-AC846E078870}"/>
                </a:ext>
              </a:extLst>
            </p:cNvPr>
            <p:cNvSpPr/>
            <p:nvPr/>
          </p:nvSpPr>
          <p:spPr>
            <a:xfrm>
              <a:off x="5568671" y="4230784"/>
              <a:ext cx="720848" cy="287714"/>
            </a:xfrm>
            <a:prstGeom prst="rightArrow">
              <a:avLst/>
            </a:prstGeom>
            <a:solidFill>
              <a:srgbClr val="00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609" name="文本框 7">
              <a:extLst>
                <a:ext uri="{FF2B5EF4-FFF2-40B4-BE49-F238E27FC236}">
                  <a16:creationId xmlns:a16="http://schemas.microsoft.com/office/drawing/2014/main" id="{8C5AF95D-4D58-4961-8A26-722C1FDEDB7C}"/>
                </a:ext>
              </a:extLst>
            </p:cNvPr>
            <p:cNvSpPr txBox="1">
              <a:spLocks noChangeArrowheads="1"/>
            </p:cNvSpPr>
            <p:nvPr/>
          </p:nvSpPr>
          <p:spPr bwMode="auto">
            <a:xfrm>
              <a:off x="6288804" y="4180438"/>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2" panose="05020102010507070707" pitchFamily="18" charset="2"/>
                <a:buChar char="ß"/>
                <a:defRPr sz="3200">
                  <a:solidFill>
                    <a:schemeClr val="tx1"/>
                  </a:solidFill>
                  <a:latin typeface="Franklin Gothic Book" panose="020B0503020102020204" pitchFamily="34" charset="0"/>
                  <a:ea typeface="黑体" panose="02010609060101010101" pitchFamily="49" charset="-122"/>
                </a:defRPr>
              </a:lvl1pPr>
              <a:lvl2pPr marL="742950" indent="-285750">
                <a:spcBef>
                  <a:spcPct val="20000"/>
                </a:spcBef>
                <a:buClr>
                  <a:schemeClr val="tx2"/>
                </a:buClr>
                <a:buSzPct val="50000"/>
                <a:buFont typeface="Wingdings 2" panose="05020102010507070707" pitchFamily="18" charset="2"/>
                <a:buChar char="Þ"/>
                <a:defRPr sz="2800">
                  <a:solidFill>
                    <a:schemeClr val="tx1"/>
                  </a:solidFill>
                  <a:latin typeface="Franklin Gothic Book" panose="020B0503020102020204" pitchFamily="34" charset="0"/>
                  <a:ea typeface="黑体" panose="02010609060101010101" pitchFamily="49" charset="-122"/>
                </a:defRPr>
              </a:lvl2pPr>
              <a:lvl3pPr marL="1143000" indent="-228600">
                <a:spcBef>
                  <a:spcPct val="20000"/>
                </a:spcBef>
                <a:buClr>
                  <a:schemeClr val="tx2"/>
                </a:buClr>
                <a:buSzPct val="50000"/>
                <a:buFont typeface="Wingdings 2" panose="05020102010507070707" pitchFamily="18" charset="2"/>
                <a:buChar char=""/>
                <a:defRPr sz="2400">
                  <a:solidFill>
                    <a:schemeClr val="tx1"/>
                  </a:solidFill>
                  <a:latin typeface="Franklin Gothic Book" panose="020B0503020102020204" pitchFamily="34" charset="0"/>
                  <a:ea typeface="黑体" panose="02010609060101010101" pitchFamily="49" charset="-122"/>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Franklin Gothic Book" panose="020B0503020102020204" pitchFamily="34" charset="0"/>
                  <a:ea typeface="黑体" panose="02010609060101010101" pitchFamily="49" charset="-122"/>
                </a:defRPr>
              </a:lvl9pPr>
            </a:lstStyle>
            <a:p>
              <a:pPr>
                <a:spcBef>
                  <a:spcPct val="0"/>
                </a:spcBef>
                <a:buClrTx/>
                <a:buSzTx/>
                <a:buFontTx/>
                <a:buNone/>
              </a:pPr>
              <a:r>
                <a:rPr lang="en-US" altLang="zh-CN" sz="1800">
                  <a:latin typeface="Arial" panose="020B0604020202020204" pitchFamily="34" charset="0"/>
                  <a:ea typeface="宋体" panose="02010600030101010101" pitchFamily="2" charset="-122"/>
                </a:rPr>
                <a:t>Output</a:t>
              </a:r>
              <a:endParaRPr lang="zh-CN" altLang="en-US" sz="1800">
                <a:latin typeface="Arial" panose="020B0604020202020204" pitchFamily="34" charset="0"/>
                <a:ea typeface="宋体" panose="02010600030101010101" pitchFamily="2" charset="-122"/>
              </a:endParaRPr>
            </a:p>
          </p:txBody>
        </p:sp>
      </p:gr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暗香扑面">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shade val="70000"/>
                <a:satMod val="1000000"/>
              </a:schemeClr>
            </a:gs>
            <a:gs pos="31000">
              <a:schemeClr val="phClr">
                <a:shade val="85000"/>
                <a:satMod val="450000"/>
              </a:schemeClr>
            </a:gs>
            <a:gs pos="100000">
              <a:schemeClr val="phClr">
                <a:tint val="70000"/>
                <a:satMod val="300000"/>
              </a:schemeClr>
            </a:gs>
          </a:gsLst>
          <a:path path="circle">
            <a:fillToRect l="50000" t="150000" r="50000"/>
          </a:path>
        </a:gradFill>
        <a:blipFill>
          <a:blip xmlns:r="http://schemas.openxmlformats.org/officeDocument/2006/relationships" r:embed="rId2">
            <a:duotone>
              <a:schemeClr val="phClr">
                <a:tint val="100000"/>
                <a:shade val="70000"/>
                <a:hueMod val="100000"/>
                <a:satMod val="100000"/>
              </a:schemeClr>
              <a:schemeClr val="phClr">
                <a:tint val="9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6509</TotalTime>
  <Words>5759</Words>
  <Application>Microsoft Office PowerPoint</Application>
  <PresentationFormat>全屏显示(4:3)</PresentationFormat>
  <Paragraphs>507</Paragraphs>
  <Slides>74</Slides>
  <Notes>16</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74</vt:i4>
      </vt:variant>
    </vt:vector>
  </HeadingPairs>
  <TitlesOfParts>
    <vt:vector size="93" baseType="lpstr">
      <vt:lpstr>方正魏碑简体</vt:lpstr>
      <vt:lpstr>仿宋</vt:lpstr>
      <vt:lpstr>黑体</vt:lpstr>
      <vt:lpstr>华文细黑</vt:lpstr>
      <vt:lpstr>隶书</vt:lpstr>
      <vt:lpstr>宋体</vt:lpstr>
      <vt:lpstr>微软雅黑</vt:lpstr>
      <vt:lpstr>Arial</vt:lpstr>
      <vt:lpstr>Bookman Old Style</vt:lpstr>
      <vt:lpstr>Calibri</vt:lpstr>
      <vt:lpstr>Franklin Gothic Book</vt:lpstr>
      <vt:lpstr>Franklin Gothic Medium</vt:lpstr>
      <vt:lpstr>Tahoma</vt:lpstr>
      <vt:lpstr>Wingdings</vt:lpstr>
      <vt:lpstr>Wingdings 2</vt:lpstr>
      <vt:lpstr>Wingdings 3</vt:lpstr>
      <vt:lpstr>暗香扑面</vt:lpstr>
      <vt:lpstr>公式</vt:lpstr>
      <vt:lpstr>Image</vt:lpstr>
      <vt:lpstr>算法设计与分析</vt:lpstr>
      <vt:lpstr>算法设计与分析</vt:lpstr>
      <vt:lpstr>算法设计与分析</vt:lpstr>
      <vt:lpstr>算法设计与分析</vt:lpstr>
      <vt:lpstr>Do you know Algorithm 一词的由来</vt:lpstr>
      <vt:lpstr>PowerPoint 演示文稿</vt:lpstr>
      <vt:lpstr>PowerPoint 演示文稿</vt:lpstr>
      <vt:lpstr>PowerPoint 演示文稿</vt:lpstr>
      <vt:lpstr>1.1  What are algorithms?</vt:lpstr>
      <vt:lpstr>PowerPoint 演示文稿</vt:lpstr>
      <vt:lpstr>PowerPoint 演示文稿</vt:lpstr>
      <vt:lpstr>PowerPoint 演示文稿</vt:lpstr>
      <vt:lpstr>1.2 作为一种技术的算法</vt:lpstr>
      <vt:lpstr>PowerPoint 演示文稿</vt:lpstr>
      <vt:lpstr>PowerPoint 演示文稿</vt:lpstr>
      <vt:lpstr>PowerPoint 演示文稿</vt:lpstr>
      <vt:lpstr>PowerPoint 演示文稿</vt:lpstr>
      <vt:lpstr>PowerPoint 演示文稿</vt:lpstr>
      <vt:lpstr> 算法的五个重要特性</vt:lpstr>
      <vt:lpstr>PowerPoint 演示文稿</vt:lpstr>
      <vt:lpstr>PowerPoint 演示文稿</vt:lpstr>
      <vt:lpstr>2.2 分析算法</vt:lpstr>
      <vt:lpstr>PowerPoint 演示文稿</vt:lpstr>
      <vt:lpstr>2. 重要的假设和约定</vt:lpstr>
      <vt:lpstr>2）计算的约定</vt:lpstr>
      <vt:lpstr>PowerPoint 演示文稿</vt:lpstr>
      <vt:lpstr>运算的分类</vt:lpstr>
      <vt:lpstr>PowerPoint 演示文稿</vt:lpstr>
      <vt:lpstr>3）工作数据集的选择</vt:lpstr>
      <vt:lpstr>3. 算法分析</vt:lpstr>
      <vt:lpstr>如何进行时间分析？</vt:lpstr>
      <vt:lpstr>PowerPoint 演示文稿</vt:lpstr>
      <vt:lpstr>插入排序时间分析：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Growth of Functions 函数的增长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算法时间复杂度的分类</vt:lpstr>
      <vt:lpstr>PowerPoint 演示文稿</vt:lpstr>
      <vt:lpstr>对算法复杂性的一般认识</vt:lpstr>
      <vt:lpstr>PowerPoint 演示文稿</vt:lpstr>
      <vt:lpstr>PowerPoint 演示文稿</vt:lpstr>
      <vt:lpstr>PowerPoint 演示文稿</vt:lpstr>
      <vt:lpstr>PowerPoint 演示文稿</vt:lpstr>
      <vt:lpstr>4. o,ω记号</vt:lpstr>
      <vt:lpstr>PowerPoint 演示文稿</vt:lpstr>
      <vt:lpstr>3.2 限界函数的性质</vt:lpstr>
      <vt:lpstr>3.3 相关定理</vt:lpstr>
      <vt:lpstr>PowerPoint 演示文稿</vt:lpstr>
      <vt:lpstr>用于估算复杂性（函数阶的大小）的定理</vt:lpstr>
      <vt:lpstr>PowerPoint 演示文稿</vt:lpstr>
      <vt:lpstr>PowerPoint 演示文稿</vt:lpstr>
      <vt:lpstr>PowerPoint 演示文稿</vt:lpstr>
      <vt:lpstr>3.3 标准记号与常用函数（自学）</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算法设计与分析 2010.9</dc:title>
  <dc:creator>Administrator</dc:creator>
  <cp:lastModifiedBy>Civi</cp:lastModifiedBy>
  <cp:revision>317</cp:revision>
  <dcterms:created xsi:type="dcterms:W3CDTF">2010-08-31T16:10:03Z</dcterms:created>
  <dcterms:modified xsi:type="dcterms:W3CDTF">2021-09-26T05:10:14Z</dcterms:modified>
</cp:coreProperties>
</file>