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29"/>
  </p:notesMasterIdLst>
  <p:handoutMasterIdLst>
    <p:handoutMasterId r:id="rId30"/>
  </p:handoutMasterIdLst>
  <p:sldIdLst>
    <p:sldId id="256" r:id="rId2"/>
    <p:sldId id="737" r:id="rId3"/>
    <p:sldId id="693" r:id="rId4"/>
    <p:sldId id="630" r:id="rId5"/>
    <p:sldId id="728" r:id="rId6"/>
    <p:sldId id="729" r:id="rId7"/>
    <p:sldId id="631" r:id="rId8"/>
    <p:sldId id="634" r:id="rId9"/>
    <p:sldId id="635" r:id="rId10"/>
    <p:sldId id="496" r:id="rId11"/>
    <p:sldId id="497" r:id="rId12"/>
    <p:sldId id="694" r:id="rId13"/>
    <p:sldId id="695" r:id="rId14"/>
    <p:sldId id="636" r:id="rId15"/>
    <p:sldId id="698" r:id="rId16"/>
    <p:sldId id="739" r:id="rId17"/>
    <p:sldId id="639" r:id="rId18"/>
    <p:sldId id="732" r:id="rId19"/>
    <p:sldId id="733" r:id="rId20"/>
    <p:sldId id="701" r:id="rId21"/>
    <p:sldId id="730" r:id="rId22"/>
    <p:sldId id="740" r:id="rId23"/>
    <p:sldId id="702" r:id="rId24"/>
    <p:sldId id="703" r:id="rId25"/>
    <p:sldId id="738" r:id="rId26"/>
    <p:sldId id="704" r:id="rId27"/>
    <p:sldId id="731" r:id="rId28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6633"/>
    <a:srgbClr val="00783F"/>
    <a:srgbClr val="008000"/>
    <a:srgbClr val="00FF00"/>
    <a:srgbClr val="FF0000"/>
    <a:srgbClr val="FF99FF"/>
    <a:srgbClr val="99CCFF"/>
    <a:srgbClr val="3366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4" autoAdjust="0"/>
    <p:restoredTop sz="82400" autoAdjust="0"/>
  </p:normalViewPr>
  <p:slideViewPr>
    <p:cSldViewPr>
      <p:cViewPr varScale="1">
        <p:scale>
          <a:sx n="133" d="100"/>
          <a:sy n="133" d="100"/>
        </p:scale>
        <p:origin x="26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3F4AB18-3654-48F9-86F5-1619735C97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3B2B151-A4EB-45B1-89EC-588E909C6D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7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12F181F-FC1C-4C21-8B9A-2F8FE43F42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D52A599A-C2C6-4B9E-82CC-C922B311BD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7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C24893A2-9FA1-4570-85ED-F272AC7969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BC578F-8ED9-49F8-91FB-773F2DB566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F54AF90-561C-4818-8F05-6956E3D37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547F9C96-229B-4A4A-BB6C-4A3D3330301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4FFC150-2492-4022-BE2A-5C53454D5A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6662"/>
            <a:ext cx="4984962" cy="446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1BDB55-3341-430A-88E2-9E78E2B96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0FCE084E-7764-4C8B-8D62-94EC5D326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3322"/>
            <a:ext cx="2945659" cy="4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C124D55-68F4-415E-8ACA-2483CE222AE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72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2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1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58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81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090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67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825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7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838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73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985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90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79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810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172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455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550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757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3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21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16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记忆化搜素</a:t>
            </a:r>
            <a:r>
              <a:rPr lang="en-US" altLang="zh-CN" dirty="0"/>
              <a:t>=</a:t>
            </a:r>
            <a:r>
              <a:rPr lang="zh-CN" altLang="en-US" dirty="0"/>
              <a:t>搜索的形式</a:t>
            </a:r>
            <a:r>
              <a:rPr lang="en-US" altLang="zh-CN" dirty="0"/>
              <a:t>+</a:t>
            </a:r>
            <a:r>
              <a:rPr lang="zh-CN" altLang="en-US" dirty="0"/>
              <a:t>动态规划的思想</a:t>
            </a:r>
          </a:p>
          <a:p>
            <a:r>
              <a:rPr lang="zh-CN" altLang="en-US" b="1" dirty="0"/>
              <a:t>动态规划</a:t>
            </a:r>
            <a:r>
              <a:rPr lang="zh-CN" altLang="en-US" dirty="0"/>
              <a:t>适用于：要使用的子问题的值已经被确定，</a:t>
            </a:r>
            <a:r>
              <a:rPr lang="zh-CN" altLang="en-US" b="1" dirty="0"/>
              <a:t>不会再被更新</a:t>
            </a:r>
            <a:r>
              <a:rPr lang="zh-CN" altLang="en-US" dirty="0"/>
              <a:t>的情况</a:t>
            </a:r>
          </a:p>
          <a:p>
            <a:r>
              <a:rPr lang="zh-CN" altLang="en-US" dirty="0"/>
              <a:t>适合动态规划的都适合记忆化搜索，反之不然</a:t>
            </a:r>
          </a:p>
          <a:p>
            <a:r>
              <a:rPr lang="zh-CN" altLang="en-US" dirty="0"/>
              <a:t>思想：在搜索过程中，会有很多重复计算</a:t>
            </a:r>
            <a:r>
              <a:rPr lang="en-US" altLang="zh-CN" dirty="0"/>
              <a:t>,</a:t>
            </a:r>
            <a:r>
              <a:rPr lang="zh-CN" altLang="en-US" dirty="0"/>
              <a:t>如果我们能记录一些状态的答案，就可以减少重复搜索量</a:t>
            </a:r>
          </a:p>
          <a:p>
            <a:r>
              <a:rPr lang="zh-CN" altLang="en-US" dirty="0"/>
              <a:t>适用范围：解决重复计算，不适合单纯生成一个走步方案，而是适合生成一个走步方案的代价</a:t>
            </a:r>
          </a:p>
          <a:p>
            <a:r>
              <a:rPr lang="zh-CN" altLang="en-US" dirty="0"/>
              <a:t>核心实现 </a:t>
            </a:r>
          </a:p>
          <a:p>
            <a:pPr lvl="1"/>
            <a:r>
              <a:rPr lang="zh-CN" altLang="en-US" dirty="0"/>
              <a:t>一个表记录已经存储下的搜索结果</a:t>
            </a:r>
          </a:p>
          <a:p>
            <a:pPr lvl="1"/>
            <a:r>
              <a:rPr lang="zh-CN" altLang="en-US" dirty="0"/>
              <a:t>状态存储</a:t>
            </a:r>
          </a:p>
          <a:p>
            <a:pPr lvl="1"/>
            <a:r>
              <a:rPr lang="zh-CN" altLang="en-US" dirty="0"/>
              <a:t>如果状态出现过则直接调用结果，没有出现过则正常搜索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22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没看明白，为啥是这样子的情况？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089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52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96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24D55-68F4-415E-8ACA-2483CE222AE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7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Line 2">
            <a:extLst>
              <a:ext uri="{FF2B5EF4-FFF2-40B4-BE49-F238E27FC236}">
                <a16:creationId xmlns:a16="http://schemas.microsoft.com/office/drawing/2014/main" id="{96F54027-FD06-4762-AD60-B49FBB020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B8DD0F52-57FC-43BF-980D-FE506A5496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697348" name="Rectangle 4">
            <a:extLst>
              <a:ext uri="{FF2B5EF4-FFF2-40B4-BE49-F238E27FC236}">
                <a16:creationId xmlns:a16="http://schemas.microsoft.com/office/drawing/2014/main" id="{0742F304-E632-4F43-94E6-BF725B6D31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697349" name="Rectangle 5">
            <a:extLst>
              <a:ext uri="{FF2B5EF4-FFF2-40B4-BE49-F238E27FC236}">
                <a16:creationId xmlns:a16="http://schemas.microsoft.com/office/drawing/2014/main" id="{A146380B-C7C6-435A-8BDD-AE525C1D40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97350" name="Rectangle 6">
            <a:extLst>
              <a:ext uri="{FF2B5EF4-FFF2-40B4-BE49-F238E27FC236}">
                <a16:creationId xmlns:a16="http://schemas.microsoft.com/office/drawing/2014/main" id="{55B001FD-9B90-4639-A925-038DBFBF48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97351" name="Rectangle 7">
            <a:extLst>
              <a:ext uri="{FF2B5EF4-FFF2-40B4-BE49-F238E27FC236}">
                <a16:creationId xmlns:a16="http://schemas.microsoft.com/office/drawing/2014/main" id="{CAED1F36-C6C6-4378-97AF-5CF236FEA6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E42D75-5EA4-46FD-AA47-69DF035F2E8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7352" name="Group 8">
            <a:extLst>
              <a:ext uri="{FF2B5EF4-FFF2-40B4-BE49-F238E27FC236}">
                <a16:creationId xmlns:a16="http://schemas.microsoft.com/office/drawing/2014/main" id="{12EB18B6-36AA-4965-A027-F186627E22B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97353" name="Oval 9">
              <a:extLst>
                <a:ext uri="{FF2B5EF4-FFF2-40B4-BE49-F238E27FC236}">
                  <a16:creationId xmlns:a16="http://schemas.microsoft.com/office/drawing/2014/main" id="{EF4EB951-FD9D-4DB1-9BB0-1D0DDE8A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4" name="Oval 10">
              <a:extLst>
                <a:ext uri="{FF2B5EF4-FFF2-40B4-BE49-F238E27FC236}">
                  <a16:creationId xmlns:a16="http://schemas.microsoft.com/office/drawing/2014/main" id="{6B2755D7-8F43-477C-B162-4B7D379B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5" name="Oval 11">
              <a:extLst>
                <a:ext uri="{FF2B5EF4-FFF2-40B4-BE49-F238E27FC236}">
                  <a16:creationId xmlns:a16="http://schemas.microsoft.com/office/drawing/2014/main" id="{CD1DEE31-11AB-4C6A-9543-E4466B9A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6" name="Oval 12">
              <a:extLst>
                <a:ext uri="{FF2B5EF4-FFF2-40B4-BE49-F238E27FC236}">
                  <a16:creationId xmlns:a16="http://schemas.microsoft.com/office/drawing/2014/main" id="{FBBBAEFB-D8E4-4AC9-96FA-87DADE94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7" name="Oval 13">
              <a:extLst>
                <a:ext uri="{FF2B5EF4-FFF2-40B4-BE49-F238E27FC236}">
                  <a16:creationId xmlns:a16="http://schemas.microsoft.com/office/drawing/2014/main" id="{2681A1C1-8B39-45AA-8BED-60800A73F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8" name="Oval 14">
              <a:extLst>
                <a:ext uri="{FF2B5EF4-FFF2-40B4-BE49-F238E27FC236}">
                  <a16:creationId xmlns:a16="http://schemas.microsoft.com/office/drawing/2014/main" id="{AB590AB0-12D2-4E20-B8F2-AF057C6C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59" name="Oval 15">
              <a:extLst>
                <a:ext uri="{FF2B5EF4-FFF2-40B4-BE49-F238E27FC236}">
                  <a16:creationId xmlns:a16="http://schemas.microsoft.com/office/drawing/2014/main" id="{BE5DAA94-7B60-4B5B-BAD7-32C0F4AB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0" name="Oval 16">
              <a:extLst>
                <a:ext uri="{FF2B5EF4-FFF2-40B4-BE49-F238E27FC236}">
                  <a16:creationId xmlns:a16="http://schemas.microsoft.com/office/drawing/2014/main" id="{D6FA4CFC-2678-4CC1-90FF-2F734AD1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1" name="Oval 17">
              <a:extLst>
                <a:ext uri="{FF2B5EF4-FFF2-40B4-BE49-F238E27FC236}">
                  <a16:creationId xmlns:a16="http://schemas.microsoft.com/office/drawing/2014/main" id="{51D38421-603A-457A-A10E-A33472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2" name="Oval 18">
              <a:extLst>
                <a:ext uri="{FF2B5EF4-FFF2-40B4-BE49-F238E27FC236}">
                  <a16:creationId xmlns:a16="http://schemas.microsoft.com/office/drawing/2014/main" id="{D928E0B8-DE88-4172-B5C8-723E2622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3" name="Oval 19">
              <a:extLst>
                <a:ext uri="{FF2B5EF4-FFF2-40B4-BE49-F238E27FC236}">
                  <a16:creationId xmlns:a16="http://schemas.microsoft.com/office/drawing/2014/main" id="{0BB20FBF-2169-4065-A9A1-39E9F95F1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4" name="Oval 20">
              <a:extLst>
                <a:ext uri="{FF2B5EF4-FFF2-40B4-BE49-F238E27FC236}">
                  <a16:creationId xmlns:a16="http://schemas.microsoft.com/office/drawing/2014/main" id="{6CDDEBDE-E398-4235-BCB7-53D139419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5" name="Oval 21">
              <a:extLst>
                <a:ext uri="{FF2B5EF4-FFF2-40B4-BE49-F238E27FC236}">
                  <a16:creationId xmlns:a16="http://schemas.microsoft.com/office/drawing/2014/main" id="{2AF6F9DE-FC1A-4E87-B1B5-5846D67D2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6" name="Oval 22">
              <a:extLst>
                <a:ext uri="{FF2B5EF4-FFF2-40B4-BE49-F238E27FC236}">
                  <a16:creationId xmlns:a16="http://schemas.microsoft.com/office/drawing/2014/main" id="{310F3805-B4DA-4F0F-A3E4-624E2CED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7" name="Oval 23">
              <a:extLst>
                <a:ext uri="{FF2B5EF4-FFF2-40B4-BE49-F238E27FC236}">
                  <a16:creationId xmlns:a16="http://schemas.microsoft.com/office/drawing/2014/main" id="{65CDD9FD-8F73-4E3F-93C3-7219D697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8" name="Oval 24">
              <a:extLst>
                <a:ext uri="{FF2B5EF4-FFF2-40B4-BE49-F238E27FC236}">
                  <a16:creationId xmlns:a16="http://schemas.microsoft.com/office/drawing/2014/main" id="{059A7AF7-4D7E-4B33-BE60-FBA0FC27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69" name="Oval 25">
              <a:extLst>
                <a:ext uri="{FF2B5EF4-FFF2-40B4-BE49-F238E27FC236}">
                  <a16:creationId xmlns:a16="http://schemas.microsoft.com/office/drawing/2014/main" id="{ADE64341-561D-4CCC-AEC9-54DAD193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0" name="Oval 26">
              <a:extLst>
                <a:ext uri="{FF2B5EF4-FFF2-40B4-BE49-F238E27FC236}">
                  <a16:creationId xmlns:a16="http://schemas.microsoft.com/office/drawing/2014/main" id="{DC026E9C-30C7-4227-B13E-909E4D4D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1" name="Oval 27">
              <a:extLst>
                <a:ext uri="{FF2B5EF4-FFF2-40B4-BE49-F238E27FC236}">
                  <a16:creationId xmlns:a16="http://schemas.microsoft.com/office/drawing/2014/main" id="{4A840D11-F58A-4F36-8663-014FF9648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2" name="Oval 28">
              <a:extLst>
                <a:ext uri="{FF2B5EF4-FFF2-40B4-BE49-F238E27FC236}">
                  <a16:creationId xmlns:a16="http://schemas.microsoft.com/office/drawing/2014/main" id="{C4AAA487-6614-4A71-A113-3F4593DE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3" name="Oval 29">
              <a:extLst>
                <a:ext uri="{FF2B5EF4-FFF2-40B4-BE49-F238E27FC236}">
                  <a16:creationId xmlns:a16="http://schemas.microsoft.com/office/drawing/2014/main" id="{98EEDF4F-DAAD-4F74-9271-79715DB5E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4" name="Oval 30">
              <a:extLst>
                <a:ext uri="{FF2B5EF4-FFF2-40B4-BE49-F238E27FC236}">
                  <a16:creationId xmlns:a16="http://schemas.microsoft.com/office/drawing/2014/main" id="{872EBB07-03FA-406B-863B-AD63FA6BD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5" name="Oval 31">
              <a:extLst>
                <a:ext uri="{FF2B5EF4-FFF2-40B4-BE49-F238E27FC236}">
                  <a16:creationId xmlns:a16="http://schemas.microsoft.com/office/drawing/2014/main" id="{1DAC28E3-50D8-469E-83DF-DF12FA940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6" name="Oval 32">
              <a:extLst>
                <a:ext uri="{FF2B5EF4-FFF2-40B4-BE49-F238E27FC236}">
                  <a16:creationId xmlns:a16="http://schemas.microsoft.com/office/drawing/2014/main" id="{A8A377AA-6B96-49BF-B887-9C50AC4F8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7" name="Oval 33">
              <a:extLst>
                <a:ext uri="{FF2B5EF4-FFF2-40B4-BE49-F238E27FC236}">
                  <a16:creationId xmlns:a16="http://schemas.microsoft.com/office/drawing/2014/main" id="{9F57ED65-0ADD-4E15-95FE-052E489B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8" name="Oval 34">
              <a:extLst>
                <a:ext uri="{FF2B5EF4-FFF2-40B4-BE49-F238E27FC236}">
                  <a16:creationId xmlns:a16="http://schemas.microsoft.com/office/drawing/2014/main" id="{A11B8AEF-295A-4399-BC8A-E2618D59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79" name="Oval 35">
              <a:extLst>
                <a:ext uri="{FF2B5EF4-FFF2-40B4-BE49-F238E27FC236}">
                  <a16:creationId xmlns:a16="http://schemas.microsoft.com/office/drawing/2014/main" id="{902E8F8A-B738-40C6-92C4-BD01840E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0" name="Oval 36">
              <a:extLst>
                <a:ext uri="{FF2B5EF4-FFF2-40B4-BE49-F238E27FC236}">
                  <a16:creationId xmlns:a16="http://schemas.microsoft.com/office/drawing/2014/main" id="{9C004F40-C63E-44BA-965B-54F932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1" name="Oval 37">
              <a:extLst>
                <a:ext uri="{FF2B5EF4-FFF2-40B4-BE49-F238E27FC236}">
                  <a16:creationId xmlns:a16="http://schemas.microsoft.com/office/drawing/2014/main" id="{CA26D6AF-8717-4BB4-90DB-6B43DA124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2" name="Oval 38">
              <a:extLst>
                <a:ext uri="{FF2B5EF4-FFF2-40B4-BE49-F238E27FC236}">
                  <a16:creationId xmlns:a16="http://schemas.microsoft.com/office/drawing/2014/main" id="{E8791E4F-810B-4A9E-9197-E9A73D93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383" name="Oval 39">
              <a:extLst>
                <a:ext uri="{FF2B5EF4-FFF2-40B4-BE49-F238E27FC236}">
                  <a16:creationId xmlns:a16="http://schemas.microsoft.com/office/drawing/2014/main" id="{586FC40D-93DB-494B-9320-8C0540433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7384" name="Line 40">
            <a:extLst>
              <a:ext uri="{FF2B5EF4-FFF2-40B4-BE49-F238E27FC236}">
                <a16:creationId xmlns:a16="http://schemas.microsoft.com/office/drawing/2014/main" id="{8744FC5D-2338-4C39-AE63-A2AA3F0AF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8" grpId="0" build="p" bldLvl="5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73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73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D92FC-A69B-43DB-9A5C-E5D87147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7E00E-BA8C-45AF-AEC1-C3BCEA19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22D7-4045-4495-ADC3-EEF11917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A6B02-130E-46A4-9FF6-AFA20B5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28FA-F4FB-4F5F-A242-CCFB98EC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53CC7-59A2-490C-9B81-E02DAEBF4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8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932E9-9577-4C51-9D2A-A475C4B91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11960F-DE41-4E90-B35C-1D962561E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3A445-C678-411D-8A62-AEF8065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131F9-4A2A-41CD-8396-2A04B5A3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2657B-0AD0-4608-A7A1-2A4CAAED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6AEC3-29ED-46D6-A016-69779E83C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24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63FC9-1905-4F8B-92D2-76516989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70722-7060-4DDC-93C3-13F92B9396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E6688-E1BD-4BA6-A5B0-223DD9E5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C26773-29EB-411E-ACDB-979C5C85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561DC-3C2F-45AD-8B46-2904D0A0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F13820-6713-4B89-BAA2-39F555C7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0F5FAD7-0946-4CCA-A635-0CCA5EDC13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82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DD35-2E52-4EBD-AC84-0E5FA34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91A06-8BF3-4CE0-96BB-A741E0752DB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2A55B-7CB7-4684-BA33-0BBBECDE2C2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03B887-1302-4650-8B31-D5360D4BE41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7AC51C8-1387-4861-94D1-A2016902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298CD6B-06C9-4A24-83E3-AE268C25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ADD35A2-FD9A-4A74-AE48-E58C3008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89E4867-966E-417A-9793-62A5E2211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1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0EB0F-E5BC-4DF6-8E6A-2008BCD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4E8C0638-C13B-4A54-A806-E5C10F9A838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63C57-70BD-41C1-92B5-D281209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8878F-9F90-49F4-8BAA-0CD31A27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22FC4-C2EA-4510-9A09-54B24DA5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D053B3C-48A8-4CDC-8E95-1E2594467B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05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02138-B28F-4623-AD68-F7DB4A6E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F05AF-771F-44FE-8ACB-2C9176BF5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96368-951C-4B2C-A39F-00386B5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845A5-5B04-4C67-92A0-0EBE265B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8C31E-85C6-4AA8-9908-F296383D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7A085-D7A1-4BC0-AF05-76BA737498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6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2B9D-16D9-4920-93DD-ACEADCFA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FFE19-E743-431E-AD7E-255D194B2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7E69B-0604-4ABA-9C2A-B3DCA2D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142DD-5925-4AE9-9097-A2E9027F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DF53F-9B73-41BC-9E4D-B82C2379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B2D4F-4A5D-4EF3-B4E6-C52703840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79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327F3-BD0F-48E0-B796-E12CEF33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18EE-01B6-4E45-AE0C-BCDCCA43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1D9863-1F3D-48B9-8290-66437555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1FE3E-1676-4E38-93CC-44761786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AB3022-0A9A-4701-89D3-B6300710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BEC63-5231-4604-BF31-9FAE466C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98CA9-8792-43ED-885A-88503B62C0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7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D542D-7D16-411A-808B-07454591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597C5-E8B2-4169-8338-7D279D0A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D5EB6-4225-42E6-9F42-1B0D6A2C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DBD68-D939-40BB-8C0F-B5F60B63A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043DD-F4CF-4976-BB11-8F19E655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E01B40-7E81-43C6-9265-35AD50F5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D08D7-5B7F-4169-B2F9-99DB4E6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FF55AB-72CB-4257-89AB-20F113A9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E7C8-7511-484C-9CEF-A99660155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4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72C27-FA56-4335-967C-5A9498C2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FD97D-DC8B-4EB1-A964-2E3A9832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2C5D8-DE30-4788-880A-2E0E21CB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12B2E-67D9-4747-8388-8FA4516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D5316-3C24-4A7D-8BDC-6DCA753DD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96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3FB20-ABDB-4540-A19C-F1AB0A79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683BF5-5C8D-4C9C-87C0-DD73092E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41FF8-84F9-42AE-845F-6E822CBB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EA409-3D7D-4217-8810-E9AD242696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03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4617-0295-4D93-9270-3DAFA742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2B9EF-79CE-4B03-BD35-EC77649D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B5714-2947-46DD-8210-7222F90A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C4162-324E-4FB9-BC67-D6569ED5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4ED4C-2462-411A-A99A-809A02AF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7B03A-EC12-4D1F-B31E-64907EBC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A64C-5DC7-481C-BDC1-6A2F83965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48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10F1-44F0-4D37-A2EE-2F0C945B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DA4DCA-BB90-4823-87E3-8C7737D6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50FD5-94EC-434A-A16B-56055E40E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5AA27-A119-4F3B-9CBB-5F7BD02D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13F4-E475-408E-99E3-BEC6D917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4BF0C-B342-4216-9A18-ACDC1EC0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56DBF-22BE-4F08-A189-E0D1C55B5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1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Line 2">
            <a:extLst>
              <a:ext uri="{FF2B5EF4-FFF2-40B4-BE49-F238E27FC236}">
                <a16:creationId xmlns:a16="http://schemas.microsoft.com/office/drawing/2014/main" id="{C1DC4BFC-9267-4ED0-B865-94989BE5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825EF7DE-5B8D-443F-B4D8-16794CB0A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FA3B2ADF-2EB7-4CAF-B904-02EAAD016E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696326" name="Rectangle 6">
            <a:extLst>
              <a:ext uri="{FF2B5EF4-FFF2-40B4-BE49-F238E27FC236}">
                <a16:creationId xmlns:a16="http://schemas.microsoft.com/office/drawing/2014/main" id="{13DA80B9-1705-4E25-844E-5D4D3F7C8C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F6A32BDA-8C08-4B38-AA93-2D464DDE7E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CC39F97-A66E-478C-A7D5-102045CDFB25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96328" name="Group 8">
            <a:extLst>
              <a:ext uri="{FF2B5EF4-FFF2-40B4-BE49-F238E27FC236}">
                <a16:creationId xmlns:a16="http://schemas.microsoft.com/office/drawing/2014/main" id="{9080BBBC-DE1F-4870-867B-AE2CEE61981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96329" name="Oval 9">
              <a:extLst>
                <a:ext uri="{FF2B5EF4-FFF2-40B4-BE49-F238E27FC236}">
                  <a16:creationId xmlns:a16="http://schemas.microsoft.com/office/drawing/2014/main" id="{684BF1B4-BA2E-4BF5-A0EE-B44B3A334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0" name="Oval 10">
              <a:extLst>
                <a:ext uri="{FF2B5EF4-FFF2-40B4-BE49-F238E27FC236}">
                  <a16:creationId xmlns:a16="http://schemas.microsoft.com/office/drawing/2014/main" id="{62B78198-762B-487C-A8D3-127958F5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1" name="Oval 11">
              <a:extLst>
                <a:ext uri="{FF2B5EF4-FFF2-40B4-BE49-F238E27FC236}">
                  <a16:creationId xmlns:a16="http://schemas.microsoft.com/office/drawing/2014/main" id="{EBF4AFD9-FB49-4A8E-8E3E-BB4E6052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2" name="Oval 12">
              <a:extLst>
                <a:ext uri="{FF2B5EF4-FFF2-40B4-BE49-F238E27FC236}">
                  <a16:creationId xmlns:a16="http://schemas.microsoft.com/office/drawing/2014/main" id="{58996586-2B48-4375-8C15-A52F97398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3" name="Oval 13">
              <a:extLst>
                <a:ext uri="{FF2B5EF4-FFF2-40B4-BE49-F238E27FC236}">
                  <a16:creationId xmlns:a16="http://schemas.microsoft.com/office/drawing/2014/main" id="{40707936-A4D5-49E8-8A62-B47B39D8A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4" name="Oval 14">
              <a:extLst>
                <a:ext uri="{FF2B5EF4-FFF2-40B4-BE49-F238E27FC236}">
                  <a16:creationId xmlns:a16="http://schemas.microsoft.com/office/drawing/2014/main" id="{304DF128-5A36-45C0-821C-2FCEA0C46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5" name="Oval 15">
              <a:extLst>
                <a:ext uri="{FF2B5EF4-FFF2-40B4-BE49-F238E27FC236}">
                  <a16:creationId xmlns:a16="http://schemas.microsoft.com/office/drawing/2014/main" id="{36AA12FE-39FA-4BB2-A4D1-E64453F6C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6" name="Oval 16">
              <a:extLst>
                <a:ext uri="{FF2B5EF4-FFF2-40B4-BE49-F238E27FC236}">
                  <a16:creationId xmlns:a16="http://schemas.microsoft.com/office/drawing/2014/main" id="{A7101E07-5F94-4FF0-BD61-09617B98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7" name="Oval 17">
              <a:extLst>
                <a:ext uri="{FF2B5EF4-FFF2-40B4-BE49-F238E27FC236}">
                  <a16:creationId xmlns:a16="http://schemas.microsoft.com/office/drawing/2014/main" id="{AFB114DB-D793-4E52-875A-9154D3B7E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8" name="Oval 18">
              <a:extLst>
                <a:ext uri="{FF2B5EF4-FFF2-40B4-BE49-F238E27FC236}">
                  <a16:creationId xmlns:a16="http://schemas.microsoft.com/office/drawing/2014/main" id="{0FF16460-86C2-4A73-8ED1-3124E5662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39" name="Oval 19">
              <a:extLst>
                <a:ext uri="{FF2B5EF4-FFF2-40B4-BE49-F238E27FC236}">
                  <a16:creationId xmlns:a16="http://schemas.microsoft.com/office/drawing/2014/main" id="{6A618449-BEC5-4602-B950-D2F2C8BE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0" name="Oval 20">
              <a:extLst>
                <a:ext uri="{FF2B5EF4-FFF2-40B4-BE49-F238E27FC236}">
                  <a16:creationId xmlns:a16="http://schemas.microsoft.com/office/drawing/2014/main" id="{661DBF44-976D-4AE7-97DF-3DF9852E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1" name="Oval 21">
              <a:extLst>
                <a:ext uri="{FF2B5EF4-FFF2-40B4-BE49-F238E27FC236}">
                  <a16:creationId xmlns:a16="http://schemas.microsoft.com/office/drawing/2014/main" id="{F4FD84FF-05D3-4285-AB12-252A99DB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2" name="Oval 22">
              <a:extLst>
                <a:ext uri="{FF2B5EF4-FFF2-40B4-BE49-F238E27FC236}">
                  <a16:creationId xmlns:a16="http://schemas.microsoft.com/office/drawing/2014/main" id="{E230F281-E418-4998-979D-A0947883B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3" name="Oval 23">
              <a:extLst>
                <a:ext uri="{FF2B5EF4-FFF2-40B4-BE49-F238E27FC236}">
                  <a16:creationId xmlns:a16="http://schemas.microsoft.com/office/drawing/2014/main" id="{7A48DD40-0A58-48A2-A9DF-91D310EB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4" name="Oval 24">
              <a:extLst>
                <a:ext uri="{FF2B5EF4-FFF2-40B4-BE49-F238E27FC236}">
                  <a16:creationId xmlns:a16="http://schemas.microsoft.com/office/drawing/2014/main" id="{4E7E48F7-A12F-4B19-8CA6-E4DCB547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5" name="Oval 25">
              <a:extLst>
                <a:ext uri="{FF2B5EF4-FFF2-40B4-BE49-F238E27FC236}">
                  <a16:creationId xmlns:a16="http://schemas.microsoft.com/office/drawing/2014/main" id="{E7483777-3F1D-40FF-B52C-CDA1C4CFF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6" name="Oval 26">
              <a:extLst>
                <a:ext uri="{FF2B5EF4-FFF2-40B4-BE49-F238E27FC236}">
                  <a16:creationId xmlns:a16="http://schemas.microsoft.com/office/drawing/2014/main" id="{362E592D-A1CE-406D-B446-8B9A3C23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7" name="Oval 27">
              <a:extLst>
                <a:ext uri="{FF2B5EF4-FFF2-40B4-BE49-F238E27FC236}">
                  <a16:creationId xmlns:a16="http://schemas.microsoft.com/office/drawing/2014/main" id="{0DD94E94-B67B-463E-9490-A578A5635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8" name="Oval 28">
              <a:extLst>
                <a:ext uri="{FF2B5EF4-FFF2-40B4-BE49-F238E27FC236}">
                  <a16:creationId xmlns:a16="http://schemas.microsoft.com/office/drawing/2014/main" id="{A9058B64-A07C-4067-B655-C2135686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49" name="Oval 29">
              <a:extLst>
                <a:ext uri="{FF2B5EF4-FFF2-40B4-BE49-F238E27FC236}">
                  <a16:creationId xmlns:a16="http://schemas.microsoft.com/office/drawing/2014/main" id="{35799EEB-7385-4632-AFF0-CF773823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0" name="Oval 30">
              <a:extLst>
                <a:ext uri="{FF2B5EF4-FFF2-40B4-BE49-F238E27FC236}">
                  <a16:creationId xmlns:a16="http://schemas.microsoft.com/office/drawing/2014/main" id="{0D18774F-B8FD-4F18-B618-57AAF9ED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1" name="Oval 31">
              <a:extLst>
                <a:ext uri="{FF2B5EF4-FFF2-40B4-BE49-F238E27FC236}">
                  <a16:creationId xmlns:a16="http://schemas.microsoft.com/office/drawing/2014/main" id="{A654B53B-381C-4406-89B6-DABA7DCA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2" name="Oval 32">
              <a:extLst>
                <a:ext uri="{FF2B5EF4-FFF2-40B4-BE49-F238E27FC236}">
                  <a16:creationId xmlns:a16="http://schemas.microsoft.com/office/drawing/2014/main" id="{4140BA6F-924E-4003-84E5-1F0E5E5D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3" name="Oval 33">
              <a:extLst>
                <a:ext uri="{FF2B5EF4-FFF2-40B4-BE49-F238E27FC236}">
                  <a16:creationId xmlns:a16="http://schemas.microsoft.com/office/drawing/2014/main" id="{AE3036F0-01CC-41E5-9C91-7DED3E0E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4" name="Oval 34">
              <a:extLst>
                <a:ext uri="{FF2B5EF4-FFF2-40B4-BE49-F238E27FC236}">
                  <a16:creationId xmlns:a16="http://schemas.microsoft.com/office/drawing/2014/main" id="{2B5F403A-0F2B-491A-88DE-E76B2C8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5" name="Oval 35">
              <a:extLst>
                <a:ext uri="{FF2B5EF4-FFF2-40B4-BE49-F238E27FC236}">
                  <a16:creationId xmlns:a16="http://schemas.microsoft.com/office/drawing/2014/main" id="{71C8FC42-C46A-4D85-A4AE-906856B5E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6" name="Oval 36">
              <a:extLst>
                <a:ext uri="{FF2B5EF4-FFF2-40B4-BE49-F238E27FC236}">
                  <a16:creationId xmlns:a16="http://schemas.microsoft.com/office/drawing/2014/main" id="{E8693A7F-AFB7-459B-88D3-172496CFE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7" name="Oval 37">
              <a:extLst>
                <a:ext uri="{FF2B5EF4-FFF2-40B4-BE49-F238E27FC236}">
                  <a16:creationId xmlns:a16="http://schemas.microsoft.com/office/drawing/2014/main" id="{D56E8760-C434-4187-8E72-5CF2721C1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8" name="Oval 38">
              <a:extLst>
                <a:ext uri="{FF2B5EF4-FFF2-40B4-BE49-F238E27FC236}">
                  <a16:creationId xmlns:a16="http://schemas.microsoft.com/office/drawing/2014/main" id="{CF40E800-9B7A-46C7-A241-6A1D28958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59" name="Oval 39">
              <a:extLst>
                <a:ext uri="{FF2B5EF4-FFF2-40B4-BE49-F238E27FC236}">
                  <a16:creationId xmlns:a16="http://schemas.microsoft.com/office/drawing/2014/main" id="{043E675F-94BC-4EA1-981C-635287189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w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661E00-ECE9-4636-B4F5-8790348B9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7380312" cy="1195388"/>
          </a:xfrm>
        </p:spPr>
        <p:txBody>
          <a:bodyPr/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算法设计与分析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4583CE-BCEB-4E7C-82DE-62EF7E9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5" y="3284984"/>
            <a:ext cx="6278563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动态规划</a:t>
            </a:r>
            <a:r>
              <a:rPr lang="en-US" altLang="zh-CN" sz="80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1</a:t>
            </a:r>
            <a:endParaRPr lang="zh-CN" altLang="en-US" sz="8000" b="0" dirty="0">
              <a:effectLst>
                <a:outerShdw blurRad="38100" dist="38100" dir="2700000" algn="tl">
                  <a:srgbClr val="C0C0C0"/>
                </a:outerShdw>
              </a:effectLst>
              <a:ea typeface="方正魏碑简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E6421AC6-A309-4FF6-A0D5-F0F9A23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86E2E-6369-4072-B679-C0FB383F334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66594" name="Rectangle 2">
            <a:extLst>
              <a:ext uri="{FF2B5EF4-FFF2-40B4-BE49-F238E27FC236}">
                <a16:creationId xmlns:a16="http://schemas.microsoft.com/office/drawing/2014/main" id="{C7660430-1215-466E-800F-7CA1C0942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4" y="188912"/>
            <a:ext cx="4537200" cy="863823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66"/>
                </a:solidFill>
                <a:ea typeface="仿宋_GB2312" pitchFamily="49" charset="-122"/>
              </a:rPr>
              <a:t>解决问题的基本特征</a:t>
            </a:r>
          </a:p>
        </p:txBody>
      </p:sp>
      <p:sp>
        <p:nvSpPr>
          <p:cNvPr id="366598" name="AutoShape 6">
            <a:extLst>
              <a:ext uri="{FF2B5EF4-FFF2-40B4-BE49-F238E27FC236}">
                <a16:creationId xmlns:a16="http://schemas.microsoft.com/office/drawing/2014/main" id="{E59FE405-20A0-4D73-8E9B-E4FB527FC99E}"/>
              </a:ext>
            </a:extLst>
          </p:cNvPr>
          <p:cNvSpPr>
            <a:spLocks/>
          </p:cNvSpPr>
          <p:nvPr/>
        </p:nvSpPr>
        <p:spPr bwMode="auto">
          <a:xfrm>
            <a:off x="1116013" y="2060575"/>
            <a:ext cx="503237" cy="3455988"/>
          </a:xfrm>
          <a:prstGeom prst="leftBrace">
            <a:avLst>
              <a:gd name="adj1" fmla="val 572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599" name="Text Box 7">
            <a:extLst>
              <a:ext uri="{FF2B5EF4-FFF2-40B4-BE49-F238E27FC236}">
                <a16:creationId xmlns:a16="http://schemas.microsoft.com/office/drawing/2014/main" id="{4D7D71D9-372A-4939-9740-AF3FAF4F6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916113"/>
            <a:ext cx="6769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1. </a:t>
            </a:r>
            <a:r>
              <a:rPr lang="zh-CN" altLang="en-US" sz="2400" dirty="0"/>
              <a:t>动态规划一般解决最值（最优，最大，最小，最长</a:t>
            </a:r>
            <a:r>
              <a:rPr lang="en-US" altLang="zh-CN" sz="2400" dirty="0"/>
              <a:t>……</a:t>
            </a:r>
            <a:r>
              <a:rPr lang="zh-CN" altLang="en-US" sz="2400" dirty="0"/>
              <a:t>）问题；</a:t>
            </a:r>
          </a:p>
        </p:txBody>
      </p:sp>
      <p:sp>
        <p:nvSpPr>
          <p:cNvPr id="366600" name="Text Box 8">
            <a:extLst>
              <a:ext uri="{FF2B5EF4-FFF2-40B4-BE49-F238E27FC236}">
                <a16:creationId xmlns:a16="http://schemas.microsoft.com/office/drawing/2014/main" id="{94855057-1B61-402F-970E-A4E0187D2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284538"/>
            <a:ext cx="6696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2. </a:t>
            </a:r>
            <a:r>
              <a:rPr lang="zh-CN" altLang="en-US" sz="2400" dirty="0"/>
              <a:t>动态规划解决的问题一般是离散的，可以分解（划分阶段）的；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601" name="Text Box 9">
                <a:extLst>
                  <a:ext uri="{FF2B5EF4-FFF2-40B4-BE49-F238E27FC236}">
                    <a16:creationId xmlns:a16="http://schemas.microsoft.com/office/drawing/2014/main" id="{30829B89-7E8C-4111-BCA9-B99EA34F8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5150" y="4724400"/>
                <a:ext cx="6624638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/>
                  <a:t>3. </a:t>
                </a:r>
                <a:r>
                  <a:rPr lang="zh-CN" altLang="en-US" sz="2400" dirty="0"/>
                  <a:t>动态规划解决的问题必须包含最优子结构，即可以由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－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400" dirty="0"/>
                  <a:t>的最优推导出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的最优</a:t>
                </a:r>
              </a:p>
            </p:txBody>
          </p:sp>
        </mc:Choice>
        <mc:Fallback xmlns="">
          <p:sp>
            <p:nvSpPr>
              <p:cNvPr id="366601" name="Text Box 9">
                <a:extLst>
                  <a:ext uri="{FF2B5EF4-FFF2-40B4-BE49-F238E27FC236}">
                    <a16:creationId xmlns:a16="http://schemas.microsoft.com/office/drawing/2014/main" id="{30829B89-7E8C-4111-BCA9-B99EA34F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150" y="4724400"/>
                <a:ext cx="6624638" cy="830997"/>
              </a:xfrm>
              <a:prstGeom prst="rect">
                <a:avLst/>
              </a:prstGeom>
              <a:blipFill>
                <a:blip r:embed="rId3"/>
                <a:stretch>
                  <a:fillRect l="-1380" t="-8088" r="-12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602" name="WordArt 10">
            <a:extLst>
              <a:ext uri="{FF2B5EF4-FFF2-40B4-BE49-F238E27FC236}">
                <a16:creationId xmlns:a16="http://schemas.microsoft.com/office/drawing/2014/main" id="{B06BFF6C-B470-4146-8765-C19A5F60743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77050" y="404813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9" grpId="0"/>
      <p:bldP spid="366600" grpId="0"/>
      <p:bldP spid="3666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D81FA-E5BF-45D5-AA51-58E31434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3A3C4-062D-4D0C-91AE-E7C3EC9530E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BBA7ADDE-7347-4D54-8667-CD3E1576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动态规划算法的</a:t>
            </a:r>
            <a:r>
              <a:rPr lang="en-US" altLang="zh-CN" sz="2800" dirty="0"/>
              <a:t>3</a:t>
            </a:r>
            <a:r>
              <a:rPr lang="zh-CN" altLang="en-US" sz="2800" dirty="0"/>
              <a:t>个步骤：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1. </a:t>
            </a:r>
            <a:r>
              <a:rPr lang="zh-CN" altLang="en-US" sz="2400" dirty="0"/>
              <a:t>刻画最优解的结构特性</a:t>
            </a:r>
            <a:r>
              <a:rPr lang="en-US" altLang="zh-CN" sz="2400" dirty="0"/>
              <a:t>. </a:t>
            </a:r>
            <a:r>
              <a:rPr lang="zh-CN" altLang="en-US" sz="2400" dirty="0"/>
              <a:t>（一维，二维，三维数组）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2. </a:t>
            </a:r>
            <a:r>
              <a:rPr lang="zh-CN" altLang="en-US" sz="2400" dirty="0">
                <a:solidFill>
                  <a:schemeClr val="tx2"/>
                </a:solidFill>
              </a:rPr>
              <a:t>递归的定义最优解</a:t>
            </a:r>
            <a:r>
              <a:rPr lang="en-US" altLang="zh-CN" sz="2400" dirty="0"/>
              <a:t>. </a:t>
            </a:r>
            <a:r>
              <a:rPr lang="zh-CN" altLang="en-US" sz="2400" dirty="0"/>
              <a:t>（状态转移方程）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3. </a:t>
            </a:r>
            <a:r>
              <a:rPr lang="zh-CN" altLang="en-US" sz="2400" dirty="0"/>
              <a:t>以自底向上的方法来计算最优解</a:t>
            </a:r>
            <a:r>
              <a:rPr lang="en-US" altLang="zh-CN" sz="24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endParaRPr lang="zh-CN" altLang="en-US" sz="3400" dirty="0"/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AE5E013E-81EC-44DE-B754-592D5AD8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429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  <a:cs typeface="+mj-cs"/>
              </a:rPr>
              <a:t>解决问题的基本步骤</a:t>
            </a:r>
          </a:p>
        </p:txBody>
      </p:sp>
      <p:sp>
        <p:nvSpPr>
          <p:cNvPr id="367621" name="WordArt 5">
            <a:extLst>
              <a:ext uri="{FF2B5EF4-FFF2-40B4-BE49-F238E27FC236}">
                <a16:creationId xmlns:a16="http://schemas.microsoft.com/office/drawing/2014/main" id="{42F5591D-0A56-4776-8D21-9618865F52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404813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  <p:bldP spid="3676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6">
            <a:extLst>
              <a:ext uri="{FF2B5EF4-FFF2-40B4-BE49-F238E27FC236}">
                <a16:creationId xmlns:a16="http://schemas.microsoft.com/office/drawing/2014/main" id="{DAE4DE09-5855-4940-A988-00D93C5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BDA1-FCF2-4722-85CA-FF79C0DE8B7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00420" name="WordArt 4">
            <a:extLst>
              <a:ext uri="{FF2B5EF4-FFF2-40B4-BE49-F238E27FC236}">
                <a16:creationId xmlns:a16="http://schemas.microsoft.com/office/drawing/2014/main" id="{07EF6293-962B-4099-8E80-C6B58B7AC3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0421" name="Rectangle 5">
                <a:extLst>
                  <a:ext uri="{FF2B5EF4-FFF2-40B4-BE49-F238E27FC236}">
                    <a16:creationId xmlns:a16="http://schemas.microsoft.com/office/drawing/2014/main" id="{8A16FA3A-91CF-4412-BDCD-F901188C269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95288" y="476250"/>
                <a:ext cx="4392736" cy="647700"/>
              </a:xfrm>
              <a:noFill/>
              <a:ln/>
            </p:spPr>
            <p:txBody>
              <a:bodyPr/>
              <a:lstStyle/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例题一</a:t>
                </a:r>
                <a:r>
                  <a:rPr lang="en-US" altLang="zh-CN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   </a:t>
                </a:r>
                <a:r>
                  <a:rPr lang="zh-CN" altLang="en-US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斐波纳契数列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0421" name="Rectangle 5">
                <a:extLst>
                  <a:ext uri="{FF2B5EF4-FFF2-40B4-BE49-F238E27FC236}">
                    <a16:creationId xmlns:a16="http://schemas.microsoft.com/office/drawing/2014/main" id="{8A16FA3A-91CF-4412-BDCD-F901188C2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95288" y="476250"/>
                <a:ext cx="4392736" cy="647700"/>
              </a:xfrm>
              <a:blipFill>
                <a:blip r:embed="rId3"/>
                <a:stretch>
                  <a:fillRect l="-2639" t="-11321" b="-4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0422" name="Group 6">
            <a:extLst>
              <a:ext uri="{FF2B5EF4-FFF2-40B4-BE49-F238E27FC236}">
                <a16:creationId xmlns:a16="http://schemas.microsoft.com/office/drawing/2014/main" id="{3BE6531E-7E88-4629-9B0D-534D8D34D5EA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08275"/>
            <a:ext cx="6275387" cy="946150"/>
            <a:chOff x="816" y="1004"/>
            <a:chExt cx="3953" cy="596"/>
          </a:xfrm>
        </p:grpSpPr>
        <p:sp>
          <p:nvSpPr>
            <p:cNvPr id="700423" name="Text Box 7">
              <a:extLst>
                <a:ext uri="{FF2B5EF4-FFF2-40B4-BE49-F238E27FC236}">
                  <a16:creationId xmlns:a16="http://schemas.microsoft.com/office/drawing/2014/main" id="{394492B7-E8D8-46F4-87B6-9667FA1DE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5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 =</a:t>
              </a:r>
              <a:r>
                <a:rPr lang="en-US" altLang="zh-CN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700424" name="Text Box 8">
              <a:extLst>
                <a:ext uri="{FF2B5EF4-FFF2-40B4-BE49-F238E27FC236}">
                  <a16:creationId xmlns:a16="http://schemas.microsoft.com/office/drawing/2014/main" id="{D4B44D61-72FE-4A5A-96FD-3061B901D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004"/>
              <a:ext cx="298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9088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</a:rPr>
                <a:t>1	if 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 = 0 or 1</a:t>
              </a:r>
            </a:p>
            <a:p>
              <a:pPr eaLnBrk="1" hangingPunct="1"/>
              <a:r>
                <a:rPr lang="en-GB" altLang="zh-CN" sz="2800" i="1">
                  <a:solidFill>
                    <a:schemeClr val="accent2"/>
                  </a:solidFill>
                </a:rPr>
                <a:t>F</a:t>
              </a:r>
              <a:r>
                <a:rPr lang="en-GB" altLang="zh-CN" sz="2800">
                  <a:solidFill>
                    <a:schemeClr val="accent2"/>
                  </a:solidFill>
                </a:rPr>
                <a:t>(</a:t>
              </a:r>
              <a:r>
                <a:rPr lang="en-GB" altLang="zh-CN" sz="2800" i="1">
                  <a:solidFill>
                    <a:schemeClr val="accent2"/>
                  </a:solidFill>
                </a:rPr>
                <a:t>n</a:t>
              </a:r>
              <a:r>
                <a:rPr lang="en-GB" altLang="zh-CN" sz="2800">
                  <a:solidFill>
                    <a:schemeClr val="accent2"/>
                  </a:solidFill>
                </a:rPr>
                <a:t>-1) + </a:t>
              </a:r>
              <a:r>
                <a:rPr lang="en-GB" altLang="zh-CN" sz="2800" i="1">
                  <a:solidFill>
                    <a:schemeClr val="accent2"/>
                  </a:solidFill>
                </a:rPr>
                <a:t>F</a:t>
              </a:r>
              <a:r>
                <a:rPr lang="en-GB" altLang="zh-CN" sz="2800">
                  <a:solidFill>
                    <a:schemeClr val="accent2"/>
                  </a:solidFill>
                </a:rPr>
                <a:t>(</a:t>
              </a:r>
              <a:r>
                <a:rPr lang="en-GB" altLang="zh-CN" sz="2800" i="1">
                  <a:solidFill>
                    <a:schemeClr val="accent2"/>
                  </a:solidFill>
                </a:rPr>
                <a:t>n</a:t>
              </a:r>
              <a:r>
                <a:rPr lang="en-GB" altLang="zh-CN" sz="2800">
                  <a:solidFill>
                    <a:schemeClr val="accent2"/>
                  </a:solidFill>
                </a:rPr>
                <a:t>-2)</a:t>
              </a:r>
              <a:r>
                <a:rPr lang="en-US" altLang="zh-CN" sz="2800">
                  <a:solidFill>
                    <a:schemeClr val="accent2"/>
                  </a:solidFill>
                </a:rPr>
                <a:t>	if </a:t>
              </a:r>
              <a:r>
                <a:rPr lang="en-US" altLang="zh-CN" sz="2800" i="1">
                  <a:solidFill>
                    <a:schemeClr val="accent2"/>
                  </a:solidFill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</a:rPr>
                <a:t> &gt; 1</a:t>
              </a:r>
            </a:p>
          </p:txBody>
        </p:sp>
        <p:sp>
          <p:nvSpPr>
            <p:cNvPr id="700425" name="AutoShape 9">
              <a:extLst>
                <a:ext uri="{FF2B5EF4-FFF2-40B4-BE49-F238E27FC236}">
                  <a16:creationId xmlns:a16="http://schemas.microsoft.com/office/drawing/2014/main" id="{11A7333C-109B-4FE0-9B81-37156F351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0427" name="Text Box 11">
                <a:extLst>
                  <a:ext uri="{FF2B5EF4-FFF2-40B4-BE49-F238E27FC236}">
                    <a16:creationId xmlns:a16="http://schemas.microsoft.com/office/drawing/2014/main" id="{7B4152B8-BF8F-46C5-A410-0B4DA21EC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484313"/>
                <a:ext cx="7777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表示在斐波纳契数列中第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个数的值；</a:t>
                </a:r>
              </a:p>
            </p:txBody>
          </p:sp>
        </mc:Choice>
        <mc:Fallback xmlns="">
          <p:sp>
            <p:nvSpPr>
              <p:cNvPr id="700427" name="Text Box 11">
                <a:extLst>
                  <a:ext uri="{FF2B5EF4-FFF2-40B4-BE49-F238E27FC236}">
                    <a16:creationId xmlns:a16="http://schemas.microsoft.com/office/drawing/2014/main" id="{7B4152B8-BF8F-46C5-A410-0B4DA21E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484313"/>
                <a:ext cx="7777162" cy="457200"/>
              </a:xfrm>
              <a:prstGeom prst="rect">
                <a:avLst/>
              </a:prstGeom>
              <a:blipFill>
                <a:blip r:embed="rId4"/>
                <a:stretch>
                  <a:fillRect l="-1254" t="-14667" r="-78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0428" name="Text Box 12">
            <a:extLst>
              <a:ext uri="{FF2B5EF4-FFF2-40B4-BE49-F238E27FC236}">
                <a16:creationId xmlns:a16="http://schemas.microsoft.com/office/drawing/2014/main" id="{941F44DD-9CA6-4EC2-846A-A2079D9B0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05038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CCCC"/>
                </a:solidFill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</a:rPr>
              <a:t>2</a:t>
            </a:r>
            <a:r>
              <a:rPr lang="zh-CN" altLang="en-US" sz="2400" b="1" dirty="0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700429" name="Rectangle 13">
            <a:extLst>
              <a:ext uri="{FF2B5EF4-FFF2-40B4-BE49-F238E27FC236}">
                <a16:creationId xmlns:a16="http://schemas.microsoft.com/office/drawing/2014/main" id="{C4B8995A-9FCC-4941-A7D1-58DB045B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CCCC"/>
                </a:solidFill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</a:rPr>
              <a:t>3</a:t>
            </a:r>
            <a:r>
              <a:rPr lang="zh-CN" altLang="en-US" sz="2400" b="1" dirty="0">
                <a:solidFill>
                  <a:srgbClr val="33CCCC"/>
                </a:solidFill>
              </a:rPr>
              <a:t>：以自底向上的方法来计算最优解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0522" name="Group 106">
                <a:extLst>
                  <a:ext uri="{FF2B5EF4-FFF2-40B4-BE49-F238E27FC236}">
                    <a16:creationId xmlns:a16="http://schemas.microsoft.com/office/drawing/2014/main" id="{BFAA1605-AC05-44C3-9B06-94816FDB2BE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38973697"/>
                  </p:ext>
                </p:extLst>
              </p:nvPr>
            </p:nvGraphicFramePr>
            <p:xfrm>
              <a:off x="323850" y="4437063"/>
              <a:ext cx="8362950" cy="975360"/>
            </p:xfrm>
            <a:graphic>
              <a:graphicData uri="http://schemas.openxmlformats.org/drawingml/2006/table">
                <a:tbl>
                  <a:tblPr/>
                  <a:tblGrid>
                    <a:gridCol w="969963">
                      <a:extLst>
                        <a:ext uri="{9D8B030D-6E8A-4147-A177-3AD203B41FA5}">
                          <a16:colId xmlns:a16="http://schemas.microsoft.com/office/drawing/2014/main" val="21037267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915399968"/>
                        </a:ext>
                      </a:extLst>
                    </a:gridCol>
                    <a:gridCol w="671512">
                      <a:extLst>
                        <a:ext uri="{9D8B030D-6E8A-4147-A177-3AD203B41FA5}">
                          <a16:colId xmlns:a16="http://schemas.microsoft.com/office/drawing/2014/main" val="362529689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1703304825"/>
                        </a:ext>
                      </a:extLst>
                    </a:gridCol>
                    <a:gridCol w="671513">
                      <a:extLst>
                        <a:ext uri="{9D8B030D-6E8A-4147-A177-3AD203B41FA5}">
                          <a16:colId xmlns:a16="http://schemas.microsoft.com/office/drawing/2014/main" val="402588293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4125319845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993872101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308929107"/>
                        </a:ext>
                      </a:extLst>
                    </a:gridCol>
                    <a:gridCol w="674688">
                      <a:extLst>
                        <a:ext uri="{9D8B030D-6E8A-4147-A177-3AD203B41FA5}">
                          <a16:colId xmlns:a16="http://schemas.microsoft.com/office/drawing/2014/main" val="14886422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562044969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1630591681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744743112"/>
                        </a:ext>
                      </a:extLst>
                    </a:gridCol>
                  </a:tblGrid>
                  <a:tr h="4873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en-US" altLang="zh-CN" sz="26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5675429"/>
                      </a:ext>
                    </a:extLst>
                  </a:tr>
                  <a:tr h="48577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𝐹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3362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0522" name="Group 106">
                <a:extLst>
                  <a:ext uri="{FF2B5EF4-FFF2-40B4-BE49-F238E27FC236}">
                    <a16:creationId xmlns:a16="http://schemas.microsoft.com/office/drawing/2014/main" id="{BFAA1605-AC05-44C3-9B06-94816FDB2BE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438973697"/>
                  </p:ext>
                </p:extLst>
              </p:nvPr>
            </p:nvGraphicFramePr>
            <p:xfrm>
              <a:off x="323850" y="4437063"/>
              <a:ext cx="8362950" cy="975360"/>
            </p:xfrm>
            <a:graphic>
              <a:graphicData uri="http://schemas.openxmlformats.org/drawingml/2006/table">
                <a:tbl>
                  <a:tblPr/>
                  <a:tblGrid>
                    <a:gridCol w="969963">
                      <a:extLst>
                        <a:ext uri="{9D8B030D-6E8A-4147-A177-3AD203B41FA5}">
                          <a16:colId xmlns:a16="http://schemas.microsoft.com/office/drawing/2014/main" val="21037267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2915399968"/>
                        </a:ext>
                      </a:extLst>
                    </a:gridCol>
                    <a:gridCol w="671512">
                      <a:extLst>
                        <a:ext uri="{9D8B030D-6E8A-4147-A177-3AD203B41FA5}">
                          <a16:colId xmlns:a16="http://schemas.microsoft.com/office/drawing/2014/main" val="3625296890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1703304825"/>
                        </a:ext>
                      </a:extLst>
                    </a:gridCol>
                    <a:gridCol w="671513">
                      <a:extLst>
                        <a:ext uri="{9D8B030D-6E8A-4147-A177-3AD203B41FA5}">
                          <a16:colId xmlns:a16="http://schemas.microsoft.com/office/drawing/2014/main" val="402588293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4125319845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993872101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308929107"/>
                        </a:ext>
                      </a:extLst>
                    </a:gridCol>
                    <a:gridCol w="674688">
                      <a:extLst>
                        <a:ext uri="{9D8B030D-6E8A-4147-A177-3AD203B41FA5}">
                          <a16:colId xmlns:a16="http://schemas.microsoft.com/office/drawing/2014/main" val="14886422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562044969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1630591681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74474311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87" t="-9877" r="-767925" b="-12963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5675429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887" t="-111250" r="-767925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336270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0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build="p"/>
      <p:bldP spid="700427" grpId="0"/>
      <p:bldP spid="700428" grpId="0"/>
      <p:bldP spid="7004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6">
            <a:extLst>
              <a:ext uri="{FF2B5EF4-FFF2-40B4-BE49-F238E27FC236}">
                <a16:creationId xmlns:a16="http://schemas.microsoft.com/office/drawing/2014/main" id="{0B0CB190-2282-4219-927D-5FB1681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F158D-7B6E-4752-A78E-A1A827E39CB6}" type="slidenum">
              <a:rPr lang="en-US" altLang="zh-CN"/>
              <a:pPr/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3492" name="Rectangle 4">
                <a:extLst>
                  <a:ext uri="{FF2B5EF4-FFF2-40B4-BE49-F238E27FC236}">
                    <a16:creationId xmlns:a16="http://schemas.microsoft.com/office/drawing/2014/main" id="{283339FC-8BB2-4FAB-98F4-1E3CFC2BF8F1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23850" y="188913"/>
                <a:ext cx="4038600" cy="576262"/>
              </a:xfrm>
              <a:noFill/>
              <a:ln/>
            </p:spPr>
            <p:txBody>
              <a:bodyPr/>
              <a:lstStyle/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例题二</a:t>
                </a:r>
                <a:r>
                  <a:rPr lang="en-US" altLang="zh-CN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.   </a:t>
                </a:r>
                <a:r>
                  <a:rPr lang="zh-CN" altLang="en-US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，求出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600" i="1" dirty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endParaRPr lang="zh-CN" alt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3492" name="Rectangle 4">
                <a:extLst>
                  <a:ext uri="{FF2B5EF4-FFF2-40B4-BE49-F238E27FC236}">
                    <a16:creationId xmlns:a16="http://schemas.microsoft.com/office/drawing/2014/main" id="{283339FC-8BB2-4FAB-98F4-1E3CFC2B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23850" y="188913"/>
                <a:ext cx="4038600" cy="576262"/>
              </a:xfrm>
              <a:blipFill>
                <a:blip r:embed="rId3"/>
                <a:stretch>
                  <a:fillRect l="-2866" t="-12632" b="-168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3495" name="Group 7">
            <a:extLst>
              <a:ext uri="{FF2B5EF4-FFF2-40B4-BE49-F238E27FC236}">
                <a16:creationId xmlns:a16="http://schemas.microsoft.com/office/drawing/2014/main" id="{363FAC86-CCCB-4008-9A2A-EB90E90B631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708275"/>
            <a:ext cx="6275387" cy="946150"/>
            <a:chOff x="816" y="1004"/>
            <a:chExt cx="3953" cy="596"/>
          </a:xfrm>
        </p:grpSpPr>
        <p:sp>
          <p:nvSpPr>
            <p:cNvPr id="703496" name="Text Box 8">
              <a:extLst>
                <a:ext uri="{FF2B5EF4-FFF2-40B4-BE49-F238E27FC236}">
                  <a16:creationId xmlns:a16="http://schemas.microsoft.com/office/drawing/2014/main" id="{AC1EAEB4-020B-4527-95C5-C4FFF0988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5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 =</a:t>
              </a:r>
              <a:r>
                <a:rPr lang="en-US" altLang="zh-CN" sz="2800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3497" name="Text Box 9">
                  <a:extLst>
                    <a:ext uri="{FF2B5EF4-FFF2-40B4-BE49-F238E27FC236}">
                      <a16:creationId xmlns:a16="http://schemas.microsoft.com/office/drawing/2014/main" id="{71BC5F2D-B3FC-4FD6-9304-944A580B4E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004"/>
                  <a:ext cx="2983" cy="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1	if </a:t>
                  </a:r>
                  <a:r>
                    <a:rPr lang="en-US" altLang="zh-CN" sz="2800" i="1" dirty="0">
                      <a:solidFill>
                        <a:schemeClr val="accent2"/>
                      </a:solidFill>
                    </a:rPr>
                    <a:t>n</a:t>
                  </a:r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 = 0 or 1</a:t>
                  </a:r>
                </a:p>
                <a:p>
                  <a:pPr eaLnBrk="1" hangingPunct="1"/>
                  <a:r>
                    <a:rPr lang="en-GB" altLang="zh-CN" sz="2800" i="1" dirty="0">
                      <a:solidFill>
                        <a:schemeClr val="accent2"/>
                      </a:solidFill>
                    </a:rPr>
                    <a:t>F</a:t>
                  </a:r>
                  <a:r>
                    <a:rPr lang="en-GB" altLang="zh-CN" sz="2800" dirty="0">
                      <a:solidFill>
                        <a:schemeClr val="accent2"/>
                      </a:solidFill>
                    </a:rPr>
                    <a:t>(</a:t>
                  </a:r>
                  <a:r>
                    <a:rPr lang="en-GB" altLang="zh-CN" sz="2800" i="1" dirty="0">
                      <a:solidFill>
                        <a:schemeClr val="accent2"/>
                      </a:solidFill>
                    </a:rPr>
                    <a:t>n</a:t>
                  </a:r>
                  <a:r>
                    <a:rPr lang="en-GB" altLang="zh-CN" sz="2800" dirty="0">
                      <a:solidFill>
                        <a:schemeClr val="accent2"/>
                      </a:solidFill>
                    </a:rPr>
                    <a:t>-1) </a:t>
                  </a:r>
                  <a14:m>
                    <m:oMath xmlns:m="http://schemas.openxmlformats.org/officeDocument/2006/math"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	if </a:t>
                  </a:r>
                  <a:r>
                    <a:rPr lang="en-US" altLang="zh-CN" sz="2800" i="1" dirty="0">
                      <a:solidFill>
                        <a:schemeClr val="accent2"/>
                      </a:solidFill>
                    </a:rPr>
                    <a:t>n</a:t>
                  </a:r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 &gt; 1</a:t>
                  </a:r>
                </a:p>
              </p:txBody>
            </p:sp>
          </mc:Choice>
          <mc:Fallback xmlns="">
            <p:sp>
              <p:nvSpPr>
                <p:cNvPr id="703497" name="Text Box 9">
                  <a:extLst>
                    <a:ext uri="{FF2B5EF4-FFF2-40B4-BE49-F238E27FC236}">
                      <a16:creationId xmlns:a16="http://schemas.microsoft.com/office/drawing/2014/main" id="{71BC5F2D-B3FC-4FD6-9304-944A580B4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6" y="1004"/>
                  <a:ext cx="2983" cy="596"/>
                </a:xfrm>
                <a:prstGeom prst="rect">
                  <a:avLst/>
                </a:prstGeom>
                <a:blipFill>
                  <a:blip r:embed="rId4"/>
                  <a:stretch>
                    <a:fillRect l="-2574" t="-6452" r="-2574" b="-180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498" name="AutoShape 10">
              <a:extLst>
                <a:ext uri="{FF2B5EF4-FFF2-40B4-BE49-F238E27FC236}">
                  <a16:creationId xmlns:a16="http://schemas.microsoft.com/office/drawing/2014/main" id="{29EA4D1C-2DA4-48EB-B8B8-BF813CB6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3493" name="Text Box 5">
                <a:extLst>
                  <a:ext uri="{FF2B5EF4-FFF2-40B4-BE49-F238E27FC236}">
                    <a16:creationId xmlns:a16="http://schemas.microsoft.com/office/drawing/2014/main" id="{B75FD3F4-D24E-4571-A13A-549096186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196975"/>
                <a:ext cx="7777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！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的值；</a:t>
                </a:r>
              </a:p>
            </p:txBody>
          </p:sp>
        </mc:Choice>
        <mc:Fallback xmlns="">
          <p:sp>
            <p:nvSpPr>
              <p:cNvPr id="703493" name="Text Box 5">
                <a:extLst>
                  <a:ext uri="{FF2B5EF4-FFF2-40B4-BE49-F238E27FC236}">
                    <a16:creationId xmlns:a16="http://schemas.microsoft.com/office/drawing/2014/main" id="{B75FD3F4-D24E-4571-A13A-549096186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96975"/>
                <a:ext cx="7777162" cy="457200"/>
              </a:xfrm>
              <a:prstGeom prst="rect">
                <a:avLst/>
              </a:prstGeom>
              <a:blipFill>
                <a:blip r:embed="rId5"/>
                <a:stretch>
                  <a:fillRect l="-1254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494" name="Text Box 6">
            <a:extLst>
              <a:ext uri="{FF2B5EF4-FFF2-40B4-BE49-F238E27FC236}">
                <a16:creationId xmlns:a16="http://schemas.microsoft.com/office/drawing/2014/main" id="{5215387E-3617-4C99-9C34-C016F0AB1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60575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2</a:t>
            </a:r>
            <a:r>
              <a:rPr lang="zh-CN" altLang="en-US" sz="2400" b="1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703499" name="Rectangle 11">
            <a:extLst>
              <a:ext uri="{FF2B5EF4-FFF2-40B4-BE49-F238E27FC236}">
                <a16:creationId xmlns:a16="http://schemas.microsoft.com/office/drawing/2014/main" id="{8B23A6B0-85D8-4769-86AC-9153411D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3</a:t>
            </a:r>
            <a:r>
              <a:rPr lang="zh-CN" altLang="en-US" sz="2400" b="1">
                <a:solidFill>
                  <a:srgbClr val="33CCCC"/>
                </a:solidFill>
              </a:rPr>
              <a:t>：以自底向上的方法来计算最优解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3548" name="Group 60">
                <a:extLst>
                  <a:ext uri="{FF2B5EF4-FFF2-40B4-BE49-F238E27FC236}">
                    <a16:creationId xmlns:a16="http://schemas.microsoft.com/office/drawing/2014/main" id="{2B8E2FA5-43F9-426E-9E43-E1EEB681483C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6471253"/>
                  </p:ext>
                </p:extLst>
              </p:nvPr>
            </p:nvGraphicFramePr>
            <p:xfrm>
              <a:off x="323850" y="4437063"/>
              <a:ext cx="8362950" cy="1333500"/>
            </p:xfrm>
            <a:graphic>
              <a:graphicData uri="http://schemas.openxmlformats.org/drawingml/2006/table">
                <a:tbl>
                  <a:tblPr/>
                  <a:tblGrid>
                    <a:gridCol w="969963">
                      <a:extLst>
                        <a:ext uri="{9D8B030D-6E8A-4147-A177-3AD203B41FA5}">
                          <a16:colId xmlns:a16="http://schemas.microsoft.com/office/drawing/2014/main" val="1570125506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737478047"/>
                        </a:ext>
                      </a:extLst>
                    </a:gridCol>
                    <a:gridCol w="671512">
                      <a:extLst>
                        <a:ext uri="{9D8B030D-6E8A-4147-A177-3AD203B41FA5}">
                          <a16:colId xmlns:a16="http://schemas.microsoft.com/office/drawing/2014/main" val="623317424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3341626008"/>
                        </a:ext>
                      </a:extLst>
                    </a:gridCol>
                    <a:gridCol w="671513">
                      <a:extLst>
                        <a:ext uri="{9D8B030D-6E8A-4147-A177-3AD203B41FA5}">
                          <a16:colId xmlns:a16="http://schemas.microsoft.com/office/drawing/2014/main" val="2410202402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581568578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34126893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726599745"/>
                        </a:ext>
                      </a:extLst>
                    </a:gridCol>
                    <a:gridCol w="674688">
                      <a:extLst>
                        <a:ext uri="{9D8B030D-6E8A-4147-A177-3AD203B41FA5}">
                          <a16:colId xmlns:a16="http://schemas.microsoft.com/office/drawing/2014/main" val="3819059593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624257186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1163863033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3626722525"/>
                        </a:ext>
                      </a:extLst>
                    </a:gridCol>
                  </a:tblGrid>
                  <a:tr h="6667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0" lang="en-US" altLang="zh-CN" sz="26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819778"/>
                      </a:ext>
                    </a:extLst>
                  </a:tr>
                  <a:tr h="66675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𝐹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1214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3548" name="Group 60">
                <a:extLst>
                  <a:ext uri="{FF2B5EF4-FFF2-40B4-BE49-F238E27FC236}">
                    <a16:creationId xmlns:a16="http://schemas.microsoft.com/office/drawing/2014/main" id="{2B8E2FA5-43F9-426E-9E43-E1EEB681483C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6471253"/>
                  </p:ext>
                </p:extLst>
              </p:nvPr>
            </p:nvGraphicFramePr>
            <p:xfrm>
              <a:off x="323850" y="4437063"/>
              <a:ext cx="8362950" cy="1333500"/>
            </p:xfrm>
            <a:graphic>
              <a:graphicData uri="http://schemas.openxmlformats.org/drawingml/2006/table">
                <a:tbl>
                  <a:tblPr/>
                  <a:tblGrid>
                    <a:gridCol w="969963">
                      <a:extLst>
                        <a:ext uri="{9D8B030D-6E8A-4147-A177-3AD203B41FA5}">
                          <a16:colId xmlns:a16="http://schemas.microsoft.com/office/drawing/2014/main" val="1570125506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737478047"/>
                        </a:ext>
                      </a:extLst>
                    </a:gridCol>
                    <a:gridCol w="671512">
                      <a:extLst>
                        <a:ext uri="{9D8B030D-6E8A-4147-A177-3AD203B41FA5}">
                          <a16:colId xmlns:a16="http://schemas.microsoft.com/office/drawing/2014/main" val="623317424"/>
                        </a:ext>
                      </a:extLst>
                    </a:gridCol>
                    <a:gridCol w="673100">
                      <a:extLst>
                        <a:ext uri="{9D8B030D-6E8A-4147-A177-3AD203B41FA5}">
                          <a16:colId xmlns:a16="http://schemas.microsoft.com/office/drawing/2014/main" val="3341626008"/>
                        </a:ext>
                      </a:extLst>
                    </a:gridCol>
                    <a:gridCol w="671513">
                      <a:extLst>
                        <a:ext uri="{9D8B030D-6E8A-4147-A177-3AD203B41FA5}">
                          <a16:colId xmlns:a16="http://schemas.microsoft.com/office/drawing/2014/main" val="2410202402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581568578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341268937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726599745"/>
                        </a:ext>
                      </a:extLst>
                    </a:gridCol>
                    <a:gridCol w="674688">
                      <a:extLst>
                        <a:ext uri="{9D8B030D-6E8A-4147-A177-3AD203B41FA5}">
                          <a16:colId xmlns:a16="http://schemas.microsoft.com/office/drawing/2014/main" val="3819059593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2624257186"/>
                        </a:ext>
                      </a:extLst>
                    </a:gridCol>
                    <a:gridCol w="674687">
                      <a:extLst>
                        <a:ext uri="{9D8B030D-6E8A-4147-A177-3AD203B41FA5}">
                          <a16:colId xmlns:a16="http://schemas.microsoft.com/office/drawing/2014/main" val="1163863033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3626722525"/>
                        </a:ext>
                      </a:extLst>
                    </a:gridCol>
                  </a:tblGrid>
                  <a:tr h="666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887" t="-7273" r="-76792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819778"/>
                      </a:ext>
                    </a:extLst>
                  </a:tr>
                  <a:tr h="666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6"/>
                          <a:stretch>
                            <a:fillRect l="-1887" t="-107273" r="-76792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720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zh-CN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12145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3549" name="WordArt 61">
            <a:extLst>
              <a:ext uri="{FF2B5EF4-FFF2-40B4-BE49-F238E27FC236}">
                <a16:creationId xmlns:a16="http://schemas.microsoft.com/office/drawing/2014/main" id="{4D69B13D-7350-46C9-8AB8-D1D17E34E4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0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build="p"/>
      <p:bldP spid="703493" grpId="0"/>
      <p:bldP spid="703494" grpId="0"/>
      <p:bldP spid="7034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4644F-F9B2-42AB-82F7-0A960DC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6BDF-D48B-40B8-8F0A-B2FCE460566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1F2C3DD8-72FA-4B5F-BBA8-D4AFFE8E6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42900"/>
            <a:ext cx="5688013" cy="692150"/>
          </a:xfrm>
        </p:spPr>
        <p:txBody>
          <a:bodyPr/>
          <a:lstStyle/>
          <a:p>
            <a:r>
              <a:rPr lang="zh-CN" alt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例题三：排队买票问题</a:t>
            </a:r>
            <a:endParaRPr lang="en-US" altLang="zh-CN" sz="26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1939" name="Rectangle 3">
                <a:extLst>
                  <a:ext uri="{FF2B5EF4-FFF2-40B4-BE49-F238E27FC236}">
                    <a16:creationId xmlns:a16="http://schemas.microsoft.com/office/drawing/2014/main" id="{9135442A-CD16-421F-90C9-64C3E9FCF8A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304213" cy="4827587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800" b="1" dirty="0"/>
                  <a:t> 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一场演唱会即将举行。现有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个歌迷排队买票，一个人买一张，而售票处规定，一个人每次最多只能买两张票。假设第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位歌迷买一张票需要时间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队伍中相邻的两位歌迷（第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个人和第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个人）也可以由其中一个人买两张票，而另一位就可以不用排队了，则这两位歌迷买两张票的时间变为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假如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𝑇𝑗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𝑇𝑗</m:t>
                    </m:r>
                    <m:r>
                      <a:rPr lang="en-US" altLang="zh-CN" sz="2400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这样做就可以缩短后面歌迷等待的时间，加快整个售票的进程。现给出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 err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 err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baseline="-25000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，</a:t>
                </a:r>
                <a:r>
                  <a:rPr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求使每个人都买到票的最短时间和方法。</a:t>
                </a:r>
              </a:p>
            </p:txBody>
          </p:sp>
        </mc:Choice>
        <mc:Fallback xmlns="">
          <p:sp>
            <p:nvSpPr>
              <p:cNvPr id="551939" name="Rectangle 3">
                <a:extLst>
                  <a:ext uri="{FF2B5EF4-FFF2-40B4-BE49-F238E27FC236}">
                    <a16:creationId xmlns:a16="http://schemas.microsoft.com/office/drawing/2014/main" id="{9135442A-CD16-421F-90C9-64C3E9FCF8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304213" cy="4827587"/>
              </a:xfrm>
              <a:blipFill>
                <a:blip r:embed="rId3"/>
                <a:stretch>
                  <a:fillRect l="-587" r="-1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40" name="WordArt 4">
            <a:extLst>
              <a:ext uri="{FF2B5EF4-FFF2-40B4-BE49-F238E27FC236}">
                <a16:creationId xmlns:a16="http://schemas.microsoft.com/office/drawing/2014/main" id="{079FA821-1D17-42EC-9064-B779167D404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/>
      <p:bldP spid="551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6">
            <a:extLst>
              <a:ext uri="{FF2B5EF4-FFF2-40B4-BE49-F238E27FC236}">
                <a16:creationId xmlns:a16="http://schemas.microsoft.com/office/drawing/2014/main" id="{65587E6E-6E0F-47A2-A2B1-F46F9A4D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D76F8-8C4B-4E75-9988-9D77403A9AF6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707677" name="Group 93">
            <a:extLst>
              <a:ext uri="{FF2B5EF4-FFF2-40B4-BE49-F238E27FC236}">
                <a16:creationId xmlns:a16="http://schemas.microsoft.com/office/drawing/2014/main" id="{80B5EBD0-3EB4-4005-A5DA-CBB36EAEACD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7127875" cy="1570039"/>
            <a:chOff x="295" y="300"/>
            <a:chExt cx="4490" cy="989"/>
          </a:xfrm>
        </p:grpSpPr>
        <p:sp>
          <p:nvSpPr>
            <p:cNvPr id="707588" name="Text Box 4">
              <a:extLst>
                <a:ext uri="{FF2B5EF4-FFF2-40B4-BE49-F238E27FC236}">
                  <a16:creationId xmlns:a16="http://schemas.microsoft.com/office/drawing/2014/main" id="{37805DB7-BA4F-41A1-86B2-89A99A013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00"/>
              <a:ext cx="4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分析：</a:t>
              </a:r>
            </a:p>
          </p:txBody>
        </p:sp>
        <p:sp>
          <p:nvSpPr>
            <p:cNvPr id="707601" name="Rectangle 17">
              <a:extLst>
                <a:ext uri="{FF2B5EF4-FFF2-40B4-BE49-F238E27FC236}">
                  <a16:creationId xmlns:a16="http://schemas.microsoft.com/office/drawing/2014/main" id="{E6D5519E-1C50-46FB-9C51-EB94CB286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0"/>
              <a:ext cx="353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/>
                <a:t>问题的最优解是根据子问题的最优解计算出来的。每个子问题的最优解：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唯一的、无后效性的、能表示当前状态且可用于状态转换的</a:t>
              </a:r>
              <a:r>
                <a:rPr lang="zh-CN" altLang="en-US" sz="2400" b="1" dirty="0"/>
                <a:t>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BC58D-5F6A-4029-9E25-5104E310A498}"/>
              </a:ext>
            </a:extLst>
          </p:cNvPr>
          <p:cNvGrpSpPr/>
          <p:nvPr/>
        </p:nvGrpSpPr>
        <p:grpSpPr>
          <a:xfrm>
            <a:off x="468313" y="1341438"/>
            <a:ext cx="2232025" cy="2598737"/>
            <a:chOff x="468313" y="1341438"/>
            <a:chExt cx="2232025" cy="2598737"/>
          </a:xfrm>
        </p:grpSpPr>
        <p:sp>
          <p:nvSpPr>
            <p:cNvPr id="707590" name="Rectangle 6">
              <a:extLst>
                <a:ext uri="{FF2B5EF4-FFF2-40B4-BE49-F238E27FC236}">
                  <a16:creationId xmlns:a16="http://schemas.microsoft.com/office/drawing/2014/main" id="{0990B22C-9575-42B1-94C5-CBD1EB30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341438"/>
              <a:ext cx="142875" cy="57626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707591" name="Rectangle 7">
              <a:extLst>
                <a:ext uri="{FF2B5EF4-FFF2-40B4-BE49-F238E27FC236}">
                  <a16:creationId xmlns:a16="http://schemas.microsoft.com/office/drawing/2014/main" id="{2B5DEC00-4A34-46A6-BE2B-93849F6A9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1557338"/>
              <a:ext cx="142875" cy="57626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sp>
          <p:nvSpPr>
            <p:cNvPr id="707592" name="Rectangle 8">
              <a:extLst>
                <a:ext uri="{FF2B5EF4-FFF2-40B4-BE49-F238E27FC236}">
                  <a16:creationId xmlns:a16="http://schemas.microsoft.com/office/drawing/2014/main" id="{08A870AC-C6F6-4977-A2A5-124BAE07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113" y="1773238"/>
              <a:ext cx="142875" cy="57626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sp>
          <p:nvSpPr>
            <p:cNvPr id="707593" name="Rectangle 9">
              <a:extLst>
                <a:ext uri="{FF2B5EF4-FFF2-40B4-BE49-F238E27FC236}">
                  <a16:creationId xmlns:a16="http://schemas.microsoft.com/office/drawing/2014/main" id="{B33C54EF-38F0-48A6-AE27-4D08533E7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13" y="1989138"/>
              <a:ext cx="142875" cy="57626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sp>
          <p:nvSpPr>
            <p:cNvPr id="707594" name="Rectangle 10">
              <a:extLst>
                <a:ext uri="{FF2B5EF4-FFF2-40B4-BE49-F238E27FC236}">
                  <a16:creationId xmlns:a16="http://schemas.microsoft.com/office/drawing/2014/main" id="{4CCD8B2F-B45C-40BA-9EE7-628B4DDC8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2205038"/>
              <a:ext cx="142875" cy="576262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sp>
          <p:nvSpPr>
            <p:cNvPr id="707595" name="Rectangle 11">
              <a:extLst>
                <a:ext uri="{FF2B5EF4-FFF2-40B4-BE49-F238E27FC236}">
                  <a16:creationId xmlns:a16="http://schemas.microsoft.com/office/drawing/2014/main" id="{49DE0EBD-274A-48BA-8718-ECB886406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13" y="2565400"/>
              <a:ext cx="142875" cy="5762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/>
                <a:t>i</a:t>
              </a:r>
            </a:p>
          </p:txBody>
        </p:sp>
        <p:sp>
          <p:nvSpPr>
            <p:cNvPr id="707600" name="Text Box 16">
              <a:extLst>
                <a:ext uri="{FF2B5EF4-FFF2-40B4-BE49-F238E27FC236}">
                  <a16:creationId xmlns:a16="http://schemas.microsoft.com/office/drawing/2014/main" id="{01A9EA23-94BB-4638-9592-F081FAAF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2493963"/>
              <a:ext cx="431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…</a:t>
              </a:r>
            </a:p>
          </p:txBody>
        </p:sp>
        <p:sp>
          <p:nvSpPr>
            <p:cNvPr id="707603" name="Line 19">
              <a:extLst>
                <a:ext uri="{FF2B5EF4-FFF2-40B4-BE49-F238E27FC236}">
                  <a16:creationId xmlns:a16="http://schemas.microsoft.com/office/drawing/2014/main" id="{5F261111-4BF4-4E3B-AC07-EAD672CBB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2275" y="3214688"/>
              <a:ext cx="71438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04" name="Text Box 20">
              <a:extLst>
                <a:ext uri="{FF2B5EF4-FFF2-40B4-BE49-F238E27FC236}">
                  <a16:creationId xmlns:a16="http://schemas.microsoft.com/office/drawing/2014/main" id="{01FE74D8-A08E-41AF-B199-A5D0BEC4F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3573463"/>
              <a:ext cx="2873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grpSp>
          <p:nvGrpSpPr>
            <p:cNvPr id="707607" name="Group 23">
              <a:extLst>
                <a:ext uri="{FF2B5EF4-FFF2-40B4-BE49-F238E27FC236}">
                  <a16:creationId xmlns:a16="http://schemas.microsoft.com/office/drawing/2014/main" id="{CFDB57C8-F4B3-4B3B-9ADE-57DF000B7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663" y="2781300"/>
              <a:ext cx="574675" cy="1152525"/>
              <a:chOff x="1247" y="1752"/>
              <a:chExt cx="362" cy="726"/>
            </a:xfrm>
          </p:grpSpPr>
          <p:sp>
            <p:nvSpPr>
              <p:cNvPr id="707596" name="Rectangle 12">
                <a:extLst>
                  <a:ext uri="{FF2B5EF4-FFF2-40B4-BE49-F238E27FC236}">
                    <a16:creationId xmlns:a16="http://schemas.microsoft.com/office/drawing/2014/main" id="{C6C30F9D-617F-49F8-86F0-3874F4AAD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79"/>
                <a:ext cx="90" cy="3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n-1</a:t>
                </a:r>
              </a:p>
            </p:txBody>
          </p:sp>
          <p:sp>
            <p:nvSpPr>
              <p:cNvPr id="707597" name="Rectangle 13">
                <a:extLst>
                  <a:ext uri="{FF2B5EF4-FFF2-40B4-BE49-F238E27FC236}">
                    <a16:creationId xmlns:a16="http://schemas.microsoft.com/office/drawing/2014/main" id="{DA62A895-31B2-4E25-A4B4-CB131429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90" cy="3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n</a:t>
                </a:r>
              </a:p>
            </p:txBody>
          </p:sp>
          <p:sp>
            <p:nvSpPr>
              <p:cNvPr id="707605" name="Rectangle 21">
                <a:extLst>
                  <a:ext uri="{FF2B5EF4-FFF2-40B4-BE49-F238E27FC236}">
                    <a16:creationId xmlns:a16="http://schemas.microsoft.com/office/drawing/2014/main" id="{901603DE-E8FA-4127-8837-E9DD594BF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752"/>
                <a:ext cx="90" cy="3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600"/>
                  <a:t>n-2</a:t>
                </a:r>
              </a:p>
            </p:txBody>
          </p:sp>
        </p:grpSp>
        <p:sp>
          <p:nvSpPr>
            <p:cNvPr id="707608" name="Text Box 24">
              <a:extLst>
                <a:ext uri="{FF2B5EF4-FFF2-40B4-BE49-F238E27FC236}">
                  <a16:creationId xmlns:a16="http://schemas.microsoft.com/office/drawing/2014/main" id="{778F765E-3821-4DF7-83B3-C9202F4BC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738" y="2708275"/>
              <a:ext cx="431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7609" name="Text Box 25">
                <a:extLst>
                  <a:ext uri="{FF2B5EF4-FFF2-40B4-BE49-F238E27FC236}">
                    <a16:creationId xmlns:a16="http://schemas.microsoft.com/office/drawing/2014/main" id="{37DC4135-5846-4E4E-ABB5-36D55530C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875" y="2205038"/>
                <a:ext cx="604837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400" b="1" i="1" dirty="0" err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4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表示前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b="1" dirty="0">
                    <a:solidFill>
                      <a:srgbClr val="33CCCC"/>
                    </a:solidFill>
                  </a:rPr>
                  <a:t>个人买票的最优方式，即所需最短时间；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现在要决定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err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需要考虑两种情况：</a:t>
                </a:r>
                <a:r>
                  <a:rPr lang="zh-CN" altLang="en-US" dirty="0"/>
                  <a:t>                         </a:t>
                </a:r>
                <a:endParaRPr lang="zh-CN" altLang="en-US" sz="2400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707609" name="Text Box 25">
                <a:extLst>
                  <a:ext uri="{FF2B5EF4-FFF2-40B4-BE49-F238E27FC236}">
                    <a16:creationId xmlns:a16="http://schemas.microsoft.com/office/drawing/2014/main" id="{37DC4135-5846-4E4E-ABB5-36D55530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875" y="2205038"/>
                <a:ext cx="6048375" cy="1200329"/>
              </a:xfrm>
              <a:prstGeom prst="rect">
                <a:avLst/>
              </a:prstGeom>
              <a:blipFill>
                <a:blip r:embed="rId3"/>
                <a:stretch>
                  <a:fillRect l="-1613" t="-5584" r="-806" b="-11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7610" name="Text Box 26">
            <a:extLst>
              <a:ext uri="{FF2B5EF4-FFF2-40B4-BE49-F238E27FC236}">
                <a16:creationId xmlns:a16="http://schemas.microsoft.com/office/drawing/2014/main" id="{B4992569-F61D-4663-BF99-AF14D6A47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420" y="4189414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33CCCC"/>
                </a:solidFill>
              </a:rPr>
              <a:t>步骤</a:t>
            </a:r>
            <a:r>
              <a:rPr lang="en-US" altLang="zh-CN" sz="2400" b="1" dirty="0">
                <a:solidFill>
                  <a:srgbClr val="33CCCC"/>
                </a:solidFill>
              </a:rPr>
              <a:t>2</a:t>
            </a:r>
            <a:r>
              <a:rPr lang="zh-CN" altLang="en-US" sz="2400" b="1" dirty="0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707616" name="Rectangle 32">
            <a:extLst>
              <a:ext uri="{FF2B5EF4-FFF2-40B4-BE49-F238E27FC236}">
                <a16:creationId xmlns:a16="http://schemas.microsoft.com/office/drawing/2014/main" id="{D0FE8EF3-844C-49A6-960E-4B12BBBE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949950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33CCCC"/>
                </a:solidFill>
              </a:rPr>
              <a:t>步骤</a:t>
            </a:r>
            <a:r>
              <a:rPr lang="en-US" altLang="zh-CN" sz="2400" b="1">
                <a:solidFill>
                  <a:srgbClr val="33CCCC"/>
                </a:solidFill>
              </a:rPr>
              <a:t>3</a:t>
            </a:r>
            <a:r>
              <a:rPr lang="zh-CN" altLang="en-US" sz="2400" b="1">
                <a:solidFill>
                  <a:srgbClr val="33CCCC"/>
                </a:solidFill>
              </a:rPr>
              <a:t>：以自底向上的方法来计算最优解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7676" name="Group 92">
                <a:extLst>
                  <a:ext uri="{FF2B5EF4-FFF2-40B4-BE49-F238E27FC236}">
                    <a16:creationId xmlns:a16="http://schemas.microsoft.com/office/drawing/2014/main" id="{9059B20A-24A9-4E63-ADA6-18C9C0DD00B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84609201"/>
                  </p:ext>
                </p:extLst>
              </p:nvPr>
            </p:nvGraphicFramePr>
            <p:xfrm>
              <a:off x="4500563" y="4797425"/>
              <a:ext cx="4038600" cy="487680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359867345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4292771431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66105735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989642788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786854166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483943292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907770306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84485668"/>
                        </a:ext>
                      </a:extLst>
                    </a:gridCol>
                  </a:tblGrid>
                  <a:tr h="4873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kumimoji="0" lang="zh-CN" altLang="en-US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2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CN" altLang="en-US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7676" name="Group 92">
                <a:extLst>
                  <a:ext uri="{FF2B5EF4-FFF2-40B4-BE49-F238E27FC236}">
                    <a16:creationId xmlns:a16="http://schemas.microsoft.com/office/drawing/2014/main" id="{9059B20A-24A9-4E63-ADA6-18C9C0DD00B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84609201"/>
                  </p:ext>
                </p:extLst>
              </p:nvPr>
            </p:nvGraphicFramePr>
            <p:xfrm>
              <a:off x="4500563" y="4797425"/>
              <a:ext cx="4038600" cy="487680"/>
            </p:xfrm>
            <a:graphic>
              <a:graphicData uri="http://schemas.openxmlformats.org/drawingml/2006/table">
                <a:tbl>
                  <a:tblPr/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359867345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4292771431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66105735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989642788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786854166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483943292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907770306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84485668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  <a:endParaRPr kumimoji="0" lang="zh-CN" altLang="en-US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21687" t="-9877" r="-604819" b="-3086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344488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693738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989013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128270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17399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1971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26543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1115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zh-CN" altLang="en-US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25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07679" name="Picture 95" descr="123">
            <a:extLst>
              <a:ext uri="{FF2B5EF4-FFF2-40B4-BE49-F238E27FC236}">
                <a16:creationId xmlns:a16="http://schemas.microsoft.com/office/drawing/2014/main" id="{F7C40D1D-4C0B-4F84-8DCC-4909B90D4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652963"/>
            <a:ext cx="4752975" cy="11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E27385-5274-4342-B470-6B200EAF3222}"/>
              </a:ext>
            </a:extLst>
          </p:cNvPr>
          <p:cNvGrpSpPr/>
          <p:nvPr/>
        </p:nvGrpSpPr>
        <p:grpSpPr>
          <a:xfrm>
            <a:off x="3952713" y="3366502"/>
            <a:ext cx="4734087" cy="646331"/>
            <a:chOff x="4541449" y="3293885"/>
            <a:chExt cx="4734087" cy="646331"/>
          </a:xfrm>
        </p:grpSpPr>
        <p:sp>
          <p:nvSpPr>
            <p:cNvPr id="707614" name="AutoShape 30">
              <a:extLst>
                <a:ext uri="{FF2B5EF4-FFF2-40B4-BE49-F238E27FC236}">
                  <a16:creationId xmlns:a16="http://schemas.microsoft.com/office/drawing/2014/main" id="{14931B29-9B76-42AB-ACC6-92F4D46F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858" y="3383777"/>
              <a:ext cx="215900" cy="503237"/>
            </a:xfrm>
            <a:prstGeom prst="leftBrace">
              <a:avLst>
                <a:gd name="adj1" fmla="val 1942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15" name="Text Box 31">
              <a:extLst>
                <a:ext uri="{FF2B5EF4-FFF2-40B4-BE49-F238E27FC236}">
                  <a16:creationId xmlns:a16="http://schemas.microsoft.com/office/drawing/2014/main" id="{B699345D-F2D0-4AB0-959A-799A00383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449" y="3455214"/>
              <a:ext cx="64884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min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4E6AD937-6BFE-4A97-A40A-2263DAA3D84E}"/>
                    </a:ext>
                  </a:extLst>
                </p:cNvPr>
                <p:cNvSpPr/>
                <p:nvPr/>
              </p:nvSpPr>
              <p:spPr>
                <a:xfrm>
                  <a:off x="4703536" y="3293885"/>
                  <a:ext cx="4572000" cy="646331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zh-CN" altLang="en-US" dirty="0"/>
                    <a:t>       （</a:t>
                  </a:r>
                  <a:r>
                    <a:rPr lang="en-US" altLang="zh-CN" dirty="0"/>
                    <a:t>1</a:t>
                  </a:r>
                  <a:r>
                    <a:rPr lang="zh-CN" altLang="en-US" dirty="0"/>
                    <a:t>）第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个人的票自己买</a:t>
                  </a:r>
                </a:p>
                <a:p>
                  <a:pPr lvl="1"/>
                  <a:r>
                    <a:rPr lang="zh-CN" altLang="en-US" dirty="0"/>
                    <a:t>（</a:t>
                  </a:r>
                  <a:r>
                    <a:rPr lang="en-US" altLang="zh-CN" dirty="0"/>
                    <a:t>2</a:t>
                  </a:r>
                  <a:r>
                    <a:rPr lang="zh-CN" altLang="en-US" dirty="0"/>
                    <a:t>）第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/>
                    <a:t>个人的票由第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/>
                    <a:t>个人买</a:t>
                  </a: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4E6AD937-6BFE-4A97-A40A-2263DAA3D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36" y="3293885"/>
                  <a:ext cx="4572000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6604" b="-150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0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09" grpId="0"/>
      <p:bldP spid="707610" grpId="0"/>
      <p:bldP spid="7076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C106E63-E16A-4FE9-9052-002F6FED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8112-5028-4AA1-B89C-722528DEB38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44A2E173-ED1C-4F70-9148-70473CDC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185738"/>
            <a:ext cx="7527925" cy="64135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仿宋_GB2312" pitchFamily="49" charset="-122"/>
              </a:rPr>
              <a:t>程序的实现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5011" name="Rectangle 3">
                <a:extLst>
                  <a:ext uri="{FF2B5EF4-FFF2-40B4-BE49-F238E27FC236}">
                    <a16:creationId xmlns:a16="http://schemas.microsoft.com/office/drawing/2014/main" id="{0207503E-98DE-4029-97A7-C1DA9365EE2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1052513"/>
                <a:ext cx="7772400" cy="5257800"/>
              </a:xfr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BuyTicks(</a:t>
                </a:r>
                <a:r>
                  <a:rPr lang="en-US" altLang="zh-CN" i="1" dirty="0"/>
                  <a:t>T, R</a:t>
                </a:r>
                <a:r>
                  <a:rPr lang="en-US" altLang="zh-CN" dirty="0"/>
                  <a:t>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1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2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3 </a:t>
                </a:r>
                <a:r>
                  <a:rPr lang="en-US" altLang="zh-CN" b="1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4</a:t>
                </a:r>
                <a:r>
                  <a:rPr lang="en-US" altLang="zh-CN" b="1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5 </a:t>
                </a:r>
                <a:r>
                  <a:rPr lang="en-US" altLang="zh-CN" i="1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6 </a:t>
                </a:r>
                <a:r>
                  <a:rPr lang="en-US" altLang="zh-CN" b="1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55011" name="Rectangle 3">
                <a:extLst>
                  <a:ext uri="{FF2B5EF4-FFF2-40B4-BE49-F238E27FC236}">
                    <a16:creationId xmlns:a16="http://schemas.microsoft.com/office/drawing/2014/main" id="{0207503E-98DE-4029-97A7-C1DA9365E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052513"/>
                <a:ext cx="7772400" cy="5257800"/>
              </a:xfrm>
              <a:blipFill>
                <a:blip r:embed="rId3"/>
                <a:stretch>
                  <a:fillRect l="-1882" t="-1508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/>
      <p:bldP spid="555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C106E63-E16A-4FE9-9052-002F6FED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8112-5028-4AA1-B89C-722528DEB38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44A2E173-ED1C-4F70-9148-70473CDC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185738"/>
            <a:ext cx="7527925" cy="641350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a typeface="仿宋_GB2312" pitchFamily="49" charset="-122"/>
              </a:rPr>
              <a:t>程序的实现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5011" name="Rectangle 3">
                <a:extLst>
                  <a:ext uri="{FF2B5EF4-FFF2-40B4-BE49-F238E27FC236}">
                    <a16:creationId xmlns:a16="http://schemas.microsoft.com/office/drawing/2014/main" id="{0207503E-98DE-4029-97A7-C1DA9365EE2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750" y="1052513"/>
                <a:ext cx="7772400" cy="5257800"/>
              </a:xfrm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BuyTicks(</a:t>
                </a:r>
                <a:r>
                  <a:rPr lang="en-US" altLang="zh-CN" i="1" dirty="0"/>
                  <a:t>T, R</a:t>
                </a:r>
                <a:r>
                  <a:rPr lang="en-US" altLang="zh-CN" dirty="0"/>
                  <a:t>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1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2</a:t>
                </a:r>
                <a:r>
                  <a:rPr lang="en-US" altLang="zh-CN" i="1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[0] = 0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3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 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4 </a:t>
                </a:r>
                <a:r>
                  <a:rPr lang="en-US" altLang="zh-CN" b="1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𝒕𝒐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𝒅𝒐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5</a:t>
                </a:r>
                <a:r>
                  <a:rPr lang="en-US" altLang="zh-CN" b="1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6 </a:t>
                </a:r>
                <a:r>
                  <a:rPr lang="en-US" altLang="zh-CN" i="1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−1]+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dirty="0"/>
                  <a:t>7 </a:t>
                </a:r>
                <a:r>
                  <a:rPr lang="en-US" altLang="zh-CN" b="1" dirty="0"/>
                  <a:t>  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555011" name="Rectangle 3">
                <a:extLst>
                  <a:ext uri="{FF2B5EF4-FFF2-40B4-BE49-F238E27FC236}">
                    <a16:creationId xmlns:a16="http://schemas.microsoft.com/office/drawing/2014/main" id="{0207503E-98DE-4029-97A7-C1DA9365E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750" y="1052513"/>
                <a:ext cx="7772400" cy="5257800"/>
              </a:xfrm>
              <a:blipFill>
                <a:blip r:embed="rId3"/>
                <a:stretch>
                  <a:fillRect l="-1882" t="-1508"/>
                </a:stretch>
              </a:blipFill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A419-A966-4802-B1C5-9DCE7A51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例题四：</a:t>
            </a:r>
            <a:r>
              <a:rPr lang="zh-CN" altLang="en-US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硬币问题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F80F0-0677-447B-8A8F-CCE052508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/>
                  <a:t>如果我们有面值为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元、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元和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元的硬币足够多，如何用最少的硬币凑够</a:t>
                </a:r>
                <a:r>
                  <a:rPr lang="en-US" altLang="zh-CN" sz="2800" dirty="0"/>
                  <a:t>104</a:t>
                </a:r>
                <a:r>
                  <a:rPr lang="zh-CN" altLang="en-US" sz="2800" dirty="0"/>
                  <a:t>元？</a:t>
                </a:r>
                <a:r>
                  <a:rPr lang="en-US" altLang="zh-CN" sz="2800" dirty="0"/>
                  <a:t>(22</a:t>
                </a:r>
                <a:r>
                  <a:rPr lang="zh-CN" altLang="en-US" sz="2800" dirty="0"/>
                  <a:t>枚）</a:t>
                </a:r>
                <a:endParaRPr lang="en-US" altLang="zh-CN" sz="2800" dirty="0"/>
              </a:p>
              <a:p>
                <a:r>
                  <a:rPr lang="zh-CN" altLang="en-US" sz="2800" dirty="0"/>
                  <a:t>如果我们有面值为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元、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元和</a:t>
                </a:r>
                <a:r>
                  <a:rPr lang="en-US" altLang="zh-CN" sz="2800" dirty="0"/>
                  <a:t>11</a:t>
                </a:r>
                <a:r>
                  <a:rPr lang="zh-CN" altLang="en-US" sz="2800" dirty="0"/>
                  <a:t>元的硬币足够多，如何用最少的硬币凑够</a:t>
                </a:r>
                <a:r>
                  <a:rPr lang="en-US" altLang="zh-CN" sz="2800" dirty="0"/>
                  <a:t>103</a:t>
                </a:r>
                <a:r>
                  <a:rPr lang="zh-CN" altLang="en-US" sz="2800" dirty="0"/>
                  <a:t>元？</a:t>
                </a:r>
                <a:r>
                  <a:rPr lang="en-US" altLang="zh-CN" sz="2800" dirty="0"/>
                  <a:t>(11</a:t>
                </a:r>
                <a:r>
                  <a:rPr lang="zh-CN" altLang="en-US" sz="2800" dirty="0"/>
                  <a:t>枚）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=1,5,11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=2,3,4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−4,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=6,7,8,9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800" dirty="0"/>
                  <a:t>如果我们有面值为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&lt;…&lt;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元</m:t>
                    </m:r>
                  </m:oMath>
                </a14:m>
                <a:r>
                  <a:rPr lang="zh-CN" altLang="en-US" sz="2800" dirty="0"/>
                  <a:t>的硬币足够多，如何用最少的硬币凑够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800" dirty="0"/>
                  <a:t>元？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如何初始化？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F80F0-0677-447B-8A8F-CCE052508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796" r="-3630" b="-2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0DAC2-0D79-40F0-90DC-1E533FED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085-D7A1-4BC0-AF05-76BA7374985B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4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DA419-A966-4802-B1C5-9DCE7A51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例题四：</a:t>
            </a:r>
            <a:r>
              <a:rPr lang="zh-CN" altLang="en-US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硬币问题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F80F0-0677-447B-8A8F-CCE052508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2293938"/>
                <a:ext cx="8229600" cy="1927150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/>
                            <m:e/>
                            <m:e/>
                            <m:e>
                              <m:func>
                                <m:funcPr>
                                  <m:ctrl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𝑎𝑗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F80F0-0677-447B-8A8F-CCE052508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293938"/>
                <a:ext cx="8229600" cy="19271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0DAC2-0D79-40F0-90DC-1E533FED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085-D7A1-4BC0-AF05-76BA7374985B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5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8661E00-ECE9-4636-B4F5-8790348B9F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31024" y="404664"/>
            <a:ext cx="7380312" cy="1195388"/>
          </a:xfrm>
        </p:spPr>
        <p:txBody>
          <a:bodyPr/>
          <a:lstStyle/>
          <a:p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  <a:ea typeface="方正魏碑简体" pitchFamily="2" charset="-122"/>
              </a:rPr>
              <a:t>算法设计与分析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C4360C-3FC4-4D48-9505-F1E255623C2E}"/>
              </a:ext>
            </a:extLst>
          </p:cNvPr>
          <p:cNvSpPr/>
          <p:nvPr/>
        </p:nvSpPr>
        <p:spPr>
          <a:xfrm>
            <a:off x="179512" y="1700808"/>
            <a:ext cx="6552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Programming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是一种在</a:t>
            </a:r>
            <a:r>
              <a:rPr lang="zh-CN" altLang="en-US" dirty="0">
                <a:solidFill>
                  <a:srgbClr val="0078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数学、管理科学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0078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计算机科学、经济学和生物信息学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中使用的，通过把原问题分解为相对简单的子问题的方式求解复杂问题的方法。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B4F78-9B38-4011-BFFA-494267D48364}"/>
              </a:ext>
            </a:extLst>
          </p:cNvPr>
          <p:cNvSpPr/>
          <p:nvPr/>
        </p:nvSpPr>
        <p:spPr>
          <a:xfrm>
            <a:off x="179512" y="2924944"/>
            <a:ext cx="69847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动态规划常常适用于</a:t>
            </a:r>
            <a:r>
              <a:rPr lang="zh-CN" altLang="en-US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有重叠子问题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最优子结构性质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的问题，动态规划方法所耗时间往往远少于朴素解法。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动态规划背后的基本思想非常简单。大致上，若要解一个给定问题，我们需要解其不同部分（即子问题），再根据子问题的解以得出原问题的解。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通常许多子问题非常相似，为此动态规划法试图仅仅</a:t>
            </a:r>
            <a:r>
              <a:rPr lang="zh-CN" altLang="en-US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解决每个子问题一次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，从而减少计算量：一旦某个给定子问题的解已经算出，则将其</a:t>
            </a:r>
            <a:r>
              <a:rPr lang="zh-CN" altLang="en-US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记忆化存储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，以便下次需要同一个子问题解之时</a:t>
            </a:r>
            <a:r>
              <a:rPr lang="zh-CN" altLang="en-US" b="1" dirty="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直接查表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。这种做法在重复子问题的数目关于输入的规模呈</a:t>
            </a:r>
            <a:r>
              <a:rPr lang="zh-CN" altLang="en-US" b="1" dirty="0">
                <a:solidFill>
                  <a:srgbClr val="0078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指数增长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时特别有用。 </a:t>
            </a:r>
          </a:p>
        </p:txBody>
      </p:sp>
    </p:spTree>
    <p:extLst>
      <p:ext uri="{BB962C8B-B14F-4D97-AF65-F5344CB8AC3E}">
        <p14:creationId xmlns:p14="http://schemas.microsoft.com/office/powerpoint/2010/main" val="8443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A05FDAB-3CD3-4D1E-9DED-DCA83A4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B43E-5414-4E04-9645-8E74A9D18729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712709" name="WordArt 5">
            <a:extLst>
              <a:ext uri="{FF2B5EF4-FFF2-40B4-BE49-F238E27FC236}">
                <a16:creationId xmlns:a16="http://schemas.microsoft.com/office/drawing/2014/main" id="{9B365D5D-5885-4CA7-B8EE-4317BA4702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68438B55-EA9C-4288-8D8A-333EEC8AE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652462"/>
          </a:xfrm>
          <a:noFill/>
          <a:ln/>
        </p:spPr>
        <p:txBody>
          <a:bodyPr/>
          <a:lstStyle/>
          <a:p>
            <a:r>
              <a:rPr lang="zh-CN" altLang="en-US" sz="3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例题五：</a:t>
            </a:r>
            <a:r>
              <a:rPr lang="zh-CN" altLang="en-US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求最长不降子序列 </a:t>
            </a:r>
            <a:r>
              <a:rPr lang="en-US" altLang="zh-CN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1" name="Rectangle 7">
                <a:extLst>
                  <a:ext uri="{FF2B5EF4-FFF2-40B4-BE49-F238E27FC236}">
                    <a16:creationId xmlns:a16="http://schemas.microsoft.com/office/drawing/2014/main" id="{A7D34877-C67C-42A0-8C4F-06EB91AC2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1105277"/>
                <a:ext cx="8208962" cy="3139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indent="1333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zh-CN" sz="1800" b="1" dirty="0">
                    <a:latin typeface="Arial" panose="020B0604020202020204" pitchFamily="34" charset="0"/>
                  </a:rPr>
                  <a:t>1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．问题描述 </a:t>
                </a:r>
              </a:p>
              <a:p>
                <a:pPr eaLnBrk="1" hangingPunct="1"/>
                <a:r>
                  <a:rPr lang="zh-CN" altLang="en-US" sz="1800" b="1" dirty="0">
                    <a:latin typeface="Arial" panose="020B0604020202020204" pitchFamily="34" charset="0"/>
                  </a:rPr>
                  <a:t>  设有一个正整数的序列：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𝒃𝒏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对于下标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&lt;…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＜</m:t>
                    </m:r>
                    <m:r>
                      <a:rPr lang="en-US" altLang="zh-CN" sz="1800" b="1" i="1" dirty="0" err="1">
                        <a:latin typeface="Cambria Math" panose="02040503050406030204" pitchFamily="18" charset="0"/>
                      </a:rPr>
                      <m:t>𝒊𝒎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，若有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𝒃𝒊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𝒃𝒊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≤…≤</m:t>
                    </m:r>
                    <m:r>
                      <a:rPr lang="en-US" altLang="zh-CN" sz="1800" b="1" i="1" dirty="0" err="1">
                        <a:latin typeface="Cambria Math" panose="02040503050406030204" pitchFamily="18" charset="0"/>
                      </a:rPr>
                      <m:t>𝒃𝒊𝒎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，则称存在一个长度为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m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的不下降序列。 </a:t>
                </a:r>
              </a:p>
              <a:p>
                <a:pPr eaLnBrk="1" hangingPunct="1"/>
                <a:r>
                  <a:rPr lang="zh-CN" altLang="en-US" sz="1800" b="1" dirty="0">
                    <a:latin typeface="Arial" panose="020B0604020202020204" pitchFamily="34" charset="0"/>
                  </a:rPr>
                  <a:t>  例如，下列数列 </a:t>
                </a:r>
              </a:p>
              <a:p>
                <a:pPr eaLnBrk="1" hangingPunct="1"/>
                <a:r>
                  <a:rPr lang="zh-CN" altLang="en-US" sz="1800" b="1" dirty="0">
                    <a:latin typeface="Arial" panose="020B0604020202020204" pitchFamily="34" charset="0"/>
                  </a:rPr>
                  <a:t>   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13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  7  9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38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  24  37  18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44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  19  21  22 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63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  15 </a:t>
                </a:r>
              </a:p>
              <a:p>
                <a:pPr eaLnBrk="1" hangingPunct="1"/>
                <a:r>
                  <a:rPr lang="en-US" altLang="zh-CN" sz="1800" b="1" dirty="0">
                    <a:latin typeface="Arial" panose="020B0604020202020204" pitchFamily="34" charset="0"/>
                  </a:rPr>
                  <a:t>  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对于下标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，满足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13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16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38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44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63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，则存在长度为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5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的不下降序列。 </a:t>
                </a:r>
              </a:p>
              <a:p>
                <a:pPr eaLnBrk="1" hangingPunct="1"/>
                <a:r>
                  <a:rPr lang="zh-CN" altLang="en-US" sz="1800" b="1" dirty="0">
                    <a:latin typeface="Arial" panose="020B0604020202020204" pitchFamily="34" charset="0"/>
                  </a:rPr>
                  <a:t>  但是，我们看到还存在其他的不下降序列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zh-CN" altLang="en-US" sz="1800" b="1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1800" b="1" dirty="0">
                    <a:latin typeface="Arial" panose="020B0604020202020204" pitchFamily="34" charset="0"/>
                  </a:rPr>
                  <a:t>，满足：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9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16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18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19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21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22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＜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63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，则存在长度为</a:t>
                </a:r>
                <a:r>
                  <a:rPr lang="en-US" altLang="zh-CN" sz="1800" b="1" dirty="0">
                    <a:latin typeface="Arial" panose="020B0604020202020204" pitchFamily="34" charset="0"/>
                  </a:rPr>
                  <a:t>8</a:t>
                </a:r>
                <a:r>
                  <a:rPr lang="zh-CN" altLang="en-US" sz="1800" b="1" dirty="0">
                    <a:latin typeface="Arial" panose="020B0604020202020204" pitchFamily="34" charset="0"/>
                  </a:rPr>
                  <a:t>的不下降序列。 </a:t>
                </a:r>
              </a:p>
              <a:p>
                <a:pPr eaLnBrk="1" hangingPunct="1"/>
                <a:r>
                  <a:rPr lang="zh-CN" altLang="en-US" sz="1800" b="1" dirty="0">
                    <a:latin typeface="Arial" panose="020B0604020202020204" pitchFamily="34" charset="0"/>
                  </a:rPr>
                  <a:t>  </a:t>
                </a:r>
                <a:r>
                  <a:rPr lang="zh-CN" altLang="en-US" sz="1800" b="1" dirty="0">
                    <a:highlight>
                      <a:srgbClr val="FFFF00"/>
                    </a:highlight>
                    <a:latin typeface="Arial" panose="020B0604020202020204" pitchFamily="34" charset="0"/>
                  </a:rPr>
                  <a:t>问题为：当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8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sz="18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𝒃𝒏</m:t>
                    </m:r>
                  </m:oMath>
                </a14:m>
                <a:r>
                  <a:rPr lang="zh-CN" altLang="en-US" sz="1800" b="1" dirty="0">
                    <a:highlight>
                      <a:srgbClr val="FFFF00"/>
                    </a:highlight>
                    <a:latin typeface="Arial" panose="020B0604020202020204" pitchFamily="34" charset="0"/>
                  </a:rPr>
                  <a:t>给出之后，求出最长的不下降序列。 </a:t>
                </a:r>
              </a:p>
            </p:txBody>
          </p:sp>
        </mc:Choice>
        <mc:Fallback xmlns="">
          <p:sp>
            <p:nvSpPr>
              <p:cNvPr id="712711" name="Rectangle 7">
                <a:extLst>
                  <a:ext uri="{FF2B5EF4-FFF2-40B4-BE49-F238E27FC236}">
                    <a16:creationId xmlns:a16="http://schemas.microsoft.com/office/drawing/2014/main" id="{A7D34877-C67C-42A0-8C4F-06EB91AC2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105277"/>
                <a:ext cx="8208962" cy="3139321"/>
              </a:xfrm>
              <a:prstGeom prst="rect">
                <a:avLst/>
              </a:prstGeom>
              <a:blipFill>
                <a:blip r:embed="rId3"/>
                <a:stretch>
                  <a:fillRect l="-594" t="-971" r="-297" b="-23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Text Box 9">
                <a:extLst>
                  <a:ext uri="{FF2B5EF4-FFF2-40B4-BE49-F238E27FC236}">
                    <a16:creationId xmlns:a16="http://schemas.microsoft.com/office/drawing/2014/main" id="{5183E4F9-9763-4C78-A1CA-B21EA9A0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388" y="4508500"/>
                <a:ext cx="896461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2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2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200" b="1" dirty="0">
                    <a:solidFill>
                      <a:srgbClr val="33CCCC"/>
                    </a:solidFill>
                  </a:rPr>
                  <a:t>：用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zh-CN" altLang="en-US" sz="22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200" b="1" i="1" dirty="0" err="1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zh-CN" altLang="en-US" sz="2200" b="1" i="1" dirty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2200" b="1" dirty="0">
                    <a:solidFill>
                      <a:srgbClr val="33CCCC"/>
                    </a:solidFill>
                  </a:rPr>
                  <a:t>表示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经过第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</a:rPr>
                  <a:t>项</a:t>
                </a:r>
                <a:r>
                  <a:rPr lang="zh-CN" altLang="en-US" sz="2200" b="1" dirty="0">
                    <a:solidFill>
                      <a:srgbClr val="33CCCC"/>
                    </a:solidFill>
                  </a:rPr>
                  <a:t>，且到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200" b="1" dirty="0">
                    <a:solidFill>
                      <a:srgbClr val="33CCCC"/>
                    </a:solidFill>
                  </a:rPr>
                  <a:t>为止最长不下降序列的长度值；</a:t>
                </a:r>
              </a:p>
            </p:txBody>
          </p:sp>
        </mc:Choice>
        <mc:Fallback xmlns="">
          <p:sp>
            <p:nvSpPr>
              <p:cNvPr id="712713" name="Text Box 9">
                <a:extLst>
                  <a:ext uri="{FF2B5EF4-FFF2-40B4-BE49-F238E27FC236}">
                    <a16:creationId xmlns:a16="http://schemas.microsoft.com/office/drawing/2014/main" id="{5183E4F9-9763-4C78-A1CA-B21EA9A0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4508500"/>
                <a:ext cx="8964612" cy="430887"/>
              </a:xfrm>
              <a:prstGeom prst="rect">
                <a:avLst/>
              </a:prstGeom>
              <a:blipFill>
                <a:blip r:embed="rId4"/>
                <a:stretch>
                  <a:fillRect l="-884" t="-14286" r="-3943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2714" name="Text Box 10">
            <a:extLst>
              <a:ext uri="{FF2B5EF4-FFF2-40B4-BE49-F238E27FC236}">
                <a16:creationId xmlns:a16="http://schemas.microsoft.com/office/drawing/2014/main" id="{F9C8193E-D38D-44A6-8BD7-3E9E7E04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57788"/>
            <a:ext cx="896461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solidFill>
                  <a:srgbClr val="33CCCC"/>
                </a:solidFill>
              </a:rPr>
              <a:t>步骤</a:t>
            </a:r>
            <a:r>
              <a:rPr lang="en-US" altLang="zh-CN" sz="2200" b="1" dirty="0">
                <a:solidFill>
                  <a:srgbClr val="33CCCC"/>
                </a:solidFill>
              </a:rPr>
              <a:t>2</a:t>
            </a:r>
            <a:r>
              <a:rPr lang="zh-CN" altLang="en-US" sz="2200" b="1" dirty="0">
                <a:solidFill>
                  <a:srgbClr val="33CCCC"/>
                </a:solidFill>
              </a:rPr>
              <a:t>：状态转移方程；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5" name="Text Box 11">
                <a:extLst>
                  <a:ext uri="{FF2B5EF4-FFF2-40B4-BE49-F238E27FC236}">
                    <a16:creationId xmlns:a16="http://schemas.microsoft.com/office/drawing/2014/main" id="{F6F560F0-12EE-4B10-B476-B4663B67D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872" y="5166990"/>
                <a:ext cx="3311525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表示数列中第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项的值；</a:t>
                </a:r>
              </a:p>
            </p:txBody>
          </p:sp>
        </mc:Choice>
        <mc:Fallback xmlns="">
          <p:sp>
            <p:nvSpPr>
              <p:cNvPr id="712715" name="Text Box 11">
                <a:extLst>
                  <a:ext uri="{FF2B5EF4-FFF2-40B4-BE49-F238E27FC236}">
                    <a16:creationId xmlns:a16="http://schemas.microsoft.com/office/drawing/2014/main" id="{F6F560F0-12EE-4B10-B476-B4663B67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5166990"/>
                <a:ext cx="3311525" cy="366712"/>
              </a:xfrm>
              <a:prstGeom prst="rect">
                <a:avLst/>
              </a:prstGeom>
              <a:blipFill>
                <a:blip r:embed="rId5"/>
                <a:stretch>
                  <a:fillRect t="-13333" b="-2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718" name="Rectangle 14">
                <a:extLst>
                  <a:ext uri="{FF2B5EF4-FFF2-40B4-BE49-F238E27FC236}">
                    <a16:creationId xmlns:a16="http://schemas.microsoft.com/office/drawing/2014/main" id="{55277B69-DBEF-47B3-AC9D-4FCB4FFF3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800" y="5661025"/>
                <a:ext cx="3349625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33CCCC"/>
                    </a:solidFill>
                  </a:rPr>
                  <a:t>步骤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3</a:t>
                </a:r>
                <a:r>
                  <a:rPr lang="zh-CN" altLang="en-US" sz="2400" b="1" dirty="0">
                    <a:solidFill>
                      <a:srgbClr val="33CCCC"/>
                    </a:solidFill>
                  </a:rPr>
                  <a:t>：以自底向上的方法来计算最优解</a:t>
                </a:r>
                <a:r>
                  <a:rPr lang="en-US" altLang="zh-CN" sz="2400" b="1" dirty="0">
                    <a:solidFill>
                      <a:srgbClr val="33CCCC"/>
                    </a:solidFill>
                  </a:rPr>
                  <a:t>.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最终结果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sz="2400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712718" name="Rectangle 14">
                <a:extLst>
                  <a:ext uri="{FF2B5EF4-FFF2-40B4-BE49-F238E27FC236}">
                    <a16:creationId xmlns:a16="http://schemas.microsoft.com/office/drawing/2014/main" id="{55277B69-DBEF-47B3-AC9D-4FCB4FFF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800" y="5661025"/>
                <a:ext cx="3349625" cy="1200329"/>
              </a:xfrm>
              <a:prstGeom prst="rect">
                <a:avLst/>
              </a:prstGeom>
              <a:blipFill>
                <a:blip r:embed="rId6"/>
                <a:stretch>
                  <a:fillRect l="-2914" t="-5584" r="-2732" b="-91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B45866-D95E-44EB-884F-4F39BAFA7579}"/>
                  </a:ext>
                </a:extLst>
              </p:cNvPr>
              <p:cNvSpPr txBox="1"/>
              <p:nvPr/>
            </p:nvSpPr>
            <p:spPr>
              <a:xfrm>
                <a:off x="457200" y="5865489"/>
                <a:ext cx="440902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+1    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B45866-D95E-44EB-884F-4F39BAFA7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65489"/>
                <a:ext cx="4409027" cy="617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爆炸形: 8 pt  2">
                <a:extLst>
                  <a:ext uri="{FF2B5EF4-FFF2-40B4-BE49-F238E27FC236}">
                    <a16:creationId xmlns:a16="http://schemas.microsoft.com/office/drawing/2014/main" id="{861B68F0-F03D-4F3F-9FB2-5F3B7F34FBA5}"/>
                  </a:ext>
                </a:extLst>
              </p:cNvPr>
              <p:cNvSpPr/>
              <p:nvPr/>
            </p:nvSpPr>
            <p:spPr bwMode="auto">
              <a:xfrm>
                <a:off x="7478839" y="3357208"/>
                <a:ext cx="1665161" cy="1275978"/>
              </a:xfrm>
              <a:prstGeom prst="irregularSeal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𝑂</m:t>
                      </m:r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kumimoji="0" lang="en-US" altLang="zh-CN" sz="1800" b="0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kumimoji="0" lang="en-US" altLang="zh-CN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爆炸形: 8 pt  2">
                <a:extLst>
                  <a:ext uri="{FF2B5EF4-FFF2-40B4-BE49-F238E27FC236}">
                    <a16:creationId xmlns:a16="http://schemas.microsoft.com/office/drawing/2014/main" id="{861B68F0-F03D-4F3F-9FB2-5F3B7F34F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8839" y="3357208"/>
                <a:ext cx="1665161" cy="1275978"/>
              </a:xfrm>
              <a:prstGeom prst="irregularSeal1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2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0" grpId="0"/>
      <p:bldP spid="712711" grpId="0"/>
      <p:bldP spid="712713" grpId="0"/>
      <p:bldP spid="712714" grpId="0"/>
      <p:bldP spid="712715" grpId="0"/>
      <p:bldP spid="712718" grpId="0"/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A05FDAB-3CD3-4D1E-9DED-DCA83A44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2B43E-5414-4E04-9645-8E74A9D1872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12709" name="WordArt 5">
            <a:extLst>
              <a:ext uri="{FF2B5EF4-FFF2-40B4-BE49-F238E27FC236}">
                <a16:creationId xmlns:a16="http://schemas.microsoft.com/office/drawing/2014/main" id="{9B365D5D-5885-4CA7-B8EE-4317BA4702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68438B55-EA9C-4288-8D8A-333EEC8AE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652462"/>
          </a:xfrm>
          <a:noFill/>
          <a:ln/>
        </p:spPr>
        <p:txBody>
          <a:bodyPr/>
          <a:lstStyle/>
          <a:p>
            <a:r>
              <a:rPr lang="zh-CN" altLang="en-US" sz="3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例题五：</a:t>
            </a:r>
            <a:r>
              <a:rPr lang="zh-CN" altLang="en-US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求最长不降子序列 </a:t>
            </a:r>
            <a:r>
              <a:rPr lang="en-US" altLang="zh-CN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711" name="Rectangle 7">
                <a:extLst>
                  <a:ext uri="{FF2B5EF4-FFF2-40B4-BE49-F238E27FC236}">
                    <a16:creationId xmlns:a16="http://schemas.microsoft.com/office/drawing/2014/main" id="{A7D34877-C67C-42A0-8C4F-06EB91AC2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42" y="1065579"/>
                <a:ext cx="8465457" cy="3139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indent="1333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indent="0" eaLnBrk="1" hangingPunct="1"/>
                <a:r>
                  <a:rPr lang="en-US" altLang="zh-CN" sz="1800" b="1" dirty="0">
                    <a:highlight>
                      <a:srgbClr val="FFFF00"/>
                    </a:highlight>
                    <a:latin typeface="Arial" panose="020B0604020202020204" pitchFamily="34" charset="0"/>
                  </a:rPr>
                  <a:t>13 7  9  16  38  24  37  18  44  19  21  22  63  15             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800" b="1" i="1" dirty="0" smtClean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b="1" i="1" dirty="0" err="1" smtClean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800" b="1" dirty="0">
                  <a:solidFill>
                    <a:srgbClr val="7030A0"/>
                  </a:solidFill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  <a:p>
                <a:pPr indent="0" eaLnBrk="1" hangingPunct="1"/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构造单调不减数组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b="1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表示长度为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的不降子序列的最小尾元素的值，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pPr indent="0" eaLnBrk="1" hangingPunct="1"/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表示数组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中存储的元素的个数，等于当前的最长子序列长度，初始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=0</a:t>
                </a:r>
              </a:p>
              <a:p>
                <a:pPr indent="0" eaLnBrk="1" hangingPunct="1"/>
                <a:r>
                  <a:rPr lang="zh-CN" altLang="en-US" sz="1800" b="1" dirty="0">
                    <a:solidFill>
                      <a:srgbClr val="00B0F0"/>
                    </a:solidFill>
                    <a:latin typeface="Arial" panose="020B0604020202020204" pitchFamily="34" charset="0"/>
                  </a:rPr>
                  <a:t>过程如下：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                                                                                 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13                                                                                 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++,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7 9                                                                                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++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7 9 16                                                                           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++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7 9 16 38                                                                      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++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008000"/>
                    </a:solidFill>
                    <a:latin typeface="Arial" panose="020B0604020202020204" pitchFamily="34" charset="0"/>
                  </a:rPr>
                  <a:t>7 9 16 24                                </a:t>
                </a:r>
              </a:p>
              <a:p>
                <a:pPr indent="0" eaLnBrk="1" hangingPunct="1"/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7 9 16 24 37                                                                  </a:t>
                </a:r>
                <a:r>
                  <a:rPr lang="en-US" altLang="zh-CN" sz="1800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Alen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++</a:t>
                </a:r>
              </a:p>
            </p:txBody>
          </p:sp>
        </mc:Choice>
        <mc:Fallback xmlns="">
          <p:sp>
            <p:nvSpPr>
              <p:cNvPr id="712711" name="Rectangle 7">
                <a:extLst>
                  <a:ext uri="{FF2B5EF4-FFF2-40B4-BE49-F238E27FC236}">
                    <a16:creationId xmlns:a16="http://schemas.microsoft.com/office/drawing/2014/main" id="{A7D34877-C67C-42A0-8C4F-06EB91AC2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342" y="1065579"/>
                <a:ext cx="8465457" cy="3139321"/>
              </a:xfrm>
              <a:prstGeom prst="rect">
                <a:avLst/>
              </a:prstGeom>
              <a:blipFill>
                <a:blip r:embed="rId3"/>
                <a:stretch>
                  <a:fillRect l="-576" t="-583" b="-2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713" name="Text Box 9">
                <a:extLst>
                  <a:ext uri="{FF2B5EF4-FFF2-40B4-BE49-F238E27FC236}">
                    <a16:creationId xmlns:a16="http://schemas.microsoft.com/office/drawing/2014/main" id="{5183E4F9-9763-4C78-A1CA-B21EA9A01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694" y="4360162"/>
                <a:ext cx="8964612" cy="3570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CCCC"/>
                    </a:solidFill>
                  </a:rPr>
                  <a:t>从数组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dirty="0" err="1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solidFill>
                      <a:srgbClr val="33CCCC"/>
                    </a:solidFill>
                  </a:rPr>
                  <a:t>的第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1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项开始依次处理（保证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表示长度为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的不降子序列的最小尾元素的值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）：</a:t>
                </a:r>
                <a:endParaRPr lang="en-US" altLang="zh-CN" sz="2000" b="1" dirty="0">
                  <a:solidFill>
                    <a:srgbClr val="33CCCC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CCCC"/>
                    </a:solidFill>
                  </a:rPr>
                  <a:t>比如，处理到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了，在最长不降序列中，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肯定不能接在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38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后面，所以前面算法中和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38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比较就是浪费时间，只需和不大于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的数据进行比较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33CCCC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</m:oMath>
                </a14:m>
                <a:r>
                  <a:rPr lang="zh-CN" altLang="en-US" sz="2000" b="1" dirty="0">
                    <a:solidFill>
                      <a:srgbClr val="33CCCC"/>
                    </a:solidFill>
                  </a:rPr>
                  <a:t>复杂度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。</a:t>
                </a:r>
                <a:endParaRPr lang="en-US" altLang="zh-CN" sz="2000" b="1" dirty="0">
                  <a:solidFill>
                    <a:srgbClr val="33CCCC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33CCCC"/>
                    </a:solidFill>
                  </a:rPr>
                  <a:t>现在发现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16&lt;24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，到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16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的最长不降子序列长度为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3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，那么可以把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接在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16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的后面，形成长度为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的子序列，于是用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替换掉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38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（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后面的数据，如果要接在长度为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的序列后面，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24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比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38</a:t>
                </a:r>
                <a:r>
                  <a:rPr lang="zh-CN" altLang="en-US" sz="2000" b="1" dirty="0">
                    <a:solidFill>
                      <a:srgbClr val="33CCCC"/>
                    </a:solidFill>
                  </a:rPr>
                  <a:t>更优质）</a:t>
                </a:r>
                <a:r>
                  <a:rPr lang="en-US" altLang="zh-CN" sz="2000" b="1" dirty="0">
                    <a:solidFill>
                      <a:srgbClr val="33CCCC"/>
                    </a:solidFill>
                  </a:rPr>
                  <a:t>.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2200" b="1" dirty="0">
                  <a:solidFill>
                    <a:srgbClr val="33CCCC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 sz="2200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712713" name="Text Box 9">
                <a:extLst>
                  <a:ext uri="{FF2B5EF4-FFF2-40B4-BE49-F238E27FC236}">
                    <a16:creationId xmlns:a16="http://schemas.microsoft.com/office/drawing/2014/main" id="{5183E4F9-9763-4C78-A1CA-B21EA9A0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94" y="4360162"/>
                <a:ext cx="8964612" cy="3570208"/>
              </a:xfrm>
              <a:prstGeom prst="rect">
                <a:avLst/>
              </a:prstGeom>
              <a:blipFill>
                <a:blip r:embed="rId4"/>
                <a:stretch>
                  <a:fillRect l="-748" t="-1195" r="-6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44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0" grpId="0"/>
      <p:bldP spid="712711" grpId="0"/>
      <p:bldP spid="7127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9" name="WordArt 5">
            <a:extLst>
              <a:ext uri="{FF2B5EF4-FFF2-40B4-BE49-F238E27FC236}">
                <a16:creationId xmlns:a16="http://schemas.microsoft.com/office/drawing/2014/main" id="{9B365D5D-5885-4CA7-B8EE-4317BA47029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68438B55-EA9C-4288-8D8A-333EEC8AE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652462"/>
          </a:xfrm>
          <a:noFill/>
          <a:ln/>
        </p:spPr>
        <p:txBody>
          <a:bodyPr/>
          <a:lstStyle/>
          <a:p>
            <a:r>
              <a:rPr lang="zh-CN" altLang="en-US" sz="3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例题五：</a:t>
            </a:r>
            <a:r>
              <a:rPr lang="zh-CN" altLang="en-US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求最长不降子序列 </a:t>
            </a:r>
            <a:r>
              <a:rPr lang="en-US" altLang="zh-CN" sz="35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7C10DE-BD36-494B-8E0A-9ACCA2EF2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1" y="1606488"/>
            <a:ext cx="3998309" cy="39827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F5C733-CE35-4967-9973-38681C967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04" y="1609722"/>
            <a:ext cx="4398115" cy="47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81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D7067BE-FAC3-457E-AAAD-2DE3F692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24AC-6C3F-401C-81DF-B23B7721FE0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714756" name="Text Box 4">
            <a:extLst>
              <a:ext uri="{FF2B5EF4-FFF2-40B4-BE49-F238E27FC236}">
                <a16:creationId xmlns:a16="http://schemas.microsoft.com/office/drawing/2014/main" id="{AF36F4CA-8FA5-461B-9FA3-265D6E51A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拓展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/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拦截导弹</a:t>
            </a:r>
            <a:endParaRPr lang="zh-CN" altLang="en-US" sz="2400" b="1" dirty="0"/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482E309D-3E30-4E1C-BA0E-2D0A4AC57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09763"/>
            <a:ext cx="84978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某国为了防御敌国的导弹袭击，发展出一种导弹拦截系统。但是这种导弹拦截系统有一个缺陷：虽然它的第一发炮弹能够到达任意的高度，但是以后每一发炮弹都不能高于前一发的高度。某天，雷达捕捉到敌国的导弹来袭。由于该系统还在试用阶段，所以只有一套系统，因此有可能不能拦截所有的导弹。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   输入导弹依次飞来的高度（雷达给出的高度数据是不大于</a:t>
            </a:r>
            <a:r>
              <a:rPr lang="en-US" altLang="zh-CN" sz="1800" dirty="0">
                <a:latin typeface="Arial" panose="020B0604020202020204" pitchFamily="34" charset="0"/>
              </a:rPr>
              <a:t>30000</a:t>
            </a:r>
            <a:r>
              <a:rPr lang="zh-CN" altLang="en-US" sz="1800" dirty="0">
                <a:latin typeface="Arial" panose="020B0604020202020204" pitchFamily="34" charset="0"/>
              </a:rPr>
              <a:t>的正整数），计算这套系统最多能拦截多少导弹，如果要拦截所有导弹最少要配备多少套这种导弹拦截系统。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  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样例：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    </a:t>
            </a:r>
            <a:r>
              <a:rPr lang="en-US" altLang="zh-CN" sz="1800" dirty="0">
                <a:latin typeface="Arial" panose="020B0604020202020204" pitchFamily="34" charset="0"/>
              </a:rPr>
              <a:t>INPUT                                               OUTPUT</a:t>
            </a:r>
          </a:p>
          <a:p>
            <a:pPr eaLnBrk="1" hangingPunct="1"/>
            <a:r>
              <a:rPr lang="en-US" altLang="zh-CN" sz="1800" dirty="0">
                <a:latin typeface="Arial" panose="020B0604020202020204" pitchFamily="34" charset="0"/>
              </a:rPr>
              <a:t>    389 207 155 300 299 170 158 65    6</a:t>
            </a:r>
            <a:r>
              <a:rPr lang="zh-CN" altLang="en-US" sz="1800" dirty="0">
                <a:latin typeface="Arial" panose="020B0604020202020204" pitchFamily="34" charset="0"/>
              </a:rPr>
              <a:t>（最多能拦截的导弹数）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                                                             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（要拦截所有导弹最少要配备的系统数）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A4146F71-2C80-4454-A63A-469C23839B85}"/>
              </a:ext>
            </a:extLst>
          </p:cNvPr>
          <p:cNvSpPr/>
          <p:nvPr/>
        </p:nvSpPr>
        <p:spPr bwMode="auto">
          <a:xfrm>
            <a:off x="1763688" y="5157192"/>
            <a:ext cx="3816424" cy="1548408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normalizeH="0" baseline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最长不升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/>
      <p:bldP spid="714757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D9EA331-5EFB-4398-B867-70B4FA76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E211-D183-4187-AEDF-7B721FEC11A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15780" name="Text Box 4">
            <a:extLst>
              <a:ext uri="{FF2B5EF4-FFF2-40B4-BE49-F238E27FC236}">
                <a16:creationId xmlns:a16="http://schemas.microsoft.com/office/drawing/2014/main" id="{B263E3B7-FDA2-4B55-9541-2BC28F87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5263"/>
            <a:ext cx="727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拓展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：低价购买</a:t>
            </a:r>
            <a:r>
              <a:rPr lang="zh-CN" altLang="en-US"/>
              <a:t> </a:t>
            </a:r>
          </a:p>
        </p:txBody>
      </p:sp>
      <p:sp>
        <p:nvSpPr>
          <p:cNvPr id="715781" name="Rectangle 5">
            <a:extLst>
              <a:ext uri="{FF2B5EF4-FFF2-40B4-BE49-F238E27FC236}">
                <a16:creationId xmlns:a16="http://schemas.microsoft.com/office/drawing/2014/main" id="{94CFC613-2077-4314-A082-6E0B9623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91451"/>
            <a:ext cx="84963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“低价购买”这条建议是在奶牛股票市场取得成功的一半规则。要想被认为是伟大的投资者，你必须遵循以下的问题建议</a:t>
            </a:r>
            <a:r>
              <a:rPr lang="en-US" altLang="zh-CN" sz="1800" dirty="0">
                <a:latin typeface="Arial" panose="020B0604020202020204" pitchFamily="34" charset="0"/>
              </a:rPr>
              <a:t>:“</a:t>
            </a:r>
            <a:r>
              <a:rPr lang="zh-CN" altLang="en-US" sz="1800" dirty="0">
                <a:latin typeface="Arial" panose="020B0604020202020204" pitchFamily="34" charset="0"/>
              </a:rPr>
              <a:t>低价购买；再低价购买”。每次你购买一支股票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  <a:r>
              <a:rPr lang="zh-CN" altLang="en-US" sz="1800" dirty="0">
                <a:latin typeface="Arial" panose="020B0604020202020204" pitchFamily="34" charset="0"/>
              </a:rPr>
              <a:t>你必须用低于你上次购买它的价格购买它。买的次数越多越好</a:t>
            </a:r>
            <a:r>
              <a:rPr lang="en-US" altLang="zh-CN" sz="1800" dirty="0">
                <a:latin typeface="Arial" panose="020B0604020202020204" pitchFamily="34" charset="0"/>
              </a:rPr>
              <a:t>!</a:t>
            </a:r>
            <a:r>
              <a:rPr lang="zh-CN" altLang="en-US" sz="1800" dirty="0">
                <a:latin typeface="Arial" panose="020B0604020202020204" pitchFamily="34" charset="0"/>
              </a:rPr>
              <a:t>你的目标是在遵循以上建议的前提下，求你最多能购买股票的次数。你将被给出一段时间内一支股票每天的出售价</a:t>
            </a:r>
            <a:r>
              <a:rPr lang="en-US" altLang="zh-CN" sz="1800" dirty="0">
                <a:latin typeface="Arial" panose="020B0604020202020204" pitchFamily="34" charset="0"/>
              </a:rPr>
              <a:t>(2</a:t>
            </a:r>
            <a:r>
              <a:rPr lang="en-US" altLang="zh-CN" sz="1800" baseline="30000" dirty="0">
                <a:latin typeface="Arial" panose="020B0604020202020204" pitchFamily="34" charset="0"/>
              </a:rPr>
              <a:t>16</a:t>
            </a:r>
            <a:r>
              <a:rPr lang="zh-CN" altLang="en-US" sz="1800" dirty="0">
                <a:latin typeface="Arial" panose="020B0604020202020204" pitchFamily="34" charset="0"/>
              </a:rPr>
              <a:t>范围内的正整数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</a:rPr>
              <a:t>，你可以选择在哪些天购买这支股票。每次购买都必须遵循“低价购买；再低价购买”的原则。写一个程序计算最大购买次数。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这里是某支股票的价格清单：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日期  </a:t>
            </a:r>
            <a:r>
              <a:rPr lang="en-US" altLang="zh-CN" sz="1800" dirty="0">
                <a:latin typeface="Arial" panose="020B0604020202020204" pitchFamily="34" charset="0"/>
              </a:rPr>
              <a:t>1   2   3  4   5   6   7   8   9  10  11 12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价格 </a:t>
            </a:r>
            <a:r>
              <a:rPr lang="en-US" altLang="zh-CN" sz="1800" dirty="0">
                <a:latin typeface="Arial" panose="020B0604020202020204" pitchFamily="34" charset="0"/>
              </a:rPr>
              <a:t>68 69 54 64 68 64 70 67 78 62 98 87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最优秀的投资者可以购买最多</a:t>
            </a:r>
            <a:r>
              <a:rPr lang="en-US" altLang="zh-CN" sz="1800" dirty="0">
                <a:latin typeface="Arial" panose="020B0604020202020204" pitchFamily="34" charset="0"/>
              </a:rPr>
              <a:t>4</a:t>
            </a:r>
            <a:r>
              <a:rPr lang="zh-CN" altLang="en-US" sz="1800" dirty="0">
                <a:latin typeface="Arial" panose="020B0604020202020204" pitchFamily="34" charset="0"/>
              </a:rPr>
              <a:t>次股票，可行方案中的一种是： 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日期    </a:t>
            </a:r>
            <a:r>
              <a:rPr lang="en-US" altLang="zh-CN" sz="1800" dirty="0">
                <a:latin typeface="Arial" panose="020B0604020202020204" pitchFamily="34" charset="0"/>
              </a:rPr>
              <a:t>2  5   6  10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价格   </a:t>
            </a:r>
            <a:r>
              <a:rPr lang="en-US" altLang="zh-CN" sz="1800" dirty="0">
                <a:latin typeface="Arial" panose="020B0604020202020204" pitchFamily="34" charset="0"/>
              </a:rPr>
              <a:t>69 68 64 62</a:t>
            </a:r>
          </a:p>
          <a:p>
            <a:pPr eaLnBrk="1" hangingPunct="1"/>
            <a:r>
              <a:rPr lang="zh-CN" altLang="en-US" sz="1800" b="1" dirty="0">
                <a:latin typeface="Arial" panose="020B0604020202020204" pitchFamily="34" charset="0"/>
              </a:rPr>
              <a:t>输入</a:t>
            </a:r>
            <a:endParaRPr lang="zh-CN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第</a:t>
            </a:r>
            <a:r>
              <a:rPr lang="en-US" altLang="zh-CN" sz="1800" dirty="0">
                <a:latin typeface="Arial" panose="020B0604020202020204" pitchFamily="34" charset="0"/>
              </a:rPr>
              <a:t>1</a:t>
            </a:r>
            <a:r>
              <a:rPr lang="zh-CN" altLang="en-US" sz="1800" dirty="0">
                <a:latin typeface="Arial" panose="020B0604020202020204" pitchFamily="34" charset="0"/>
              </a:rPr>
              <a:t>行</a:t>
            </a:r>
            <a:r>
              <a:rPr lang="en-US" altLang="zh-CN" sz="1800" dirty="0">
                <a:latin typeface="Arial" panose="020B0604020202020204" pitchFamily="34" charset="0"/>
              </a:rPr>
              <a:t>: N (1 &lt;= N &lt;= 5000)</a:t>
            </a:r>
            <a:r>
              <a:rPr lang="zh-CN" altLang="en-US" sz="1800" dirty="0">
                <a:latin typeface="Arial" panose="020B0604020202020204" pitchFamily="34" charset="0"/>
              </a:rPr>
              <a:t>，股票发行天数</a:t>
            </a: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第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行</a:t>
            </a:r>
            <a:r>
              <a:rPr lang="en-US" altLang="zh-CN" sz="1800" dirty="0">
                <a:latin typeface="Arial" panose="020B0604020202020204" pitchFamily="34" charset="0"/>
              </a:rPr>
              <a:t>: N</a:t>
            </a:r>
            <a:r>
              <a:rPr lang="zh-CN" altLang="en-US" sz="1800" dirty="0">
                <a:latin typeface="Arial" panose="020B0604020202020204" pitchFamily="34" charset="0"/>
              </a:rPr>
              <a:t>个数，是每天的股票价格。</a:t>
            </a:r>
          </a:p>
          <a:p>
            <a:pPr eaLnBrk="1" hangingPunct="1"/>
            <a:r>
              <a:rPr lang="zh-CN" altLang="en-US" sz="1800" b="1" dirty="0">
                <a:latin typeface="Arial" panose="020B0604020202020204" pitchFamily="34" charset="0"/>
              </a:rPr>
              <a:t>输出</a:t>
            </a:r>
            <a:endParaRPr lang="zh-CN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latin typeface="Arial" panose="020B0604020202020204" pitchFamily="34" charset="0"/>
              </a:rPr>
              <a:t>输出文件仅一行包含两个数</a:t>
            </a:r>
            <a:r>
              <a:rPr lang="en-US" altLang="zh-CN" sz="1800" dirty="0">
                <a:latin typeface="Arial" panose="020B0604020202020204" pitchFamily="34" charset="0"/>
              </a:rPr>
              <a:t>:</a:t>
            </a:r>
            <a:r>
              <a:rPr lang="zh-CN" altLang="en-US" sz="1800" dirty="0">
                <a:latin typeface="Arial" panose="020B0604020202020204" pitchFamily="34" charset="0"/>
              </a:rPr>
              <a:t>最大购买次数和拥有最大购买次数的方案数</a:t>
            </a:r>
            <a:r>
              <a:rPr lang="en-US" altLang="zh-CN" sz="1800" dirty="0">
                <a:latin typeface="Arial" panose="020B0604020202020204" pitchFamily="34" charset="0"/>
              </a:rPr>
              <a:t>(&lt;=2</a:t>
            </a:r>
            <a:r>
              <a:rPr lang="en-US" altLang="zh-CN" sz="1800" baseline="30000" dirty="0">
                <a:latin typeface="Arial" panose="020B0604020202020204" pitchFamily="34" charset="0"/>
              </a:rPr>
              <a:t>31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  <a:r>
              <a:rPr lang="zh-CN" altLang="en-US" sz="1800" dirty="0">
                <a:latin typeface="Arial" panose="020B0604020202020204" pitchFamily="34" charset="0"/>
              </a:rPr>
              <a:t>当二种方案“看起来一样”时（就是说它们构成的价格队列一样的时候）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  <a:r>
              <a:rPr lang="zh-CN" altLang="en-US" sz="1800" dirty="0">
                <a:latin typeface="Arial" panose="020B0604020202020204" pitchFamily="34" charset="0"/>
              </a:rPr>
              <a:t>这</a:t>
            </a:r>
            <a:r>
              <a:rPr lang="en-US" altLang="zh-CN" sz="1800" dirty="0">
                <a:latin typeface="Arial" panose="020B0604020202020204" pitchFamily="34" charset="0"/>
              </a:rPr>
              <a:t>2</a:t>
            </a:r>
            <a:r>
              <a:rPr lang="zh-CN" altLang="en-US" sz="1800" dirty="0">
                <a:latin typeface="Arial" panose="020B0604020202020204" pitchFamily="34" charset="0"/>
              </a:rPr>
              <a:t>种方案被认为是相同的。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85CCA4AB-3BE8-455E-9E98-82C27B2874B2}"/>
              </a:ext>
            </a:extLst>
          </p:cNvPr>
          <p:cNvSpPr/>
          <p:nvPr/>
        </p:nvSpPr>
        <p:spPr bwMode="auto">
          <a:xfrm>
            <a:off x="5220072" y="3734065"/>
            <a:ext cx="3744540" cy="1800200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同时记录两个状态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最长子序列、方案数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80" grpId="0"/>
      <p:bldP spid="715781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D9EA331-5EFB-4398-B867-70B4FA76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E211-D183-4187-AEDF-7B721FEC11A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15780" name="Text Box 4">
            <a:extLst>
              <a:ext uri="{FF2B5EF4-FFF2-40B4-BE49-F238E27FC236}">
                <a16:creationId xmlns:a16="http://schemas.microsoft.com/office/drawing/2014/main" id="{B263E3B7-FDA2-4B55-9541-2BC28F87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95263"/>
            <a:ext cx="727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拓展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：低价购买</a:t>
            </a:r>
            <a:r>
              <a:rPr lang="zh-CN" altLang="en-US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2470DB-8DE8-4B0C-AAB4-DB480323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0"/>
            <a:ext cx="5763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96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C347E03-D3D6-4E7E-82D7-EC55C868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0A28-685D-40BD-8C3E-5641832FDF1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16804" name="Rectangle 4">
            <a:extLst>
              <a:ext uri="{FF2B5EF4-FFF2-40B4-BE49-F238E27FC236}">
                <a16:creationId xmlns:a16="http://schemas.microsoft.com/office/drawing/2014/main" id="{3750242F-CE4E-40C4-9481-B29C50098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6842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拓展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：合唱队形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6805" name="Rectangle 5">
                <a:extLst>
                  <a:ext uri="{FF2B5EF4-FFF2-40B4-BE49-F238E27FC236}">
                    <a16:creationId xmlns:a16="http://schemas.microsoft.com/office/drawing/2014/main" id="{A4E77F71-0E43-476F-848D-7CFAF6808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25" y="926019"/>
                <a:ext cx="8172450" cy="3046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r>
                  <a:rPr lang="en-US" altLang="zh-CN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位同学站成一排，音乐老师要请其中的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位同学出列，使得剩下的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位同学排成合唱队形。</a:t>
                </a:r>
                <a:br>
                  <a:rPr lang="zh-CN" altLang="en-US" sz="2400" dirty="0"/>
                </a:br>
                <a:r>
                  <a:rPr lang="zh-CN" altLang="en-US" sz="2400" dirty="0"/>
                  <a:t>　  合唱队形是指这样的一种队形：设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位同学从左到右依次编号为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2…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，他们的身高分别为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/>
                  <a:t>，  则他们的身高满足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0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&lt;…&lt;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𝑇𝑖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+1&gt;…&gt;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𝑇𝐾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1&lt;=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br>
                  <a:rPr lang="zh-CN" altLang="en-US" sz="2400" dirty="0"/>
                </a:br>
                <a:r>
                  <a:rPr lang="zh-CN" altLang="en-US" sz="2400" dirty="0"/>
                  <a:t>　　你的任务是，已知所有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位同学的身高，计算最少需要几位同学出列，可以使得剩下的同学排成合唱队形。 </a:t>
                </a:r>
              </a:p>
            </p:txBody>
          </p:sp>
        </mc:Choice>
        <mc:Fallback xmlns="">
          <p:sp>
            <p:nvSpPr>
              <p:cNvPr id="716805" name="Rectangle 5">
                <a:extLst>
                  <a:ext uri="{FF2B5EF4-FFF2-40B4-BE49-F238E27FC236}">
                    <a16:creationId xmlns:a16="http://schemas.microsoft.com/office/drawing/2014/main" id="{A4E77F71-0E43-476F-848D-7CFAF6808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26019"/>
                <a:ext cx="8172450" cy="3046988"/>
              </a:xfrm>
              <a:prstGeom prst="rect">
                <a:avLst/>
              </a:prstGeom>
              <a:blipFill>
                <a:blip r:embed="rId3"/>
                <a:stretch>
                  <a:fillRect l="-1119" t="-1800" r="-75" b="-3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6806" name="Rectangle 6">
                <a:extLst>
                  <a:ext uri="{FF2B5EF4-FFF2-40B4-BE49-F238E27FC236}">
                    <a16:creationId xmlns:a16="http://schemas.microsoft.com/office/drawing/2014/main" id="{9ABEB136-AFD0-4AF1-81EA-B9084D397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4005263"/>
                <a:ext cx="7488238" cy="915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eaLnBrk="0" hangingPunct="0"/>
                <a:r>
                  <a:rPr lang="zh-CN" altLang="en-US" b="1" dirty="0"/>
                  <a:t>输入：</a:t>
                </a:r>
                <a:r>
                  <a:rPr lang="zh-CN" altLang="en-US" dirty="0"/>
                  <a:t>第一行是一个整数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(2&lt;=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&lt;=100)</m:t>
                    </m:r>
                  </m:oMath>
                </a14:m>
                <a:r>
                  <a:rPr lang="zh-CN" altLang="en-US" dirty="0"/>
                  <a:t>，表示同学的总数。第二行有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个整数，用空格分隔，第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个整数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(130&lt;=</m:t>
                    </m:r>
                    <m:r>
                      <a:rPr lang="en-US" altLang="zh-CN" b="0" i="1" dirty="0" err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&lt;=230)</m:t>
                    </m:r>
                  </m:oMath>
                </a14:m>
                <a:r>
                  <a:rPr lang="zh-CN" altLang="en-US" dirty="0"/>
                  <a:t>是第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位同学的身高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厘米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 </a:t>
                </a:r>
              </a:p>
            </p:txBody>
          </p:sp>
        </mc:Choice>
        <mc:Fallback xmlns="">
          <p:sp>
            <p:nvSpPr>
              <p:cNvPr id="716806" name="Rectangle 6">
                <a:extLst>
                  <a:ext uri="{FF2B5EF4-FFF2-40B4-BE49-F238E27FC236}">
                    <a16:creationId xmlns:a16="http://schemas.microsoft.com/office/drawing/2014/main" id="{9ABEB136-AFD0-4AF1-81EA-B9084D397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4005263"/>
                <a:ext cx="7488238" cy="915987"/>
              </a:xfrm>
              <a:prstGeom prst="rect">
                <a:avLst/>
              </a:prstGeom>
              <a:blipFill>
                <a:blip r:embed="rId4"/>
                <a:stretch>
                  <a:fillRect l="-651" t="-4667" r="-81" b="-1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07" name="Rectangle 7">
            <a:extLst>
              <a:ext uri="{FF2B5EF4-FFF2-40B4-BE49-F238E27FC236}">
                <a16:creationId xmlns:a16="http://schemas.microsoft.com/office/drawing/2014/main" id="{1944342A-28D4-4A94-8BAA-F69E3F51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3453"/>
            <a:ext cx="7686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b="1" dirty="0"/>
              <a:t>输出：</a:t>
            </a:r>
            <a:r>
              <a:rPr lang="zh-CN" altLang="en-US" dirty="0"/>
              <a:t>包括一行，这一行只包含一个整数，就是最少需要几位同学出列。 </a:t>
            </a:r>
          </a:p>
        </p:txBody>
      </p:sp>
      <p:sp>
        <p:nvSpPr>
          <p:cNvPr id="716808" name="Rectangle 8">
            <a:extLst>
              <a:ext uri="{FF2B5EF4-FFF2-40B4-BE49-F238E27FC236}">
                <a16:creationId xmlns:a16="http://schemas.microsoft.com/office/drawing/2014/main" id="{E730D886-5DFC-4270-999F-6E9D641DF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49926"/>
            <a:ext cx="4572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/>
              <a:t>样例输入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186 186 150 200 160 130 197 220</a:t>
            </a:r>
            <a:endParaRPr lang="zh-CN" altLang="en-US" dirty="0"/>
          </a:p>
        </p:txBody>
      </p:sp>
      <p:sp>
        <p:nvSpPr>
          <p:cNvPr id="716809" name="Rectangle 9">
            <a:extLst>
              <a:ext uri="{FF2B5EF4-FFF2-40B4-BE49-F238E27FC236}">
                <a16:creationId xmlns:a16="http://schemas.microsoft.com/office/drawing/2014/main" id="{BA9DF1A3-D71E-4E6B-9512-72A7847D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719763"/>
            <a:ext cx="133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/>
              <a:t>样例输出：</a:t>
            </a:r>
          </a:p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E352DA89-C71F-437C-B16F-749DC6543A3E}"/>
              </a:ext>
            </a:extLst>
          </p:cNvPr>
          <p:cNvSpPr/>
          <p:nvPr/>
        </p:nvSpPr>
        <p:spPr bwMode="auto">
          <a:xfrm>
            <a:off x="6228184" y="5719763"/>
            <a:ext cx="3024336" cy="985837"/>
          </a:xfrm>
          <a:prstGeom prst="irregularSeal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两个方向分别做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032FC1-80D8-4A4E-8931-E467693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A409-3D7D-4217-8810-E9AD242696AB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卷形: 水平 2">
            <a:extLst>
              <a:ext uri="{FF2B5EF4-FFF2-40B4-BE49-F238E27FC236}">
                <a16:creationId xmlns:a16="http://schemas.microsoft.com/office/drawing/2014/main" id="{36EEFD5B-1E78-49B5-BB9A-00F97F420D48}"/>
              </a:ext>
            </a:extLst>
          </p:cNvPr>
          <p:cNvSpPr/>
          <p:nvPr/>
        </p:nvSpPr>
        <p:spPr bwMode="auto">
          <a:xfrm>
            <a:off x="1691679" y="767555"/>
            <a:ext cx="5760640" cy="2808312"/>
          </a:xfrm>
          <a:prstGeom prst="horizontalScroll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D3EBCF-C020-4C0A-B983-F702A5F94DDA}"/>
              </a:ext>
            </a:extLst>
          </p:cNvPr>
          <p:cNvSpPr/>
          <p:nvPr/>
        </p:nvSpPr>
        <p:spPr>
          <a:xfrm>
            <a:off x="3088259" y="1710046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zh-CN" altLang="en-US" sz="5400" b="1" i="0" u="none" strike="noStrike" cap="none" spc="0" normalizeH="0" baseline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列表总结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F0DB6A8-24E5-40DA-8717-5551FAB55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69072"/>
                  </p:ext>
                </p:extLst>
              </p:nvPr>
            </p:nvGraphicFramePr>
            <p:xfrm>
              <a:off x="1259632" y="4518358"/>
              <a:ext cx="696009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最长不降子序列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LIS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baseline="300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𝒍𝒐𝒈𝒏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一维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  <a:tr h="297694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导弹拦截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b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最长不升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1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F0DB6A8-24E5-40DA-8717-5551FAB55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1869072"/>
                  </p:ext>
                </p:extLst>
              </p:nvPr>
            </p:nvGraphicFramePr>
            <p:xfrm>
              <a:off x="1259632" y="4518358"/>
              <a:ext cx="696009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最长不降子序列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LIS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826" t="-11475" r="-69197" b="-11967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一维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导弹拦截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b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最长不升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11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D6611C7-13B4-4931-A37A-6870150D8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608508"/>
                  </p:ext>
                </p:extLst>
              </p:nvPr>
            </p:nvGraphicFramePr>
            <p:xfrm>
              <a:off x="1259632" y="4137419"/>
              <a:ext cx="6960097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题目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关键点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类型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accent2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D6611C7-13B4-4931-A37A-6870150D8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608508"/>
                  </p:ext>
                </p:extLst>
              </p:nvPr>
            </p:nvGraphicFramePr>
            <p:xfrm>
              <a:off x="1259632" y="4137419"/>
              <a:ext cx="6960097" cy="396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题目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>
                              <a:solidFill>
                                <a:schemeClr val="accent2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a:t>关键点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63175" t="-7576" r="-1270" b="-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083B24C-7E2F-4334-9DE1-5DA3CA256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58784"/>
                  </p:ext>
                </p:extLst>
              </p:nvPr>
            </p:nvGraphicFramePr>
            <p:xfrm>
              <a:off x="1259632" y="5229200"/>
              <a:ext cx="696009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斐波纳契数列</a:t>
                          </a:r>
                          <a:endParaRPr lang="en-US" altLang="zh-CN" sz="18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b="0" dirty="0">
                              <a:solidFill>
                                <a:srgbClr val="FF0000"/>
                              </a:solidFill>
                            </a:rPr>
                            <a:t>简单递推，</a:t>
                          </a:r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一维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上楼梯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简单递推，</a:t>
                          </a:r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774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083B24C-7E2F-4334-9DE1-5DA3CA2562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58784"/>
                  </p:ext>
                </p:extLst>
              </p:nvPr>
            </p:nvGraphicFramePr>
            <p:xfrm>
              <a:off x="1259632" y="5229200"/>
              <a:ext cx="696009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1447833777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3103086652"/>
                        </a:ext>
                      </a:extLst>
                    </a:gridCol>
                    <a:gridCol w="1919537">
                      <a:extLst>
                        <a:ext uri="{9D8B030D-6E8A-4147-A177-3AD203B41FA5}">
                          <a16:colId xmlns:a16="http://schemas.microsoft.com/office/drawing/2014/main" val="36322044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斐波纳契数列</a:t>
                          </a:r>
                          <a:endParaRPr lang="en-US" altLang="zh-CN" sz="1800" dirty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9826" t="-11475" r="-69197" b="-12786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a:t>一维</a:t>
                          </a:r>
                          <a:r>
                            <a:rPr lang="en-US" altLang="zh-CN" sz="1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73487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</a:rPr>
                            <a:t>上楼梯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9826" t="-113333" r="-69197" b="-3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774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073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6">
            <a:extLst>
              <a:ext uri="{FF2B5EF4-FFF2-40B4-BE49-F238E27FC236}">
                <a16:creationId xmlns:a16="http://schemas.microsoft.com/office/drawing/2014/main" id="{5A11AE58-64BE-44A0-86C0-F845A52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DA412-6168-4954-8814-FD244681552B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698373" name="Group 5">
            <a:extLst>
              <a:ext uri="{FF2B5EF4-FFF2-40B4-BE49-F238E27FC236}">
                <a16:creationId xmlns:a16="http://schemas.microsoft.com/office/drawing/2014/main" id="{54459EE0-8874-479A-A1D8-0022D0B4F88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700214"/>
            <a:ext cx="6854823" cy="954088"/>
            <a:chOff x="816" y="1004"/>
            <a:chExt cx="4318" cy="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374" name="Text Box 6">
                  <a:extLst>
                    <a:ext uri="{FF2B5EF4-FFF2-40B4-BE49-F238E27FC236}">
                      <a16:creationId xmlns:a16="http://schemas.microsoft.com/office/drawing/2014/main" id="{A11145CF-8975-407B-BD84-560644A898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1150"/>
                  <a:ext cx="9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 = </m:t>
                        </m:r>
                      </m:oMath>
                    </m:oMathPara>
                  </a14:m>
                  <a:endParaRPr lang="en-US" altLang="zh-CN" sz="2800" dirty="0">
                    <a:solidFill>
                      <a:schemeClr val="accent2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98374" name="Text Box 6">
                  <a:extLst>
                    <a:ext uri="{FF2B5EF4-FFF2-40B4-BE49-F238E27FC236}">
                      <a16:creationId xmlns:a16="http://schemas.microsoft.com/office/drawing/2014/main" id="{A11145CF-8975-407B-BD84-560644A89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" y="1150"/>
                  <a:ext cx="984" cy="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375" name="Text Box 7">
                  <a:extLst>
                    <a:ext uri="{FF2B5EF4-FFF2-40B4-BE49-F238E27FC236}">
                      <a16:creationId xmlns:a16="http://schemas.microsoft.com/office/drawing/2014/main" id="{8A61BC8F-6D83-46E1-9262-DF165D75A5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004"/>
                  <a:ext cx="3348" cy="6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eaLnBrk="0" hangingPunct="0"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859088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1	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a14:m>
                  <a:endParaRPr lang="en-US" altLang="zh-CN" sz="2800" dirty="0">
                    <a:solidFill>
                      <a:schemeClr val="accent2"/>
                    </a:solidFill>
                  </a:endParaRPr>
                </a:p>
                <a:p>
                  <a:pPr eaLnBrk="1" hangingPunct="1"/>
                  <a14:m>
                    <m:oMath xmlns:m="http://schemas.openxmlformats.org/officeDocument/2006/math"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−1) + 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a14:m>
                  <a:r>
                    <a:rPr lang="en-US" altLang="zh-CN" sz="2800" dirty="0">
                      <a:solidFill>
                        <a:schemeClr val="accent2"/>
                      </a:solidFill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&gt; 1</m:t>
                      </m:r>
                    </m:oMath>
                  </a14:m>
                  <a:endParaRPr lang="en-US" altLang="zh-CN" sz="2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8375" name="Text Box 7">
                  <a:extLst>
                    <a:ext uri="{FF2B5EF4-FFF2-40B4-BE49-F238E27FC236}">
                      <a16:creationId xmlns:a16="http://schemas.microsoft.com/office/drawing/2014/main" id="{8A61BC8F-6D83-46E1-9262-DF165D75A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6" y="1004"/>
                  <a:ext cx="3348" cy="601"/>
                </a:xfrm>
                <a:prstGeom prst="rect">
                  <a:avLst/>
                </a:prstGeom>
                <a:blipFill>
                  <a:blip r:embed="rId4"/>
                  <a:stretch>
                    <a:fillRect l="-2294" t="-705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8376" name="AutoShape 8">
              <a:extLst>
                <a:ext uri="{FF2B5EF4-FFF2-40B4-BE49-F238E27FC236}">
                  <a16:creationId xmlns:a16="http://schemas.microsoft.com/office/drawing/2014/main" id="{D1D623E1-FEFF-4900-8A6E-C3B5F93BA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8377" name="Group 9">
                <a:extLst>
                  <a:ext uri="{FF2B5EF4-FFF2-40B4-BE49-F238E27FC236}">
                    <a16:creationId xmlns:a16="http://schemas.microsoft.com/office/drawing/2014/main" id="{549AAF90-CB95-4D6E-8379-F8786D49F06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31887794"/>
                  </p:ext>
                </p:extLst>
              </p:nvPr>
            </p:nvGraphicFramePr>
            <p:xfrm>
              <a:off x="827584" y="3141663"/>
              <a:ext cx="7055941" cy="1414463"/>
            </p:xfrm>
            <a:graphic>
              <a:graphicData uri="http://schemas.openxmlformats.org/drawingml/2006/table">
                <a:tbl>
                  <a:tblPr/>
                  <a:tblGrid>
                    <a:gridCol w="818654">
                      <a:extLst>
                        <a:ext uri="{9D8B030D-6E8A-4147-A177-3AD203B41FA5}">
                          <a16:colId xmlns:a16="http://schemas.microsoft.com/office/drawing/2014/main" val="4045724584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332777985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847893967"/>
                        </a:ext>
                      </a:extLst>
                    </a:gridCol>
                    <a:gridCol w="568325">
                      <a:extLst>
                        <a:ext uri="{9D8B030D-6E8A-4147-A177-3AD203B41FA5}">
                          <a16:colId xmlns:a16="http://schemas.microsoft.com/office/drawing/2014/main" val="2935542881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22723377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3165556877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203705938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801815478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984769593"/>
                        </a:ext>
                      </a:extLst>
                    </a:gridCol>
                    <a:gridCol w="568325">
                      <a:extLst>
                        <a:ext uri="{9D8B030D-6E8A-4147-A177-3AD203B41FA5}">
                          <a16:colId xmlns:a16="http://schemas.microsoft.com/office/drawing/2014/main" val="662021111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4169073705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80884304"/>
                        </a:ext>
                      </a:extLst>
                    </a:gridCol>
                  </a:tblGrid>
                  <a:tr h="7080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n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2815819"/>
                      </a:ext>
                    </a:extLst>
                  </a:tr>
                  <a:tr h="70643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𝐹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(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  <m:r>
                                  <a:rPr kumimoji="0" lang="en-US" altLang="zh-CN" sz="2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544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8377" name="Group 9">
                <a:extLst>
                  <a:ext uri="{FF2B5EF4-FFF2-40B4-BE49-F238E27FC236}">
                    <a16:creationId xmlns:a16="http://schemas.microsoft.com/office/drawing/2014/main" id="{549AAF90-CB95-4D6E-8379-F8786D49F06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31887794"/>
                  </p:ext>
                </p:extLst>
              </p:nvPr>
            </p:nvGraphicFramePr>
            <p:xfrm>
              <a:off x="827584" y="3141663"/>
              <a:ext cx="7055941" cy="1414463"/>
            </p:xfrm>
            <a:graphic>
              <a:graphicData uri="http://schemas.openxmlformats.org/drawingml/2006/table">
                <a:tbl>
                  <a:tblPr/>
                  <a:tblGrid>
                    <a:gridCol w="818654">
                      <a:extLst>
                        <a:ext uri="{9D8B030D-6E8A-4147-A177-3AD203B41FA5}">
                          <a16:colId xmlns:a16="http://schemas.microsoft.com/office/drawing/2014/main" val="4045724584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332777985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847893967"/>
                        </a:ext>
                      </a:extLst>
                    </a:gridCol>
                    <a:gridCol w="568325">
                      <a:extLst>
                        <a:ext uri="{9D8B030D-6E8A-4147-A177-3AD203B41FA5}">
                          <a16:colId xmlns:a16="http://schemas.microsoft.com/office/drawing/2014/main" val="2935542881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22723377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3165556877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203705938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801815478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984769593"/>
                        </a:ext>
                      </a:extLst>
                    </a:gridCol>
                    <a:gridCol w="568325">
                      <a:extLst>
                        <a:ext uri="{9D8B030D-6E8A-4147-A177-3AD203B41FA5}">
                          <a16:colId xmlns:a16="http://schemas.microsoft.com/office/drawing/2014/main" val="662021111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4169073705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180884304"/>
                        </a:ext>
                      </a:extLst>
                    </a:gridCol>
                  </a:tblGrid>
                  <a:tr h="708025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n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2815819"/>
                      </a:ext>
                    </a:extLst>
                  </a:tr>
                  <a:tr h="7064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493" t="-108621" r="-776119" b="-431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21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34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55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defRPr sz="26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" panose="05000000000000000000" pitchFamily="2" charset="2"/>
                            <a:defRPr sz="22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0000"/>
                            <a:buFont typeface="Wingdings" panose="05000000000000000000" pitchFamily="2" charset="2"/>
                            <a:defRPr sz="21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5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80000"/>
                            <a:buFont typeface="Wingdings" panose="05000000000000000000" pitchFamily="2" charset="2"/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zh-CN" sz="2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宋体" panose="02010600030101010101" pitchFamily="2" charset="-122"/>
                            </a:rPr>
                            <a:t>89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544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421" name="Rectangle 53">
                <a:extLst>
                  <a:ext uri="{FF2B5EF4-FFF2-40B4-BE49-F238E27FC236}">
                    <a16:creationId xmlns:a16="http://schemas.microsoft.com/office/drawing/2014/main" id="{8BB1AAF1-72EE-46B8-9D7F-E8ADE29ED0B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27088" y="549275"/>
                <a:ext cx="3064073" cy="503238"/>
              </a:xfrm>
              <a:noFill/>
              <a:ln/>
            </p:spPr>
            <p:txBody>
              <a:bodyPr/>
              <a:lstStyle/>
              <a:p>
                <a:pPr marL="0" indent="0"/>
                <a:r>
                  <a:rPr lang="zh-CN" altLang="en-US" sz="2600" dirty="0"/>
                  <a:t>斐波纳契数列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698421" name="Rectangle 53">
                <a:extLst>
                  <a:ext uri="{FF2B5EF4-FFF2-40B4-BE49-F238E27FC236}">
                    <a16:creationId xmlns:a16="http://schemas.microsoft.com/office/drawing/2014/main" id="{8BB1AAF1-72EE-46B8-9D7F-E8ADE29ED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088" y="549275"/>
                <a:ext cx="3064073" cy="503238"/>
              </a:xfrm>
              <a:blipFill>
                <a:blip r:embed="rId6"/>
                <a:stretch>
                  <a:fillRect l="-1394" t="-13253" b="-253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2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97443AC-E18E-4648-A42E-9E25782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EF-65E1-4E8F-9411-436F17C4AA0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4B1C4A7B-F6D6-4990-BDA1-3BE541567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lstStyle/>
          <a:p>
            <a:r>
              <a:rPr lang="zh-CN" altLang="en-US" dirty="0">
                <a:ea typeface="PMingLiU" panose="02020500000000000000" pitchFamily="18" charset="-120"/>
              </a:rPr>
              <a:t>递归</a:t>
            </a:r>
            <a:r>
              <a:rPr lang="zh-HK" altLang="en-US" dirty="0">
                <a:ea typeface="PMingLiU" panose="02020500000000000000" pitchFamily="18" charset="-120"/>
              </a:rPr>
              <a:t> </a:t>
            </a:r>
            <a:r>
              <a:rPr lang="en-US" altLang="zh-HK" dirty="0">
                <a:ea typeface="PMingLiU" panose="02020500000000000000" pitchFamily="18" charset="-120"/>
              </a:rPr>
              <a:t>vs </a:t>
            </a:r>
            <a:r>
              <a:rPr lang="zh-CN" altLang="en-US" dirty="0"/>
              <a:t>动态规划</a:t>
            </a:r>
            <a:endParaRPr lang="zh-CN" altLang="en-GB" dirty="0"/>
          </a:p>
        </p:txBody>
      </p:sp>
      <p:sp>
        <p:nvSpPr>
          <p:cNvPr id="514053" name="AutoShape 5">
            <a:extLst>
              <a:ext uri="{FF2B5EF4-FFF2-40B4-BE49-F238E27FC236}">
                <a16:creationId xmlns:a16="http://schemas.microsoft.com/office/drawing/2014/main" id="{C9259A9C-0AC8-445A-9AE7-D267E0A30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184" y="-308049"/>
            <a:ext cx="3697288" cy="2632223"/>
          </a:xfrm>
          <a:prstGeom prst="irregularSeal2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太慢</a:t>
            </a:r>
            <a:r>
              <a:rPr lang="en-US" altLang="zh-HK" sz="2800" b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!</a:t>
            </a:r>
            <a:endParaRPr lang="en-GB" altLang="zh-CN" sz="28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5B1665-83F2-470A-8063-196C1C97D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30" y="2535237"/>
            <a:ext cx="5467350" cy="3838575"/>
          </a:xfrm>
          <a:prstGeom prst="rect">
            <a:avLst/>
          </a:prstGeom>
        </p:spPr>
      </p:pic>
      <p:sp>
        <p:nvSpPr>
          <p:cNvPr id="514051" name="Text Box 3">
            <a:extLst>
              <a:ext uri="{FF2B5EF4-FFF2-40B4-BE49-F238E27FC236}">
                <a16:creationId xmlns:a16="http://schemas.microsoft.com/office/drawing/2014/main" id="{870BB75E-75AB-4626-A01E-FC484FC55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4467224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GB" dirty="0">
                <a:solidFill>
                  <a:schemeClr val="accent2"/>
                </a:solidFill>
                <a:ea typeface="PMingLiU" panose="02020500000000000000" pitchFamily="18" charset="-120"/>
              </a:rPr>
              <a:t>递归版本</a:t>
            </a:r>
            <a:r>
              <a:rPr lang="en-GB" altLang="zh-CN" dirty="0">
                <a:solidFill>
                  <a:schemeClr val="accent2"/>
                </a:solidFill>
              </a:rPr>
              <a:t>:</a:t>
            </a:r>
          </a:p>
          <a:p>
            <a:r>
              <a:rPr lang="en-GB" altLang="zh-CN" i="1" dirty="0"/>
              <a:t>F</a:t>
            </a:r>
            <a:r>
              <a:rPr lang="en-GB" altLang="zh-CN" dirty="0"/>
              <a:t>(</a:t>
            </a:r>
            <a:r>
              <a:rPr lang="en-GB" altLang="zh-CN" i="1" dirty="0"/>
              <a:t>n</a:t>
            </a:r>
            <a:r>
              <a:rPr lang="en-GB" altLang="zh-CN" dirty="0"/>
              <a:t>)</a:t>
            </a:r>
          </a:p>
          <a:p>
            <a:r>
              <a:rPr lang="en-GB" altLang="zh-CN" dirty="0"/>
              <a:t>1	</a:t>
            </a:r>
            <a:r>
              <a:rPr lang="en-GB" altLang="zh-CN" b="1" dirty="0">
                <a:solidFill>
                  <a:srgbClr val="996633"/>
                </a:solidFill>
              </a:rPr>
              <a:t>if</a:t>
            </a:r>
            <a:r>
              <a:rPr lang="en-GB" altLang="zh-CN" dirty="0"/>
              <a:t> </a:t>
            </a:r>
            <a:r>
              <a:rPr lang="en-GB" altLang="zh-CN" i="1" dirty="0"/>
              <a:t>n</a:t>
            </a:r>
            <a:r>
              <a:rPr lang="en-GB" altLang="zh-CN" dirty="0"/>
              <a:t>==0 or </a:t>
            </a:r>
            <a:r>
              <a:rPr lang="en-GB" altLang="zh-CN" i="1" dirty="0"/>
              <a:t>n</a:t>
            </a:r>
            <a:r>
              <a:rPr lang="en-GB" altLang="zh-CN" dirty="0"/>
              <a:t>==1 </a:t>
            </a:r>
            <a:r>
              <a:rPr lang="en-GB" altLang="zh-CN" b="1" dirty="0">
                <a:solidFill>
                  <a:srgbClr val="996633"/>
                </a:solidFill>
              </a:rPr>
              <a:t>then</a:t>
            </a:r>
          </a:p>
          <a:p>
            <a:r>
              <a:rPr lang="en-GB" altLang="zh-CN" dirty="0"/>
              <a:t>2		</a:t>
            </a:r>
            <a:r>
              <a:rPr lang="en-GB" altLang="zh-CN" b="1" dirty="0">
                <a:solidFill>
                  <a:srgbClr val="996633"/>
                </a:solidFill>
              </a:rPr>
              <a:t>return</a:t>
            </a:r>
            <a:r>
              <a:rPr lang="en-GB" altLang="zh-CN" dirty="0"/>
              <a:t> 1</a:t>
            </a:r>
          </a:p>
          <a:p>
            <a:r>
              <a:rPr lang="en-GB" altLang="zh-CN" dirty="0"/>
              <a:t>3	</a:t>
            </a:r>
            <a:r>
              <a:rPr lang="en-GB" altLang="zh-CN" b="1" dirty="0">
                <a:solidFill>
                  <a:srgbClr val="996633"/>
                </a:solidFill>
              </a:rPr>
              <a:t>else</a:t>
            </a:r>
          </a:p>
          <a:p>
            <a:r>
              <a:rPr lang="en-GB" altLang="zh-CN" dirty="0"/>
              <a:t>4		</a:t>
            </a:r>
            <a:r>
              <a:rPr lang="en-GB" altLang="zh-CN" b="1" dirty="0">
                <a:solidFill>
                  <a:srgbClr val="996633"/>
                </a:solidFill>
              </a:rPr>
              <a:t>return </a:t>
            </a:r>
            <a:r>
              <a:rPr lang="en-GB" altLang="zh-CN" i="1" dirty="0"/>
              <a:t>F</a:t>
            </a:r>
            <a:r>
              <a:rPr lang="en-GB" altLang="zh-CN" dirty="0"/>
              <a:t>(</a:t>
            </a:r>
            <a:r>
              <a:rPr lang="en-GB" altLang="zh-CN" i="1" dirty="0"/>
              <a:t>n</a:t>
            </a:r>
            <a:r>
              <a:rPr lang="en-GB" altLang="zh-CN" dirty="0"/>
              <a:t>-1) + </a:t>
            </a:r>
            <a:r>
              <a:rPr lang="en-GB" altLang="zh-CN" i="1" dirty="0"/>
              <a:t>F</a:t>
            </a:r>
            <a:r>
              <a:rPr lang="en-GB" altLang="zh-CN" dirty="0"/>
              <a:t>(</a:t>
            </a:r>
            <a:r>
              <a:rPr lang="en-GB" altLang="zh-CN" i="1" dirty="0"/>
              <a:t>n</a:t>
            </a:r>
            <a:r>
              <a:rPr lang="en-GB" altLang="zh-CN" dirty="0"/>
              <a:t>-2)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DB1D12-88B4-4F0E-A76D-A98B460B0AF9}"/>
                  </a:ext>
                </a:extLst>
              </p:cNvPr>
              <p:cNvSpPr txBox="1"/>
              <p:nvPr/>
            </p:nvSpPr>
            <p:spPr>
              <a:xfrm>
                <a:off x="827584" y="4869160"/>
                <a:ext cx="1404744" cy="583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6DB1D12-88B4-4F0E-A76D-A98B460B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869160"/>
                <a:ext cx="1404744" cy="583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/>
      <p:bldP spid="514053" grpId="0" animBg="1"/>
      <p:bldP spid="514051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>
            <a:extLst>
              <a:ext uri="{FF2B5EF4-FFF2-40B4-BE49-F238E27FC236}">
                <a16:creationId xmlns:a16="http://schemas.microsoft.com/office/drawing/2014/main" id="{1DC666D5-04DF-4F95-AD01-1AF35AAA4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774604"/>
            <a:ext cx="6913562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GB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递推强迫症版本</a:t>
            </a:r>
            <a:r>
              <a:rPr lang="en-GB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</a:t>
            </a:r>
            <a:r>
              <a:rPr lang="en-GB" altLang="zh-CN" dirty="0">
                <a:latin typeface="Times" panose="02020603050405020304" pitchFamily="18" charset="0"/>
              </a:rPr>
              <a:t>)</a:t>
            </a: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1	</a:t>
            </a:r>
            <a:r>
              <a:rPr lang="en-US" altLang="zh-CN" dirty="0">
                <a:latin typeface="Times" panose="02020603050405020304" pitchFamily="18" charset="0"/>
                <a:ea typeface="PMingLiU" panose="02020500000000000000" pitchFamily="18" charset="-120"/>
              </a:rPr>
              <a:t>A=</a:t>
            </a:r>
            <a:r>
              <a:rPr lang="en-GB" altLang="zh-CN" dirty="0">
                <a:latin typeface="Times" panose="02020603050405020304" pitchFamily="18" charset="0"/>
              </a:rPr>
              <a:t>A0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A1 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1</a:t>
            </a: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2	</a:t>
            </a:r>
            <a:r>
              <a:rPr lang="en-GB" altLang="zh-CN" dirty="0">
                <a:solidFill>
                  <a:schemeClr val="tx2"/>
                </a:solidFill>
                <a:latin typeface="Times" panose="02020603050405020304" pitchFamily="18" charset="0"/>
              </a:rPr>
              <a:t>for</a:t>
            </a:r>
            <a:r>
              <a:rPr lang="en-GB" altLang="zh-CN" dirty="0">
                <a:latin typeface="Times" panose="02020603050405020304" pitchFamily="18" charset="0"/>
              </a:rPr>
              <a:t> </a:t>
            </a:r>
            <a:r>
              <a:rPr lang="en-GB" altLang="zh-HK" i="1" dirty="0" err="1">
                <a:latin typeface="Times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pt-BR" altLang="zh-HK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2 </a:t>
            </a:r>
            <a:r>
              <a:rPr lang="en-GB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to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HK" i="1" dirty="0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do</a:t>
            </a:r>
            <a:endParaRPr lang="en-GB" altLang="zh-CN" dirty="0">
              <a:solidFill>
                <a:schemeClr val="tx2"/>
              </a:solidFill>
              <a:latin typeface="Times" panose="02020603050405020304" pitchFamily="18" charset="0"/>
            </a:endParaRP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3		</a:t>
            </a:r>
            <a:r>
              <a:rPr lang="en-GB" altLang="zh-CN" dirty="0">
                <a:latin typeface="Times" panose="02020603050405020304" pitchFamily="18" charset="0"/>
              </a:rPr>
              <a:t>A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pt-BR" altLang="zh-CN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A0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+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A1</a:t>
            </a:r>
          </a:p>
          <a:p>
            <a:pPr marL="457200" indent="-457200">
              <a:buAutoNum type="arabicPlain" startAt="4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        A0=A1</a:t>
            </a:r>
          </a:p>
          <a:p>
            <a:pPr marL="457200" indent="-457200">
              <a:buAutoNum type="arabicPlain" startAt="4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        A1=A</a:t>
            </a:r>
          </a:p>
          <a:p>
            <a:r>
              <a:rPr lang="en-US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6	</a:t>
            </a:r>
            <a:r>
              <a:rPr lang="en-US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US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A</a:t>
            </a:r>
            <a:endParaRPr lang="en-GB" altLang="zh-CN" dirty="0">
              <a:latin typeface="Times" panose="02020603050405020304" pitchFamily="18" charset="0"/>
            </a:endParaRPr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97443AC-E18E-4648-A42E-9E25782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EF-65E1-4E8F-9411-436F17C4AA0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4B1C4A7B-F6D6-4990-BDA1-3BE541567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lstStyle/>
          <a:p>
            <a:r>
              <a:rPr lang="zh-CN" altLang="en-US" dirty="0">
                <a:ea typeface="PMingLiU" panose="02020500000000000000" pitchFamily="18" charset="-120"/>
              </a:rPr>
              <a:t>递归</a:t>
            </a:r>
            <a:r>
              <a:rPr lang="zh-HK" altLang="en-US" dirty="0">
                <a:ea typeface="PMingLiU" panose="02020500000000000000" pitchFamily="18" charset="-120"/>
              </a:rPr>
              <a:t> </a:t>
            </a:r>
            <a:r>
              <a:rPr lang="en-US" altLang="zh-HK" dirty="0">
                <a:ea typeface="PMingLiU" panose="02020500000000000000" pitchFamily="18" charset="-120"/>
              </a:rPr>
              <a:t>vs </a:t>
            </a:r>
            <a:r>
              <a:rPr lang="zh-CN" altLang="en-US" dirty="0"/>
              <a:t>动态规划</a:t>
            </a:r>
            <a:endParaRPr lang="zh-CN" altLang="en-GB" dirty="0"/>
          </a:p>
        </p:txBody>
      </p:sp>
      <p:sp>
        <p:nvSpPr>
          <p:cNvPr id="514052" name="Text Box 4">
            <a:extLst>
              <a:ext uri="{FF2B5EF4-FFF2-40B4-BE49-F238E27FC236}">
                <a16:creationId xmlns:a16="http://schemas.microsoft.com/office/drawing/2014/main" id="{19864643-0490-4FCD-933E-089E17C1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6994"/>
            <a:ext cx="6913562" cy="229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GB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递推版本</a:t>
            </a:r>
            <a:r>
              <a:rPr lang="en-GB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</a:t>
            </a:r>
            <a:r>
              <a:rPr lang="en-GB" altLang="zh-CN" dirty="0">
                <a:latin typeface="Times" panose="02020603050405020304" pitchFamily="18" charset="0"/>
              </a:rPr>
              <a:t>)</a:t>
            </a: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1	</a:t>
            </a:r>
            <a:r>
              <a:rPr lang="en-GB" altLang="zh-CN" dirty="0">
                <a:latin typeface="Times" panose="02020603050405020304" pitchFamily="18" charset="0"/>
              </a:rPr>
              <a:t>A[0]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A[1] 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1</a:t>
            </a: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2	</a:t>
            </a:r>
            <a:r>
              <a:rPr lang="en-GB" altLang="zh-CN" dirty="0">
                <a:solidFill>
                  <a:schemeClr val="tx2"/>
                </a:solidFill>
                <a:latin typeface="Times" panose="02020603050405020304" pitchFamily="18" charset="0"/>
              </a:rPr>
              <a:t>for</a:t>
            </a:r>
            <a:r>
              <a:rPr lang="en-GB" altLang="zh-CN" dirty="0">
                <a:latin typeface="Times" panose="02020603050405020304" pitchFamily="18" charset="0"/>
              </a:rPr>
              <a:t> </a:t>
            </a:r>
            <a:r>
              <a:rPr lang="en-GB" altLang="zh-HK" i="1" dirty="0" err="1">
                <a:latin typeface="Times" panose="02020603050405020304" pitchFamily="18" charset="0"/>
                <a:ea typeface="PMingLiU" panose="02020500000000000000" pitchFamily="18" charset="-120"/>
              </a:rPr>
              <a:t>i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pt-BR" altLang="zh-HK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2 </a:t>
            </a:r>
            <a:r>
              <a:rPr lang="en-GB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to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HK" i="1" dirty="0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do</a:t>
            </a:r>
            <a:endParaRPr lang="en-GB" altLang="zh-CN" dirty="0">
              <a:solidFill>
                <a:schemeClr val="tx2"/>
              </a:solidFill>
              <a:latin typeface="Times" panose="02020603050405020304" pitchFamily="18" charset="0"/>
            </a:endParaRPr>
          </a:p>
          <a:p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3		</a:t>
            </a:r>
            <a:r>
              <a:rPr lang="en-GB" altLang="zh-CN" dirty="0">
                <a:latin typeface="Times" panose="02020603050405020304" pitchFamily="18" charset="0"/>
              </a:rPr>
              <a:t>A[</a:t>
            </a:r>
            <a:r>
              <a:rPr lang="en-GB" altLang="zh-CN" i="1" dirty="0" err="1">
                <a:latin typeface="Times" panose="02020603050405020304" pitchFamily="18" charset="0"/>
              </a:rPr>
              <a:t>i</a:t>
            </a:r>
            <a:r>
              <a:rPr lang="en-GB" altLang="zh-CN" dirty="0">
                <a:latin typeface="Times" panose="02020603050405020304" pitchFamily="18" charset="0"/>
              </a:rPr>
              <a:t>]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pt-BR" altLang="zh-CN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A[</a:t>
            </a:r>
            <a:r>
              <a:rPr lang="en-GB" altLang="zh-CN" i="1" dirty="0">
                <a:latin typeface="Times" panose="02020603050405020304" pitchFamily="18" charset="0"/>
              </a:rPr>
              <a:t>i</a:t>
            </a:r>
            <a:r>
              <a:rPr lang="en-GB" altLang="zh-CN" dirty="0">
                <a:latin typeface="Times" panose="02020603050405020304" pitchFamily="18" charset="0"/>
              </a:rPr>
              <a:t>-1]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+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A[</a:t>
            </a:r>
            <a:r>
              <a:rPr lang="en-GB" altLang="zh-CN" i="1" dirty="0">
                <a:latin typeface="Times" panose="02020603050405020304" pitchFamily="18" charset="0"/>
              </a:rPr>
              <a:t>i</a:t>
            </a:r>
            <a:r>
              <a:rPr lang="en-GB" altLang="zh-CN" dirty="0">
                <a:latin typeface="Times" panose="02020603050405020304" pitchFamily="18" charset="0"/>
              </a:rPr>
              <a:t>-2]</a:t>
            </a:r>
            <a:endParaRPr lang="en-GB" altLang="zh-HK" dirty="0"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r>
              <a:rPr lang="en-US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4	</a:t>
            </a:r>
            <a:r>
              <a:rPr lang="en-US" altLang="zh-HK" dirty="0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lang="en-US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A[</a:t>
            </a:r>
            <a:r>
              <a:rPr lang="en-US" altLang="zh-HK" i="1" dirty="0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lang="en-US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]</a:t>
            </a:r>
            <a:endParaRPr lang="en-GB" altLang="zh-CN" dirty="0">
              <a:latin typeface="Times" panose="02020603050405020304" pitchFamily="18" charset="0"/>
            </a:endParaRPr>
          </a:p>
        </p:txBody>
      </p:sp>
      <p:sp>
        <p:nvSpPr>
          <p:cNvPr id="514054" name="AutoShape 6">
            <a:extLst>
              <a:ext uri="{FF2B5EF4-FFF2-40B4-BE49-F238E27FC236}">
                <a16:creationId xmlns:a16="http://schemas.microsoft.com/office/drawing/2014/main" id="{BCFDBAA4-894A-4910-8321-EF9FEF0C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0619" y="2948510"/>
            <a:ext cx="4284662" cy="1920649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有效率</a:t>
            </a:r>
            <a:r>
              <a:rPr lang="en-US" altLang="zh-HK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!</a:t>
            </a:r>
          </a:p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算法复杂度是</a:t>
            </a:r>
            <a:r>
              <a:rPr lang="zh-HK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lang="en-US" altLang="zh-HK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O(</a:t>
            </a:r>
            <a:r>
              <a:rPr lang="en-US" altLang="zh-HK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n</a:t>
            </a:r>
            <a:r>
              <a:rPr lang="en-US" altLang="zh-HK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</a:p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各自优缺点？</a:t>
            </a:r>
            <a:endParaRPr lang="en-GB" altLang="zh-CN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14052" grpId="0" animBg="1"/>
      <p:bldP spid="5140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97443AC-E18E-4648-A42E-9E25782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0FEF-65E1-4E8F-9411-436F17C4AA0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4B1C4A7B-F6D6-4990-BDA1-3BE541567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lstStyle/>
          <a:p>
            <a:r>
              <a:rPr lang="zh-CN" altLang="en-US" dirty="0">
                <a:ea typeface="PMingLiU" panose="02020500000000000000" pitchFamily="18" charset="-120"/>
              </a:rPr>
              <a:t>递归</a:t>
            </a:r>
            <a:r>
              <a:rPr lang="zh-HK" altLang="en-US" dirty="0">
                <a:ea typeface="PMingLiU" panose="02020500000000000000" pitchFamily="18" charset="-120"/>
              </a:rPr>
              <a:t> </a:t>
            </a:r>
            <a:r>
              <a:rPr lang="en-US" altLang="zh-HK" dirty="0">
                <a:ea typeface="PMingLiU" panose="02020500000000000000" pitchFamily="18" charset="-120"/>
              </a:rPr>
              <a:t>vs </a:t>
            </a:r>
            <a:r>
              <a:rPr lang="zh-CN" altLang="en-US" dirty="0"/>
              <a:t>动态规划</a:t>
            </a:r>
            <a:endParaRPr lang="zh-CN" altLang="en-GB" dirty="0"/>
          </a:p>
        </p:txBody>
      </p:sp>
      <p:sp>
        <p:nvSpPr>
          <p:cNvPr id="514052" name="Text Box 4">
            <a:extLst>
              <a:ext uri="{FF2B5EF4-FFF2-40B4-BE49-F238E27FC236}">
                <a16:creationId xmlns:a16="http://schemas.microsoft.com/office/drawing/2014/main" id="{19864643-0490-4FCD-933E-089E17C1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6994"/>
            <a:ext cx="6913562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  <a:tab pos="11445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GB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递归之记忆化搜索版本</a:t>
            </a:r>
            <a:r>
              <a:rPr lang="en-GB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GB" altLang="zh-CN" dirty="0">
                <a:latin typeface="Times" panose="02020603050405020304" pitchFamily="18" charset="0"/>
              </a:rPr>
              <a:t>A[</a:t>
            </a:r>
            <a:r>
              <a:rPr lang="en-GB" altLang="zh-CN" dirty="0" err="1">
                <a:latin typeface="Times" panose="02020603050405020304" pitchFamily="18" charset="0"/>
              </a:rPr>
              <a:t>i</a:t>
            </a:r>
            <a:r>
              <a:rPr lang="en-GB" altLang="zh-CN" dirty="0">
                <a:latin typeface="Times" panose="02020603050405020304" pitchFamily="18" charset="0"/>
              </a:rPr>
              <a:t>]=0</a:t>
            </a:r>
          </a:p>
          <a:p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</a:t>
            </a:r>
            <a:r>
              <a:rPr lang="en-GB" altLang="zh-CN" dirty="0">
                <a:latin typeface="Times" panose="02020603050405020304" pitchFamily="18" charset="0"/>
              </a:rPr>
              <a:t>)</a:t>
            </a:r>
          </a:p>
          <a:p>
            <a:pPr marL="457200" indent="-457200">
              <a:buAutoNum type="arabicPlain"/>
            </a:pPr>
            <a:r>
              <a:rPr lang="en-GB" altLang="zh-CN" dirty="0">
                <a:latin typeface="Times" panose="02020603050405020304" pitchFamily="18" charset="0"/>
              </a:rPr>
              <a:t>A[0]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A[1] =</a:t>
            </a: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GB" altLang="zh-CN" dirty="0">
                <a:latin typeface="Times" panose="02020603050405020304" pitchFamily="18" charset="0"/>
              </a:rPr>
              <a:t>1</a:t>
            </a:r>
          </a:p>
          <a:p>
            <a:pPr marL="457200" indent="-457200">
              <a:buAutoNum type="arabicPlain"/>
            </a:pPr>
            <a:r>
              <a:rPr lang="en-US" altLang="zh-CN" dirty="0">
                <a:latin typeface="Times" panose="02020603050405020304" pitchFamily="18" charset="0"/>
              </a:rPr>
              <a:t>if  A[n]&gt;0 then</a:t>
            </a:r>
            <a:endParaRPr lang="en-GB" altLang="zh-CN" dirty="0">
              <a:latin typeface="Times" panose="02020603050405020304" pitchFamily="18" charset="0"/>
            </a:endParaRPr>
          </a:p>
          <a:p>
            <a:pPr marL="457200" indent="-457200">
              <a:buAutoNum type="arabicPlain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      return A[n]</a:t>
            </a:r>
          </a:p>
          <a:p>
            <a:pPr marL="457200" indent="-457200">
              <a:buAutoNum type="arabicPlain" startAt="3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else</a:t>
            </a:r>
          </a:p>
          <a:p>
            <a:pPr marL="457200" indent="-457200">
              <a:buFontTx/>
              <a:buAutoNum type="arabicPlain" startAt="3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      A[n] = </a:t>
            </a:r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n-</a:t>
            </a:r>
            <a:r>
              <a:rPr lang="en-GB" altLang="zh-CN" dirty="0">
                <a:latin typeface="Times" panose="02020603050405020304" pitchFamily="18" charset="0"/>
              </a:rPr>
              <a:t>1)+</a:t>
            </a:r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n-</a:t>
            </a:r>
            <a:r>
              <a:rPr lang="en-GB" altLang="zh-CN" dirty="0">
                <a:latin typeface="Times" panose="02020603050405020304" pitchFamily="18" charset="0"/>
              </a:rPr>
              <a:t>2)</a:t>
            </a:r>
          </a:p>
          <a:p>
            <a:pPr marL="457200" indent="-457200">
              <a:buFontTx/>
              <a:buAutoNum type="arabicPlain" startAt="3"/>
            </a:pPr>
            <a:r>
              <a:rPr lang="en-GB" altLang="zh-HK" dirty="0">
                <a:latin typeface="Times" panose="02020603050405020304" pitchFamily="18" charset="0"/>
                <a:ea typeface="PMingLiU" panose="02020500000000000000" pitchFamily="18" charset="-120"/>
              </a:rPr>
              <a:t>       return </a:t>
            </a:r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n-</a:t>
            </a:r>
            <a:r>
              <a:rPr lang="en-GB" altLang="zh-CN" dirty="0">
                <a:latin typeface="Times" panose="02020603050405020304" pitchFamily="18" charset="0"/>
              </a:rPr>
              <a:t>1)+</a:t>
            </a:r>
            <a:r>
              <a:rPr lang="en-GB" altLang="zh-CN" i="1" dirty="0">
                <a:latin typeface="Times" panose="02020603050405020304" pitchFamily="18" charset="0"/>
              </a:rPr>
              <a:t>F</a:t>
            </a:r>
            <a:r>
              <a:rPr lang="en-GB" altLang="zh-CN" dirty="0">
                <a:latin typeface="Times" panose="02020603050405020304" pitchFamily="18" charset="0"/>
              </a:rPr>
              <a:t>(</a:t>
            </a:r>
            <a:r>
              <a:rPr lang="en-GB" altLang="zh-CN" i="1" dirty="0">
                <a:latin typeface="Times" panose="02020603050405020304" pitchFamily="18" charset="0"/>
              </a:rPr>
              <a:t>n-</a:t>
            </a:r>
            <a:r>
              <a:rPr lang="en-GB" altLang="zh-CN" dirty="0">
                <a:latin typeface="Times" panose="02020603050405020304" pitchFamily="18" charset="0"/>
              </a:rPr>
              <a:t>2)</a:t>
            </a:r>
          </a:p>
          <a:p>
            <a:pPr marL="457200" indent="-457200">
              <a:buFontTx/>
              <a:buAutoNum type="arabicPlain" startAt="3"/>
            </a:pPr>
            <a:endParaRPr lang="en-GB" altLang="zh-CN" dirty="0">
              <a:latin typeface="Times" panose="02020603050405020304" pitchFamily="18" charset="0"/>
            </a:endParaRPr>
          </a:p>
        </p:txBody>
      </p:sp>
      <p:sp>
        <p:nvSpPr>
          <p:cNvPr id="514054" name="AutoShape 6">
            <a:extLst>
              <a:ext uri="{FF2B5EF4-FFF2-40B4-BE49-F238E27FC236}">
                <a16:creationId xmlns:a16="http://schemas.microsoft.com/office/drawing/2014/main" id="{BCFDBAA4-894A-4910-8321-EF9FEF0C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102245"/>
            <a:ext cx="4284662" cy="1296988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有效率</a:t>
            </a:r>
            <a:r>
              <a:rPr lang="en-US" altLang="zh-HK" sz="2800" i="1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?</a:t>
            </a:r>
          </a:p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算法复杂度是</a:t>
            </a:r>
            <a:r>
              <a:rPr lang="zh-HK" altLang="en-US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lang="en-US" altLang="zh-HK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O(</a:t>
            </a:r>
            <a:r>
              <a:rPr lang="en-US" altLang="zh-HK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?</a:t>
            </a:r>
            <a:r>
              <a:rPr lang="en-US" altLang="zh-HK" sz="2800" dirty="0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  <a:endParaRPr lang="en-GB" altLang="zh-CN" sz="28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  <p:bldP spid="5140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93D23-0A7B-4830-9E56-3AC1BBEF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3DCA-8302-464A-B8D7-19FBCF861E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5074" name="Rectangle 2">
            <a:extLst>
              <a:ext uri="{FF2B5EF4-FFF2-40B4-BE49-F238E27FC236}">
                <a16:creationId xmlns:a16="http://schemas.microsoft.com/office/drawing/2014/main" id="{19B69712-9047-4C0E-8805-E0B83285B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2674938" cy="58102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66"/>
                </a:solidFill>
                <a:ea typeface="仿宋_GB2312" pitchFamily="49" charset="-122"/>
              </a:rPr>
              <a:t>方法概要</a:t>
            </a:r>
            <a:endParaRPr lang="zh-CN" altLang="en-GB" sz="3600" dirty="0">
              <a:solidFill>
                <a:srgbClr val="FF0066"/>
              </a:solidFill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5075" name="Rectangle 3">
                <a:extLst>
                  <a:ext uri="{FF2B5EF4-FFF2-40B4-BE49-F238E27FC236}">
                    <a16:creationId xmlns:a16="http://schemas.microsoft.com/office/drawing/2014/main" id="{6C5B7DAB-0417-4746-A6DB-ACFD7340706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836613"/>
                <a:ext cx="7704980" cy="55800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ea typeface="楷体_GB2312" pitchFamily="49" charset="-122"/>
                  </a:rPr>
                  <a:t>构造一个公式，它表示一个问题的解是与它的子问题的 解相关的公式</a:t>
                </a:r>
                <a:r>
                  <a:rPr lang="en-US" altLang="zh-TW" sz="2600" dirty="0">
                    <a:ea typeface="楷体_GB2312" pitchFamily="49" charset="-122"/>
                  </a:rPr>
                  <a:t>.</a:t>
                </a:r>
                <a:br>
                  <a:rPr lang="en-US" altLang="zh-HK" sz="2600" dirty="0">
                    <a:ea typeface="楷体_GB2312" pitchFamily="49" charset="-122"/>
                  </a:rPr>
                </a:br>
                <a:r>
                  <a:rPr lang="en-US" altLang="zh-TW" sz="2600" dirty="0">
                    <a:ea typeface="楷体_GB2312" pitchFamily="49" charset="-122"/>
                  </a:rPr>
                  <a:t>E.g. 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𝑛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=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d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𝑛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+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𝐹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𝑛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−2)</m:t>
                    </m:r>
                  </m:oMath>
                </a14:m>
                <a:endParaRPr lang="en-US" altLang="zh-TW" sz="2600" dirty="0">
                  <a:ea typeface="楷体_GB2312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ea typeface="楷体_GB2312" pitchFamily="49" charset="-122"/>
                  </a:rPr>
                  <a:t>为这些子问题做索引</a:t>
                </a:r>
                <a:r>
                  <a:rPr lang="zh-TW" altLang="en-US" sz="2600" dirty="0">
                    <a:ea typeface="楷体_GB2312" pitchFamily="49" charset="-122"/>
                  </a:rPr>
                  <a:t> </a:t>
                </a:r>
                <a:r>
                  <a:rPr lang="zh-CN" altLang="en-US" sz="2600" dirty="0">
                    <a:ea typeface="楷体_GB2312" pitchFamily="49" charset="-122"/>
                  </a:rPr>
                  <a:t>，以便它们能够在表中更好的存储与检索</a:t>
                </a:r>
                <a:r>
                  <a:rPr lang="zh-TW" altLang="en-US" sz="2600" dirty="0">
                    <a:ea typeface="楷体_GB2312" pitchFamily="49" charset="-122"/>
                  </a:rPr>
                  <a:t> </a:t>
                </a:r>
                <a:r>
                  <a:rPr lang="en-US" altLang="zh-TW" sz="2600" dirty="0">
                    <a:ea typeface="楷体_GB2312" pitchFamily="49" charset="-122"/>
                  </a:rPr>
                  <a:t>(i.e., </a:t>
                </a:r>
                <a:r>
                  <a:rPr lang="zh-CN" altLang="en-US" sz="2600" dirty="0">
                    <a:ea typeface="楷体_GB2312" pitchFamily="49" charset="-122"/>
                  </a:rPr>
                  <a:t>数组、向量</a:t>
                </a:r>
                <a:r>
                  <a:rPr lang="en-US" altLang="zh-TW" sz="2600" dirty="0">
                    <a:ea typeface="楷体_GB2312" pitchFamily="49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ea typeface="楷体_GB2312" pitchFamily="49" charset="-122"/>
                  </a:rPr>
                  <a:t>以自底向上的方法来填写这表格</a:t>
                </a:r>
                <a:r>
                  <a:rPr lang="en-US" altLang="zh-TW" sz="2600" dirty="0">
                    <a:ea typeface="楷体_GB2312" pitchFamily="49" charset="-122"/>
                  </a:rPr>
                  <a:t>; </a:t>
                </a:r>
                <a:r>
                  <a:rPr lang="zh-CN" altLang="en-US" sz="2600" dirty="0">
                    <a:ea typeface="楷体_GB2312" pitchFamily="49" charset="-122"/>
                  </a:rPr>
                  <a:t>首先填写最小子问题的解</a:t>
                </a:r>
                <a:r>
                  <a:rPr lang="en-US" altLang="zh-TW" sz="2600" dirty="0">
                    <a:ea typeface="楷体_GB2312" pitchFamily="49" charset="-122"/>
                  </a:rPr>
                  <a:t>.</a:t>
                </a:r>
                <a:endParaRPr lang="en-US" altLang="zh-HK" sz="2600" dirty="0">
                  <a:ea typeface="楷体_GB2312" pitchFamily="49" charset="-12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zh-CN" altLang="en-US" dirty="0">
                    <a:ea typeface="楷体_GB2312" pitchFamily="49" charset="-122"/>
                  </a:rPr>
                  <a:t>这就保证了当我们解决一个特殊的子问题时</a:t>
                </a:r>
                <a:r>
                  <a:rPr lang="en-US" altLang="zh-TW" dirty="0">
                    <a:ea typeface="楷体_GB2312" pitchFamily="49" charset="-122"/>
                  </a:rPr>
                  <a:t>, </a:t>
                </a:r>
                <a:r>
                  <a:rPr lang="zh-CN" altLang="en-US" dirty="0">
                    <a:ea typeface="楷体_GB2312" pitchFamily="49" charset="-122"/>
                  </a:rPr>
                  <a:t>可以利用比它更小的所有可利用的 子问题的解</a:t>
                </a:r>
                <a:r>
                  <a:rPr lang="en-US" altLang="zh-TW" dirty="0">
                    <a:ea typeface="楷体_GB2312" pitchFamily="49" charset="-122"/>
                  </a:rPr>
                  <a:t>.</a:t>
                </a:r>
                <a:endParaRPr lang="en-GB" altLang="zh-CN" dirty="0"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515075" name="Rectangle 3">
                <a:extLst>
                  <a:ext uri="{FF2B5EF4-FFF2-40B4-BE49-F238E27FC236}">
                    <a16:creationId xmlns:a16="http://schemas.microsoft.com/office/drawing/2014/main" id="{6C5B7DAB-0417-4746-A6DB-ACFD73407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836613"/>
                <a:ext cx="7704980" cy="5580062"/>
              </a:xfrm>
              <a:blipFill>
                <a:blip r:embed="rId3"/>
                <a:stretch>
                  <a:fillRect l="-475" r="-554" b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/>
      <p:bldP spid="5150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9FDAA-5116-4125-BC2E-99D5E56D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7EBFC-B3E1-4572-998C-766EC02D141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ED6E5F58-4C93-4F80-AB10-7BC38B6BE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3744913" cy="5762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算法思想</a:t>
            </a:r>
          </a:p>
        </p:txBody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3B85919D-444E-49CA-BB49-4551B4BEB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607300" cy="453583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将待求解的问题分解成若干个子问题，并存储子问题的解而避免计算重复的子问题，并由子问题的解得到原问题的解。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动态规划算法通常用于求解具有某种最优性质的问题。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动态规划算法的基本要素：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 最优子结构性质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zh-CN" altLang="en-US" sz="24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重叠子问题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549892" name="WordArt 4">
            <a:extLst>
              <a:ext uri="{FF2B5EF4-FFF2-40B4-BE49-F238E27FC236}">
                <a16:creationId xmlns:a16="http://schemas.microsoft.com/office/drawing/2014/main" id="{D4B4AB87-125B-4311-82BD-22F1F852832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E39C12B-951D-41A5-B592-CCCD8AD6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B2E9-2787-405C-AF19-3BF73335125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0E82900F-C398-4643-832D-3B9F812F0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7920038" cy="4538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最优子结构性质：</a:t>
            </a:r>
            <a:r>
              <a:rPr lang="zh-CN" altLang="en-US" sz="2400" dirty="0">
                <a:ea typeface="仿宋_GB2312" pitchFamily="49" charset="-122"/>
              </a:rPr>
              <a:t>问题的最优解包含着它的子问题的最优解。即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不管前面的策略如何，此后的决策必须是基于当前状态（由上一次决策产生）的最优决策。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重叠子问题：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在用递归算法自顶向下解问题时，每次产生的子问题并不总是新问题，有些问题被反复计算多次。对每个子问题只解一次，然后将其解保存起来，以后再遇到同样的问题时就可以直接引用，不必重新求解。</a:t>
            </a:r>
          </a:p>
        </p:txBody>
      </p:sp>
      <p:sp>
        <p:nvSpPr>
          <p:cNvPr id="550915" name="WordArt 3">
            <a:extLst>
              <a:ext uri="{FF2B5EF4-FFF2-40B4-BE49-F238E27FC236}">
                <a16:creationId xmlns:a16="http://schemas.microsoft.com/office/drawing/2014/main" id="{D311C5CC-5D55-4FFF-9025-E30232F8429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804025" y="476250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4" grpId="0" build="p" autoUpdateAnimBg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12319</TotalTime>
  <Words>2828</Words>
  <Application>Microsoft Office PowerPoint</Application>
  <PresentationFormat>全屏显示(4:3)</PresentationFormat>
  <Paragraphs>354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PMingLiU</vt:lpstr>
      <vt:lpstr>方正魏碑简体</vt:lpstr>
      <vt:lpstr>仿宋_GB2312</vt:lpstr>
      <vt:lpstr>黑体</vt:lpstr>
      <vt:lpstr>楷体_GB2312</vt:lpstr>
      <vt:lpstr>隶书</vt:lpstr>
      <vt:lpstr>宋体</vt:lpstr>
      <vt:lpstr>微软雅黑</vt:lpstr>
      <vt:lpstr>Arial</vt:lpstr>
      <vt:lpstr>Cambria Math</vt:lpstr>
      <vt:lpstr>Comic Sans MS</vt:lpstr>
      <vt:lpstr>Times</vt:lpstr>
      <vt:lpstr>Times New Roman</vt:lpstr>
      <vt:lpstr>Wingdings</vt:lpstr>
      <vt:lpstr>Network</vt:lpstr>
      <vt:lpstr>算法设计与分析</vt:lpstr>
      <vt:lpstr>算法设计与分析</vt:lpstr>
      <vt:lpstr>PowerPoint 演示文稿</vt:lpstr>
      <vt:lpstr>递归 vs 动态规划</vt:lpstr>
      <vt:lpstr>递归 vs 动态规划</vt:lpstr>
      <vt:lpstr>递归 vs 动态规划</vt:lpstr>
      <vt:lpstr>方法概要</vt:lpstr>
      <vt:lpstr>算法思想</vt:lpstr>
      <vt:lpstr>PowerPoint 演示文稿</vt:lpstr>
      <vt:lpstr>解决问题的基本特征</vt:lpstr>
      <vt:lpstr>PowerPoint 演示文稿</vt:lpstr>
      <vt:lpstr>PowerPoint 演示文稿</vt:lpstr>
      <vt:lpstr>PowerPoint 演示文稿</vt:lpstr>
      <vt:lpstr>例题三：排队买票问题</vt:lpstr>
      <vt:lpstr>PowerPoint 演示文稿</vt:lpstr>
      <vt:lpstr>程序的实现</vt:lpstr>
      <vt:lpstr>程序的实现</vt:lpstr>
      <vt:lpstr>例题四：硬币问题</vt:lpstr>
      <vt:lpstr>例题四：硬币问题</vt:lpstr>
      <vt:lpstr>例题五：求最长不降子序列 LIS</vt:lpstr>
      <vt:lpstr>例题五：求最长不降子序列 LIS</vt:lpstr>
      <vt:lpstr>例题五：求最长不降子序列 LIS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David Matuszek</dc:creator>
  <cp:lastModifiedBy>Civi</cp:lastModifiedBy>
  <cp:revision>829</cp:revision>
  <cp:lastPrinted>2020-10-06T14:22:27Z</cp:lastPrinted>
  <dcterms:created xsi:type="dcterms:W3CDTF">2002-01-31T05:15:17Z</dcterms:created>
  <dcterms:modified xsi:type="dcterms:W3CDTF">2021-10-10T08:33:49Z</dcterms:modified>
</cp:coreProperties>
</file>