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47"/>
  </p:notesMasterIdLst>
  <p:handoutMasterIdLst>
    <p:handoutMasterId r:id="rId48"/>
  </p:handoutMasterIdLst>
  <p:sldIdLst>
    <p:sldId id="256" r:id="rId2"/>
    <p:sldId id="699" r:id="rId3"/>
    <p:sldId id="700" r:id="rId4"/>
    <p:sldId id="713" r:id="rId5"/>
    <p:sldId id="714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500" r:id="rId14"/>
    <p:sldId id="501" r:id="rId15"/>
    <p:sldId id="502" r:id="rId16"/>
    <p:sldId id="503" r:id="rId17"/>
    <p:sldId id="564" r:id="rId18"/>
    <p:sldId id="565" r:id="rId19"/>
    <p:sldId id="570" r:id="rId20"/>
    <p:sldId id="566" r:id="rId21"/>
    <p:sldId id="568" r:id="rId22"/>
    <p:sldId id="567" r:id="rId23"/>
    <p:sldId id="569" r:id="rId24"/>
    <p:sldId id="571" r:id="rId25"/>
    <p:sldId id="572" r:id="rId26"/>
    <p:sldId id="504" r:id="rId27"/>
    <p:sldId id="505" r:id="rId28"/>
    <p:sldId id="573" r:id="rId29"/>
    <p:sldId id="657" r:id="rId30"/>
    <p:sldId id="658" r:id="rId31"/>
    <p:sldId id="738" r:id="rId32"/>
    <p:sldId id="659" r:id="rId33"/>
    <p:sldId id="660" r:id="rId34"/>
    <p:sldId id="708" r:id="rId35"/>
    <p:sldId id="707" r:id="rId36"/>
    <p:sldId id="709" r:id="rId37"/>
    <p:sldId id="710" r:id="rId38"/>
    <p:sldId id="712" r:id="rId39"/>
    <p:sldId id="729" r:id="rId40"/>
    <p:sldId id="730" r:id="rId41"/>
    <p:sldId id="732" r:id="rId42"/>
    <p:sldId id="734" r:id="rId43"/>
    <p:sldId id="706" r:id="rId44"/>
    <p:sldId id="733" r:id="rId45"/>
    <p:sldId id="735" r:id="rId46"/>
  </p:sldIdLst>
  <p:sldSz cx="9144000" cy="6858000" type="screen4x3"/>
  <p:notesSz cx="992981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CC"/>
    <a:srgbClr val="008000"/>
    <a:srgbClr val="996633"/>
    <a:srgbClr val="00FF00"/>
    <a:srgbClr val="FF0000"/>
    <a:srgbClr val="FF99FF"/>
    <a:srgbClr val="99CC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1480" autoAdjust="0"/>
  </p:normalViewPr>
  <p:slideViewPr>
    <p:cSldViewPr>
      <p:cViewPr varScale="1">
        <p:scale>
          <a:sx n="100" d="100"/>
          <a:sy n="100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3F4AB18-3654-48F9-86F5-1619735C97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3B2B151-A4EB-45B1-89EC-588E909C6D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12F181F-FC1C-4C21-8B9A-2F8FE43F42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52A599A-C2C6-4B9E-82CC-C922B311BD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C24893A2-9FA1-4570-85ED-F272AC79691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BC578F-8ED9-49F8-91FB-773F2DB566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F54AF90-561C-4818-8F05-6956E3D37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547F9C96-229B-4A4A-BB6C-4A3D333030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4FFC150-2492-4022-BE2A-5C53454D5A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1BDB55-3341-430A-88E2-9E78E2B96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0FCE084E-7764-4C8B-8D62-94EC5D32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C124D55-68F4-415E-8ACA-2483CE222A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597D6ED3-6EA4-45B5-A3BB-E3D84CDA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A51465DD-C845-4089-8A93-982D7600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412B7B7C-F910-4385-842B-82278B6F7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B0B3CB-7F0F-4EEB-ABE0-1607749836FA}" type="slidenum">
              <a:rPr lang="zh-CN" altLang="zh-CN"/>
              <a:pPr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71D11CD-0F30-4B34-B616-BD7FD01C58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28481340-938A-470C-9697-72ED1F66A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en-US" altLang="zh-CN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0D09AB96-B0DA-416E-8D77-63AC2C8B1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F58C1A-8B9C-4F98-AD21-1268BE92E53E}" type="slidenum">
              <a:rPr lang="zh-CN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4A4B43B7-3F41-49FA-AF80-14934B10C8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12DE4C9B-5B77-4D05-B225-9D51BD9FB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BACC54B6-E62D-4F0E-9154-5C6C1AE1A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80E45-51B2-4240-BC97-AC3DA0A7D083}" type="slidenum">
              <a:rPr lang="zh-CN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Line 2">
            <a:extLst>
              <a:ext uri="{FF2B5EF4-FFF2-40B4-BE49-F238E27FC236}">
                <a16:creationId xmlns:a16="http://schemas.microsoft.com/office/drawing/2014/main" id="{96F54027-FD06-4762-AD60-B49FBB020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B8DD0F52-57FC-43BF-980D-FE506A5496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697348" name="Rectangle 4">
            <a:extLst>
              <a:ext uri="{FF2B5EF4-FFF2-40B4-BE49-F238E27FC236}">
                <a16:creationId xmlns:a16="http://schemas.microsoft.com/office/drawing/2014/main" id="{0742F304-E632-4F43-94E6-BF725B6D31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697349" name="Rectangle 5">
            <a:extLst>
              <a:ext uri="{FF2B5EF4-FFF2-40B4-BE49-F238E27FC236}">
                <a16:creationId xmlns:a16="http://schemas.microsoft.com/office/drawing/2014/main" id="{A146380B-C7C6-435A-8BDD-AE525C1D40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350" name="Rectangle 6">
            <a:extLst>
              <a:ext uri="{FF2B5EF4-FFF2-40B4-BE49-F238E27FC236}">
                <a16:creationId xmlns:a16="http://schemas.microsoft.com/office/drawing/2014/main" id="{55B001FD-9B90-4639-A925-038DBFBF48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97351" name="Rectangle 7">
            <a:extLst>
              <a:ext uri="{FF2B5EF4-FFF2-40B4-BE49-F238E27FC236}">
                <a16:creationId xmlns:a16="http://schemas.microsoft.com/office/drawing/2014/main" id="{CAED1F36-C6C6-4378-97AF-5CF236FEA6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E42D75-5EA4-46FD-AA47-69DF035F2E8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7352" name="Group 8">
            <a:extLst>
              <a:ext uri="{FF2B5EF4-FFF2-40B4-BE49-F238E27FC236}">
                <a16:creationId xmlns:a16="http://schemas.microsoft.com/office/drawing/2014/main" id="{12EB18B6-36AA-4965-A027-F186627E22B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97353" name="Oval 9">
              <a:extLst>
                <a:ext uri="{FF2B5EF4-FFF2-40B4-BE49-F238E27FC236}">
                  <a16:creationId xmlns:a16="http://schemas.microsoft.com/office/drawing/2014/main" id="{EF4EB951-FD9D-4DB1-9BB0-1D0DDE8A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4" name="Oval 10">
              <a:extLst>
                <a:ext uri="{FF2B5EF4-FFF2-40B4-BE49-F238E27FC236}">
                  <a16:creationId xmlns:a16="http://schemas.microsoft.com/office/drawing/2014/main" id="{6B2755D7-8F43-477C-B162-4B7D379B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5" name="Oval 11">
              <a:extLst>
                <a:ext uri="{FF2B5EF4-FFF2-40B4-BE49-F238E27FC236}">
                  <a16:creationId xmlns:a16="http://schemas.microsoft.com/office/drawing/2014/main" id="{CD1DEE31-11AB-4C6A-9543-E4466B9A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6" name="Oval 12">
              <a:extLst>
                <a:ext uri="{FF2B5EF4-FFF2-40B4-BE49-F238E27FC236}">
                  <a16:creationId xmlns:a16="http://schemas.microsoft.com/office/drawing/2014/main" id="{FBBBAEFB-D8E4-4AC9-96FA-87DADE94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7" name="Oval 13">
              <a:extLst>
                <a:ext uri="{FF2B5EF4-FFF2-40B4-BE49-F238E27FC236}">
                  <a16:creationId xmlns:a16="http://schemas.microsoft.com/office/drawing/2014/main" id="{2681A1C1-8B39-45AA-8BED-60800A73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8" name="Oval 14">
              <a:extLst>
                <a:ext uri="{FF2B5EF4-FFF2-40B4-BE49-F238E27FC236}">
                  <a16:creationId xmlns:a16="http://schemas.microsoft.com/office/drawing/2014/main" id="{AB590AB0-12D2-4E20-B8F2-AF057C6C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9" name="Oval 15">
              <a:extLst>
                <a:ext uri="{FF2B5EF4-FFF2-40B4-BE49-F238E27FC236}">
                  <a16:creationId xmlns:a16="http://schemas.microsoft.com/office/drawing/2014/main" id="{BE5DAA94-7B60-4B5B-BAD7-32C0F4AB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0" name="Oval 16">
              <a:extLst>
                <a:ext uri="{FF2B5EF4-FFF2-40B4-BE49-F238E27FC236}">
                  <a16:creationId xmlns:a16="http://schemas.microsoft.com/office/drawing/2014/main" id="{D6FA4CFC-2678-4CC1-90FF-2F734AD1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1" name="Oval 17">
              <a:extLst>
                <a:ext uri="{FF2B5EF4-FFF2-40B4-BE49-F238E27FC236}">
                  <a16:creationId xmlns:a16="http://schemas.microsoft.com/office/drawing/2014/main" id="{51D38421-603A-457A-A10E-A33472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2" name="Oval 18">
              <a:extLst>
                <a:ext uri="{FF2B5EF4-FFF2-40B4-BE49-F238E27FC236}">
                  <a16:creationId xmlns:a16="http://schemas.microsoft.com/office/drawing/2014/main" id="{D928E0B8-DE88-4172-B5C8-723E262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3" name="Oval 19">
              <a:extLst>
                <a:ext uri="{FF2B5EF4-FFF2-40B4-BE49-F238E27FC236}">
                  <a16:creationId xmlns:a16="http://schemas.microsoft.com/office/drawing/2014/main" id="{0BB20FBF-2169-4065-A9A1-39E9F95F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4" name="Oval 20">
              <a:extLst>
                <a:ext uri="{FF2B5EF4-FFF2-40B4-BE49-F238E27FC236}">
                  <a16:creationId xmlns:a16="http://schemas.microsoft.com/office/drawing/2014/main" id="{6CDDEBDE-E398-4235-BCB7-53D139419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5" name="Oval 21">
              <a:extLst>
                <a:ext uri="{FF2B5EF4-FFF2-40B4-BE49-F238E27FC236}">
                  <a16:creationId xmlns:a16="http://schemas.microsoft.com/office/drawing/2014/main" id="{2AF6F9DE-FC1A-4E87-B1B5-5846D67D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6" name="Oval 22">
              <a:extLst>
                <a:ext uri="{FF2B5EF4-FFF2-40B4-BE49-F238E27FC236}">
                  <a16:creationId xmlns:a16="http://schemas.microsoft.com/office/drawing/2014/main" id="{310F3805-B4DA-4F0F-A3E4-624E2CED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7" name="Oval 23">
              <a:extLst>
                <a:ext uri="{FF2B5EF4-FFF2-40B4-BE49-F238E27FC236}">
                  <a16:creationId xmlns:a16="http://schemas.microsoft.com/office/drawing/2014/main" id="{65CDD9FD-8F73-4E3F-93C3-7219D697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8" name="Oval 24">
              <a:extLst>
                <a:ext uri="{FF2B5EF4-FFF2-40B4-BE49-F238E27FC236}">
                  <a16:creationId xmlns:a16="http://schemas.microsoft.com/office/drawing/2014/main" id="{059A7AF7-4D7E-4B33-BE60-FBA0FC27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9" name="Oval 25">
              <a:extLst>
                <a:ext uri="{FF2B5EF4-FFF2-40B4-BE49-F238E27FC236}">
                  <a16:creationId xmlns:a16="http://schemas.microsoft.com/office/drawing/2014/main" id="{ADE64341-561D-4CCC-AEC9-54DAD193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0" name="Oval 26">
              <a:extLst>
                <a:ext uri="{FF2B5EF4-FFF2-40B4-BE49-F238E27FC236}">
                  <a16:creationId xmlns:a16="http://schemas.microsoft.com/office/drawing/2014/main" id="{DC026E9C-30C7-4227-B13E-909E4D4D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1" name="Oval 27">
              <a:extLst>
                <a:ext uri="{FF2B5EF4-FFF2-40B4-BE49-F238E27FC236}">
                  <a16:creationId xmlns:a16="http://schemas.microsoft.com/office/drawing/2014/main" id="{4A840D11-F58A-4F36-8663-014FF964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2" name="Oval 28">
              <a:extLst>
                <a:ext uri="{FF2B5EF4-FFF2-40B4-BE49-F238E27FC236}">
                  <a16:creationId xmlns:a16="http://schemas.microsoft.com/office/drawing/2014/main" id="{C4AAA487-6614-4A71-A113-3F4593DE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3" name="Oval 29">
              <a:extLst>
                <a:ext uri="{FF2B5EF4-FFF2-40B4-BE49-F238E27FC236}">
                  <a16:creationId xmlns:a16="http://schemas.microsoft.com/office/drawing/2014/main" id="{98EEDF4F-DAAD-4F74-9271-79715DB5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4" name="Oval 30">
              <a:extLst>
                <a:ext uri="{FF2B5EF4-FFF2-40B4-BE49-F238E27FC236}">
                  <a16:creationId xmlns:a16="http://schemas.microsoft.com/office/drawing/2014/main" id="{872EBB07-03FA-406B-863B-AD63FA6B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5" name="Oval 31">
              <a:extLst>
                <a:ext uri="{FF2B5EF4-FFF2-40B4-BE49-F238E27FC236}">
                  <a16:creationId xmlns:a16="http://schemas.microsoft.com/office/drawing/2014/main" id="{1DAC28E3-50D8-469E-83DF-DF12FA94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6" name="Oval 32">
              <a:extLst>
                <a:ext uri="{FF2B5EF4-FFF2-40B4-BE49-F238E27FC236}">
                  <a16:creationId xmlns:a16="http://schemas.microsoft.com/office/drawing/2014/main" id="{A8A377AA-6B96-49BF-B887-9C50AC4F8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7" name="Oval 33">
              <a:extLst>
                <a:ext uri="{FF2B5EF4-FFF2-40B4-BE49-F238E27FC236}">
                  <a16:creationId xmlns:a16="http://schemas.microsoft.com/office/drawing/2014/main" id="{9F57ED65-0ADD-4E15-95FE-052E489B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8" name="Oval 34">
              <a:extLst>
                <a:ext uri="{FF2B5EF4-FFF2-40B4-BE49-F238E27FC236}">
                  <a16:creationId xmlns:a16="http://schemas.microsoft.com/office/drawing/2014/main" id="{A11B8AEF-295A-4399-BC8A-E2618D59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9" name="Oval 35">
              <a:extLst>
                <a:ext uri="{FF2B5EF4-FFF2-40B4-BE49-F238E27FC236}">
                  <a16:creationId xmlns:a16="http://schemas.microsoft.com/office/drawing/2014/main" id="{902E8F8A-B738-40C6-92C4-BD01840E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0" name="Oval 36">
              <a:extLst>
                <a:ext uri="{FF2B5EF4-FFF2-40B4-BE49-F238E27FC236}">
                  <a16:creationId xmlns:a16="http://schemas.microsoft.com/office/drawing/2014/main" id="{9C004F40-C63E-44BA-965B-54F932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1" name="Oval 37">
              <a:extLst>
                <a:ext uri="{FF2B5EF4-FFF2-40B4-BE49-F238E27FC236}">
                  <a16:creationId xmlns:a16="http://schemas.microsoft.com/office/drawing/2014/main" id="{CA26D6AF-8717-4BB4-90DB-6B43DA12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2" name="Oval 38">
              <a:extLst>
                <a:ext uri="{FF2B5EF4-FFF2-40B4-BE49-F238E27FC236}">
                  <a16:creationId xmlns:a16="http://schemas.microsoft.com/office/drawing/2014/main" id="{E8791E4F-810B-4A9E-9197-E9A73D93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3" name="Oval 39">
              <a:extLst>
                <a:ext uri="{FF2B5EF4-FFF2-40B4-BE49-F238E27FC236}">
                  <a16:creationId xmlns:a16="http://schemas.microsoft.com/office/drawing/2014/main" id="{586FC40D-93DB-494B-9320-8C054043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84" name="Line 40">
            <a:extLst>
              <a:ext uri="{FF2B5EF4-FFF2-40B4-BE49-F238E27FC236}">
                <a16:creationId xmlns:a16="http://schemas.microsoft.com/office/drawing/2014/main" id="{8744FC5D-2338-4C39-AE63-A2AA3F0AF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D92FC-A69B-43DB-9A5C-E5D8714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7E00E-BA8C-45AF-AEC1-C3BCEA19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22D7-4045-4495-ADC3-EEF11917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A6B02-130E-46A4-9FF6-AFA20B5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28FA-F4FB-4F5F-A242-CCFB98E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53CC7-59A2-490C-9B81-E02DAEBF4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932E9-9577-4C51-9D2A-A475C4B91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1960F-DE41-4E90-B35C-1D962561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3A445-C678-411D-8A62-AEF8065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131F9-4A2A-41CD-8396-2A04B5A3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657B-0AD0-4608-A7A1-2A4CAAE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6AEC3-29ED-46D6-A016-69779E83C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24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3FC9-1905-4F8B-92D2-7651698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70722-7060-4DDC-93C3-13F92B9396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E6688-E1BD-4BA6-A5B0-223DD9E5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26773-29EB-411E-ACDB-979C5C8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561DC-3C2F-45AD-8B46-2904D0A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13820-6713-4B89-BAA2-39F555C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F5FAD7-0946-4CCA-A635-0CCA5EDC1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8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DD35-2E52-4EBD-AC84-0E5FA34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91A06-8BF3-4CE0-96BB-A741E0752DB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2A55B-7CB7-4684-BA33-0BBBECDE2C2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03B887-1302-4650-8B31-D5360D4BE41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7AC51C8-1387-4861-94D1-A2016902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298CD6B-06C9-4A24-83E3-AE268C25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ADD35A2-FD9A-4A74-AE48-E58C3008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9E4867-966E-417A-9793-62A5E2211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1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EB0F-E5BC-4DF6-8E6A-2008BCD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E8C0638-C13B-4A54-A806-E5C10F9A838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63C57-70BD-41C1-92B5-D281209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8878F-9F90-49F4-8BAA-0CD31A27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22FC4-C2EA-4510-9A09-54B24DA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053B3C-48A8-4CDC-8E95-1E2594467B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0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2138-B28F-4623-AD68-F7DB4A6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F05AF-771F-44FE-8ACB-2C9176BF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96368-951C-4B2C-A39F-00386B5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845A5-5B04-4C67-92A0-0EBE265B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C31E-85C6-4AA8-9908-F296383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7A085-D7A1-4BC0-AF05-76BA73749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2B9D-16D9-4920-93DD-ACEADCFA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FFE19-E743-431E-AD7E-255D194B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7E69B-0604-4ABA-9C2A-B3DCA2D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42DD-5925-4AE9-9097-A2E9027F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DF53F-9B73-41BC-9E4D-B82C237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B2D4F-4A5D-4EF3-B4E6-C52703840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7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327F3-BD0F-48E0-B796-E12CEF33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18EE-01B6-4E45-AE0C-BCDCCA43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D9863-1F3D-48B9-8290-66437555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1FE3E-1676-4E38-93CC-44761786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B3022-0A9A-4701-89D3-B630071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BEC63-5231-4604-BF31-9FAE466C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98CA9-8792-43ED-885A-88503B62C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542D-7D16-411A-808B-07454591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597C5-E8B2-4169-8338-7D279D0A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D5EB6-4225-42E6-9F42-1B0D6A2C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DBD68-D939-40BB-8C0F-B5F60B63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043DD-F4CF-4976-BB11-8F19E655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1B40-7E81-43C6-9265-35AD50F5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D08D7-5B7F-4169-B2F9-99DB4E6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FF55AB-72CB-4257-89AB-20F113A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E7C8-7511-484C-9CEF-A99660155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4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2C27-FA56-4335-967C-5A9498C2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FD97D-DC8B-4EB1-A964-2E3A983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2C5D8-DE30-4788-880A-2E0E21C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12B2E-67D9-4747-8388-8FA4516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D5316-3C24-4A7D-8BDC-6DCA753DD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96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3FB20-ABDB-4540-A19C-F1AB0A79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83BF5-5C8D-4C9C-87C0-DD73092E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41FF8-84F9-42AE-845F-6E822CBB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A409-3D7D-4217-8810-E9AD24269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0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4617-0295-4D93-9270-3DAFA74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2B9EF-79CE-4B03-BD35-EC77649D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B5714-2947-46DD-8210-7222F90A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C4162-324E-4FB9-BC67-D6569ED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4ED4C-2462-411A-A99A-809A02A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7B03A-EC12-4D1F-B31E-64907EBC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A64C-5DC7-481C-BDC1-6A2F83965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10F1-44F0-4D37-A2EE-2F0C945B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A4DCA-BB90-4823-87E3-8C7737D6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50FD5-94EC-434A-A16B-56055E40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5AA27-A119-4F3B-9CBB-5F7BD02D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13F4-E475-408E-99E3-BEC6D91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4BF0C-B342-4216-9A18-ACDC1EC0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56DBF-22BE-4F08-A189-E0D1C55B5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Line 2">
            <a:extLst>
              <a:ext uri="{FF2B5EF4-FFF2-40B4-BE49-F238E27FC236}">
                <a16:creationId xmlns:a16="http://schemas.microsoft.com/office/drawing/2014/main" id="{C1DC4BFC-9267-4ED0-B865-94989BE5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825EF7DE-5B8D-443F-B4D8-16794CB0A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55DB1F72-2E74-4636-AFB8-517693EFF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FA3B2ADF-2EB7-4CAF-B904-02EAAD016E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13DA80B9-1705-4E25-844E-5D4D3F7C8C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F6A32BDA-8C08-4B38-AA93-2D464DDE7E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CC39F97-A66E-478C-A7D5-102045CDFB2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6328" name="Group 8">
            <a:extLst>
              <a:ext uri="{FF2B5EF4-FFF2-40B4-BE49-F238E27FC236}">
                <a16:creationId xmlns:a16="http://schemas.microsoft.com/office/drawing/2014/main" id="{9080BBBC-DE1F-4870-867B-AE2CEE61981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96329" name="Oval 9">
              <a:extLst>
                <a:ext uri="{FF2B5EF4-FFF2-40B4-BE49-F238E27FC236}">
                  <a16:creationId xmlns:a16="http://schemas.microsoft.com/office/drawing/2014/main" id="{684BF1B4-BA2E-4BF5-A0EE-B44B3A33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0" name="Oval 10">
              <a:extLst>
                <a:ext uri="{FF2B5EF4-FFF2-40B4-BE49-F238E27FC236}">
                  <a16:creationId xmlns:a16="http://schemas.microsoft.com/office/drawing/2014/main" id="{62B78198-762B-487C-A8D3-127958F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1" name="Oval 11">
              <a:extLst>
                <a:ext uri="{FF2B5EF4-FFF2-40B4-BE49-F238E27FC236}">
                  <a16:creationId xmlns:a16="http://schemas.microsoft.com/office/drawing/2014/main" id="{EBF4AFD9-FB49-4A8E-8E3E-BB4E6052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2" name="Oval 12">
              <a:extLst>
                <a:ext uri="{FF2B5EF4-FFF2-40B4-BE49-F238E27FC236}">
                  <a16:creationId xmlns:a16="http://schemas.microsoft.com/office/drawing/2014/main" id="{58996586-2B48-4375-8C15-A52F9739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3" name="Oval 13">
              <a:extLst>
                <a:ext uri="{FF2B5EF4-FFF2-40B4-BE49-F238E27FC236}">
                  <a16:creationId xmlns:a16="http://schemas.microsoft.com/office/drawing/2014/main" id="{40707936-A4D5-49E8-8A62-B47B39D8A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4" name="Oval 14">
              <a:extLst>
                <a:ext uri="{FF2B5EF4-FFF2-40B4-BE49-F238E27FC236}">
                  <a16:creationId xmlns:a16="http://schemas.microsoft.com/office/drawing/2014/main" id="{304DF128-5A36-45C0-821C-2FCEA0C4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5" name="Oval 15">
              <a:extLst>
                <a:ext uri="{FF2B5EF4-FFF2-40B4-BE49-F238E27FC236}">
                  <a16:creationId xmlns:a16="http://schemas.microsoft.com/office/drawing/2014/main" id="{36AA12FE-39FA-4BB2-A4D1-E64453F6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6" name="Oval 16">
              <a:extLst>
                <a:ext uri="{FF2B5EF4-FFF2-40B4-BE49-F238E27FC236}">
                  <a16:creationId xmlns:a16="http://schemas.microsoft.com/office/drawing/2014/main" id="{A7101E07-5F94-4FF0-BD61-09617B98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7" name="Oval 17">
              <a:extLst>
                <a:ext uri="{FF2B5EF4-FFF2-40B4-BE49-F238E27FC236}">
                  <a16:creationId xmlns:a16="http://schemas.microsoft.com/office/drawing/2014/main" id="{AFB114DB-D793-4E52-875A-9154D3B7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8" name="Oval 18">
              <a:extLst>
                <a:ext uri="{FF2B5EF4-FFF2-40B4-BE49-F238E27FC236}">
                  <a16:creationId xmlns:a16="http://schemas.microsoft.com/office/drawing/2014/main" id="{0FF16460-86C2-4A73-8ED1-3124E566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9" name="Oval 19">
              <a:extLst>
                <a:ext uri="{FF2B5EF4-FFF2-40B4-BE49-F238E27FC236}">
                  <a16:creationId xmlns:a16="http://schemas.microsoft.com/office/drawing/2014/main" id="{6A618449-BEC5-4602-B950-D2F2C8BE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0" name="Oval 20">
              <a:extLst>
                <a:ext uri="{FF2B5EF4-FFF2-40B4-BE49-F238E27FC236}">
                  <a16:creationId xmlns:a16="http://schemas.microsoft.com/office/drawing/2014/main" id="{661DBF44-976D-4AE7-97DF-3DF9852E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1" name="Oval 21">
              <a:extLst>
                <a:ext uri="{FF2B5EF4-FFF2-40B4-BE49-F238E27FC236}">
                  <a16:creationId xmlns:a16="http://schemas.microsoft.com/office/drawing/2014/main" id="{F4FD84FF-05D3-4285-AB12-252A99DB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2" name="Oval 22">
              <a:extLst>
                <a:ext uri="{FF2B5EF4-FFF2-40B4-BE49-F238E27FC236}">
                  <a16:creationId xmlns:a16="http://schemas.microsoft.com/office/drawing/2014/main" id="{E230F281-E418-4998-979D-A094788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3" name="Oval 23">
              <a:extLst>
                <a:ext uri="{FF2B5EF4-FFF2-40B4-BE49-F238E27FC236}">
                  <a16:creationId xmlns:a16="http://schemas.microsoft.com/office/drawing/2014/main" id="{7A48DD40-0A58-48A2-A9DF-91D310E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4" name="Oval 24">
              <a:extLst>
                <a:ext uri="{FF2B5EF4-FFF2-40B4-BE49-F238E27FC236}">
                  <a16:creationId xmlns:a16="http://schemas.microsoft.com/office/drawing/2014/main" id="{4E7E48F7-A12F-4B19-8CA6-E4DCB547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5" name="Oval 25">
              <a:extLst>
                <a:ext uri="{FF2B5EF4-FFF2-40B4-BE49-F238E27FC236}">
                  <a16:creationId xmlns:a16="http://schemas.microsoft.com/office/drawing/2014/main" id="{E7483777-3F1D-40FF-B52C-CDA1C4CF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6" name="Oval 26">
              <a:extLst>
                <a:ext uri="{FF2B5EF4-FFF2-40B4-BE49-F238E27FC236}">
                  <a16:creationId xmlns:a16="http://schemas.microsoft.com/office/drawing/2014/main" id="{362E592D-A1CE-406D-B446-8B9A3C23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7" name="Oval 27">
              <a:extLst>
                <a:ext uri="{FF2B5EF4-FFF2-40B4-BE49-F238E27FC236}">
                  <a16:creationId xmlns:a16="http://schemas.microsoft.com/office/drawing/2014/main" id="{0DD94E94-B67B-463E-9490-A578A563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8" name="Oval 28">
              <a:extLst>
                <a:ext uri="{FF2B5EF4-FFF2-40B4-BE49-F238E27FC236}">
                  <a16:creationId xmlns:a16="http://schemas.microsoft.com/office/drawing/2014/main" id="{A9058B64-A07C-4067-B655-C2135686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9" name="Oval 29">
              <a:extLst>
                <a:ext uri="{FF2B5EF4-FFF2-40B4-BE49-F238E27FC236}">
                  <a16:creationId xmlns:a16="http://schemas.microsoft.com/office/drawing/2014/main" id="{35799EEB-7385-4632-AFF0-CF773823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0" name="Oval 30">
              <a:extLst>
                <a:ext uri="{FF2B5EF4-FFF2-40B4-BE49-F238E27FC236}">
                  <a16:creationId xmlns:a16="http://schemas.microsoft.com/office/drawing/2014/main" id="{0D18774F-B8FD-4F18-B618-57AAF9ED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1" name="Oval 31">
              <a:extLst>
                <a:ext uri="{FF2B5EF4-FFF2-40B4-BE49-F238E27FC236}">
                  <a16:creationId xmlns:a16="http://schemas.microsoft.com/office/drawing/2014/main" id="{A654B53B-381C-4406-89B6-DABA7DCA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2" name="Oval 32">
              <a:extLst>
                <a:ext uri="{FF2B5EF4-FFF2-40B4-BE49-F238E27FC236}">
                  <a16:creationId xmlns:a16="http://schemas.microsoft.com/office/drawing/2014/main" id="{4140BA6F-924E-4003-84E5-1F0E5E5D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3" name="Oval 33">
              <a:extLst>
                <a:ext uri="{FF2B5EF4-FFF2-40B4-BE49-F238E27FC236}">
                  <a16:creationId xmlns:a16="http://schemas.microsoft.com/office/drawing/2014/main" id="{AE3036F0-01CC-41E5-9C91-7DED3E0E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4" name="Oval 34">
              <a:extLst>
                <a:ext uri="{FF2B5EF4-FFF2-40B4-BE49-F238E27FC236}">
                  <a16:creationId xmlns:a16="http://schemas.microsoft.com/office/drawing/2014/main" id="{2B5F403A-0F2B-491A-88DE-E76B2C8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5" name="Oval 35">
              <a:extLst>
                <a:ext uri="{FF2B5EF4-FFF2-40B4-BE49-F238E27FC236}">
                  <a16:creationId xmlns:a16="http://schemas.microsoft.com/office/drawing/2014/main" id="{71C8FC42-C46A-4D85-A4AE-906856B5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6" name="Oval 36">
              <a:extLst>
                <a:ext uri="{FF2B5EF4-FFF2-40B4-BE49-F238E27FC236}">
                  <a16:creationId xmlns:a16="http://schemas.microsoft.com/office/drawing/2014/main" id="{E8693A7F-AFB7-459B-88D3-172496CF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7" name="Oval 37">
              <a:extLst>
                <a:ext uri="{FF2B5EF4-FFF2-40B4-BE49-F238E27FC236}">
                  <a16:creationId xmlns:a16="http://schemas.microsoft.com/office/drawing/2014/main" id="{D56E8760-C434-4187-8E72-5CF2721C1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8" name="Oval 38">
              <a:extLst>
                <a:ext uri="{FF2B5EF4-FFF2-40B4-BE49-F238E27FC236}">
                  <a16:creationId xmlns:a16="http://schemas.microsoft.com/office/drawing/2014/main" id="{CF40E800-9B7A-46C7-A241-6A1D2895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9" name="Oval 39">
              <a:extLst>
                <a:ext uri="{FF2B5EF4-FFF2-40B4-BE49-F238E27FC236}">
                  <a16:creationId xmlns:a16="http://schemas.microsoft.com/office/drawing/2014/main" id="{043E675F-94BC-4EA1-981C-63528718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1776" TargetMode="Externa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1833" TargetMode="External"/><Relationship Id="rId2" Type="http://schemas.openxmlformats.org/officeDocument/2006/relationships/hyperlink" Target="https://www.luogu.org/problemnew/show/P1776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https://www.luogu.org/problemnew/show/P1757#su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www.luogu.org/problemnew/show/P1507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661E00-ECE9-4636-B4F5-8790348B9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7380312" cy="1195388"/>
          </a:xfrm>
        </p:spPr>
        <p:txBody>
          <a:bodyPr/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算法设计与分析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583CE-BCEB-4E7C-82DE-62EF7E9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5" y="3284984"/>
            <a:ext cx="6278563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动态规划</a:t>
            </a:r>
            <a:r>
              <a:rPr lang="en-US" altLang="zh-CN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2</a:t>
            </a:r>
            <a:endParaRPr lang="zh-CN" altLang="en-US" sz="8000" b="0" dirty="0">
              <a:effectLst>
                <a:outerShdw blurRad="38100" dist="38100" dir="2700000" algn="tl">
                  <a:srgbClr val="C0C0C0"/>
                </a:outerShdw>
              </a:effectLst>
              <a:ea typeface="方正魏碑简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122DE-E2E4-4BE7-8850-3F995DD6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5888"/>
            <a:ext cx="8785225" cy="61372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）公共子序列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对给定的两个序列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，若序列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既是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的的子序列，也是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的子序列，则称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</a:rPr>
              <a:t>公共子序列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如，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X=&lt;A,B,C,B,D,A,B&gt;,Y=&lt;B,D,C,A,B,A&gt;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，则序列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&lt;B,C,A&gt;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一个公共子序列。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3</a:t>
            </a:r>
            <a:r>
              <a:rPr lang="zh-CN" altLang="en-US" sz="2800" dirty="0"/>
              <a:t>）最长公共子序列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两个序列的长度最大的公共子序列称为它们的</a:t>
            </a:r>
            <a:r>
              <a:rPr lang="zh-CN" altLang="en-US" sz="2800" dirty="0">
                <a:solidFill>
                  <a:srgbClr val="FF0000"/>
                </a:solidFill>
              </a:rPr>
              <a:t>最长公共子序列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如，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&lt;B,C,A&gt;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是上面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的一个公共子序列，但不是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的最长公共子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序列。最长公共子序列是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&lt;B,C,B,A&gt;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800" dirty="0"/>
              <a:t>怎么求最长公共子序列？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4A59-1B85-4E2E-9A34-5FB04E8C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713787" cy="56324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、最长公共子序列问题（</a:t>
            </a:r>
            <a:r>
              <a:rPr lang="en-US" altLang="zh-CN" sz="1600" dirty="0"/>
              <a:t>Longest-Common-</a:t>
            </a:r>
            <a:r>
              <a:rPr lang="en-US" altLang="zh-CN" sz="1600" dirty="0" err="1"/>
              <a:t>Subsequence,</a:t>
            </a:r>
            <a:r>
              <a:rPr lang="en-US" altLang="zh-CN" sz="2400" dirty="0" err="1">
                <a:solidFill>
                  <a:srgbClr val="FF0000"/>
                </a:solidFill>
              </a:rPr>
              <a:t>LCS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求（两个）序列的最长公共子序列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indent="-1257300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前缀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给定一个序列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X=&lt;x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，对于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=0,1,...,m,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个前缀为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=&lt;x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zh-CN" altLang="en-US" sz="2400" dirty="0"/>
              <a:t>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个元素构成的子序列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如，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=&lt;A,B,C,B&gt;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l-GR" altLang="zh-CN" sz="2400" dirty="0">
                <a:ea typeface="宋体" panose="02010600030101010101" pitchFamily="2" charset="-122"/>
              </a:rPr>
              <a:t>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B9B01-6340-4CD3-B6E5-94724A57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38" y="333375"/>
            <a:ext cx="8928100" cy="58483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LCS</a:t>
            </a:r>
            <a:r>
              <a:rPr lang="zh-CN" altLang="en-US" dirty="0"/>
              <a:t>问题的最优子结构性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设有序列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X=&lt;x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Y=&lt;y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Z=&lt;z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,z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的任意一个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k-1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m-1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≠y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≠x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蕴含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m-1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≠y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≠y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蕴含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B0B439-AA3B-4D02-924D-AA3ABF7D8105}"/>
              </a:ext>
            </a:extLst>
          </p:cNvPr>
          <p:cNvSpPr txBox="1"/>
          <p:nvPr/>
        </p:nvSpPr>
        <p:spPr>
          <a:xfrm>
            <a:off x="314325" y="5157788"/>
            <a:ext cx="8748713" cy="1128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151063" indent="-2151063">
              <a:lnSpc>
                <a:spcPct val="150000"/>
              </a:lnSpc>
              <a:defRPr/>
            </a:pPr>
            <a:r>
              <a:rPr lang="zh-CN" altLang="en-US" sz="2400" dirty="0"/>
              <a:t>子问题的定义：从“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”到“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m-1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n-1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”、“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m-1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”、“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n-1</a:t>
            </a:r>
            <a:r>
              <a:rPr lang="zh-CN" altLang="en-US" sz="2400" dirty="0"/>
              <a:t>的</a:t>
            </a:r>
            <a:r>
              <a:rPr lang="en-US" altLang="zh-CN" sz="2400" dirty="0"/>
              <a:t>LCS</a:t>
            </a:r>
            <a:r>
              <a:rPr lang="zh-CN" altLang="en-US" sz="2400" dirty="0"/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>
            <a:extLst>
              <a:ext uri="{FF2B5EF4-FFF2-40B4-BE49-F238E27FC236}">
                <a16:creationId xmlns:a16="http://schemas.microsoft.com/office/drawing/2014/main" id="{44E59528-9BCB-4961-9839-00520714E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712200" cy="616743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）递推关系式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记，</a:t>
            </a:r>
            <a:r>
              <a:rPr lang="en-US" altLang="zh-CN" sz="2400" dirty="0"/>
              <a:t>c[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为前缀序列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的一个</a:t>
            </a:r>
            <a:r>
              <a:rPr lang="en-US" altLang="zh-CN" sz="2400" dirty="0"/>
              <a:t>LCS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长度</a:t>
            </a:r>
            <a:r>
              <a:rPr lang="zh-CN" altLang="en-US" sz="2400" dirty="0"/>
              <a:t>。则有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/>
              <a:t>含义：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j=0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，即其中一个序列的长度为零，则二者的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的长度为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LCS=</a:t>
            </a:r>
            <a:r>
              <a:rPr lang="el-GR" altLang="zh-CN" sz="1600" dirty="0">
                <a:ea typeface="宋体" panose="02010600030101010101" pitchFamily="2" charset="-122"/>
              </a:rPr>
              <a:t>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j-1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之后附加将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（也即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）得到的，所以                              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c[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]=c[i-1,j-1]+1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≠y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的最后一个字符不会是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不可能同时等于两者，或与两者都不同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，此时该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应等于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j-1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之中的长者。所以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c[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]=max(c[i-1,j],c[i,j-1])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graphicFrame>
        <p:nvGraphicFramePr>
          <p:cNvPr id="74755" name="Object 2">
            <a:extLst>
              <a:ext uri="{FF2B5EF4-FFF2-40B4-BE49-F238E27FC236}">
                <a16:creationId xmlns:a16="http://schemas.microsoft.com/office/drawing/2014/main" id="{FB561AD8-FDF0-4CC1-9B70-58A9BB823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89138"/>
          <a:ext cx="66976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74755" name="Object 2">
                        <a:extLst>
                          <a:ext uri="{FF2B5EF4-FFF2-40B4-BE49-F238E27FC236}">
                            <a16:creationId xmlns:a16="http://schemas.microsoft.com/office/drawing/2014/main" id="{FB561AD8-FDF0-4CC1-9B70-58A9BB823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6697663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0F724151-08B2-477F-8D9D-BDEC4EA0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48687" cy="6937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3600"/>
              <a:t>3</a:t>
            </a:r>
            <a:r>
              <a:rPr lang="zh-CN" altLang="en-US" sz="3600"/>
              <a:t>）</a:t>
            </a:r>
            <a:r>
              <a:rPr lang="en-US" altLang="zh-CN" sz="3600"/>
              <a:t>LCS</a:t>
            </a:r>
            <a:r>
              <a:rPr lang="zh-CN" altLang="en-US" sz="3600"/>
              <a:t>的求解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9F18457A-C5AC-4D12-ACBE-EE94D8414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530350"/>
            <a:ext cx="8137525" cy="5051425"/>
          </a:xfrm>
          <a:solidFill>
            <a:schemeClr val="bg1"/>
          </a:solidFill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是基于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、或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、或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求解的。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下述过程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LCS-LENGTH(X,Y)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X=&lt;x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Y=&lt;y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的长度，表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c[1..m,1..n]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中包含每一阶段的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长度，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c[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m,n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等于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同时，还设置了一个表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b[1..m,1..n]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，记录当前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的计值情况，以此来构造该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3E24E-0B2D-4173-A3E0-873CDAD807E8}"/>
              </a:ext>
            </a:extLst>
          </p:cNvPr>
          <p:cNvSpPr txBox="1"/>
          <p:nvPr/>
        </p:nvSpPr>
        <p:spPr>
          <a:xfrm>
            <a:off x="4356100" y="6148388"/>
            <a:ext cx="4648200" cy="46196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j-ea"/>
              </a:rPr>
              <a:t>LCS-LENGTH</a:t>
            </a:r>
            <a:r>
              <a:rPr lang="zh-CN" altLang="en-US" sz="2400" dirty="0">
                <a:latin typeface="+mj-ea"/>
              </a:rPr>
              <a:t>的时间复杂度为</a:t>
            </a:r>
            <a:r>
              <a:rPr lang="en-US" altLang="zh-CN" sz="2400" dirty="0">
                <a:latin typeface="+mj-ea"/>
              </a:rPr>
              <a:t>O(</a:t>
            </a:r>
            <a:r>
              <a:rPr lang="en-US" altLang="zh-CN" sz="2400" dirty="0" err="1">
                <a:latin typeface="+mj-ea"/>
              </a:rPr>
              <a:t>mn</a:t>
            </a:r>
            <a:r>
              <a:rPr lang="en-US" altLang="zh-CN" sz="2400" dirty="0">
                <a:latin typeface="+mj-ea"/>
              </a:rPr>
              <a:t>)</a:t>
            </a:r>
            <a:endParaRPr lang="zh-CN" altLang="en-US" sz="2400" dirty="0">
              <a:latin typeface="Arial" charset="0"/>
            </a:endParaRPr>
          </a:p>
        </p:txBody>
      </p:sp>
      <p:pic>
        <p:nvPicPr>
          <p:cNvPr id="76803" name="图片 1">
            <a:extLst>
              <a:ext uri="{FF2B5EF4-FFF2-40B4-BE49-F238E27FC236}">
                <a16:creationId xmlns:a16="http://schemas.microsoft.com/office/drawing/2014/main" id="{6C1CC8D6-BEE0-40D8-96D1-F01FABE6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2438"/>
            <a:ext cx="5837237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图片 1">
            <a:extLst>
              <a:ext uri="{FF2B5EF4-FFF2-40B4-BE49-F238E27FC236}">
                <a16:creationId xmlns:a16="http://schemas.microsoft.com/office/drawing/2014/main" id="{79DF3128-6417-41B9-BBE7-0B44BF433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636838"/>
            <a:ext cx="2873375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>
            <a:extLst>
              <a:ext uri="{FF2B5EF4-FFF2-40B4-BE49-F238E27FC236}">
                <a16:creationId xmlns:a16="http://schemas.microsoft.com/office/drawing/2014/main" id="{6ECCFE9E-E97F-43FA-B71A-646C7598F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sp>
        <p:nvSpPr>
          <p:cNvPr id="99" name="内容占位符 2">
            <a:extLst>
              <a:ext uri="{FF2B5EF4-FFF2-40B4-BE49-F238E27FC236}">
                <a16:creationId xmlns:a16="http://schemas.microsoft.com/office/drawing/2014/main" id="{87E35005-85F3-4A52-B15C-B37352151913}"/>
              </a:ext>
            </a:extLst>
          </p:cNvPr>
          <p:cNvSpPr txBox="1">
            <a:spLocks/>
          </p:cNvSpPr>
          <p:nvPr/>
        </p:nvSpPr>
        <p:spPr bwMode="auto">
          <a:xfrm>
            <a:off x="4640263" y="1914525"/>
            <a:ext cx="4229100" cy="4608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说明：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360363" indent="-360363" algn="just"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）第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行和第</a:t>
            </a:r>
            <a:r>
              <a:rPr lang="en-US" altLang="zh-CN" dirty="0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列中的方块包含了</a:t>
            </a:r>
            <a:r>
              <a:rPr lang="en-US" altLang="zh-CN" dirty="0">
                <a:latin typeface="宋体" panose="02010600030101010101" pitchFamily="2" charset="-122"/>
              </a:rPr>
              <a:t>c[</a:t>
            </a:r>
            <a:r>
              <a:rPr lang="en-US" altLang="zh-CN" dirty="0" err="1">
                <a:latin typeface="宋体" panose="02010600030101010101" pitchFamily="2" charset="-122"/>
              </a:rPr>
              <a:t>i,j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的值以及</a:t>
            </a:r>
            <a:r>
              <a:rPr lang="en-US" altLang="zh-CN" dirty="0">
                <a:latin typeface="宋体" panose="02010600030101010101" pitchFamily="2" charset="-122"/>
              </a:rPr>
              <a:t>b[</a:t>
            </a:r>
            <a:r>
              <a:rPr lang="en-US" altLang="zh-CN" dirty="0" err="1">
                <a:latin typeface="宋体" panose="02010600030101010101" pitchFamily="2" charset="-122"/>
              </a:rPr>
              <a:t>i,j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记录的箭头。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360363" indent="-360363" algn="just"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）对于</a:t>
            </a:r>
            <a:r>
              <a:rPr lang="en-US" altLang="zh-CN" dirty="0" err="1">
                <a:latin typeface="宋体" panose="02010600030101010101" pitchFamily="2" charset="-122"/>
              </a:rPr>
              <a:t>i,j</a:t>
            </a:r>
            <a:r>
              <a:rPr lang="zh-CN" altLang="en-US" dirty="0">
                <a:latin typeface="宋体" panose="02010600030101010101" pitchFamily="2" charset="-122"/>
              </a:rPr>
              <a:t>＞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，项</a:t>
            </a:r>
            <a:r>
              <a:rPr lang="en-US" altLang="zh-CN" dirty="0">
                <a:latin typeface="宋体" panose="02010600030101010101" pitchFamily="2" charset="-122"/>
              </a:rPr>
              <a:t>c[</a:t>
            </a:r>
            <a:r>
              <a:rPr lang="en-US" altLang="zh-CN" dirty="0" err="1">
                <a:latin typeface="宋体" panose="02010600030101010101" pitchFamily="2" charset="-122"/>
              </a:rPr>
              <a:t>i,j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仅依赖于是否有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</a:rPr>
              <a:t>y</a:t>
            </a:r>
            <a:r>
              <a:rPr lang="en-US" altLang="zh-CN" baseline="-25000" dirty="0" err="1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及项</a:t>
            </a:r>
            <a:r>
              <a:rPr lang="en-US" altLang="zh-CN" dirty="0">
                <a:latin typeface="宋体" panose="02010600030101010101" pitchFamily="2" charset="-122"/>
              </a:rPr>
              <a:t>c[i-1,j]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c[i,j-1]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c[i-1,j-1]</a:t>
            </a:r>
            <a:r>
              <a:rPr lang="zh-CN" altLang="en-US" dirty="0">
                <a:latin typeface="宋体" panose="02010600030101010101" pitchFamily="2" charset="-122"/>
              </a:rPr>
              <a:t>的值。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360363" indent="-360363" algn="just"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）为了重构一个</a:t>
            </a:r>
            <a:r>
              <a:rPr lang="en-US" altLang="zh-CN" dirty="0">
                <a:latin typeface="宋体" panose="02010600030101010101" pitchFamily="2" charset="-122"/>
              </a:rPr>
              <a:t>LCS</a:t>
            </a:r>
            <a:r>
              <a:rPr lang="zh-CN" altLang="en-US" dirty="0">
                <a:latin typeface="宋体" panose="02010600030101010101" pitchFamily="2" charset="-122"/>
              </a:rPr>
              <a:t>，从右下角开始跟踪</a:t>
            </a:r>
            <a:r>
              <a:rPr lang="en-US" altLang="zh-CN" dirty="0">
                <a:latin typeface="宋体" panose="02010600030101010101" pitchFamily="2" charset="-122"/>
              </a:rPr>
              <a:t>b[</a:t>
            </a:r>
            <a:r>
              <a:rPr lang="en-US" altLang="zh-CN" dirty="0" err="1">
                <a:latin typeface="宋体" panose="02010600030101010101" pitchFamily="2" charset="-122"/>
              </a:rPr>
              <a:t>i,j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箭头即可，即如图所示中的蓝色方块给出的轨迹。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）图中，</a:t>
            </a:r>
            <a:r>
              <a:rPr lang="en-US" altLang="zh-CN" dirty="0">
                <a:latin typeface="宋体" panose="02010600030101010101" pitchFamily="2" charset="-122"/>
              </a:rPr>
              <a:t>c[7,6]=4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   LCS(X,Y)=&lt;B,C,B,A&gt;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77828" name="组合 97">
            <a:extLst>
              <a:ext uri="{FF2B5EF4-FFF2-40B4-BE49-F238E27FC236}">
                <a16:creationId xmlns:a16="http://schemas.microsoft.com/office/drawing/2014/main" id="{D3FF5856-5AD3-4193-BD3B-A0E03A048C6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105AE80-3BA5-42F5-BBDC-90DA56D4A2FD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6CA929D-A6A6-4DC1-9132-5EE45268D940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B134597-DF8B-4F03-9570-8AB1D0ED265B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AF1554B6-5966-488F-AB28-75BD689B78CF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C653F5E-8967-4EE9-95C2-2BBB23ECB650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F6A1E52-FC34-421E-8BF7-84700E81935E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F4E53571-422B-4FE3-9DDC-24BD4C77D90B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D23A062-54C7-4335-8762-75F1F633B9E3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4909A324-9BDE-46A3-A6CF-071F4FF87889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58B92D4-2D5C-40F3-A954-3198178EB876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63E847B-5649-4B4B-A06F-D6D40D444463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EB1771B1-53FF-4F5B-9893-E63EAF47E26A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FCC73D2-CFFE-4828-AD67-BBF0453F30AF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DECA3ED-8CD7-4629-A17D-D7B720FF4E23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10B7BE6-79C3-48AD-B54A-6A5F01747F01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2A2131E-AAB6-4444-AA75-6591A1BA47AD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3362EC84-E1FD-40CE-9202-1CD80B38AC3D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9AC2D51-CAB4-4AF4-AF8A-1AC7BDFD7713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7DAA3C8-7E65-42DF-A057-12288CD50C49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B3D235A-DC0F-46A3-88FA-C116201145E2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A75EA5C-D5FA-477D-8F0E-70BB39F769DC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31A1A6E-DF27-48BF-AFC3-C7020525793B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624B26F-DA41-4902-B94D-14E5DF122AAA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3501362-889B-4BB9-B7CE-35525C36EA5F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1EEA9BF-1FBD-4D37-8721-F49685623D26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B580DCE-73F1-4510-AB2A-61BD703F2F12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954CAEA-9929-410F-9F0A-BD201D1301F9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D63ACFD-9BEF-47E6-A6DD-71DAB76279C8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70A3A379-46BD-4636-94BE-1820F115E5A6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B9F8533-6506-465F-B952-5D264A9EFD60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E1BD1B4-EAB4-46B5-AFB9-8543CE231E52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EA38A74-6297-4F41-BE52-333160D07EE9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607E610-D6A6-417D-9815-E1BA7475A7C0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E04AE185-1ED0-4A82-97CF-955F117D6458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945EB9AC-99BE-4ECE-A2A8-574AA6AE3518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A314729A-18D6-47B5-B734-A49D4C037911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5AF25AA-D90B-4707-A3CC-6499A37DC231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BAF302D-9ED3-4528-B974-678EC50280AF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9DC4C123-379C-493A-A8B6-B34E849024EB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06518C0-B923-4043-8D4B-7E1D2599D32B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6D325DF-E925-45CD-988F-01729604CAE2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DA275BF-3D45-40B8-91E0-D84CD7C9370B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1D61BE93-B81F-4F71-BCF1-CE894128A286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8142665-0C4F-43CD-98AC-D45C0360FF0E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4004789-DFA0-4012-AED1-7367DB6C01E0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3A2EBDBC-8119-46CC-ABF2-37397E1014A6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6C6A68D-8A03-404D-8D18-44AA419612B4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6D7BE02-DB8A-4F03-9787-3D168A6EB932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D92FC9D-95A2-4C58-AD42-92C4AD0A3325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EAA7ECB4-E135-4E59-899C-7AB6A60C5E5A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69E689D-C838-4EEB-B00C-402A4E69A0C1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A54C1FA-7246-40C0-9F8C-4F1DE36B739A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8C9F27A-1651-42DA-AC3D-F5187A7BDCEC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9A17DA7-7168-4A7E-8B9F-C5305484C11F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618AC8C-C795-457A-A26D-65439EA5F429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2E8CC2C-38B4-411A-9F74-77C2C0DB04C6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EC9AD374-DA78-41C5-A888-6D154FC7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2E652F5-9D74-46E1-8A22-273130067576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BA3108B9-55AE-4B34-9EC5-AE78D413D0A6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F2FD65D7-8AD5-4A4C-80EB-501CD3C04E35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4233A392-945B-4982-ACA1-36B120A970AD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2C0BC19E-0453-423F-8F89-82F39A1234F0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680685E3-14A5-4D41-A4EC-063931F92532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2C820086-8CDD-4C2F-86FC-251733699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3FFEABEE-D292-40AC-9A92-4C627FB38523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48929A47-EB43-49E7-A3B2-D7F813EFB157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635EF2EF-7B0B-4B93-B70B-E196EEB4EE32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65441E79-4B7E-4E48-BF35-9D066F5722D6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30E1122-2407-4131-B89E-FA33BE94961A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5944EE3D-47A8-4B6D-A0BA-58E2B3D84409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8A5D4564-152C-4279-AB28-4F65AF98F2F6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669DB7BB-552A-4ED8-8610-CD39B04F3793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B4AA1933-FCE0-4FA3-BFC2-62C822D4842F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18B8638-977B-4ACA-ACAD-29CAC1ED2194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BC58F00D-C28A-432D-9C37-AA6977F61BA7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B7BBC700-9358-48EC-AB2F-D7831B5B852E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0A3632C0-941B-4D3A-A1B5-01167F9036A8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AA92E992-C26F-434C-BB1F-D5D2FAE6CC95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28AEEA31-B20B-4F0F-91D4-CB82BD2081DA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AAE41DA8-1AAE-41A5-AE0B-ACDD1BD7B5F8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5D3E8463-A9C5-45A5-A284-AD5D8DF5D420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498F9ECA-506B-44FB-B6A6-036564317110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FF5D7536-97D4-4F79-A699-2DD6E0856E5B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3258B6CC-7BD0-4A69-B5BF-25AAE0C85D0F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5CC4430F-5152-4248-A4E3-0AF5B9F73D4F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243AAD78-1A72-4233-BE87-F03E4A1D32E8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0BEC8F64-89DA-4401-93F9-23362DC4FB43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D44A4672-2678-41EA-AA67-C7577DA24B9B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>
            <a:extLst>
              <a:ext uri="{FF2B5EF4-FFF2-40B4-BE49-F238E27FC236}">
                <a16:creationId xmlns:a16="http://schemas.microsoft.com/office/drawing/2014/main" id="{F677ED37-2B84-4108-AA14-752109855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78851" name="组合 97">
            <a:extLst>
              <a:ext uri="{FF2B5EF4-FFF2-40B4-BE49-F238E27FC236}">
                <a16:creationId xmlns:a16="http://schemas.microsoft.com/office/drawing/2014/main" id="{1D9309F2-84F1-4EBA-A9DD-656DE480064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CE351E04-F956-4CA5-8EBF-84794A6B829D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94633C22-E612-49EE-812A-2E08CD0EFE7A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7FB880AF-DADD-4342-B04C-4595DD4F45F5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0DE7BF2-6535-4E5A-B8D6-B3B33F198055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3F1657-2792-487C-B8A9-F0C4BC981C4B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B6D32A7-3856-4F8D-8192-B5CA9EDD6425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4BBC01B-51E1-4A72-B319-2C59C295D9F2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B32F123-CC84-4069-BF76-17055F3EC2CD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C23D1F9C-B58C-450F-B9F6-245A465084FA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F35A634-859E-40B9-A18C-AB1E37781ADD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4A05530-1992-4A63-BF4A-42E4B5A9031D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9DBF5B3-1981-442B-B0F7-8CF1BE44412E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DE0E5AE-2C5B-4300-AF05-362797CFE4C1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2BDCFF9-93FC-4582-9C4D-AB54A74665FD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CB54E99-D5C4-4243-8D6D-AB65DDFD1B33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7B170DB-74E5-49A2-956F-D2F2624667F4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FB3CA56-B754-4B6D-B9EB-12EB17767570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98F7F89-A9E0-47CE-9BDC-05E4FF88938E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F53575A-C9E6-4E39-87E4-87A13BB4FD31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C1329B4-4618-4D29-8DEC-5B87C715FDA8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6A243C0-046C-4FA4-BFEC-F13A3EE508D1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94689AE-D0C7-4D6B-BD30-11745F2762AB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E2E52D7-6610-49F2-8F09-CB9C57A89BDD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536E18E-E819-4B6A-96DA-84AAB1E9ABBA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48D9C17-6E2C-40A6-B78A-C3D3835E2E86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D448B62-E76C-4F4B-AEED-11471A8B6EE9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5C77628C-1954-4E36-A490-AB3F99914DC0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B50B9B-094A-47EA-B8A8-DB2E5385B34A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489D9A8-3797-4E12-A88A-12B2557A8216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2A11E47-7D61-4421-B932-76B328DE54AB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933DF7B-135C-4FDF-8824-FEC10A38F5DF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47D3BFA-B97C-4C68-8C56-8F819A882829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4FCB47B8-B598-4E33-8EA8-A67EECA00B2C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7F5EEFF7-9576-4E9D-8710-406768A79D8C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E3EDF36-BFBB-4EEF-BE84-862DA27C2CE2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E50B747B-9E3E-4E76-8134-CAF75DCC0E63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85E20D8-B3EC-4B81-BD31-22129377965B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B6B5F59-E268-4B3D-B110-5783B8AF47B7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146EDDF-819D-456F-B12E-B91C63B65CEC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2D3EA1EB-CCD3-478A-848E-7065046A9186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A674F77-437D-4B61-B3E3-B175D2C473A6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615D3F2-9A84-4037-9053-99858A65FC34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F2913975-0AC2-491C-8244-4AC68869C78B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D94838F-D83C-4A3E-8E36-A32B1A6DF005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8BF77A87-F8FF-40CD-AEEF-E113F4A0DB02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7320623-CBCB-4261-A899-EF96B3A3C1C3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C3142194-3A7E-4CE5-B64F-651DA2E10675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A2C5C1E9-67CE-4613-8558-9E5D14ACE1AD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113EA071-4855-4187-BDB2-2CC77FD5A0AA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67CDEDC0-11CA-4660-91EF-E89C1CEE5E79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409EC33-370B-4143-99DF-B9357831C5A7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8ECEF42-4401-4E16-9EB9-51D7965E638B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916BB23-52CC-47ED-9A63-7C5A71B99403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31C0E79B-37A5-4812-94D0-0D99CE18D2B9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84DE9CF-21FD-4A60-9DE0-314818F99D06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4887698B-E63C-4544-AF9C-8FD08195FAEE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B58ECED1-F7E9-498C-A146-C036D3598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87D140B9-7EA9-4858-9BA9-458501BC1E26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E1CB947E-1040-41D9-A1DC-401004D369A6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33F2D9C4-B339-4A87-BABE-AF27B22F3ECF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58B2FDA3-7B57-4467-98F4-57039DE4A56B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F2C9E46C-2530-4743-9C94-9D5DE7E66697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87793EB9-7DBB-4757-9A0B-475B9D9E8923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0D541A49-7C9D-448A-AFE4-A5A1C5506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79446FCC-BF8A-4B85-919E-DAFB3BFC9861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851BC72E-48CC-49D1-A666-37C54D8BE844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3AB04908-1FB6-45AB-AF20-1725EBD86AF3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72F74D00-BC0B-4942-8EA4-9B7E7B442DB3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DD3F7017-CFA4-4685-8223-063EC6F712B5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BC385CBB-8BE2-43B3-901A-7A5EC3C83377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E3ADE3AA-2DE7-4D44-88D3-44D3B71634BE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C4E2ECD4-5FFC-44DD-8D9A-23A9F1D90D1F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6C42574C-BC40-4693-A235-C8486C016B54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FA216607-F9B0-4066-A604-2A3D58B0C854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CD189DA6-9646-42A1-B6B4-AA8F86C54EA2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97D54382-CE62-45B8-A44C-3AEE2747B45E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E056F6EF-8059-4B74-91F8-CEB3C2BFF1B7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F678B09F-B3B4-4150-B51B-9AB01B4FF8B6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077D17BB-6C40-4C6C-A807-20B6A89C8A92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19C265C0-5475-4433-A2CF-580926925FD8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B7A17246-B125-4D7F-8434-6F7B86B016CF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24285929-A4C3-44BF-9794-968FACE32D98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9A992319-C0B6-47CC-9CB4-515FCA8AF824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CA6F781D-2DA9-4584-A47F-1B2B0A2DAD26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4E13C978-4290-461B-9480-D7585B40E3B9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B800CF12-E8CF-4DF8-B841-343318479ECE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BDB96943-46AA-4C17-9F0A-29929CCE3B66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EA8393C5-4E17-4C16-BA73-51155C4E9952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78852" name="Object 2">
            <a:extLst>
              <a:ext uri="{FF2B5EF4-FFF2-40B4-BE49-F238E27FC236}">
                <a16:creationId xmlns:a16="http://schemas.microsoft.com/office/drawing/2014/main" id="{B296694D-C4BE-48EE-A21F-EEAF9FEB3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78852" name="Object 2">
                        <a:extLst>
                          <a:ext uri="{FF2B5EF4-FFF2-40B4-BE49-F238E27FC236}">
                            <a16:creationId xmlns:a16="http://schemas.microsoft.com/office/drawing/2014/main" id="{B296694D-C4BE-48EE-A21F-EEAF9FEB3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文本框 1">
            <a:extLst>
              <a:ext uri="{FF2B5EF4-FFF2-40B4-BE49-F238E27FC236}">
                <a16:creationId xmlns:a16="http://schemas.microsoft.com/office/drawing/2014/main" id="{F028843D-2315-454C-A00C-44C8A2F4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397250"/>
            <a:ext cx="1062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4" name="矩形 2">
            <a:extLst>
              <a:ext uri="{FF2B5EF4-FFF2-40B4-BE49-F238E27FC236}">
                <a16:creationId xmlns:a16="http://schemas.microsoft.com/office/drawing/2014/main" id="{5C8CE0CA-1EAB-46B6-9537-2B79B181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348038"/>
            <a:ext cx="2082800" cy="2498725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>
            <a:extLst>
              <a:ext uri="{FF2B5EF4-FFF2-40B4-BE49-F238E27FC236}">
                <a16:creationId xmlns:a16="http://schemas.microsoft.com/office/drawing/2014/main" id="{C713CA17-D788-4FFE-A688-BD8529DD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79875" name="组合 97">
            <a:extLst>
              <a:ext uri="{FF2B5EF4-FFF2-40B4-BE49-F238E27FC236}">
                <a16:creationId xmlns:a16="http://schemas.microsoft.com/office/drawing/2014/main" id="{BDCDE054-E196-4ED7-A38B-340A0CD5554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C320F4C-397D-4690-8448-2FC98AFF8465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C6BF2D5-99B4-4C49-A759-3CC0E5760737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2AFAE058-6F13-48AC-BA78-E99A748E241B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6DFD622-5385-4B8B-895E-59F1D9896213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527480BB-981A-4192-8B41-474ECB2D98AA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0EB1665-32EC-4421-B1C7-42DED4C2A24C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C2A9A0D-F7E1-451E-A3B7-6B4CB83EDAAB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BF1C56A-C339-406F-A8AC-498840D50BDC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0535394-49D7-4651-BF31-0C09DD788F4C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072814E-B014-4533-BAFC-2CF18A239D66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ED07BB7-D4D9-4FEE-8DAA-92DEE350842D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ABA4B8D-6B4D-4BD1-BE0D-83EA49313044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B7EC7C97-FE56-4CE6-8FD6-727DEA18BA4C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05DAAD3-4B22-4BC0-BAF5-8418ACDC0F58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3E89813-7A68-417F-AE7F-356318974E3B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B70959D7-1AC4-43FE-A575-4433E4140402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5C3ACBE-F6F3-4485-ADEA-7FAA5F441CFF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37204BE4-8AA2-4500-B3DB-09C356B31150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7F9744B3-B539-4E6A-9223-45C96635625A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D483EE5-5F1D-4E8D-A679-DBBA69B6E04A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9082291-5212-4580-B2F8-5F544414A08D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66482CF-7D23-42D5-994D-FEC58E6C6AC7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EAEB6BB-4A4E-4B3E-8AD0-A93DE2591AFD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8F847383-5D12-42A8-8E19-748434B4330D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70464B0-E840-45C8-AB6C-3E4CB97E8C6B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5AB294D7-0582-477A-934D-21F282C3AEB6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902F06C-DC1E-4162-A008-DAAE45DCF6C6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0C42D60-25AC-4E5C-93B4-9D803E6B33B8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A9944AF-F21B-4404-9CAF-6C5232A6929F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BFB690A-4923-4CEA-AFD5-386798487F8D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51277C27-F4E8-47CF-B649-FA9647412E52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155F5AA-C5F1-4A12-B1F3-305FA9836A5B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174B670-1BAC-4885-B4CD-8B27A298EF8F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84B4557-58E3-4C33-906C-15045D003E13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5A1406AE-05B4-4715-9F95-87A66B8A30B7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A87D216-8750-4E1B-A51C-A2D2B52E6C69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627D2A16-2806-4160-9545-527D87477709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01B9CAE5-2AA2-47F7-8601-E8968940DC3C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3E410C3-8F9C-47F3-901B-1AFB5CB3C1D7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85DB61F-8215-43B4-A42B-DD8F77D16DE2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A5A5E53-661F-4214-ADD7-44E4D3129F0B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6CD1202-8FF8-4C49-90D0-515E9D2BEDA6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7961CCA-C017-4887-8244-4ADEB5C00B24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C0D5EC1-86C9-4C60-9DB3-8AC7D0AA0665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DE00A65-5747-43F0-A972-62889DB108EF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740E8FB-D56D-44E7-9F53-4F701EEAB060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AC45C0D-73C9-4C8A-991C-6FACF8F00829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1153E98-8A60-46DD-9972-0530BF1A0E08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CEA4124-F5F3-4045-90CC-9086BE8E1DC2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DE06346B-8D0F-457E-B696-B910EF6E85A5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91F3B034-2B20-40AE-89D1-20D987D704CD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87DAD2B-3F7A-40BC-BA5D-203F1386F168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08D60F8-DB74-41B9-8BBA-7829BE0FDA87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9EF0069-E53C-4050-B8DB-CAA7D0BB0C76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AEB4C536-DC71-4B40-A68E-DA21C0DB5A5A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57364B6-6669-4196-A9B3-EB515FBFD78C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A66D7073-5E4D-497A-8654-1998EA79E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20808911-19E2-47A6-B869-C86295CC410C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76CC66A3-CAE7-49A5-9157-446952FFCF4A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7A0A70F8-98D0-49B2-827E-C22EFACD037C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9ECC2862-94BF-4FAB-8D60-F7DD3A72E27E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BC69CE65-7C9F-4127-80AB-10DB18145680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CD2FFA2E-462B-41F8-AA7D-CE744EEA364B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AD522541-1700-4F3F-8411-C0659467A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B47DF972-A6A7-4909-8CF1-DD3EB4F16446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BC7A2E0-B2A8-462A-86B7-6F7C79F3662B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93259EC-7130-4AF3-B0ED-E0E8DE3A2A89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740719AC-09A3-4927-9690-F86C7BD873A2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8C52336C-F3FC-4281-A5A5-49B46F391F09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BFB1FAB0-E0BA-42CD-8602-E1044462AEDC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425BBB42-CB70-44F5-9937-E6644A6F1DC6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0E83F5D9-9A1C-456D-B547-C6B5FEAE451B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4B9BE5C1-DCEE-4FD2-9930-534C25ED2263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19FE94EE-BDCD-461F-A6DC-71888A76A06A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D01826B2-17BC-41D7-9486-C8FC81275183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9D7D1A1C-4633-4FEC-A3D3-3708745E0CE2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E74D413A-E18D-468B-A5FC-830BD08E1AF3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5D7525D8-96D9-4230-A18B-56835CCC61C3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563F0117-C65D-4D7A-A14E-F7CDF3D495C9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2E7A07C4-D3E0-4081-8F56-917167F3A2AF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A83E2792-A121-428B-84B0-8ECD32DE2DC3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E1983014-F145-46D9-BCF7-C8017004EFA8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8BE705C7-F20F-40B7-9435-CE845292DC5D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DEDE9D08-B653-4368-9049-2410483CD90D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7A825475-8631-48C9-BAB7-D91A6445D291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64E6D966-1FC0-4644-8841-FB2F7980B2CA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A7D50544-5CAD-4859-92EB-CB9DA0631947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B966DDCD-B60B-431C-B4A9-4EB1719C9B2A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79876" name="Object 2">
            <a:extLst>
              <a:ext uri="{FF2B5EF4-FFF2-40B4-BE49-F238E27FC236}">
                <a16:creationId xmlns:a16="http://schemas.microsoft.com/office/drawing/2014/main" id="{7C893853-8219-47A8-AB33-FFB76688C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79876" name="Object 2">
                        <a:extLst>
                          <a:ext uri="{FF2B5EF4-FFF2-40B4-BE49-F238E27FC236}">
                            <a16:creationId xmlns:a16="http://schemas.microsoft.com/office/drawing/2014/main" id="{7C893853-8219-47A8-AB33-FFB76688C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文本框 1">
            <a:extLst>
              <a:ext uri="{FF2B5EF4-FFF2-40B4-BE49-F238E27FC236}">
                <a16:creationId xmlns:a16="http://schemas.microsoft.com/office/drawing/2014/main" id="{A563CF8C-DA3D-45A9-8E88-FDCE8A9E5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8590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1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≠y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c[1,1] = max{c[1,0], c[0,1]}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max{0,0}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b[1,1]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↑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矩形 2">
            <a:extLst>
              <a:ext uri="{FF2B5EF4-FFF2-40B4-BE49-F238E27FC236}">
                <a16:creationId xmlns:a16="http://schemas.microsoft.com/office/drawing/2014/main" id="{D71542CB-4C07-42C2-B5F9-50734545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9" name="椭圆 3">
            <a:extLst>
              <a:ext uri="{FF2B5EF4-FFF2-40B4-BE49-F238E27FC236}">
                <a16:creationId xmlns:a16="http://schemas.microsoft.com/office/drawing/2014/main" id="{C2C7C5D2-8DE6-409B-B3BD-B02B9BB5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3294063"/>
            <a:ext cx="515938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椭圆 95">
            <a:extLst>
              <a:ext uri="{FF2B5EF4-FFF2-40B4-BE49-F238E27FC236}">
                <a16:creationId xmlns:a16="http://schemas.microsoft.com/office/drawing/2014/main" id="{FCC7F6CE-4D1B-4E81-BBD7-E95458DA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3273425"/>
            <a:ext cx="515938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椭圆 96">
            <a:extLst>
              <a:ext uri="{FF2B5EF4-FFF2-40B4-BE49-F238E27FC236}">
                <a16:creationId xmlns:a16="http://schemas.microsoft.com/office/drawing/2014/main" id="{B9E9415D-C7E2-4241-9774-E8ECEA024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951163"/>
            <a:ext cx="515938" cy="461962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83B00-823C-45E2-A5CD-2D539527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63" y="5894388"/>
            <a:ext cx="2747962" cy="808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>
            <a:extLst>
              <a:ext uri="{FF2B5EF4-FFF2-40B4-BE49-F238E27FC236}">
                <a16:creationId xmlns:a16="http://schemas.microsoft.com/office/drawing/2014/main" id="{6A5B0D9A-DF3A-49CA-A943-4DDB6ACBD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0899" name="组合 97">
            <a:extLst>
              <a:ext uri="{FF2B5EF4-FFF2-40B4-BE49-F238E27FC236}">
                <a16:creationId xmlns:a16="http://schemas.microsoft.com/office/drawing/2014/main" id="{AEC7DCBB-8A83-47A4-8D18-9AFCEB50CEC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1BB25C87-0182-401D-8706-2DF85E51FC32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C28AE39-6E98-475D-B2B6-038019CE7682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E752CD4-EACB-44F4-B3B4-A21B8B13EF2A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EC3D8C5F-327F-45D4-A243-B9D2A2286897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8D31980-DD9B-4208-8222-247BBD7F90A1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797E6DA-EAF2-48D1-AD5E-781833B60284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3A86194-54C5-4331-AC98-629D31634EAA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9BA184DB-F1C8-4E4D-9870-B88946440C86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1356599-4AED-4572-AF79-6EF9E3F4B56A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29F4BAE-2F1F-4F27-BF54-761EE42BDD42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2120A5A-F282-4EC4-A4C1-F646E40156EC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5C0CBA7-7A11-48C7-828E-CB27C8DE5D66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18843FF-229E-4216-95B3-9CC95C499E09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4DF951A-965A-4B40-BD67-E98D26754458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C0C3773-45CA-434F-8299-6FAFDC436B99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8B44B49-D87F-45B4-90EF-5734898D04E6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7523CDE-4637-48AA-85A5-CC47220FC8B2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E3CDC6F-2104-45F5-AED9-1E7853C2F0AF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7EA3271-B3EA-4710-9AA7-4921FB11AAD7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DB5F7DD-0CB1-407A-8ED9-ADE7372C3B4C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0EAA8F0-2B0B-4113-8F04-0FE906CA5CA0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8C27C38F-A9CE-47FC-99E2-D013F7908149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507BD66-EE30-4740-8230-A0F6FC3EA334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0EB266E9-2DE9-4DC5-B03F-CC67D5A46950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6252CE8-0296-4B0E-88E9-D17A82C1A543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CD42E8B5-7D61-452D-A7E9-815FF35866D4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1FC53E5-80BB-4F10-92E7-7D966054DA25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8566BCD-DF79-473A-9A63-6C27EE027622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03F02180-4492-402C-80BE-B088629E8861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FC5BD96-9CA8-4F28-A71B-4825BA04FD0E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DB4E39ED-3922-4026-B138-5CBD31552308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4F90640-D591-4D71-BB7D-878681B0D5AF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E9599BC1-B7CB-4A2D-AC12-D07353B72E52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7F65A78D-81A4-4562-8A44-2B6FD1E16490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76314CD9-EF0D-4290-A0A8-6A32990C1923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ECFA153B-AAD7-4B85-9EF0-3EC37D08A035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C25A5F27-7153-4573-ABED-9A5B1B9BC443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408D0CE-89BA-4D5F-9C2E-6F2655744A8C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D74935EF-5E93-4F14-9FB3-968B563928DB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137F997-0F81-453F-B7BA-22BC090B05BF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2FD14AE-3E0F-4A98-928E-68E1BF2432AD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C8CBAAA-590B-4706-84F2-B87DDA6C67B5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F3BD8AF9-F0CD-47C3-B836-B9A16C35F990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AA46313-6A9E-4A60-B22D-691F58D17D89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38CC51AF-CB83-45DD-AD21-9A3AB8C090D3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3C3C249-C3FF-4885-9B33-3ACAA3F6396D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2DC09D9-5FB0-403F-AB72-FE0077B7DAD7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1A195F5-FE0C-420B-B7D1-D48BDC9AEF77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42D1A035-A889-47C4-B2FD-946C36D9E3B9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8E6308C-A1EA-438C-A7AA-032E4FD1E370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15068E3B-7529-424B-B846-305ADA3D6737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38D277FF-468D-4047-ADBB-60F627416B24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C0DFE6EC-17DD-452B-B2B7-57E22C5F5A45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97CB6F3-E330-4069-87DF-3983C6BE7651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2682871-959A-492A-A517-A5A9C48D52E8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661C26F-52D1-485D-A00D-0634F524AF62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F66925CB-B560-4BC0-A033-4F0313490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794542C5-393F-4078-B09E-10A53C9797AC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BF000471-E859-4160-8E49-E0DC64630F2B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0001399C-0A00-499F-8634-32A20D9693F2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4F082DBC-BA48-477C-B135-749387AAC994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6DAB75D7-8A57-489F-9D4C-5092E147EC32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07BA6B90-9D9C-4D37-9BD3-DA8B9D459359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3536009C-D751-4B30-A153-F0608AE8E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DC4227DC-97D5-4505-ADBC-6822503E30E3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E558692-3A29-45FB-A624-B7AAD129FE40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B6E81D71-B6EC-46CB-94B9-52D8A4007A9E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9ACCA5D1-BB21-4343-8084-E22F2417D9EC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49D9643E-52C0-44E2-80A9-BC75B5AC9746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E6697AB6-A67C-4199-8532-BBCAD5AC750D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60052086-0BFF-4CB5-910B-590D48C1A2E7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E98A08B2-2E3A-470D-B209-9D40443D9F10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FAE48385-0606-4C26-8170-F9D3DD3BECA1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7EB9FC09-5BFE-4D3A-8B0D-971BBF6B471F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6C7708D9-5C5A-4A36-AE0C-CE137D18298E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43240AF4-ED72-4180-8871-3D480F51FA5E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7E97BDBD-32EE-4A80-B5F7-A386873DAFF4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6FDDD918-A2EA-4A69-8CF3-8A3A79D3A724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02E0D859-74A2-47D0-B7FA-EFEF2BD23CD6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CE3C2EB9-D0FC-4D24-A480-483E801EAF2D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46D51A18-2C96-4D42-9B0D-1E55813FABAB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318202DA-C3A1-490C-BBF4-F64A11B78EEB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F092E1DA-084B-4DD1-9780-3C1B337225AC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56C3B4CC-DEE2-47EE-BCE5-DDA4D9086523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7B3EA11D-8E1E-4232-B6D0-C04BCFB51D30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2AB97B89-2A9A-49B0-A69C-7B29B7B41279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2708C099-E8FE-47F3-BDAF-0C49E74E3D2C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9A1E9BCC-233B-4919-9AED-5BB720DEBBCB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id="{1F5E0FBA-914A-4E46-916E-70AA69D3F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0900" name="Object 2">
                        <a:extLst>
                          <a:ext uri="{FF2B5EF4-FFF2-40B4-BE49-F238E27FC236}">
                            <a16:creationId xmlns:a16="http://schemas.microsoft.com/office/drawing/2014/main" id="{1F5E0FBA-914A-4E46-916E-70AA69D3F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文本框 1">
            <a:extLst>
              <a:ext uri="{FF2B5EF4-FFF2-40B4-BE49-F238E27FC236}">
                <a16:creationId xmlns:a16="http://schemas.microsoft.com/office/drawing/2014/main" id="{B6CBC5A9-23FC-4F51-BD1B-2545422F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8590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2 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≠y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c[1,2] = max{c[1,1], c[0,2]}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max{0,0}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b[1,2]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↑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2" name="矩形 2">
            <a:extLst>
              <a:ext uri="{FF2B5EF4-FFF2-40B4-BE49-F238E27FC236}">
                <a16:creationId xmlns:a16="http://schemas.microsoft.com/office/drawing/2014/main" id="{47364359-42D7-4320-8203-282BBD37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3" name="椭圆 3">
            <a:extLst>
              <a:ext uri="{FF2B5EF4-FFF2-40B4-BE49-F238E27FC236}">
                <a16:creationId xmlns:a16="http://schemas.microsoft.com/office/drawing/2014/main" id="{12EFA924-DAFA-432F-94E0-376C2CCC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273425"/>
            <a:ext cx="515938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4" name="椭圆 95">
            <a:extLst>
              <a:ext uri="{FF2B5EF4-FFF2-40B4-BE49-F238E27FC236}">
                <a16:creationId xmlns:a16="http://schemas.microsoft.com/office/drawing/2014/main" id="{06A73127-C348-40F2-B861-107BF0C8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3252788"/>
            <a:ext cx="515938" cy="461962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5" name="椭圆 96">
            <a:extLst>
              <a:ext uri="{FF2B5EF4-FFF2-40B4-BE49-F238E27FC236}">
                <a16:creationId xmlns:a16="http://schemas.microsoft.com/office/drawing/2014/main" id="{9E56021D-687D-48A9-A457-788E02A76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930525"/>
            <a:ext cx="514350" cy="461963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6E795-CE94-4FBB-A346-FE37EAA56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63" y="5894388"/>
            <a:ext cx="2747962" cy="808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94BBCBA-4186-4C62-91CE-D261241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F741-D21E-491F-9541-D9E62C2BBBA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76FA7BA-0563-486C-B657-F0B5565483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4038600" cy="576262"/>
          </a:xfrm>
          <a:noFill/>
          <a:ln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马拦过河卒</a:t>
            </a:r>
          </a:p>
        </p:txBody>
      </p:sp>
      <p:sp>
        <p:nvSpPr>
          <p:cNvPr id="710659" name="WordArt 3">
            <a:extLst>
              <a:ext uri="{FF2B5EF4-FFF2-40B4-BE49-F238E27FC236}">
                <a16:creationId xmlns:a16="http://schemas.microsoft.com/office/drawing/2014/main" id="{81265CD9-32C6-4B68-8780-F3E6A12B40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3333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029946E1-BA3F-4181-95AF-4655467D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6985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 dirty="0"/>
              <a:t>[</a:t>
            </a:r>
            <a:r>
              <a:rPr lang="zh-CN" altLang="en-US" b="1" dirty="0"/>
              <a:t>问题描述</a:t>
            </a:r>
            <a:r>
              <a:rPr lang="en-US" altLang="zh-CN" b="1" dirty="0"/>
              <a:t>]:</a:t>
            </a:r>
            <a:br>
              <a:rPr lang="en-US" altLang="zh-CN" b="1" dirty="0"/>
            </a:br>
            <a:r>
              <a:rPr lang="zh-CN" altLang="en-US" b="1" dirty="0"/>
              <a:t>　　如图，</a:t>
            </a:r>
            <a:r>
              <a:rPr lang="en-US" altLang="zh-CN" b="1" dirty="0"/>
              <a:t>A </a:t>
            </a:r>
            <a:r>
              <a:rPr lang="zh-CN" altLang="en-US" b="1" dirty="0"/>
              <a:t>点有一个过河卒，需要走到目标 </a:t>
            </a:r>
            <a:r>
              <a:rPr lang="en-US" altLang="zh-CN" b="1" dirty="0"/>
              <a:t>B </a:t>
            </a:r>
            <a:r>
              <a:rPr lang="zh-CN" altLang="en-US" b="1" dirty="0"/>
              <a:t>点。卒行走规则：可以向下、或者向右。同时在棋盘上的任一点有一个对方的马（如上图的</a:t>
            </a:r>
            <a:r>
              <a:rPr lang="en-US" altLang="zh-CN" b="1" dirty="0"/>
              <a:t>C</a:t>
            </a:r>
            <a:r>
              <a:rPr lang="zh-CN" altLang="en-US" b="1" dirty="0"/>
              <a:t>点），该马所在的点和所有跳跃一步可达的点称为对方马的控制点。例如上图 </a:t>
            </a:r>
            <a:r>
              <a:rPr lang="en-US" altLang="zh-CN" b="1" dirty="0"/>
              <a:t>C </a:t>
            </a:r>
            <a:r>
              <a:rPr lang="zh-CN" altLang="en-US" b="1" dirty="0"/>
              <a:t>点上的马可以控制 </a:t>
            </a:r>
            <a:r>
              <a:rPr lang="en-US" altLang="zh-CN" b="1" dirty="0"/>
              <a:t>9 </a:t>
            </a:r>
            <a:r>
              <a:rPr lang="zh-CN" altLang="en-US" b="1" dirty="0"/>
              <a:t>个点（图中的</a:t>
            </a:r>
            <a:r>
              <a:rPr lang="en-US" altLang="zh-CN" b="1" dirty="0"/>
              <a:t>P1</a:t>
            </a:r>
            <a:r>
              <a:rPr lang="zh-CN" altLang="en-US" b="1" dirty="0"/>
              <a:t>，</a:t>
            </a:r>
            <a:r>
              <a:rPr lang="en-US" altLang="zh-CN" b="1" dirty="0"/>
              <a:t>P2 … P8 </a:t>
            </a:r>
            <a:r>
              <a:rPr lang="zh-CN" altLang="en-US" b="1" dirty="0"/>
              <a:t>和 </a:t>
            </a:r>
            <a:r>
              <a:rPr lang="en-US" altLang="zh-CN" b="1" dirty="0"/>
              <a:t>C</a:t>
            </a:r>
            <a:r>
              <a:rPr lang="zh-CN" altLang="en-US" b="1" dirty="0"/>
              <a:t>）。卒不能通过对方马的控制点。 </a:t>
            </a:r>
          </a:p>
        </p:txBody>
      </p:sp>
      <p:pic>
        <p:nvPicPr>
          <p:cNvPr id="710661" name="Picture 5" descr="02fspt1">
            <a:extLst>
              <a:ext uri="{FF2B5EF4-FFF2-40B4-BE49-F238E27FC236}">
                <a16:creationId xmlns:a16="http://schemas.microsoft.com/office/drawing/2014/main" id="{182F0D89-B7D1-4818-A51E-DADC3E6E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417512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62" name="Rectangle 6">
            <a:extLst>
              <a:ext uri="{FF2B5EF4-FFF2-40B4-BE49-F238E27FC236}">
                <a16:creationId xmlns:a16="http://schemas.microsoft.com/office/drawing/2014/main" id="{CD5EEA25-ABA6-466E-B231-21CF8D30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08661"/>
            <a:ext cx="45370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400" dirty="0"/>
              <a:t>棋盘用坐标表示，</a:t>
            </a:r>
            <a:r>
              <a:rPr lang="en-US" altLang="zh-CN" sz="1400" dirty="0"/>
              <a:t>A </a:t>
            </a:r>
            <a:r>
              <a:rPr lang="zh-CN" altLang="en-US" sz="1400" dirty="0"/>
              <a:t>点（</a:t>
            </a:r>
            <a:r>
              <a:rPr lang="en-US" altLang="zh-CN" sz="1400" dirty="0"/>
              <a:t>0</a:t>
            </a:r>
            <a:r>
              <a:rPr lang="zh-CN" altLang="en-US" sz="1400" dirty="0"/>
              <a:t>，</a:t>
            </a:r>
            <a:r>
              <a:rPr lang="en-US" altLang="zh-CN" sz="1400" dirty="0"/>
              <a:t>0</a:t>
            </a:r>
            <a:r>
              <a:rPr lang="zh-CN" altLang="en-US" sz="1400" dirty="0"/>
              <a:t>）、</a:t>
            </a:r>
            <a:r>
              <a:rPr lang="en-US" altLang="zh-CN" sz="1400" dirty="0"/>
              <a:t>B </a:t>
            </a:r>
            <a:r>
              <a:rPr lang="zh-CN" altLang="en-US" sz="1400" dirty="0"/>
              <a:t>点（</a:t>
            </a:r>
            <a:r>
              <a:rPr lang="en-US" altLang="zh-CN" sz="1400" dirty="0" err="1"/>
              <a:t>n,m</a:t>
            </a:r>
            <a:r>
              <a:rPr lang="zh-CN" altLang="en-US" sz="1400" dirty="0"/>
              <a:t>）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n,m</a:t>
            </a:r>
            <a:r>
              <a:rPr lang="en-US" altLang="zh-CN" sz="1400" dirty="0"/>
              <a:t> </a:t>
            </a:r>
            <a:r>
              <a:rPr lang="zh-CN" altLang="en-US" sz="1400" dirty="0"/>
              <a:t>为不超过 </a:t>
            </a:r>
            <a:r>
              <a:rPr lang="en-US" altLang="zh-CN" sz="1400" dirty="0"/>
              <a:t>20 </a:t>
            </a:r>
            <a:r>
              <a:rPr lang="zh-CN" altLang="en-US" sz="1400" dirty="0"/>
              <a:t>的整数，并由键盘输入</a:t>
            </a:r>
            <a:r>
              <a:rPr lang="en-US" altLang="zh-CN" sz="1400" dirty="0"/>
              <a:t>)</a:t>
            </a:r>
            <a:r>
              <a:rPr lang="zh-CN" altLang="en-US" sz="1400" dirty="0"/>
              <a:t>，同样马的位置坐标是需要给出的（约定</a:t>
            </a:r>
            <a:r>
              <a:rPr lang="en-US" altLang="zh-CN" sz="1400" dirty="0"/>
              <a:t>: C&lt;&gt;A</a:t>
            </a:r>
            <a:r>
              <a:rPr lang="zh-CN" altLang="en-US" sz="1400" dirty="0"/>
              <a:t>，同时</a:t>
            </a:r>
            <a:r>
              <a:rPr lang="en-US" altLang="zh-CN" sz="1400" dirty="0"/>
              <a:t>C&lt;&gt;B</a:t>
            </a:r>
            <a:r>
              <a:rPr lang="zh-CN" altLang="en-US" sz="1400" dirty="0"/>
              <a:t>）。现在要求你计算出卒从 </a:t>
            </a:r>
            <a:r>
              <a:rPr lang="en-US" altLang="zh-CN" sz="1400" dirty="0"/>
              <a:t>A </a:t>
            </a:r>
            <a:r>
              <a:rPr lang="zh-CN" altLang="en-US" sz="1400" dirty="0"/>
              <a:t>点能够到达 </a:t>
            </a:r>
            <a:r>
              <a:rPr lang="en-US" altLang="zh-CN" sz="1400" dirty="0"/>
              <a:t>B </a:t>
            </a:r>
            <a:r>
              <a:rPr lang="zh-CN" altLang="en-US" sz="1400" dirty="0"/>
              <a:t>点的路径的条数。 </a:t>
            </a:r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输入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键盘输入</a:t>
            </a:r>
            <a:br>
              <a:rPr lang="zh-CN" altLang="en-US" sz="1400" dirty="0"/>
            </a:br>
            <a:r>
              <a:rPr lang="en-US" altLang="zh-CN" sz="1400" dirty="0"/>
              <a:t>B</a:t>
            </a:r>
            <a:r>
              <a:rPr lang="zh-CN" altLang="en-US" sz="1400" dirty="0"/>
              <a:t>点的坐标（</a:t>
            </a:r>
            <a:r>
              <a:rPr lang="en-US" altLang="zh-CN" sz="1400" dirty="0" err="1"/>
              <a:t>n,m</a:t>
            </a:r>
            <a:r>
              <a:rPr lang="zh-CN" altLang="en-US" sz="1400" dirty="0"/>
              <a:t>）以及对方马的坐标（</a:t>
            </a:r>
            <a:r>
              <a:rPr lang="en-US" altLang="zh-CN" sz="1400" dirty="0"/>
              <a:t>X,Y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输出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　　屏幕输出</a:t>
            </a:r>
            <a:br>
              <a:rPr lang="zh-CN" altLang="en-US" sz="1400" dirty="0"/>
            </a:br>
            <a:r>
              <a:rPr lang="zh-CN" altLang="en-US" sz="1400" dirty="0"/>
              <a:t>　　　　一个整数（路径的条数）。 </a:t>
            </a:r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输入输出样例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　　输入：</a:t>
            </a:r>
            <a:br>
              <a:rPr lang="zh-CN" altLang="en-US" sz="1400" dirty="0"/>
            </a:br>
            <a:r>
              <a:rPr lang="zh-CN" altLang="en-US" sz="1400" dirty="0"/>
              <a:t>　　　</a:t>
            </a:r>
            <a:r>
              <a:rPr lang="en-US" altLang="zh-CN" sz="1400" dirty="0"/>
              <a:t>6 6 3 2</a:t>
            </a:r>
            <a:br>
              <a:rPr lang="en-US" altLang="zh-CN" sz="1400" dirty="0"/>
            </a:br>
            <a:r>
              <a:rPr lang="zh-CN" altLang="en-US" sz="1400" dirty="0"/>
              <a:t>　　输出：</a:t>
            </a:r>
            <a:br>
              <a:rPr lang="zh-CN" altLang="en-US" sz="1400" dirty="0"/>
            </a:br>
            <a:r>
              <a:rPr lang="zh-CN" altLang="en-US" sz="1400" dirty="0"/>
              <a:t>　　　</a:t>
            </a:r>
            <a:r>
              <a:rPr lang="en-US" altLang="zh-CN" sz="1400" dirty="0"/>
              <a:t>17</a:t>
            </a:r>
            <a:br>
              <a:rPr lang="en-US" altLang="zh-CN" sz="1400" dirty="0"/>
            </a:b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8" grpId="0" build="p"/>
      <p:bldP spid="710660" grpId="0"/>
      <p:bldP spid="710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>
            <a:extLst>
              <a:ext uri="{FF2B5EF4-FFF2-40B4-BE49-F238E27FC236}">
                <a16:creationId xmlns:a16="http://schemas.microsoft.com/office/drawing/2014/main" id="{A5AE2779-6C90-4D4A-8FB6-26FCB5674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1923" name="组合 97">
            <a:extLst>
              <a:ext uri="{FF2B5EF4-FFF2-40B4-BE49-F238E27FC236}">
                <a16:creationId xmlns:a16="http://schemas.microsoft.com/office/drawing/2014/main" id="{916EE3D8-29E9-4FB0-B1F9-B5C55E4A8FD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FCD1CFB-EFD2-4270-97D1-3C1F16C18A79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0AA611B-76DF-41AD-8B89-AA9888F60962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6063E7D-1458-41DA-9CAB-8F8980906FAB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63222E9-ED25-4838-BF9D-EBBEDBCAE689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36136E0-8E50-401F-BDFB-A5CA5EF88DEF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EA70FCC-AB39-4B87-B053-C3D608754EFC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A291FB7-3027-4EF9-AFE9-5738BB975BCC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35AD6F-90BB-48F9-A4E3-95D2843D0F14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7CC6E9B-3F13-4111-9FCE-77A285FFD47D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B1AC819-E967-4A34-AF3B-3F84AFFD6A9E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1D5C52F-8129-48F3-8571-16F2F2667FDA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E6A896D5-00EF-428D-85B6-9469F1DF93AD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FF9707D-C0F6-4D54-B445-1DB67EE175FC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8B4C793-CF6B-41C2-B6E9-9A885F011466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550877C-4A68-47CD-91DF-DB20142928D1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341B381-6A7F-4A2E-8B90-E61067077595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76A876B-0CCA-49E3-A212-9DD55D4D322D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B33AAC49-D17C-437A-98DB-AFC31B9412BC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8F80CCC0-FDCD-4D31-BDD4-B788A85A50DF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6620EE4-8415-4E0E-95CB-1B2345222CC8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814E5F4-7C14-46DA-900E-849252A35500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8FC0104E-36A9-42BD-A4CC-0F20197B01CC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ACBB092-04E2-42CD-9882-B1F93F8D99F5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8471998-38DD-4957-A24E-B84B37DED6DC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E8A7090-4B0F-4EC6-BA48-19BCC77E4669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1E0A8F8-8235-4742-BDFE-1C6F931F1816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6749701-14AE-4F2D-9A4D-D54BE1C781F0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1517618-E907-44AD-BC3F-A808372D34BF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C119EC2-8ADC-4A16-939E-D2BD7021CE7A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0F70ECB-D06C-46CD-B2CE-89EDFD55A126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27E554A7-0F00-4E8D-8542-365FF6F604B7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D9FF344-1B4E-4F5A-86FA-9109B15D8447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F379FF6-8A50-4D00-879A-362A5FC6ED0A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4A737BBD-630C-4679-A122-62746CAE9BB0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344BAFA-2CB1-4B4F-92C2-7DD6FA39B13C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A7ADE6-0582-452B-8E34-06E4664DFFE9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31FD62B-ACCE-4B9D-A9FF-5CCBC56E8EAC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A03F3D76-619B-4782-8B8C-A251D639719B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40726483-8C92-46BC-B582-DB38C453A69C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C0C2B361-83EB-4B45-B215-6B936D047B90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D9B3998-AEE0-450C-91F8-A1D9E64F58F9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3426AF5-3F2F-4CA2-BAAF-E5283849C131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2AAD890-CEA5-4802-B30B-2BB440F5BA0C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4623579-FFDC-4318-8793-FF0B0681CF10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A9DAED4-7848-4202-8778-BE79710537A1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9E705E54-5450-458C-900F-2147F0DFEEF1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CCFB884-215A-4EFC-9E2C-999CB82200D2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CC5D4E9-CF9D-40E3-AE13-5ECC39A17CA1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DAB8F679-FDFB-459E-AC0E-56C7941CAFF8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65828326-DEB2-4E25-ADD7-122C9272F265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5A01FB46-F6A0-4B83-98C2-58A1978E71B5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AF81A26-AEE5-4D8B-A6FE-064815871907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21EF8F89-02FB-4191-A406-66BACB93B5EA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0D65B2DD-4C95-4665-986D-EF9DCF9C0C4A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AC7B0755-3948-47CC-AB87-C0CFCE6D508B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165B9704-F785-48B6-A682-6643DB1D0B74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8B91A02F-FBB0-4027-BEFE-9DA8D4733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5A095D5-A4CB-4D7E-9AE6-2B8BF3A16C16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B82AA1C5-C2E4-4026-AA70-EC1FF3C13FA4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5452A623-3593-40EA-AEF0-77788884AD4D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3B2AF25D-0A88-4687-96EA-4D16C6F5D0BD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AD1684BD-0B9F-44C5-9385-7702067E9329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A2D2235C-46E8-4CDA-8A07-0E2A47539819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D86E7448-069C-4B76-9D03-30FE9CBDA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32FDB9FC-A32D-4330-AA0B-7DC784B7B09E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C255CB8-FF5C-4CCB-BF47-3CD04EF4456D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6E9EA0A6-0062-4057-BA9C-4F1EA576CEC3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A846EC58-05A4-411B-8B94-E64135C4C5F8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366E10F9-6816-4C53-BA54-ACE7928E05EA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8FE6AF2A-E0BA-4279-9DB8-F0924D731267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DB4F624D-31D6-4D1E-AE6E-3FDE45FD791A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9D16ADA6-3415-432C-BE05-45CD7BD6824A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F4F21C19-2930-4D20-87A6-F68B32151E7B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FE9F556A-7451-4E9E-901E-9D5BA1EC8703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3D1C5133-9289-40AF-B21C-00E8711D075F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8843DF8C-5D11-44E8-9691-9A92E7661F44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4C7DB088-11A0-4ADD-B48D-C02CFFC7B6E8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909BDCF9-9136-4689-95D9-2640355F608A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DAF251C2-5C32-44BA-88B2-DDBC15A2332F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22C64655-5CB8-4B7F-9E37-D4FBAD866D19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3182D99B-9A61-44EA-81AD-910C6548810F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8B4B79B4-0760-45C3-A836-F50C0BFC4646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5B44EA00-F595-4B45-BABA-7B100A0D7B3F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5A68EAA-F7F3-442C-BC0A-1AE57FCF31A9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6AEB80EA-6D61-4091-ABE1-078C2010607E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8F28ECA-E4F6-437D-BDD7-06842047419F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FFCF515D-185D-4157-B07C-2962BCB82849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129AE73B-EC49-48A8-A82F-88383B34735F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1924" name="Object 2">
            <a:extLst>
              <a:ext uri="{FF2B5EF4-FFF2-40B4-BE49-F238E27FC236}">
                <a16:creationId xmlns:a16="http://schemas.microsoft.com/office/drawing/2014/main" id="{4901C1FB-3E1E-424D-817B-34B40FE47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1924" name="Object 2">
                        <a:extLst>
                          <a:ext uri="{FF2B5EF4-FFF2-40B4-BE49-F238E27FC236}">
                            <a16:creationId xmlns:a16="http://schemas.microsoft.com/office/drawing/2014/main" id="{4901C1FB-3E1E-424D-817B-34B40FE47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文本框 1">
            <a:extLst>
              <a:ext uri="{FF2B5EF4-FFF2-40B4-BE49-F238E27FC236}">
                <a16:creationId xmlns:a16="http://schemas.microsoft.com/office/drawing/2014/main" id="{57EF215C-7687-42DB-82BA-272C8960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8590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3  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≠y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c[1,3] = max{c[1,2], c[0,3]}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max{0,0}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b[1,3]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↑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矩形 2">
            <a:extLst>
              <a:ext uri="{FF2B5EF4-FFF2-40B4-BE49-F238E27FC236}">
                <a16:creationId xmlns:a16="http://schemas.microsoft.com/office/drawing/2014/main" id="{FCAA69A4-2E2A-4FD3-BFB7-700C58E2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7" name="椭圆 3">
            <a:extLst>
              <a:ext uri="{FF2B5EF4-FFF2-40B4-BE49-F238E27FC236}">
                <a16:creationId xmlns:a16="http://schemas.microsoft.com/office/drawing/2014/main" id="{4A536C1C-0280-41F1-A671-53397F65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3282950"/>
            <a:ext cx="515937" cy="461963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椭圆 96">
            <a:extLst>
              <a:ext uri="{FF2B5EF4-FFF2-40B4-BE49-F238E27FC236}">
                <a16:creationId xmlns:a16="http://schemas.microsoft.com/office/drawing/2014/main" id="{10820CEF-A2DD-4D3A-8236-A14C1374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2938463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椭圆 97">
            <a:extLst>
              <a:ext uri="{FF2B5EF4-FFF2-40B4-BE49-F238E27FC236}">
                <a16:creationId xmlns:a16="http://schemas.microsoft.com/office/drawing/2014/main" id="{B8EE327C-90C3-4D8F-8A1E-4D0FE4AF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314700"/>
            <a:ext cx="514350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2FF5E0-242F-4820-97E2-2858685A2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63" y="5894388"/>
            <a:ext cx="2808287" cy="825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0A5139FC-533A-4EA3-AE65-ED04D14C2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2947" name="组合 97">
            <a:extLst>
              <a:ext uri="{FF2B5EF4-FFF2-40B4-BE49-F238E27FC236}">
                <a16:creationId xmlns:a16="http://schemas.microsoft.com/office/drawing/2014/main" id="{5F2D0FD5-0310-47A7-AB03-35AB8D27255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E2DE815-9D3D-4DB9-BC02-4B63D6EA7414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999EEA07-3E75-4A72-8CD2-9DD07AA3B288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13EF6C2-8426-4C2F-9BDC-55E815917F31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3724C27-A786-4BAB-A7DA-CE6CBBCB7A26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839003A-CE41-4CC7-ABAE-FFFA536AC56A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993118F-0F06-46D4-9C16-01A45851642F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22709AF-4737-48CE-9A01-2C986C5DD5B0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5A7A26-04E8-4309-A33E-21E569080678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AAE6769-868C-40E3-BC11-AB08FF734B05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A20A044-7AEE-4380-8931-1CC2F61AC0DD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1A5E57D-48D1-414B-B8B8-E299562325AA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7EC178B-0CB5-4013-993E-993EC8DBC565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B7F50DF-75BB-4FF3-9322-77D487959C45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1FC1A30-C851-4AD8-ADB1-E1058A7A5C1F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58C9E5F-16F6-4A0E-A4C7-A198CC4F0634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B57DC2F-56FE-4F06-AA64-B65608111145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EF33D3F-B1D2-42F0-B061-4C9DECFF59A4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3B42CE17-1AB7-41B5-A6F5-38F33D3897B8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D95389D-9EC1-4608-9CB0-3F9E293DF77B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52562C6-D7B8-4153-B412-07A9F97B2CF7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FBD3857-2453-4E32-A083-4E5DE44FAC29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F995E05-4D65-4BDC-975E-DB16449D24F6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88FCB0A0-8D29-4E9A-AC2B-E8F4D3938990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D8D6740-3E7C-4649-A861-8979AAA2A622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740C815-BA95-467B-B861-4622B633D9FD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29FF3D1-1E16-44A7-AEEE-469ABF0F3560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5592AE44-7172-4852-84D2-3B6E48A4A415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917C59A-DDC5-49E7-8967-687BE4F10027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B54D35E-91BC-48F6-83E0-EAE918828CD4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04695E15-3EFA-4078-A70B-D4BFD4D370E4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C44620E-A161-4950-BFD4-99AB0B03B390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B8A6C07-B553-4732-9281-D7E19FFA70D6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32BCD36-7DB9-4A22-A207-733C9C9E7041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74F2DD7B-0E06-4EDC-BC63-3F534525CA14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96CB8E0C-9010-4DDA-97D2-408F758D7390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9CF13AF-F51A-4525-9559-DDA73779B032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78C430D-3383-431A-BB65-81919D995FCF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D1BD179-FDEE-4628-A550-258F48ED33E6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67943A9B-5663-49E0-8834-C16579F4AF84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2D652758-717A-4FC5-AC4A-C5AF102628B7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6BE5E67D-6D35-4171-83CA-E8ADA4F3C6D7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C3C9DF25-BCC9-4369-A3B5-A11D8AFF0CB4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E9B9AA2A-895F-4D9B-85EA-EC310353E557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269C58B-7F3A-48A3-8591-0517ED5BE2A8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C6888E54-5919-46B8-B9FA-B404B0FC6B7A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51614E4-D1EC-4742-BFEC-7ADD0E650A8D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7ABCBB3B-FB5D-4A41-9A85-5C76BFEA26BF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AE2E918-63A3-4748-AF65-5F76BA86FA9E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847F62B3-D2E6-4950-ABC4-B25D32A2FF6A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A4EC181-96A2-4E54-83F4-BCC18F133FA2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1C6BB186-BF63-4FDA-844A-C31B192E8B67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F086C74-89FA-4617-9DE1-93D868059565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B74BAF8-73A9-4FCE-AE90-D900127E0B0F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7193DEE-059D-4D98-A9B1-2EF0F3504D23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EFAAA46-4B96-4EA6-B15F-DA92423EC67A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8D33E1A-F09A-4C65-BF4E-5547DDDE4709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DBCE2964-730C-4C58-8A08-01637917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0470FC11-B729-414C-AD5C-CA1538937048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AF082BF8-0802-4CD5-BEB9-52F50EE0B5AD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CFCB047E-D88B-4189-913E-978917B22041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9D460452-01A3-4615-B5BC-65DAA2FE4450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F837621B-C1CF-4147-8B22-CC65D2733EC8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4F82CBE6-2B6C-4E3D-BED6-6EB386C2ECFF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796A475B-493A-4404-A1B2-7B1A10BE9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33857044-007D-4DB5-B5D6-A4BCCBC976BB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3EDDBC56-928D-42DE-BC22-00A3E5D2259B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3C9A9450-EA3F-4E97-BCD2-CF9BD057939A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6D5E3BF8-ED15-4345-BFF4-783C678908AA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68E38822-B5E2-4041-91C5-BB86CCA34B6E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8A10390B-BAA1-4792-9112-AA9233A8A8D0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5B7A6D2-E5AD-4885-8AF9-3136CDAABE19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C1E69875-6531-4932-A303-323D3999D2DC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D7F2CE93-74DB-42FF-B844-329C043FE7F9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D20F9B62-B153-451F-817B-72B9F2A20ADB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091E4864-C056-477E-B329-066D1ACAEA08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0B186CB4-3D90-4B5D-ADDA-A57B335EB76F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E8058668-EA98-4E75-8758-5F2DDD6D7971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7E5C9B26-2648-4399-8276-0D8D5754B40C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18F943A9-4BAF-40FD-864F-06A495AC3F49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6DC16909-05A3-4C0D-9EF7-AB83C991E617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7BBB7168-71C9-47C9-9BD7-E437EC36CF7C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FCD7FA81-5D27-4617-A78B-7E3FFE8A9D14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91B196CD-041C-41FD-A40F-8D2A74432A46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0E84E52-40D1-41F2-8D34-0E5F0A0A695F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BF45CBE7-2BC0-4357-9B44-5602180AF5AA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B16EBC2D-F0EC-4D41-AC75-D50A7AB68A6C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C1EF10BD-82B3-40AD-A210-55F72E3ADCC7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E0F92C9F-41E6-47B8-B084-B3139D0296AC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2948" name="Object 2">
            <a:extLst>
              <a:ext uri="{FF2B5EF4-FFF2-40B4-BE49-F238E27FC236}">
                <a16:creationId xmlns:a16="http://schemas.microsoft.com/office/drawing/2014/main" id="{71B94B3B-1812-4A01-BB26-C32D724A3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2948" name="Object 2">
                        <a:extLst>
                          <a:ext uri="{FF2B5EF4-FFF2-40B4-BE49-F238E27FC236}">
                            <a16:creationId xmlns:a16="http://schemas.microsoft.com/office/drawing/2014/main" id="{71B94B3B-1812-4A01-BB26-C32D724A3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文本框 1">
            <a:extLst>
              <a:ext uri="{FF2B5EF4-FFF2-40B4-BE49-F238E27FC236}">
                <a16:creationId xmlns:a16="http://schemas.microsoft.com/office/drawing/2014/main" id="{D06A0D05-B2C5-4614-9EBC-80E7EB04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520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4  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c[1,4] = c[0,3]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0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b[1,4]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↖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矩形 2">
            <a:extLst>
              <a:ext uri="{FF2B5EF4-FFF2-40B4-BE49-F238E27FC236}">
                <a16:creationId xmlns:a16="http://schemas.microsoft.com/office/drawing/2014/main" id="{F6CD923C-84CE-4206-B732-5A65AD22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1" name="椭圆 3">
            <a:extLst>
              <a:ext uri="{FF2B5EF4-FFF2-40B4-BE49-F238E27FC236}">
                <a16:creationId xmlns:a16="http://schemas.microsoft.com/office/drawing/2014/main" id="{853A2BC1-9195-4D8A-9230-A0A29320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251200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2" name="椭圆 96">
            <a:extLst>
              <a:ext uri="{FF2B5EF4-FFF2-40B4-BE49-F238E27FC236}">
                <a16:creationId xmlns:a16="http://schemas.microsoft.com/office/drawing/2014/main" id="{60F0B055-960C-4C64-9068-8B373253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908300"/>
            <a:ext cx="515937" cy="461963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3" name="椭圆 97">
            <a:extLst>
              <a:ext uri="{FF2B5EF4-FFF2-40B4-BE49-F238E27FC236}">
                <a16:creationId xmlns:a16="http://schemas.microsoft.com/office/drawing/2014/main" id="{C9489E50-70BE-479C-AC93-4B3DE63F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282950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C7894409-ADEB-45B1-82D1-21E3C5AC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25" y="5921375"/>
            <a:ext cx="2994025" cy="771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>
            <a:extLst>
              <a:ext uri="{FF2B5EF4-FFF2-40B4-BE49-F238E27FC236}">
                <a16:creationId xmlns:a16="http://schemas.microsoft.com/office/drawing/2014/main" id="{4A26AA62-BB7F-48DD-A0ED-E4838F24C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3971" name="组合 97">
            <a:extLst>
              <a:ext uri="{FF2B5EF4-FFF2-40B4-BE49-F238E27FC236}">
                <a16:creationId xmlns:a16="http://schemas.microsoft.com/office/drawing/2014/main" id="{83E05C0C-4736-4E72-8487-7118CE371B9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B585700-3515-4E18-BF6F-F30A76D25A66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321D872-2CEF-42B0-AADC-3FBE1C024688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A57BDF8-65F2-4130-BA73-0338D2A0FF76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DB08F63-65AA-419B-A658-DBB3C39BE680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9CA66DFA-C3F4-4EBE-A21C-FC109B587DCF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15961F78-09B6-4488-82FE-EE486EF34DB4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3A05F1B-9C83-423B-8017-FA48415C9A96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A58088C-08AC-4C6B-A551-FD69727FB492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3BDC989-BACD-4DB9-96A9-925E66AD5764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1FC3D38-94FC-4DB0-A152-3FCAEE5FE7F2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AD6B891-3CB5-4903-B3FB-346262984CE4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B6E4103-C489-4385-A676-AF9150020CE6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95E314D-97AA-4CFB-A422-2C55D6E049D6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0886738-199F-4171-8E0F-2EE00054E0A7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9751973-EDF5-48BE-AFD2-A27A8BF4B50C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B57F778C-3535-4B4B-A613-CBD50D30B106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0712D10-F883-4388-AADC-50324B2F5CDD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812CEC4A-0A02-400C-BE77-51CE150B24DE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2DE48E5-2538-4FC4-A6BC-01B8A5138B19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69A87C6-1421-4A7C-9AAA-E3DA9A3C3141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B72A53D-CB46-4AC7-9247-19EEAB3B92B6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0F2BA0C-88F7-4B61-A7CF-FF6A9E1A0388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DD3796E-D79D-463C-A70A-685250738EBB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A999CC-5B19-4031-B824-7A12996A46C4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9A31D47-3F64-4CAF-8045-EBF144D4963F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3580ECB-3FA4-4549-B9BB-A49725534D80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9668093F-504D-456F-AB37-4F9ED76F88D3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82534C0-6CAE-4DDE-AB14-092FC1E8366B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04907F7B-C066-475B-87FE-637252EA991E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F273287-DDD7-452E-82DA-393A8588B434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56281AEF-32CC-415E-8C13-E06ABAE70B27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DC1E6BE-9B0C-4C84-B6CC-4E5CADC3E76C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79113FF8-00F6-4AFA-913F-7195B81A297D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28A4772-A5C2-49EA-AD14-8701F4727097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BC892E5-338C-4C98-AEFE-7FC6CBABDDE3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D49BA6F-A9B5-4EDA-8832-CF5647D766BB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C1798AA-9587-4049-8FFB-063FCB7BC3B1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9A9D64F4-1209-4B4D-8AA0-C6EE2F701A20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66A6070C-3310-48F4-90C7-8CBCE818610B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B6A96D2E-C69B-4276-AC71-680B74F74CB8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39399DC-8078-4DA4-9C98-F4D6F4C033F2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B997B76-C573-4342-859C-85E30E40AB61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0049A18-9151-416D-92AD-52C7D59A66FB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E6AD5D8-2CA7-4A5D-AE34-2F7BC2E6779F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182F0DA-D33D-4604-89C5-2A1B750103C8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53C388A7-182E-46AD-BF25-4ACDF2C57424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09D711B-2862-4183-BC8F-3E2A2CFC44DF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6C9EAC2-4535-4201-9449-8FEB578569C1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848DE08-B8B7-46D8-BDDB-923F8BF25E80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FB04E0F0-7D70-4C96-909C-C349C7C19E0E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841463E-D184-4001-A062-A8E30F21F79B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27A1544D-79A5-4FED-A628-654ABE7BA07A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859EE78-A172-4F97-B8CA-3FEBA7E87D3F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30299F2-439B-4E3B-ACA2-FBD7990609DA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02F132C-6E41-44A1-B90D-A81D0D9A84EF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16865D74-DEEA-42AA-9E95-9A4093237B6B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E88B486F-F256-4F4D-87A4-1528C849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4F8AE06D-EEA4-4919-811E-A7923706414B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7BF592BA-1DE6-49DB-9702-F6F9BC12DB91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F48419AF-5B2C-491E-A2F5-E2817AAC41D1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85B4BC84-2B8C-4648-B4CD-BAF2739B2B15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2BF580A2-96B5-42A2-8DA0-5B275C343D4D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C6AF80F4-BFB6-4463-907E-5B7A7308A9D1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7DD5BB01-E249-4604-8905-9E2832774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BF897F41-16AE-42E7-849A-0A6544A3A652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FE5CE9D7-BC9A-4D9E-A1C8-E29407F2B018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6BFB417F-4B32-40D6-8B82-AFB1B01122F2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DCE80780-0019-4773-AD86-1F4934DBDD4B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05202892-730C-4F59-9419-1955474365EC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C11FC920-8339-4811-BDD3-9A10C052C2E4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BEF68167-195A-4AB9-BABE-35F8E94652E5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A4A05742-4F1D-4EB5-B01C-C6C0BBD4F0AD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12C16A20-CF19-4203-9CC6-054CD3861C88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9286085A-BBDD-4360-B4A3-76A80E439BF4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CC65FC5E-03B1-4174-AFAC-2A41C80F9868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1ABCEF3F-7208-4613-87AD-58E929A2105C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6671A40E-1DD7-45F3-8AC8-39AC3ED77810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6DFF188B-A5D4-4052-9653-EEB70C00A713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C95BED72-1689-4690-9A69-311EDABABE83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2FFD89B1-1E29-4527-9149-8B769F313C05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D1B2F64-A507-473A-8722-8812E577B789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ED9DE1AF-EA02-440C-AE8D-71958E7A6B0C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5557E5B8-0D8F-46CB-B5F6-D2D4E6410D17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FCFA23AA-BB3C-4C4E-B366-DB96EDA1291D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7BC097C0-974D-465A-B3EF-121B7EFBFB9A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6B59998D-05A5-4952-A08A-6D9598115F0A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F233E434-8E25-408D-A6B6-451C408B6143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01FAB209-4A96-4A0D-B1EC-7D02E0EF5909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3972" name="Object 2">
            <a:extLst>
              <a:ext uri="{FF2B5EF4-FFF2-40B4-BE49-F238E27FC236}">
                <a16:creationId xmlns:a16="http://schemas.microsoft.com/office/drawing/2014/main" id="{67E98777-D236-4C3B-9D9D-C8AA32E2B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3972" name="Object 2">
                        <a:extLst>
                          <a:ext uri="{FF2B5EF4-FFF2-40B4-BE49-F238E27FC236}">
                            <a16:creationId xmlns:a16="http://schemas.microsoft.com/office/drawing/2014/main" id="{67E98777-D236-4C3B-9D9D-C8AA32E2B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文本框 1">
            <a:extLst>
              <a:ext uri="{FF2B5EF4-FFF2-40B4-BE49-F238E27FC236}">
                <a16:creationId xmlns:a16="http://schemas.microsoft.com/office/drawing/2014/main" id="{416D1027-3AC7-4ABE-8380-951FC687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8590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5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≠y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c[1,5] = max{c[1,4], c[0,5]}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max{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,0}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b[1,5]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←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矩形 2">
            <a:extLst>
              <a:ext uri="{FF2B5EF4-FFF2-40B4-BE49-F238E27FC236}">
                <a16:creationId xmlns:a16="http://schemas.microsoft.com/office/drawing/2014/main" id="{847F0320-9915-426B-A5D1-9A523BBC3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5" name="椭圆 3">
            <a:extLst>
              <a:ext uri="{FF2B5EF4-FFF2-40B4-BE49-F238E27FC236}">
                <a16:creationId xmlns:a16="http://schemas.microsoft.com/office/drawing/2014/main" id="{4FD20AA8-E608-4A64-9851-414AF92C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282950"/>
            <a:ext cx="515937" cy="461963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6" name="椭圆 96">
            <a:extLst>
              <a:ext uri="{FF2B5EF4-FFF2-40B4-BE49-F238E27FC236}">
                <a16:creationId xmlns:a16="http://schemas.microsoft.com/office/drawing/2014/main" id="{F26CB16A-CAEC-4CBE-9215-AB54A81F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2938463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7" name="椭圆 97">
            <a:extLst>
              <a:ext uri="{FF2B5EF4-FFF2-40B4-BE49-F238E27FC236}">
                <a16:creationId xmlns:a16="http://schemas.microsoft.com/office/drawing/2014/main" id="{75B0B4B4-04D2-4D72-867D-1CEBAC62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3314700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289C41-64B1-45CF-AA23-9C5D83225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0" y="6092825"/>
            <a:ext cx="2736850" cy="555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>
            <a:extLst>
              <a:ext uri="{FF2B5EF4-FFF2-40B4-BE49-F238E27FC236}">
                <a16:creationId xmlns:a16="http://schemas.microsoft.com/office/drawing/2014/main" id="{8A850725-8C2E-49B1-9250-35D712780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4995" name="组合 97">
            <a:extLst>
              <a:ext uri="{FF2B5EF4-FFF2-40B4-BE49-F238E27FC236}">
                <a16:creationId xmlns:a16="http://schemas.microsoft.com/office/drawing/2014/main" id="{249770C3-71BB-4BD1-A15C-F575CCEDD45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44BD743-7BAB-4E0B-95C7-061B83404DCE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4B3A1CD-0437-4023-9D6D-83A4B5E988DA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D04D944-1772-41FD-AD18-9037F8A075FD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78FE68CC-0CB7-444F-85AD-8C75269C0B2B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BFBD11D-B463-41D0-8B45-E20E35537F83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53EB29E4-3537-4FF4-A4FB-BCAB1EEEF9D3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FDA5081-6A05-42FF-BCC6-EF131C55D65B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FD73B6-FE7A-4F7A-9C06-C1400C1FE2E4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C823F2EA-F3C6-46AD-BD04-7539F0FAB031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E63A864-9369-4FD5-AF65-F7C05800D08C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AE99496-835E-42E0-BD76-3061C6583779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5319D6D8-BF4D-457C-BE47-14AB2E097B3A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73E4408-1822-4D52-A014-57E024E2D864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5290AA9-514C-4AEF-9A4B-FD0CD17E0547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A423477-2B3D-4D26-94A8-59AF207E1B75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846C9D7-3FB6-4CC2-87D7-21B5D82313C1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2DA257A-F95C-4B57-9363-AD07D10490EA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203DE4E2-862C-4FBC-9B75-0002688FD8C9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7454BAB6-B315-4BB8-90CF-2C6943EBCCCE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C5F87C9-3BDA-4C6C-8C78-D63032A2B3D4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C0858D4-E5DC-4C8B-8861-5B2E06546AA2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D7BCBD4-E00B-4CEB-ADA3-D1BA78B5E941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1D851EB-BA82-451A-9739-81CA59E26960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7DD5240-8A22-48C3-ACE4-690D580ADEF1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7C18559-8144-4286-829D-16BE6993599A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712067C-C783-4D70-A231-A126205931C7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AB1A6B7-A2EB-41B9-B76E-61F5762C9594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59F02ED-AA9F-41DD-87AA-BD12372AE347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0470299-5EE4-4F0F-9AE3-BE34F6AEE20B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E52613D-6575-4799-A9AE-79B1D3DBCA0B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5B6546D-333B-43CA-BCB0-03EE8D202495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FEB3DB0-B813-4337-8B3E-25A650978886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F548616-E406-48B0-8D58-B251BCDB1C14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7BB441B-B66C-4E57-985E-6C3AD36BA8EC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7393E4A-9AEE-4A2C-B0FD-E50686283EF0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71EE365F-8213-4A0E-B398-6F9CAE35EF73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B903353-A188-481D-941D-67437347DDB6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FCED43B2-E4FE-4CC5-BE28-53042BCC3383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B49DFFA-67DC-4559-9A91-C435B32B4ADA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19B7D09-E370-41D9-9A4D-6CFC10426ED0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2C0C4E69-7A45-4926-A950-443AF386E88E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65AF387-F2F2-428D-80D0-82B2B22E8882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508E23C-9A43-404B-952D-E021CE7946CF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A292C70-0D3E-4529-B493-02507222C226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09201E-DC57-4374-81F2-94257A53FCF0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573E1AC9-20A0-4962-A430-DE1E03383B2B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2281892A-91C0-4185-A41D-2217CA150D17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5416D41-0F36-4A5B-8600-16B08D214EA9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66451DA-65B8-4340-91A3-FC83505D42F4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FCC0B77-F457-4ADB-AED9-A174221D52B3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B8A0117-37E4-4837-8574-617A78DAB83E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E29EA552-D739-4D8B-A58E-F5BE91E07208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293A50A2-E582-4C63-AD69-EAFF3AF3FE11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2240BB1-1202-438A-A1F2-E0F270DF71CA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B9B8060-8ACD-4B03-B078-065F6561D980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92C13D6-121C-4D08-9DDC-5E7E8F3D9366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8685DBA7-3311-4857-9148-C2872EB89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02317EDC-79AD-4DF5-9C5D-0E2A416CB90F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913CD775-79DD-4311-95FE-3F7F3F6755D7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762F54C4-6231-4B58-98C3-99C9985DAEE8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32683CAB-EB92-4400-80D3-3DFB80888864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C3C4EF96-8051-4626-BCAB-2B8112EE9776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F1F76AAC-7DAE-4117-BF55-A53ECF031E6D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96101893-8754-4A28-B01F-41FD238CC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9D0B292E-81C4-453A-B839-647A63EF7D65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A73C1D27-DA75-4596-816C-29301E4FDDD3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918FFEA-F593-4FE6-A36F-D8814ACBDCCF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D2059EDC-033D-44B9-8DAF-58D45383CD10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4DE02A7-8DBD-4A4F-82AB-43E267C6C1A2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2A5093C1-8FCF-446E-8CF3-168296A2B366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791026F-FEE1-438F-B16F-73543C3AFC44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9AC5A355-8E07-40DC-9661-D8B655CDC131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F81F744E-B6C3-4D41-BC08-7E1332D043BE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60EF7CE6-6E0E-4B69-9AA8-D73A0FE8FC84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57BE3C28-42A6-430B-A2B5-8E67EE2C4FCB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4B7411D7-026C-4479-948B-32FBF697F6B3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EA8AB30-0CBC-4A6F-9F84-56DBFE066750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4F077995-C184-4014-A584-60FDE54C8CB9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E14DAA83-C972-4053-B7AE-290BF9533D05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5BB74AD2-6425-40FE-80AA-BE1369C64062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B2E8521-58F4-4FD0-9AB6-9D27396ED3BC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A0200583-555C-4BBD-A0CB-AA83CB71881E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CD0D38B2-F4F0-4429-B18F-4E9FBD225825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5C0562C0-BDF4-438C-90B4-128CF7322E45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449D9A53-1AE8-45B2-A56A-F7900E661A8E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4CBC6FF5-238E-4E5C-9018-3308CC59906B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02925523-FB3B-42D4-8ED4-2313FEF7D4CE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5DE7782B-7B94-4C6A-A380-29C8AD74303C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45700D99-DAED-40D6-80E3-F28E601C4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4996" name="Object 2">
                        <a:extLst>
                          <a:ext uri="{FF2B5EF4-FFF2-40B4-BE49-F238E27FC236}">
                            <a16:creationId xmlns:a16="http://schemas.microsoft.com/office/drawing/2014/main" id="{45700D99-DAED-40D6-80E3-F28E601C4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文本框 1">
            <a:extLst>
              <a:ext uri="{FF2B5EF4-FFF2-40B4-BE49-F238E27FC236}">
                <a16:creationId xmlns:a16="http://schemas.microsoft.com/office/drawing/2014/main" id="{53CF8CBA-5923-4EDC-BDD9-95E8061B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311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1, j = 6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c[1,6] = c[0,5]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 0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b[1,6]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↖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矩形 2">
            <a:extLst>
              <a:ext uri="{FF2B5EF4-FFF2-40B4-BE49-F238E27FC236}">
                <a16:creationId xmlns:a16="http://schemas.microsoft.com/office/drawing/2014/main" id="{712D3681-F348-4F6E-9FD2-0F618F42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724275"/>
            <a:ext cx="2082800" cy="212248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9" name="椭圆 3">
            <a:extLst>
              <a:ext uri="{FF2B5EF4-FFF2-40B4-BE49-F238E27FC236}">
                <a16:creationId xmlns:a16="http://schemas.microsoft.com/office/drawing/2014/main" id="{6DDB1E7B-A5CD-4D10-8709-D31E3E1F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254375"/>
            <a:ext cx="514350" cy="461963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0" name="椭圆 96">
            <a:extLst>
              <a:ext uri="{FF2B5EF4-FFF2-40B4-BE49-F238E27FC236}">
                <a16:creationId xmlns:a16="http://schemas.microsoft.com/office/drawing/2014/main" id="{709848AF-F194-40F3-84E7-5681CA14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909888"/>
            <a:ext cx="514350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1" name="椭圆 97">
            <a:extLst>
              <a:ext uri="{FF2B5EF4-FFF2-40B4-BE49-F238E27FC236}">
                <a16:creationId xmlns:a16="http://schemas.microsoft.com/office/drawing/2014/main" id="{BD80B7EA-7FE8-4749-AE4F-AEEC92BB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284538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E4E3A223-61F6-4789-97B3-4050F33FB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25" y="5921375"/>
            <a:ext cx="2994025" cy="771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0B3547D0-2DC4-42BC-BAC9-DE0F8C433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6019" name="组合 97">
            <a:extLst>
              <a:ext uri="{FF2B5EF4-FFF2-40B4-BE49-F238E27FC236}">
                <a16:creationId xmlns:a16="http://schemas.microsoft.com/office/drawing/2014/main" id="{96104F68-6D02-4A02-8435-E0F84ACD347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05B080F-0D1A-47E4-9B0B-502916B73991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F5FCA47-AC42-41F6-9B0F-3FF372147BF2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277E2C58-E96A-4B40-8307-806277556FBA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C56DF13E-3B7E-4FAC-A0B8-0937D7138C18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559D993-1FE6-44C5-966D-0D5E332D7FA9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3159C2C-8518-470D-B31F-D50469115609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B6591A0-3369-4F26-B4CB-B440B01395DC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F1649F9-527C-4135-B65C-FCA6AF00A851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45B56437-238C-4C46-A038-97C53E73220B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2D51EC4-06BA-43BC-9EC8-12ED5E7A6294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038AE84-6A59-4822-8134-2A4003D3EC84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188385F-BD5C-4018-AFB7-EFD00CDE779E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08D81750-2487-4658-9C3A-C0457F2D6F19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46F4388-E578-4F51-8C00-5A151D00156C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BD10A33-D9AE-436F-BAB2-B9056419E474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7CD62EB-85D5-4FA2-9EEA-4622583DF367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CC7321D-5C10-4A7A-8542-2F9BC09E66D9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2EEDC5A1-FD1C-4909-ABF0-FD84B72F6306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CF1DE94-516A-4BEC-ACB4-9515D6B42DD7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82C2404-97B1-4C88-BB68-E231BF9DF07D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E3CBBB4A-0EF8-4DA7-9DB4-D34E5AA189C5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8C5F2D83-4A68-4232-A9DE-55A9F82F9408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702EE73-A252-40EE-8F5C-7A57EA05974C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EA80A7C-C4F2-4D89-83B1-7E1FA8E996FD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6C840AA0-52EF-49F2-9482-07DD4FBA49B4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806AA340-B2F4-4886-823C-A1639841ED24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96B43940-649A-41CE-AF44-36F5C2749BAD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5DC76B3-0913-4FDD-A4C9-FDC5EEAEBC0D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9FA72600-0B74-4A85-BF1F-F46A9CAE6DBA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27F7D453-EACE-4901-A426-233AD26D9865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0959280-E7AC-4121-8C3E-898D8F596D85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6D08F01-B2CB-4805-82B0-97F23DABECB9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60C5091-63E6-4F1A-A836-ADDDD3A9296E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ED314FD5-DAD5-4C8E-98C3-B7524277BA5B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8C3E5FB-D3FF-4B04-86AD-666A448F2EE9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ACA9EBCA-0944-49F3-A8AF-436B23AF1D86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4DDF7E8-63E5-4965-8F16-02935CFD2873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F3DB83F-4946-4AEA-9141-8252E0F4E2A3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49F75CCA-B10B-45BB-AE46-25937FE933AE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33D4D9D-8B70-4D0D-A9FB-D1B78B1F6D9B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CF3F7D4-1700-4EAF-9D1C-A508AC3598B0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68CAF283-1F1B-4BBA-B5E8-CD72D67B38EE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C9FC5F9-A5BB-461B-9684-D5FAFE2A0A76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504469B-7306-4F9F-9D30-AF9F9D4F948A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865480CA-1ADC-4AB7-B291-A225EF63631C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2262029-F036-4C38-BF60-ACF11D030F83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8AA4F87-F0FD-4812-8BFF-B1987F3946A5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91A636CA-C0CE-4EE1-932B-8D12FC46183A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DDA6A832-3E91-4682-AB6F-EF83B9D3CEC4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47C80CB-E4A0-46E5-97F4-AD0B9814871E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2E60523D-E95E-4A16-9484-39659B4F496C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1435059-7DEF-4691-B07E-781AC67E3DF6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6D89BFF-F577-4B76-BC96-5027512DA724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32776DD4-6B4F-4EF6-91FF-6E5C117CA289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16EC134-0B21-45C4-8F6D-A137526C6D36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8FE6C25-0AC8-46B8-A53C-C9D3D01E8B5E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6DA7ED9C-BE34-4B48-BE78-B57CF0100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D6AC69CC-9571-478A-A0E8-6CADCDAECA95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64831E42-CBAB-480A-8EFD-7CD08C89177D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3AA080B7-6C83-44B8-91D6-8DCA8D96F9E7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3434E4B6-CABF-4DAD-BDEF-E5F971AEE276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662084F9-5E29-4F26-A955-AD278B8EBE9D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0C2E8969-C81B-4870-9C3F-6B7405D95B4D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E6D3429A-19BA-400D-BCA7-E953F96DB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73DA6890-8D22-4F69-A6B0-C7247B49CA38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2BA11F3A-DFE3-4C23-8A00-D5CE4B95048F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D5856D77-9CED-4CE3-9B38-72714D9BBFBD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877FC606-398C-4569-862F-168211206994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76B51207-C6DA-42F3-8A01-8044FDE0914F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68F9D43C-D7A4-426F-A947-B917FFA6F622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65FB01FD-B00D-4F0E-8309-E0BF72A89941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2969C321-F771-483C-B226-E1587A721125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E88214B-4E10-4A04-9A69-0C4B66D13001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58EE7F0C-9777-4784-A136-9DBFACB6E382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5C37B9B3-3E25-48AA-BE41-3DED177F1F6E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A6CBC477-078B-4E13-849C-AFE62845CB2A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521D624A-61B2-469F-B554-BECCD474BE64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E33356F2-D130-4808-A63A-EC353CB25C62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5319C493-0933-42A4-A9C8-3A3401801BE1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2921D360-D4DF-4FED-BA87-DD16943696AE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7D2E431C-BC4D-4F81-8493-9193A153014B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75BB4F06-A01F-4B30-9F02-648552B253C0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22CCF4C1-67DA-4C19-BC87-898674BFE958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802B6EAB-406B-48FE-89E8-798F2E1AEA6B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62F0C295-4F63-4B04-8A48-27323C77A43E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E9082362-0F63-47C8-9C45-9D57C4EE6CD4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244D7928-B7A2-40D5-9FF6-EEED5AD8F6A5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635F80F8-F4E0-4A89-AA5F-BD5FFFE9255F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6020" name="Object 2">
            <a:extLst>
              <a:ext uri="{FF2B5EF4-FFF2-40B4-BE49-F238E27FC236}">
                <a16:creationId xmlns:a16="http://schemas.microsoft.com/office/drawing/2014/main" id="{6F473E72-A4DE-44BF-9775-96CED1586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6020" name="Object 2">
                        <a:extLst>
                          <a:ext uri="{FF2B5EF4-FFF2-40B4-BE49-F238E27FC236}">
                            <a16:creationId xmlns:a16="http://schemas.microsoft.com/office/drawing/2014/main" id="{6F473E72-A4DE-44BF-9775-96CED1586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文本框 1">
            <a:extLst>
              <a:ext uri="{FF2B5EF4-FFF2-40B4-BE49-F238E27FC236}">
                <a16:creationId xmlns:a16="http://schemas.microsoft.com/office/drawing/2014/main" id="{6E879D2D-4BE4-4FD4-8A8B-30C6E5EB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2240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2, j = 1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c[2,1] = c[1,0]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0 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b[2,1]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↖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矩形 2">
            <a:extLst>
              <a:ext uri="{FF2B5EF4-FFF2-40B4-BE49-F238E27FC236}">
                <a16:creationId xmlns:a16="http://schemas.microsoft.com/office/drawing/2014/main" id="{8EF5B981-21C8-4A5F-BC86-1B53C74F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060825"/>
            <a:ext cx="2082800" cy="178593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3" name="椭圆 3">
            <a:extLst>
              <a:ext uri="{FF2B5EF4-FFF2-40B4-BE49-F238E27FC236}">
                <a16:creationId xmlns:a16="http://schemas.microsoft.com/office/drawing/2014/main" id="{2548C3B1-22EA-4B40-ADA2-2248D086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21088"/>
            <a:ext cx="515937" cy="461962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4" name="椭圆 95">
            <a:extLst>
              <a:ext uri="{FF2B5EF4-FFF2-40B4-BE49-F238E27FC236}">
                <a16:creationId xmlns:a16="http://schemas.microsoft.com/office/drawing/2014/main" id="{E420F5BA-BCB6-47D5-A91A-2AD2FA57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3598863"/>
            <a:ext cx="514350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5" name="椭圆 96">
            <a:extLst>
              <a:ext uri="{FF2B5EF4-FFF2-40B4-BE49-F238E27FC236}">
                <a16:creationId xmlns:a16="http://schemas.microsoft.com/office/drawing/2014/main" id="{505DEFBA-69E1-4A59-B76A-B2867E5D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3276600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CE3D890E-8608-43AE-90CF-E42CBF3AA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25" y="5921375"/>
            <a:ext cx="2994025" cy="771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>
            <a:extLst>
              <a:ext uri="{FF2B5EF4-FFF2-40B4-BE49-F238E27FC236}">
                <a16:creationId xmlns:a16="http://schemas.microsoft.com/office/drawing/2014/main" id="{D8DC412E-C8DC-4D99-A5DB-D8C9F1849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98463"/>
            <a:ext cx="8424862" cy="107156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例，下图给出了在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X=&lt;A,B,C,B,D,A,B&gt;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Y=&lt;B,D,C,A,B,A&gt;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LCS-LENGTH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计算出的表。</a:t>
            </a:r>
          </a:p>
        </p:txBody>
      </p:sp>
      <p:grpSp>
        <p:nvGrpSpPr>
          <p:cNvPr id="87043" name="组合 97">
            <a:extLst>
              <a:ext uri="{FF2B5EF4-FFF2-40B4-BE49-F238E27FC236}">
                <a16:creationId xmlns:a16="http://schemas.microsoft.com/office/drawing/2014/main" id="{535A18ED-9EC3-46FA-8CAF-930D41D0186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82813"/>
            <a:ext cx="3357563" cy="3643312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C9C751AA-1151-49B4-B52F-71CCB8CFDD63}"/>
                </a:ext>
              </a:extLst>
            </p:cNvPr>
            <p:cNvSpPr/>
            <p:nvPr/>
          </p:nvSpPr>
          <p:spPr>
            <a:xfrm>
              <a:off x="185735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E8FCA75-AC60-4277-A36A-6A55B582670E}"/>
                </a:ext>
              </a:extLst>
            </p:cNvPr>
            <p:cNvSpPr/>
            <p:nvPr/>
          </p:nvSpPr>
          <p:spPr>
            <a:xfrm>
              <a:off x="221454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6B0E7E6-BC9B-45BB-B887-A8D6272F5255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67159D7-A9D2-4D08-BB27-AD8FF039E21E}"/>
                </a:ext>
              </a:extLst>
            </p:cNvPr>
            <p:cNvSpPr/>
            <p:nvPr/>
          </p:nvSpPr>
          <p:spPr>
            <a:xfrm>
              <a:off x="221454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6779D7CD-B60B-4E17-8880-56366019C7B3}"/>
                </a:ext>
              </a:extLst>
            </p:cNvPr>
            <p:cNvSpPr/>
            <p:nvPr/>
          </p:nvSpPr>
          <p:spPr>
            <a:xfrm>
              <a:off x="257173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5DEBB9F1-AAD7-433F-A8A0-A46CC16C0BDF}"/>
                </a:ext>
              </a:extLst>
            </p:cNvPr>
            <p:cNvSpPr/>
            <p:nvPr/>
          </p:nvSpPr>
          <p:spPr>
            <a:xfrm>
              <a:off x="292892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349249F-B494-46C7-9085-BC1405BD23C4}"/>
                </a:ext>
              </a:extLst>
            </p:cNvPr>
            <p:cNvSpPr/>
            <p:nvPr/>
          </p:nvSpPr>
          <p:spPr>
            <a:xfrm>
              <a:off x="328611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092364D-A653-4C02-B134-8E2CB6163715}"/>
                </a:ext>
              </a:extLst>
            </p:cNvPr>
            <p:cNvSpPr/>
            <p:nvPr/>
          </p:nvSpPr>
          <p:spPr>
            <a:xfrm>
              <a:off x="3643306" y="328612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D590E41-948D-4F86-A044-3E5AA7DBEA63}"/>
                </a:ext>
              </a:extLst>
            </p:cNvPr>
            <p:cNvSpPr/>
            <p:nvPr/>
          </p:nvSpPr>
          <p:spPr>
            <a:xfrm>
              <a:off x="4000496" y="328612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7F48B4-5BFE-45AC-A26A-B41903BC888C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A58732A-7C92-4EAF-8B18-BA255C63F87C}"/>
                </a:ext>
              </a:extLst>
            </p:cNvPr>
            <p:cNvSpPr/>
            <p:nvPr/>
          </p:nvSpPr>
          <p:spPr>
            <a:xfrm>
              <a:off x="292892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F7923B82-98DD-4FEA-9DCA-506D3C1C3558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F0CBAED6-0D91-4DA4-8028-D737A5331D39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6A44AB0-0336-44A0-8F41-9982AF9D582D}"/>
                </a:ext>
              </a:extLst>
            </p:cNvPr>
            <p:cNvSpPr/>
            <p:nvPr/>
          </p:nvSpPr>
          <p:spPr>
            <a:xfrm>
              <a:off x="3643306" y="364331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89AE251-2580-49BA-8ACB-5980B76BFCFF}"/>
                </a:ext>
              </a:extLst>
            </p:cNvPr>
            <p:cNvSpPr/>
            <p:nvPr/>
          </p:nvSpPr>
          <p:spPr>
            <a:xfrm>
              <a:off x="185735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31ED847-6C61-41A9-8D0D-9C218B51FB01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7EB47EB-03A4-4C37-9903-EF459763AE3F}"/>
                </a:ext>
              </a:extLst>
            </p:cNvPr>
            <p:cNvSpPr/>
            <p:nvPr/>
          </p:nvSpPr>
          <p:spPr>
            <a:xfrm>
              <a:off x="185735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38AAE83A-4EAC-426F-BCD6-E152873F0185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9D1DA54-7C54-48B5-98C1-CA6EB9CA0FCB}"/>
                </a:ext>
              </a:extLst>
            </p:cNvPr>
            <p:cNvSpPr/>
            <p:nvPr/>
          </p:nvSpPr>
          <p:spPr>
            <a:xfrm>
              <a:off x="185735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B40616-8127-4EFA-9C96-E0A52923FE06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938F55C-E0A3-4F0A-A93E-F21102C8394B}"/>
                </a:ext>
              </a:extLst>
            </p:cNvPr>
            <p:cNvSpPr/>
            <p:nvPr/>
          </p:nvSpPr>
          <p:spPr>
            <a:xfrm>
              <a:off x="2214546" y="400050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182FE72B-419A-4864-AB32-EB0B1C0491FE}"/>
                </a:ext>
              </a:extLst>
            </p:cNvPr>
            <p:cNvSpPr/>
            <p:nvPr/>
          </p:nvSpPr>
          <p:spPr>
            <a:xfrm>
              <a:off x="2571736" y="400050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EB6A7E78-A58F-4635-BA80-346DDE8F32CA}"/>
                </a:ext>
              </a:extLst>
            </p:cNvPr>
            <p:cNvSpPr/>
            <p:nvPr/>
          </p:nvSpPr>
          <p:spPr>
            <a:xfrm>
              <a:off x="292892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99C64C-E694-4AA6-8164-BCDF92FEAED1}"/>
                </a:ext>
              </a:extLst>
            </p:cNvPr>
            <p:cNvSpPr/>
            <p:nvPr/>
          </p:nvSpPr>
          <p:spPr>
            <a:xfrm>
              <a:off x="328611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8925F23D-0BE5-4DEF-9AB7-CBDC7293B346}"/>
                </a:ext>
              </a:extLst>
            </p:cNvPr>
            <p:cNvSpPr/>
            <p:nvPr/>
          </p:nvSpPr>
          <p:spPr>
            <a:xfrm>
              <a:off x="3643306" y="400050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8FA073DD-EBF4-47EB-A9AB-BAECE019A923}"/>
                </a:ext>
              </a:extLst>
            </p:cNvPr>
            <p:cNvSpPr/>
            <p:nvPr/>
          </p:nvSpPr>
          <p:spPr>
            <a:xfrm>
              <a:off x="4000496" y="400050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0C446B0-9B61-439D-83F5-7640B231F80C}"/>
                </a:ext>
              </a:extLst>
            </p:cNvPr>
            <p:cNvSpPr/>
            <p:nvPr/>
          </p:nvSpPr>
          <p:spPr>
            <a:xfrm>
              <a:off x="221454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56B8664-08DD-4227-A310-4B078DE91522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79F63D3E-A75B-4483-97CF-C60E9F99D309}"/>
                </a:ext>
              </a:extLst>
            </p:cNvPr>
            <p:cNvSpPr/>
            <p:nvPr/>
          </p:nvSpPr>
          <p:spPr>
            <a:xfrm>
              <a:off x="2928926" y="435769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2BE2BE2-1A16-4012-A028-49E55A806D80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FD1D444-D48E-4CDF-B2E4-16CAB12EB9F4}"/>
                </a:ext>
              </a:extLst>
            </p:cNvPr>
            <p:cNvSpPr/>
            <p:nvPr/>
          </p:nvSpPr>
          <p:spPr>
            <a:xfrm>
              <a:off x="3643306" y="435769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E310B1E-7D29-4F84-A782-43DBB1180C2C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34F5F966-B9ED-4A2B-8D9A-585660119D1F}"/>
                </a:ext>
              </a:extLst>
            </p:cNvPr>
            <p:cNvSpPr/>
            <p:nvPr/>
          </p:nvSpPr>
          <p:spPr>
            <a:xfrm>
              <a:off x="221454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7701F12-F9FB-4968-9EAE-2007765927D6}"/>
                </a:ext>
              </a:extLst>
            </p:cNvPr>
            <p:cNvSpPr/>
            <p:nvPr/>
          </p:nvSpPr>
          <p:spPr>
            <a:xfrm>
              <a:off x="257173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820D5B9-D42C-4D84-B18F-87022B0ED860}"/>
                </a:ext>
              </a:extLst>
            </p:cNvPr>
            <p:cNvSpPr/>
            <p:nvPr/>
          </p:nvSpPr>
          <p:spPr>
            <a:xfrm>
              <a:off x="2928926" y="471488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4CBA4FCA-C7E9-42A4-9B58-4BDBC0062E46}"/>
                </a:ext>
              </a:extLst>
            </p:cNvPr>
            <p:cNvSpPr/>
            <p:nvPr/>
          </p:nvSpPr>
          <p:spPr>
            <a:xfrm>
              <a:off x="328611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C5228517-B5B9-4918-9E0C-3B70D52896D9}"/>
                </a:ext>
              </a:extLst>
            </p:cNvPr>
            <p:cNvSpPr/>
            <p:nvPr/>
          </p:nvSpPr>
          <p:spPr>
            <a:xfrm>
              <a:off x="3643306" y="4714884"/>
              <a:ext cx="357189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0C4891FA-E6B9-4795-9694-89559A875404}"/>
                </a:ext>
              </a:extLst>
            </p:cNvPr>
            <p:cNvSpPr/>
            <p:nvPr/>
          </p:nvSpPr>
          <p:spPr>
            <a:xfrm>
              <a:off x="4000496" y="471488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5E1D0BF0-8187-410F-90D6-EDB60F4926C1}"/>
                </a:ext>
              </a:extLst>
            </p:cNvPr>
            <p:cNvSpPr/>
            <p:nvPr/>
          </p:nvSpPr>
          <p:spPr>
            <a:xfrm>
              <a:off x="221454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7FA6980-FA76-41DA-B5E5-66AF9CFD9273}"/>
                </a:ext>
              </a:extLst>
            </p:cNvPr>
            <p:cNvSpPr/>
            <p:nvPr/>
          </p:nvSpPr>
          <p:spPr>
            <a:xfrm>
              <a:off x="221454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1A75274B-2C74-43DB-A8F3-F1A612638AE6}"/>
                </a:ext>
              </a:extLst>
            </p:cNvPr>
            <p:cNvSpPr/>
            <p:nvPr/>
          </p:nvSpPr>
          <p:spPr>
            <a:xfrm>
              <a:off x="221454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1203EF2D-479E-44AD-A5DA-950F5AEA8A7E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962E15E-8C8B-4820-B24B-B658954411C4}"/>
                </a:ext>
              </a:extLst>
            </p:cNvPr>
            <p:cNvSpPr/>
            <p:nvPr/>
          </p:nvSpPr>
          <p:spPr>
            <a:xfrm>
              <a:off x="2928926" y="507207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BCB953F-F537-4A3A-BBED-993A6BC38D8D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BD9B790-BBB0-4768-81A4-23EA215D7BAF}"/>
                </a:ext>
              </a:extLst>
            </p:cNvPr>
            <p:cNvSpPr/>
            <p:nvPr/>
          </p:nvSpPr>
          <p:spPr>
            <a:xfrm>
              <a:off x="3643306" y="5072074"/>
              <a:ext cx="357189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898C930-7200-40EE-B051-B053DA066153}"/>
                </a:ext>
              </a:extLst>
            </p:cNvPr>
            <p:cNvSpPr/>
            <p:nvPr/>
          </p:nvSpPr>
          <p:spPr>
            <a:xfrm>
              <a:off x="4000496" y="5429264"/>
              <a:ext cx="357190" cy="357191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BB4F441-4087-4F52-8096-88D2A83AA0C7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E4897877-CDC7-45B5-A508-7A2E6BF0EC53}"/>
                </a:ext>
              </a:extLst>
            </p:cNvPr>
            <p:cNvSpPr/>
            <p:nvPr/>
          </p:nvSpPr>
          <p:spPr>
            <a:xfrm>
              <a:off x="364330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E3AA4393-B2DA-499D-A2CD-85370C9AF72F}"/>
                </a:ext>
              </a:extLst>
            </p:cNvPr>
            <p:cNvSpPr/>
            <p:nvPr/>
          </p:nvSpPr>
          <p:spPr>
            <a:xfrm>
              <a:off x="328611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90D83DA5-EDED-42A2-BBEF-26FFB237BFC9}"/>
                </a:ext>
              </a:extLst>
            </p:cNvPr>
            <p:cNvSpPr/>
            <p:nvPr/>
          </p:nvSpPr>
          <p:spPr>
            <a:xfrm>
              <a:off x="2571736" y="5429264"/>
              <a:ext cx="357190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C05B229-3CE9-4F2B-9322-72C64F4F1DF9}"/>
                </a:ext>
              </a:extLst>
            </p:cNvPr>
            <p:cNvSpPr/>
            <p:nvPr/>
          </p:nvSpPr>
          <p:spPr>
            <a:xfrm>
              <a:off x="2928926" y="5429264"/>
              <a:ext cx="357189" cy="357191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D49E713-9DBF-4B4D-8898-2E59BE684501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8877E73A-B83B-4F79-B0DA-721C56473738}"/>
                </a:ext>
              </a:extLst>
            </p:cNvPr>
            <p:cNvSpPr/>
            <p:nvPr/>
          </p:nvSpPr>
          <p:spPr>
            <a:xfrm>
              <a:off x="292892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D72E406-52FA-4D08-B212-991B66A9114D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A740CC9F-8B24-428A-9DE8-C11BC400822C}"/>
                </a:ext>
              </a:extLst>
            </p:cNvPr>
            <p:cNvSpPr/>
            <p:nvPr/>
          </p:nvSpPr>
          <p:spPr>
            <a:xfrm>
              <a:off x="3643306" y="5786454"/>
              <a:ext cx="357189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DD06972-4078-4637-9411-524C86B053F9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157A7D56-EC32-42AE-9B08-807AC5F1C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1FA59D4-4966-4316-8100-0A7567D2E586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0CE44906-378B-4556-9685-980DC9F4C9F3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FF45870D-9E8B-46D9-8F31-0ED2BB5C0ABF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3D3EB81F-E857-496F-A47C-EA3D3957B8AD}"/>
                </a:ext>
              </a:extLst>
            </p:cNvPr>
            <p:cNvSpPr/>
            <p:nvPr/>
          </p:nvSpPr>
          <p:spPr>
            <a:xfrm>
              <a:off x="3336916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3848DB5D-2790-47A6-991F-C7B71033ED4E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9E619457-BA6C-4A37-AC09-5B01678B214E}"/>
                </a:ext>
              </a:extLst>
            </p:cNvPr>
            <p:cNvSpPr/>
            <p:nvPr/>
          </p:nvSpPr>
          <p:spPr>
            <a:xfrm>
              <a:off x="404177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B10F2A3B-E883-4B38-B72C-A7861BD82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C81E2433-F654-4CFD-9CBE-A470485E470B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42A03F0F-993C-4EB2-B782-E55E7848A0D6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65553A28-461C-4628-AB92-584EFBEEDF5B}"/>
                </a:ext>
              </a:extLst>
            </p:cNvPr>
            <p:cNvSpPr/>
            <p:nvPr/>
          </p:nvSpPr>
          <p:spPr>
            <a:xfrm>
              <a:off x="1500166" y="4041779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8B3E31CC-1FF8-482B-9498-42BAF422CBA8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35CD84E4-2139-4DEB-8162-9D602AB8C608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58505538-9F6A-437C-B711-2C5CB5EFFBCE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DB12FA8-9B7F-4ED8-A506-3255099CC729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90D84C2C-752B-4E1F-86AE-CF69B416F411}"/>
                </a:ext>
              </a:extLst>
            </p:cNvPr>
            <p:cNvSpPr txBox="1"/>
            <p:nvPr/>
          </p:nvSpPr>
          <p:spPr>
            <a:xfrm>
              <a:off x="1000100" y="3286124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9DAD3298-01C9-47FC-AFD2-ED6208C4BB95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494C1A21-3949-4DD9-96C2-EB34202C3490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E49C0B01-EDB2-4180-BF2F-7B3751D95312}"/>
                </a:ext>
              </a:extLst>
            </p:cNvPr>
            <p:cNvSpPr/>
            <p:nvPr/>
          </p:nvSpPr>
          <p:spPr>
            <a:xfrm>
              <a:off x="1000100" y="4041779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A906242C-F98D-440D-9B9A-718DFCA7830A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E972EED0-B7C6-4497-8035-EACF5ED0DF9B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39A0E473-C936-444B-981D-0ED06B93CF4E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DBB12337-1FF1-4BBC-AB9E-A77DEC109EDC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92ECBF3D-10A5-4BAE-84CB-17894A56A391}"/>
                </a:ext>
              </a:extLst>
            </p:cNvPr>
            <p:cNvSpPr txBox="1"/>
            <p:nvPr/>
          </p:nvSpPr>
          <p:spPr>
            <a:xfrm>
              <a:off x="1928794" y="2500306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C52029B4-3BE5-4F1F-8E35-A1F4FE9CD615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AFCB993A-B779-4338-A14B-C2E4FB8DC77A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E19F2B86-D3D2-41B1-B42C-BB230348849E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F1E6ED13-DF1F-43DC-8153-C9ACBAD03C10}"/>
                </a:ext>
              </a:extLst>
            </p:cNvPr>
            <p:cNvSpPr/>
            <p:nvPr/>
          </p:nvSpPr>
          <p:spPr>
            <a:xfrm>
              <a:off x="3336916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0941293-7659-4014-906C-E43B0AE93329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13AFF041-75C4-4879-A2F2-1B7DFC7E89B5}"/>
                </a:ext>
              </a:extLst>
            </p:cNvPr>
            <p:cNvSpPr/>
            <p:nvPr/>
          </p:nvSpPr>
          <p:spPr>
            <a:xfrm>
              <a:off x="404177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D2BBB7F9-7F50-41C0-A1FF-E22C88A658A7}"/>
                </a:ext>
              </a:extLst>
            </p:cNvPr>
            <p:cNvSpPr txBox="1"/>
            <p:nvPr/>
          </p:nvSpPr>
          <p:spPr>
            <a:xfrm>
              <a:off x="1500166" y="250030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38A7E256-BD86-41BB-8F11-5C7506BECADF}"/>
                </a:ext>
              </a:extLst>
            </p:cNvPr>
            <p:cNvSpPr txBox="1"/>
            <p:nvPr/>
          </p:nvSpPr>
          <p:spPr>
            <a:xfrm>
              <a:off x="1000100" y="285749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87044" name="Object 2">
            <a:extLst>
              <a:ext uri="{FF2B5EF4-FFF2-40B4-BE49-F238E27FC236}">
                <a16:creationId xmlns:a16="http://schemas.microsoft.com/office/drawing/2014/main" id="{7EDB5BC0-ACA6-4687-B2D6-896BC7CE1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189163"/>
          <a:ext cx="4464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3" imgW="3454400" imgH="736600" progId="Equation.3">
                  <p:embed/>
                </p:oleObj>
              </mc:Choice>
              <mc:Fallback>
                <p:oleObj name="公式" r:id="rId3" imgW="3454400" imgH="736600" progId="Equation.3">
                  <p:embed/>
                  <p:pic>
                    <p:nvPicPr>
                      <p:cNvPr id="87044" name="Object 2">
                        <a:extLst>
                          <a:ext uri="{FF2B5EF4-FFF2-40B4-BE49-F238E27FC236}">
                            <a16:creationId xmlns:a16="http://schemas.microsoft.com/office/drawing/2014/main" id="{7EDB5BC0-ACA6-4687-B2D6-896BC7CE1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189163"/>
                        <a:ext cx="44640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文本框 1">
            <a:extLst>
              <a:ext uri="{FF2B5EF4-FFF2-40B4-BE49-F238E27FC236}">
                <a16:creationId xmlns:a16="http://schemas.microsoft.com/office/drawing/2014/main" id="{FB4061A8-6492-47B6-86EA-41FB68A09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76600"/>
            <a:ext cx="22240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c[0,j]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c[i,0]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= 2, j = 5      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800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c[2,5] = c[1,4]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1+1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b[2,5] =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↖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矩形 2">
            <a:extLst>
              <a:ext uri="{FF2B5EF4-FFF2-40B4-BE49-F238E27FC236}">
                <a16:creationId xmlns:a16="http://schemas.microsoft.com/office/drawing/2014/main" id="{0DCC8B45-1B7C-4867-AC1A-A72B1611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060825"/>
            <a:ext cx="2082800" cy="1785938"/>
          </a:xfrm>
          <a:prstGeom prst="rect">
            <a:avLst/>
          </a:prstGeom>
          <a:solidFill>
            <a:srgbClr val="C7FFF0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椭圆 3">
            <a:extLst>
              <a:ext uri="{FF2B5EF4-FFF2-40B4-BE49-F238E27FC236}">
                <a16:creationId xmlns:a16="http://schemas.microsoft.com/office/drawing/2014/main" id="{1D2E317C-B39A-42A2-8334-8592293F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621088"/>
            <a:ext cx="515938" cy="461962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椭圆 95">
            <a:extLst>
              <a:ext uri="{FF2B5EF4-FFF2-40B4-BE49-F238E27FC236}">
                <a16:creationId xmlns:a16="http://schemas.microsoft.com/office/drawing/2014/main" id="{EF8C9D20-4E91-499E-B61E-D570D53C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598863"/>
            <a:ext cx="515937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椭圆 96">
            <a:extLst>
              <a:ext uri="{FF2B5EF4-FFF2-40B4-BE49-F238E27FC236}">
                <a16:creationId xmlns:a16="http://schemas.microsoft.com/office/drawing/2014/main" id="{1221EAB8-BB97-48C5-9388-44CD2A823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276600"/>
            <a:ext cx="515938" cy="463550"/>
          </a:xfrm>
          <a:prstGeom prst="ellipse">
            <a:avLst/>
          </a:prstGeom>
          <a:solidFill>
            <a:srgbClr val="00E4A8">
              <a:alpha val="29019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B6B1F9CF-DCD1-4F1B-9839-AD64DCB5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25" y="5921375"/>
            <a:ext cx="2994025" cy="771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786C9584-26F0-4B7A-88D9-B1E0984E3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62388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200"/>
              <a:t>构造一个</a:t>
            </a:r>
            <a:r>
              <a:rPr lang="en-US" altLang="zh-CN" sz="3200"/>
              <a:t>LCS</a:t>
            </a:r>
            <a:endParaRPr lang="zh-CN" altLang="en-US" sz="3200"/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1E503C88-588B-4384-9C48-5140181BA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713788" cy="52720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用来构造序列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X=&lt;x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,...,x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Y=&lt;y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,...,y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/>
              <a:t>反序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b[m,n]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处开始，沿箭头在表格中向上跟踪。每当在表项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b[i,j]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1088" lvl="2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遇到一个“↖”时，意味着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200" baseline="-250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=y</a:t>
            </a:r>
            <a:r>
              <a:rPr lang="en-US" altLang="zh-CN" sz="2200" baseline="-2500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的一个元素，下一步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1088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继续在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b[i-1,j-1]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中寻找上一个元素；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1088" lvl="2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遇到“←”时，下一步到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b[i,j-1]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中寻找上一个元素；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1088" lvl="2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遇到“↑”时，下一步到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b[i-1,j]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中寻找上一个元素。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>
            <a:extLst>
              <a:ext uri="{FF2B5EF4-FFF2-40B4-BE49-F238E27FC236}">
                <a16:creationId xmlns:a16="http://schemas.microsoft.com/office/drawing/2014/main" id="{3852F452-A12F-4AC7-8226-84009A254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5438" y="549275"/>
            <a:ext cx="8229600" cy="4556125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PRINT-LCS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按照上述规则输出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EB472-CC0B-4D1C-AC53-74093BF21364}"/>
              </a:ext>
            </a:extLst>
          </p:cNvPr>
          <p:cNvSpPr txBox="1"/>
          <p:nvPr/>
        </p:nvSpPr>
        <p:spPr>
          <a:xfrm>
            <a:off x="249238" y="5516563"/>
            <a:ext cx="8748712" cy="1128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Arial" charset="0"/>
              </a:rPr>
              <a:t>       由于每一次循环使</a:t>
            </a:r>
            <a:r>
              <a:rPr lang="en-US" altLang="zh-CN" sz="2400" dirty="0" err="1">
                <a:latin typeface="Arial" charset="0"/>
              </a:rPr>
              <a:t>i</a:t>
            </a:r>
            <a:r>
              <a:rPr lang="zh-CN" altLang="en-US" sz="2400" dirty="0">
                <a:latin typeface="Arial" charset="0"/>
              </a:rPr>
              <a:t>或</a:t>
            </a:r>
            <a:r>
              <a:rPr lang="en-US" altLang="zh-CN" sz="2400" dirty="0">
                <a:latin typeface="Arial" charset="0"/>
              </a:rPr>
              <a:t>j</a:t>
            </a:r>
            <a:r>
              <a:rPr lang="zh-CN" altLang="en-US" sz="2400" dirty="0">
                <a:latin typeface="Arial" charset="0"/>
              </a:rPr>
              <a:t>减</a:t>
            </a:r>
            <a:r>
              <a:rPr lang="en-US" altLang="zh-CN" sz="2400" dirty="0">
                <a:latin typeface="Arial" charset="0"/>
              </a:rPr>
              <a:t>1</a:t>
            </a:r>
            <a:r>
              <a:rPr lang="zh-CN" altLang="en-US" sz="2400" dirty="0">
                <a:latin typeface="Arial" charset="0"/>
              </a:rPr>
              <a:t>，最终</a:t>
            </a:r>
            <a:r>
              <a:rPr lang="en-US" altLang="zh-CN" sz="2400" dirty="0">
                <a:latin typeface="Arial" charset="0"/>
              </a:rPr>
              <a:t>m=0</a:t>
            </a:r>
            <a:r>
              <a:rPr lang="zh-CN" altLang="en-US" sz="2400" dirty="0">
                <a:latin typeface="Arial" charset="0"/>
              </a:rPr>
              <a:t>，</a:t>
            </a:r>
            <a:r>
              <a:rPr lang="en-US" altLang="zh-CN" sz="2400" dirty="0">
                <a:latin typeface="Arial" charset="0"/>
              </a:rPr>
              <a:t>n=0</a:t>
            </a:r>
            <a:r>
              <a:rPr lang="zh-CN" altLang="en-US" sz="2400" dirty="0">
                <a:latin typeface="Arial" charset="0"/>
              </a:rPr>
              <a:t>，算法结束，所以</a:t>
            </a:r>
            <a:r>
              <a:rPr lang="en-US" altLang="zh-CN" sz="2400" dirty="0">
                <a:latin typeface="Arial" charset="0"/>
              </a:rPr>
              <a:t>PRINT-LCS</a:t>
            </a:r>
            <a:r>
              <a:rPr lang="zh-CN" altLang="en-US" sz="2400" dirty="0">
                <a:latin typeface="+mj-ea"/>
              </a:rPr>
              <a:t>的时间复杂度为</a:t>
            </a:r>
            <a:r>
              <a:rPr lang="en-US" altLang="zh-CN" sz="2400" dirty="0">
                <a:latin typeface="+mj-ea"/>
              </a:rPr>
              <a:t>O(</a:t>
            </a:r>
            <a:r>
              <a:rPr lang="en-US" altLang="zh-CN" sz="2400" dirty="0" err="1">
                <a:latin typeface="+mj-ea"/>
              </a:rPr>
              <a:t>m+n</a:t>
            </a:r>
            <a:r>
              <a:rPr lang="en-US" altLang="zh-CN" sz="2400" dirty="0">
                <a:latin typeface="+mj-ea"/>
              </a:rPr>
              <a:t>)</a:t>
            </a:r>
            <a:endParaRPr lang="zh-CN" altLang="en-US" sz="2400" dirty="0">
              <a:latin typeface="Arial" charset="0"/>
            </a:endParaRPr>
          </a:p>
        </p:txBody>
      </p:sp>
      <p:pic>
        <p:nvPicPr>
          <p:cNvPr id="89092" name="图片 2">
            <a:extLst>
              <a:ext uri="{FF2B5EF4-FFF2-40B4-BE49-F238E27FC236}">
                <a16:creationId xmlns:a16="http://schemas.microsoft.com/office/drawing/2014/main" id="{1071655B-3DEE-4450-8661-DFC3B548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341438"/>
            <a:ext cx="5478463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组合 97">
            <a:extLst>
              <a:ext uri="{FF2B5EF4-FFF2-40B4-BE49-F238E27FC236}">
                <a16:creationId xmlns:a16="http://schemas.microsoft.com/office/drawing/2014/main" id="{CA847BC5-351D-422C-AC60-CF98666806FB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2708275"/>
            <a:ext cx="3357562" cy="3643313"/>
            <a:chOff x="1000100" y="2500306"/>
            <a:chExt cx="3357586" cy="3643338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C68BEA14-0932-468E-BA15-453922FF95ED}"/>
                </a:ext>
              </a:extLst>
            </p:cNvPr>
            <p:cNvSpPr/>
            <p:nvPr/>
          </p:nvSpPr>
          <p:spPr>
            <a:xfrm>
              <a:off x="1857356" y="328612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3FD1B9B-B3F4-4A04-BD05-5C268C2DB1E2}"/>
                </a:ext>
              </a:extLst>
            </p:cNvPr>
            <p:cNvSpPr/>
            <p:nvPr/>
          </p:nvSpPr>
          <p:spPr>
            <a:xfrm>
              <a:off x="2214546" y="328612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74A7293-5281-4232-89E5-A4169AB374B6}"/>
                </a:ext>
              </a:extLst>
            </p:cNvPr>
            <p:cNvSpPr/>
            <p:nvPr/>
          </p:nvSpPr>
          <p:spPr>
            <a:xfrm>
              <a:off x="1857356" y="364331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00E9401-5D7E-4E1D-8C59-3800E895640D}"/>
                </a:ext>
              </a:extLst>
            </p:cNvPr>
            <p:cNvSpPr/>
            <p:nvPr/>
          </p:nvSpPr>
          <p:spPr>
            <a:xfrm>
              <a:off x="2214546" y="364331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E2A5179-BE27-4E59-AED4-C7F866EC37EB}"/>
                </a:ext>
              </a:extLst>
            </p:cNvPr>
            <p:cNvSpPr/>
            <p:nvPr/>
          </p:nvSpPr>
          <p:spPr>
            <a:xfrm>
              <a:off x="2571736" y="328612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A97CE45-2EFF-4661-A740-D95E1EB1D5FF}"/>
                </a:ext>
              </a:extLst>
            </p:cNvPr>
            <p:cNvSpPr/>
            <p:nvPr/>
          </p:nvSpPr>
          <p:spPr>
            <a:xfrm>
              <a:off x="2928926" y="328612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CD3CA385-046B-4F3A-880D-CF666EDA05FD}"/>
                </a:ext>
              </a:extLst>
            </p:cNvPr>
            <p:cNvSpPr/>
            <p:nvPr/>
          </p:nvSpPr>
          <p:spPr>
            <a:xfrm>
              <a:off x="3286116" y="328612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FB59007-6B6F-4F5A-A4B4-F5790B0768F4}"/>
                </a:ext>
              </a:extLst>
            </p:cNvPr>
            <p:cNvSpPr/>
            <p:nvPr/>
          </p:nvSpPr>
          <p:spPr>
            <a:xfrm>
              <a:off x="3643306" y="328612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5647B78E-7DB4-4F83-9296-47F5CDD173EC}"/>
                </a:ext>
              </a:extLst>
            </p:cNvPr>
            <p:cNvSpPr/>
            <p:nvPr/>
          </p:nvSpPr>
          <p:spPr>
            <a:xfrm>
              <a:off x="4000496" y="328612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5443906-7B8A-45A7-8818-F05E67742C7E}"/>
                </a:ext>
              </a:extLst>
            </p:cNvPr>
            <p:cNvSpPr/>
            <p:nvPr/>
          </p:nvSpPr>
          <p:spPr>
            <a:xfrm>
              <a:off x="257173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483FE94-3998-45EF-853B-AA827D55E9E5}"/>
                </a:ext>
              </a:extLst>
            </p:cNvPr>
            <p:cNvSpPr/>
            <p:nvPr/>
          </p:nvSpPr>
          <p:spPr>
            <a:xfrm>
              <a:off x="2928926" y="364331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6A81F94-6974-4B50-8EA2-926757A0E044}"/>
                </a:ext>
              </a:extLst>
            </p:cNvPr>
            <p:cNvSpPr/>
            <p:nvPr/>
          </p:nvSpPr>
          <p:spPr>
            <a:xfrm>
              <a:off x="328611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A4B5CE6-BE8D-4C87-B97A-0ABA7E1088E5}"/>
                </a:ext>
              </a:extLst>
            </p:cNvPr>
            <p:cNvSpPr/>
            <p:nvPr/>
          </p:nvSpPr>
          <p:spPr>
            <a:xfrm>
              <a:off x="4000496" y="364331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49D8E07-BDFE-4E49-A9B5-1C9E7B593BBD}"/>
                </a:ext>
              </a:extLst>
            </p:cNvPr>
            <p:cNvSpPr/>
            <p:nvPr/>
          </p:nvSpPr>
          <p:spPr>
            <a:xfrm>
              <a:off x="3643306" y="364331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89235CC-2C60-4620-8988-D27AA2487D27}"/>
                </a:ext>
              </a:extLst>
            </p:cNvPr>
            <p:cNvSpPr/>
            <p:nvPr/>
          </p:nvSpPr>
          <p:spPr>
            <a:xfrm>
              <a:off x="1857356" y="400050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6777FA5-7719-4186-A9ED-21B23B5039A0}"/>
                </a:ext>
              </a:extLst>
            </p:cNvPr>
            <p:cNvSpPr/>
            <p:nvPr/>
          </p:nvSpPr>
          <p:spPr>
            <a:xfrm>
              <a:off x="185735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C5510ECC-EFC2-4BA2-B35D-CD839D7E7448}"/>
                </a:ext>
              </a:extLst>
            </p:cNvPr>
            <p:cNvSpPr/>
            <p:nvPr/>
          </p:nvSpPr>
          <p:spPr>
            <a:xfrm>
              <a:off x="1857356" y="471488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3D2165C-9F48-4D2E-850A-707740750909}"/>
                </a:ext>
              </a:extLst>
            </p:cNvPr>
            <p:cNvSpPr/>
            <p:nvPr/>
          </p:nvSpPr>
          <p:spPr>
            <a:xfrm>
              <a:off x="185735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B82F26FF-9081-41A6-81C6-FCA13D3851C7}"/>
                </a:ext>
              </a:extLst>
            </p:cNvPr>
            <p:cNvSpPr/>
            <p:nvPr/>
          </p:nvSpPr>
          <p:spPr>
            <a:xfrm>
              <a:off x="1857356" y="542926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E41A3B26-F3E8-4038-A6F7-4E4A5148A189}"/>
                </a:ext>
              </a:extLst>
            </p:cNvPr>
            <p:cNvSpPr/>
            <p:nvPr/>
          </p:nvSpPr>
          <p:spPr>
            <a:xfrm>
              <a:off x="185735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0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AA9886-6A21-45DF-B66B-E2EFBD1A0060}"/>
                </a:ext>
              </a:extLst>
            </p:cNvPr>
            <p:cNvSpPr/>
            <p:nvPr/>
          </p:nvSpPr>
          <p:spPr>
            <a:xfrm>
              <a:off x="2214546" y="4000504"/>
              <a:ext cx="357191" cy="357189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0FE225-762B-4B2E-B239-1D8E3717769E}"/>
                </a:ext>
              </a:extLst>
            </p:cNvPr>
            <p:cNvSpPr/>
            <p:nvPr/>
          </p:nvSpPr>
          <p:spPr>
            <a:xfrm>
              <a:off x="2571736" y="4000504"/>
              <a:ext cx="357190" cy="357189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536CBB3-82B3-46B1-879B-2F114B550E76}"/>
                </a:ext>
              </a:extLst>
            </p:cNvPr>
            <p:cNvSpPr/>
            <p:nvPr/>
          </p:nvSpPr>
          <p:spPr>
            <a:xfrm>
              <a:off x="2928926" y="400050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 dirty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5F39243-A05B-4A25-AD10-2EC4E8015AC9}"/>
                </a:ext>
              </a:extLst>
            </p:cNvPr>
            <p:cNvSpPr/>
            <p:nvPr/>
          </p:nvSpPr>
          <p:spPr>
            <a:xfrm>
              <a:off x="3286116" y="400050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A9B49E2-5348-4FEC-97E0-68536DCE1D9E}"/>
                </a:ext>
              </a:extLst>
            </p:cNvPr>
            <p:cNvSpPr/>
            <p:nvPr/>
          </p:nvSpPr>
          <p:spPr>
            <a:xfrm>
              <a:off x="3643306" y="400050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5B4AD18-78D1-4BE4-A371-EE67FDA09C41}"/>
                </a:ext>
              </a:extLst>
            </p:cNvPr>
            <p:cNvSpPr/>
            <p:nvPr/>
          </p:nvSpPr>
          <p:spPr>
            <a:xfrm>
              <a:off x="4000496" y="400050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03BD031-544B-4FBC-90F1-189B411CB39F}"/>
                </a:ext>
              </a:extLst>
            </p:cNvPr>
            <p:cNvSpPr/>
            <p:nvPr/>
          </p:nvSpPr>
          <p:spPr>
            <a:xfrm>
              <a:off x="2214546" y="435769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F5FEC32-0865-406A-A711-55A963D7A70C}"/>
                </a:ext>
              </a:extLst>
            </p:cNvPr>
            <p:cNvSpPr/>
            <p:nvPr/>
          </p:nvSpPr>
          <p:spPr>
            <a:xfrm>
              <a:off x="257173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59FEEB1-952C-432A-9571-F853052F6BD1}"/>
                </a:ext>
              </a:extLst>
            </p:cNvPr>
            <p:cNvSpPr/>
            <p:nvPr/>
          </p:nvSpPr>
          <p:spPr>
            <a:xfrm>
              <a:off x="2928926" y="4357694"/>
              <a:ext cx="357191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42C642D-F59D-4706-9B41-9D814912FFAF}"/>
                </a:ext>
              </a:extLst>
            </p:cNvPr>
            <p:cNvSpPr/>
            <p:nvPr/>
          </p:nvSpPr>
          <p:spPr>
            <a:xfrm>
              <a:off x="3286116" y="435769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E8CBEED-6DBF-4103-A5A3-E2C4F86986E0}"/>
                </a:ext>
              </a:extLst>
            </p:cNvPr>
            <p:cNvSpPr/>
            <p:nvPr/>
          </p:nvSpPr>
          <p:spPr>
            <a:xfrm>
              <a:off x="3643306" y="435769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9F4E3E9-8382-4973-95EF-60D72FD14D4A}"/>
                </a:ext>
              </a:extLst>
            </p:cNvPr>
            <p:cNvSpPr/>
            <p:nvPr/>
          </p:nvSpPr>
          <p:spPr>
            <a:xfrm>
              <a:off x="4000496" y="435769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A6EC1A6-4AD2-45B9-86CA-2F8309371F7B}"/>
                </a:ext>
              </a:extLst>
            </p:cNvPr>
            <p:cNvSpPr/>
            <p:nvPr/>
          </p:nvSpPr>
          <p:spPr>
            <a:xfrm>
              <a:off x="2214546" y="471488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D2635DA-7B4B-4E81-B0BA-DD86F0B67595}"/>
                </a:ext>
              </a:extLst>
            </p:cNvPr>
            <p:cNvSpPr/>
            <p:nvPr/>
          </p:nvSpPr>
          <p:spPr>
            <a:xfrm>
              <a:off x="2571736" y="471488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6F2643D-87C1-429D-8015-030527F05AE6}"/>
                </a:ext>
              </a:extLst>
            </p:cNvPr>
            <p:cNvSpPr/>
            <p:nvPr/>
          </p:nvSpPr>
          <p:spPr>
            <a:xfrm>
              <a:off x="2928926" y="471488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BB280586-12BB-403D-84C8-CA39EADF4CA5}"/>
                </a:ext>
              </a:extLst>
            </p:cNvPr>
            <p:cNvSpPr/>
            <p:nvPr/>
          </p:nvSpPr>
          <p:spPr>
            <a:xfrm>
              <a:off x="3286116" y="471488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5DD960CD-B229-4414-8CBF-4D5B551C7698}"/>
                </a:ext>
              </a:extLst>
            </p:cNvPr>
            <p:cNvSpPr/>
            <p:nvPr/>
          </p:nvSpPr>
          <p:spPr>
            <a:xfrm>
              <a:off x="3643306" y="4714884"/>
              <a:ext cx="357191" cy="357189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F2E988D8-72D5-4D78-B5D1-30863CF998B8}"/>
                </a:ext>
              </a:extLst>
            </p:cNvPr>
            <p:cNvSpPr/>
            <p:nvPr/>
          </p:nvSpPr>
          <p:spPr>
            <a:xfrm>
              <a:off x="4000496" y="471488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kern="0">
                <a:solidFill>
                  <a:prstClr val="black"/>
                </a:solidFill>
                <a:latin typeface="宋体"/>
              </a:endParaRP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←</a:t>
              </a: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24DD6CD0-831E-4367-9FE9-3D4B40E79FF1}"/>
                </a:ext>
              </a:extLst>
            </p:cNvPr>
            <p:cNvSpPr/>
            <p:nvPr/>
          </p:nvSpPr>
          <p:spPr>
            <a:xfrm>
              <a:off x="2214546" y="507207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BD64C47-CE11-4C57-987E-45EE02DD2E47}"/>
                </a:ext>
              </a:extLst>
            </p:cNvPr>
            <p:cNvSpPr/>
            <p:nvPr/>
          </p:nvSpPr>
          <p:spPr>
            <a:xfrm>
              <a:off x="2214546" y="578645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2A16856E-5ADF-4E3C-90CF-D1110B8D01EA}"/>
                </a:ext>
              </a:extLst>
            </p:cNvPr>
            <p:cNvSpPr/>
            <p:nvPr/>
          </p:nvSpPr>
          <p:spPr>
            <a:xfrm>
              <a:off x="2214546" y="542926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92183AD-31B9-4C7C-93D1-2662626F6695}"/>
                </a:ext>
              </a:extLst>
            </p:cNvPr>
            <p:cNvSpPr/>
            <p:nvPr/>
          </p:nvSpPr>
          <p:spPr>
            <a:xfrm>
              <a:off x="257173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0A7BAE8-C93D-48BD-B922-041B099EF88C}"/>
                </a:ext>
              </a:extLst>
            </p:cNvPr>
            <p:cNvSpPr/>
            <p:nvPr/>
          </p:nvSpPr>
          <p:spPr>
            <a:xfrm>
              <a:off x="2928926" y="507207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697BC9F-E082-4937-B079-2717AE8FC275}"/>
                </a:ext>
              </a:extLst>
            </p:cNvPr>
            <p:cNvSpPr/>
            <p:nvPr/>
          </p:nvSpPr>
          <p:spPr>
            <a:xfrm>
              <a:off x="328611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9BEBB49-3BAF-4A46-A6ED-8C97D1B446FB}"/>
                </a:ext>
              </a:extLst>
            </p:cNvPr>
            <p:cNvSpPr/>
            <p:nvPr/>
          </p:nvSpPr>
          <p:spPr>
            <a:xfrm>
              <a:off x="3643306" y="5072074"/>
              <a:ext cx="357191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0B60912-9C8C-4831-AB84-7A1D0C5B507E}"/>
                </a:ext>
              </a:extLst>
            </p:cNvPr>
            <p:cNvSpPr/>
            <p:nvPr/>
          </p:nvSpPr>
          <p:spPr>
            <a:xfrm>
              <a:off x="4000496" y="5429264"/>
              <a:ext cx="357190" cy="357189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4643CE05-6A57-4FF4-87F5-C5118B4734F0}"/>
                </a:ext>
              </a:extLst>
            </p:cNvPr>
            <p:cNvSpPr/>
            <p:nvPr/>
          </p:nvSpPr>
          <p:spPr>
            <a:xfrm>
              <a:off x="4000496" y="507207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FC66CB9-A354-4CD9-B720-D7EE4191C762}"/>
                </a:ext>
              </a:extLst>
            </p:cNvPr>
            <p:cNvSpPr/>
            <p:nvPr/>
          </p:nvSpPr>
          <p:spPr>
            <a:xfrm>
              <a:off x="3643306" y="542926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4467A873-0559-4CC7-AF54-1E309D594846}"/>
                </a:ext>
              </a:extLst>
            </p:cNvPr>
            <p:cNvSpPr/>
            <p:nvPr/>
          </p:nvSpPr>
          <p:spPr>
            <a:xfrm>
              <a:off x="3286116" y="542926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DB5943A4-6A4E-4924-8847-F4BA08DA5AEB}"/>
                </a:ext>
              </a:extLst>
            </p:cNvPr>
            <p:cNvSpPr/>
            <p:nvPr/>
          </p:nvSpPr>
          <p:spPr>
            <a:xfrm>
              <a:off x="2571736" y="5429264"/>
              <a:ext cx="357190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5C57FC54-C698-4F85-9EB6-03CCFDC92810}"/>
                </a:ext>
              </a:extLst>
            </p:cNvPr>
            <p:cNvSpPr/>
            <p:nvPr/>
          </p:nvSpPr>
          <p:spPr>
            <a:xfrm>
              <a:off x="2928926" y="5429264"/>
              <a:ext cx="357191" cy="357189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AB59A29-E694-4EDB-A7EE-EEE55DDF4F0A}"/>
                </a:ext>
              </a:extLst>
            </p:cNvPr>
            <p:cNvSpPr/>
            <p:nvPr/>
          </p:nvSpPr>
          <p:spPr>
            <a:xfrm>
              <a:off x="257173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BD5B68D-8907-4617-A373-99E1DC183768}"/>
                </a:ext>
              </a:extLst>
            </p:cNvPr>
            <p:cNvSpPr/>
            <p:nvPr/>
          </p:nvSpPr>
          <p:spPr>
            <a:xfrm>
              <a:off x="2928926" y="578645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690F19E-BA5F-45CD-9594-E86162F74009}"/>
                </a:ext>
              </a:extLst>
            </p:cNvPr>
            <p:cNvSpPr/>
            <p:nvPr/>
          </p:nvSpPr>
          <p:spPr>
            <a:xfrm>
              <a:off x="3286116" y="5786454"/>
              <a:ext cx="357190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5D43248-4307-436E-AB1E-E93E4CD324B9}"/>
                </a:ext>
              </a:extLst>
            </p:cNvPr>
            <p:cNvSpPr/>
            <p:nvPr/>
          </p:nvSpPr>
          <p:spPr>
            <a:xfrm>
              <a:off x="3643306" y="5786454"/>
              <a:ext cx="357191" cy="357190"/>
            </a:xfrm>
            <a:prstGeom prst="rect">
              <a:avLst/>
            </a:prstGeom>
            <a:noFill/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/>
                </a:rPr>
                <a:t>↖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CE5B869-18E0-4421-B909-8D1B847E9F56}"/>
                </a:ext>
              </a:extLst>
            </p:cNvPr>
            <p:cNvSpPr/>
            <p:nvPr/>
          </p:nvSpPr>
          <p:spPr>
            <a:xfrm>
              <a:off x="4000496" y="5786454"/>
              <a:ext cx="357190" cy="357190"/>
            </a:xfrm>
            <a:prstGeom prst="rect">
              <a:avLst/>
            </a:prstGeom>
            <a:solidFill>
              <a:srgbClr val="0BD0D9">
                <a:lumMod val="20000"/>
                <a:lumOff val="80000"/>
              </a:srgbClr>
            </a:solidFill>
            <a:ln w="9525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lIns="0" tIns="108000" rIns="0" bIns="108000" anchor="ctr"/>
            <a:lstStyle/>
            <a:p>
              <a:pPr algn="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↑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  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Box 64">
              <a:extLst>
                <a:ext uri="{FF2B5EF4-FFF2-40B4-BE49-F238E27FC236}">
                  <a16:creationId xmlns:a16="http://schemas.microsoft.com/office/drawing/2014/main" id="{63D00656-EDCB-4CA2-A152-35D9B40F5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292893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j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DCEACB43-C580-4E6F-8FCC-BB4EC268CB60}"/>
                </a:ext>
              </a:extLst>
            </p:cNvPr>
            <p:cNvSpPr/>
            <p:nvPr/>
          </p:nvSpPr>
          <p:spPr>
            <a:xfrm>
              <a:off x="2285984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B2C461DF-F60F-47B2-A366-F55767E2632D}"/>
                </a:ext>
              </a:extLst>
            </p:cNvPr>
            <p:cNvSpPr/>
            <p:nvPr/>
          </p:nvSpPr>
          <p:spPr>
            <a:xfrm>
              <a:off x="2643174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58E2A959-4C93-42FA-91E0-0ED520D7ED42}"/>
                </a:ext>
              </a:extLst>
            </p:cNvPr>
            <p:cNvSpPr/>
            <p:nvPr/>
          </p:nvSpPr>
          <p:spPr>
            <a:xfrm>
              <a:off x="2990839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3CDAD00F-3592-45E6-A74A-F674E1C99EF0}"/>
                </a:ext>
              </a:extLst>
            </p:cNvPr>
            <p:cNvSpPr/>
            <p:nvPr/>
          </p:nvSpPr>
          <p:spPr>
            <a:xfrm>
              <a:off x="3336917" y="2928934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03A28D82-E46B-4F17-9437-1FB2094233AF}"/>
                </a:ext>
              </a:extLst>
            </p:cNvPr>
            <p:cNvSpPr/>
            <p:nvPr/>
          </p:nvSpPr>
          <p:spPr>
            <a:xfrm>
              <a:off x="3684581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E0FCD540-3335-4C7D-953A-CD11F3C7BD00}"/>
                </a:ext>
              </a:extLst>
            </p:cNvPr>
            <p:cNvSpPr/>
            <p:nvPr/>
          </p:nvSpPr>
          <p:spPr>
            <a:xfrm>
              <a:off x="4041772" y="2928934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2" name="TextBox 72">
              <a:extLst>
                <a:ext uri="{FF2B5EF4-FFF2-40B4-BE49-F238E27FC236}">
                  <a16:creationId xmlns:a16="http://schemas.microsoft.com/office/drawing/2014/main" id="{A87070C3-8F7F-4400-8526-06933E9E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286124"/>
              <a:ext cx="301627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sz="1400" kern="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i</a:t>
              </a:r>
              <a:endParaRPr lang="zh-CN" altLang="en-US" sz="1400" kern="0" baseline="-250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F363BF8B-6D60-4579-9AC3-A1FE0F51EB72}"/>
                </a:ext>
              </a:extLst>
            </p:cNvPr>
            <p:cNvSpPr/>
            <p:nvPr/>
          </p:nvSpPr>
          <p:spPr>
            <a:xfrm>
              <a:off x="1500166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E907ACEF-ED65-4780-A97B-BF0465483C1B}"/>
                </a:ext>
              </a:extLst>
            </p:cNvPr>
            <p:cNvSpPr/>
            <p:nvPr/>
          </p:nvSpPr>
          <p:spPr>
            <a:xfrm>
              <a:off x="1500166" y="550070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A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58CCB2B9-8734-490B-8D4E-0A3D1ACA0EB9}"/>
                </a:ext>
              </a:extLst>
            </p:cNvPr>
            <p:cNvSpPr/>
            <p:nvPr/>
          </p:nvSpPr>
          <p:spPr>
            <a:xfrm>
              <a:off x="1500166" y="4041780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8521AE63-6EAC-45BD-8063-D0BD10FE1192}"/>
                </a:ext>
              </a:extLst>
            </p:cNvPr>
            <p:cNvSpPr/>
            <p:nvPr/>
          </p:nvSpPr>
          <p:spPr>
            <a:xfrm>
              <a:off x="1500166" y="478632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041E6CB-D484-4AEB-9EDC-16A7BED33498}"/>
                </a:ext>
              </a:extLst>
            </p:cNvPr>
            <p:cNvSpPr/>
            <p:nvPr/>
          </p:nvSpPr>
          <p:spPr>
            <a:xfrm>
              <a:off x="1500166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B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2519B12D-6021-44C3-A4E3-11DCAC5DBB76}"/>
                </a:ext>
              </a:extLst>
            </p:cNvPr>
            <p:cNvSpPr/>
            <p:nvPr/>
          </p:nvSpPr>
          <p:spPr>
            <a:xfrm>
              <a:off x="1500166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D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C76D0C70-DD62-483F-9AB1-380972F9D1E0}"/>
                </a:ext>
              </a:extLst>
            </p:cNvPr>
            <p:cNvSpPr/>
            <p:nvPr/>
          </p:nvSpPr>
          <p:spPr>
            <a:xfrm>
              <a:off x="1500166" y="4429132"/>
              <a:ext cx="285752" cy="285752"/>
            </a:xfrm>
            <a:prstGeom prst="ellipse">
              <a:avLst/>
            </a:prstGeom>
            <a:solidFill>
              <a:srgbClr val="7CCA62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Constantia"/>
                </a:rPr>
                <a:t>C</a:t>
              </a:r>
              <a:endParaRPr lang="zh-CN" altLang="en-US" sz="1400" kern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260" name="TextBox 80">
              <a:extLst>
                <a:ext uri="{FF2B5EF4-FFF2-40B4-BE49-F238E27FC236}">
                  <a16:creationId xmlns:a16="http://schemas.microsoft.com/office/drawing/2014/main" id="{79CF3D01-DF23-4D31-9A50-8B9664764D05}"/>
                </a:ext>
              </a:extLst>
            </p:cNvPr>
            <p:cNvSpPr txBox="1"/>
            <p:nvPr/>
          </p:nvSpPr>
          <p:spPr>
            <a:xfrm>
              <a:off x="1000100" y="3286124"/>
              <a:ext cx="284164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F35A1893-72C7-4F81-B0E6-84B506B49186}"/>
                </a:ext>
              </a:extLst>
            </p:cNvPr>
            <p:cNvSpPr/>
            <p:nvPr/>
          </p:nvSpPr>
          <p:spPr>
            <a:xfrm>
              <a:off x="1000100" y="371475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C2AD9193-249A-4A03-AC9C-0FDF6DD23B4F}"/>
                </a:ext>
              </a:extLst>
            </p:cNvPr>
            <p:cNvSpPr/>
            <p:nvPr/>
          </p:nvSpPr>
          <p:spPr>
            <a:xfrm>
              <a:off x="1000100" y="550070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5EAC48B5-F165-4A04-B60E-5F273DDCFFF5}"/>
                </a:ext>
              </a:extLst>
            </p:cNvPr>
            <p:cNvSpPr/>
            <p:nvPr/>
          </p:nvSpPr>
          <p:spPr>
            <a:xfrm>
              <a:off x="1000100" y="4041780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BC7412B9-9614-4AA2-ACCE-391E2D5EAC1A}"/>
                </a:ext>
              </a:extLst>
            </p:cNvPr>
            <p:cNvSpPr/>
            <p:nvPr/>
          </p:nvSpPr>
          <p:spPr>
            <a:xfrm>
              <a:off x="1000100" y="478632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CFA502F5-F9B9-49B4-AF31-3D5B97A613F3}"/>
                </a:ext>
              </a:extLst>
            </p:cNvPr>
            <p:cNvSpPr/>
            <p:nvPr/>
          </p:nvSpPr>
          <p:spPr>
            <a:xfrm>
              <a:off x="1000100" y="585789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9C0DC34D-B244-4EB3-B994-7BDDBDB9AFC2}"/>
                </a:ext>
              </a:extLst>
            </p:cNvPr>
            <p:cNvSpPr/>
            <p:nvPr/>
          </p:nvSpPr>
          <p:spPr>
            <a:xfrm>
              <a:off x="1000100" y="514351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D860AE37-764C-41B2-8858-4BAA506459B5}"/>
                </a:ext>
              </a:extLst>
            </p:cNvPr>
            <p:cNvSpPr/>
            <p:nvPr/>
          </p:nvSpPr>
          <p:spPr>
            <a:xfrm>
              <a:off x="1000100" y="4429132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8" name="TextBox 88">
              <a:extLst>
                <a:ext uri="{FF2B5EF4-FFF2-40B4-BE49-F238E27FC236}">
                  <a16:creationId xmlns:a16="http://schemas.microsoft.com/office/drawing/2014/main" id="{E72C1CCA-F8E7-4395-9EC3-7C35124C7D38}"/>
                </a:ext>
              </a:extLst>
            </p:cNvPr>
            <p:cNvSpPr txBox="1"/>
            <p:nvPr/>
          </p:nvSpPr>
          <p:spPr>
            <a:xfrm>
              <a:off x="1928794" y="2500306"/>
              <a:ext cx="284165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1400" kern="0" baseline="-2500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ABE82F4A-BD8C-4290-9F8D-0321BBD94B63}"/>
                </a:ext>
              </a:extLst>
            </p:cNvPr>
            <p:cNvSpPr/>
            <p:nvPr/>
          </p:nvSpPr>
          <p:spPr>
            <a:xfrm>
              <a:off x="228598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28848E8A-1FCA-4D43-BE6D-C5087B0EC553}"/>
                </a:ext>
              </a:extLst>
            </p:cNvPr>
            <p:cNvSpPr/>
            <p:nvPr/>
          </p:nvSpPr>
          <p:spPr>
            <a:xfrm>
              <a:off x="2643174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400" kern="0" dirty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4139597F-FF4F-40B2-B172-E846ED23F35F}"/>
                </a:ext>
              </a:extLst>
            </p:cNvPr>
            <p:cNvSpPr/>
            <p:nvPr/>
          </p:nvSpPr>
          <p:spPr>
            <a:xfrm>
              <a:off x="2990839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6F26A871-D9F7-4F21-8C97-05F894F66D1A}"/>
                </a:ext>
              </a:extLst>
            </p:cNvPr>
            <p:cNvSpPr/>
            <p:nvPr/>
          </p:nvSpPr>
          <p:spPr>
            <a:xfrm>
              <a:off x="3336917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E384D40-F23D-4DFF-8289-219D3C6653A3}"/>
                </a:ext>
              </a:extLst>
            </p:cNvPr>
            <p:cNvSpPr/>
            <p:nvPr/>
          </p:nvSpPr>
          <p:spPr>
            <a:xfrm>
              <a:off x="3684581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5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1EDDD36C-4EE0-4192-9194-A115CD79C33E}"/>
                </a:ext>
              </a:extLst>
            </p:cNvPr>
            <p:cNvSpPr/>
            <p:nvPr/>
          </p:nvSpPr>
          <p:spPr>
            <a:xfrm>
              <a:off x="4041772" y="2500306"/>
              <a:ext cx="285752" cy="28575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6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5" name="TextBox 95">
              <a:extLst>
                <a:ext uri="{FF2B5EF4-FFF2-40B4-BE49-F238E27FC236}">
                  <a16:creationId xmlns:a16="http://schemas.microsoft.com/office/drawing/2014/main" id="{0F121F08-05C8-4FF8-8D75-62F0566894AF}"/>
                </a:ext>
              </a:extLst>
            </p:cNvPr>
            <p:cNvSpPr txBox="1"/>
            <p:nvPr/>
          </p:nvSpPr>
          <p:spPr>
            <a:xfrm>
              <a:off x="1500166" y="2500306"/>
              <a:ext cx="274640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j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" name="TextBox 96">
              <a:extLst>
                <a:ext uri="{FF2B5EF4-FFF2-40B4-BE49-F238E27FC236}">
                  <a16:creationId xmlns:a16="http://schemas.microsoft.com/office/drawing/2014/main" id="{4FE3228C-1AEC-4329-B212-150DC77BB8BD}"/>
                </a:ext>
              </a:extLst>
            </p:cNvPr>
            <p:cNvSpPr txBox="1"/>
            <p:nvPr/>
          </p:nvSpPr>
          <p:spPr>
            <a:xfrm>
              <a:off x="1000100" y="2857496"/>
              <a:ext cx="274639" cy="307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宋体" panose="02010600030101010101" pitchFamily="2" charset="-122"/>
                </a:rPr>
                <a:t>i</a:t>
              </a:r>
              <a:endParaRPr lang="zh-CN" altLang="en-US" sz="1400" kern="0">
                <a:solidFill>
                  <a:prstClr val="blac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1139" name="矩形 1">
            <a:extLst>
              <a:ext uri="{FF2B5EF4-FFF2-40B4-BE49-F238E27FC236}">
                <a16:creationId xmlns:a16="http://schemas.microsoft.com/office/drawing/2014/main" id="{51F5D0FE-4705-4D1C-BFB8-F3F572BC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849438"/>
            <a:ext cx="330041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PRINT-LCS(b,X,7,6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PRINT-LCS(b,X,6,6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print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PRINT-LCS(b,X,5,5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PRINT-LCS(b,X,4,5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print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PRINT-LCS(b,X,3,4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PRINT-LCS(b,X,3,3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PRINT-LCS(b,X,2,2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PRINT-LCS(b,X,2,1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print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PRINT-LCS(b,X,1,0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结束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1140" name="图片 2">
            <a:extLst>
              <a:ext uri="{FF2B5EF4-FFF2-40B4-BE49-F238E27FC236}">
                <a16:creationId xmlns:a16="http://schemas.microsoft.com/office/drawing/2014/main" id="{300D343F-8EBE-4F84-9A15-7236C349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0175"/>
            <a:ext cx="331787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0A165-EDDD-4661-B4CF-84C9DD31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EF3-AE5E-4A06-8326-A63BE0C16DD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B7300410-0FAF-4ED2-8998-465CBA91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5257800" cy="796925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094FDF3E-FB4D-4513-97EF-D382B390B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41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小偷有一个可承受</a:t>
            </a:r>
            <a:r>
              <a:rPr lang="en-US" altLang="zh-CN" i="1" dirty="0"/>
              <a:t>W</a:t>
            </a:r>
            <a:r>
              <a:rPr lang="zh-CN" altLang="en-US" dirty="0"/>
              <a:t>的背包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en-US" altLang="zh-CN" i="1" dirty="0"/>
              <a:t>n</a:t>
            </a:r>
            <a:r>
              <a:rPr lang="zh-CN" altLang="en-US" dirty="0"/>
              <a:t>件物品</a:t>
            </a:r>
            <a:r>
              <a:rPr lang="en-US" altLang="zh-CN" dirty="0"/>
              <a:t>: </a:t>
            </a:r>
            <a:r>
              <a:rPr lang="zh-CN" altLang="en-US" dirty="0"/>
              <a:t>第</a:t>
            </a:r>
            <a:r>
              <a:rPr lang="en-US" altLang="zh-CN" i="1" dirty="0" err="1"/>
              <a:t>i</a:t>
            </a:r>
            <a:r>
              <a:rPr lang="zh-CN" altLang="en-US" dirty="0"/>
              <a:t>个物品价值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且重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endParaRPr lang="en-US" altLang="zh-CN" i="1" baseline="-25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目标</a:t>
            </a:r>
            <a:r>
              <a:rPr lang="en-US" altLang="zh-CN" dirty="0"/>
              <a:t>: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找到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使得对于所有的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 = {0, 1}, 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 = 1, 2, ..,</a:t>
            </a:r>
            <a:r>
              <a:rPr lang="en-US" altLang="zh-CN" sz="2800" i="1" dirty="0">
                <a:sym typeface="Symbol" panose="05050102010706020507" pitchFamily="18" charset="2"/>
              </a:rPr>
              <a:t> 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000" dirty="0">
                <a:sym typeface="Symbol" panose="05050102010706020507" pitchFamily="18" charset="2"/>
              </a:rPr>
              <a:t>		 </a:t>
            </a:r>
            <a:r>
              <a:rPr lang="en-US" altLang="zh-CN" sz="3000" i="1" dirty="0" err="1">
                <a:sym typeface="Symbol" panose="05050102010706020507" pitchFamily="18" charset="2"/>
              </a:rPr>
              <a:t>w</a:t>
            </a:r>
            <a:r>
              <a:rPr lang="en-US" altLang="zh-CN" sz="3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3000" i="1" dirty="0" err="1">
                <a:sym typeface="Symbol" panose="05050102010706020507" pitchFamily="18" charset="2"/>
              </a:rPr>
              <a:t>x</a:t>
            </a:r>
            <a:r>
              <a:rPr lang="en-US" altLang="zh-CN" sz="3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3000" dirty="0">
                <a:sym typeface="Symbol" panose="05050102010706020507" pitchFamily="18" charset="2"/>
              </a:rPr>
              <a:t>  </a:t>
            </a:r>
            <a:r>
              <a:rPr lang="en-US" altLang="zh-CN" sz="3000" i="1" dirty="0">
                <a:sym typeface="Symbol" panose="05050102010706020507" pitchFamily="18" charset="2"/>
              </a:rPr>
              <a:t>W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ym typeface="Symbol" panose="05050102010706020507" pitchFamily="18" charset="2"/>
              </a:rPr>
              <a:t>并且</a:t>
            </a:r>
            <a:r>
              <a:rPr lang="en-US" altLang="zh-CN" sz="3000" dirty="0">
                <a:sym typeface="Symbol" panose="05050102010706020507" pitchFamily="18" charset="2"/>
              </a:rPr>
              <a:t></a:t>
            </a:r>
            <a:r>
              <a:rPr lang="en-US" altLang="zh-CN" sz="3000" i="1" dirty="0">
                <a:sym typeface="Symbol" panose="05050102010706020507" pitchFamily="18" charset="2"/>
              </a:rPr>
              <a:t> </a:t>
            </a:r>
            <a:r>
              <a:rPr lang="en-US" altLang="zh-CN" sz="3000" i="1" dirty="0" err="1">
                <a:sym typeface="Symbol" panose="05050102010706020507" pitchFamily="18" charset="2"/>
              </a:rPr>
              <a:t>x</a:t>
            </a:r>
            <a:r>
              <a:rPr lang="en-US" altLang="zh-CN" sz="3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3000" i="1" dirty="0" err="1">
                <a:sym typeface="Symbol" panose="05050102010706020507" pitchFamily="18" charset="2"/>
              </a:rPr>
              <a:t>v</a:t>
            </a:r>
            <a:r>
              <a:rPr lang="en-US" altLang="zh-CN" sz="3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sym typeface="Symbol" panose="05050102010706020507" pitchFamily="18" charset="2"/>
              </a:rPr>
              <a:t>最大</a:t>
            </a:r>
            <a:endParaRPr lang="zh-CN" altLang="en-US" sz="3000" dirty="0"/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5FF7E0AE-144B-4EA1-8110-881F4E29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92825"/>
            <a:ext cx="2592388" cy="5032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部分背包问题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  <p:bldP spid="574467" grpId="0" build="p"/>
      <p:bldP spid="5744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B688107-F6C1-42E8-9289-A571B695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0483-A781-4746-A793-6043DF16E9AA}" type="slidenum">
              <a:rPr lang="en-US" altLang="zh-CN"/>
              <a:pPr/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2" name="Text Box 2">
                <a:extLst>
                  <a:ext uri="{FF2B5EF4-FFF2-40B4-BE49-F238E27FC236}">
                    <a16:creationId xmlns:a16="http://schemas.microsoft.com/office/drawing/2014/main" id="{5272AB12-122A-4E46-888A-3DF5DF974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412875"/>
                <a:ext cx="777716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表示到棋盘上每个阶段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的路径条数；</a:t>
                </a:r>
              </a:p>
            </p:txBody>
          </p:sp>
        </mc:Choice>
        <mc:Fallback xmlns="">
          <p:sp>
            <p:nvSpPr>
              <p:cNvPr id="711682" name="Text Box 2">
                <a:extLst>
                  <a:ext uri="{FF2B5EF4-FFF2-40B4-BE49-F238E27FC236}">
                    <a16:creationId xmlns:a16="http://schemas.microsoft.com/office/drawing/2014/main" id="{5272AB12-122A-4E46-888A-3DF5DF974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12875"/>
                <a:ext cx="7777162" cy="830997"/>
              </a:xfrm>
              <a:prstGeom prst="rect">
                <a:avLst/>
              </a:prstGeom>
              <a:blipFill>
                <a:blip r:embed="rId2"/>
                <a:stretch>
                  <a:fillRect l="-1254"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683" name="Text Box 3">
            <a:extLst>
              <a:ext uri="{FF2B5EF4-FFF2-40B4-BE49-F238E27FC236}">
                <a16:creationId xmlns:a16="http://schemas.microsoft.com/office/drawing/2014/main" id="{073C2E96-E43E-428A-93FF-991353B1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400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2</a:t>
            </a:r>
            <a:r>
              <a:rPr lang="zh-CN" altLang="en-US" sz="2400" b="1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C2DE35E6-76CC-4CCF-ABEC-9E38878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8958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3</a:t>
            </a:r>
            <a:r>
              <a:rPr lang="zh-CN" altLang="en-US" sz="2400" b="1">
                <a:solidFill>
                  <a:srgbClr val="33CCCC"/>
                </a:solidFill>
              </a:rPr>
              <a:t>：以自底向上的方法来计算最优解</a:t>
            </a:r>
          </a:p>
        </p:txBody>
      </p:sp>
      <p:sp>
        <p:nvSpPr>
          <p:cNvPr id="711685" name="Text Box 5">
            <a:extLst>
              <a:ext uri="{FF2B5EF4-FFF2-40B4-BE49-F238E27FC236}">
                <a16:creationId xmlns:a16="http://schemas.microsoft.com/office/drawing/2014/main" id="{88E335A4-F3B5-4D9F-ACD1-6B6BCF33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71294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分析：阶段：棋盘上的每个可走的点；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 每个阶段的求解；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6" name="Rectangle 6">
                <a:extLst>
                  <a:ext uri="{FF2B5EF4-FFF2-40B4-BE49-F238E27FC236}">
                    <a16:creationId xmlns:a16="http://schemas.microsoft.com/office/drawing/2014/main" id="{58E6640A-7257-456A-BCCE-4F4A3E833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3237379"/>
                <a:ext cx="4378891" cy="1200329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rgbClr val="33CCCC"/>
                  </a:solidFill>
                </a:endParaRPr>
              </a:p>
              <a:p>
                <a:r>
                  <a:rPr lang="zh-CN" altLang="en-US" b="1" dirty="0">
                    <a:solidFill>
                      <a:srgbClr val="33CCCC"/>
                    </a:solidFill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solidFill>
                    <a:srgbClr val="33CC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33CCCC"/>
                    </a:solidFill>
                    <a:latin typeface="+mj-lt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0" dirty="0">
                    <a:solidFill>
                      <a:srgbClr val="33CCCC"/>
                    </a:solidFill>
                    <a:latin typeface="+mj-lt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711686" name="Rectangle 6">
                <a:extLst>
                  <a:ext uri="{FF2B5EF4-FFF2-40B4-BE49-F238E27FC236}">
                    <a16:creationId xmlns:a16="http://schemas.microsoft.com/office/drawing/2014/main" id="{58E6640A-7257-456A-BCCE-4F4A3E833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37379"/>
                <a:ext cx="4378891" cy="1200329"/>
              </a:xfrm>
              <a:prstGeom prst="rect">
                <a:avLst/>
              </a:prstGeom>
              <a:blipFill>
                <a:blip r:embed="rId3"/>
                <a:stretch>
                  <a:fillRect l="-1111" b="-3518"/>
                </a:stretch>
              </a:blipFill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74A6CA2C-3E7C-4F78-AE0F-7CF46FAD2ED2}"/>
              </a:ext>
            </a:extLst>
          </p:cNvPr>
          <p:cNvSpPr/>
          <p:nvPr/>
        </p:nvSpPr>
        <p:spPr bwMode="auto">
          <a:xfrm>
            <a:off x="5219700" y="4149080"/>
            <a:ext cx="3529012" cy="189770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马的影响怎么体现？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2" grpId="0"/>
      <p:bldP spid="711683" grpId="0"/>
      <p:bldP spid="711684" grpId="0"/>
      <p:bldP spid="711685" grpId="0"/>
      <p:bldP spid="711686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5F31554-B113-4042-B000-CF3E65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C76B-4F26-4041-ACDD-312E16EC209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E2F150D-4D5C-4BBC-8E58-3CDDC3C54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最优子结构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775119A3-8571-493B-A1B8-1F46D0E4E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考虑最多重</a:t>
            </a:r>
            <a:r>
              <a:rPr lang="en-US" altLang="zh-CN" i="1" dirty="0">
                <a:solidFill>
                  <a:srgbClr val="336699"/>
                </a:solidFill>
              </a:rPr>
              <a:t>W</a:t>
            </a:r>
            <a:r>
              <a:rPr lang="zh-CN" altLang="en-US" dirty="0"/>
              <a:t>的物品且价值最高</a:t>
            </a:r>
            <a:endParaRPr lang="en-US" altLang="zh-CN" dirty="0">
              <a:solidFill>
                <a:srgbClr val="3366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如果我们把</a:t>
            </a:r>
            <a:r>
              <a:rPr lang="en-US" altLang="zh-CN" i="1" dirty="0"/>
              <a:t>j</a:t>
            </a:r>
            <a:r>
              <a:rPr lang="zh-CN" altLang="en-US" dirty="0"/>
              <a:t>物品从背包中拿出来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zh-CN" altLang="en-US" dirty="0">
                <a:solidFill>
                  <a:srgbClr val="00FF00"/>
                </a:solidFill>
              </a:rPr>
              <a:t>剩下的装载一定是取自</a:t>
            </a:r>
            <a:r>
              <a:rPr lang="en-US" altLang="zh-CN" dirty="0">
                <a:solidFill>
                  <a:srgbClr val="00FF00"/>
                </a:solidFill>
              </a:rPr>
              <a:t>n-1</a:t>
            </a:r>
            <a:r>
              <a:rPr lang="zh-CN" altLang="en-US" dirty="0">
                <a:solidFill>
                  <a:srgbClr val="00FF00"/>
                </a:solidFill>
              </a:rPr>
              <a:t>个物品使得不超过载重量</a:t>
            </a:r>
            <a:r>
              <a:rPr lang="en-US" altLang="zh-CN" i="1" dirty="0">
                <a:solidFill>
                  <a:srgbClr val="00FF00"/>
                </a:solidFill>
              </a:rPr>
              <a:t>W </a:t>
            </a:r>
            <a:r>
              <a: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FF00"/>
                </a:solidFill>
              </a:rPr>
              <a:t> </a:t>
            </a:r>
            <a:r>
              <a:rPr lang="en-US" altLang="zh-CN" i="1" dirty="0" err="1">
                <a:solidFill>
                  <a:srgbClr val="00FF0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FF00"/>
                </a:solidFill>
              </a:rPr>
              <a:t>j</a:t>
            </a:r>
            <a:r>
              <a:rPr lang="zh-CN" altLang="en-US" dirty="0">
                <a:solidFill>
                  <a:srgbClr val="00FF00"/>
                </a:solidFill>
              </a:rPr>
              <a:t>并且所装物品价值最高的装载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5F31554-B113-4042-B000-CF3E65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C76B-4F26-4041-ACDD-312E16EC209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E2F150D-4D5C-4BBC-8E58-3CDDC3C54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0300D69-820C-433F-8B76-3684C15D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9" y="1548205"/>
            <a:ext cx="81368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首先证明0/1背包问题满足最优性原理。</a:t>
            </a:r>
          </a:p>
          <a:p>
            <a:pPr algn="just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设(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, …,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</a:rPr>
              <a:t>)是所给0/1背包问题的一个最优解，则(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, …,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</a:rPr>
              <a:t>)是下面一个子问题的最优解：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5133C7C-FA0F-4999-9E03-F6E2A46E9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26844"/>
              </p:ext>
            </p:extLst>
          </p:nvPr>
        </p:nvGraphicFramePr>
        <p:xfrm>
          <a:off x="2411760" y="2702760"/>
          <a:ext cx="2372400" cy="116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r:id="rId3" imgW="1359807" imgH="635593" progId="Equation.3">
                  <p:embed/>
                </p:oleObj>
              </mc:Choice>
              <mc:Fallback>
                <p:oleObj r:id="rId3" imgW="1359807" imgH="635593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D9882750-FFE9-40E2-BBCC-DCA958EB4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02760"/>
                        <a:ext cx="2372400" cy="1169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105FED43-A335-403A-83C7-D8184109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91454"/>
            <a:ext cx="8712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latin typeface="宋体" panose="02010600030101010101" pitchFamily="2" charset="-122"/>
              </a:rPr>
              <a:t>如若不然，设</a:t>
            </a:r>
            <a:r>
              <a:rPr lang="zh-CN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, …,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0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宋体" panose="02010600030101010101" pitchFamily="2" charset="-122"/>
              </a:rPr>
              <a:t>是上述子问题的一个最优解，则           ，且          </a:t>
            </a: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zh-CN" altLang="zh-CN" sz="2000" b="1" dirty="0">
                <a:latin typeface="宋体" panose="02010600030101010101" pitchFamily="2" charset="-122"/>
              </a:rPr>
              <a:t>。因此，</a:t>
            </a:r>
          </a:p>
          <a:p>
            <a:pPr>
              <a:spcBef>
                <a:spcPct val="50000"/>
              </a:spcBef>
            </a:pPr>
            <a:endParaRPr lang="zh-CN" altLang="zh-CN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60FA969-8652-46C0-9DF2-0351A6818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66141"/>
              </p:ext>
            </p:extLst>
          </p:nvPr>
        </p:nvGraphicFramePr>
        <p:xfrm>
          <a:off x="6682942" y="3975493"/>
          <a:ext cx="1318058" cy="64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r:id="rId5" imgW="1004053" imgH="432304" progId="Equation.3">
                  <p:embed/>
                </p:oleObj>
              </mc:Choice>
              <mc:Fallback>
                <p:oleObj r:id="rId5" imgW="1004053" imgH="432304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67B3D42F-3615-4258-8042-1B04F5DD2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942" y="3975493"/>
                        <a:ext cx="1318058" cy="648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67240C9-800A-48E7-AC49-12CB0F000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67042"/>
              </p:ext>
            </p:extLst>
          </p:nvPr>
        </p:nvGraphicFramePr>
        <p:xfrm>
          <a:off x="755576" y="4353938"/>
          <a:ext cx="1591483" cy="74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r:id="rId7" imgW="1131108" imgH="432304" progId="Equation.3">
                  <p:embed/>
                </p:oleObj>
              </mc:Choice>
              <mc:Fallback>
                <p:oleObj r:id="rId7" imgW="1131108" imgH="432304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EDFD5338-34BA-4BE2-9640-8FFFF0598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53938"/>
                        <a:ext cx="1591483" cy="742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14BBBA9-D196-4EF9-BF70-825E18DF4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57544"/>
              </p:ext>
            </p:extLst>
          </p:nvPr>
        </p:nvGraphicFramePr>
        <p:xfrm>
          <a:off x="2483768" y="4725144"/>
          <a:ext cx="36718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r:id="rId9" imgW="2260917" imgH="432117" progId="Equation.3">
                  <p:embed/>
                </p:oleObj>
              </mc:Choice>
              <mc:Fallback>
                <p:oleObj r:id="rId9" imgW="2260917" imgH="432117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F0D91EE6-60F6-4B04-B751-B6657EA78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25144"/>
                        <a:ext cx="36718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38384F6-1EBC-4A0B-BA79-EE4EBE09340B}"/>
              </a:ext>
            </a:extLst>
          </p:cNvPr>
          <p:cNvSpPr/>
          <p:nvPr/>
        </p:nvSpPr>
        <p:spPr>
          <a:xfrm>
            <a:off x="323528" y="5821308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 dirty="0">
                <a:latin typeface="宋体" panose="02010600030101010101" pitchFamily="2" charset="-122"/>
              </a:rPr>
              <a:t>这说明</a:t>
            </a:r>
            <a:r>
              <a:rPr lang="zh-CN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, …,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0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宋体" panose="02010600030101010101" pitchFamily="2" charset="-122"/>
              </a:rPr>
              <a:t>是所给</a:t>
            </a:r>
            <a:r>
              <a:rPr lang="zh-CN" altLang="zh-CN" sz="2000" b="1" dirty="0">
                <a:latin typeface="Times New Roman" panose="02020603050405020304" pitchFamily="18" charset="0"/>
              </a:rPr>
              <a:t>0/1</a:t>
            </a:r>
            <a:r>
              <a:rPr lang="zh-CN" altLang="zh-CN" sz="2000" b="1" dirty="0">
                <a:latin typeface="宋体" panose="02010600030101010101" pitchFamily="2" charset="-122"/>
              </a:rPr>
              <a:t>背包问题比</a:t>
            </a:r>
            <a:r>
              <a:rPr lang="zh-CN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, …, 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宋体" panose="02010600030101010101" pitchFamily="2" charset="-122"/>
              </a:rPr>
              <a:t>更优的解，从而导致矛盾。</a:t>
            </a:r>
            <a:r>
              <a:rPr lang="zh-CN" altLang="zh-CN" sz="20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5F1340BE-B69D-4F34-905E-422A39B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CB60-43B7-4AAC-B561-FFD2E2D96B34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513C1B6A-8C49-4D45-9953-67215BAD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82563"/>
            <a:ext cx="3529013" cy="509587"/>
          </a:xfrm>
        </p:spPr>
        <p:txBody>
          <a:bodyPr/>
          <a:lstStyle/>
          <a:p>
            <a:r>
              <a:rPr lang="en-US" altLang="zh-CN" sz="2400"/>
              <a:t>0-1</a:t>
            </a:r>
            <a:r>
              <a:rPr lang="zh-CN" altLang="en-US" sz="2400"/>
              <a:t>背包问题的动态规划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8AAB81FB-D54F-4D52-80F7-FACCB7106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2456" y="1924049"/>
            <a:ext cx="7273925" cy="2232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对于每一个物品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，都有两种情况需要考虑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种情况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的重量</a:t>
            </a:r>
            <a:r>
              <a:rPr lang="en-US" altLang="zh-CN" sz="2000" b="1" i="1" dirty="0" err="1"/>
              <a:t>w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i="1" dirty="0"/>
              <a:t>&lt;=w</a:t>
            </a:r>
            <a:r>
              <a:rPr lang="zh-CN" altLang="en-US" sz="2000" b="1" dirty="0"/>
              <a:t>，小偷对物品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可拿或者不拿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/>
              <a:t>		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 err="1"/>
              <a:t>i</a:t>
            </a:r>
            <a:r>
              <a:rPr lang="en-US" altLang="zh-CN" sz="2000" b="1" dirty="0" err="1"/>
              <a:t>,</a:t>
            </a:r>
            <a:r>
              <a:rPr lang="en-US" altLang="zh-CN" sz="2000" b="1" i="1" dirty="0" err="1"/>
              <a:t>w</a:t>
            </a:r>
            <a:r>
              <a:rPr lang="en-US" altLang="zh-CN" sz="2000" b="1" dirty="0"/>
              <a:t>] = max{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],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-1,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-</a:t>
            </a:r>
            <a:r>
              <a:rPr lang="en-US" altLang="zh-CN" sz="2000" b="1" i="1" dirty="0"/>
              <a:t>w</a:t>
            </a:r>
            <a:r>
              <a:rPr lang="en-US" altLang="zh-CN" sz="2000" b="1" i="1" baseline="-25000" dirty="0"/>
              <a:t>i</a:t>
            </a:r>
            <a:r>
              <a:rPr lang="en-US" altLang="zh-CN" sz="2000" b="1" dirty="0"/>
              <a:t>] + </a:t>
            </a:r>
            <a:r>
              <a:rPr lang="en-US" altLang="zh-CN" sz="2000" b="1" i="1" dirty="0"/>
              <a:t>v</a:t>
            </a:r>
            <a:r>
              <a:rPr lang="en-US" altLang="zh-CN" sz="2000" b="1" i="1" baseline="-25000" dirty="0"/>
              <a:t>i</a:t>
            </a:r>
            <a:r>
              <a:rPr lang="en-US" altLang="zh-CN" sz="2000" b="1" dirty="0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种情况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的重量</a:t>
            </a:r>
            <a:r>
              <a:rPr lang="en-US" altLang="zh-CN" sz="2000" b="1" i="1" dirty="0" err="1"/>
              <a:t>w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i="1" dirty="0"/>
              <a:t>&gt;w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即小偷不拿物品</a:t>
            </a:r>
            <a:r>
              <a:rPr lang="en-US" altLang="zh-CN" sz="2000" b="1" i="1" dirty="0" err="1"/>
              <a:t>i</a:t>
            </a:r>
            <a:endParaRPr lang="en-US" altLang="zh-CN" sz="20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		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i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) =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i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- 1,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)</a:t>
            </a:r>
          </a:p>
        </p:txBody>
      </p:sp>
      <p:sp>
        <p:nvSpPr>
          <p:cNvPr id="576518" name="Rectangle 6">
            <a:extLst>
              <a:ext uri="{FF2B5EF4-FFF2-40B4-BE49-F238E27FC236}">
                <a16:creationId xmlns:a16="http://schemas.microsoft.com/office/drawing/2014/main" id="{D4768F58-3DDB-4C38-A464-CE144220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3588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sz="2400" b="1" dirty="0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6519" name="Rectangle 7">
            <a:extLst>
              <a:ext uri="{FF2B5EF4-FFF2-40B4-BE49-F238E27FC236}">
                <a16:creationId xmlns:a16="http://schemas.microsoft.com/office/drawing/2014/main" id="{86D76952-5E30-43AC-830F-D10AFC4D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w</a:t>
            </a:r>
            <a:r>
              <a:rPr lang="en-US" altLang="zh-CN" sz="2400" b="1" dirty="0"/>
              <a:t>) –</a:t>
            </a:r>
            <a:r>
              <a:rPr lang="zh-CN" altLang="en-US" sz="2400" b="1" dirty="0"/>
              <a:t>考虑</a:t>
            </a:r>
            <a:r>
              <a:rPr lang="zh-CN" altLang="en-US" sz="2400" b="1" dirty="0">
                <a:solidFill>
                  <a:srgbClr val="00FF00"/>
                </a:solidFill>
              </a:rPr>
              <a:t>前</a:t>
            </a:r>
            <a:r>
              <a:rPr lang="en-US" altLang="zh-CN" sz="2400" b="1" i="1" dirty="0" err="1">
                <a:solidFill>
                  <a:srgbClr val="00FF00"/>
                </a:solidFill>
              </a:rPr>
              <a:t>i</a:t>
            </a:r>
            <a:r>
              <a:rPr lang="zh-CN" altLang="en-US" sz="2400" b="1" dirty="0">
                <a:solidFill>
                  <a:srgbClr val="00FF00"/>
                </a:solidFill>
              </a:rPr>
              <a:t>件物品所</a:t>
            </a:r>
            <a:r>
              <a:rPr lang="zh-CN" altLang="en-US" sz="2400" b="1" dirty="0"/>
              <a:t>能获得的最高价值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w</a:t>
            </a:r>
            <a:r>
              <a:rPr lang="zh-CN" altLang="en-US" sz="2400" b="1" dirty="0"/>
              <a:t>是背包的承受力</a:t>
            </a:r>
          </a:p>
        </p:txBody>
      </p:sp>
      <p:sp>
        <p:nvSpPr>
          <p:cNvPr id="576520" name="Rectangle 8">
            <a:extLst>
              <a:ext uri="{FF2B5EF4-FFF2-40B4-BE49-F238E27FC236}">
                <a16:creationId xmlns:a16="http://schemas.microsoft.com/office/drawing/2014/main" id="{8E7713E4-F106-4E48-8817-C39628D3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" y="4057651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sz="2400" b="1" dirty="0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6521" name="Rectangle 9">
            <a:extLst>
              <a:ext uri="{FF2B5EF4-FFF2-40B4-BE49-F238E27FC236}">
                <a16:creationId xmlns:a16="http://schemas.microsoft.com/office/drawing/2014/main" id="{FAB81604-8F7E-4F2F-A994-61269FA2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8598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阶段分析：</a:t>
            </a:r>
          </a:p>
        </p:txBody>
      </p:sp>
      <p:grpSp>
        <p:nvGrpSpPr>
          <p:cNvPr id="576529" name="Group 17">
            <a:extLst>
              <a:ext uri="{FF2B5EF4-FFF2-40B4-BE49-F238E27FC236}">
                <a16:creationId xmlns:a16="http://schemas.microsoft.com/office/drawing/2014/main" id="{21B7D259-2BAB-4435-A361-D735727AF399}"/>
              </a:ext>
            </a:extLst>
          </p:cNvPr>
          <p:cNvGrpSpPr>
            <a:grpSpLocks/>
          </p:cNvGrpSpPr>
          <p:nvPr/>
        </p:nvGrpSpPr>
        <p:grpSpPr bwMode="auto">
          <a:xfrm>
            <a:off x="709385" y="3924752"/>
            <a:ext cx="7273925" cy="1916113"/>
            <a:chOff x="385" y="3022"/>
            <a:chExt cx="4582" cy="1207"/>
          </a:xfrm>
        </p:grpSpPr>
        <p:sp>
          <p:nvSpPr>
            <p:cNvPr id="576522" name="Text Box 10">
              <a:extLst>
                <a:ext uri="{FF2B5EF4-FFF2-40B4-BE49-F238E27FC236}">
                  <a16:creationId xmlns:a16="http://schemas.microsoft.com/office/drawing/2014/main" id="{03259258-3A8F-406D-AE1C-0FFA4458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75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P</a:t>
              </a:r>
              <a:r>
                <a:rPr lang="zh-CN" altLang="en-US" sz="2400" b="1"/>
                <a:t>（</a:t>
              </a:r>
              <a:r>
                <a:rPr lang="en-US" altLang="zh-CN" sz="2400" b="1"/>
                <a:t>i</a:t>
              </a:r>
              <a:r>
                <a:rPr lang="zh-CN" altLang="en-US" sz="2400" b="1"/>
                <a:t>，</a:t>
              </a:r>
              <a:r>
                <a:rPr lang="en-US" altLang="zh-CN" sz="2400" b="1"/>
                <a:t>w</a:t>
              </a:r>
              <a:r>
                <a:rPr lang="zh-CN" altLang="en-US" sz="2400" b="1"/>
                <a:t>）＝</a:t>
              </a:r>
            </a:p>
          </p:txBody>
        </p:sp>
        <p:sp>
          <p:nvSpPr>
            <p:cNvPr id="576523" name="AutoShape 11">
              <a:extLst>
                <a:ext uri="{FF2B5EF4-FFF2-40B4-BE49-F238E27FC236}">
                  <a16:creationId xmlns:a16="http://schemas.microsoft.com/office/drawing/2014/main" id="{1C29C7F4-2F8E-4FAD-8EA6-239D85B81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3067"/>
              <a:ext cx="44" cy="1162"/>
            </a:xfrm>
            <a:prstGeom prst="leftBrace">
              <a:avLst>
                <a:gd name="adj1" fmla="val 22007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4" name="Text Box 12">
              <a:extLst>
                <a:ext uri="{FF2B5EF4-FFF2-40B4-BE49-F238E27FC236}">
                  <a16:creationId xmlns:a16="http://schemas.microsoft.com/office/drawing/2014/main" id="{0AF108A1-6F18-4E34-AAEE-D3E42D129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022"/>
              <a:ext cx="30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P(i-1,w)         </a:t>
              </a:r>
              <a:r>
                <a:rPr lang="zh-CN" altLang="en-US" dirty="0"/>
                <a:t>当</a:t>
              </a:r>
              <a:r>
                <a:rPr lang="en-US" altLang="zh-CN" dirty="0" err="1"/>
                <a:t>wi</a:t>
              </a:r>
              <a:r>
                <a:rPr lang="en-US" altLang="zh-CN" dirty="0"/>
                <a:t>&gt; w       </a:t>
              </a:r>
              <a:r>
                <a:rPr lang="zh-CN" altLang="en-US" dirty="0"/>
                <a:t>（不够装不装）</a:t>
              </a:r>
            </a:p>
          </p:txBody>
        </p:sp>
        <p:sp>
          <p:nvSpPr>
            <p:cNvPr id="576525" name="Text Box 13">
              <a:extLst>
                <a:ext uri="{FF2B5EF4-FFF2-40B4-BE49-F238E27FC236}">
                  <a16:creationId xmlns:a16="http://schemas.microsoft.com/office/drawing/2014/main" id="{78283121-EC6C-4537-B84F-72349D18B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2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max</a:t>
              </a:r>
            </a:p>
          </p:txBody>
        </p:sp>
        <p:sp>
          <p:nvSpPr>
            <p:cNvPr id="576526" name="AutoShape 14">
              <a:extLst>
                <a:ext uri="{FF2B5EF4-FFF2-40B4-BE49-F238E27FC236}">
                  <a16:creationId xmlns:a16="http://schemas.microsoft.com/office/drawing/2014/main" id="{FF8D5ABA-4333-4CB0-ADDD-590101591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566"/>
              <a:ext cx="46" cy="544"/>
            </a:xfrm>
            <a:prstGeom prst="lef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7" name="Text Box 15">
              <a:extLst>
                <a:ext uri="{FF2B5EF4-FFF2-40B4-BE49-F238E27FC236}">
                  <a16:creationId xmlns:a16="http://schemas.microsoft.com/office/drawing/2014/main" id="{A376B8F5-BE35-4A30-8029-C202C18A4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521"/>
              <a:ext cx="1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P(i-1,w)    </a:t>
              </a:r>
              <a:r>
                <a:rPr lang="zh-CN" altLang="en-US"/>
                <a:t>够装但不装</a:t>
              </a:r>
            </a:p>
          </p:txBody>
        </p:sp>
        <p:sp>
          <p:nvSpPr>
            <p:cNvPr id="576528" name="Text Box 16">
              <a:extLst>
                <a:ext uri="{FF2B5EF4-FFF2-40B4-BE49-F238E27FC236}">
                  <a16:creationId xmlns:a16="http://schemas.microsoft.com/office/drawing/2014/main" id="{0F044905-3146-4321-84CD-BE3406C16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884"/>
              <a:ext cx="2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p(i-1,w-wi)+vi   </a:t>
              </a:r>
              <a:r>
                <a:rPr lang="zh-CN" altLang="en-US" sz="2000" dirty="0"/>
                <a:t>够装而且装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2F7324-6980-43CD-8AB4-898BC7AA2C7A}"/>
                  </a:ext>
                </a:extLst>
              </p:cNvPr>
              <p:cNvSpPr/>
              <p:nvPr/>
            </p:nvSpPr>
            <p:spPr>
              <a:xfrm>
                <a:off x="1872456" y="6021522"/>
                <a:ext cx="58681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2F7324-6980-43CD-8AB4-898BC7AA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56" y="6021522"/>
                <a:ext cx="5868194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8" grpId="0"/>
      <p:bldP spid="576519" grpId="0"/>
      <p:bldP spid="576520" grpId="0"/>
      <p:bldP spid="576521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70D1DA2-32A7-447A-96E4-3712EDBD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805B-0E74-43F4-9137-056DA85BACA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45A2BAA6-0B14-4B6B-B528-9C18FF7B7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Knapsack (</a:t>
            </a:r>
            <a:r>
              <a:rPr lang="en-US" altLang="zh-CN" i="1" dirty="0"/>
              <a:t>S</a:t>
            </a:r>
            <a:r>
              <a:rPr lang="en-US" altLang="zh-CN" dirty="0"/>
              <a:t>,</a:t>
            </a:r>
            <a:r>
              <a:rPr lang="en-US" altLang="zh-CN" i="1" dirty="0"/>
              <a:t>W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1    </a:t>
            </a:r>
            <a:r>
              <a:rPr lang="en-US" altLang="zh-CN" b="1" dirty="0">
                <a:solidFill>
                  <a:srgbClr val="996633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0 </a:t>
            </a:r>
            <a:r>
              <a:rPr lang="en-US" altLang="zh-CN" b="1" dirty="0">
                <a:solidFill>
                  <a:srgbClr val="996633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 - 1 </a:t>
            </a:r>
            <a:r>
              <a:rPr lang="en-US" altLang="zh-CN" b="1" dirty="0">
                <a:solidFill>
                  <a:srgbClr val="996633"/>
                </a:solidFill>
              </a:rPr>
              <a:t>do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[1, </a:t>
            </a:r>
            <a:r>
              <a:rPr lang="en-US" altLang="zh-CN" i="1" dirty="0"/>
              <a:t>w</a:t>
            </a:r>
            <a:r>
              <a:rPr lang="en-US" altLang="zh-CN" dirty="0"/>
              <a:t>]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    </a:t>
            </a:r>
            <a:r>
              <a:rPr lang="en-US" altLang="zh-CN" b="1" dirty="0">
                <a:solidFill>
                  <a:srgbClr val="996633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6633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6633"/>
                </a:solidFill>
              </a:rPr>
              <a:t>do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[1, </a:t>
            </a:r>
            <a:r>
              <a:rPr lang="en-US" altLang="zh-CN" i="1" dirty="0"/>
              <a:t>w</a:t>
            </a:r>
            <a:r>
              <a:rPr lang="en-US" altLang="zh-CN" dirty="0"/>
              <a:t>]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3    </a:t>
            </a:r>
            <a:r>
              <a:rPr lang="en-US" altLang="zh-CN" b="1" dirty="0">
                <a:solidFill>
                  <a:srgbClr val="996633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2 </a:t>
            </a:r>
            <a:r>
              <a:rPr lang="en-US" altLang="zh-CN" b="1" dirty="0">
                <a:solidFill>
                  <a:srgbClr val="996633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6633"/>
                </a:solidFill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4        </a:t>
            </a:r>
            <a:r>
              <a:rPr lang="en-US" altLang="zh-CN" b="1" dirty="0">
                <a:solidFill>
                  <a:srgbClr val="996633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0 </a:t>
            </a:r>
            <a:r>
              <a:rPr lang="en-US" altLang="zh-CN" b="1" dirty="0">
                <a:solidFill>
                  <a:srgbClr val="996633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6633"/>
                </a:solidFill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5            </a:t>
            </a:r>
            <a:r>
              <a:rPr lang="en-US" altLang="zh-CN" b="1" dirty="0">
                <a:solidFill>
                  <a:srgbClr val="996633"/>
                </a:solidFill>
              </a:rPr>
              <a:t>if</a:t>
            </a:r>
            <a:r>
              <a:rPr lang="en-US" altLang="zh-CN" dirty="0"/>
              <a:t>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&gt;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6633"/>
                </a:solidFill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6               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w</a:t>
            </a:r>
            <a:r>
              <a:rPr lang="en-US" altLang="zh-CN" dirty="0"/>
              <a:t>]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-1, </a:t>
            </a:r>
            <a:r>
              <a:rPr lang="en-US" altLang="zh-CN" i="1" dirty="0"/>
              <a:t>w</a:t>
            </a:r>
            <a:r>
              <a:rPr lang="en-US" altLang="zh-CN" dirty="0"/>
              <a:t>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7            </a:t>
            </a:r>
            <a:r>
              <a:rPr lang="en-US" altLang="zh-CN" b="1" dirty="0">
                <a:solidFill>
                  <a:srgbClr val="996633"/>
                </a:solidFill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8               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w</a:t>
            </a:r>
            <a:r>
              <a:rPr lang="en-US" altLang="zh-CN" dirty="0"/>
              <a:t>]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 dirty="0"/>
              <a:t> max{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-1, </a:t>
            </a:r>
            <a:r>
              <a:rPr lang="en-US" altLang="zh-CN" i="1" dirty="0"/>
              <a:t>w</a:t>
            </a:r>
            <a:r>
              <a:rPr lang="en-US" altLang="zh-CN" dirty="0"/>
              <a:t>],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-1,</a:t>
            </a:r>
            <a:r>
              <a:rPr lang="en-US" altLang="zh-CN" i="1" dirty="0"/>
              <a:t>w</a:t>
            </a:r>
            <a:r>
              <a:rPr lang="en-US" altLang="zh-CN" dirty="0"/>
              <a:t>-</a:t>
            </a:r>
            <a:r>
              <a:rPr lang="en-US" altLang="zh-CN" i="1" dirty="0"/>
              <a:t>w</a:t>
            </a:r>
            <a:r>
              <a:rPr lang="en-US" altLang="zh-CN" i="1" baseline="-25000" dirty="0"/>
              <a:t>i</a:t>
            </a:r>
            <a:r>
              <a:rPr lang="en-US" altLang="zh-CN" dirty="0"/>
              <a:t>] + 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77540" name="Text Box 4">
            <a:extLst>
              <a:ext uri="{FF2B5EF4-FFF2-40B4-BE49-F238E27FC236}">
                <a16:creationId xmlns:a16="http://schemas.microsoft.com/office/drawing/2014/main" id="{E37F4451-761F-46A7-9466-EACB0CEB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运行时间</a:t>
            </a:r>
            <a:r>
              <a:rPr lang="en-US" altLang="zh-CN" sz="2400"/>
              <a:t>: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nW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507A9B04-34F7-4571-B2EF-F9D72463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C93D-1E5F-4404-850A-06BAC0874A0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20900" name="Text Box 4">
            <a:extLst>
              <a:ext uri="{FF2B5EF4-FFF2-40B4-BE49-F238E27FC236}">
                <a16:creationId xmlns:a16="http://schemas.microsoft.com/office/drawing/2014/main" id="{B4EF1BAA-A836-4E84-BA91-63E300F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1</a:t>
            </a:r>
            <a:r>
              <a:rPr lang="zh-CN" altLang="en-US" sz="2800" b="1"/>
              <a:t>：装箱问题  （</a:t>
            </a:r>
            <a:r>
              <a:rPr lang="en-US" altLang="zh-CN" sz="2800" b="1"/>
              <a:t>vijos 1133</a:t>
            </a:r>
            <a:r>
              <a:rPr lang="zh-CN" altLang="en-US" sz="2800" b="1"/>
              <a:t>）</a:t>
            </a:r>
          </a:p>
        </p:txBody>
      </p:sp>
      <p:sp>
        <p:nvSpPr>
          <p:cNvPr id="720901" name="Rectangle 5">
            <a:extLst>
              <a:ext uri="{FF2B5EF4-FFF2-40B4-BE49-F238E27FC236}">
                <a16:creationId xmlns:a16="http://schemas.microsoft.com/office/drawing/2014/main" id="{5FDFDD49-1285-46BC-AE70-30644AB2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75612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有一个箱子容量为</a:t>
            </a:r>
            <a:r>
              <a:rPr lang="en-US" altLang="zh-CN"/>
              <a:t>v(</a:t>
            </a:r>
            <a:r>
              <a:rPr lang="zh-CN" altLang="en-US"/>
              <a:t>正整数，</a:t>
            </a:r>
            <a:r>
              <a:rPr lang="en-US" altLang="zh-CN"/>
              <a:t>o≤v≤20000)</a:t>
            </a:r>
            <a:r>
              <a:rPr lang="zh-CN" altLang="en-US"/>
              <a:t>，同时有</a:t>
            </a:r>
            <a:r>
              <a:rPr lang="en-US" altLang="zh-CN"/>
              <a:t>n</a:t>
            </a:r>
            <a:r>
              <a:rPr lang="zh-CN" altLang="en-US"/>
              <a:t>个物品</a:t>
            </a:r>
            <a:r>
              <a:rPr lang="en-US" altLang="zh-CN"/>
              <a:t>(o≤n≤30)</a:t>
            </a:r>
            <a:r>
              <a:rPr lang="zh-CN" altLang="en-US"/>
              <a:t>，每个物品有一个体积 </a:t>
            </a:r>
            <a:r>
              <a:rPr lang="en-US" altLang="zh-CN"/>
              <a:t>(</a:t>
            </a:r>
            <a:r>
              <a:rPr lang="zh-CN" altLang="en-US"/>
              <a:t>正整数</a:t>
            </a:r>
            <a:r>
              <a:rPr lang="en-US" altLang="zh-CN"/>
              <a:t>)</a:t>
            </a:r>
            <a:r>
              <a:rPr lang="zh-CN" altLang="en-US"/>
              <a:t>。要求从 </a:t>
            </a:r>
            <a:r>
              <a:rPr lang="en-US" altLang="zh-CN"/>
              <a:t>n </a:t>
            </a:r>
            <a:r>
              <a:rPr lang="zh-CN" altLang="en-US"/>
              <a:t>个物品中，任取若千个装入箱内，使箱子的剩余空间为最小。 </a:t>
            </a:r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0315A1AF-F6C2-495B-877C-101E9B19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20903" name="Rectangle 7">
            <a:extLst>
              <a:ext uri="{FF2B5EF4-FFF2-40B4-BE49-F238E27FC236}">
                <a16:creationId xmlns:a16="http://schemas.microsoft.com/office/drawing/2014/main" id="{E8469D1C-22C8-4A16-A58B-3DC4019C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4845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第一行，一个整数，表示箱子容量；</a:t>
            </a:r>
            <a:br>
              <a:rPr lang="zh-CN" altLang="en-US"/>
            </a:br>
            <a:r>
              <a:rPr lang="zh-CN" altLang="en-US"/>
              <a:t>第二行，一个整数，表示有</a:t>
            </a:r>
            <a:r>
              <a:rPr lang="en-US" altLang="zh-CN"/>
              <a:t>n</a:t>
            </a:r>
            <a:r>
              <a:rPr lang="zh-CN" altLang="en-US"/>
              <a:t>个物品；</a:t>
            </a:r>
            <a:br>
              <a:rPr lang="zh-CN" altLang="en-US"/>
            </a:br>
            <a:r>
              <a:rPr lang="zh-CN" altLang="en-US"/>
              <a:t>接下来</a:t>
            </a:r>
            <a:r>
              <a:rPr lang="en-US" altLang="zh-CN"/>
              <a:t>n</a:t>
            </a:r>
            <a:r>
              <a:rPr lang="zh-CN" altLang="en-US"/>
              <a:t>行，分别表示这</a:t>
            </a:r>
            <a:r>
              <a:rPr lang="en-US" altLang="zh-CN"/>
              <a:t>n</a:t>
            </a:r>
            <a:r>
              <a:rPr lang="zh-CN" altLang="en-US"/>
              <a:t>个物品的各自体积。 </a:t>
            </a:r>
          </a:p>
        </p:txBody>
      </p:sp>
      <p:sp>
        <p:nvSpPr>
          <p:cNvPr id="720904" name="Rectangle 8">
            <a:extLst>
              <a:ext uri="{FF2B5EF4-FFF2-40B4-BE49-F238E27FC236}">
                <a16:creationId xmlns:a16="http://schemas.microsoft.com/office/drawing/2014/main" id="{9E9BE155-B137-4827-92B3-85966AD6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773238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20905" name="Rectangle 9">
            <a:extLst>
              <a:ext uri="{FF2B5EF4-FFF2-40B4-BE49-F238E27FC236}">
                <a16:creationId xmlns:a16="http://schemas.microsoft.com/office/drawing/2014/main" id="{079E55C4-DDE3-49ED-A228-B8AEE1A32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133600"/>
            <a:ext cx="344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一个整数，表示箱子剩余空间。 </a:t>
            </a:r>
          </a:p>
        </p:txBody>
      </p:sp>
      <p:sp>
        <p:nvSpPr>
          <p:cNvPr id="720906" name="Rectangle 10">
            <a:extLst>
              <a:ext uri="{FF2B5EF4-FFF2-40B4-BE49-F238E27FC236}">
                <a16:creationId xmlns:a16="http://schemas.microsoft.com/office/drawing/2014/main" id="{6E1240D2-0500-4BA9-A8AF-1CA40A4C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20907" name="Rectangle 11">
            <a:extLst>
              <a:ext uri="{FF2B5EF4-FFF2-40B4-BE49-F238E27FC236}">
                <a16:creationId xmlns:a16="http://schemas.microsoft.com/office/drawing/2014/main" id="{E9378763-BA1D-464E-80B1-CACA6ABB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76700"/>
            <a:ext cx="990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24</a:t>
            </a:r>
          </a:p>
          <a:p>
            <a:r>
              <a:rPr lang="en-US" altLang="zh-CN"/>
              <a:t>6</a:t>
            </a:r>
          </a:p>
          <a:p>
            <a:r>
              <a:rPr lang="en-US" altLang="zh-CN"/>
              <a:t>8</a:t>
            </a:r>
          </a:p>
          <a:p>
            <a:r>
              <a:rPr lang="en-US" altLang="zh-CN"/>
              <a:t>3</a:t>
            </a:r>
          </a:p>
          <a:p>
            <a:r>
              <a:rPr lang="en-US" altLang="zh-CN"/>
              <a:t>12</a:t>
            </a:r>
          </a:p>
          <a:p>
            <a:r>
              <a:rPr lang="en-US" altLang="zh-CN"/>
              <a:t>7</a:t>
            </a:r>
          </a:p>
          <a:p>
            <a:r>
              <a:rPr lang="en-US" altLang="zh-CN"/>
              <a:t>9</a:t>
            </a:r>
          </a:p>
          <a:p>
            <a:r>
              <a:rPr lang="en-US" altLang="zh-CN"/>
              <a:t>7</a:t>
            </a:r>
          </a:p>
        </p:txBody>
      </p:sp>
      <p:sp>
        <p:nvSpPr>
          <p:cNvPr id="720908" name="Rectangle 12">
            <a:extLst>
              <a:ext uri="{FF2B5EF4-FFF2-40B4-BE49-F238E27FC236}">
                <a16:creationId xmlns:a16="http://schemas.microsoft.com/office/drawing/2014/main" id="{8CA87B58-C693-458F-941F-304CF44B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500438"/>
            <a:ext cx="285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20909" name="Rectangle 13">
            <a:extLst>
              <a:ext uri="{FF2B5EF4-FFF2-40B4-BE49-F238E27FC236}">
                <a16:creationId xmlns:a16="http://schemas.microsoft.com/office/drawing/2014/main" id="{7EA75C54-B05E-4D16-AEE1-E98B0E88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0767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C2D9823-F27C-463E-875D-53371D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174-9719-469F-A61B-7DCEDBB6830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19876" name="Text Box 4">
            <a:extLst>
              <a:ext uri="{FF2B5EF4-FFF2-40B4-BE49-F238E27FC236}">
                <a16:creationId xmlns:a16="http://schemas.microsoft.com/office/drawing/2014/main" id="{0BA81E6A-608B-4B42-A8C9-95C88565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2</a:t>
            </a:r>
            <a:r>
              <a:rPr lang="zh-CN" altLang="en-US" sz="2800" b="1"/>
              <a:t>：采药  </a:t>
            </a:r>
            <a:r>
              <a:rPr lang="en-US" altLang="zh-CN" sz="2800" b="1"/>
              <a:t>(vijos1104)</a:t>
            </a:r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AB7489EE-43E1-4F34-9869-C1A63A58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77041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        辰辰是个天资聪颖的孩子，他的梦想是成为世界上最伟大的医师。为此，他想拜附近最有威望的医师为师。医师为了判断他的资质，给他出了一个难题。医师把他带到一个到处都是草药的山洞里对他说：“孩子，这个山洞里有一些不同的草药，采每一株都需要一些时间，每一株也有它自身的价值。我会给你一段时间，在这段时间里，你可以采到一些草药。如果你是一个聪明的孩子，你应该可以让采到的草药的总价值最大。” </a:t>
            </a:r>
            <a:br>
              <a:rPr lang="zh-CN" altLang="en-US" b="1"/>
            </a:br>
            <a:r>
              <a:rPr lang="zh-CN" altLang="en-US" b="1"/>
              <a:t>　　如果你是辰辰，你能完成这个任务吗？</a:t>
            </a:r>
            <a:br>
              <a:rPr lang="zh-CN" altLang="en-US" b="1"/>
            </a:br>
            <a:endParaRPr lang="zh-CN" altLang="en-US" b="1"/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ECC59FBA-3830-4D10-AAAC-8D5511E4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990850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19879" name="Rectangle 7">
            <a:extLst>
              <a:ext uri="{FF2B5EF4-FFF2-40B4-BE49-F238E27FC236}">
                <a16:creationId xmlns:a16="http://schemas.microsoft.com/office/drawing/2014/main" id="{3D548AE7-5ACE-409F-A1BE-972EB484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30588"/>
            <a:ext cx="46085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输入的第一行有两个整数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en-US" altLang="zh-CN"/>
              <a:t>1 &lt;= T &lt;= 1000</a:t>
            </a:r>
            <a:r>
              <a:rPr lang="zh-CN" altLang="en-US"/>
              <a:t>）和</a:t>
            </a:r>
            <a:r>
              <a:rPr lang="en-US" altLang="zh-CN"/>
              <a:t>M</a:t>
            </a:r>
            <a:r>
              <a:rPr lang="zh-CN" altLang="en-US"/>
              <a:t>（</a:t>
            </a:r>
            <a:r>
              <a:rPr lang="en-US" altLang="zh-CN"/>
              <a:t>1 &lt;= M &lt;= 100</a:t>
            </a:r>
            <a:r>
              <a:rPr lang="zh-CN" altLang="en-US"/>
              <a:t>），用一个空格隔开，</a:t>
            </a:r>
            <a:r>
              <a:rPr lang="en-US" altLang="zh-CN"/>
              <a:t>T</a:t>
            </a:r>
            <a:r>
              <a:rPr lang="zh-CN" altLang="en-US"/>
              <a:t>代表总共能够用来采药的时间，</a:t>
            </a:r>
            <a:r>
              <a:rPr lang="en-US" altLang="zh-CN"/>
              <a:t>M</a:t>
            </a:r>
            <a:r>
              <a:rPr lang="zh-CN" altLang="en-US"/>
              <a:t>代表山洞里的草药的数目。接下来的</a:t>
            </a:r>
            <a:r>
              <a:rPr lang="en-US" altLang="zh-CN"/>
              <a:t>M</a:t>
            </a:r>
            <a:r>
              <a:rPr lang="zh-CN" altLang="en-US"/>
              <a:t>行每行包括两个在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之间（包括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100</a:t>
            </a:r>
            <a:r>
              <a:rPr lang="zh-CN" altLang="en-US"/>
              <a:t>）的整数，分别表示采摘某株草药的时间和这株草药的价值。 </a:t>
            </a:r>
          </a:p>
        </p:txBody>
      </p:sp>
      <p:sp>
        <p:nvSpPr>
          <p:cNvPr id="719880" name="Rectangle 8">
            <a:extLst>
              <a:ext uri="{FF2B5EF4-FFF2-40B4-BE49-F238E27FC236}">
                <a16:creationId xmlns:a16="http://schemas.microsoft.com/office/drawing/2014/main" id="{0D05D854-1FBE-410C-A971-FFF280EF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38775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19881" name="Rectangle 9">
            <a:extLst>
              <a:ext uri="{FF2B5EF4-FFF2-40B4-BE49-F238E27FC236}">
                <a16:creationId xmlns:a16="http://schemas.microsoft.com/office/drawing/2014/main" id="{5193EAD4-7A65-41A7-B3AF-82950B34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3900"/>
            <a:ext cx="43926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输出包括一行，这一行只包含一个整数，表示在规定的时间内，可以采到的草药的最大总价值。 </a:t>
            </a:r>
          </a:p>
        </p:txBody>
      </p:sp>
      <p:sp>
        <p:nvSpPr>
          <p:cNvPr id="719882" name="Rectangle 10">
            <a:extLst>
              <a:ext uri="{FF2B5EF4-FFF2-40B4-BE49-F238E27FC236}">
                <a16:creationId xmlns:a16="http://schemas.microsoft.com/office/drawing/2014/main" id="{5528CFAA-FAFE-4408-B7AD-2DBB38BA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9972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19883" name="Rectangle 11">
            <a:extLst>
              <a:ext uri="{FF2B5EF4-FFF2-40B4-BE49-F238E27FC236}">
                <a16:creationId xmlns:a16="http://schemas.microsoft.com/office/drawing/2014/main" id="{C2997C34-4E08-4EBC-923C-0D0AE4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29000"/>
            <a:ext cx="1781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70 3</a:t>
            </a:r>
          </a:p>
          <a:p>
            <a:r>
              <a:rPr lang="en-US" altLang="zh-CN"/>
              <a:t>71 100</a:t>
            </a:r>
          </a:p>
          <a:p>
            <a:r>
              <a:rPr lang="en-US" altLang="zh-CN"/>
              <a:t>69 1</a:t>
            </a:r>
          </a:p>
          <a:p>
            <a:r>
              <a:rPr lang="en-US" altLang="zh-CN"/>
              <a:t>1 2</a:t>
            </a:r>
            <a:endParaRPr lang="zh-CN" altLang="en-US"/>
          </a:p>
        </p:txBody>
      </p:sp>
      <p:sp>
        <p:nvSpPr>
          <p:cNvPr id="719884" name="Rectangle 12">
            <a:extLst>
              <a:ext uri="{FF2B5EF4-FFF2-40B4-BE49-F238E27FC236}">
                <a16:creationId xmlns:a16="http://schemas.microsoft.com/office/drawing/2014/main" id="{95FBE53E-CAD0-4D9B-AADE-9FF57DA7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581525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19885" name="Rectangle 13">
            <a:extLst>
              <a:ext uri="{FF2B5EF4-FFF2-40B4-BE49-F238E27FC236}">
                <a16:creationId xmlns:a16="http://schemas.microsoft.com/office/drawing/2014/main" id="{83B36C5C-9363-4D3D-A293-C0C43693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084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BCD05F-E278-4A67-A109-D2F639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73AD-F9C3-44D3-8CC0-10597D197D2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21924" name="Text Box 4">
            <a:extLst>
              <a:ext uri="{FF2B5EF4-FFF2-40B4-BE49-F238E27FC236}">
                <a16:creationId xmlns:a16="http://schemas.microsoft.com/office/drawing/2014/main" id="{647785C7-9709-4E01-8780-4D7043C5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3</a:t>
            </a:r>
            <a:r>
              <a:rPr lang="zh-CN" altLang="en-US" sz="2800" b="1"/>
              <a:t>：开心的金明 （</a:t>
            </a:r>
            <a:r>
              <a:rPr lang="en-US" altLang="zh-CN" sz="2800" b="1"/>
              <a:t>vijos   1317</a:t>
            </a:r>
            <a:r>
              <a:rPr lang="zh-CN" altLang="en-US" sz="2800" b="1"/>
              <a:t>）</a:t>
            </a:r>
          </a:p>
        </p:txBody>
      </p:sp>
      <p:sp>
        <p:nvSpPr>
          <p:cNvPr id="721925" name="Rectangle 5">
            <a:extLst>
              <a:ext uri="{FF2B5EF4-FFF2-40B4-BE49-F238E27FC236}">
                <a16:creationId xmlns:a16="http://schemas.microsoft.com/office/drawing/2014/main" id="{2304B9D5-FB30-4022-AD22-D0EC4EDF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22350"/>
            <a:ext cx="813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/>
              <a:t>        金明今天很开心，家里购置的新房就要领钥匙了，新房里有一间他自己专用的很宽敞的房间。更让他高兴的是，妈妈昨天对他说：“你的房间需要购买哪些物品，怎么布置，你说了算，只要不超过</a:t>
            </a:r>
            <a:r>
              <a:rPr lang="en-US" altLang="zh-CN" dirty="0"/>
              <a:t>N </a:t>
            </a:r>
            <a:r>
              <a:rPr lang="zh-CN" altLang="en-US" dirty="0"/>
              <a:t>元钱就行”。今天一早金明就开始做预算，但是他想买的东西太多了，肯定会超过妈妈限定的</a:t>
            </a:r>
            <a:r>
              <a:rPr lang="en-US" altLang="zh-CN" dirty="0"/>
              <a:t>N </a:t>
            </a:r>
            <a:r>
              <a:rPr lang="zh-CN" altLang="en-US" dirty="0"/>
              <a:t>元。于是，他把每件物品规定了一个重要度，分为</a:t>
            </a:r>
            <a:r>
              <a:rPr lang="en-US" altLang="zh-CN" dirty="0"/>
              <a:t>5 </a:t>
            </a:r>
            <a:r>
              <a:rPr lang="zh-CN" altLang="en-US" dirty="0"/>
              <a:t>等：用整数</a:t>
            </a:r>
            <a:r>
              <a:rPr lang="en-US" altLang="zh-CN" dirty="0"/>
              <a:t>1~5 </a:t>
            </a:r>
            <a:r>
              <a:rPr lang="zh-CN" altLang="en-US" dirty="0"/>
              <a:t>表示，第</a:t>
            </a:r>
            <a:r>
              <a:rPr lang="en-US" altLang="zh-CN" dirty="0"/>
              <a:t>5 </a:t>
            </a:r>
            <a:r>
              <a:rPr lang="zh-CN" altLang="en-US" dirty="0"/>
              <a:t>等最重要。他还从因特网上查到了每件物品的价格（都是整数元）。他希望在不超过</a:t>
            </a:r>
            <a:r>
              <a:rPr lang="en-US" altLang="zh-CN" dirty="0"/>
              <a:t>N </a:t>
            </a:r>
            <a:r>
              <a:rPr lang="zh-CN" altLang="en-US" dirty="0"/>
              <a:t>元（可以等于</a:t>
            </a:r>
            <a:r>
              <a:rPr lang="en-US" altLang="zh-CN" dirty="0"/>
              <a:t>N </a:t>
            </a:r>
            <a:r>
              <a:rPr lang="zh-CN" altLang="en-US" dirty="0"/>
              <a:t>元）的前提下，使每件物品的价格与重要度的乘积的总和最大。设第</a:t>
            </a:r>
            <a:r>
              <a:rPr lang="en-US" altLang="zh-CN" dirty="0"/>
              <a:t>j </a:t>
            </a:r>
            <a:r>
              <a:rPr lang="zh-CN" altLang="en-US" dirty="0"/>
              <a:t>件物品的价格为</a:t>
            </a:r>
            <a:r>
              <a:rPr lang="en-US" altLang="zh-CN" dirty="0"/>
              <a:t>v[j]</a:t>
            </a:r>
            <a:r>
              <a:rPr lang="zh-CN" altLang="en-US" dirty="0"/>
              <a:t>，重要度为</a:t>
            </a:r>
            <a:r>
              <a:rPr lang="en-US" altLang="zh-CN" dirty="0"/>
              <a:t>w[j]</a:t>
            </a:r>
            <a:r>
              <a:rPr lang="zh-CN" altLang="en-US" dirty="0"/>
              <a:t>，共选中了</a:t>
            </a:r>
            <a:r>
              <a:rPr lang="en-US" altLang="zh-CN" dirty="0"/>
              <a:t>k </a:t>
            </a:r>
            <a:r>
              <a:rPr lang="zh-CN" altLang="en-US" dirty="0"/>
              <a:t>件物品，编号依次为</a:t>
            </a:r>
            <a:r>
              <a:rPr lang="en-US" altLang="zh-CN" dirty="0"/>
              <a:t>j1...</a:t>
            </a:r>
            <a:r>
              <a:rPr lang="en-US" altLang="zh-CN" dirty="0" err="1"/>
              <a:t>jk</a:t>
            </a:r>
            <a:r>
              <a:rPr lang="zh-CN" altLang="en-US" dirty="0"/>
              <a:t>，则所求的总和为：</a:t>
            </a:r>
            <a:r>
              <a:rPr lang="en-US" altLang="zh-CN" dirty="0"/>
              <a:t>v[j1]*w[j1]+..+v[</a:t>
            </a:r>
            <a:r>
              <a:rPr lang="en-US" altLang="zh-CN" dirty="0" err="1"/>
              <a:t>jk</a:t>
            </a:r>
            <a:r>
              <a:rPr lang="en-US" altLang="zh-CN" dirty="0"/>
              <a:t>]*w[</a:t>
            </a:r>
            <a:r>
              <a:rPr lang="en-US" altLang="zh-CN" dirty="0" err="1"/>
              <a:t>jk</a:t>
            </a:r>
            <a:r>
              <a:rPr lang="en-US" altLang="zh-CN" dirty="0"/>
              <a:t>]</a:t>
            </a:r>
            <a:r>
              <a:rPr lang="zh-CN" altLang="en-US" dirty="0"/>
              <a:t>请你帮助金明设计一个满足要求的购物单</a:t>
            </a:r>
            <a:r>
              <a:rPr lang="en-US" altLang="zh-CN" dirty="0"/>
              <a:t>. </a:t>
            </a:r>
          </a:p>
        </p:txBody>
      </p:sp>
      <p:sp>
        <p:nvSpPr>
          <p:cNvPr id="721926" name="Rectangle 6">
            <a:extLst>
              <a:ext uri="{FF2B5EF4-FFF2-40B4-BE49-F238E27FC236}">
                <a16:creationId xmlns:a16="http://schemas.microsoft.com/office/drawing/2014/main" id="{3B6E9568-898C-4CA2-A274-6F0AE526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21927" name="Rectangle 7">
            <a:extLst>
              <a:ext uri="{FF2B5EF4-FFF2-40B4-BE49-F238E27FC236}">
                <a16:creationId xmlns:a16="http://schemas.microsoft.com/office/drawing/2014/main" id="{3F90495B-D49E-4D07-BAD6-E9B637C9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52938"/>
            <a:ext cx="7848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输入的第</a:t>
            </a:r>
            <a:r>
              <a:rPr lang="en-US" altLang="zh-CN"/>
              <a:t>1 </a:t>
            </a:r>
            <a:r>
              <a:rPr lang="zh-CN" altLang="en-US"/>
              <a:t>行，为两个正整数，用一个空格隔开：</a:t>
            </a:r>
            <a:br>
              <a:rPr lang="zh-CN" altLang="en-US"/>
            </a:br>
            <a:r>
              <a:rPr lang="en-US" altLang="zh-CN"/>
              <a:t>N m</a:t>
            </a:r>
            <a:br>
              <a:rPr lang="en-US" altLang="zh-CN"/>
            </a:br>
            <a:r>
              <a:rPr lang="zh-CN" altLang="en-US"/>
              <a:t>（其中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&lt;30000</a:t>
            </a:r>
            <a:r>
              <a:rPr lang="zh-CN" altLang="en-US"/>
              <a:t>）表示总钱数，</a:t>
            </a:r>
            <a:r>
              <a:rPr lang="en-US" altLang="zh-CN"/>
              <a:t>m(&lt;25)</a:t>
            </a:r>
            <a:r>
              <a:rPr lang="zh-CN" altLang="en-US"/>
              <a:t>为希望购买物品的个数。）</a:t>
            </a:r>
            <a:br>
              <a:rPr lang="zh-CN" altLang="en-US"/>
            </a:br>
            <a:r>
              <a:rPr lang="zh-CN" altLang="en-US"/>
              <a:t>从第</a:t>
            </a:r>
            <a:r>
              <a:rPr lang="en-US" altLang="zh-CN"/>
              <a:t>2 </a:t>
            </a:r>
            <a:r>
              <a:rPr lang="zh-CN" altLang="en-US"/>
              <a:t>行到第</a:t>
            </a:r>
            <a:r>
              <a:rPr lang="en-US" altLang="zh-CN"/>
              <a:t>m+1 </a:t>
            </a:r>
            <a:r>
              <a:rPr lang="zh-CN" altLang="en-US"/>
              <a:t>行，第</a:t>
            </a:r>
            <a:r>
              <a:rPr lang="en-US" altLang="zh-CN"/>
              <a:t>j </a:t>
            </a:r>
            <a:r>
              <a:rPr lang="zh-CN" altLang="en-US"/>
              <a:t>行给出了编号为</a:t>
            </a:r>
            <a:r>
              <a:rPr lang="en-US" altLang="zh-CN"/>
              <a:t>j-1</a:t>
            </a:r>
            <a:br>
              <a:rPr lang="en-US" altLang="zh-CN"/>
            </a:br>
            <a:r>
              <a:rPr lang="zh-CN" altLang="en-US"/>
              <a:t>的物品的基本数据，每行有</a:t>
            </a:r>
            <a:r>
              <a:rPr lang="en-US" altLang="zh-CN"/>
              <a:t>2 </a:t>
            </a:r>
            <a:r>
              <a:rPr lang="zh-CN" altLang="en-US"/>
              <a:t>个非负整数</a:t>
            </a:r>
            <a:br>
              <a:rPr lang="zh-CN" altLang="en-US"/>
            </a:br>
            <a:r>
              <a:rPr lang="en-US" altLang="zh-CN"/>
              <a:t>v p</a:t>
            </a:r>
            <a:br>
              <a:rPr lang="en-US" altLang="zh-CN"/>
            </a:br>
            <a:r>
              <a:rPr lang="zh-CN" altLang="en-US"/>
              <a:t>（其中</a:t>
            </a:r>
            <a:r>
              <a:rPr lang="en-US" altLang="zh-CN"/>
              <a:t>v </a:t>
            </a:r>
            <a:r>
              <a:rPr lang="zh-CN" altLang="en-US"/>
              <a:t>表示该物品的价格（</a:t>
            </a:r>
            <a:r>
              <a:rPr lang="en-US" altLang="zh-CN"/>
              <a:t>v≤10000</a:t>
            </a:r>
            <a:r>
              <a:rPr lang="zh-CN" altLang="en-US"/>
              <a:t>），</a:t>
            </a:r>
            <a:r>
              <a:rPr lang="en-US" altLang="zh-CN"/>
              <a:t>p </a:t>
            </a:r>
            <a:r>
              <a:rPr lang="zh-CN" altLang="en-US"/>
              <a:t>表示该物品的重要度（</a:t>
            </a:r>
            <a:r>
              <a:rPr lang="en-US" altLang="zh-CN"/>
              <a:t>1~5</a:t>
            </a:r>
            <a:r>
              <a:rPr lang="zh-CN" altLang="en-US"/>
              <a:t>））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C329D401-DC79-42C7-9186-D206DF2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C28-3D69-4F12-B41B-01536ECDB38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22948" name="Rectangle 4">
            <a:extLst>
              <a:ext uri="{FF2B5EF4-FFF2-40B4-BE49-F238E27FC236}">
                <a16:creationId xmlns:a16="http://schemas.microsoft.com/office/drawing/2014/main" id="{44740929-7160-40E8-99EE-29DD9FF2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22949" name="Rectangle 5">
            <a:extLst>
              <a:ext uri="{FF2B5EF4-FFF2-40B4-BE49-F238E27FC236}">
                <a16:creationId xmlns:a16="http://schemas.microsoft.com/office/drawing/2014/main" id="{3E874E79-CA93-4F54-A0C5-7E61580A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772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输出只有一个正整数，为不超过总钱数的物品的价格与重要度乘积的总和的</a:t>
            </a:r>
            <a:br>
              <a:rPr lang="zh-CN" altLang="en-US"/>
            </a:br>
            <a:r>
              <a:rPr lang="zh-CN" altLang="en-US"/>
              <a:t>最大值（</a:t>
            </a:r>
            <a:r>
              <a:rPr lang="en-US" altLang="zh-CN"/>
              <a:t>&lt;100000000</a:t>
            </a:r>
            <a:r>
              <a:rPr lang="zh-CN" altLang="en-US"/>
              <a:t>） </a:t>
            </a:r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B9541FAC-0DFA-4F77-A144-CF2C30A3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780A1B2F-2BF7-43E1-923F-C4E66F6C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1000 5</a:t>
            </a:r>
          </a:p>
          <a:p>
            <a:r>
              <a:rPr lang="en-US" altLang="zh-CN"/>
              <a:t>800 2</a:t>
            </a:r>
          </a:p>
          <a:p>
            <a:r>
              <a:rPr lang="en-US" altLang="zh-CN"/>
              <a:t>400 5</a:t>
            </a:r>
          </a:p>
          <a:p>
            <a:r>
              <a:rPr lang="en-US" altLang="zh-CN"/>
              <a:t>300 5</a:t>
            </a:r>
          </a:p>
          <a:p>
            <a:r>
              <a:rPr lang="en-US" altLang="zh-CN"/>
              <a:t>400 3</a:t>
            </a:r>
          </a:p>
          <a:p>
            <a:r>
              <a:rPr lang="en-US" altLang="zh-CN"/>
              <a:t>200 2</a:t>
            </a:r>
          </a:p>
        </p:txBody>
      </p:sp>
      <p:sp>
        <p:nvSpPr>
          <p:cNvPr id="722952" name="Rectangle 8">
            <a:extLst>
              <a:ext uri="{FF2B5EF4-FFF2-40B4-BE49-F238E27FC236}">
                <a16:creationId xmlns:a16="http://schemas.microsoft.com/office/drawing/2014/main" id="{DDDCAC26-9FA4-45C9-AD43-87D32ABB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21163"/>
            <a:ext cx="285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22953" name="Rectangle 9">
            <a:extLst>
              <a:ext uri="{FF2B5EF4-FFF2-40B4-BE49-F238E27FC236}">
                <a16:creationId xmlns:a16="http://schemas.microsoft.com/office/drawing/2014/main" id="{C25C22CE-B0FC-4DB4-959A-287DC306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3900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10</a:t>
            </a:r>
            <a:r>
              <a:rPr lang="zh-CN" altLang="en-US" dirty="0"/>
              <a:t>：完全背包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种物品和一个体积为</a:t>
            </a:r>
            <a:r>
              <a:rPr lang="en-US" altLang="zh-CN" b="1" dirty="0"/>
              <a:t>W</a:t>
            </a:r>
            <a:r>
              <a:rPr lang="zh-CN" altLang="en-US" b="1" dirty="0"/>
              <a:t>的背包，每种物品都有无限件可用。第</a:t>
            </a:r>
            <a:r>
              <a:rPr lang="en-US" altLang="zh-CN" b="1" dirty="0" err="1"/>
              <a:t>i</a:t>
            </a:r>
            <a:r>
              <a:rPr lang="zh-CN" altLang="en-US" b="1" dirty="0"/>
              <a:t>种物品的体积是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。求解将哪些物品装入背包可使这些物品的体积总和不超过背包容量，且价值总和最大。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/>
              <p:nvPr/>
            </p:nvSpPr>
            <p:spPr>
              <a:xfrm>
                <a:off x="1547664" y="2564904"/>
                <a:ext cx="6192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种物品放入容量为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64904"/>
                <a:ext cx="6192688" cy="1200329"/>
              </a:xfrm>
              <a:prstGeom prst="rect">
                <a:avLst/>
              </a:prstGeom>
              <a:blipFill>
                <a:blip r:embed="rId2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例题：洛谷</a:t>
            </a:r>
            <a:r>
              <a:rPr lang="en-US" altLang="zh-CN" b="1" dirty="0">
                <a:solidFill>
                  <a:srgbClr val="FF0000"/>
                </a:solidFill>
              </a:rPr>
              <a:t>P1616</a:t>
            </a:r>
            <a:r>
              <a:rPr lang="zh-CN" altLang="en-US" b="1" dirty="0">
                <a:solidFill>
                  <a:srgbClr val="FF0000"/>
                </a:solidFill>
              </a:rPr>
              <a:t>，疯狂采药</a:t>
            </a: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5004049" y="3861048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3" grpId="0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11</a:t>
            </a:r>
            <a:r>
              <a:rPr lang="zh-CN" altLang="en-US" dirty="0"/>
              <a:t>：多重背包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种物品和一个容量为</a:t>
            </a:r>
            <a:r>
              <a:rPr lang="en-US" altLang="zh-CN" b="1" dirty="0"/>
              <a:t>W</a:t>
            </a:r>
            <a:r>
              <a:rPr lang="zh-CN" altLang="en-US" b="1" dirty="0"/>
              <a:t>的背包。第</a:t>
            </a:r>
            <a:r>
              <a:rPr lang="en-US" altLang="zh-CN" b="1" dirty="0" err="1"/>
              <a:t>i</a:t>
            </a:r>
            <a:r>
              <a:rPr lang="zh-CN" altLang="en-US" b="1" dirty="0"/>
              <a:t>种物品最多有</a:t>
            </a:r>
            <a:r>
              <a:rPr lang="en-US" altLang="zh-CN" b="1" dirty="0"/>
              <a:t>p[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件可用，每件体积是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。求解将哪些物品装入背包可使这些物品的体积总和不超过背包容量，且价值总和最大。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/>
              <p:nvPr/>
            </p:nvSpPr>
            <p:spPr>
              <a:xfrm>
                <a:off x="1547664" y="2564904"/>
                <a:ext cx="6192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种物品放入容量为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64904"/>
                <a:ext cx="6192688" cy="646331"/>
              </a:xfrm>
              <a:prstGeom prst="rect">
                <a:avLst/>
              </a:prstGeom>
              <a:blipFill>
                <a:blip r:embed="rId2"/>
                <a:stretch>
                  <a:fillRect t="-754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</a:t>
            </a:r>
            <a:r>
              <a:rPr lang="en-US" altLang="zh-CN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Luogu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P1776 </a:t>
            </a:r>
            <a:r>
              <a: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宝物筛选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5004049" y="3861048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259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B6E46C9-103A-4356-B95B-4088FD92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6494-63D9-4A8D-A16A-5CF145217E2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26020" name="Text Box 4">
            <a:extLst>
              <a:ext uri="{FF2B5EF4-FFF2-40B4-BE49-F238E27FC236}">
                <a16:creationId xmlns:a16="http://schemas.microsoft.com/office/drawing/2014/main" id="{DA1BB402-0D09-44F5-8C5E-A13020CFD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547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例题七：数字三角形问题</a:t>
            </a:r>
          </a:p>
        </p:txBody>
      </p:sp>
      <p:sp>
        <p:nvSpPr>
          <p:cNvPr id="726021" name="Rectangle 5">
            <a:extLst>
              <a:ext uri="{FF2B5EF4-FFF2-40B4-BE49-F238E27FC236}">
                <a16:creationId xmlns:a16="http://schemas.microsoft.com/office/drawing/2014/main" id="{B2282181-3F4B-4F70-A850-D15FC97D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78851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．问题描述</a:t>
            </a:r>
          </a:p>
          <a:p>
            <a:r>
              <a:rPr lang="zh-CN" altLang="en-US"/>
              <a:t>    设有一个三角形的数塔，顶点结点称为根结点，每个结点有一个整数数值。从顶点出发，可以向左走，也可以向右走。如图</a:t>
            </a:r>
            <a:r>
              <a:rPr lang="en-US" altLang="zh-CN"/>
              <a:t>10</a:t>
            </a:r>
            <a:r>
              <a:rPr lang="zh-CN" altLang="en-US"/>
              <a:t>一</a:t>
            </a:r>
            <a:r>
              <a:rPr lang="en-US" altLang="zh-CN"/>
              <a:t>1</a:t>
            </a:r>
            <a:r>
              <a:rPr lang="zh-CN" altLang="en-US"/>
              <a:t>所示。</a:t>
            </a:r>
          </a:p>
        </p:txBody>
      </p:sp>
      <p:pic>
        <p:nvPicPr>
          <p:cNvPr id="726022" name="Picture 6" descr="dtgh">
            <a:extLst>
              <a:ext uri="{FF2B5EF4-FFF2-40B4-BE49-F238E27FC236}">
                <a16:creationId xmlns:a16="http://schemas.microsoft.com/office/drawing/2014/main" id="{F32713AA-A9F0-42F9-A65C-E82846A8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487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23" name="Rectangle 7">
            <a:extLst>
              <a:ext uri="{FF2B5EF4-FFF2-40B4-BE49-F238E27FC236}">
                <a16:creationId xmlns:a16="http://schemas.microsoft.com/office/drawing/2014/main" id="{B98DCF0E-F3C2-46D5-B67B-77C723AF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84763"/>
            <a:ext cx="8208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 dirty="0"/>
              <a:t> 问题：当三角形数塔给出之后，找出一条从第一层到达底层的路径，使路径的值最小。若这样的路径存在多条，任意给出一条即可。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/>
      <p:bldP spid="726021" grpId="0"/>
      <p:bldP spid="7260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12</a:t>
            </a:r>
            <a:r>
              <a:rPr lang="zh-CN" altLang="en-US" dirty="0"/>
              <a:t>：混合背包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</a:t>
            </a:r>
            <a:r>
              <a:rPr lang="en-US" altLang="zh-CN" b="1" dirty="0"/>
              <a:t>01</a:t>
            </a:r>
            <a:r>
              <a:rPr lang="zh-CN" altLang="en-US" b="1" dirty="0"/>
              <a:t>和完全背包混合，或者再加上多重背包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3"/>
              </a:rPr>
              <a:t>Luogu</a:t>
            </a:r>
            <a:r>
              <a:rPr lang="en-US" altLang="zh-CN" dirty="0">
                <a:hlinkClick r:id="rId3"/>
              </a:rPr>
              <a:t> P1833 </a:t>
            </a:r>
            <a:r>
              <a:rPr lang="zh-CN" altLang="en-US" dirty="0">
                <a:hlinkClick r:id="rId3"/>
              </a:rPr>
              <a:t>樱花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2195736" y="1648311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全部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249348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13</a:t>
            </a:r>
            <a:r>
              <a:rPr lang="zh-CN" altLang="en-US" dirty="0"/>
              <a:t>：分组背包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件物品和一个容量为</a:t>
            </a:r>
            <a:r>
              <a:rPr lang="en-US" altLang="zh-CN" b="1" dirty="0"/>
              <a:t>W</a:t>
            </a:r>
            <a:r>
              <a:rPr lang="zh-CN" altLang="en-US" b="1" dirty="0"/>
              <a:t>的背包。第</a:t>
            </a:r>
            <a:r>
              <a:rPr lang="en-US" altLang="zh-CN" b="1" dirty="0" err="1"/>
              <a:t>i</a:t>
            </a:r>
            <a:r>
              <a:rPr lang="zh-CN" altLang="en-US" b="1" dirty="0"/>
              <a:t>件物品的体积是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。这些物品被划分为若干组，每组中的物品互相冲突，最多选一件。求解将哪些物品装入背包可使这些物品的体积总和不超过背包容量，且价值总和最大。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</a:t>
            </a:r>
            <a:r>
              <a:rPr lang="en-US" altLang="zh-CN" dirty="0" err="1">
                <a:hlinkClick r:id="rId2"/>
              </a:rPr>
              <a:t>Luogu</a:t>
            </a:r>
            <a:r>
              <a:rPr lang="en-US" altLang="zh-CN" dirty="0">
                <a:hlinkClick r:id="rId2"/>
              </a:rPr>
              <a:t> 1757 </a:t>
            </a:r>
            <a:r>
              <a:rPr lang="zh-CN" altLang="en-US" dirty="0">
                <a:hlinkClick r:id="rId2"/>
              </a:rPr>
              <a:t>通天之分组背包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/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物品放入容量为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]]+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]∣</m:t>
                      </m:r>
                      <m:r>
                        <a:rPr lang="zh-CN" altLang="en-US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物品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属于组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  <a:blipFill>
                <a:blip r:embed="rId3"/>
                <a:stretch>
                  <a:fillRect t="-754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EF5823FB-915B-4E31-9B4D-6CA90C8160C3}"/>
              </a:ext>
            </a:extLst>
          </p:cNvPr>
          <p:cNvSpPr/>
          <p:nvPr/>
        </p:nvSpPr>
        <p:spPr bwMode="auto">
          <a:xfrm>
            <a:off x="5095254" y="3834364"/>
            <a:ext cx="3322712" cy="223224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一组最多选一件</a:t>
            </a:r>
          </a:p>
        </p:txBody>
      </p:sp>
    </p:spTree>
    <p:extLst>
      <p:ext uri="{BB962C8B-B14F-4D97-AF65-F5344CB8AC3E}">
        <p14:creationId xmlns:p14="http://schemas.microsoft.com/office/powerpoint/2010/main" val="30239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4" grpId="0"/>
      <p:bldP spid="2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14</a:t>
            </a:r>
            <a:r>
              <a:rPr lang="zh-CN" altLang="en-US" dirty="0"/>
              <a:t>：有依赖的背包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06" y="1055007"/>
            <a:ext cx="7705725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金明的预算方案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/>
              <a:t>描述：</a:t>
            </a:r>
            <a:r>
              <a:rPr lang="zh-CN" altLang="en-US" sz="1600" dirty="0"/>
              <a:t>金明今天很开心，家里购置的新房就要领钥匙了，新房里有一间金明自己专用的很宽敞的房间。更让他高兴的是，妈妈昨天对他说：“你的房间需要购买哪些物品，怎么布置，你说了算，只要不超过</a:t>
            </a:r>
            <a:r>
              <a:rPr lang="en-US" altLang="zh-CN" sz="1600" dirty="0"/>
              <a:t>N</a:t>
            </a:r>
            <a:r>
              <a:rPr lang="zh-CN" altLang="en-US" sz="1600" dirty="0"/>
              <a:t>元钱就行”。今天一早，金明就开始做预算了，他把想买的物品分为两类：主件与附件，附件是从属于某个主件的，下表就是一些主件与附件的例子：</a:t>
            </a:r>
            <a:br>
              <a:rPr lang="zh-CN" altLang="en-US" sz="1600" dirty="0"/>
            </a:br>
            <a:r>
              <a:rPr lang="zh-CN" altLang="en-US" sz="1600" dirty="0"/>
              <a:t>主件 附件</a:t>
            </a:r>
            <a:br>
              <a:rPr lang="zh-CN" altLang="en-US" sz="1600" dirty="0"/>
            </a:br>
            <a:r>
              <a:rPr lang="zh-CN" altLang="en-US" sz="1600" dirty="0"/>
              <a:t>电脑 打印机，扫描仪</a:t>
            </a:r>
            <a:br>
              <a:rPr lang="zh-CN" altLang="en-US" sz="1600" dirty="0"/>
            </a:br>
            <a:r>
              <a:rPr lang="zh-CN" altLang="en-US" sz="1600" dirty="0"/>
              <a:t>书柜 图书</a:t>
            </a:r>
            <a:br>
              <a:rPr lang="zh-CN" altLang="en-US" sz="1600" dirty="0"/>
            </a:br>
            <a:r>
              <a:rPr lang="zh-CN" altLang="en-US" sz="1600" dirty="0"/>
              <a:t>书桌 台灯，文具</a:t>
            </a:r>
            <a:br>
              <a:rPr lang="zh-CN" altLang="en-US" sz="1600" dirty="0"/>
            </a:br>
            <a:r>
              <a:rPr lang="zh-CN" altLang="en-US" sz="1600" dirty="0"/>
              <a:t>工作椅 无</a:t>
            </a:r>
            <a:br>
              <a:rPr lang="zh-CN" altLang="en-US" sz="1600" dirty="0"/>
            </a:br>
            <a:r>
              <a:rPr lang="zh-CN" altLang="en-US" sz="1600" dirty="0"/>
              <a:t>　　如果要买归类为附件的物品，必须先买该附件所属的主件。每个主件可以有</a:t>
            </a:r>
            <a:r>
              <a:rPr lang="en-US" altLang="zh-CN" sz="1600" dirty="0"/>
              <a:t>0</a:t>
            </a:r>
            <a:r>
              <a:rPr lang="zh-CN" altLang="en-US" sz="1600" dirty="0"/>
              <a:t>个、</a:t>
            </a:r>
            <a:r>
              <a:rPr lang="en-US" altLang="zh-CN" sz="1600" dirty="0"/>
              <a:t>1</a:t>
            </a:r>
            <a:r>
              <a:rPr lang="zh-CN" altLang="en-US" sz="1600" dirty="0"/>
              <a:t>个或</a:t>
            </a:r>
            <a:r>
              <a:rPr lang="en-US" altLang="zh-CN" sz="1600" dirty="0"/>
              <a:t>2</a:t>
            </a:r>
            <a:r>
              <a:rPr lang="zh-CN" altLang="en-US" sz="1600" dirty="0"/>
              <a:t>个附件。附件不再有从属于自己的附件。金明想买的东西很多，肯定会超过妈妈限定的</a:t>
            </a:r>
            <a:r>
              <a:rPr lang="en-US" altLang="zh-CN" sz="1600" dirty="0"/>
              <a:t>N</a:t>
            </a:r>
            <a:r>
              <a:rPr lang="zh-CN" altLang="en-US" sz="1600" dirty="0"/>
              <a:t>元。于是，他把每件物品规定了一个重要度，分为</a:t>
            </a:r>
            <a:r>
              <a:rPr lang="en-US" altLang="zh-CN" sz="1600" dirty="0"/>
              <a:t>5</a:t>
            </a:r>
            <a:r>
              <a:rPr lang="zh-CN" altLang="en-US" sz="1600" dirty="0"/>
              <a:t>等：用整数</a:t>
            </a:r>
            <a:r>
              <a:rPr lang="en-US" altLang="zh-CN" sz="1600" dirty="0"/>
              <a:t>1~5</a:t>
            </a:r>
            <a:r>
              <a:rPr lang="zh-CN" altLang="en-US" sz="1600" dirty="0"/>
              <a:t>表示，第</a:t>
            </a:r>
            <a:r>
              <a:rPr lang="en-US" altLang="zh-CN" sz="1600" dirty="0"/>
              <a:t>5</a:t>
            </a:r>
            <a:r>
              <a:rPr lang="zh-CN" altLang="en-US" sz="1600" dirty="0"/>
              <a:t>等最重要。他还从因特网上查到了每件物品的价格（都是</a:t>
            </a:r>
            <a:r>
              <a:rPr lang="en-US" altLang="zh-CN" sz="1600" dirty="0"/>
              <a:t>10</a:t>
            </a:r>
            <a:r>
              <a:rPr lang="zh-CN" altLang="en-US" sz="1600" dirty="0"/>
              <a:t>元的整数倍）。他希望在不超过</a:t>
            </a:r>
            <a:r>
              <a:rPr lang="en-US" altLang="zh-CN" sz="1600" dirty="0"/>
              <a:t>N</a:t>
            </a:r>
            <a:r>
              <a:rPr lang="zh-CN" altLang="en-US" sz="1600" dirty="0"/>
              <a:t>元（可以等于</a:t>
            </a:r>
            <a:r>
              <a:rPr lang="en-US" altLang="zh-CN" sz="1600" dirty="0"/>
              <a:t>N</a:t>
            </a:r>
            <a:r>
              <a:rPr lang="zh-CN" altLang="en-US" sz="1600" dirty="0"/>
              <a:t>元）的前提下，使每件物品的价格与重要度的乘积的总和最大。</a:t>
            </a:r>
            <a:br>
              <a:rPr lang="zh-CN" altLang="en-US" sz="1600" dirty="0"/>
            </a:br>
            <a:br>
              <a:rPr lang="zh-CN" altLang="en-US" sz="1600" dirty="0"/>
            </a:br>
            <a:r>
              <a:rPr lang="zh-CN" altLang="en-US" sz="1600" dirty="0"/>
              <a:t>　　设第</a:t>
            </a:r>
            <a:r>
              <a:rPr lang="en-US" altLang="zh-CN" sz="1600" dirty="0"/>
              <a:t>j</a:t>
            </a:r>
            <a:r>
              <a:rPr lang="zh-CN" altLang="en-US" sz="1600" dirty="0"/>
              <a:t>件物品的价格为</a:t>
            </a:r>
            <a:r>
              <a:rPr lang="en-US" altLang="zh-CN" sz="1600" dirty="0"/>
              <a:t>v[j]</a:t>
            </a:r>
            <a:r>
              <a:rPr lang="zh-CN" altLang="en-US" sz="1600" dirty="0"/>
              <a:t>，重要度为</a:t>
            </a:r>
            <a:r>
              <a:rPr lang="en-US" altLang="zh-CN" sz="1600" dirty="0"/>
              <a:t>w[j]</a:t>
            </a:r>
            <a:r>
              <a:rPr lang="zh-CN" altLang="en-US" sz="1600" dirty="0"/>
              <a:t>，共选中了</a:t>
            </a:r>
            <a:r>
              <a:rPr lang="en-US" altLang="zh-CN" sz="1600" dirty="0"/>
              <a:t>k</a:t>
            </a:r>
            <a:r>
              <a:rPr lang="zh-CN" altLang="en-US" sz="1600" dirty="0"/>
              <a:t>件物品，编号依次为</a:t>
            </a:r>
            <a:r>
              <a:rPr lang="en-US" altLang="zh-CN" sz="1600" dirty="0"/>
              <a:t>j1</a:t>
            </a:r>
            <a:r>
              <a:rPr lang="zh-CN" altLang="en-US" sz="1600" dirty="0"/>
              <a:t>，</a:t>
            </a:r>
            <a:r>
              <a:rPr lang="en-US" altLang="zh-CN" sz="1600" dirty="0"/>
              <a:t>j2</a:t>
            </a:r>
            <a:r>
              <a:rPr lang="zh-CN" altLang="en-US" sz="1600" dirty="0"/>
              <a:t>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jk</a:t>
            </a:r>
            <a:r>
              <a:rPr lang="zh-CN" altLang="en-US" sz="1600" dirty="0"/>
              <a:t>，则所求的总和为：</a:t>
            </a:r>
            <a:r>
              <a:rPr lang="en-US" altLang="zh-CN" sz="1600" dirty="0"/>
              <a:t>v[j1]*w[j1]+v[j2]*w[j2]+ …+v[</a:t>
            </a:r>
            <a:r>
              <a:rPr lang="en-US" altLang="zh-CN" sz="1600" dirty="0" err="1"/>
              <a:t>jk</a:t>
            </a:r>
            <a:r>
              <a:rPr lang="en-US" altLang="zh-CN" sz="1600" dirty="0"/>
              <a:t>]*w[</a:t>
            </a:r>
            <a:r>
              <a:rPr lang="en-US" altLang="zh-CN" sz="1600" dirty="0" err="1"/>
              <a:t>jk</a:t>
            </a:r>
            <a:r>
              <a:rPr lang="en-US" altLang="zh-CN" sz="1600" dirty="0"/>
              <a:t>]</a:t>
            </a:r>
            <a:r>
              <a:rPr lang="zh-CN" altLang="en-US" sz="1600" dirty="0"/>
              <a:t>。（其中*为乘号）请你帮助金明设计一个满足要求的购物单。</a:t>
            </a:r>
            <a:br>
              <a:rPr lang="zh-CN" altLang="en-US" dirty="0"/>
            </a:br>
            <a:endParaRPr lang="zh-CN" altLang="en-US" dirty="0"/>
          </a:p>
          <a:p>
            <a:pPr>
              <a:spcBef>
                <a:spcPct val="50000"/>
              </a:spcBef>
            </a:pPr>
            <a:endParaRPr lang="zh-CN" altLang="en-US" b="1" dirty="0"/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CE2DE539-5B2B-4A31-8C9C-2686A30727AC}"/>
              </a:ext>
            </a:extLst>
          </p:cNvPr>
          <p:cNvSpPr/>
          <p:nvPr/>
        </p:nvSpPr>
        <p:spPr bwMode="auto">
          <a:xfrm>
            <a:off x="5230600" y="2420888"/>
            <a:ext cx="3850162" cy="1445704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一组可以选多件</a:t>
            </a:r>
          </a:p>
        </p:txBody>
      </p:sp>
    </p:spTree>
    <p:extLst>
      <p:ext uri="{BB962C8B-B14F-4D97-AF65-F5344CB8AC3E}">
        <p14:creationId xmlns:p14="http://schemas.microsoft.com/office/powerpoint/2010/main" val="33139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ED4F25AA-8A2F-4DB2-8431-829F97CB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F57E-EDBC-44E4-B2C1-BD367AA92A4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18852" name="Rectangle 4">
            <a:extLst>
              <a:ext uri="{FF2B5EF4-FFF2-40B4-BE49-F238E27FC236}">
                <a16:creationId xmlns:a16="http://schemas.microsoft.com/office/drawing/2014/main" id="{C82037B9-9CBD-4226-956D-7CFD0580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18853" name="Rectangle 5">
            <a:extLst>
              <a:ext uri="{FF2B5EF4-FFF2-40B4-BE49-F238E27FC236}">
                <a16:creationId xmlns:a16="http://schemas.microsoft.com/office/drawing/2014/main" id="{189EA617-5880-4C3F-9518-A4EB9ECA8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42950"/>
            <a:ext cx="78501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1600"/>
              <a:t>输入文件的第</a:t>
            </a:r>
            <a:r>
              <a:rPr lang="en-US" altLang="zh-CN" sz="1600"/>
              <a:t>1</a:t>
            </a:r>
            <a:r>
              <a:rPr lang="zh-CN" altLang="en-US" sz="1600"/>
              <a:t>行，为两个正整数，用一个空格隔开：</a:t>
            </a:r>
            <a:br>
              <a:rPr lang="zh-CN" altLang="en-US" sz="1600"/>
            </a:br>
            <a:r>
              <a:rPr lang="en-US" altLang="zh-CN" sz="1600"/>
              <a:t>N  m </a:t>
            </a:r>
            <a:br>
              <a:rPr lang="en-US" altLang="zh-CN" sz="1600"/>
            </a:br>
            <a:r>
              <a:rPr lang="zh-CN" altLang="en-US" sz="1600"/>
              <a:t>其中</a:t>
            </a:r>
            <a:r>
              <a:rPr lang="en-US" altLang="zh-CN" sz="1600"/>
              <a:t>N</a:t>
            </a:r>
            <a:r>
              <a:rPr lang="zh-CN" altLang="en-US" sz="1600"/>
              <a:t>（</a:t>
            </a:r>
            <a:r>
              <a:rPr lang="en-US" altLang="zh-CN" sz="1600"/>
              <a:t>&lt;32000</a:t>
            </a:r>
            <a:r>
              <a:rPr lang="zh-CN" altLang="en-US" sz="1600"/>
              <a:t>）表示总钱数，</a:t>
            </a:r>
            <a:r>
              <a:rPr lang="en-US" altLang="zh-CN" sz="1600"/>
              <a:t>m</a:t>
            </a:r>
            <a:r>
              <a:rPr lang="zh-CN" altLang="en-US" sz="1600"/>
              <a:t>（</a:t>
            </a:r>
            <a:r>
              <a:rPr lang="en-US" altLang="zh-CN" sz="1600"/>
              <a:t>&lt;60</a:t>
            </a:r>
            <a:r>
              <a:rPr lang="zh-CN" altLang="en-US" sz="1600"/>
              <a:t>）为希望购买物品的个数。）</a:t>
            </a:r>
            <a:br>
              <a:rPr lang="zh-CN" altLang="en-US" sz="1600"/>
            </a:br>
            <a:r>
              <a:rPr lang="zh-CN" altLang="en-US" sz="1600"/>
              <a:t>从第</a:t>
            </a:r>
            <a:r>
              <a:rPr lang="en-US" altLang="zh-CN" sz="1600"/>
              <a:t>2</a:t>
            </a:r>
            <a:r>
              <a:rPr lang="zh-CN" altLang="en-US" sz="1600"/>
              <a:t>行到第</a:t>
            </a:r>
            <a:r>
              <a:rPr lang="en-US" altLang="zh-CN" sz="1600"/>
              <a:t>m+1</a:t>
            </a:r>
            <a:r>
              <a:rPr lang="zh-CN" altLang="en-US" sz="1600"/>
              <a:t>行，第</a:t>
            </a:r>
            <a:r>
              <a:rPr lang="en-US" altLang="zh-CN" sz="1600"/>
              <a:t>j</a:t>
            </a:r>
            <a:r>
              <a:rPr lang="zh-CN" altLang="en-US" sz="1600"/>
              <a:t>行给出了编号为</a:t>
            </a:r>
            <a:r>
              <a:rPr lang="en-US" altLang="zh-CN" sz="1600"/>
              <a:t>j-1</a:t>
            </a:r>
            <a:r>
              <a:rPr lang="zh-CN" altLang="en-US" sz="1600"/>
              <a:t>的物品的基本数据，每行有</a:t>
            </a:r>
            <a:r>
              <a:rPr lang="en-US" altLang="zh-CN" sz="1600"/>
              <a:t>3</a:t>
            </a:r>
            <a:r>
              <a:rPr lang="zh-CN" altLang="en-US" sz="1600"/>
              <a:t>个非负整数</a:t>
            </a:r>
            <a:br>
              <a:rPr lang="zh-CN" altLang="en-US" sz="1600"/>
            </a:br>
            <a:r>
              <a:rPr lang="en-US" altLang="zh-CN" sz="1600"/>
              <a:t>v  p  q</a:t>
            </a:r>
            <a:br>
              <a:rPr lang="en-US" altLang="zh-CN" sz="1600"/>
            </a:br>
            <a:r>
              <a:rPr lang="zh-CN" altLang="en-US" sz="1600"/>
              <a:t>（其中</a:t>
            </a:r>
            <a:r>
              <a:rPr lang="en-US" altLang="zh-CN" sz="1600"/>
              <a:t>v</a:t>
            </a:r>
            <a:r>
              <a:rPr lang="zh-CN" altLang="en-US" sz="1600"/>
              <a:t>表示该物品的价格（</a:t>
            </a:r>
            <a:r>
              <a:rPr lang="en-US" altLang="zh-CN" sz="1600"/>
              <a:t>v&lt;10000</a:t>
            </a:r>
            <a:r>
              <a:rPr lang="zh-CN" altLang="en-US" sz="1600"/>
              <a:t>），</a:t>
            </a:r>
            <a:r>
              <a:rPr lang="en-US" altLang="zh-CN" sz="1600"/>
              <a:t>p</a:t>
            </a:r>
            <a:r>
              <a:rPr lang="zh-CN" altLang="en-US" sz="1600"/>
              <a:t>表示该物品的重要度（</a:t>
            </a:r>
            <a:r>
              <a:rPr lang="en-US" altLang="zh-CN" sz="1600"/>
              <a:t>1~5</a:t>
            </a:r>
            <a:r>
              <a:rPr lang="zh-CN" altLang="en-US" sz="1600"/>
              <a:t>），</a:t>
            </a:r>
            <a:r>
              <a:rPr lang="en-US" altLang="zh-CN" sz="1600"/>
              <a:t>q</a:t>
            </a:r>
            <a:r>
              <a:rPr lang="zh-CN" altLang="en-US" sz="1600"/>
              <a:t>表示该物品是主件还是附件。如果</a:t>
            </a:r>
            <a:r>
              <a:rPr lang="en-US" altLang="zh-CN" sz="1600"/>
              <a:t>q=0</a:t>
            </a:r>
            <a:r>
              <a:rPr lang="zh-CN" altLang="en-US" sz="1600"/>
              <a:t>，表示该物品为主件，如果</a:t>
            </a:r>
            <a:r>
              <a:rPr lang="en-US" altLang="zh-CN" sz="1600"/>
              <a:t>q&gt;0</a:t>
            </a:r>
            <a:r>
              <a:rPr lang="zh-CN" altLang="en-US" sz="1600"/>
              <a:t>，表示该物品为附件，</a:t>
            </a:r>
            <a:r>
              <a:rPr lang="en-US" altLang="zh-CN" sz="1600"/>
              <a:t>q</a:t>
            </a:r>
            <a:r>
              <a:rPr lang="zh-CN" altLang="en-US" sz="1600"/>
              <a:t>是所属主件的编号）</a:t>
            </a:r>
            <a:br>
              <a:rPr lang="zh-CN" altLang="en-US" sz="1600"/>
            </a:br>
            <a:endParaRPr lang="zh-CN" altLang="en-US" sz="1600"/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3C57FE10-875E-4984-B6D8-0D690518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52738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18855" name="Rectangle 7">
            <a:extLst>
              <a:ext uri="{FF2B5EF4-FFF2-40B4-BE49-F238E27FC236}">
                <a16:creationId xmlns:a16="http://schemas.microsoft.com/office/drawing/2014/main" id="{FAC8A9FB-3144-4F49-94F8-3FEF30B8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4538"/>
            <a:ext cx="77041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输出文件只有一个正整数，为不超过总钱数的物品的价格与重要度乘积的总和的最大值</a:t>
            </a:r>
            <a:br>
              <a:rPr lang="zh-CN" altLang="en-US"/>
            </a:br>
            <a:r>
              <a:rPr lang="zh-CN" altLang="en-US"/>
              <a:t>（</a:t>
            </a:r>
            <a:r>
              <a:rPr lang="en-US" altLang="zh-CN"/>
              <a:t>&lt;200000</a:t>
            </a:r>
            <a:r>
              <a:rPr lang="zh-CN" altLang="en-US"/>
              <a:t>）。 </a:t>
            </a:r>
          </a:p>
        </p:txBody>
      </p:sp>
      <p:sp>
        <p:nvSpPr>
          <p:cNvPr id="718856" name="Rectangle 8">
            <a:extLst>
              <a:ext uri="{FF2B5EF4-FFF2-40B4-BE49-F238E27FC236}">
                <a16:creationId xmlns:a16="http://schemas.microsoft.com/office/drawing/2014/main" id="{0AF26126-9CE3-47ED-9486-CBAEA88B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18857" name="Rectangle 9">
            <a:extLst>
              <a:ext uri="{FF2B5EF4-FFF2-40B4-BE49-F238E27FC236}">
                <a16:creationId xmlns:a16="http://schemas.microsoft.com/office/drawing/2014/main" id="{9FB2DA56-0ADF-4B9D-A649-5193A14B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1223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1000 5</a:t>
            </a:r>
          </a:p>
          <a:p>
            <a:r>
              <a:rPr lang="en-US" altLang="zh-CN"/>
              <a:t>800 2 0</a:t>
            </a:r>
          </a:p>
          <a:p>
            <a:r>
              <a:rPr lang="en-US" altLang="zh-CN"/>
              <a:t>400 5 1</a:t>
            </a:r>
          </a:p>
          <a:p>
            <a:r>
              <a:rPr lang="en-US" altLang="zh-CN"/>
              <a:t>300 5 1</a:t>
            </a:r>
          </a:p>
          <a:p>
            <a:r>
              <a:rPr lang="en-US" altLang="zh-CN"/>
              <a:t>400 3 0</a:t>
            </a:r>
          </a:p>
          <a:p>
            <a:r>
              <a:rPr lang="en-US" altLang="zh-CN"/>
              <a:t>500 2 0</a:t>
            </a:r>
            <a:endParaRPr lang="zh-CN" altLang="en-US"/>
          </a:p>
        </p:txBody>
      </p:sp>
      <p:sp>
        <p:nvSpPr>
          <p:cNvPr id="718858" name="Rectangle 10">
            <a:extLst>
              <a:ext uri="{FF2B5EF4-FFF2-40B4-BE49-F238E27FC236}">
                <a16:creationId xmlns:a16="http://schemas.microsoft.com/office/drawing/2014/main" id="{A116E5A4-0EF0-43D3-B9B6-A9B4B6B0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92600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18859" name="Rectangle 11">
            <a:extLst>
              <a:ext uri="{FF2B5EF4-FFF2-40B4-BE49-F238E27FC236}">
                <a16:creationId xmlns:a16="http://schemas.microsoft.com/office/drawing/2014/main" id="{1C9BE308-FF41-4716-A1DF-01D6D012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2200</a:t>
            </a:r>
          </a:p>
        </p:txBody>
      </p:sp>
    </p:spTree>
    <p:extLst>
      <p:ext uri="{BB962C8B-B14F-4D97-AF65-F5344CB8AC3E}">
        <p14:creationId xmlns:p14="http://schemas.microsoft.com/office/powerpoint/2010/main" val="2046111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15</a:t>
            </a:r>
            <a:r>
              <a:rPr lang="zh-CN" altLang="en-US" dirty="0"/>
              <a:t>：二维费用背包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描述：对于每件物品，具有两种不同的费用；选择这件物品必须同时付出这两种代价；对于每种代价都有一个可付出的最大值（背包容量）。问怎样选择物品可以得到最大的价值。设第</a:t>
            </a:r>
            <a:r>
              <a:rPr lang="en-US" altLang="zh-CN" b="1" dirty="0" err="1"/>
              <a:t>i</a:t>
            </a:r>
            <a:r>
              <a:rPr lang="zh-CN" altLang="en-US" b="1" dirty="0"/>
              <a:t>件物品物品的价值为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，所需的两种代价分别为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和</a:t>
            </a:r>
            <a:r>
              <a:rPr lang="en-US" altLang="zh-CN" b="1" dirty="0"/>
              <a:t>g[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。两种代价可付出的最大值（两种背包容量）分别为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T</a:t>
            </a:r>
            <a:r>
              <a:rPr lang="zh-CN" altLang="en-US" b="1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</a:t>
            </a:r>
            <a:r>
              <a:rPr lang="en-US" altLang="zh-CN" dirty="0" err="1">
                <a:hlinkClick r:id="rId2"/>
              </a:rPr>
              <a:t>Luogu</a:t>
            </a:r>
            <a:r>
              <a:rPr lang="en-US" altLang="zh-CN" dirty="0">
                <a:hlinkClick r:id="rId2"/>
              </a:rPr>
              <a:t> 1507 NASA</a:t>
            </a:r>
            <a:r>
              <a:rPr lang="zh-CN" altLang="en-US" dirty="0">
                <a:hlinkClick r:id="rId2"/>
              </a:rPr>
              <a:t>的食物计划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/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表示前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件物品付出两种代价分别为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时可获得的最大价值。</m:t>
                      </m:r>
                    </m:oMath>
                  </m:oMathPara>
                </a14:m>
                <a:endParaRPr lang="en-US" altLang="zh-CN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/>
      <p:bldP spid="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BAD887-EF53-47BC-8721-701EBD06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409-3D7D-4217-8810-E9AD242696AB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E7DBA94A-7D8A-4603-9E77-B57FFFA2A9B3}"/>
              </a:ext>
            </a:extLst>
          </p:cNvPr>
          <p:cNvSpPr/>
          <p:nvPr/>
        </p:nvSpPr>
        <p:spPr bwMode="auto">
          <a:xfrm>
            <a:off x="2231740" y="1952836"/>
            <a:ext cx="4680520" cy="2952328"/>
          </a:xfrm>
          <a:prstGeom prst="horizontalScrol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normalizeH="0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继续题目类型整理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87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236C047-43BC-4028-9FB6-58DDDA4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DF04-5EB4-49E9-8371-10492EFCD9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27044" name="Rectangle 4">
            <a:extLst>
              <a:ext uri="{FF2B5EF4-FFF2-40B4-BE49-F238E27FC236}">
                <a16:creationId xmlns:a16="http://schemas.microsoft.com/office/drawing/2014/main" id="{DD41748F-1D4B-46C1-9B68-5B761799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6525"/>
            <a:ext cx="1096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sz="2800" b="1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45" name="Rectangle 5">
                <a:extLst>
                  <a:ext uri="{FF2B5EF4-FFF2-40B4-BE49-F238E27FC236}">
                    <a16:creationId xmlns:a16="http://schemas.microsoft.com/office/drawing/2014/main" id="{D8637B36-E5D7-4EA3-B84E-207CCAF7A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88" y="836613"/>
                <a:ext cx="74168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 dirty="0"/>
                  <a:t>二维数组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/>
                  <a:t>描述问题，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/>
                  <a:t>表示从顶层到达第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sz="2400" b="1" dirty="0"/>
                  <a:t>层第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zh-CN" altLang="en-US" sz="2400" b="1" dirty="0"/>
                  <a:t>个位置的最小路径得分。</a:t>
                </a:r>
              </a:p>
            </p:txBody>
          </p:sp>
        </mc:Choice>
        <mc:Fallback xmlns="">
          <p:sp>
            <p:nvSpPr>
              <p:cNvPr id="727045" name="Rectangle 5">
                <a:extLst>
                  <a:ext uri="{FF2B5EF4-FFF2-40B4-BE49-F238E27FC236}">
                    <a16:creationId xmlns:a16="http://schemas.microsoft.com/office/drawing/2014/main" id="{D8637B36-E5D7-4EA3-B84E-207CCAF7A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836613"/>
                <a:ext cx="7416800" cy="830997"/>
              </a:xfrm>
              <a:prstGeom prst="rect">
                <a:avLst/>
              </a:prstGeom>
              <a:blipFill>
                <a:blip r:embed="rId2"/>
                <a:stretch>
                  <a:fillRect l="-1315" t="-8029" r="-1068" b="-13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46" name="Picture 6" descr="dtgh">
            <a:extLst>
              <a:ext uri="{FF2B5EF4-FFF2-40B4-BE49-F238E27FC236}">
                <a16:creationId xmlns:a16="http://schemas.microsoft.com/office/drawing/2014/main" id="{AEE501B9-12BF-4F58-AC41-0295B1D3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7338"/>
            <a:ext cx="3200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47" name="Rectangle 7">
            <a:extLst>
              <a:ext uri="{FF2B5EF4-FFF2-40B4-BE49-F238E27FC236}">
                <a16:creationId xmlns:a16="http://schemas.microsoft.com/office/drawing/2014/main" id="{8201D1C9-C10C-4104-A19F-735B6B59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359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8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：状态转移方程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48" name="Text Box 8">
                <a:extLst>
                  <a:ext uri="{FF2B5EF4-FFF2-40B4-BE49-F238E27FC236}">
                    <a16:creationId xmlns:a16="http://schemas.microsoft.com/office/drawing/2014/main" id="{47D0D853-A45B-4DFD-96C1-FE9F5CB98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1916113"/>
                <a:ext cx="5040313" cy="1054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阶段分析：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(1,1)=</m:t>
                    </m:r>
                  </m:oMath>
                </a14:m>
                <a:r>
                  <a:rPr lang="en-US" altLang="zh-CN" dirty="0"/>
                  <a:t>13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层的第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个位置有两种可能，要么走右分支 得到，要么走左分支得到。</a:t>
                </a:r>
              </a:p>
            </p:txBody>
          </p:sp>
        </mc:Choice>
        <mc:Fallback xmlns="">
          <p:sp>
            <p:nvSpPr>
              <p:cNvPr id="727048" name="Text Box 8">
                <a:extLst>
                  <a:ext uri="{FF2B5EF4-FFF2-40B4-BE49-F238E27FC236}">
                    <a16:creationId xmlns:a16="http://schemas.microsoft.com/office/drawing/2014/main" id="{47D0D853-A45B-4DFD-96C1-FE9F5CB9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916113"/>
                <a:ext cx="5040313" cy="1054100"/>
              </a:xfrm>
              <a:prstGeom prst="rect">
                <a:avLst/>
              </a:prstGeom>
              <a:blipFill>
                <a:blip r:embed="rId4"/>
                <a:stretch>
                  <a:fillRect l="-967" t="-4046" r="-967" b="-75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049" name="Rectangle 9">
                <a:extLst>
                  <a:ext uri="{FF2B5EF4-FFF2-40B4-BE49-F238E27FC236}">
                    <a16:creationId xmlns:a16="http://schemas.microsoft.com/office/drawing/2014/main" id="{528E1BE9-9995-4160-9539-773C9C53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44899"/>
                <a:ext cx="8229600" cy="1387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92150" indent="-3476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7425" indent="-2936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281113" indent="-2921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598613" indent="-315913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0558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5130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29702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4274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600" dirty="0">
                  <a:ea typeface="Mincho" charset="-128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zh-CN" altLang="en-US" sz="26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m:rPr>
                        <m:sty m:val="p"/>
                      </m:rPr>
                      <a:rPr lang="en-US" altLang="zh-CN" sz="26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−1}+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ea typeface="Mincho" charset="-128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600" dirty="0">
                    <a:latin typeface="宋体" panose="02010600030101010101" pitchFamily="2" charset="-122"/>
                  </a:rPr>
                  <a:t> D(1,1)</a:t>
                </a:r>
                <a:r>
                  <a:rPr lang="zh-CN" altLang="en-US" sz="2600" dirty="0">
                    <a:latin typeface="宋体" panose="02010600030101010101" pitchFamily="2" charset="-122"/>
                  </a:rPr>
                  <a:t>＝</a:t>
                </a:r>
                <a:r>
                  <a:rPr lang="en-US" altLang="zh-CN" sz="2600" dirty="0">
                    <a:latin typeface="宋体" panose="02010600030101010101" pitchFamily="2" charset="-122"/>
                  </a:rPr>
                  <a:t>a(1,1)  </a:t>
                </a:r>
              </a:p>
            </p:txBody>
          </p:sp>
        </mc:Choice>
        <mc:Fallback xmlns="">
          <p:sp>
            <p:nvSpPr>
              <p:cNvPr id="727049" name="Rectangle 9">
                <a:extLst>
                  <a:ext uri="{FF2B5EF4-FFF2-40B4-BE49-F238E27FC236}">
                    <a16:creationId xmlns:a16="http://schemas.microsoft.com/office/drawing/2014/main" id="{528E1BE9-9995-4160-9539-773C9C533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644899"/>
                <a:ext cx="8229600" cy="1387475"/>
              </a:xfrm>
              <a:prstGeom prst="rect">
                <a:avLst/>
              </a:prstGeom>
              <a:blipFill>
                <a:blip r:embed="rId5"/>
                <a:stretch>
                  <a:fillRect l="-444" b="-61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/>
      <p:bldP spid="727045" grpId="0"/>
      <p:bldP spid="727047" grpId="0"/>
      <p:bldP spid="727048" grpId="0"/>
      <p:bldP spid="7270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9569CCC2-1744-401D-8D7B-46DD6BE8F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8" y="106363"/>
            <a:ext cx="8229600" cy="72072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dirty="0"/>
              <a:t>例题八：最长公共子序列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AF852F8B-DF32-414A-A319-0A85AF52A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836613"/>
            <a:ext cx="8713788" cy="548798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一个应用背景：</a:t>
            </a:r>
            <a:r>
              <a:rPr lang="zh-CN" altLang="en-US" sz="2800">
                <a:solidFill>
                  <a:srgbClr val="FF0000"/>
                </a:solidFill>
              </a:rPr>
              <a:t>基因序列比对</a:t>
            </a:r>
            <a:r>
              <a:rPr lang="zh-CN" altLang="en-US" sz="2400"/>
              <a:t>。  </a:t>
            </a:r>
            <a:endParaRPr lang="en-US" altLang="zh-CN" sz="240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   DNA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Deoxyribonucleic Acid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，脱氧核糖核酸）是染色体的主要组成成分。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又是由腺嘌呤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(adenine)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、鸟嘌呤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(guanine)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、胞嘧啶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(cytosine)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、胸腺嘧啶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(thymine)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等四种碱基分子（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canonical bases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）组成。用它们单词的首字母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来代表这四种碱基，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r>
              <a:rPr lang="zh-CN" altLang="en-US" sz="2200">
                <a:solidFill>
                  <a:srgbClr val="FF0000"/>
                </a:solidFill>
              </a:rPr>
              <a:t>一条</a:t>
            </a:r>
            <a:r>
              <a:rPr lang="en-US" altLang="zh-CN" sz="2200">
                <a:solidFill>
                  <a:srgbClr val="FF0000"/>
                </a:solidFill>
              </a:rPr>
              <a:t>DNA</a:t>
            </a:r>
            <a:r>
              <a:rPr lang="zh-CN" altLang="en-US" sz="2200">
                <a:solidFill>
                  <a:srgbClr val="FF0000"/>
                </a:solidFill>
              </a:rPr>
              <a:t>上碱基分子的排列被表示为有穷字符集</a:t>
            </a:r>
            <a:r>
              <a:rPr lang="en-US" altLang="zh-CN" sz="2200">
                <a:solidFill>
                  <a:srgbClr val="FF0000"/>
                </a:solidFill>
              </a:rPr>
              <a:t>{A,C,G,T}</a:t>
            </a:r>
            <a:r>
              <a:rPr lang="zh-CN" altLang="en-US" sz="2200">
                <a:solidFill>
                  <a:srgbClr val="FF0000"/>
                </a:solidFill>
              </a:rPr>
              <a:t>上的一个串进行表示</a:t>
            </a:r>
            <a:r>
              <a:rPr lang="zh-CN" altLang="en-US" sz="2200"/>
              <a:t>。</a:t>
            </a:r>
            <a:endParaRPr lang="en-US" altLang="zh-CN" sz="220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400"/>
              <a:t>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如：两个有机体的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分别为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000"/>
              <a:t>        S</a:t>
            </a:r>
            <a:r>
              <a:rPr lang="en-US" altLang="zh-CN" sz="2000" baseline="-25000"/>
              <a:t>1</a:t>
            </a:r>
            <a:r>
              <a:rPr lang="en-US" altLang="zh-CN" sz="2000"/>
              <a:t>=ACCGGTCGAGTGCGCGGAAGCCGGCCGAA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000"/>
              <a:t>        S</a:t>
            </a:r>
            <a:r>
              <a:rPr lang="en-US" altLang="zh-CN" sz="2000" baseline="-25000"/>
              <a:t>2</a:t>
            </a:r>
            <a:r>
              <a:rPr lang="en-US" altLang="zh-CN" sz="2000"/>
              <a:t>=GTCGTTCGGAATGCCGTTGCTCTGTAAA</a:t>
            </a:r>
          </a:p>
        </p:txBody>
      </p:sp>
      <p:pic>
        <p:nvPicPr>
          <p:cNvPr id="63492" name="图片 3" descr="8bc3a701e892bb10738da533.jpg">
            <a:extLst>
              <a:ext uri="{FF2B5EF4-FFF2-40B4-BE49-F238E27FC236}">
                <a16:creationId xmlns:a16="http://schemas.microsoft.com/office/drawing/2014/main" id="{5FC43838-1F0A-4D0A-AC6B-20C188B6B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4424363"/>
            <a:ext cx="1676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E733B-3B56-489C-8AD8-B910E320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88913"/>
            <a:ext cx="8785225" cy="628015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可以通过比较两个有机体的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来确定这两个有机体有多么“相似”。这在生物学上叫做“</a:t>
            </a:r>
            <a:r>
              <a:rPr lang="zh-CN" altLang="en-US" sz="2400" dirty="0">
                <a:solidFill>
                  <a:srgbClr val="FF0000"/>
                </a:solidFill>
              </a:rPr>
              <a:t>基因序列比对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”，而用计算机的话讲就是把比较两个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相似性的操作看作是</a:t>
            </a:r>
            <a:r>
              <a:rPr lang="zh-CN" altLang="en-US" sz="2400" dirty="0">
                <a:solidFill>
                  <a:srgbClr val="FF0000"/>
                </a:solidFill>
              </a:rPr>
              <a:t>对两个由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组成的字符串的比较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度量</a:t>
            </a:r>
            <a:r>
              <a:rPr lang="en-US" altLang="zh-CN" sz="2800" dirty="0">
                <a:solidFill>
                  <a:srgbClr val="0000FF"/>
                </a:solidFill>
              </a:rPr>
              <a:t>DNA</a:t>
            </a:r>
            <a:r>
              <a:rPr lang="zh-CN" altLang="en-US" sz="2800" dirty="0">
                <a:solidFill>
                  <a:srgbClr val="0000FF"/>
                </a:solidFill>
              </a:rPr>
              <a:t>的相似性：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623888" lvl="1" indent="-25717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如果一个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螺旋是另一个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螺旋的子串，就说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6713" lvl="1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这两个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（串）相似。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3888" lvl="1" indent="-25717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当两个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螺旋互不为对方子串的时候，怎么度量呢？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6713" lvl="1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：如果将其中一个转换成另一个所需改变的工作量小，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6713" lvl="1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则可称其相似（参见</a:t>
            </a:r>
            <a:r>
              <a:rPr lang="en-US" altLang="zh-CN" sz="2200" b="1" i="1" dirty="0">
                <a:latin typeface="宋体" panose="02010600030101010101" pitchFamily="2" charset="-122"/>
                <a:ea typeface="宋体" panose="02010600030101010101" pitchFamily="2" charset="-122"/>
              </a:rPr>
              <a:t> Edit distance 15-5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</p:txBody>
      </p:sp>
      <p:pic>
        <p:nvPicPr>
          <p:cNvPr id="65539" name="Picture 7" descr="2">
            <a:extLst>
              <a:ext uri="{FF2B5EF4-FFF2-40B4-BE49-F238E27FC236}">
                <a16:creationId xmlns:a16="http://schemas.microsoft.com/office/drawing/2014/main" id="{3A8A1A39-C5E1-492F-AC10-6097313D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2420938"/>
            <a:ext cx="10795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63F43F08-1A2C-4491-8720-44AF77C9B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315913"/>
            <a:ext cx="8856662" cy="6208712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方法二：</a:t>
            </a:r>
            <a:r>
              <a:rPr lang="zh-CN" altLang="en-US" sz="2400" dirty="0"/>
              <a:t>在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中找出第三个存在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，使得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中的基</a:t>
            </a:r>
            <a:r>
              <a:rPr lang="zh-CN" altLang="en-US" sz="2400" dirty="0">
                <a:solidFill>
                  <a:srgbClr val="0000FF"/>
                </a:solidFill>
              </a:rPr>
              <a:t>以同样的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</a:t>
            </a:r>
            <a:r>
              <a:rPr lang="zh-CN" altLang="en-US" sz="2400" dirty="0">
                <a:solidFill>
                  <a:srgbClr val="0000FF"/>
                </a:solidFill>
              </a:rPr>
              <a:t>先后顺序</a:t>
            </a:r>
            <a:r>
              <a:rPr lang="zh-CN" altLang="en-US" sz="2400" dirty="0"/>
              <a:t>出现在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中，但</a:t>
            </a:r>
            <a:r>
              <a:rPr lang="zh-CN" altLang="en-US" sz="2400" dirty="0">
                <a:solidFill>
                  <a:srgbClr val="FF0000"/>
                </a:solidFill>
              </a:rPr>
              <a:t>不一定连续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然后视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的长度，确定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的相似度。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越长，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的相似度越大，反之越小。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2663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如上面的两个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串中，</a:t>
            </a:r>
            <a:r>
              <a:rPr lang="zh-CN" altLang="en-US" sz="2000" dirty="0"/>
              <a:t>最长的公共存在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                     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=GTCGTCGGAAGCCGGCCGAA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   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怎么找最长的公共存在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两个字符串的最长公共非连续子串，称为</a:t>
            </a:r>
            <a:r>
              <a:rPr lang="zh-CN" altLang="en-US" sz="2400" dirty="0">
                <a:solidFill>
                  <a:srgbClr val="FF0000"/>
                </a:solidFill>
              </a:rPr>
              <a:t>最长公共子序列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altLang="zh-CN" sz="2400" dirty="0"/>
          </a:p>
        </p:txBody>
      </p:sp>
      <p:sp>
        <p:nvSpPr>
          <p:cNvPr id="158723" name="矩形 3">
            <a:extLst>
              <a:ext uri="{FF2B5EF4-FFF2-40B4-BE49-F238E27FC236}">
                <a16:creationId xmlns:a16="http://schemas.microsoft.com/office/drawing/2014/main" id="{F9FF4CE4-0109-4722-A390-736AFB0E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60825"/>
            <a:ext cx="4392613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S</a:t>
            </a:r>
            <a:r>
              <a:rPr lang="en-US" altLang="zh-CN" sz="1400" baseline="-25000" dirty="0">
                <a:latin typeface="Arial" panose="020B0604020202020204" pitchFamily="34" charset="0"/>
              </a:rPr>
              <a:t>1</a:t>
            </a:r>
            <a:r>
              <a:rPr lang="en-US" altLang="zh-CN" sz="1400" dirty="0">
                <a:latin typeface="Arial" panose="020B0604020202020204" pitchFamily="34" charset="0"/>
              </a:rPr>
              <a:t>=ACCG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GTCG</a:t>
            </a:r>
            <a:r>
              <a:rPr lang="en-US" altLang="zh-CN" sz="1400" dirty="0">
                <a:latin typeface="Arial" panose="020B0604020202020204" pitchFamily="34" charset="0"/>
              </a:rPr>
              <a:t>AG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latin typeface="Arial" panose="020B0604020202020204" pitchFamily="34" charset="0"/>
              </a:rPr>
              <a:t>G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CG</a:t>
            </a:r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r>
              <a:rPr lang="en-US" altLang="zh-CN" sz="1400" dirty="0">
                <a:latin typeface="Arial" panose="020B0604020202020204" pitchFamily="34" charset="0"/>
              </a:rPr>
              <a:t>G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AAGCCGGCCGAA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en-US" altLang="zh-CN" sz="1400" dirty="0">
                <a:latin typeface="Arial" panose="020B0604020202020204" pitchFamily="34" charset="0"/>
              </a:rPr>
              <a:t> S</a:t>
            </a:r>
            <a:r>
              <a:rPr lang="en-US" altLang="zh-CN" sz="1400" baseline="-25000" dirty="0">
                <a:latin typeface="Arial" panose="020B0604020202020204" pitchFamily="34" charset="0"/>
              </a:rPr>
              <a:t>2</a:t>
            </a:r>
            <a:r>
              <a:rPr lang="en-US" altLang="zh-CN" sz="1400" dirty="0">
                <a:latin typeface="Arial" panose="020B0604020202020204" pitchFamily="34" charset="0"/>
              </a:rPr>
              <a:t>=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GTCGT</a:t>
            </a:r>
            <a:r>
              <a:rPr lang="en-US" altLang="zh-CN" sz="1400" dirty="0"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CGGAA</a:t>
            </a:r>
            <a:r>
              <a:rPr lang="en-US" altLang="zh-CN" sz="1400" dirty="0"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GCCG</a:t>
            </a:r>
            <a:r>
              <a:rPr lang="en-US" altLang="zh-CN" sz="1400" dirty="0">
                <a:latin typeface="Arial" panose="020B0604020202020204" pitchFamily="34" charset="0"/>
              </a:rPr>
              <a:t>TT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GC</a:t>
            </a:r>
            <a:r>
              <a:rPr lang="en-US" altLang="zh-CN" sz="1400" dirty="0"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400" dirty="0"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r>
              <a:rPr lang="en-US" altLang="zh-CN" sz="1400" dirty="0">
                <a:latin typeface="Arial" panose="020B0604020202020204" pitchFamily="34" charset="0"/>
              </a:rPr>
              <a:t>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1400" dirty="0">
                <a:latin typeface="Arial" panose="020B0604020202020204" pitchFamily="34" charset="0"/>
              </a:rPr>
              <a:t>A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B01EB-7888-4864-92BF-77C0D766D0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388" y="404813"/>
            <a:ext cx="8786812" cy="5991225"/>
          </a:xfrm>
          <a:blipFill>
            <a:blip r:embed="rId2"/>
            <a:stretch>
              <a:fillRect l="-17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17450</TotalTime>
  <Words>7030</Words>
  <Application>Microsoft Office PowerPoint</Application>
  <PresentationFormat>全屏显示(4:3)</PresentationFormat>
  <Paragraphs>1971</Paragraphs>
  <Slides>45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Mincho</vt:lpstr>
      <vt:lpstr>等线</vt:lpstr>
      <vt:lpstr>方正魏碑简体</vt:lpstr>
      <vt:lpstr>隶书</vt:lpstr>
      <vt:lpstr>宋体</vt:lpstr>
      <vt:lpstr>Arial</vt:lpstr>
      <vt:lpstr>Calibri</vt:lpstr>
      <vt:lpstr>Cambria Math</vt:lpstr>
      <vt:lpstr>Constantia</vt:lpstr>
      <vt:lpstr>Symbol</vt:lpstr>
      <vt:lpstr>Times New Roman</vt:lpstr>
      <vt:lpstr>Wingdings</vt:lpstr>
      <vt:lpstr>Wingdings 2</vt:lpstr>
      <vt:lpstr>Network</vt:lpstr>
      <vt:lpstr>公式</vt:lpstr>
      <vt:lpstr>Equation.3</vt:lpstr>
      <vt:lpstr>算法设计与分析</vt:lpstr>
      <vt:lpstr>PowerPoint 演示文稿</vt:lpstr>
      <vt:lpstr>PowerPoint 演示文稿</vt:lpstr>
      <vt:lpstr>PowerPoint 演示文稿</vt:lpstr>
      <vt:lpstr>PowerPoint 演示文稿</vt:lpstr>
      <vt:lpstr>例题八：最长公共子序列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3）LCS的求解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构造一个LCS</vt:lpstr>
      <vt:lpstr>PowerPoint 演示文稿</vt:lpstr>
      <vt:lpstr>PowerPoint 演示文稿</vt:lpstr>
      <vt:lpstr>例题9：0-1背包问题</vt:lpstr>
      <vt:lpstr>最优子结构</vt:lpstr>
      <vt:lpstr>最优子结构</vt:lpstr>
      <vt:lpstr>0-1背包问题的动态规划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David Matuszek</dc:creator>
  <cp:lastModifiedBy>Civi</cp:lastModifiedBy>
  <cp:revision>825</cp:revision>
  <cp:lastPrinted>2020-09-30T14:06:04Z</cp:lastPrinted>
  <dcterms:created xsi:type="dcterms:W3CDTF">2002-01-31T05:15:17Z</dcterms:created>
  <dcterms:modified xsi:type="dcterms:W3CDTF">2021-10-10T09:26:57Z</dcterms:modified>
</cp:coreProperties>
</file>