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78" r:id="rId13"/>
    <p:sldId id="268" r:id="rId14"/>
    <p:sldId id="276" r:id="rId15"/>
    <p:sldId id="277" r:id="rId16"/>
    <p:sldId id="279" r:id="rId17"/>
    <p:sldId id="280" r:id="rId18"/>
    <p:sldId id="28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1584" y="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F1ED-0E94-4BD9-9FAC-5513B4E9003B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E993-13F5-40F0-8F5C-DEA4E3E60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7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F1ED-0E94-4BD9-9FAC-5513B4E9003B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E993-13F5-40F0-8F5C-DEA4E3E60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06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F1ED-0E94-4BD9-9FAC-5513B4E9003B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E993-13F5-40F0-8F5C-DEA4E3E60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61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F1ED-0E94-4BD9-9FAC-5513B4E9003B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E993-13F5-40F0-8F5C-DEA4E3E60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28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F1ED-0E94-4BD9-9FAC-5513B4E9003B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E993-13F5-40F0-8F5C-DEA4E3E60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61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F1ED-0E94-4BD9-9FAC-5513B4E9003B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E993-13F5-40F0-8F5C-DEA4E3E60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3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F1ED-0E94-4BD9-9FAC-5513B4E9003B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E993-13F5-40F0-8F5C-DEA4E3E60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68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F1ED-0E94-4BD9-9FAC-5513B4E9003B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E993-13F5-40F0-8F5C-DEA4E3E60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32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F1ED-0E94-4BD9-9FAC-5513B4E9003B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E993-13F5-40F0-8F5C-DEA4E3E60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41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F1ED-0E94-4BD9-9FAC-5513B4E9003B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E993-13F5-40F0-8F5C-DEA4E3E60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1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F1ED-0E94-4BD9-9FAC-5513B4E9003B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E993-13F5-40F0-8F5C-DEA4E3E60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14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5F1ED-0E94-4BD9-9FAC-5513B4E9003B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1E993-13F5-40F0-8F5C-DEA4E3E60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00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14F93-ECBF-4CE2-8F30-A5E488D2A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动态规划总结</a:t>
            </a:r>
          </a:p>
        </p:txBody>
      </p:sp>
    </p:spTree>
    <p:extLst>
      <p:ext uri="{BB962C8B-B14F-4D97-AF65-F5344CB8AC3E}">
        <p14:creationId xmlns:p14="http://schemas.microsoft.com/office/powerpoint/2010/main" val="275824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5AC589E-51BD-4B16-97F2-24332D145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68" y="0"/>
            <a:ext cx="8645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46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C578195-4B97-4E7B-9171-77503A32F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54" y="101954"/>
            <a:ext cx="6222891" cy="8634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93F28F4-BF02-496F-9945-CC33993A7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54" y="894947"/>
            <a:ext cx="6889589" cy="22277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98C4E30-3B01-49BC-89EF-14B9D41BA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842" y="3122719"/>
            <a:ext cx="7020865" cy="11641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0BC976-EFD9-4E9F-927E-E354A665A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754" y="4240471"/>
            <a:ext cx="7181043" cy="20790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6164C6D-9872-420B-9B2C-31A7D7039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842" y="6342367"/>
            <a:ext cx="6889748" cy="5315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FB92E33-1208-41EA-A0E1-959C1D0FD1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6604" y="1428535"/>
            <a:ext cx="2403177" cy="100598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436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7A1E23C-F951-4CC6-A173-587AA5808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83" y="565122"/>
            <a:ext cx="7251760" cy="533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08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>
            <a:extLst>
              <a:ext uri="{FF2B5EF4-FFF2-40B4-BE49-F238E27FC236}">
                <a16:creationId xmlns:a16="http://schemas.microsoft.com/office/drawing/2014/main" id="{96F3B8F6-2207-4891-A5BC-7568561D944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381000"/>
            <a:ext cx="8153400" cy="57181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b="1"/>
              <a:t>石子归并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/>
              <a:t>描述</a:t>
            </a:r>
            <a:endParaRPr lang="zh-CN" altLang="en-US" sz="20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	有</a:t>
            </a:r>
            <a:r>
              <a:rPr lang="en-US" altLang="zh-CN" sz="2000"/>
              <a:t>n</a:t>
            </a:r>
            <a:r>
              <a:rPr lang="zh-CN" altLang="en-US" sz="2000"/>
              <a:t>堆石子排成一条直线，每堆石子有一定的重量。现在要合并这些石子成为一堆石子，但是每次只能合并相邻的两堆。每次合并需要消耗一定的体力，该体力为所合并的两堆石子的重量之和。问最少需要多少体力才能将</a:t>
            </a:r>
            <a:r>
              <a:rPr lang="en-US" altLang="zh-CN" sz="2000"/>
              <a:t>n</a:t>
            </a:r>
            <a:r>
              <a:rPr lang="zh-CN" altLang="en-US" sz="2000"/>
              <a:t>堆石子合并成一堆石子？ </a:t>
            </a:r>
            <a:endParaRPr lang="zh-CN" altLang="en-US" sz="20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/>
              <a:t>输入</a:t>
            </a:r>
            <a:endParaRPr lang="zh-CN" altLang="en-US" sz="20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	输入只包含若干组数据。每组数据第一行包含一个正整数</a:t>
            </a:r>
            <a:r>
              <a:rPr lang="en-US" altLang="zh-CN" sz="2000"/>
              <a:t>n(2&lt;=n&lt;=100)</a:t>
            </a:r>
            <a:r>
              <a:rPr lang="zh-CN" altLang="en-US" sz="2000"/>
              <a:t>，表示有</a:t>
            </a:r>
            <a:r>
              <a:rPr lang="en-US" altLang="zh-CN" sz="2000"/>
              <a:t>n</a:t>
            </a:r>
            <a:r>
              <a:rPr lang="zh-CN" altLang="en-US" sz="2000"/>
              <a:t>堆石子。接下来一行包含</a:t>
            </a:r>
            <a:r>
              <a:rPr lang="en-US" altLang="zh-CN" sz="2000"/>
              <a:t>n</a:t>
            </a:r>
            <a:r>
              <a:rPr lang="zh-CN" altLang="en-US" sz="2000"/>
              <a:t>个正整数</a:t>
            </a:r>
            <a:r>
              <a:rPr lang="en-US" altLang="zh-CN" sz="2000"/>
              <a:t>a1,a2,a3,...,an</a:t>
            </a:r>
            <a:r>
              <a:rPr lang="zh-CN" altLang="en-US" sz="2000"/>
              <a:t>（</a:t>
            </a:r>
            <a:r>
              <a:rPr lang="en-US" altLang="zh-CN" sz="2000"/>
              <a:t>0&lt;ai&lt;=100</a:t>
            </a:r>
            <a:r>
              <a:rPr lang="zh-CN" altLang="en-US" sz="2000"/>
              <a:t>，</a:t>
            </a:r>
            <a:r>
              <a:rPr lang="en-US" altLang="zh-CN" sz="2000"/>
              <a:t>1&lt;=i&lt;=n</a:t>
            </a:r>
            <a:r>
              <a:rPr lang="zh-CN" altLang="en-US" sz="2000"/>
              <a:t>）。 </a:t>
            </a:r>
            <a:endParaRPr lang="zh-CN" altLang="en-US" sz="20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/>
              <a:t>输出</a:t>
            </a:r>
            <a:endParaRPr lang="zh-CN" altLang="en-US" sz="20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	对应输入的数据，每行输出消耗的体力。</a:t>
            </a:r>
            <a:endParaRPr lang="zh-CN" altLang="en-US" sz="20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/>
              <a:t>样例输入</a:t>
            </a:r>
            <a:endParaRPr lang="zh-CN" altLang="en-US" sz="20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	</a:t>
            </a:r>
            <a:r>
              <a:rPr lang="en-US" altLang="zh-CN" sz="2000"/>
              <a:t>2</a:t>
            </a:r>
            <a:br>
              <a:rPr lang="en-US" altLang="zh-CN" sz="2000"/>
            </a:br>
            <a:r>
              <a:rPr lang="en-US" altLang="zh-CN" sz="2000"/>
              <a:t>47 95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/>
              <a:t>样例输出</a:t>
            </a:r>
            <a:endParaRPr lang="zh-CN" altLang="en-US" sz="20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	</a:t>
            </a:r>
            <a:r>
              <a:rPr lang="en-US" altLang="zh-CN" sz="2000"/>
              <a:t>142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>
            <a:extLst>
              <a:ext uri="{FF2B5EF4-FFF2-40B4-BE49-F238E27FC236}">
                <a16:creationId xmlns:a16="http://schemas.microsoft.com/office/drawing/2014/main" id="{54F14CF8-FC05-462D-A01A-42CF22FC641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914400"/>
            <a:ext cx="8153400" cy="51847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b="1"/>
              <a:t>  </a:t>
            </a:r>
            <a:r>
              <a:rPr lang="zh-CN" altLang="en-US"/>
              <a:t>分析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		</a:t>
            </a:r>
            <a:r>
              <a:rPr lang="zh-CN" altLang="en-US" sz="2000"/>
              <a:t>我们很容易想到用贪心的想法解决，但是用贪心解题算法错误。因为不一定最小的合并在一起就可以保证最终结果是最小的。</a:t>
            </a:r>
            <a:endParaRPr lang="zh-CN" altLang="en-US" sz="2000" b="1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/>
              <a:t>		最后合并成一对石子，是由两堆石子合并而来，不妨这样定义状态转移方程：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/>
              <a:t>  		设</a:t>
            </a:r>
            <a:r>
              <a:rPr lang="en-US" altLang="zh-CN" sz="2000"/>
              <a:t>F[i,j]</a:t>
            </a:r>
            <a:r>
              <a:rPr lang="zh-CN" altLang="en-US" sz="2000"/>
              <a:t>表示从第</a:t>
            </a:r>
            <a:r>
              <a:rPr lang="en-US" altLang="zh-CN" sz="2000"/>
              <a:t>i</a:t>
            </a:r>
            <a:r>
              <a:rPr lang="zh-CN" altLang="en-US" sz="2000"/>
              <a:t>堆到第</a:t>
            </a:r>
            <a:r>
              <a:rPr lang="en-US" altLang="zh-CN" sz="2000"/>
              <a:t>j</a:t>
            </a:r>
            <a:r>
              <a:rPr lang="zh-CN" altLang="en-US" sz="2000"/>
              <a:t>堆石子数总和。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	</a:t>
            </a:r>
            <a:r>
              <a:rPr lang="zh-CN" altLang="en-US" sz="2000"/>
              <a:t>	</a:t>
            </a:r>
            <a:r>
              <a:rPr lang="en-US" altLang="zh-CN" sz="2000"/>
              <a:t>Fmin(i,j)</a:t>
            </a:r>
            <a:r>
              <a:rPr lang="zh-CN" altLang="en-US" sz="2000"/>
              <a:t>表示将从第</a:t>
            </a:r>
            <a:r>
              <a:rPr lang="en-US" altLang="zh-CN" sz="2000"/>
              <a:t>i</a:t>
            </a:r>
            <a:r>
              <a:rPr lang="zh-CN" altLang="en-US" sz="2000"/>
              <a:t>堆石子合并到第</a:t>
            </a:r>
            <a:r>
              <a:rPr lang="en-US" altLang="zh-CN" sz="2000"/>
              <a:t>j</a:t>
            </a:r>
            <a:r>
              <a:rPr lang="zh-CN" altLang="en-US" sz="2000"/>
              <a:t>堆石子的最小的得分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00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/>
              <a:t>     </a:t>
            </a:r>
          </a:p>
        </p:txBody>
      </p:sp>
      <p:pic>
        <p:nvPicPr>
          <p:cNvPr id="137220" name="Picture 4">
            <a:extLst>
              <a:ext uri="{FF2B5EF4-FFF2-40B4-BE49-F238E27FC236}">
                <a16:creationId xmlns:a16="http://schemas.microsoft.com/office/drawing/2014/main" id="{F0FDCDE8-C233-4013-AEE5-CB056F66A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572000"/>
            <a:ext cx="54197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>
            <a:extLst>
              <a:ext uri="{FF2B5EF4-FFF2-40B4-BE49-F238E27FC236}">
                <a16:creationId xmlns:a16="http://schemas.microsoft.com/office/drawing/2014/main" id="{ECC436E5-ACC9-42C5-B0E0-711731C25B1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381000"/>
            <a:ext cx="8153400" cy="5718175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1  #include &lt;iostream&gt;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2  using namespace std;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3  int main(){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4      int a, q[110], 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, j, s[110][110], r, k, p[110][110];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5      while(</a:t>
            </a:r>
            <a:r>
              <a:rPr lang="en-US" altLang="zh-CN" sz="1600" dirty="0" err="1">
                <a:latin typeface="Consolas" panose="020B0609020204030204" pitchFamily="49" charset="0"/>
              </a:rPr>
              <a:t>cin</a:t>
            </a:r>
            <a:r>
              <a:rPr lang="en-US" altLang="zh-CN" sz="1600" dirty="0">
                <a:latin typeface="Consolas" panose="020B0609020204030204" pitchFamily="49" charset="0"/>
              </a:rPr>
              <a:t> &gt;&gt; a)  {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6          for(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=1; 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&lt;=a; 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++)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7              </a:t>
            </a:r>
            <a:r>
              <a:rPr lang="en-US" altLang="zh-CN" sz="1600" dirty="0" err="1">
                <a:latin typeface="Consolas" panose="020B0609020204030204" pitchFamily="49" charset="0"/>
              </a:rPr>
              <a:t>cin</a:t>
            </a:r>
            <a:r>
              <a:rPr lang="en-US" altLang="zh-CN" sz="1600" dirty="0">
                <a:latin typeface="Consolas" panose="020B0609020204030204" pitchFamily="49" charset="0"/>
              </a:rPr>
              <a:t> &gt;&gt; q[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];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8          </a:t>
            </a:r>
            <a:r>
              <a:rPr lang="en-US" altLang="zh-CN" sz="1600" dirty="0" err="1">
                <a:latin typeface="Consolas" panose="020B0609020204030204" pitchFamily="49" charset="0"/>
              </a:rPr>
              <a:t>memset</a:t>
            </a:r>
            <a:r>
              <a:rPr lang="en-US" altLang="zh-CN" sz="1600" dirty="0">
                <a:latin typeface="Consolas" panose="020B0609020204030204" pitchFamily="49" charset="0"/>
              </a:rPr>
              <a:t>(s, 0, </a:t>
            </a:r>
            <a:r>
              <a:rPr lang="en-US" altLang="zh-CN" sz="1600" dirty="0" err="1">
                <a:latin typeface="Consolas" panose="020B0609020204030204" pitchFamily="49" charset="0"/>
              </a:rPr>
              <a:t>sizeof</a:t>
            </a:r>
            <a:r>
              <a:rPr lang="en-US" altLang="zh-CN" sz="1600" dirty="0">
                <a:latin typeface="Consolas" panose="020B0609020204030204" pitchFamily="49" charset="0"/>
              </a:rPr>
              <a:t>(s));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9          for(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=1; 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&lt;=a; 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++)  {    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10              p[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 = q[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];  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11              for(j=i+1; j&lt;=</a:t>
            </a:r>
            <a:r>
              <a:rPr lang="en-US" altLang="zh-CN" sz="1600" dirty="0" err="1">
                <a:latin typeface="Consolas" panose="020B0609020204030204" pitchFamily="49" charset="0"/>
              </a:rPr>
              <a:t>a;j</a:t>
            </a:r>
            <a:r>
              <a:rPr lang="en-US" altLang="zh-CN" sz="1600" dirty="0">
                <a:latin typeface="Consolas" panose="020B0609020204030204" pitchFamily="49" charset="0"/>
              </a:rPr>
              <a:t>++)  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12                  p[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][j] = p[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][j-1] + q[j];     </a:t>
            </a:r>
            <a:r>
              <a:rPr lang="en-US" altLang="zh-CN" sz="1600" dirty="0">
                <a:solidFill>
                  <a:schemeClr val="accent6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求前</a:t>
            </a:r>
            <a:r>
              <a:rPr lang="en-US" altLang="zh-CN" sz="1600" dirty="0">
                <a:solidFill>
                  <a:schemeClr val="accent6"/>
                </a:solidFill>
                <a:latin typeface="Consolas" panose="020B0609020204030204" pitchFamily="49" charset="0"/>
              </a:rPr>
              <a:t>J</a:t>
            </a:r>
            <a:r>
              <a:rPr lang="zh-CN" alt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个石子的重量和</a:t>
            </a:r>
            <a:br>
              <a:rPr lang="en-US" altLang="zh-CN" sz="1600" dirty="0">
                <a:solidFill>
                  <a:schemeClr val="accent6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13          }  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14          for(r=2; r&lt;=a; r++){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15             for(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=1; 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&lt;=a-r+1; 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++)  {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16                  j = 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 + r - 1;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17                  s[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][j] = INT_MAX;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18                  for(k=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; k&lt;j; k++) {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19                      if(s[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][j] &gt; s[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][k] + s[k+1][j] + p[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][j]) 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20                           s[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][j] = s[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][k] + s[k+1][j] + p[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][j];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21                  }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22             }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23          }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24          </a:t>
            </a:r>
            <a:r>
              <a:rPr lang="en-US" altLang="zh-CN" sz="1600" dirty="0" err="1">
                <a:latin typeface="Consolas" panose="020B0609020204030204" pitchFamily="49" charset="0"/>
              </a:rPr>
              <a:t>cout</a:t>
            </a:r>
            <a:r>
              <a:rPr lang="en-US" altLang="zh-CN" sz="1600" dirty="0">
                <a:latin typeface="Consolas" panose="020B0609020204030204" pitchFamily="49" charset="0"/>
              </a:rPr>
              <a:t> &lt;&lt; s[1][a] &lt;&lt; </a:t>
            </a:r>
            <a:r>
              <a:rPr lang="en-US" altLang="zh-CN" sz="1600" dirty="0" err="1">
                <a:latin typeface="Consolas" panose="020B0609020204030204" pitchFamily="49" charset="0"/>
              </a:rPr>
              <a:t>endl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25      }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26      return 0;</a:t>
            </a:r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27  }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9C387B1-9EB9-4891-9348-DB5FBCB4C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7" y="659309"/>
            <a:ext cx="9001046" cy="538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60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57DCF8F-919C-4394-A087-4CAB5795C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36" y="391414"/>
            <a:ext cx="8154545" cy="137651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0D95E45-84FF-4EFB-B9CD-5F7272507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75" y="1796297"/>
            <a:ext cx="8050833" cy="24997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224D6D-2F6F-4FF4-AD1D-34CEE0BDE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05" y="4324388"/>
            <a:ext cx="7550668" cy="24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2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7AE1FC7-79C5-48FD-9641-8164F3AB0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44" y="221622"/>
            <a:ext cx="6281485" cy="64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7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801F019C-C509-4368-96AB-D5D303EBA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3420"/>
            <a:ext cx="9144000" cy="383458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B90EF85-5555-4CDF-AB34-C886A0810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369"/>
            <a:ext cx="9144000" cy="3051789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5C6B6E8D-B4AF-4CBF-A0F8-24DAAC9DE1EF}"/>
              </a:ext>
            </a:extLst>
          </p:cNvPr>
          <p:cNvGrpSpPr/>
          <p:nvPr/>
        </p:nvGrpSpPr>
        <p:grpSpPr>
          <a:xfrm>
            <a:off x="5545268" y="2285540"/>
            <a:ext cx="3029686" cy="954890"/>
            <a:chOff x="5545268" y="2285540"/>
            <a:chExt cx="3029686" cy="95489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B64B7CD-A732-4A27-8A73-131438798CF9}"/>
                </a:ext>
              </a:extLst>
            </p:cNvPr>
            <p:cNvSpPr txBox="1"/>
            <p:nvPr/>
          </p:nvSpPr>
          <p:spPr>
            <a:xfrm>
              <a:off x="5545268" y="2285540"/>
              <a:ext cx="2134907" cy="369332"/>
            </a:xfrm>
            <a:prstGeom prst="rect">
              <a:avLst/>
            </a:prstGeom>
            <a:solidFill>
              <a:srgbClr val="C0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2. </a:t>
              </a:r>
              <a:r>
                <a:rPr lang="zh-CN" altLang="en-US" dirty="0">
                  <a:solidFill>
                    <a:schemeClr val="bg1"/>
                  </a:solidFill>
                </a:rPr>
                <a:t>状态转移方程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7CB1D71-E31D-4DEC-AD0B-B0ED744786BB}"/>
                </a:ext>
              </a:extLst>
            </p:cNvPr>
            <p:cNvSpPr txBox="1"/>
            <p:nvPr/>
          </p:nvSpPr>
          <p:spPr>
            <a:xfrm>
              <a:off x="5545268" y="2655655"/>
              <a:ext cx="3029686" cy="584775"/>
            </a:xfrm>
            <a:prstGeom prst="rect">
              <a:avLst/>
            </a:prstGeom>
            <a:solidFill>
              <a:schemeClr val="accent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</a:rPr>
                <a:t>掌握经典的状态设置以及状态转移方程，多做题，多总结。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914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7ACC085-31A9-428C-B92B-0EDD4B66B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5117"/>
            <a:ext cx="9144000" cy="564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5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CD00F4-3194-4C9F-B891-3F124A22E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57" y="626492"/>
            <a:ext cx="6290915" cy="262121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243C974-8DFC-444D-86DC-891350D05B04}"/>
              </a:ext>
            </a:extLst>
          </p:cNvPr>
          <p:cNvSpPr txBox="1"/>
          <p:nvPr/>
        </p:nvSpPr>
        <p:spPr>
          <a:xfrm>
            <a:off x="262939" y="164827"/>
            <a:ext cx="2460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 </a:t>
            </a:r>
            <a:r>
              <a:rPr lang="zh-CN" altLang="en-US" sz="2400" b="1" dirty="0"/>
              <a:t>定义子问题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C4B463-8C04-4205-AFFD-8957FD65F591}"/>
              </a:ext>
            </a:extLst>
          </p:cNvPr>
          <p:cNvSpPr txBox="1"/>
          <p:nvPr/>
        </p:nvSpPr>
        <p:spPr>
          <a:xfrm>
            <a:off x="262938" y="3198167"/>
            <a:ext cx="3645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2. </a:t>
            </a:r>
            <a:r>
              <a:rPr lang="zh-CN" altLang="en-US" sz="2400" b="1" dirty="0"/>
              <a:t>写出子问题的递推关系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FA31849-DE66-45AE-926D-461D91EF9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141" y="3709372"/>
            <a:ext cx="5935358" cy="24730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ACC6572-276D-427A-BD26-00BA9CE0F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693" y="6182438"/>
            <a:ext cx="4097120" cy="555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052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243C974-8DFC-444D-86DC-891350D05B04}"/>
              </a:ext>
            </a:extLst>
          </p:cNvPr>
          <p:cNvSpPr txBox="1"/>
          <p:nvPr/>
        </p:nvSpPr>
        <p:spPr>
          <a:xfrm>
            <a:off x="262939" y="164827"/>
            <a:ext cx="3987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3. </a:t>
            </a:r>
            <a:r>
              <a:rPr lang="zh-CN" altLang="en-US" sz="2400" b="1" dirty="0"/>
              <a:t>确定</a:t>
            </a:r>
            <a:r>
              <a:rPr lang="en-US" altLang="zh-CN" sz="2400" b="1" dirty="0"/>
              <a:t>DP</a:t>
            </a:r>
            <a:r>
              <a:rPr lang="zh-CN" altLang="en-US" sz="2400" b="1" dirty="0"/>
              <a:t>数组的计算顺序</a:t>
            </a:r>
            <a:endParaRPr lang="en-US" altLang="zh-CN" sz="2400" b="1" dirty="0"/>
          </a:p>
          <a:p>
            <a:r>
              <a:rPr lang="zh-CN" altLang="en-US" sz="2400" b="1" dirty="0"/>
              <a:t>（自顶向下，自底向上）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FB0964-1D78-4722-BF44-9325A05C6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142" y="1304557"/>
            <a:ext cx="5808206" cy="24200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FE3DFF-5883-428F-B4E7-A3F1665CF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577" y="3759636"/>
            <a:ext cx="5749336" cy="143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6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243C974-8DFC-444D-86DC-891350D05B04}"/>
              </a:ext>
            </a:extLst>
          </p:cNvPr>
          <p:cNvSpPr txBox="1"/>
          <p:nvPr/>
        </p:nvSpPr>
        <p:spPr>
          <a:xfrm>
            <a:off x="262939" y="164827"/>
            <a:ext cx="398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3. </a:t>
            </a:r>
            <a:r>
              <a:rPr lang="zh-CN" altLang="en-US" sz="2400" b="1" dirty="0"/>
              <a:t>示例代码</a:t>
            </a:r>
            <a:endParaRPr lang="en-US" altLang="zh-CN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9D522BF-F317-4CDC-8867-EC95DE905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1" y="1554087"/>
            <a:ext cx="5194498" cy="458966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CBFBE73-FA98-4B50-A65F-D93B3C69E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043" y="1554087"/>
            <a:ext cx="4834610" cy="33966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EB484D8-E8C6-40B8-B544-9C52CEED2128}"/>
              </a:ext>
            </a:extLst>
          </p:cNvPr>
          <p:cNvSpPr txBox="1"/>
          <p:nvPr/>
        </p:nvSpPr>
        <p:spPr>
          <a:xfrm>
            <a:off x="113809" y="1059605"/>
            <a:ext cx="148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传统</a:t>
            </a:r>
            <a:r>
              <a:rPr lang="en-US" altLang="zh-CN" dirty="0"/>
              <a:t>DP</a:t>
            </a:r>
            <a:r>
              <a:rPr lang="zh-CN" altLang="en-US" dirty="0"/>
              <a:t>代码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F2D693-E66B-492A-BA21-ABBF36EF3E81}"/>
              </a:ext>
            </a:extLst>
          </p:cNvPr>
          <p:cNvSpPr txBox="1"/>
          <p:nvPr/>
        </p:nvSpPr>
        <p:spPr>
          <a:xfrm>
            <a:off x="4258043" y="1059605"/>
            <a:ext cx="148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空间优化</a:t>
            </a:r>
            <a:r>
              <a:rPr lang="en-US" altLang="zh-CN" dirty="0"/>
              <a:t>DP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65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7786F0C-A9A1-41A2-B81F-2EBF2676C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260"/>
            <a:ext cx="9144000" cy="566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5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04E6959-F86F-4500-A13B-620D3479D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5" y="444610"/>
            <a:ext cx="8390504" cy="450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0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1769FF4-8D9D-4DD9-837E-C124FFAB2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5361"/>
            <a:ext cx="9144000" cy="536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9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67</Words>
  <Application>Microsoft Office PowerPoint</Application>
  <PresentationFormat>全屏显示(4:3)</PresentationFormat>
  <Paragraphs>30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Arial</vt:lpstr>
      <vt:lpstr>Calibri</vt:lpstr>
      <vt:lpstr>Calibri Light</vt:lpstr>
      <vt:lpstr>Consolas</vt:lpstr>
      <vt:lpstr>Wingdings</vt:lpstr>
      <vt:lpstr>Office 主题​​</vt:lpstr>
      <vt:lpstr>动态规划总结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动态规划例题讲解</dc:title>
  <dc:creator>Civi</dc:creator>
  <cp:lastModifiedBy>Civi</cp:lastModifiedBy>
  <cp:revision>43</cp:revision>
  <dcterms:created xsi:type="dcterms:W3CDTF">2020-10-20T13:57:19Z</dcterms:created>
  <dcterms:modified xsi:type="dcterms:W3CDTF">2021-11-30T14:39:30Z</dcterms:modified>
</cp:coreProperties>
</file>