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0"/>
  </p:notesMasterIdLst>
  <p:sldIdLst>
    <p:sldId id="336" r:id="rId2"/>
    <p:sldId id="334" r:id="rId3"/>
    <p:sldId id="335" r:id="rId4"/>
    <p:sldId id="575" r:id="rId5"/>
    <p:sldId id="573" r:id="rId6"/>
    <p:sldId id="589" r:id="rId7"/>
    <p:sldId id="446" r:id="rId8"/>
    <p:sldId id="574" r:id="rId9"/>
    <p:sldId id="590" r:id="rId10"/>
    <p:sldId id="576" r:id="rId11"/>
    <p:sldId id="525" r:id="rId12"/>
    <p:sldId id="577" r:id="rId13"/>
    <p:sldId id="529" r:id="rId14"/>
    <p:sldId id="578" r:id="rId15"/>
    <p:sldId id="591" r:id="rId16"/>
    <p:sldId id="579" r:id="rId17"/>
    <p:sldId id="580" r:id="rId18"/>
    <p:sldId id="581" r:id="rId19"/>
    <p:sldId id="582" r:id="rId20"/>
    <p:sldId id="584" r:id="rId21"/>
    <p:sldId id="583" r:id="rId22"/>
    <p:sldId id="592" r:id="rId23"/>
    <p:sldId id="593" r:id="rId24"/>
    <p:sldId id="585" r:id="rId25"/>
    <p:sldId id="586" r:id="rId26"/>
    <p:sldId id="587" r:id="rId27"/>
    <p:sldId id="588" r:id="rId28"/>
    <p:sldId id="594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 autoAdjust="0"/>
    <p:restoredTop sz="92125" autoAdjust="0"/>
  </p:normalViewPr>
  <p:slideViewPr>
    <p:cSldViewPr showGuides="1">
      <p:cViewPr varScale="1">
        <p:scale>
          <a:sx n="153" d="100"/>
          <a:sy n="153" d="100"/>
        </p:scale>
        <p:origin x="2048" y="184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EDC3B1-8EAF-4F92-B3B7-1ACE5183130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DEFBADC-A7C5-4EB4-8D89-F58536B503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7FA58B9-E58C-413C-B61E-9A86D8D2D35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4939347-13D3-4C58-92F7-BA8139C53948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FB5D9D0-A185-45F3-83F2-706DB31203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2F8CB66-A3B3-4630-B4CE-26871D87E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4F44CCF-6E63-4BD7-AB1C-2BB5F51CDEC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2D0352B-7C5B-439B-ADEF-5FF7F63E8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F67EC214-FE72-40BB-B6EF-68303E198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49C7A6EB-80DF-4D8B-BB99-F664E36D2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D2A9E2-809A-49AF-AEF9-CA4C7CA17D63}" type="slidenum">
              <a:rPr lang="zh-CN" altLang="zh-CN" smtClean="0"/>
              <a:pPr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DCDC968F-9B35-4262-8228-6D489BDF9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DFB45EA-B215-4894-AB32-55AEC65F6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BF06DB57-9BCB-4497-80BC-623B1B5F5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62635B-76EC-4364-9255-7875A884B81F}" type="slidenum">
              <a:rPr lang="zh-CN" altLang="zh-CN" smtClean="0"/>
              <a:pPr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44CCF-6E63-4BD7-AB1C-2BB5F51CDEC7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806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604895C-2506-414B-860B-EB309B06422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BF16A07-E3A1-46CC-B2D1-951A0589D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1144CCF-F4E4-4909-A9D0-BB56247CE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9B0F50B8-2B46-412D-8784-9BCFAFAC9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5CCE2C7-4E07-4850-BED2-6077F50A3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6F1632C-BD3B-4099-BBA8-877523553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EE767C1-E6BB-49D4-8B7E-A60162876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95EE9FA-6AA1-4023-8911-4E6E95865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200705B-F745-4113-9F52-0A9AAC162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3A2A6BC5-D101-4E7E-8636-8AD3019D33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zh-CN" noProof="0"/>
              <a:t>C语言程序设计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F9168A3E-C9BA-4639-8321-1D0964AD5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48400"/>
            <a:ext cx="20891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1A6B8D2-B46F-4D51-8958-76194FA00896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ACCBBC52-4C7D-461F-9EED-78566DA88B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4388" y="6248400"/>
            <a:ext cx="1598612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E2D1D97-3AAF-435B-888C-18B81E316BD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454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D8C0E49-7F84-4A3B-8A12-C6E6E2644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3DCA2-9A1B-4669-950E-576B793EBB1C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ADD3C26-73AA-467C-AD8A-62FB579ED1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FD0EA-DA5D-4E39-A4F3-B5B94BAD98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19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3388" y="214313"/>
            <a:ext cx="2176462" cy="58896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80163" cy="5889625"/>
          </a:xfrm>
        </p:spPr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D2F3055-0E70-4C97-9F1B-E540F7658C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649FF-27E0-47D3-907A-C7ED71A0D72A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2433603-CE53-414C-987E-CD97A7D844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1FA1F-E51A-4671-9F1A-C81D318618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869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6A24F-3429-4838-8E17-0D15F06B0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2A181-1DB3-4986-8A25-067EBD9FA1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4C31B-2BF9-41FB-9CD3-CC38E0B7D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A831E-3FC6-40B6-89FA-F43840FCC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13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F49EDD-4399-4F73-8DDA-86E63DAC0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E0494-95A2-4A18-9454-BAAA8D8120B3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5240137-F780-4162-AE05-8F65C249E5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F9B2C-1773-40CD-92E7-89371B9D16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00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5EBED15-C8CB-496F-AA6B-E5BC301CE8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E7F28-4D04-4081-8561-2FE0EEF947DF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0C2633C-6E9B-4014-A885-34A8758A76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244BD-14B8-4D24-97ED-C5E8DBF793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95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989138"/>
            <a:ext cx="4278313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989138"/>
            <a:ext cx="4278312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7C6D13-2E01-4E4B-813A-E752A9D5F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21F30-4878-4D77-AB8D-A2A3367136B8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1B9A8CD-6619-41AC-ADD1-213213BB701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6996A-03A3-4CF5-83DA-641943C2B8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51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B23B870-2A5B-4389-BE5C-08AA726A29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CE865-B54F-4009-9144-32C232DB91A8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3374B87-0F89-45AA-B174-D05101939E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F599-0C14-4522-952E-92A42FCEE3F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47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111D425-31CC-48D6-AD2D-C0650B49AD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F770-5052-4818-A502-9D15DF60540D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DCC8A4D-3CA0-4FF3-8A3E-AF1CBB83AD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ACE15-E2E8-40AA-BAC5-09C35BB40E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65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DB076C-4BD4-4273-85D3-DA91438DA4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1FBD7-6236-48C2-9BE8-1EBC6E3881BD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6CB3366-750C-4C5D-86E3-AD97C61F13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077EA-2924-4FD9-8381-7A345C16524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061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79374E6-467D-41F9-9A87-BF9CCF8E7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6DF2E-40E3-47A1-84D4-7C6EB9904FA7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41753E3-88D4-4FB7-89D8-D6292DCF36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3ECA-803F-43B1-9037-368AC1634C3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5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8F3EC17-11EC-46BB-B4CB-810316580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08029-048E-4CDA-A31D-5B38B4CA652A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4A21020-1F0F-4438-9E53-8812530E1C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A364-5A47-4EAD-988A-85221A084A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19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A50297-A2C2-4D65-A2E6-BBCAF6D9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B313BF1-2805-4A35-B5AE-7D3B07F57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A65DCB-18CF-4792-A523-62EBBD2A9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FE4F7E-9C56-430E-A330-DE0EFE86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6D09FE-4567-44BB-A491-AD0A22A7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0963D83-4700-4462-AA8E-4B1C33BE2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09F2A1C-15D1-49E8-ABB5-BDC5AB5A4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6AACD86-BBFD-48ED-83A5-F587FFEC3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4313"/>
            <a:ext cx="854868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C语言程序设计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3BFA5CA-EC28-45AE-8800-41BEC521D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89138"/>
            <a:ext cx="8709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DE90B45-0E20-46DC-B7C8-CBB4644F53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43638"/>
            <a:ext cx="172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538225E1-D2EE-4FCF-90C8-5CEA8E9BA513}" type="datetime1">
              <a:rPr lang="zh-CN" altLang="en-US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485D62D0-85B2-46E6-8BAD-B64EB58AB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F24B3A7-0CBC-41AD-99E9-88D0C171AA1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wenaa@hust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84BE2614-80CF-4142-9F8E-0BAE995B53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7188" y="765175"/>
            <a:ext cx="8458200" cy="2519363"/>
          </a:xfrm>
        </p:spPr>
        <p:txBody>
          <a:bodyPr/>
          <a:lstStyle/>
          <a:p>
            <a:pPr eaLnBrk="1" hangingPunct="1"/>
            <a:r>
              <a:rPr lang="zh-CN" altLang="en-US" sz="7200">
                <a:latin typeface="隶书" panose="02010509060101010101" pitchFamily="49" charset="-122"/>
                <a:ea typeface="隶书" panose="02010509060101010101" pitchFamily="49" charset="-122"/>
              </a:rPr>
              <a:t>算法设计与分析</a:t>
            </a:r>
            <a:br>
              <a:rPr lang="en-US" altLang="zh-CN" sz="72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Computer Algorithm Design &amp; Analysis</a:t>
            </a:r>
            <a:endParaRPr lang="zh-CN" altLang="en-US" sz="5400"/>
          </a:p>
        </p:txBody>
      </p:sp>
      <p:pic>
        <p:nvPicPr>
          <p:cNvPr id="5123" name="图片 23">
            <a:extLst>
              <a:ext uri="{FF2B5EF4-FFF2-40B4-BE49-F238E27FC236}">
                <a16:creationId xmlns:a16="http://schemas.microsoft.com/office/drawing/2014/main" id="{BF0C6CBA-CB43-400F-8721-30E83F60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副标题 2">
            <a:extLst>
              <a:ext uri="{FF2B5EF4-FFF2-40B4-BE49-F238E27FC236}">
                <a16:creationId xmlns:a16="http://schemas.microsoft.com/office/drawing/2014/main" id="{7D431EB4-70EA-4FC3-9F99-FEA4636967F7}"/>
              </a:ext>
            </a:extLst>
          </p:cNvPr>
          <p:cNvSpPr txBox="1">
            <a:spLocks/>
          </p:cNvSpPr>
          <p:nvPr/>
        </p:nvSpPr>
        <p:spPr bwMode="auto">
          <a:xfrm>
            <a:off x="357188" y="4357688"/>
            <a:ext cx="84582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Clr>
                <a:srgbClr val="3333CC"/>
              </a:buClr>
              <a:buFont typeface="Wingdings 2" panose="05020102010507070707" pitchFamily="18" charset="2"/>
              <a:buNone/>
            </a:pPr>
            <a:r>
              <a:rPr lang="zh-CN" altLang="en-US" sz="2500">
                <a:solidFill>
                  <a:srgbClr val="333399"/>
                </a:solidFill>
              </a:rPr>
              <a:t>文 明</a:t>
            </a:r>
            <a:endParaRPr lang="en-US" altLang="zh-CN" sz="2500">
              <a:solidFill>
                <a:srgbClr val="333399"/>
              </a:solidFill>
            </a:endParaRPr>
          </a:p>
          <a:p>
            <a:pPr algn="ctr" eaLnBrk="1" hangingPunct="1">
              <a:buClr>
                <a:srgbClr val="3333CC"/>
              </a:buClr>
              <a:buFont typeface="Wingdings 2" panose="05020102010507070707" pitchFamily="18" charset="2"/>
              <a:buNone/>
            </a:pPr>
            <a:r>
              <a:rPr lang="en-US" altLang="zh-CN" sz="2500">
                <a:solidFill>
                  <a:srgbClr val="333399"/>
                </a:solidFill>
                <a:hlinkClick r:id="rId4"/>
              </a:rPr>
              <a:t>mwenaa@hust.edu.cn</a:t>
            </a:r>
            <a:endParaRPr lang="en-US" altLang="zh-CN" sz="25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>
            <a:extLst>
              <a:ext uri="{FF2B5EF4-FFF2-40B4-BE49-F238E27FC236}">
                <a16:creationId xmlns:a16="http://schemas.microsoft.com/office/drawing/2014/main" id="{A0FC17A9-5FEB-45BD-95AE-7C3F8BA7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522288"/>
            <a:ext cx="5245100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3">
            <a:extLst>
              <a:ext uri="{FF2B5EF4-FFF2-40B4-BE49-F238E27FC236}">
                <a16:creationId xmlns:a16="http://schemas.microsoft.com/office/drawing/2014/main" id="{B6375F3F-613C-4439-B508-B80F4B0F1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346075"/>
            <a:ext cx="1722437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ED04B02-1AE5-40D2-8111-476F8AC920C1}"/>
              </a:ext>
            </a:extLst>
          </p:cNvPr>
          <p:cNvSpPr txBox="1">
            <a:spLocks/>
          </p:cNvSpPr>
          <p:nvPr/>
        </p:nvSpPr>
        <p:spPr bwMode="auto">
          <a:xfrm>
            <a:off x="107950" y="2463800"/>
            <a:ext cx="6303963" cy="391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dirty="0"/>
              <a:t>图</a:t>
            </a:r>
            <a:r>
              <a:rPr lang="en-US" altLang="zh-CN" sz="1600" dirty="0"/>
              <a:t>23-1</a:t>
            </a:r>
            <a:r>
              <a:rPr lang="zh-CN" altLang="en-US" sz="1600" dirty="0"/>
              <a:t>的一个切割</a:t>
            </a:r>
            <a:r>
              <a:rPr lang="en-US" altLang="zh-CN" sz="1600" dirty="0"/>
              <a:t>(S,V-S)</a:t>
            </a:r>
            <a:endParaRPr lang="zh-CN" altLang="en-US" sz="16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横跨切割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4988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b,c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b,h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d,f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a,h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e,f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是唯一一条轻量级边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权重为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    重：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将图中加了阴影的边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f,g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g,h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构成一个集合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其中不存在横跨该切割的边，故切割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(S,V-S)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尊重集合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74850"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9" name="内容占位符 2">
            <a:extLst>
              <a:ext uri="{FF2B5EF4-FFF2-40B4-BE49-F238E27FC236}">
                <a16:creationId xmlns:a16="http://schemas.microsoft.com/office/drawing/2014/main" id="{508E5C3D-F932-4BAF-BAFF-F2093B04E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0"/>
            <a:ext cx="1600200" cy="69215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endParaRPr lang="en-US" altLang="zh-CN" sz="2800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74850"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90" name="右箭头 6">
            <a:extLst>
              <a:ext uri="{FF2B5EF4-FFF2-40B4-BE49-F238E27FC236}">
                <a16:creationId xmlns:a16="http://schemas.microsoft.com/office/drawing/2014/main" id="{BF9DE9F7-0725-4B35-8E51-D8B3FCE6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1268413"/>
            <a:ext cx="631825" cy="479425"/>
          </a:xfrm>
          <a:prstGeom prst="rightArrow">
            <a:avLst>
              <a:gd name="adj1" fmla="val 50000"/>
              <a:gd name="adj2" fmla="val 499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391" name="直接连接符 2">
            <a:extLst>
              <a:ext uri="{FF2B5EF4-FFF2-40B4-BE49-F238E27FC236}">
                <a16:creationId xmlns:a16="http://schemas.microsoft.com/office/drawing/2014/main" id="{9603BB42-AA91-4D99-ACD8-3CDDFF9DBD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1913" y="1557338"/>
            <a:ext cx="431800" cy="4318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2" name="直接连接符 9">
            <a:extLst>
              <a:ext uri="{FF2B5EF4-FFF2-40B4-BE49-F238E27FC236}">
                <a16:creationId xmlns:a16="http://schemas.microsoft.com/office/drawing/2014/main" id="{8A073EBC-8D96-4699-BF14-2CD93FBCCA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51025" y="1008063"/>
            <a:ext cx="0" cy="9159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3" name="直接连接符 11">
            <a:extLst>
              <a:ext uri="{FF2B5EF4-FFF2-40B4-BE49-F238E27FC236}">
                <a16:creationId xmlns:a16="http://schemas.microsoft.com/office/drawing/2014/main" id="{F267F78F-4E65-4203-BE01-50C64CEDA9D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79613" y="908050"/>
            <a:ext cx="8636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4" name="直接连接符 14">
            <a:extLst>
              <a:ext uri="{FF2B5EF4-FFF2-40B4-BE49-F238E27FC236}">
                <a16:creationId xmlns:a16="http://schemas.microsoft.com/office/drawing/2014/main" id="{D1EC9710-B1C2-4D4F-8911-18C87F80684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32138" y="903288"/>
            <a:ext cx="8636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5" name="直接连接符 15">
            <a:extLst>
              <a:ext uri="{FF2B5EF4-FFF2-40B4-BE49-F238E27FC236}">
                <a16:creationId xmlns:a16="http://schemas.microsoft.com/office/drawing/2014/main" id="{F7B000A2-0F8F-47CA-BC35-CB711FF82D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9563" y="1052513"/>
            <a:ext cx="0" cy="8588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直接连接符 17">
            <a:extLst>
              <a:ext uri="{FF2B5EF4-FFF2-40B4-BE49-F238E27FC236}">
                <a16:creationId xmlns:a16="http://schemas.microsoft.com/office/drawing/2014/main" id="{D4AA8431-E59F-41F6-B4A3-E4CD9E88739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46563" y="1528763"/>
            <a:ext cx="387350" cy="398462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FC24658-716D-41E8-A5B8-366E824B097C}"/>
              </a:ext>
            </a:extLst>
          </p:cNvPr>
          <p:cNvSpPr txBox="1"/>
          <p:nvPr/>
        </p:nvSpPr>
        <p:spPr>
          <a:xfrm>
            <a:off x="5795963" y="4581525"/>
            <a:ext cx="3348037" cy="2030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宋体" panose="02010600030101010101" pitchFamily="2" charset="-122"/>
              </a:rPr>
              <a:t>将切割</a:t>
            </a:r>
            <a:r>
              <a:rPr lang="en-US" altLang="zh-CN" dirty="0">
                <a:latin typeface="宋体" panose="02010600030101010101" pitchFamily="2" charset="-122"/>
              </a:rPr>
              <a:t>(S,V-S)</a:t>
            </a:r>
            <a:r>
              <a:rPr lang="zh-CN" altLang="en-US" dirty="0">
                <a:latin typeface="宋体" panose="02010600030101010101" pitchFamily="2" charset="-122"/>
              </a:rPr>
              <a:t>中两个集合的结点分别画在左、右两边，左边是集合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中的结点，右边是集合</a:t>
            </a:r>
            <a:r>
              <a:rPr lang="en-US" altLang="zh-CN" dirty="0">
                <a:latin typeface="宋体" panose="02010600030101010101" pitchFamily="2" charset="-122"/>
              </a:rPr>
              <a:t>V-S</a:t>
            </a:r>
            <a:r>
              <a:rPr lang="zh-CN" altLang="en-US" dirty="0">
                <a:latin typeface="宋体" panose="02010600030101010101" pitchFamily="2" charset="-122"/>
              </a:rPr>
              <a:t>中的结点。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宋体" panose="02010600030101010101" pitchFamily="2" charset="-122"/>
              </a:rPr>
              <a:t>横跨切割的边一端连接左边的一个结点，一端连接右边的一个结点。</a:t>
            </a:r>
          </a:p>
        </p:txBody>
      </p:sp>
      <p:pic>
        <p:nvPicPr>
          <p:cNvPr id="16398" name="图片 23">
            <a:extLst>
              <a:ext uri="{FF2B5EF4-FFF2-40B4-BE49-F238E27FC236}">
                <a16:creationId xmlns:a16="http://schemas.microsoft.com/office/drawing/2014/main" id="{92781E55-C646-4CA5-8D45-EC3B7A1FD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6EAF99EB-C759-4357-8E35-48EEC34DB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63500"/>
            <a:ext cx="8858250" cy="640873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选择安全边的规则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定理</a:t>
            </a:r>
            <a:r>
              <a:rPr lang="en-US" altLang="zh-CN" sz="2400" dirty="0"/>
              <a:t>23.1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是一个在边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上定义了实数值权重函数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的连通无向图。设集合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的一个子集，且</a:t>
            </a:r>
            <a:r>
              <a:rPr lang="en-US" altLang="zh-CN" sz="2400" dirty="0"/>
              <a:t>A</a:t>
            </a:r>
            <a:r>
              <a:rPr lang="zh-CN" altLang="en-US" sz="2400" dirty="0"/>
              <a:t>包含在图</a:t>
            </a:r>
            <a:r>
              <a:rPr lang="en-US" altLang="zh-CN" sz="2400" dirty="0"/>
              <a:t>G</a:t>
            </a:r>
            <a:r>
              <a:rPr lang="zh-CN" altLang="en-US" sz="2400" dirty="0"/>
              <a:t>的某棵最小生成树中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中尊重集合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的任意一个切割，又设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u,v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是横跨切割</a:t>
            </a:r>
            <a:r>
              <a:rPr lang="en-US" altLang="zh-CN" sz="2400" b="1" dirty="0"/>
              <a:t>(S,V-S)</a:t>
            </a:r>
            <a:r>
              <a:rPr lang="zh-CN" altLang="en-US" sz="2400" b="1" dirty="0"/>
              <a:t>的一条轻量级边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。那么边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是安全的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（即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MST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性质）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证明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是一棵包含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的最小生成树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en-US" altLang="zh-CN" sz="2400" dirty="0"/>
              <a:t>T</a:t>
            </a:r>
            <a:r>
              <a:rPr lang="zh-CN" altLang="en-US" sz="2400" dirty="0"/>
              <a:t>不包含轻量级边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</a:p>
          <a:p>
            <a:pPr marL="12573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注：若</a:t>
            </a:r>
            <a:r>
              <a:rPr lang="en-US" altLang="zh-CN" sz="1800" dirty="0"/>
              <a:t>T</a:t>
            </a:r>
            <a:r>
              <a:rPr lang="zh-CN" altLang="en-US" sz="1800" dirty="0"/>
              <a:t>包含轻量级边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</a:t>
            </a:r>
            <a:r>
              <a:rPr lang="zh-CN" altLang="en-US" sz="1800" dirty="0"/>
              <a:t>，则证毕。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</p:txBody>
      </p:sp>
      <p:pic>
        <p:nvPicPr>
          <p:cNvPr id="17411" name="图片 2">
            <a:extLst>
              <a:ext uri="{FF2B5EF4-FFF2-40B4-BE49-F238E27FC236}">
                <a16:creationId xmlns:a16="http://schemas.microsoft.com/office/drawing/2014/main" id="{F66C4FD8-4508-4A13-9C03-E1FF9D993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149725"/>
            <a:ext cx="292417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矩形 3">
            <a:extLst>
              <a:ext uri="{FF2B5EF4-FFF2-40B4-BE49-F238E27FC236}">
                <a16:creationId xmlns:a16="http://schemas.microsoft.com/office/drawing/2014/main" id="{DF20F88A-AF37-4A50-9CE0-B610CB75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768850"/>
            <a:ext cx="50053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中包含有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的所有结点，且是一棵树，所以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(u,v)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中从结点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到结点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简单路径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形成一个环。</a:t>
            </a:r>
          </a:p>
        </p:txBody>
      </p:sp>
      <p:sp>
        <p:nvSpPr>
          <p:cNvPr id="17413" name="右箭头 4">
            <a:extLst>
              <a:ext uri="{FF2B5EF4-FFF2-40B4-BE49-F238E27FC236}">
                <a16:creationId xmlns:a16="http://schemas.microsoft.com/office/drawing/2014/main" id="{1A567BC7-3256-4653-A828-CE5A05FAC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5454650"/>
            <a:ext cx="560387" cy="350838"/>
          </a:xfrm>
          <a:prstGeom prst="rightArrow">
            <a:avLst>
              <a:gd name="adj1" fmla="val 50000"/>
              <a:gd name="adj2" fmla="val 499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4" name="图片 23">
            <a:extLst>
              <a:ext uri="{FF2B5EF4-FFF2-40B4-BE49-F238E27FC236}">
                <a16:creationId xmlns:a16="http://schemas.microsoft.com/office/drawing/2014/main" id="{CAD8819A-0FF5-4693-B70E-C135BD89F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982E1D34-1100-46F7-8DCB-214A7537CD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rgbClr val="045C75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61573E5-A8B1-4D4D-B267-4F97820B1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2854325"/>
            <a:ext cx="8856662" cy="367823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设</a:t>
            </a:r>
            <a:r>
              <a:rPr lang="en-US" altLang="zh-CN" sz="2400"/>
              <a:t>(x,y)</a:t>
            </a:r>
            <a:r>
              <a:rPr lang="zh-CN" altLang="en-US" sz="2400"/>
              <a:t>是</a:t>
            </a:r>
            <a:r>
              <a:rPr lang="en-US" altLang="zh-CN" sz="2400"/>
              <a:t>T</a:t>
            </a:r>
            <a:r>
              <a:rPr lang="zh-CN" altLang="en-US" sz="2400"/>
              <a:t>中属于简单路径</a:t>
            </a:r>
            <a:r>
              <a:rPr lang="en-US" altLang="zh-CN" sz="2400"/>
              <a:t>p</a:t>
            </a:r>
            <a:r>
              <a:rPr lang="zh-CN" altLang="en-US" sz="2400"/>
              <a:t>但横跨该切割的边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，且根据已知条件：切割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(S,V-S)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尊重集合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，所以</a:t>
            </a:r>
            <a:r>
              <a:rPr lang="zh-CN" altLang="en-US" sz="2400">
                <a:solidFill>
                  <a:srgbClr val="0000FF"/>
                </a:solidFill>
              </a:rPr>
              <a:t>边</a:t>
            </a:r>
            <a:r>
              <a:rPr lang="en-US" altLang="zh-CN" sz="2400">
                <a:solidFill>
                  <a:srgbClr val="0000FF"/>
                </a:solidFill>
              </a:rPr>
              <a:t>(x,y)</a:t>
            </a:r>
            <a:r>
              <a:rPr lang="zh-CN" altLang="en-US" sz="2400">
                <a:solidFill>
                  <a:srgbClr val="0000FF"/>
                </a:solidFill>
              </a:rPr>
              <a:t>不在集合</a:t>
            </a:r>
            <a:r>
              <a:rPr lang="en-US" altLang="zh-CN" sz="2400">
                <a:solidFill>
                  <a:srgbClr val="0000FF"/>
                </a:solidFill>
              </a:rPr>
              <a:t>A</a:t>
            </a:r>
            <a:r>
              <a:rPr lang="zh-CN" altLang="en-US" sz="2400">
                <a:solidFill>
                  <a:srgbClr val="0000FF"/>
                </a:solidFill>
              </a:rPr>
              <a:t>中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由于边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位于树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中，是从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的唯一简单路径上的一条边，所以将该边删除会导致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被分解为两个连通分量。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</a:rPr>
              <a:t>将</a:t>
            </a:r>
            <a:r>
              <a:rPr lang="en-US" altLang="zh-CN" sz="2400">
                <a:solidFill>
                  <a:srgbClr val="FF0000"/>
                </a:solidFill>
              </a:rPr>
              <a:t>(u,v)</a:t>
            </a:r>
            <a:r>
              <a:rPr lang="zh-CN" altLang="en-US" sz="2400">
                <a:solidFill>
                  <a:srgbClr val="FF0000"/>
                </a:solidFill>
              </a:rPr>
              <a:t>加上去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，则可以将这两个连通分量连接起来再次形成一棵新的生成树，记为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T’=T-{(x,y)}∪{(u,v)}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8436" name="图片 4">
            <a:extLst>
              <a:ext uri="{FF2B5EF4-FFF2-40B4-BE49-F238E27FC236}">
                <a16:creationId xmlns:a16="http://schemas.microsoft.com/office/drawing/2014/main" id="{43C7C46F-D13F-4325-A96B-15F3B3974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27352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37" name="直接箭头连接符 3">
            <a:extLst>
              <a:ext uri="{FF2B5EF4-FFF2-40B4-BE49-F238E27FC236}">
                <a16:creationId xmlns:a16="http://schemas.microsoft.com/office/drawing/2014/main" id="{D7430E5C-C589-407B-A0B3-F2B9D1F37E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16013" y="820738"/>
            <a:ext cx="2592387" cy="952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38" name="直接箭头连接符 10">
            <a:extLst>
              <a:ext uri="{FF2B5EF4-FFF2-40B4-BE49-F238E27FC236}">
                <a16:creationId xmlns:a16="http://schemas.microsoft.com/office/drawing/2014/main" id="{7B65E6C7-3DBF-4B73-B334-36B831FC32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411413" y="1049338"/>
            <a:ext cx="1296987" cy="1019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439" name="图片 23">
            <a:extLst>
              <a:ext uri="{FF2B5EF4-FFF2-40B4-BE49-F238E27FC236}">
                <a16:creationId xmlns:a16="http://schemas.microsoft.com/office/drawing/2014/main" id="{AD5FB5C4-7ABD-4BF4-BC27-24AE78B20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F75FBAE-67CE-4C61-A189-2216B009F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5888"/>
            <a:ext cx="549433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而言，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分别处在它所横跨的切割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的两端（如图所示，所有黑色的结点位于集合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中，所有白色的结点位于集合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V-S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中）；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中至少有一条属于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的边也横跨该切割（如图中的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所示）。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23">
            <a:extLst>
              <a:ext uri="{FF2B5EF4-FFF2-40B4-BE49-F238E27FC236}">
                <a16:creationId xmlns:a16="http://schemas.microsoft.com/office/drawing/2014/main" id="{1E7D94A5-C0E8-4921-B9B0-3DB814A2B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>
            <a:extLst>
              <a:ext uri="{FF2B5EF4-FFF2-40B4-BE49-F238E27FC236}">
                <a16:creationId xmlns:a16="http://schemas.microsoft.com/office/drawing/2014/main" id="{A565EC16-2CC8-4172-B56B-5792C10430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4450"/>
            <a:ext cx="8629650" cy="601503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由于边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是横跨切割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的一条轻量级边，而且边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也横跨该切割，所以应有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)≤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。因此，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3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是一棵最小生成树，所以还应有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(T)≤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(T')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0863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l-G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(T)=</a:t>
            </a:r>
            <a:r>
              <a:rPr lang="el-G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(T')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solidFill>
                  <a:srgbClr val="FF0000"/>
                </a:solidFill>
              </a:rPr>
              <a:t>T'</a:t>
            </a:r>
            <a:r>
              <a:rPr lang="zh-CN" altLang="en-US" sz="2400" dirty="0">
                <a:solidFill>
                  <a:srgbClr val="FF0000"/>
                </a:solidFill>
              </a:rPr>
              <a:t>一定也是一棵最小生成树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另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       ，且            ，所以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                    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由于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T'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是最小生成树，所以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是安全的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   证毕。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2300" indent="-6223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0" name="灯片编号占位符 6">
            <a:extLst>
              <a:ext uri="{FF2B5EF4-FFF2-40B4-BE49-F238E27FC236}">
                <a16:creationId xmlns:a16="http://schemas.microsoft.com/office/drawing/2014/main" id="{82272462-0ED2-40F3-92F7-545FDED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688" y="605948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40B01A5-A227-4D71-BD54-06E358A81720}" type="slidenum">
              <a:rPr lang="zh-CN" altLang="en-US" sz="1400" smtClean="0">
                <a:solidFill>
                  <a:srgbClr val="045C75"/>
                </a:solidFill>
                <a:latin typeface="Constantia" panose="02030602050306030303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en-US" sz="1400">
              <a:solidFill>
                <a:srgbClr val="045C75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pic>
        <p:nvPicPr>
          <p:cNvPr id="19461" name="图片 1">
            <a:extLst>
              <a:ext uri="{FF2B5EF4-FFF2-40B4-BE49-F238E27FC236}">
                <a16:creationId xmlns:a16="http://schemas.microsoft.com/office/drawing/2014/main" id="{66CBAB46-3D34-4991-B352-3B4C2AFCF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70000"/>
            <a:ext cx="52530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2" name="对象 4">
            <a:extLst>
              <a:ext uri="{FF2B5EF4-FFF2-40B4-BE49-F238E27FC236}">
                <a16:creationId xmlns:a16="http://schemas.microsoft.com/office/drawing/2014/main" id="{4C09B0B8-2212-4033-B05D-D3658849C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700463"/>
          <a:ext cx="8397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公式" r:id="rId5" imgW="482391" imgH="190417" progId="Equation.3">
                  <p:embed/>
                </p:oleObj>
              </mc:Choice>
              <mc:Fallback>
                <p:oleObj name="公式" r:id="rId5" imgW="482391" imgH="190417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00463"/>
                        <a:ext cx="8397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5">
            <a:extLst>
              <a:ext uri="{FF2B5EF4-FFF2-40B4-BE49-F238E27FC236}">
                <a16:creationId xmlns:a16="http://schemas.microsoft.com/office/drawing/2014/main" id="{1B3C7462-E777-4CA4-BC41-4A1F9446F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656013"/>
          <a:ext cx="17303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公式" r:id="rId7" imgW="685800" imgH="203200" progId="Equation.3">
                  <p:embed/>
                </p:oleObj>
              </mc:Choice>
              <mc:Fallback>
                <p:oleObj name="公式" r:id="rId7" imgW="685800" imgH="203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56013"/>
                        <a:ext cx="17303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6">
            <a:extLst>
              <a:ext uri="{FF2B5EF4-FFF2-40B4-BE49-F238E27FC236}">
                <a16:creationId xmlns:a16="http://schemas.microsoft.com/office/drawing/2014/main" id="{3BB3B69D-5B0B-469F-8EED-FAC13585A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8438" y="3673475"/>
          <a:ext cx="993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name="公式" r:id="rId9" imgW="571252" imgH="203112" progId="Equation.3">
                  <p:embed/>
                </p:oleObj>
              </mc:Choice>
              <mc:Fallback>
                <p:oleObj name="公式" r:id="rId9" imgW="571252" imgH="203112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3673475"/>
                        <a:ext cx="993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7">
            <a:extLst>
              <a:ext uri="{FF2B5EF4-FFF2-40B4-BE49-F238E27FC236}">
                <a16:creationId xmlns:a16="http://schemas.microsoft.com/office/drawing/2014/main" id="{D8626CD6-A4A4-4E6C-998C-67151FFA5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4264025"/>
          <a:ext cx="3244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7" name="公式" r:id="rId11" imgW="1193800" imgH="203200" progId="Equation.3">
                  <p:embed/>
                </p:oleObj>
              </mc:Choice>
              <mc:Fallback>
                <p:oleObj name="公式" r:id="rId11" imgW="1193800" imgH="203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264025"/>
                        <a:ext cx="3244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C3F66C7-FF97-4C2A-8A68-20A8FD555E19}"/>
              </a:ext>
            </a:extLst>
          </p:cNvPr>
          <p:cNvSpPr/>
          <p:nvPr/>
        </p:nvSpPr>
        <p:spPr>
          <a:xfrm>
            <a:off x="855663" y="6111875"/>
            <a:ext cx="6840537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i="1" dirty="0">
                <a:solidFill>
                  <a:srgbClr val="0000FF"/>
                </a:solidFill>
              </a:rPr>
              <a:t>循环不变式：在每遍循环之前，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是某棵最小生成树的一个子集。</a:t>
            </a:r>
            <a:endParaRPr lang="en-US" altLang="zh-CN" sz="1200" i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797A04-1F3D-4D96-B7F0-EC4123E5444A}"/>
              </a:ext>
            </a:extLst>
          </p:cNvPr>
          <p:cNvSpPr/>
          <p:nvPr/>
        </p:nvSpPr>
        <p:spPr>
          <a:xfrm>
            <a:off x="874713" y="6496050"/>
            <a:ext cx="82677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i="1" dirty="0">
                <a:solidFill>
                  <a:srgbClr val="0000FF"/>
                </a:solidFill>
              </a:rPr>
              <a:t>这样的边使得我们可以“安全地”将之加入到集合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而不会破坏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的循环不变式，因此称之为集合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的“安全边”</a:t>
            </a:r>
            <a:endParaRPr lang="en-US" altLang="zh-CN" sz="12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6A9F69CD-9CA4-48C8-BC40-A9815CF65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8913"/>
            <a:ext cx="8856663" cy="5905500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基于定理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23.1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理解算法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GENERIC-MST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在算法推进的过程中，</a:t>
            </a:r>
            <a:r>
              <a:rPr lang="zh-CN" altLang="en-US" sz="2400" dirty="0"/>
              <a:t>集合</a:t>
            </a:r>
            <a:r>
              <a:rPr lang="en-US" altLang="zh-CN" sz="2400" dirty="0"/>
              <a:t>A</a:t>
            </a:r>
            <a:r>
              <a:rPr lang="zh-CN" altLang="en-US" sz="2400" dirty="0"/>
              <a:t>始终保持无环状态。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因为加入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中每条边都是安全的，使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始终保持为一棵最小生成树子集的状态。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算法执行的任意时刻，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=(V,A)</a:t>
            </a:r>
            <a:r>
              <a:rPr lang="zh-CN" altLang="en-US" sz="2400" dirty="0"/>
              <a:t>是一个森林。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中的每个连通分量是一棵树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某些连通分量可能是仅含一个结点的树，如在初始时，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A=Ø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棵树，每棵树都只有一个结点。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对于安全边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，由于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A∪{(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必须无环，所以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连接的是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中的两个不同连通分量。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3" name="图片 23">
            <a:extLst>
              <a:ext uri="{FF2B5EF4-FFF2-40B4-BE49-F238E27FC236}">
                <a16:creationId xmlns:a16="http://schemas.microsoft.com/office/drawing/2014/main" id="{07B38DDB-E68D-4706-8356-C851C0E4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EF82A4-7972-4D59-84F8-5B0A65ED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5" y="0"/>
            <a:ext cx="2536825" cy="1030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7DD3205A-6A8F-441B-BA7A-91548F0FC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349500"/>
            <a:ext cx="8208962" cy="36004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|V|-1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次，每次找出构造最小生成树所需的一条边。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初始时，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A=Ø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棵树；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其后每遍循环将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中树的数量减少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当整个森林只含有一棵树时，算法终止。此时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是问题的解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(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最小成本生成树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1438" indent="-1341438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4F02B7-E514-4B46-947B-FA316B89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404813"/>
            <a:ext cx="4284662" cy="1739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1508" name="图片 23">
            <a:extLst>
              <a:ext uri="{FF2B5EF4-FFF2-40B4-BE49-F238E27FC236}">
                <a16:creationId xmlns:a16="http://schemas.microsoft.com/office/drawing/2014/main" id="{599C33A2-96A8-4BE5-A2EE-BC72E0DA3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23">
            <a:extLst>
              <a:ext uri="{FF2B5EF4-FFF2-40B4-BE49-F238E27FC236}">
                <a16:creationId xmlns:a16="http://schemas.microsoft.com/office/drawing/2014/main" id="{7A556B1F-6927-4FEE-9ED1-EE816D73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>
            <a:extLst>
              <a:ext uri="{FF2B5EF4-FFF2-40B4-BE49-F238E27FC236}">
                <a16:creationId xmlns:a16="http://schemas.microsoft.com/office/drawing/2014/main" id="{AB36B33F-636D-474C-9469-B5DBF086A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549275"/>
            <a:ext cx="8856663" cy="6192838"/>
          </a:xfrm>
          <a:solidFill>
            <a:schemeClr val="bg1"/>
          </a:solidFill>
        </p:spPr>
        <p:txBody>
          <a:bodyPr/>
          <a:lstStyle/>
          <a:p>
            <a:pPr marL="0" indent="6223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推论 </a:t>
            </a:r>
            <a:r>
              <a:rPr lang="en-US" altLang="zh-CN" sz="2400" dirty="0">
                <a:solidFill>
                  <a:srgbClr val="0000FF"/>
                </a:solidFill>
              </a:rPr>
              <a:t>23.2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是一个无向连通图，并有定义在边集合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上的实数值权重函数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。设集合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的一个子集，且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包含在图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的某棵最小生成树中。设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C=(V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,E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为森林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=(V,A)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中的一个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连通分量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)∈E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         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连接和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中其它连通分量的所有边中权重最小的边。则边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是安全的。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1700" indent="-901700" algn="just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证明：由于</a:t>
            </a:r>
            <a:r>
              <a:rPr lang="en-US" altLang="zh-CN" sz="2400" dirty="0"/>
              <a:t>C</a:t>
            </a:r>
            <a:r>
              <a:rPr lang="zh-CN" altLang="en-US" sz="2400" dirty="0"/>
              <a:t>是一个连通分量，与其它连通分量没有边连接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，所以定义在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的结点集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切割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,V-V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尊重集合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中没有横跨该切割的边。而边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就是横跨该切割的一条轻量级边，根据定理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23.1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是安全的。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1700" indent="-901700" algn="just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1438" indent="-134143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1341438" indent="-134143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</p:txBody>
      </p:sp>
      <p:graphicFrame>
        <p:nvGraphicFramePr>
          <p:cNvPr id="22532" name="对象 1">
            <a:extLst>
              <a:ext uri="{FF2B5EF4-FFF2-40B4-BE49-F238E27FC236}">
                <a16:creationId xmlns:a16="http://schemas.microsoft.com/office/drawing/2014/main" id="{B38C7903-9B7E-4C61-9C38-A763610B0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349500"/>
          <a:ext cx="1457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公式" r:id="rId4" imgW="685800" imgH="203200" progId="Equation.3">
                  <p:embed/>
                </p:oleObj>
              </mc:Choice>
              <mc:Fallback>
                <p:oleObj name="公式" r:id="rId4" imgW="6858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49500"/>
                        <a:ext cx="1457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D704136C-54B9-4AB4-AAF3-2EEA5895F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46038"/>
            <a:ext cx="9021763" cy="6408737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23.2 </a:t>
            </a:r>
            <a:r>
              <a:rPr lang="en-US" altLang="zh-CN" sz="2800" dirty="0" err="1"/>
              <a:t>Kruskal</a:t>
            </a:r>
            <a:r>
              <a:rPr lang="zh-CN" altLang="en-US" sz="2800" dirty="0"/>
              <a:t>和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算法是求解最小生成树的两个经典算法。它们都是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GENERIC-MST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算法的具体细化，每种算法都使用一条具体的规则来确定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GENERIC-MST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行所描述的安全边：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200" dirty="0" err="1"/>
              <a:t>Kruskal</a:t>
            </a:r>
            <a:r>
              <a:rPr lang="zh-CN" altLang="en-US" sz="2200" dirty="0"/>
              <a:t>算法：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始终是一个森林，开始时，其结点集就是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结点集，并且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是所有单节点树构成的森林。之后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每次加入到集合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中的安全边是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的两个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不同分量的权重最小的边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200" dirty="0"/>
              <a:t>Prim</a:t>
            </a:r>
            <a:r>
              <a:rPr lang="zh-CN" altLang="en-US" sz="2200" dirty="0"/>
              <a:t>算法：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始终是一棵树，每次加入到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中的安全边是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A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之外某个结点的边中权重最小的边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算法都是典型的</a:t>
            </a:r>
            <a:r>
              <a:rPr lang="zh-CN" altLang="en-US" sz="2400" dirty="0">
                <a:solidFill>
                  <a:srgbClr val="FF0000"/>
                </a:solidFill>
              </a:rPr>
              <a:t>贪心算法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</p:txBody>
      </p:sp>
      <p:pic>
        <p:nvPicPr>
          <p:cNvPr id="23555" name="图片 23">
            <a:extLst>
              <a:ext uri="{FF2B5EF4-FFF2-40B4-BE49-F238E27FC236}">
                <a16:creationId xmlns:a16="http://schemas.microsoft.com/office/drawing/2014/main" id="{538F4051-3C6D-41FD-A5AB-DDBFC495A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0B46BBB8-D9BD-416D-B7EE-53ECC5D63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238" y="55563"/>
            <a:ext cx="8770937" cy="6408737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1. </a:t>
            </a:r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4035425" indent="-403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算法找安全边的方法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：在所有连接森林中两棵不同树的边中，找权重最小的边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所连接的两棵树，则边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一定是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连接其它连通分量（包括树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）的一条轻量级边，根据推论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23.2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的一条安全边。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4579" name="图片 1">
            <a:extLst>
              <a:ext uri="{FF2B5EF4-FFF2-40B4-BE49-F238E27FC236}">
                <a16:creationId xmlns:a16="http://schemas.microsoft.com/office/drawing/2014/main" id="{B19C6D60-8876-438A-AAF0-135B5AF9A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933825"/>
            <a:ext cx="64198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666740-4810-4DC8-AB72-2E8B8B4356CB}"/>
              </a:ext>
            </a:extLst>
          </p:cNvPr>
          <p:cNvSpPr txBox="1"/>
          <p:nvPr/>
        </p:nvSpPr>
        <p:spPr>
          <a:xfrm>
            <a:off x="4767263" y="6256338"/>
            <a:ext cx="31845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借助不相交集合数据结构实现</a:t>
            </a:r>
          </a:p>
        </p:txBody>
      </p:sp>
      <p:cxnSp>
        <p:nvCxnSpPr>
          <p:cNvPr id="24581" name="直接箭头连接符 4">
            <a:extLst>
              <a:ext uri="{FF2B5EF4-FFF2-40B4-BE49-F238E27FC236}">
                <a16:creationId xmlns:a16="http://schemas.microsoft.com/office/drawing/2014/main" id="{9992AFA9-FEE0-404D-BA63-A2B94FA8993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40200" y="5834063"/>
            <a:ext cx="792163" cy="2889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2" name="图片 23">
            <a:extLst>
              <a:ext uri="{FF2B5EF4-FFF2-40B4-BE49-F238E27FC236}">
                <a16:creationId xmlns:a16="http://schemas.microsoft.com/office/drawing/2014/main" id="{C55A5E70-C26D-4564-A6A2-57092CC50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6">
            <a:extLst>
              <a:ext uri="{FF2B5EF4-FFF2-40B4-BE49-F238E27FC236}">
                <a16:creationId xmlns:a16="http://schemas.microsoft.com/office/drawing/2014/main" id="{F4FC7A33-94EF-424B-A638-F840310C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625600"/>
            <a:ext cx="78930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7">
            <a:extLst>
              <a:ext uri="{FF2B5EF4-FFF2-40B4-BE49-F238E27FC236}">
                <a16:creationId xmlns:a16="http://schemas.microsoft.com/office/drawing/2014/main" id="{D040B6C5-08E9-4C87-9305-05015B2E2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294063"/>
            <a:ext cx="789305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8">
            <a:extLst>
              <a:ext uri="{FF2B5EF4-FFF2-40B4-BE49-F238E27FC236}">
                <a16:creationId xmlns:a16="http://schemas.microsoft.com/office/drawing/2014/main" id="{A4C1F1EF-7B66-46FC-9574-5F80C213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964113"/>
            <a:ext cx="80359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430311-8540-4ABA-968D-F7D7275D15FA}"/>
              </a:ext>
            </a:extLst>
          </p:cNvPr>
          <p:cNvSpPr txBox="1"/>
          <p:nvPr/>
        </p:nvSpPr>
        <p:spPr>
          <a:xfrm>
            <a:off x="2182813" y="6554788"/>
            <a:ext cx="4824412" cy="276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在图</a:t>
            </a:r>
            <a:r>
              <a:rPr lang="en-US" altLang="zh-CN" sz="1200" dirty="0">
                <a:latin typeface="宋体" panose="02010600030101010101" pitchFamily="2" charset="-122"/>
              </a:rPr>
              <a:t>23-1</a:t>
            </a:r>
            <a:r>
              <a:rPr lang="zh-CN" altLang="en-US" sz="1200" dirty="0">
                <a:latin typeface="宋体" panose="02010600030101010101" pitchFamily="2" charset="-122"/>
              </a:rPr>
              <a:t>上执行</a:t>
            </a:r>
            <a:r>
              <a:rPr lang="en-US" altLang="zh-CN" sz="1200" dirty="0" err="1">
                <a:latin typeface="宋体" panose="02010600030101010101" pitchFamily="2" charset="-122"/>
              </a:rPr>
              <a:t>Kruskal</a:t>
            </a:r>
            <a:r>
              <a:rPr lang="zh-CN" altLang="en-US" sz="1200" dirty="0">
                <a:latin typeface="宋体" panose="02010600030101010101" pitchFamily="2" charset="-122"/>
              </a:rPr>
              <a:t>算法。加了阴影的边属于不断增长的森林</a:t>
            </a:r>
            <a:r>
              <a:rPr lang="en-US" altLang="zh-CN" sz="1200" dirty="0">
                <a:latin typeface="宋体" panose="02010600030101010101" pitchFamily="2" charset="-122"/>
              </a:rPr>
              <a:t>A</a:t>
            </a:r>
            <a:r>
              <a:rPr lang="zh-CN" altLang="en-US" sz="120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5607" name="图片 5">
            <a:extLst>
              <a:ext uri="{FF2B5EF4-FFF2-40B4-BE49-F238E27FC236}">
                <a16:creationId xmlns:a16="http://schemas.microsoft.com/office/drawing/2014/main" id="{DBAB418D-6665-4642-8B96-7E0529134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6988"/>
            <a:ext cx="78613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2493177-3CFA-46B6-9266-6794F25C6CD5}"/>
              </a:ext>
            </a:extLst>
          </p:cNvPr>
          <p:cNvSpPr/>
          <p:nvPr/>
        </p:nvSpPr>
        <p:spPr bwMode="auto">
          <a:xfrm>
            <a:off x="4287837" y="36513"/>
            <a:ext cx="3903410" cy="1465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6" name="图片 23">
            <a:extLst>
              <a:ext uri="{FF2B5EF4-FFF2-40B4-BE49-F238E27FC236}">
                <a16:creationId xmlns:a16="http://schemas.microsoft.com/office/drawing/2014/main" id="{D93FCF22-6028-4CF5-A999-DC3D7EE96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EC2CFD5-F117-4A15-8DDB-56748696ACD1}"/>
              </a:ext>
            </a:extLst>
          </p:cNvPr>
          <p:cNvSpPr/>
          <p:nvPr/>
        </p:nvSpPr>
        <p:spPr bwMode="auto">
          <a:xfrm>
            <a:off x="4384569" y="1653879"/>
            <a:ext cx="3903410" cy="1465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B182DE-BAD7-4AA2-8416-E673C6DE7625}"/>
              </a:ext>
            </a:extLst>
          </p:cNvPr>
          <p:cNvSpPr/>
          <p:nvPr/>
        </p:nvSpPr>
        <p:spPr bwMode="auto">
          <a:xfrm>
            <a:off x="4402390" y="3277579"/>
            <a:ext cx="3903410" cy="1465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FC830-05DF-44FF-9C6B-3ECDEA4AE338}"/>
              </a:ext>
            </a:extLst>
          </p:cNvPr>
          <p:cNvSpPr/>
          <p:nvPr/>
        </p:nvSpPr>
        <p:spPr bwMode="auto">
          <a:xfrm>
            <a:off x="4329113" y="4991101"/>
            <a:ext cx="3903410" cy="14652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5FA998BD-CF07-4AB5-AE8C-64BC6FC781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844675"/>
            <a:ext cx="7775575" cy="231457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 sz="3200" dirty="0">
                <a:solidFill>
                  <a:schemeClr val="tx1"/>
                </a:solidFill>
              </a:rPr>
              <a:t>第  十  讲</a:t>
            </a:r>
            <a:br>
              <a:rPr lang="en-US" altLang="zh-CN" sz="3200" dirty="0">
                <a:solidFill>
                  <a:schemeClr val="tx1"/>
                </a:solidFill>
              </a:rPr>
            </a:br>
            <a:r>
              <a:rPr lang="en-US" altLang="zh-CN" sz="3200" dirty="0">
                <a:solidFill>
                  <a:schemeClr val="tx1"/>
                </a:solidFill>
              </a:rPr>
              <a:t>Minimum Spanning Trees</a:t>
            </a:r>
            <a:br>
              <a:rPr lang="en-US" altLang="zh-CN" sz="3200" dirty="0">
                <a:solidFill>
                  <a:schemeClr val="tx1"/>
                </a:solidFill>
              </a:rPr>
            </a:br>
            <a:br>
              <a:rPr lang="en-US" altLang="zh-CN" sz="3200" dirty="0">
                <a:solidFill>
                  <a:schemeClr val="tx1"/>
                </a:solidFill>
              </a:rPr>
            </a:br>
            <a:r>
              <a:rPr lang="zh-CN" altLang="en-US" sz="3200" dirty="0">
                <a:solidFill>
                  <a:schemeClr val="tx1"/>
                </a:solidFill>
              </a:rPr>
              <a:t>最小生成树</a:t>
            </a:r>
          </a:p>
        </p:txBody>
      </p:sp>
      <p:pic>
        <p:nvPicPr>
          <p:cNvPr id="7171" name="图片 23">
            <a:extLst>
              <a:ext uri="{FF2B5EF4-FFF2-40B4-BE49-F238E27FC236}">
                <a16:creationId xmlns:a16="http://schemas.microsoft.com/office/drawing/2014/main" id="{D1295681-71FC-4352-B394-A3CBC796D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78AC3-A219-4F35-96EA-BE491ABA52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26627" name="灯片编号占位符 4">
            <a:extLst>
              <a:ext uri="{FF2B5EF4-FFF2-40B4-BE49-F238E27FC236}">
                <a16:creationId xmlns:a16="http://schemas.microsoft.com/office/drawing/2014/main" id="{F09F038F-078D-419F-8882-C9741CE7E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7621628-0D7D-46C4-8E85-72FCB04A00A3}" type="slidenum">
              <a:rPr lang="zh-CN" altLang="zh-CN" sz="140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6628" name="图片 5">
            <a:extLst>
              <a:ext uri="{FF2B5EF4-FFF2-40B4-BE49-F238E27FC236}">
                <a16:creationId xmlns:a16="http://schemas.microsoft.com/office/drawing/2014/main" id="{12A5EC54-C44F-4ED8-BD47-A146EEBF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8291512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C57765-6ED7-4E7B-8AB3-10241EA6B835}"/>
              </a:ext>
            </a:extLst>
          </p:cNvPr>
          <p:cNvSpPr txBox="1"/>
          <p:nvPr/>
        </p:nvSpPr>
        <p:spPr>
          <a:xfrm>
            <a:off x="2128838" y="6105525"/>
            <a:ext cx="4824412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/>
              <a:t>在图</a:t>
            </a:r>
            <a:r>
              <a:rPr lang="en-US" altLang="zh-CN" sz="1200" dirty="0"/>
              <a:t>23-1</a:t>
            </a:r>
            <a:r>
              <a:rPr lang="zh-CN" altLang="en-US" sz="1200" dirty="0"/>
              <a:t>上执行</a:t>
            </a:r>
            <a:r>
              <a:rPr lang="en-US" altLang="zh-CN" sz="1200" dirty="0" err="1"/>
              <a:t>Kruskal</a:t>
            </a:r>
            <a:r>
              <a:rPr lang="zh-CN" altLang="en-US" sz="1200" dirty="0"/>
              <a:t>算法。加了阴影的边属于不断增长的森林</a:t>
            </a:r>
            <a:r>
              <a:rPr lang="en-US" altLang="zh-CN" sz="1200" dirty="0"/>
              <a:t>A</a:t>
            </a:r>
            <a:r>
              <a:rPr lang="zh-CN" altLang="en-US" sz="1200" dirty="0"/>
              <a:t>。（</a:t>
            </a:r>
            <a:r>
              <a:rPr lang="en-US" altLang="zh-CN" sz="1200" dirty="0"/>
              <a:t>continue</a:t>
            </a:r>
            <a:r>
              <a:rPr lang="zh-CN" altLang="en-US" sz="1200" dirty="0"/>
              <a:t>）</a:t>
            </a:r>
          </a:p>
        </p:txBody>
      </p:sp>
      <p:pic>
        <p:nvPicPr>
          <p:cNvPr id="26630" name="图片 23">
            <a:extLst>
              <a:ext uri="{FF2B5EF4-FFF2-40B4-BE49-F238E27FC236}">
                <a16:creationId xmlns:a16="http://schemas.microsoft.com/office/drawing/2014/main" id="{2295276C-3281-4CC2-9FFE-1502FB06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982DC-3692-4A07-975E-CDD123A0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08050"/>
            <a:ext cx="8420100" cy="51958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Kruskal</a:t>
            </a:r>
            <a:r>
              <a:rPr lang="zh-CN" altLang="en-US" dirty="0"/>
              <a:t>算法的时间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算法的运行时间依赖于</a:t>
            </a:r>
            <a:r>
              <a:rPr lang="zh-CN" altLang="en-US" sz="2400" dirty="0"/>
              <a:t>不相交集合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数据结构的具体实现。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算法的时间为：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4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如果再注意到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|E|&lt;|V|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，则有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lg|E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|=O(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，所以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算法的时间可表示为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00FF"/>
                </a:solidFill>
              </a:rPr>
              <a:t>见教材</a:t>
            </a:r>
            <a:r>
              <a:rPr lang="en-US" altLang="zh-CN" sz="2400" dirty="0">
                <a:solidFill>
                  <a:srgbClr val="0000FF"/>
                </a:solidFill>
              </a:rPr>
              <a:t>P366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1C378-909F-412B-AD33-1F8CFD7945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27652" name="灯片编号占位符 4">
            <a:extLst>
              <a:ext uri="{FF2B5EF4-FFF2-40B4-BE49-F238E27FC236}">
                <a16:creationId xmlns:a16="http://schemas.microsoft.com/office/drawing/2014/main" id="{7D2833E9-BB77-4CBD-8772-D8ED7D543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80FC03B-06E1-47C2-B97C-6E937DBD3D9F}" type="slidenum">
              <a:rPr lang="zh-CN" altLang="zh-CN" sz="140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7653" name="图片 23">
            <a:extLst>
              <a:ext uri="{FF2B5EF4-FFF2-40B4-BE49-F238E27FC236}">
                <a16:creationId xmlns:a16="http://schemas.microsoft.com/office/drawing/2014/main" id="{B62BC85E-A5FA-4CE1-B19D-F6A77945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1C378-909F-412B-AD33-1F8CFD7945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27652" name="灯片编号占位符 4">
            <a:extLst>
              <a:ext uri="{FF2B5EF4-FFF2-40B4-BE49-F238E27FC236}">
                <a16:creationId xmlns:a16="http://schemas.microsoft.com/office/drawing/2014/main" id="{7D2833E9-BB77-4CBD-8772-D8ED7D543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80FC03B-06E1-47C2-B97C-6E937DBD3D9F}" type="slidenum">
              <a:rPr lang="zh-CN" altLang="zh-CN" sz="140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7653" name="图片 23">
            <a:extLst>
              <a:ext uri="{FF2B5EF4-FFF2-40B4-BE49-F238E27FC236}">
                <a16:creationId xmlns:a16="http://schemas.microsoft.com/office/drawing/2014/main" id="{B62BC85E-A5FA-4CE1-B19D-F6A77945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483785-948C-4EE0-B95A-83849283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620688"/>
            <a:ext cx="4767106" cy="5135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F8D6B0-1BF3-4608-B390-F632ABD81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998" y="1650"/>
            <a:ext cx="442902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005EFF-6260-954A-9050-E73FA1DC6080}"/>
              </a:ext>
            </a:extLst>
          </p:cNvPr>
          <p:cNvSpPr/>
          <p:nvPr/>
        </p:nvSpPr>
        <p:spPr bwMode="auto">
          <a:xfrm>
            <a:off x="323528" y="1916832"/>
            <a:ext cx="3528392" cy="23042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FCCE3-9EFA-9740-A7EB-C06AEE738D02}"/>
              </a:ext>
            </a:extLst>
          </p:cNvPr>
          <p:cNvSpPr/>
          <p:nvPr/>
        </p:nvSpPr>
        <p:spPr bwMode="auto">
          <a:xfrm>
            <a:off x="4716290" y="764704"/>
            <a:ext cx="3960166" cy="489654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0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1C378-909F-412B-AD33-1F8CFD7945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27652" name="灯片编号占位符 4">
            <a:extLst>
              <a:ext uri="{FF2B5EF4-FFF2-40B4-BE49-F238E27FC236}">
                <a16:creationId xmlns:a16="http://schemas.microsoft.com/office/drawing/2014/main" id="{7D2833E9-BB77-4CBD-8772-D8ED7D543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80FC03B-06E1-47C2-B97C-6E937DBD3D9F}" type="slidenum">
              <a:rPr lang="zh-CN" altLang="zh-CN" sz="140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7653" name="图片 23">
            <a:extLst>
              <a:ext uri="{FF2B5EF4-FFF2-40B4-BE49-F238E27FC236}">
                <a16:creationId xmlns:a16="http://schemas.microsoft.com/office/drawing/2014/main" id="{B62BC85E-A5FA-4CE1-B19D-F6A77945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8846AD9-41A0-4C11-A364-2A64ADFC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5409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2FBF5C-1B32-48BB-A119-ED7343F63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88640"/>
            <a:ext cx="3248987" cy="5104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B1BD2B-DFAD-4B4F-8A4C-C4D17817566F}"/>
              </a:ext>
            </a:extLst>
          </p:cNvPr>
          <p:cNvSpPr/>
          <p:nvPr/>
        </p:nvSpPr>
        <p:spPr bwMode="auto">
          <a:xfrm>
            <a:off x="323528" y="1124744"/>
            <a:ext cx="3528392" cy="7920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5F9932-1975-AB4C-A3CA-2A5B9A395FC7}"/>
              </a:ext>
            </a:extLst>
          </p:cNvPr>
          <p:cNvSpPr/>
          <p:nvPr/>
        </p:nvSpPr>
        <p:spPr bwMode="auto">
          <a:xfrm>
            <a:off x="323528" y="2348880"/>
            <a:ext cx="3528392" cy="6480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FC8BB-3C84-5644-B425-CAB97CDFE16F}"/>
              </a:ext>
            </a:extLst>
          </p:cNvPr>
          <p:cNvSpPr/>
          <p:nvPr/>
        </p:nvSpPr>
        <p:spPr bwMode="auto">
          <a:xfrm>
            <a:off x="323528" y="3041576"/>
            <a:ext cx="3528392" cy="20436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91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99AE8B60-0330-4A01-871E-BBEE74CE4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1438"/>
            <a:ext cx="9001125" cy="6408737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2. 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算法的每一步是在</a:t>
            </a:r>
            <a:r>
              <a:rPr lang="zh-CN" altLang="en-US" sz="2400" dirty="0"/>
              <a:t>连接集合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之外所有结点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的边中，选择一条轻量级边加入到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中。根据推论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23.2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，这条规则所加入的边对于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也是安全的。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Prim</a:t>
            </a:r>
            <a:r>
              <a:rPr lang="zh-CN" altLang="en-US" sz="2200" dirty="0"/>
              <a:t>算法的基本性质：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中的边总是构成一棵树。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7534E4-E457-4014-A768-556DE35E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3429000"/>
            <a:ext cx="4173538" cy="34131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D1AACDE-202E-4EBE-B1CB-EC7277573BEA}"/>
              </a:ext>
            </a:extLst>
          </p:cNvPr>
          <p:cNvSpPr txBox="1"/>
          <p:nvPr/>
        </p:nvSpPr>
        <p:spPr>
          <a:xfrm>
            <a:off x="5141913" y="3395663"/>
            <a:ext cx="3967162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r</a:t>
            </a:r>
            <a:r>
              <a:rPr lang="zh-CN" altLang="en-US" sz="1600" dirty="0"/>
              <a:t>是树根，从</a:t>
            </a:r>
            <a:r>
              <a:rPr lang="en-US" altLang="zh-CN" sz="1600" dirty="0" err="1"/>
              <a:t>r.key</a:t>
            </a:r>
            <a:r>
              <a:rPr lang="en-US" altLang="zh-CN" sz="1600" dirty="0"/>
              <a:t>=0</a:t>
            </a:r>
            <a:r>
              <a:rPr lang="zh-CN" altLang="en-US" sz="1600" dirty="0"/>
              <a:t>并首次选中</a:t>
            </a:r>
            <a:r>
              <a:rPr lang="en-US" altLang="zh-CN" sz="1600" dirty="0"/>
              <a:t>r</a:t>
            </a:r>
            <a:r>
              <a:rPr lang="zh-CN" altLang="en-US" sz="1600" dirty="0"/>
              <a:t>开始。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结点的属性</a:t>
            </a:r>
            <a:r>
              <a:rPr lang="en-US" altLang="zh-CN" sz="1600" dirty="0"/>
              <a:t>key</a:t>
            </a:r>
            <a:r>
              <a:rPr lang="zh-CN" altLang="en-US" sz="1600" dirty="0"/>
              <a:t>的值是其连接至</a:t>
            </a:r>
            <a:r>
              <a:rPr lang="en-US" altLang="zh-CN" sz="1600" dirty="0"/>
              <a:t>A</a:t>
            </a:r>
            <a:r>
              <a:rPr lang="zh-CN" altLang="en-US" sz="1600" dirty="0"/>
              <a:t>的最小权重。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这里使用最小优先队列</a:t>
            </a:r>
            <a:r>
              <a:rPr lang="en-US" altLang="zh-CN" sz="1600" dirty="0"/>
              <a:t>Q</a:t>
            </a:r>
            <a:r>
              <a:rPr lang="zh-CN" altLang="en-US" sz="1600" dirty="0"/>
              <a:t>，以快速地选择下一条边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v.</a:t>
            </a:r>
            <a:r>
              <a:rPr lang="el-GR" altLang="zh-CN" sz="1600" dirty="0">
                <a:latin typeface="Gabriola" panose="04040605051002020D02" pitchFamily="82" charset="0"/>
              </a:rPr>
              <a:t>Π</a:t>
            </a:r>
            <a:r>
              <a:rPr lang="zh-CN" altLang="en-US" sz="1600" dirty="0"/>
              <a:t>记录结点</a:t>
            </a:r>
            <a:r>
              <a:rPr lang="en-US" altLang="zh-CN" sz="1600" dirty="0"/>
              <a:t>v</a:t>
            </a:r>
            <a:r>
              <a:rPr lang="zh-CN" altLang="en-US" sz="1600" dirty="0"/>
              <a:t>在树中的父结点。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算法终止时，最小优先队列</a:t>
            </a:r>
            <a:r>
              <a:rPr lang="en-US" altLang="zh-CN" sz="1600" dirty="0"/>
              <a:t>Q</a:t>
            </a:r>
            <a:r>
              <a:rPr lang="zh-CN" altLang="en-US" sz="1600" dirty="0"/>
              <a:t>为空，</a:t>
            </a:r>
            <a:r>
              <a:rPr lang="en-US" altLang="zh-CN" sz="1600" dirty="0"/>
              <a:t>G</a:t>
            </a:r>
            <a:r>
              <a:rPr lang="zh-CN" altLang="en-US" sz="1600" dirty="0"/>
              <a:t>的最小成本生成树为：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        A={(</a:t>
            </a:r>
            <a:r>
              <a:rPr lang="en-US" altLang="zh-CN" sz="1600" dirty="0" err="1"/>
              <a:t>v,v</a:t>
            </a:r>
            <a:r>
              <a:rPr lang="en-US" altLang="zh-CN" sz="1600" dirty="0"/>
              <a:t>.</a:t>
            </a:r>
            <a:r>
              <a:rPr lang="el-GR" altLang="zh-CN" sz="1600" dirty="0"/>
              <a:t> </a:t>
            </a:r>
            <a:r>
              <a:rPr lang="el-GR" altLang="zh-CN" sz="1600" dirty="0">
                <a:latin typeface="Gabriola" panose="04040605051002020D02" pitchFamily="82" charset="0"/>
              </a:rPr>
              <a:t>Π</a:t>
            </a:r>
            <a:r>
              <a:rPr lang="en-US" altLang="zh-CN" sz="1600" dirty="0"/>
              <a:t>):v</a:t>
            </a:r>
            <a:r>
              <a:rPr lang="el-GR" altLang="zh-CN" sz="1600" dirty="0"/>
              <a:t>∈</a:t>
            </a:r>
            <a:r>
              <a:rPr lang="en-US" altLang="zh-CN" sz="1600" dirty="0"/>
              <a:t>V-{r}}</a:t>
            </a:r>
          </a:p>
        </p:txBody>
      </p:sp>
      <p:cxnSp>
        <p:nvCxnSpPr>
          <p:cNvPr id="28677" name="直接箭头连接符 4">
            <a:extLst>
              <a:ext uri="{FF2B5EF4-FFF2-40B4-BE49-F238E27FC236}">
                <a16:creationId xmlns:a16="http://schemas.microsoft.com/office/drawing/2014/main" id="{18E6D794-6710-4A4D-97C6-390F281F146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35375" y="4724400"/>
            <a:ext cx="1712913" cy="7080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8" name="直接箭头连接符 6">
            <a:extLst>
              <a:ext uri="{FF2B5EF4-FFF2-40B4-BE49-F238E27FC236}">
                <a16:creationId xmlns:a16="http://schemas.microsoft.com/office/drawing/2014/main" id="{8E51B4F8-6C6F-4CAB-9CE0-98957EE6D51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05113" y="5516563"/>
            <a:ext cx="2630487" cy="809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679" name="图片 23">
            <a:extLst>
              <a:ext uri="{FF2B5EF4-FFF2-40B4-BE49-F238E27FC236}">
                <a16:creationId xmlns:a16="http://schemas.microsoft.com/office/drawing/2014/main" id="{9F77B936-A8B3-4781-960F-7267F0EF7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5">
            <a:extLst>
              <a:ext uri="{FF2B5EF4-FFF2-40B4-BE49-F238E27FC236}">
                <a16:creationId xmlns:a16="http://schemas.microsoft.com/office/drawing/2014/main" id="{DC984AFD-EFBA-4362-8992-A767BC47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250"/>
            <a:ext cx="82296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402127-3A54-4C5E-BD17-C6F03E6E424C}"/>
              </a:ext>
            </a:extLst>
          </p:cNvPr>
          <p:cNvSpPr txBox="1"/>
          <p:nvPr/>
        </p:nvSpPr>
        <p:spPr>
          <a:xfrm>
            <a:off x="1403350" y="5876925"/>
            <a:ext cx="6691313" cy="60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在图</a:t>
            </a:r>
            <a:r>
              <a:rPr lang="en-US" altLang="zh-CN" sz="1200" dirty="0">
                <a:latin typeface="宋体" panose="02010600030101010101" pitchFamily="2" charset="-122"/>
              </a:rPr>
              <a:t>23-1</a:t>
            </a:r>
            <a:r>
              <a:rPr lang="zh-CN" altLang="en-US" sz="1200" dirty="0">
                <a:latin typeface="宋体" panose="02010600030101010101" pitchFamily="2" charset="-122"/>
              </a:rPr>
              <a:t>上执行</a:t>
            </a:r>
            <a:r>
              <a:rPr lang="en-US" altLang="zh-CN" sz="1200" dirty="0">
                <a:latin typeface="宋体" panose="02010600030101010101" pitchFamily="2" charset="-122"/>
              </a:rPr>
              <a:t>Prim</a:t>
            </a:r>
            <a:r>
              <a:rPr lang="zh-CN" altLang="en-US" sz="1200" dirty="0">
                <a:latin typeface="宋体" panose="02010600030101010101" pitchFamily="2" charset="-122"/>
              </a:rPr>
              <a:t>算法，初始时根结点为</a:t>
            </a:r>
            <a:r>
              <a:rPr lang="en-US" altLang="zh-CN" sz="1200" dirty="0">
                <a:latin typeface="宋体" panose="02010600030101010101" pitchFamily="2" charset="-122"/>
              </a:rPr>
              <a:t>a</a:t>
            </a:r>
            <a:r>
              <a:rPr lang="zh-CN" altLang="en-US" sz="1200" dirty="0">
                <a:latin typeface="宋体" panose="02010600030101010101" pitchFamily="2" charset="-122"/>
              </a:rPr>
              <a:t>。加阴影的边和黑色的结点都属于树</a:t>
            </a:r>
            <a:r>
              <a:rPr lang="en-US" altLang="zh-CN" sz="1200" dirty="0">
                <a:latin typeface="宋体" panose="02010600030101010101" pitchFamily="2" charset="-122"/>
              </a:rPr>
              <a:t>A</a:t>
            </a:r>
            <a:r>
              <a:rPr lang="zh-CN" altLang="en-US" sz="1200" dirty="0">
                <a:latin typeface="宋体" panose="02010600030101010101" pitchFamily="2" charset="-122"/>
              </a:rPr>
              <a:t>。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在算法的每一步，树中的结点就决定了图的一个切割。横跨该切割的一条轻量级边被加入树中。</a:t>
            </a:r>
          </a:p>
        </p:txBody>
      </p:sp>
      <p:sp>
        <p:nvSpPr>
          <p:cNvPr id="29700" name="下箭头 8">
            <a:extLst>
              <a:ext uri="{FF2B5EF4-FFF2-40B4-BE49-F238E27FC236}">
                <a16:creationId xmlns:a16="http://schemas.microsoft.com/office/drawing/2014/main" id="{A399AAF5-0611-4163-9B29-B8A66425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52400"/>
            <a:ext cx="215900" cy="358775"/>
          </a:xfrm>
          <a:prstGeom prst="downArrow">
            <a:avLst>
              <a:gd name="adj1" fmla="val 50000"/>
              <a:gd name="adj2" fmla="val 4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下箭头 9">
            <a:extLst>
              <a:ext uri="{FF2B5EF4-FFF2-40B4-BE49-F238E27FC236}">
                <a16:creationId xmlns:a16="http://schemas.microsoft.com/office/drawing/2014/main" id="{C3A794FD-C7C2-4C2A-A7CB-01B952AFEF80}"/>
              </a:ext>
            </a:extLst>
          </p:cNvPr>
          <p:cNvSpPr>
            <a:spLocks noChangeArrowheads="1"/>
          </p:cNvSpPr>
          <p:nvPr/>
        </p:nvSpPr>
        <p:spPr bwMode="auto">
          <a:xfrm rot="-7797613">
            <a:off x="5178425" y="1652588"/>
            <a:ext cx="238125" cy="377825"/>
          </a:xfrm>
          <a:prstGeom prst="downArrow">
            <a:avLst>
              <a:gd name="adj1" fmla="val 50000"/>
              <a:gd name="adj2" fmla="val 4962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702" name="图片 23">
            <a:extLst>
              <a:ext uri="{FF2B5EF4-FFF2-40B4-BE49-F238E27FC236}">
                <a16:creationId xmlns:a16="http://schemas.microsoft.com/office/drawing/2014/main" id="{AA232940-297E-41FB-8DF4-D3559319F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0C46193-A9B4-404E-B528-61561CB005D7}"/>
              </a:ext>
            </a:extLst>
          </p:cNvPr>
          <p:cNvSpPr/>
          <p:nvPr/>
        </p:nvSpPr>
        <p:spPr bwMode="auto">
          <a:xfrm>
            <a:off x="395536" y="2204864"/>
            <a:ext cx="8424936" cy="17281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1A2F04-96B0-431B-BF39-F5701108A860}"/>
              </a:ext>
            </a:extLst>
          </p:cNvPr>
          <p:cNvSpPr/>
          <p:nvPr/>
        </p:nvSpPr>
        <p:spPr bwMode="auto">
          <a:xfrm>
            <a:off x="272977" y="4097236"/>
            <a:ext cx="8424936" cy="17281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11671-B67C-4B35-B5AA-6256288618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30723" name="灯片编号占位符 4">
            <a:extLst>
              <a:ext uri="{FF2B5EF4-FFF2-40B4-BE49-F238E27FC236}">
                <a16:creationId xmlns:a16="http://schemas.microsoft.com/office/drawing/2014/main" id="{BEDF403A-427D-4BD0-94C3-31DF04BA22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5FB4C9-6373-47F4-88E1-05C730C150D8}" type="slidenum">
              <a:rPr lang="zh-CN" altLang="zh-CN" sz="140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0724" name="图片 1">
            <a:extLst>
              <a:ext uri="{FF2B5EF4-FFF2-40B4-BE49-F238E27FC236}">
                <a16:creationId xmlns:a16="http://schemas.microsoft.com/office/drawing/2014/main" id="{B9CC8030-7798-4A10-B992-D1916A85D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76300"/>
            <a:ext cx="8329613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751A71-4574-41AB-A393-8B592F02890E}"/>
              </a:ext>
            </a:extLst>
          </p:cNvPr>
          <p:cNvSpPr txBox="1"/>
          <p:nvPr/>
        </p:nvSpPr>
        <p:spPr>
          <a:xfrm>
            <a:off x="692150" y="4797425"/>
            <a:ext cx="8239125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latin typeface="宋体" panose="02010600030101010101" pitchFamily="2" charset="-122"/>
              </a:rPr>
              <a:t>   在图</a:t>
            </a:r>
            <a:r>
              <a:rPr lang="en-US" altLang="zh-CN" sz="1600" dirty="0">
                <a:latin typeface="宋体" panose="02010600030101010101" pitchFamily="2" charset="-122"/>
              </a:rPr>
              <a:t>23-1</a:t>
            </a:r>
            <a:r>
              <a:rPr lang="zh-CN" altLang="en-US" sz="1600" dirty="0">
                <a:latin typeface="宋体" panose="02010600030101010101" pitchFamily="2" charset="-122"/>
              </a:rPr>
              <a:t>上执行</a:t>
            </a:r>
            <a:r>
              <a:rPr lang="en-US" altLang="zh-CN" sz="1600" dirty="0">
                <a:latin typeface="宋体" panose="02010600030101010101" pitchFamily="2" charset="-122"/>
              </a:rPr>
              <a:t>Prim</a:t>
            </a:r>
            <a:r>
              <a:rPr lang="zh-CN" altLang="en-US" sz="1600" dirty="0">
                <a:latin typeface="宋体" panose="02010600030101010101" pitchFamily="2" charset="-122"/>
              </a:rPr>
              <a:t>算法，初始时根结点为</a:t>
            </a:r>
            <a:r>
              <a:rPr lang="en-US" altLang="zh-CN" sz="1600" dirty="0">
                <a:latin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</a:rPr>
              <a:t>。加阴影的边和黑色的结点都属于树</a:t>
            </a:r>
            <a:r>
              <a:rPr lang="en-US" altLang="zh-CN" sz="1600" dirty="0">
                <a:latin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宋体" panose="02010600030101010101" pitchFamily="2" charset="-122"/>
              </a:rPr>
              <a:t>在算法的每一步，树中的结点就决定了图的一个切割。横跨该切割的一条轻量级边被加入树中。（</a:t>
            </a:r>
            <a:r>
              <a:rPr lang="en-US" altLang="zh-CN" sz="1600" dirty="0">
                <a:latin typeface="宋体" panose="02010600030101010101" pitchFamily="2" charset="-122"/>
              </a:rPr>
              <a:t>continue</a:t>
            </a:r>
            <a:r>
              <a:rPr lang="zh-CN" altLang="en-US" sz="1600" dirty="0">
                <a:latin typeface="宋体" panose="02010600030101010101" pitchFamily="2" charset="-122"/>
              </a:rPr>
              <a:t>）</a:t>
            </a:r>
          </a:p>
        </p:txBody>
      </p:sp>
      <p:pic>
        <p:nvPicPr>
          <p:cNvPr id="30726" name="图片 23">
            <a:extLst>
              <a:ext uri="{FF2B5EF4-FFF2-40B4-BE49-F238E27FC236}">
                <a16:creationId xmlns:a16="http://schemas.microsoft.com/office/drawing/2014/main" id="{1FE496AD-B005-45B5-B78C-D8127DD7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FDE46-FB44-40B5-A64C-1ADAACE52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404813"/>
            <a:ext cx="8420100" cy="569912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Prim</a:t>
            </a:r>
            <a:r>
              <a:rPr lang="zh-CN" altLang="en-US" dirty="0"/>
              <a:t>算法的时间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算法的运行时间依赖于最小优先队列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的具体实现。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可用二叉最小优先队列的方式实现。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每次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EXTRACT-MIN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的时间是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EXTRACT-MIN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的总时间是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其它时间：第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行的赋值操作共需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4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Prim</a:t>
            </a:r>
            <a:r>
              <a:rPr lang="zh-CN" altLang="en-US" sz="2800" b="1" dirty="0"/>
              <a:t>算法的时间为</a:t>
            </a:r>
            <a:r>
              <a:rPr lang="zh-CN" altLang="en-US" sz="2400" dirty="0"/>
              <a:t>：</a:t>
            </a:r>
            <a:r>
              <a:rPr lang="en-US" altLang="zh-CN" sz="2400" dirty="0"/>
              <a:t>O(</a:t>
            </a:r>
            <a:r>
              <a:rPr lang="en-US" altLang="zh-CN" sz="2400" i="1" dirty="0"/>
              <a:t>V </a:t>
            </a:r>
            <a:r>
              <a:rPr lang="en-US" altLang="zh-CN" sz="2400" dirty="0" err="1"/>
              <a:t>lg</a:t>
            </a:r>
            <a:r>
              <a:rPr lang="en-US" altLang="zh-CN" sz="2400" i="1" dirty="0" err="1"/>
              <a:t>V</a:t>
            </a:r>
            <a:r>
              <a:rPr lang="en-US" altLang="zh-CN" sz="2400" i="1" dirty="0"/>
              <a:t> </a:t>
            </a:r>
            <a:r>
              <a:rPr lang="en-US" altLang="zh-CN" sz="2400" dirty="0"/>
              <a:t>+</a:t>
            </a:r>
            <a:r>
              <a:rPr lang="en-US" altLang="zh-CN" sz="2400" i="1" dirty="0"/>
              <a:t>E </a:t>
            </a:r>
            <a:r>
              <a:rPr lang="en-US" altLang="zh-CN" sz="2400" dirty="0" err="1"/>
              <a:t>lg</a:t>
            </a:r>
            <a:r>
              <a:rPr lang="en-US" altLang="zh-CN" sz="2400" i="1" dirty="0" err="1"/>
              <a:t>V</a:t>
            </a:r>
            <a:r>
              <a:rPr lang="en-US" altLang="zh-CN" sz="2400" i="1" dirty="0"/>
              <a:t> </a:t>
            </a:r>
            <a:r>
              <a:rPr lang="en-US" altLang="zh-CN" sz="2400" dirty="0"/>
              <a:t>)=</a:t>
            </a:r>
            <a:r>
              <a:rPr lang="en-US" altLang="zh-CN" sz="2400" dirty="0">
                <a:solidFill>
                  <a:srgbClr val="FF0000"/>
                </a:solidFill>
              </a:rPr>
              <a:t>O(</a:t>
            </a:r>
            <a:r>
              <a:rPr lang="en-US" altLang="zh-CN" sz="2400" i="1" dirty="0">
                <a:solidFill>
                  <a:srgbClr val="FF0000"/>
                </a:solidFill>
              </a:rPr>
              <a:t>E </a:t>
            </a:r>
            <a:r>
              <a:rPr lang="en-US" altLang="zh-CN" sz="2400" dirty="0" err="1">
                <a:solidFill>
                  <a:srgbClr val="FF0000"/>
                </a:solidFill>
              </a:rPr>
              <a:t>lg</a:t>
            </a:r>
            <a:r>
              <a:rPr lang="en-US" altLang="zh-CN" sz="2400" i="1" dirty="0" err="1">
                <a:solidFill>
                  <a:srgbClr val="FF0000"/>
                </a:solidFill>
              </a:rPr>
              <a:t>V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从渐进意义上看，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算法具有相同的运行时间。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defRPr/>
            </a:pP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00FF"/>
                </a:solidFill>
              </a:rPr>
              <a:t>见教材</a:t>
            </a:r>
            <a:r>
              <a:rPr lang="en-US" altLang="zh-CN" sz="2400" dirty="0">
                <a:solidFill>
                  <a:srgbClr val="0000FF"/>
                </a:solidFill>
              </a:rPr>
              <a:t>P369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4F22C-5A61-4D79-B737-7CDEAA70E6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31748" name="灯片编号占位符 4">
            <a:extLst>
              <a:ext uri="{FF2B5EF4-FFF2-40B4-BE49-F238E27FC236}">
                <a16:creationId xmlns:a16="http://schemas.microsoft.com/office/drawing/2014/main" id="{603D1E16-C650-40C6-AB02-488C08B80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57122B8-A949-4394-9D51-E81324781747}" type="slidenum">
              <a:rPr lang="zh-CN" altLang="zh-CN" sz="140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1749" name="图片 23">
            <a:extLst>
              <a:ext uri="{FF2B5EF4-FFF2-40B4-BE49-F238E27FC236}">
                <a16:creationId xmlns:a16="http://schemas.microsoft.com/office/drawing/2014/main" id="{D894FACE-5E1D-4708-A1DC-B40D4DFE7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8A5FAAC-B8C4-433A-82EC-AADC0289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33056"/>
            <a:ext cx="3192462" cy="304156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4F22C-5A61-4D79-B737-7CDEAA70E6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2021/11/3</a:t>
            </a:fld>
            <a:endParaRPr lang="zh-CN" altLang="en-US"/>
          </a:p>
        </p:txBody>
      </p:sp>
      <p:sp>
        <p:nvSpPr>
          <p:cNvPr id="31748" name="灯片编号占位符 4">
            <a:extLst>
              <a:ext uri="{FF2B5EF4-FFF2-40B4-BE49-F238E27FC236}">
                <a16:creationId xmlns:a16="http://schemas.microsoft.com/office/drawing/2014/main" id="{603D1E16-C650-40C6-AB02-488C08B80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57122B8-A949-4394-9D51-E81324781747}" type="slidenum">
              <a:rPr lang="zh-CN" altLang="zh-CN" sz="140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1749" name="图片 23">
            <a:extLst>
              <a:ext uri="{FF2B5EF4-FFF2-40B4-BE49-F238E27FC236}">
                <a16:creationId xmlns:a16="http://schemas.microsoft.com/office/drawing/2014/main" id="{D894FACE-5E1D-4708-A1DC-B40D4DFE7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8B7C30-B40F-440B-88D6-831FA9B83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57162"/>
            <a:ext cx="4591477" cy="5805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EE784A-5F0E-467A-A73E-3FAC8E3D1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810" y="-89682"/>
            <a:ext cx="4399365" cy="41819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E360A7-B9E5-224A-92A2-B92B4BB4E292}"/>
              </a:ext>
            </a:extLst>
          </p:cNvPr>
          <p:cNvSpPr/>
          <p:nvPr/>
        </p:nvSpPr>
        <p:spPr bwMode="auto">
          <a:xfrm>
            <a:off x="395536" y="1556792"/>
            <a:ext cx="4176464" cy="1152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2743F-6072-474D-9EE3-3D833675A2CC}"/>
              </a:ext>
            </a:extLst>
          </p:cNvPr>
          <p:cNvSpPr/>
          <p:nvPr/>
        </p:nvSpPr>
        <p:spPr bwMode="auto">
          <a:xfrm>
            <a:off x="395536" y="2708919"/>
            <a:ext cx="4176464" cy="30415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2E059-CD08-5549-8193-DE87D4745FA9}"/>
              </a:ext>
            </a:extLst>
          </p:cNvPr>
          <p:cNvSpPr/>
          <p:nvPr/>
        </p:nvSpPr>
        <p:spPr bwMode="auto">
          <a:xfrm>
            <a:off x="4668020" y="1110364"/>
            <a:ext cx="4176464" cy="18617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78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5DA9032E-3F69-4135-90BF-D5D1A64C6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88913"/>
            <a:ext cx="8856662" cy="6553200"/>
          </a:xfrm>
          <a:solidFill>
            <a:schemeClr val="bg1"/>
          </a:solidFill>
        </p:spPr>
        <p:txBody>
          <a:bodyPr/>
          <a:lstStyle/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/>
              <a:t>布线问题：</a:t>
            </a:r>
            <a:endParaRPr lang="en-US" altLang="zh-CN" sz="24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在电子电路设计中，通常需要将多个组件的针脚连接在一起。设有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个针脚，则至少需要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根连线连接（每根连线连接两个针脚）。问</a:t>
            </a:r>
            <a:r>
              <a:rPr lang="zh-CN" altLang="en-US" sz="2400">
                <a:solidFill>
                  <a:srgbClr val="0000FF"/>
                </a:solidFill>
              </a:rPr>
              <a:t>怎么连线才能使所使用的连线总长度最短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/>
              <a:t>建模：最小生成树</a:t>
            </a:r>
            <a:endParaRPr lang="en-US" altLang="zh-CN" sz="24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将布线问题用一个连通无向图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表示，</a:t>
            </a:r>
            <a:r>
              <a:rPr lang="zh-CN" altLang="en-US" sz="2400"/>
              <a:t>结点表示针脚，边表示针脚之间的连线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。对每条边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(u,v)∈E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赋予</a:t>
            </a:r>
            <a:r>
              <a:rPr lang="zh-CN" altLang="en-US" sz="2400"/>
              <a:t>权重</a:t>
            </a:r>
            <a:r>
              <a:rPr lang="el-GR" altLang="zh-CN" sz="2400"/>
              <a:t>ω</a:t>
            </a:r>
            <a:r>
              <a:rPr lang="en-US" altLang="zh-CN" sz="2400"/>
              <a:t>(u,v)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表示连接针脚（结点）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的代价（连线长度）。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问题的解</a:t>
            </a:r>
            <a:r>
              <a:rPr lang="zh-CN" altLang="en-US" sz="2000"/>
              <a:t>：</a:t>
            </a:r>
            <a:endParaRPr lang="en-US" altLang="zh-CN" sz="20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中的一个</a:t>
            </a:r>
            <a:r>
              <a:rPr lang="zh-CN" altLang="en-US" sz="2400"/>
              <a:t>无环子集  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，使之既能够将所有的结点（针脚）连接起来，又具有最小的权重，即使得                            的值最小。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endParaRPr lang="zh-CN" altLang="en-US" sz="2800"/>
          </a:p>
        </p:txBody>
      </p:sp>
      <p:graphicFrame>
        <p:nvGraphicFramePr>
          <p:cNvPr id="8195" name="对象 1">
            <a:extLst>
              <a:ext uri="{FF2B5EF4-FFF2-40B4-BE49-F238E27FC236}">
                <a16:creationId xmlns:a16="http://schemas.microsoft.com/office/drawing/2014/main" id="{240A38D1-9A2A-42AE-8CF4-198E5BE06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5253038"/>
          <a:ext cx="6842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公式" r:id="rId3" imgW="457200" imgH="190500" progId="Equation.3">
                  <p:embed/>
                </p:oleObj>
              </mc:Choice>
              <mc:Fallback>
                <p:oleObj name="公式" r:id="rId3" imgW="457200" imgH="1905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253038"/>
                        <a:ext cx="6842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2">
            <a:extLst>
              <a:ext uri="{FF2B5EF4-FFF2-40B4-BE49-F238E27FC236}">
                <a16:creationId xmlns:a16="http://schemas.microsoft.com/office/drawing/2014/main" id="{D0D18A56-0B95-4B8C-8D04-9832FB780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5805488"/>
          <a:ext cx="25193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公式" r:id="rId5" imgW="1282700" imgH="355600" progId="Equation.3">
                  <p:embed/>
                </p:oleObj>
              </mc:Choice>
              <mc:Fallback>
                <p:oleObj name="公式" r:id="rId5" imgW="1282700" imgH="355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805488"/>
                        <a:ext cx="25193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图片 23">
            <a:extLst>
              <a:ext uri="{FF2B5EF4-FFF2-40B4-BE49-F238E27FC236}">
                <a16:creationId xmlns:a16="http://schemas.microsoft.com/office/drawing/2014/main" id="{BE5C6654-D94B-4B1C-A4C1-AA37713D9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A8E2630E-4195-4C8E-9526-4F1D1B2B40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512" y="59381"/>
            <a:ext cx="8950201" cy="4032250"/>
          </a:xfrm>
          <a:blipFill>
            <a:blip r:embed="rId2"/>
            <a:stretch>
              <a:fillRect b="-33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9219" name="图片 1">
            <a:extLst>
              <a:ext uri="{FF2B5EF4-FFF2-40B4-BE49-F238E27FC236}">
                <a16:creationId xmlns:a16="http://schemas.microsoft.com/office/drawing/2014/main" id="{DDC8F670-4A5F-4AD2-B5F9-218B0E500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254500"/>
            <a:ext cx="4164012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2">
            <a:extLst>
              <a:ext uri="{FF2B5EF4-FFF2-40B4-BE49-F238E27FC236}">
                <a16:creationId xmlns:a16="http://schemas.microsoft.com/office/drawing/2014/main" id="{11A6F419-7123-4DAB-B17B-8171CD8E7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4205288"/>
            <a:ext cx="42116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一个连通图的最小生成树。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边上标记了权重，属于最小生成树的边用阴影表示。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生成树的总权重是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注：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最小生成树并不一定唯一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221" name="文本框 4">
            <a:extLst>
              <a:ext uri="{FF2B5EF4-FFF2-40B4-BE49-F238E27FC236}">
                <a16:creationId xmlns:a16="http://schemas.microsoft.com/office/drawing/2014/main" id="{E535AF2C-1C9C-40F4-B16C-1E9BBAB57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6237288"/>
            <a:ext cx="300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23.1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连通图的最小生成树</a:t>
            </a:r>
          </a:p>
        </p:txBody>
      </p:sp>
      <p:pic>
        <p:nvPicPr>
          <p:cNvPr id="9222" name="图片 23">
            <a:extLst>
              <a:ext uri="{FF2B5EF4-FFF2-40B4-BE49-F238E27FC236}">
                <a16:creationId xmlns:a16="http://schemas.microsoft.com/office/drawing/2014/main" id="{66DBCE98-6A64-44C3-977A-F473C4B33A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44729DA7-4B22-4BAC-A61A-016DB48D1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813"/>
            <a:ext cx="8208962" cy="576103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23.1 </a:t>
            </a:r>
            <a:r>
              <a:rPr lang="zh-CN" altLang="en-US" sz="2800" dirty="0"/>
              <a:t>最小生成树的形成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对无向连通图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和权重函数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:E→R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，如何找出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的最小生成树？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MST</a:t>
            </a:r>
            <a:r>
              <a:rPr lang="zh-CN" altLang="en-US" sz="2400" dirty="0"/>
              <a:t>性质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一个贪心策略设计如下：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在每个时刻，该方法生长最小生成树的一条边，并在整个策略的实施过程中，管理一个遵守下述循环不变式的边的集合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在每遍循环之前，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>
                <a:solidFill>
                  <a:srgbClr val="0000FF"/>
                </a:solidFill>
              </a:rPr>
              <a:t>是某棵最小生成树的一个子集。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pic>
        <p:nvPicPr>
          <p:cNvPr id="10243" name="图片 23">
            <a:extLst>
              <a:ext uri="{FF2B5EF4-FFF2-40B4-BE49-F238E27FC236}">
                <a16:creationId xmlns:a16="http://schemas.microsoft.com/office/drawing/2014/main" id="{1C46A898-49E0-4F9B-8CC5-9E25ECA2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12A2A146-3DFF-403B-BA8D-AE1B92A29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96300" cy="5472112"/>
          </a:xfrm>
          <a:solidFill>
            <a:schemeClr val="bg1"/>
          </a:solidFill>
        </p:spPr>
        <p:txBody>
          <a:bodyPr/>
          <a:lstStyle/>
          <a:p>
            <a:pPr marL="1701800" indent="-170180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处理策略</a:t>
            </a:r>
            <a:r>
              <a:rPr lang="zh-CN" altLang="en-US" sz="2400"/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每一步，我们选择一条边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(u,v)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加入集合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01800" indent="-17018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       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不违反循环不变式，即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A∪{(u,v)}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后还是某棵最小生成树的子集。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lvl="2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这样的边使得我们可以“</a:t>
            </a:r>
            <a:r>
              <a:rPr lang="zh-CN" altLang="en-US">
                <a:solidFill>
                  <a:srgbClr val="0000FF"/>
                </a:solidFill>
              </a:rPr>
              <a:t>安全地</a:t>
            </a:r>
            <a:r>
              <a:rPr lang="zh-CN" altLang="en-US"/>
              <a:t>”将之加入到集合</a:t>
            </a:r>
            <a:r>
              <a:rPr lang="en-US" altLang="zh-CN"/>
              <a:t>A</a:t>
            </a:r>
            <a:r>
              <a:rPr lang="zh-CN" altLang="en-US"/>
              <a:t>而不会破坏</a:t>
            </a:r>
            <a:r>
              <a:rPr lang="en-US" altLang="zh-CN"/>
              <a:t>A</a:t>
            </a:r>
            <a:r>
              <a:rPr lang="zh-CN" altLang="en-US"/>
              <a:t>的循环不变式，因此称之为集合</a:t>
            </a:r>
            <a:r>
              <a:rPr lang="en-US" altLang="zh-CN"/>
              <a:t>A</a:t>
            </a:r>
            <a:r>
              <a:rPr lang="zh-CN" altLang="en-US"/>
              <a:t>的“</a:t>
            </a:r>
            <a:r>
              <a:rPr lang="zh-CN" altLang="en-US">
                <a:solidFill>
                  <a:srgbClr val="FF0000"/>
                </a:solidFill>
              </a:rPr>
              <a:t>安全边</a:t>
            </a:r>
            <a:r>
              <a:rPr lang="zh-CN" altLang="en-US" b="1"/>
              <a:t>”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11267" name="图片 23">
            <a:extLst>
              <a:ext uri="{FF2B5EF4-FFF2-40B4-BE49-F238E27FC236}">
                <a16:creationId xmlns:a16="http://schemas.microsoft.com/office/drawing/2014/main" id="{374DEAA8-4A7F-480B-ADA3-63E8EF5FB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3">
            <a:extLst>
              <a:ext uri="{FF2B5EF4-FFF2-40B4-BE49-F238E27FC236}">
                <a16:creationId xmlns:a16="http://schemas.microsoft.com/office/drawing/2014/main" id="{3C48713F-C6D0-46C3-AC8E-3232D761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B172BCA0-6E9C-415B-A0F4-4C2EEB70C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315913"/>
            <a:ext cx="8928100" cy="504825"/>
          </a:xfrm>
          <a:solidFill>
            <a:schemeClr val="bg1"/>
          </a:solidFill>
        </p:spPr>
        <p:txBody>
          <a:bodyPr/>
          <a:lstStyle/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800"/>
              <a:t>算法描述：</a:t>
            </a:r>
            <a:endParaRPr lang="en-US" altLang="zh-CN" sz="2800"/>
          </a:p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endParaRPr lang="zh-CN" altLang="en-US" sz="2200"/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FEE011A5-A6BB-476C-B766-1441B23CD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57288"/>
            <a:ext cx="531336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00C393C-E81C-4775-A357-4BE66A5A8696}"/>
              </a:ext>
            </a:extLst>
          </p:cNvPr>
          <p:cNvSpPr txBox="1">
            <a:spLocks/>
          </p:cNvSpPr>
          <p:nvPr/>
        </p:nvSpPr>
        <p:spPr bwMode="auto">
          <a:xfrm>
            <a:off x="5492750" y="36513"/>
            <a:ext cx="3579813" cy="418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循环不变式：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初始化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：在算法第一行之后，集合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为空，直接满足循环不变式。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保持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：算法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2~4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行的循环通过只加入安全边来构造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，故可以维持循环不变式。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终止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：所有加入到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中的边都属于某棵最小生成树，因此，某个时刻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一定终止，且第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行所返回的集合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必然是一棵最小生成树。</a:t>
            </a:r>
          </a:p>
        </p:txBody>
      </p:sp>
      <p:sp>
        <p:nvSpPr>
          <p:cNvPr id="12294" name="内容占位符 2">
            <a:extLst>
              <a:ext uri="{FF2B5EF4-FFF2-40B4-BE49-F238E27FC236}">
                <a16:creationId xmlns:a16="http://schemas.microsoft.com/office/drawing/2014/main" id="{904456DE-10ED-4399-8FC1-99E6F07A5FD1}"/>
              </a:ext>
            </a:extLst>
          </p:cNvPr>
          <p:cNvSpPr txBox="1">
            <a:spLocks/>
          </p:cNvSpPr>
          <p:nvPr/>
        </p:nvSpPr>
        <p:spPr bwMode="auto">
          <a:xfrm>
            <a:off x="207963" y="4259263"/>
            <a:ext cx="8604250" cy="2409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22300" indent="-6223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说明：算法第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行找一条安全边，这条安全边必然是存在的。因为在执行算法第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行时，循环不变式告诉了我们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存在一棵生成树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，满足       。在进入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循环时，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是</a:t>
            </a:r>
            <a:r>
              <a:rPr lang="en-US" altLang="zh-CN" sz="1800">
                <a:solidFill>
                  <a:schemeClr val="tx1"/>
                </a:solidFill>
              </a:rPr>
              <a:t>T</a:t>
            </a:r>
            <a:r>
              <a:rPr lang="zh-CN" altLang="en-US" sz="1800">
                <a:solidFill>
                  <a:schemeClr val="tx1"/>
                </a:solidFill>
              </a:rPr>
              <a:t>的真子集，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因此必然存在一条边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，使得           ，并且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(u,v)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怎么寻找安全边？</a:t>
            </a:r>
          </a:p>
        </p:txBody>
      </p:sp>
      <p:graphicFrame>
        <p:nvGraphicFramePr>
          <p:cNvPr id="12295" name="对象 6">
            <a:extLst>
              <a:ext uri="{FF2B5EF4-FFF2-40B4-BE49-F238E27FC236}">
                <a16:creationId xmlns:a16="http://schemas.microsoft.com/office/drawing/2014/main" id="{171AEC63-5C68-4D99-B18F-3CAECAA70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786313"/>
          <a:ext cx="688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公式" r:id="rId5" imgW="482391" imgH="190417" progId="Equation.3">
                  <p:embed/>
                </p:oleObj>
              </mc:Choice>
              <mc:Fallback>
                <p:oleObj name="公式" r:id="rId5" imgW="482391" imgH="190417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86313"/>
                        <a:ext cx="688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7">
            <a:extLst>
              <a:ext uri="{FF2B5EF4-FFF2-40B4-BE49-F238E27FC236}">
                <a16:creationId xmlns:a16="http://schemas.microsoft.com/office/drawing/2014/main" id="{747F1DFF-FF23-491D-BD72-87138FD1C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159375"/>
          <a:ext cx="1060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公式" r:id="rId7" imgW="698197" imgH="203112" progId="Equation.3">
                  <p:embed/>
                </p:oleObj>
              </mc:Choice>
              <mc:Fallback>
                <p:oleObj name="公式" r:id="rId7" imgW="698197" imgH="203112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59375"/>
                        <a:ext cx="1060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8">
            <a:extLst>
              <a:ext uri="{FF2B5EF4-FFF2-40B4-BE49-F238E27FC236}">
                <a16:creationId xmlns:a16="http://schemas.microsoft.com/office/drawing/2014/main" id="{F5A739F2-B8F1-426D-A854-8F1371058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013" y="5159375"/>
          <a:ext cx="11096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公式" r:id="rId9" imgW="685800" imgH="203200" progId="Equation.3">
                  <p:embed/>
                </p:oleObj>
              </mc:Choice>
              <mc:Fallback>
                <p:oleObj name="公式" r:id="rId9" imgW="685800" imgH="203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159375"/>
                        <a:ext cx="11096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400132B7-4380-416F-BBA4-B6010B27A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288925"/>
            <a:ext cx="8799512" cy="64531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定义：</a:t>
            </a:r>
            <a:endParaRPr lang="en-US" altLang="zh-CN" sz="280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切割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：无向图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的一个切割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是集合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的一个划分。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如图所示：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315" name="图片 1">
            <a:extLst>
              <a:ext uri="{FF2B5EF4-FFF2-40B4-BE49-F238E27FC236}">
                <a16:creationId xmlns:a16="http://schemas.microsoft.com/office/drawing/2014/main" id="{F3E760B3-937D-4EE5-AE65-A67DD84D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2349500"/>
            <a:ext cx="6249987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文本框 2">
            <a:extLst>
              <a:ext uri="{FF2B5EF4-FFF2-40B4-BE49-F238E27FC236}">
                <a16:creationId xmlns:a16="http://schemas.microsoft.com/office/drawing/2014/main" id="{A5AAC647-0838-469E-A4B6-C45C8FC0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797425"/>
            <a:ext cx="390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23-2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23-1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的一个切割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(S,V-S)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7" name="图片 23">
            <a:extLst>
              <a:ext uri="{FF2B5EF4-FFF2-40B4-BE49-F238E27FC236}">
                <a16:creationId xmlns:a16="http://schemas.microsoft.com/office/drawing/2014/main" id="{8639D879-A253-4A28-9D47-496091C2C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D312602F-C22D-4057-8F72-C14411A6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2060575"/>
            <a:ext cx="8799512" cy="4608513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横跨切割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：如果一条边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)∈E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的一个端点在集合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中，另一个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端点在集合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V-S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中，则称该条边</a:t>
            </a:r>
            <a:r>
              <a:rPr lang="zh-CN" altLang="en-US" sz="2400" dirty="0">
                <a:solidFill>
                  <a:srgbClr val="0000FF"/>
                </a:solidFill>
              </a:rPr>
              <a:t>横跨切割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524000" indent="-1524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尊       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：如果</a:t>
            </a:r>
            <a:r>
              <a:rPr lang="zh-CN" altLang="en-US" sz="2400" dirty="0"/>
              <a:t>边集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中不存在横跨该切割的边，则称该切割</a:t>
            </a:r>
            <a:r>
              <a:rPr lang="zh-CN" altLang="en-US" sz="2400" dirty="0">
                <a:solidFill>
                  <a:srgbClr val="0000FF"/>
                </a:solidFill>
              </a:rPr>
              <a:t>尊重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524000" indent="-1524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：在横跨一个切割的所有边中，权重最小的边称为</a:t>
            </a:r>
            <a:r>
              <a:rPr lang="zh-CN" altLang="en-US" sz="2400" dirty="0">
                <a:solidFill>
                  <a:srgbClr val="0000FF"/>
                </a:solidFill>
              </a:rPr>
              <a:t>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轻量级边可能不是唯一的。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一般，如果一条边是满足某个性质的所有边中权重最小的，则称该边是满足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给定性质的一条轻量级边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5363" name="图片 1">
            <a:extLst>
              <a:ext uri="{FF2B5EF4-FFF2-40B4-BE49-F238E27FC236}">
                <a16:creationId xmlns:a16="http://schemas.microsoft.com/office/drawing/2014/main" id="{894B7650-DB55-4DB3-95E3-3C10759EC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303213"/>
            <a:ext cx="4740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椭圆 1">
            <a:extLst>
              <a:ext uri="{FF2B5EF4-FFF2-40B4-BE49-F238E27FC236}">
                <a16:creationId xmlns:a16="http://schemas.microsoft.com/office/drawing/2014/main" id="{711347FF-E96B-42CD-B73F-095A9D747DC6}"/>
              </a:ext>
            </a:extLst>
          </p:cNvPr>
          <p:cNvSpPr>
            <a:spLocks noChangeArrowheads="1"/>
          </p:cNvSpPr>
          <p:nvPr/>
        </p:nvSpPr>
        <p:spPr bwMode="auto">
          <a:xfrm rot="-8301074">
            <a:off x="2698750" y="1095375"/>
            <a:ext cx="1223963" cy="677863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365" name="图片 23">
            <a:extLst>
              <a:ext uri="{FF2B5EF4-FFF2-40B4-BE49-F238E27FC236}">
                <a16:creationId xmlns:a16="http://schemas.microsoft.com/office/drawing/2014/main" id="{1197D523-3784-494F-958E-62357272C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y_model">
  <a:themeElements>
    <a:clrScheme name="my_mode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y_model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</TotalTime>
  <Pages>0</Pages>
  <Words>2842</Words>
  <Characters>0</Characters>
  <Application>Microsoft Macintosh PowerPoint</Application>
  <DocSecurity>0</DocSecurity>
  <PresentationFormat>On-screen Show (4:3)</PresentationFormat>
  <Lines>0</Lines>
  <Paragraphs>153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隶书</vt:lpstr>
      <vt:lpstr>微软雅黑</vt:lpstr>
      <vt:lpstr>黑体</vt:lpstr>
      <vt:lpstr>宋体</vt:lpstr>
      <vt:lpstr>Arial</vt:lpstr>
      <vt:lpstr>Constantia</vt:lpstr>
      <vt:lpstr>Gabriola</vt:lpstr>
      <vt:lpstr>Tahoma</vt:lpstr>
      <vt:lpstr>Wingdings</vt:lpstr>
      <vt:lpstr>Wingdings 2</vt:lpstr>
      <vt:lpstr>Wingdings 3</vt:lpstr>
      <vt:lpstr>my_model</vt:lpstr>
      <vt:lpstr>公式</vt:lpstr>
      <vt:lpstr>算法设计与分析 Computer Algorithm Design &amp; Analysis</vt:lpstr>
      <vt:lpstr>第  十  讲 Minimum Spanning Trees  最小生成树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HUST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CJC</dc:creator>
  <cp:keywords/>
  <dc:description/>
  <cp:lastModifiedBy>Microsoft Office User</cp:lastModifiedBy>
  <cp:revision>601</cp:revision>
  <dcterms:created xsi:type="dcterms:W3CDTF">2007-12-26T08:54:07Z</dcterms:created>
  <dcterms:modified xsi:type="dcterms:W3CDTF">2021-11-03T07:20:15Z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