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33"/>
  </p:notesMasterIdLst>
  <p:sldIdLst>
    <p:sldId id="256" r:id="rId2"/>
    <p:sldId id="257" r:id="rId3"/>
    <p:sldId id="258" r:id="rId4"/>
    <p:sldId id="259" r:id="rId5"/>
    <p:sldId id="260" r:id="rId6"/>
    <p:sldId id="261" r:id="rId7"/>
    <p:sldId id="262" r:id="rId8"/>
    <p:sldId id="263" r:id="rId9"/>
    <p:sldId id="288" r:id="rId10"/>
    <p:sldId id="264" r:id="rId11"/>
    <p:sldId id="265" r:id="rId12"/>
    <p:sldId id="266" r:id="rId13"/>
    <p:sldId id="267" r:id="rId14"/>
    <p:sldId id="268" r:id="rId15"/>
    <p:sldId id="272" r:id="rId16"/>
    <p:sldId id="273" r:id="rId17"/>
    <p:sldId id="274" r:id="rId18"/>
    <p:sldId id="277" r:id="rId19"/>
    <p:sldId id="278" r:id="rId20"/>
    <p:sldId id="279" r:id="rId21"/>
    <p:sldId id="280" r:id="rId22"/>
    <p:sldId id="281" r:id="rId23"/>
    <p:sldId id="282" r:id="rId24"/>
    <p:sldId id="269" r:id="rId25"/>
    <p:sldId id="270" r:id="rId26"/>
    <p:sldId id="271"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52" autoAdjust="0"/>
  </p:normalViewPr>
  <p:slideViewPr>
    <p:cSldViewPr snapToGrid="0">
      <p:cViewPr varScale="1">
        <p:scale>
          <a:sx n="123" d="100"/>
          <a:sy n="123" d="100"/>
        </p:scale>
        <p:origin x="162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4DF50-528B-45A9-9EB3-0105E8DD4B7A}"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1215B-ECCE-4125-B681-4C48E95F02D6}" type="slidenum">
              <a:rPr lang="zh-CN" altLang="en-US" smtClean="0"/>
              <a:t>‹#›</a:t>
            </a:fld>
            <a:endParaRPr lang="zh-CN" altLang="en-US"/>
          </a:p>
        </p:txBody>
      </p:sp>
    </p:spTree>
    <p:extLst>
      <p:ext uri="{BB962C8B-B14F-4D97-AF65-F5344CB8AC3E}">
        <p14:creationId xmlns:p14="http://schemas.microsoft.com/office/powerpoint/2010/main" val="334563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并查集。</a:t>
            </a:r>
            <a:endParaRPr lang="en-US" altLang="zh-CN" dirty="0"/>
          </a:p>
          <a:p>
            <a:r>
              <a:rPr lang="zh-CN" altLang="en-US" dirty="0"/>
              <a:t>将已经存在的道路，将不同的村连起来，最后统计有多少个并查集</a:t>
            </a:r>
            <a:endParaRPr lang="en-US" altLang="zh-CN" dirty="0"/>
          </a:p>
        </p:txBody>
      </p:sp>
      <p:sp>
        <p:nvSpPr>
          <p:cNvPr id="4" name="灯片编号占位符 3"/>
          <p:cNvSpPr>
            <a:spLocks noGrp="1"/>
          </p:cNvSpPr>
          <p:nvPr>
            <p:ph type="sldNum" sz="quarter" idx="5"/>
          </p:nvPr>
        </p:nvSpPr>
        <p:spPr/>
        <p:txBody>
          <a:bodyPr/>
          <a:lstStyle/>
          <a:p>
            <a:fld id="{2091215B-ECCE-4125-B681-4C48E95F02D6}" type="slidenum">
              <a:rPr lang="zh-CN" altLang="en-US" smtClean="0"/>
              <a:t>2</a:t>
            </a:fld>
            <a:endParaRPr lang="zh-CN" altLang="en-US"/>
          </a:p>
        </p:txBody>
      </p:sp>
    </p:spTree>
    <p:extLst>
      <p:ext uri="{BB962C8B-B14F-4D97-AF65-F5344CB8AC3E}">
        <p14:creationId xmlns:p14="http://schemas.microsoft.com/office/powerpoint/2010/main" val="41130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题意是</a:t>
            </a:r>
            <a:r>
              <a:rPr lang="en-US" altLang="zh-CN" dirty="0"/>
              <a:t>n</a:t>
            </a:r>
            <a:r>
              <a:rPr lang="zh-CN" altLang="en-US" dirty="0"/>
              <a:t>个顶点构造</a:t>
            </a:r>
            <a:r>
              <a:rPr lang="en-US" altLang="zh-CN" dirty="0"/>
              <a:t>k</a:t>
            </a:r>
            <a:r>
              <a:rPr lang="zh-CN" altLang="en-US" dirty="0"/>
              <a:t>个树，则需要连</a:t>
            </a:r>
            <a:r>
              <a:rPr lang="en-US" altLang="zh-CN" dirty="0"/>
              <a:t>n - k</a:t>
            </a:r>
            <a:r>
              <a:rPr lang="zh-CN" altLang="en-US" dirty="0"/>
              <a:t>条边。</a:t>
            </a:r>
            <a:endParaRPr lang="en-US" altLang="zh-CN" dirty="0"/>
          </a:p>
          <a:p>
            <a:r>
              <a:rPr lang="zh-CN" altLang="en-US" b="1" dirty="0"/>
              <a:t>刚打完从点开始的最小树，看到这个点一下子蒙了。</a:t>
            </a:r>
          </a:p>
          <a:p>
            <a:r>
              <a:rPr lang="zh-CN" altLang="en-US" b="1" dirty="0"/>
              <a:t>哦，是从边出发，每次选最小的边，如果已经连通，那么下一个，嗯，就是最小生成树的算法，</a:t>
            </a:r>
          </a:p>
          <a:p>
            <a:r>
              <a:rPr lang="zh-CN" altLang="en-US" b="1" dirty="0"/>
              <a:t>只是终止条件发生了变化，连通度，很容易转变，起初连通度为点数，加入一条边连通度减少</a:t>
            </a:r>
            <a:r>
              <a:rPr lang="en-US" altLang="zh-CN" b="1" dirty="0"/>
              <a:t>1.</a:t>
            </a:r>
          </a:p>
          <a:p>
            <a:endParaRPr lang="zh-CN" altLang="en-US" dirty="0"/>
          </a:p>
        </p:txBody>
      </p:sp>
      <p:sp>
        <p:nvSpPr>
          <p:cNvPr id="4" name="灯片编号占位符 3"/>
          <p:cNvSpPr>
            <a:spLocks noGrp="1"/>
          </p:cNvSpPr>
          <p:nvPr>
            <p:ph type="sldNum" sz="quarter" idx="5"/>
          </p:nvPr>
        </p:nvSpPr>
        <p:spPr/>
        <p:txBody>
          <a:bodyPr/>
          <a:lstStyle/>
          <a:p>
            <a:fld id="{2091215B-ECCE-4125-B681-4C48E95F02D6}" type="slidenum">
              <a:rPr lang="zh-CN" altLang="en-US" smtClean="0"/>
              <a:t>10</a:t>
            </a:fld>
            <a:endParaRPr lang="zh-CN" altLang="en-US"/>
          </a:p>
        </p:txBody>
      </p:sp>
    </p:spTree>
    <p:extLst>
      <p:ext uri="{BB962C8B-B14F-4D97-AF65-F5344CB8AC3E}">
        <p14:creationId xmlns:p14="http://schemas.microsoft.com/office/powerpoint/2010/main" val="230730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1215B-ECCE-4125-B681-4C48E95F02D6}" type="slidenum">
              <a:rPr lang="zh-CN" altLang="en-US" smtClean="0"/>
              <a:t>11</a:t>
            </a:fld>
            <a:endParaRPr lang="zh-CN" altLang="en-US"/>
          </a:p>
        </p:txBody>
      </p:sp>
    </p:spTree>
    <p:extLst>
      <p:ext uri="{BB962C8B-B14F-4D97-AF65-F5344CB8AC3E}">
        <p14:creationId xmlns:p14="http://schemas.microsoft.com/office/powerpoint/2010/main" val="417927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除了第二种情况以外，别的显然是最小生成树的性质，那么我们考虑第二种情况，由于每个城市都申请修建离自己最近的一条，所以成环的本质就是</a:t>
            </a:r>
            <a:r>
              <a:rPr lang="zh-CN" altLang="en-US" b="1" dirty="0"/>
              <a:t>存在三个或以上的城市两两距离相等</a:t>
            </a:r>
            <a:r>
              <a:rPr lang="zh-CN" altLang="en-US" dirty="0"/>
              <a:t>，此时每一条都可以看成最短的，也不影响最小生成树</a:t>
            </a:r>
          </a:p>
          <a:p>
            <a:r>
              <a:rPr lang="en-US" altLang="zh-CN" dirty="0"/>
              <a:t>tips</a:t>
            </a:r>
            <a:r>
              <a:rPr lang="zh-CN" altLang="en-US" dirty="0"/>
              <a:t>：由于两两城市之间都有一条边，形成了一个完全图，所以采用</a:t>
            </a:r>
            <a:r>
              <a:rPr lang="en-US" altLang="zh-CN" dirty="0"/>
              <a:t>prim</a:t>
            </a:r>
            <a:r>
              <a:rPr lang="zh-CN" altLang="en-US" dirty="0"/>
              <a:t>算法，但是又因为</a:t>
            </a:r>
            <a:r>
              <a:rPr lang="en-US" altLang="zh-CN" dirty="0"/>
              <a:t>n</a:t>
            </a:r>
            <a:r>
              <a:rPr lang="zh-CN" altLang="en-US" dirty="0"/>
              <a:t>过大，邻接矩阵存不下，所以在</a:t>
            </a:r>
            <a:r>
              <a:rPr lang="en-US" altLang="zh-CN" dirty="0"/>
              <a:t>prim</a:t>
            </a:r>
            <a:r>
              <a:rPr lang="zh-CN" altLang="en-US" dirty="0"/>
              <a:t>更新的时候再算一下距离。</a:t>
            </a:r>
            <a:endParaRPr lang="en-US" altLang="zh-CN" dirty="0"/>
          </a:p>
          <a:p>
            <a:endParaRPr lang="en-US" altLang="zh-CN" dirty="0"/>
          </a:p>
          <a:p>
            <a:r>
              <a:rPr lang="zh-CN" altLang="en-US" dirty="0"/>
              <a:t>简单的</a:t>
            </a:r>
            <a:r>
              <a:rPr lang="en-US" altLang="zh-CN" dirty="0"/>
              <a:t>Prim</a:t>
            </a:r>
            <a:r>
              <a:rPr lang="zh-CN" altLang="en-US" dirty="0"/>
              <a:t>算法。</a:t>
            </a:r>
          </a:p>
          <a:p>
            <a:endParaRPr lang="zh-CN" altLang="en-US" dirty="0"/>
          </a:p>
        </p:txBody>
      </p:sp>
      <p:sp>
        <p:nvSpPr>
          <p:cNvPr id="4" name="灯片编号占位符 3"/>
          <p:cNvSpPr>
            <a:spLocks noGrp="1"/>
          </p:cNvSpPr>
          <p:nvPr>
            <p:ph type="sldNum" sz="quarter" idx="5"/>
          </p:nvPr>
        </p:nvSpPr>
        <p:spPr/>
        <p:txBody>
          <a:bodyPr/>
          <a:lstStyle/>
          <a:p>
            <a:fld id="{2091215B-ECCE-4125-B681-4C48E95F02D6}" type="slidenum">
              <a:rPr lang="zh-CN" altLang="en-US" smtClean="0"/>
              <a:t>13</a:t>
            </a:fld>
            <a:endParaRPr lang="zh-CN" altLang="en-US"/>
          </a:p>
        </p:txBody>
      </p:sp>
    </p:spTree>
    <p:extLst>
      <p:ext uri="{BB962C8B-B14F-4D97-AF65-F5344CB8AC3E}">
        <p14:creationId xmlns:p14="http://schemas.microsoft.com/office/powerpoint/2010/main" val="422041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a:r>
            <a:r>
              <a:rPr lang="zh-CN" altLang="en-US" dirty="0"/>
              <a:t>个哨所数目  需要</a:t>
            </a:r>
            <a:r>
              <a:rPr lang="en-US" altLang="zh-CN" dirty="0"/>
              <a:t>S-1</a:t>
            </a:r>
            <a:r>
              <a:rPr lang="zh-CN" altLang="en-US" dirty="0"/>
              <a:t>条边。</a:t>
            </a:r>
            <a:endParaRPr lang="en-US" altLang="zh-CN" dirty="0"/>
          </a:p>
          <a:p>
            <a:r>
              <a:rPr lang="en-US" altLang="zh-CN" dirty="0"/>
              <a:t>P</a:t>
            </a:r>
            <a:r>
              <a:rPr lang="zh-CN" altLang="en-US" dirty="0"/>
              <a:t>个顶点，全部连接需要</a:t>
            </a:r>
            <a:r>
              <a:rPr lang="en-US" altLang="zh-CN" dirty="0"/>
              <a:t>P-1</a:t>
            </a:r>
            <a:r>
              <a:rPr lang="zh-CN" altLang="en-US" dirty="0"/>
              <a:t>条边。</a:t>
            </a:r>
            <a:endParaRPr lang="en-US" altLang="zh-CN" dirty="0"/>
          </a:p>
          <a:p>
            <a:r>
              <a:rPr lang="zh-CN" altLang="en-US" dirty="0"/>
              <a:t>（</a:t>
            </a:r>
            <a:r>
              <a:rPr lang="en-US" altLang="zh-CN" dirty="0"/>
              <a:t>P-1</a:t>
            </a:r>
            <a:r>
              <a:rPr lang="zh-CN" altLang="en-US" dirty="0"/>
              <a:t>）</a:t>
            </a:r>
            <a:r>
              <a:rPr lang="en-US" altLang="zh-CN" dirty="0"/>
              <a:t>-</a:t>
            </a:r>
            <a:r>
              <a:rPr lang="zh-CN" altLang="en-US" dirty="0"/>
              <a:t>（</a:t>
            </a:r>
            <a:r>
              <a:rPr lang="en-US" altLang="zh-CN" dirty="0"/>
              <a:t>S-1</a:t>
            </a:r>
            <a:r>
              <a:rPr lang="zh-CN" altLang="en-US" dirty="0"/>
              <a:t>）</a:t>
            </a:r>
            <a:r>
              <a:rPr lang="en-US" altLang="zh-CN" dirty="0"/>
              <a:t>= P-S</a:t>
            </a:r>
            <a:r>
              <a:rPr lang="zh-CN" altLang="en-US" dirty="0"/>
              <a:t>。</a:t>
            </a:r>
            <a:endParaRPr lang="en-US" altLang="zh-CN" dirty="0"/>
          </a:p>
          <a:p>
            <a:r>
              <a:rPr lang="zh-CN" altLang="en-US" dirty="0"/>
              <a:t>用</a:t>
            </a:r>
            <a:r>
              <a:rPr lang="en-US" altLang="zh-CN" dirty="0" err="1"/>
              <a:t>Kruscal</a:t>
            </a:r>
            <a:r>
              <a:rPr lang="zh-CN" altLang="en-US" dirty="0"/>
              <a:t>求出前</a:t>
            </a:r>
            <a:r>
              <a:rPr lang="en-US" altLang="zh-CN" dirty="0"/>
              <a:t>P-S</a:t>
            </a:r>
            <a:r>
              <a:rPr lang="zh-CN" altLang="en-US" dirty="0"/>
              <a:t>条边。就可以了</a:t>
            </a:r>
            <a:endParaRPr lang="en-US" altLang="zh-CN" dirty="0"/>
          </a:p>
        </p:txBody>
      </p:sp>
      <p:sp>
        <p:nvSpPr>
          <p:cNvPr id="4" name="灯片编号占位符 3"/>
          <p:cNvSpPr>
            <a:spLocks noGrp="1"/>
          </p:cNvSpPr>
          <p:nvPr>
            <p:ph type="sldNum" sz="quarter" idx="5"/>
          </p:nvPr>
        </p:nvSpPr>
        <p:spPr/>
        <p:txBody>
          <a:bodyPr/>
          <a:lstStyle/>
          <a:p>
            <a:fld id="{2091215B-ECCE-4125-B681-4C48E95F02D6}" type="slidenum">
              <a:rPr lang="zh-CN" altLang="en-US" smtClean="0"/>
              <a:t>16</a:t>
            </a:fld>
            <a:endParaRPr lang="zh-CN" altLang="en-US"/>
          </a:p>
        </p:txBody>
      </p:sp>
    </p:spTree>
    <p:extLst>
      <p:ext uri="{BB962C8B-B14F-4D97-AF65-F5344CB8AC3E}">
        <p14:creationId xmlns:p14="http://schemas.microsoft.com/office/powerpoint/2010/main" val="2355348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854B362-5D1A-4713-BB64-F1FC4E3351D9}"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226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61923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6692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600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4236526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522681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887308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03487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258706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55984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244132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260985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415857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90067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18753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61096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2350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62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8E8BBF1-FFAD-461A-BFD4-7353E66B30D7}" type="datetimeFigureOut">
              <a:rPr lang="zh-CN" altLang="en-US" smtClean="0"/>
              <a:t>2021/11/6</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356285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1BAC0-7715-49B6-BD9B-6CB019A53FDF}"/>
              </a:ext>
            </a:extLst>
          </p:cNvPr>
          <p:cNvSpPr>
            <a:spLocks noGrp="1"/>
          </p:cNvSpPr>
          <p:nvPr>
            <p:ph type="ctrTitle"/>
          </p:nvPr>
        </p:nvSpPr>
        <p:spPr/>
        <p:txBody>
          <a:bodyPr/>
          <a:lstStyle/>
          <a:p>
            <a:r>
              <a:rPr lang="zh-CN" altLang="en-US" dirty="0"/>
              <a:t>最小生成树应用</a:t>
            </a:r>
          </a:p>
        </p:txBody>
      </p:sp>
      <p:sp>
        <p:nvSpPr>
          <p:cNvPr id="3" name="副标题 2">
            <a:extLst>
              <a:ext uri="{FF2B5EF4-FFF2-40B4-BE49-F238E27FC236}">
                <a16:creationId xmlns:a16="http://schemas.microsoft.com/office/drawing/2014/main" id="{F1F884D5-96C1-49E2-8678-6CD9F7A38EC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1106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5BF2-3824-42ED-B66C-D8079218358D}"/>
              </a:ext>
            </a:extLst>
          </p:cNvPr>
          <p:cNvSpPr>
            <a:spLocks noGrp="1"/>
          </p:cNvSpPr>
          <p:nvPr>
            <p:ph type="title"/>
          </p:nvPr>
        </p:nvSpPr>
        <p:spPr/>
        <p:txBody>
          <a:bodyPr>
            <a:normAutofit/>
          </a:bodyPr>
          <a:lstStyle/>
          <a:p>
            <a:r>
              <a:rPr lang="en-US" altLang="zh-CN" dirty="0"/>
              <a:t>4.  </a:t>
            </a:r>
            <a:r>
              <a:rPr lang="en-US" altLang="zh-CN" b="1" dirty="0"/>
              <a:t>P1195 </a:t>
            </a:r>
            <a:r>
              <a:rPr lang="zh-CN" altLang="en-US" b="1" dirty="0"/>
              <a:t>口袋的天空</a:t>
            </a:r>
            <a:endParaRPr lang="zh-CN" altLang="en-US" dirty="0"/>
          </a:p>
        </p:txBody>
      </p:sp>
      <p:sp>
        <p:nvSpPr>
          <p:cNvPr id="3" name="内容占位符 2">
            <a:extLst>
              <a:ext uri="{FF2B5EF4-FFF2-40B4-BE49-F238E27FC236}">
                <a16:creationId xmlns:a16="http://schemas.microsoft.com/office/drawing/2014/main" id="{C54875C2-6CF2-448E-B04D-B6975B2A6AA2}"/>
              </a:ext>
            </a:extLst>
          </p:cNvPr>
          <p:cNvSpPr>
            <a:spLocks noGrp="1"/>
          </p:cNvSpPr>
          <p:nvPr>
            <p:ph idx="1"/>
          </p:nvPr>
        </p:nvSpPr>
        <p:spPr>
          <a:xfrm>
            <a:off x="278969" y="2133600"/>
            <a:ext cx="11225643" cy="3777622"/>
          </a:xfrm>
        </p:spPr>
        <p:txBody>
          <a:bodyPr/>
          <a:lstStyle/>
          <a:p>
            <a:r>
              <a:rPr lang="zh-CN" altLang="en-US" b="1" dirty="0"/>
              <a:t>题目背景</a:t>
            </a:r>
          </a:p>
          <a:p>
            <a:pPr marL="0" indent="0">
              <a:buNone/>
            </a:pPr>
            <a:r>
              <a:rPr lang="zh-CN" altLang="en-US" dirty="0"/>
              <a:t>小杉坐在教室里，透过口袋一样的窗户看口袋一样的天空。</a:t>
            </a:r>
          </a:p>
          <a:p>
            <a:pPr marL="0" indent="0">
              <a:buNone/>
            </a:pPr>
            <a:r>
              <a:rPr lang="zh-CN" altLang="en-US" dirty="0"/>
              <a:t>有很多云飘在那里，看起来很漂亮，小杉想摘下那样美的几朵云，做成棉花糖。</a:t>
            </a:r>
          </a:p>
          <a:p>
            <a:r>
              <a:rPr lang="zh-CN" altLang="en-US" b="1" dirty="0"/>
              <a:t>题目描述</a:t>
            </a:r>
          </a:p>
          <a:p>
            <a:pPr marL="0" indent="0">
              <a:buNone/>
            </a:pPr>
            <a:r>
              <a:rPr lang="zh-CN" altLang="en-US" dirty="0"/>
              <a:t>给你云朵的个数</a:t>
            </a:r>
            <a:r>
              <a:rPr lang="en-US" altLang="zh-CN" dirty="0"/>
              <a:t>N</a:t>
            </a:r>
            <a:r>
              <a:rPr lang="zh-CN" altLang="en-US" dirty="0"/>
              <a:t>，再给你</a:t>
            </a:r>
            <a:r>
              <a:rPr lang="en-US" altLang="zh-CN" dirty="0"/>
              <a:t>M</a:t>
            </a:r>
            <a:r>
              <a:rPr lang="zh-CN" altLang="en-US" dirty="0"/>
              <a:t>个关系，表示哪些云朵可以连在一起。</a:t>
            </a:r>
          </a:p>
          <a:p>
            <a:pPr marL="0" indent="0">
              <a:buNone/>
            </a:pPr>
            <a:r>
              <a:rPr lang="zh-CN" altLang="en-US" dirty="0"/>
              <a:t>现在小杉要把所有云朵连成</a:t>
            </a:r>
            <a:r>
              <a:rPr lang="en-US" altLang="zh-CN" dirty="0"/>
              <a:t>K</a:t>
            </a:r>
            <a:r>
              <a:rPr lang="zh-CN" altLang="en-US" dirty="0"/>
              <a:t>个棉花糖，一个棉花糖最少要用掉一朵云，小杉想知道他怎么连，花费的代价最小。</a:t>
            </a:r>
          </a:p>
          <a:p>
            <a:endParaRPr lang="zh-CN" altLang="en-US" dirty="0"/>
          </a:p>
        </p:txBody>
      </p:sp>
    </p:spTree>
    <p:extLst>
      <p:ext uri="{BB962C8B-B14F-4D97-AF65-F5344CB8AC3E}">
        <p14:creationId xmlns:p14="http://schemas.microsoft.com/office/powerpoint/2010/main" val="420679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5BF2-3824-42ED-B66C-D8079218358D}"/>
              </a:ext>
            </a:extLst>
          </p:cNvPr>
          <p:cNvSpPr>
            <a:spLocks noGrp="1"/>
          </p:cNvSpPr>
          <p:nvPr>
            <p:ph type="title"/>
          </p:nvPr>
        </p:nvSpPr>
        <p:spPr/>
        <p:txBody>
          <a:bodyPr>
            <a:normAutofit/>
          </a:bodyPr>
          <a:lstStyle/>
          <a:p>
            <a:r>
              <a:rPr lang="en-US" altLang="zh-CN" dirty="0"/>
              <a:t>4.  </a:t>
            </a:r>
            <a:r>
              <a:rPr lang="en-US" altLang="zh-CN" b="1" dirty="0"/>
              <a:t>P1195 </a:t>
            </a:r>
            <a:r>
              <a:rPr lang="zh-CN" altLang="en-US" b="1" dirty="0"/>
              <a:t>口袋的天空</a:t>
            </a:r>
            <a:endParaRPr lang="zh-CN" altLang="en-US" dirty="0"/>
          </a:p>
        </p:txBody>
      </p:sp>
      <p:sp>
        <p:nvSpPr>
          <p:cNvPr id="3" name="内容占位符 2">
            <a:extLst>
              <a:ext uri="{FF2B5EF4-FFF2-40B4-BE49-F238E27FC236}">
                <a16:creationId xmlns:a16="http://schemas.microsoft.com/office/drawing/2014/main" id="{C54875C2-6CF2-448E-B04D-B6975B2A6AA2}"/>
              </a:ext>
            </a:extLst>
          </p:cNvPr>
          <p:cNvSpPr>
            <a:spLocks noGrp="1"/>
          </p:cNvSpPr>
          <p:nvPr>
            <p:ph idx="1"/>
          </p:nvPr>
        </p:nvSpPr>
        <p:spPr>
          <a:xfrm>
            <a:off x="278969" y="2133600"/>
            <a:ext cx="11225643" cy="3777622"/>
          </a:xfrm>
        </p:spPr>
        <p:txBody>
          <a:bodyPr>
            <a:normAutofit lnSpcReduction="10000"/>
          </a:bodyPr>
          <a:lstStyle/>
          <a:p>
            <a:r>
              <a:rPr lang="zh-CN" altLang="en-US" b="1" dirty="0"/>
              <a:t>输入格式</a:t>
            </a:r>
          </a:p>
          <a:p>
            <a:pPr marL="0" indent="0">
              <a:buNone/>
            </a:pPr>
            <a:r>
              <a:rPr lang="zh-CN" altLang="en-US" dirty="0"/>
              <a:t>每组测试数据的</a:t>
            </a:r>
          </a:p>
          <a:p>
            <a:pPr marL="0" indent="0">
              <a:buNone/>
            </a:pPr>
            <a:r>
              <a:rPr lang="zh-CN" altLang="en-US" dirty="0"/>
              <a:t>第一行有三个数</a:t>
            </a:r>
            <a:r>
              <a:rPr lang="en-US" altLang="zh-CN" dirty="0"/>
              <a:t>N,M,K(1≤N≤1000,1≤M≤10000,1≤K≤10)</a:t>
            </a:r>
          </a:p>
          <a:p>
            <a:pPr marL="0" indent="0">
              <a:buNone/>
            </a:pPr>
            <a:r>
              <a:rPr lang="zh-CN" altLang="en-US" dirty="0"/>
              <a:t>接下来</a:t>
            </a:r>
            <a:r>
              <a:rPr lang="en-US" altLang="zh-CN" dirty="0"/>
              <a:t>M</a:t>
            </a:r>
            <a:r>
              <a:rPr lang="zh-CN" altLang="en-US" dirty="0"/>
              <a:t>个数每行三个数</a:t>
            </a:r>
            <a:r>
              <a:rPr lang="en-US" altLang="zh-CN" dirty="0"/>
              <a:t>X,Y,L</a:t>
            </a:r>
            <a:r>
              <a:rPr lang="zh-CN" altLang="en-US" dirty="0"/>
              <a:t>，表示</a:t>
            </a:r>
            <a:r>
              <a:rPr lang="en-US" altLang="zh-CN" dirty="0"/>
              <a:t>X</a:t>
            </a:r>
            <a:r>
              <a:rPr lang="zh-CN" altLang="en-US" dirty="0"/>
              <a:t>云和</a:t>
            </a:r>
            <a:r>
              <a:rPr lang="en-US" altLang="zh-CN" dirty="0"/>
              <a:t>Y</a:t>
            </a:r>
            <a:r>
              <a:rPr lang="zh-CN" altLang="en-US" dirty="0"/>
              <a:t>云可以通过</a:t>
            </a:r>
            <a:r>
              <a:rPr lang="en-US" altLang="zh-CN" dirty="0"/>
              <a:t>L</a:t>
            </a:r>
            <a:r>
              <a:rPr lang="zh-CN" altLang="en-US" dirty="0"/>
              <a:t>的代价连在一起。</a:t>
            </a:r>
            <a:r>
              <a:rPr lang="en-US" altLang="zh-CN" dirty="0"/>
              <a:t>(1≤X,Y≤N,0≤L&lt;10000)</a:t>
            </a:r>
          </a:p>
          <a:p>
            <a:pPr marL="0" indent="0">
              <a:buNone/>
            </a:pPr>
            <a:r>
              <a:rPr lang="en-US" altLang="zh-CN" dirty="0"/>
              <a:t>30%</a:t>
            </a:r>
            <a:r>
              <a:rPr lang="zh-CN" altLang="en-US" dirty="0"/>
              <a:t>的数据</a:t>
            </a:r>
            <a:r>
              <a:rPr lang="en-US" altLang="zh-CN" dirty="0"/>
              <a:t>N≤100,M≤100000</a:t>
            </a:r>
          </a:p>
          <a:p>
            <a:r>
              <a:rPr lang="zh-CN" altLang="en-US" b="1" dirty="0"/>
              <a:t>输出格式</a:t>
            </a:r>
          </a:p>
          <a:p>
            <a:pPr marL="0" indent="0">
              <a:buNone/>
            </a:pPr>
            <a:r>
              <a:rPr lang="zh-CN" altLang="en-US" dirty="0"/>
              <a:t>对每组数据输出一行，仅有一个整数，表示最小的代价。</a:t>
            </a:r>
          </a:p>
          <a:p>
            <a:pPr marL="0" indent="0">
              <a:buNone/>
            </a:pPr>
            <a:r>
              <a:rPr lang="zh-CN" altLang="en-US" dirty="0"/>
              <a:t>如果怎么连都连不出</a:t>
            </a:r>
            <a:r>
              <a:rPr lang="en-US" altLang="zh-CN" dirty="0"/>
              <a:t>K</a:t>
            </a:r>
            <a:r>
              <a:rPr lang="zh-CN" altLang="en-US" dirty="0"/>
              <a:t>个棉花糖，请输出</a:t>
            </a:r>
            <a:r>
              <a:rPr lang="en-US" altLang="zh-CN" dirty="0"/>
              <a:t>'No Answer'</a:t>
            </a:r>
            <a:r>
              <a:rPr lang="zh-CN" altLang="en-US" dirty="0"/>
              <a:t>。</a:t>
            </a:r>
          </a:p>
          <a:p>
            <a:endParaRPr lang="zh-CN" altLang="en-US" dirty="0"/>
          </a:p>
        </p:txBody>
      </p:sp>
      <p:pic>
        <p:nvPicPr>
          <p:cNvPr id="4" name="图片 3">
            <a:extLst>
              <a:ext uri="{FF2B5EF4-FFF2-40B4-BE49-F238E27FC236}">
                <a16:creationId xmlns:a16="http://schemas.microsoft.com/office/drawing/2014/main" id="{C026EAED-4C67-47A3-A720-1EC9D06A3967}"/>
              </a:ext>
            </a:extLst>
          </p:cNvPr>
          <p:cNvPicPr>
            <a:picLocks noChangeAspect="1"/>
          </p:cNvPicPr>
          <p:nvPr/>
        </p:nvPicPr>
        <p:blipFill>
          <a:blip r:embed="rId3"/>
          <a:stretch>
            <a:fillRect/>
          </a:stretch>
        </p:blipFill>
        <p:spPr>
          <a:xfrm>
            <a:off x="6726264" y="4022411"/>
            <a:ext cx="4974956" cy="1447619"/>
          </a:xfrm>
          <a:prstGeom prst="rect">
            <a:avLst/>
          </a:prstGeom>
        </p:spPr>
      </p:pic>
    </p:spTree>
    <p:extLst>
      <p:ext uri="{BB962C8B-B14F-4D97-AF65-F5344CB8AC3E}">
        <p14:creationId xmlns:p14="http://schemas.microsoft.com/office/powerpoint/2010/main" val="35509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C6C9-4864-4DFD-8817-82F36190749D}"/>
              </a:ext>
            </a:extLst>
          </p:cNvPr>
          <p:cNvSpPr>
            <a:spLocks noGrp="1"/>
          </p:cNvSpPr>
          <p:nvPr>
            <p:ph type="title"/>
          </p:nvPr>
        </p:nvSpPr>
        <p:spPr>
          <a:xfrm>
            <a:off x="2159788" y="245750"/>
            <a:ext cx="8911687" cy="1280890"/>
          </a:xfrm>
        </p:spPr>
        <p:txBody>
          <a:bodyPr>
            <a:normAutofit/>
          </a:bodyPr>
          <a:lstStyle/>
          <a:p>
            <a:r>
              <a:rPr lang="en-US" altLang="zh-CN" dirty="0"/>
              <a:t>5. </a:t>
            </a:r>
            <a:r>
              <a:rPr lang="en-US" altLang="zh-CN" b="1" dirty="0"/>
              <a:t>P1265 </a:t>
            </a:r>
            <a:r>
              <a:rPr lang="zh-CN" altLang="en-US" b="1" dirty="0"/>
              <a:t>公路修建</a:t>
            </a:r>
            <a:endParaRPr lang="zh-CN" altLang="en-US" dirty="0"/>
          </a:p>
        </p:txBody>
      </p:sp>
      <p:sp>
        <p:nvSpPr>
          <p:cNvPr id="3" name="内容占位符 2">
            <a:extLst>
              <a:ext uri="{FF2B5EF4-FFF2-40B4-BE49-F238E27FC236}">
                <a16:creationId xmlns:a16="http://schemas.microsoft.com/office/drawing/2014/main" id="{6EA3404C-053D-439A-8C76-0F39941F0497}"/>
              </a:ext>
            </a:extLst>
          </p:cNvPr>
          <p:cNvSpPr>
            <a:spLocks noGrp="1"/>
          </p:cNvSpPr>
          <p:nvPr>
            <p:ph idx="1"/>
          </p:nvPr>
        </p:nvSpPr>
        <p:spPr>
          <a:xfrm>
            <a:off x="385011" y="1523060"/>
            <a:ext cx="10865351" cy="3777622"/>
          </a:xfrm>
        </p:spPr>
        <p:txBody>
          <a:bodyPr>
            <a:normAutofit/>
          </a:bodyPr>
          <a:lstStyle/>
          <a:p>
            <a:pPr eaLnBrk="0" fontAlgn="base" hangingPunct="0">
              <a:lnSpc>
                <a:spcPct val="100000"/>
              </a:lnSpc>
              <a:spcBef>
                <a:spcPct val="0"/>
              </a:spcBef>
              <a:spcAft>
                <a:spcPct val="0"/>
              </a:spcAft>
              <a:buClrTx/>
              <a:buSzTx/>
            </a:pPr>
            <a:r>
              <a:rPr lang="zh-CN" altLang="zh-CN" sz="3200" b="1" cap="none" dirty="0">
                <a:latin typeface="Arial" panose="020B0604020202020204" pitchFamily="34" charset="0"/>
              </a:rPr>
              <a:t>题目描述</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某国有n个城市，它们互相之间没有公路相通，因此交通十分不便。为解决这一“行路难”的问题，政府决定修建公路。修建公路的任务由各城市共同完成。</a:t>
            </a:r>
            <a:endParaRPr lang="zh-CN" altLang="zh-CN" sz="36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修建工程分若干轮完成。在每一轮中，每个城市选择一个与它最近的城市，申请修建通往该城市的公路。政府负责审批这些申请以决定是否同意修建。</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政府审批的规则如下：</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（1）如果两个或以上城市申请修建同一条公路，则让它们共同修建；</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（2）如果三个或以上的城市申请修建的公路成环。如下图，A申请修建公路AB，B申请修建公路BC，C申请修建公路CA。则政府将否决其中最短的一条公路的修建申请；</a:t>
            </a:r>
            <a:endParaRPr lang="zh-CN" altLang="zh-CN" sz="60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（3）其他情况的申请一律同意。</a:t>
            </a:r>
            <a:endParaRPr lang="zh-CN" altLang="en-US" cap="none" dirty="0">
              <a:latin typeface="Arial" panose="020B0604020202020204" pitchFamily="34" charset="0"/>
            </a:endParaRPr>
          </a:p>
        </p:txBody>
      </p:sp>
      <p:pic>
        <p:nvPicPr>
          <p:cNvPr id="2050" name="Picture 2" descr="https://cdn.luogu.com.cn/upload/pic/80.png">
            <a:extLst>
              <a:ext uri="{FF2B5EF4-FFF2-40B4-BE49-F238E27FC236}">
                <a16:creationId xmlns:a16="http://schemas.microsoft.com/office/drawing/2014/main" id="{5C60DEE4-17E8-4EA3-967E-35B7B4997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785" y="4506265"/>
            <a:ext cx="9525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0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C6C9-4864-4DFD-8817-82F36190749D}"/>
              </a:ext>
            </a:extLst>
          </p:cNvPr>
          <p:cNvSpPr>
            <a:spLocks noGrp="1"/>
          </p:cNvSpPr>
          <p:nvPr>
            <p:ph type="title"/>
          </p:nvPr>
        </p:nvSpPr>
        <p:spPr>
          <a:xfrm>
            <a:off x="2159788" y="245750"/>
            <a:ext cx="8911687" cy="1280890"/>
          </a:xfrm>
        </p:spPr>
        <p:txBody>
          <a:bodyPr>
            <a:normAutofit/>
          </a:bodyPr>
          <a:lstStyle/>
          <a:p>
            <a:r>
              <a:rPr lang="en-US" altLang="zh-CN" dirty="0"/>
              <a:t>5. </a:t>
            </a:r>
            <a:r>
              <a:rPr lang="en-US" altLang="zh-CN" b="1" dirty="0"/>
              <a:t>P1265 </a:t>
            </a:r>
            <a:r>
              <a:rPr lang="zh-CN" altLang="en-US" b="1" dirty="0"/>
              <a:t>公路修建</a:t>
            </a:r>
            <a:endParaRPr lang="zh-CN" altLang="en-US" dirty="0"/>
          </a:p>
        </p:txBody>
      </p:sp>
      <p:sp>
        <p:nvSpPr>
          <p:cNvPr id="3" name="内容占位符 2">
            <a:extLst>
              <a:ext uri="{FF2B5EF4-FFF2-40B4-BE49-F238E27FC236}">
                <a16:creationId xmlns:a16="http://schemas.microsoft.com/office/drawing/2014/main" id="{6EA3404C-053D-439A-8C76-0F39941F0497}"/>
              </a:ext>
            </a:extLst>
          </p:cNvPr>
          <p:cNvSpPr>
            <a:spLocks noGrp="1"/>
          </p:cNvSpPr>
          <p:nvPr>
            <p:ph idx="1"/>
          </p:nvPr>
        </p:nvSpPr>
        <p:spPr>
          <a:xfrm>
            <a:off x="385011" y="1523060"/>
            <a:ext cx="10865351" cy="3777622"/>
          </a:xfrm>
        </p:spPr>
        <p:txBody>
          <a:bodyPr>
            <a:normAutofit fontScale="55000" lnSpcReduction="20000"/>
          </a:bodyPr>
          <a:lstStyle/>
          <a:p>
            <a:pPr marL="0" indent="0">
              <a:buNone/>
            </a:pPr>
            <a:r>
              <a:rPr lang="zh-CN" altLang="en-US" sz="3200" dirty="0"/>
              <a:t>一轮修建结束后，可能会有若干城市可以通过公路直接或间接相连。这些</a:t>
            </a:r>
            <a:r>
              <a:rPr lang="zh-CN" altLang="en-US" sz="3200"/>
              <a:t>可以互相连通</a:t>
            </a:r>
            <a:r>
              <a:rPr lang="zh-CN" altLang="en-US" sz="3200" dirty="0"/>
              <a:t>的城市即组成“城市联盟”。在下一轮修建中，每个“城市联盟”将被看作一个城市，发挥一个城市的作用。</a:t>
            </a:r>
          </a:p>
          <a:p>
            <a:pPr marL="0" indent="0">
              <a:buNone/>
            </a:pPr>
            <a:r>
              <a:rPr lang="zh-CN" altLang="en-US" sz="3200" dirty="0"/>
              <a:t>当所有城市被组合成一个“城市联盟”时，修建工程也就完成了。</a:t>
            </a:r>
          </a:p>
          <a:p>
            <a:pPr marL="0" indent="0">
              <a:buNone/>
            </a:pPr>
            <a:r>
              <a:rPr lang="zh-CN" altLang="en-US" sz="3200" dirty="0"/>
              <a:t>你的任务是根据城市的分布和前面讲到的规则，计算出将要修建的公路总长度。</a:t>
            </a:r>
          </a:p>
          <a:p>
            <a:r>
              <a:rPr lang="zh-CN" altLang="en-US" sz="3200" b="1" dirty="0"/>
              <a:t>输入格式</a:t>
            </a:r>
          </a:p>
          <a:p>
            <a:pPr marL="0" indent="0">
              <a:buNone/>
            </a:pPr>
            <a:r>
              <a:rPr lang="zh-CN" altLang="en-US" sz="3200" dirty="0"/>
              <a:t>第一行一个整数</a:t>
            </a:r>
            <a:r>
              <a:rPr lang="en-US" altLang="zh-CN" sz="3200" dirty="0"/>
              <a:t>n</a:t>
            </a:r>
            <a:r>
              <a:rPr lang="zh-CN" altLang="en-US" sz="3200" dirty="0"/>
              <a:t>，表示城市的数量。</a:t>
            </a:r>
            <a:r>
              <a:rPr lang="en-US" altLang="zh-CN" sz="3200" dirty="0"/>
              <a:t>(n≤5000)</a:t>
            </a:r>
          </a:p>
          <a:p>
            <a:pPr marL="0" indent="0">
              <a:buNone/>
            </a:pPr>
            <a:r>
              <a:rPr lang="zh-CN" altLang="en-US" sz="3200" dirty="0"/>
              <a:t>以下</a:t>
            </a:r>
            <a:r>
              <a:rPr lang="en-US" altLang="zh-CN" sz="3200" dirty="0"/>
              <a:t>n</a:t>
            </a:r>
            <a:r>
              <a:rPr lang="zh-CN" altLang="en-US" sz="3200" dirty="0"/>
              <a:t>行，每行两个整数</a:t>
            </a:r>
            <a:r>
              <a:rPr lang="en-US" altLang="zh-CN" sz="3200" dirty="0"/>
              <a:t>x</a:t>
            </a:r>
            <a:r>
              <a:rPr lang="zh-CN" altLang="en-US" sz="3200" dirty="0"/>
              <a:t>和</a:t>
            </a:r>
            <a:r>
              <a:rPr lang="en-US" altLang="zh-CN" sz="3200" dirty="0"/>
              <a:t>y</a:t>
            </a:r>
            <a:r>
              <a:rPr lang="zh-CN" altLang="en-US" sz="3200" dirty="0"/>
              <a:t>，表示一个城市的坐标。</a:t>
            </a:r>
            <a:r>
              <a:rPr lang="en-US" altLang="zh-CN" sz="3200" dirty="0"/>
              <a:t>(-1000000≤x</a:t>
            </a:r>
            <a:r>
              <a:rPr lang="zh-CN" altLang="en-US" sz="3200" dirty="0"/>
              <a:t>，</a:t>
            </a:r>
            <a:r>
              <a:rPr lang="en-US" altLang="zh-CN" sz="3200" dirty="0"/>
              <a:t>y≤1000000)</a:t>
            </a:r>
          </a:p>
          <a:p>
            <a:r>
              <a:rPr lang="zh-CN" altLang="en-US" sz="3200" b="1" dirty="0"/>
              <a:t>输出格式</a:t>
            </a:r>
          </a:p>
          <a:p>
            <a:pPr marL="0" indent="0">
              <a:buNone/>
            </a:pPr>
            <a:r>
              <a:rPr lang="zh-CN" altLang="en-US" sz="3200" dirty="0"/>
              <a:t>一个实数，四舍五入保留两位小数，表示公路总长。（保证有惟一解）</a:t>
            </a:r>
          </a:p>
        </p:txBody>
      </p:sp>
    </p:spTree>
    <p:extLst>
      <p:ext uri="{BB962C8B-B14F-4D97-AF65-F5344CB8AC3E}">
        <p14:creationId xmlns:p14="http://schemas.microsoft.com/office/powerpoint/2010/main" val="180927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C6C9-4864-4DFD-8817-82F36190749D}"/>
              </a:ext>
            </a:extLst>
          </p:cNvPr>
          <p:cNvSpPr>
            <a:spLocks noGrp="1"/>
          </p:cNvSpPr>
          <p:nvPr>
            <p:ph type="title"/>
          </p:nvPr>
        </p:nvSpPr>
        <p:spPr>
          <a:xfrm>
            <a:off x="2159788" y="245750"/>
            <a:ext cx="8911687" cy="1280890"/>
          </a:xfrm>
        </p:spPr>
        <p:txBody>
          <a:bodyPr>
            <a:normAutofit/>
          </a:bodyPr>
          <a:lstStyle/>
          <a:p>
            <a:r>
              <a:rPr lang="en-US" altLang="zh-CN" dirty="0"/>
              <a:t>5. </a:t>
            </a:r>
            <a:r>
              <a:rPr lang="en-US" altLang="zh-CN" b="1" dirty="0"/>
              <a:t>P1265 </a:t>
            </a:r>
            <a:r>
              <a:rPr lang="zh-CN" altLang="en-US" b="1" dirty="0"/>
              <a:t>公路修建</a:t>
            </a:r>
            <a:endParaRPr lang="zh-CN" altLang="en-US" dirty="0"/>
          </a:p>
        </p:txBody>
      </p:sp>
      <p:pic>
        <p:nvPicPr>
          <p:cNvPr id="6" name="图片 5">
            <a:extLst>
              <a:ext uri="{FF2B5EF4-FFF2-40B4-BE49-F238E27FC236}">
                <a16:creationId xmlns:a16="http://schemas.microsoft.com/office/drawing/2014/main" id="{B124E972-B5A0-486F-B2AD-6C1A9CF9FFC8}"/>
              </a:ext>
            </a:extLst>
          </p:cNvPr>
          <p:cNvPicPr>
            <a:picLocks noChangeAspect="1"/>
          </p:cNvPicPr>
          <p:nvPr/>
        </p:nvPicPr>
        <p:blipFill>
          <a:blip r:embed="rId2"/>
          <a:stretch>
            <a:fillRect/>
          </a:stretch>
        </p:blipFill>
        <p:spPr>
          <a:xfrm>
            <a:off x="1652081" y="1295844"/>
            <a:ext cx="7400000" cy="4514286"/>
          </a:xfrm>
          <a:prstGeom prst="rect">
            <a:avLst/>
          </a:prstGeom>
        </p:spPr>
      </p:pic>
    </p:spTree>
    <p:extLst>
      <p:ext uri="{BB962C8B-B14F-4D97-AF65-F5344CB8AC3E}">
        <p14:creationId xmlns:p14="http://schemas.microsoft.com/office/powerpoint/2010/main" val="1215205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BC0A-EE79-4BE8-AC2B-F99B9CF9ECAA}"/>
              </a:ext>
            </a:extLst>
          </p:cNvPr>
          <p:cNvSpPr>
            <a:spLocks noGrp="1"/>
          </p:cNvSpPr>
          <p:nvPr>
            <p:ph type="title"/>
          </p:nvPr>
        </p:nvSpPr>
        <p:spPr/>
        <p:txBody>
          <a:bodyPr>
            <a:normAutofit fontScale="90000"/>
          </a:bodyPr>
          <a:lstStyle/>
          <a:p>
            <a:r>
              <a:rPr lang="en-US" altLang="zh-CN" dirty="0"/>
              <a:t>6. </a:t>
            </a:r>
            <a:r>
              <a:rPr lang="en-US" altLang="zh-CN" b="1" dirty="0"/>
              <a:t>P1991 </a:t>
            </a:r>
            <a:r>
              <a:rPr lang="zh-CN" altLang="en-US" b="1" dirty="0"/>
              <a:t>无线通讯网</a:t>
            </a:r>
            <a:br>
              <a:rPr lang="zh-CN" altLang="en-US" b="1" dirty="0"/>
            </a:br>
            <a:endParaRPr lang="zh-CN" altLang="en-US" dirty="0"/>
          </a:p>
        </p:txBody>
      </p:sp>
      <p:sp>
        <p:nvSpPr>
          <p:cNvPr id="3" name="内容占位符 2">
            <a:extLst>
              <a:ext uri="{FF2B5EF4-FFF2-40B4-BE49-F238E27FC236}">
                <a16:creationId xmlns:a16="http://schemas.microsoft.com/office/drawing/2014/main" id="{3DEDAE7E-1C17-430D-9420-E55D81F3B42B}"/>
              </a:ext>
            </a:extLst>
          </p:cNvPr>
          <p:cNvSpPr>
            <a:spLocks noGrp="1"/>
          </p:cNvSpPr>
          <p:nvPr>
            <p:ph idx="1"/>
          </p:nvPr>
        </p:nvSpPr>
        <p:spPr>
          <a:xfrm>
            <a:off x="687388" y="1540189"/>
            <a:ext cx="10646743" cy="3777622"/>
          </a:xfrm>
        </p:spPr>
        <p:txBody>
          <a:bodyPr>
            <a:normAutofit lnSpcReduction="10000"/>
          </a:bodyPr>
          <a:lstStyle/>
          <a:p>
            <a:r>
              <a:rPr lang="zh-CN" altLang="en-US" b="1" dirty="0"/>
              <a:t>题目描述</a:t>
            </a:r>
          </a:p>
          <a:p>
            <a:pPr marL="0" indent="0">
              <a:buNone/>
            </a:pPr>
            <a:r>
              <a:rPr lang="zh-CN" altLang="en-US" dirty="0"/>
              <a:t>国防部计划用无线网络连接若干个边防哨所。</a:t>
            </a:r>
            <a:r>
              <a:rPr lang="en-US" altLang="zh-CN" dirty="0"/>
              <a:t>2 </a:t>
            </a:r>
            <a:r>
              <a:rPr lang="zh-CN" altLang="en-US" dirty="0"/>
              <a:t>种不同的通讯技术用来搭建无线网络；</a:t>
            </a:r>
          </a:p>
          <a:p>
            <a:pPr marL="0" indent="0">
              <a:buNone/>
            </a:pPr>
            <a:r>
              <a:rPr lang="zh-CN" altLang="en-US" dirty="0"/>
              <a:t>每个边防哨所都要配备无线电收发器；有一些哨所还可以增配卫星电话。</a:t>
            </a:r>
          </a:p>
          <a:p>
            <a:pPr marL="0" indent="0">
              <a:buNone/>
            </a:pPr>
            <a:r>
              <a:rPr lang="zh-CN" altLang="en-US" dirty="0"/>
              <a:t>任意两个配备了一条卫星电话线路的哨所（两边都</a:t>
            </a:r>
            <a:r>
              <a:rPr lang="en-US" altLang="zh-CN" dirty="0"/>
              <a:t>ᤕ</a:t>
            </a:r>
            <a:r>
              <a:rPr lang="zh-CN" altLang="en-US" dirty="0"/>
              <a:t>有卫星电话）均可以通话，无论他们相距多远。而只通过无线电收发器通话的哨所之间的距离不能超过 </a:t>
            </a:r>
            <a:r>
              <a:rPr lang="en-US" altLang="zh-CN" dirty="0"/>
              <a:t>D</a:t>
            </a:r>
            <a:r>
              <a:rPr lang="zh-CN" altLang="en-US" dirty="0"/>
              <a:t>，这是受收发器的功率限制。收发器的功率越高，通话距离 </a:t>
            </a:r>
            <a:r>
              <a:rPr lang="en-US" altLang="zh-CN" dirty="0"/>
              <a:t>D </a:t>
            </a:r>
            <a:r>
              <a:rPr lang="zh-CN" altLang="en-US" dirty="0"/>
              <a:t>会更远，但同时价格也会更贵。</a:t>
            </a:r>
          </a:p>
          <a:p>
            <a:pPr marL="0" indent="0">
              <a:buNone/>
            </a:pPr>
            <a:r>
              <a:rPr lang="zh-CN" altLang="en-US" dirty="0"/>
              <a:t>收发器需要统一购买和安装，所以全部哨所只能选择安装一种型号的收发器。换句话说，每一对哨所之间的通话距离都是同一个 </a:t>
            </a:r>
            <a:r>
              <a:rPr lang="en-US" altLang="zh-CN" dirty="0"/>
              <a:t>D</a:t>
            </a:r>
            <a:r>
              <a:rPr lang="zh-CN" altLang="en-US" dirty="0"/>
              <a:t>。你的任务是确定收发器必须的最小通话距离 </a:t>
            </a:r>
            <a:r>
              <a:rPr lang="en-US" altLang="zh-CN" dirty="0"/>
              <a:t>D</a:t>
            </a:r>
            <a:r>
              <a:rPr lang="zh-CN" altLang="en-US" dirty="0"/>
              <a:t>，使得每一对哨所之间至少有一条通话路径（直接的或者间接的）。</a:t>
            </a:r>
          </a:p>
          <a:p>
            <a:endParaRPr lang="zh-CN" altLang="en-US" dirty="0"/>
          </a:p>
        </p:txBody>
      </p:sp>
    </p:spTree>
    <p:extLst>
      <p:ext uri="{BB962C8B-B14F-4D97-AF65-F5344CB8AC3E}">
        <p14:creationId xmlns:p14="http://schemas.microsoft.com/office/powerpoint/2010/main" val="244360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BC0A-EE79-4BE8-AC2B-F99B9CF9ECAA}"/>
              </a:ext>
            </a:extLst>
          </p:cNvPr>
          <p:cNvSpPr>
            <a:spLocks noGrp="1"/>
          </p:cNvSpPr>
          <p:nvPr>
            <p:ph type="title"/>
          </p:nvPr>
        </p:nvSpPr>
        <p:spPr/>
        <p:txBody>
          <a:bodyPr>
            <a:normAutofit fontScale="90000"/>
          </a:bodyPr>
          <a:lstStyle/>
          <a:p>
            <a:r>
              <a:rPr lang="en-US" altLang="zh-CN" dirty="0"/>
              <a:t>6. </a:t>
            </a:r>
            <a:r>
              <a:rPr lang="en-US" altLang="zh-CN" b="1" dirty="0"/>
              <a:t>P1991 </a:t>
            </a:r>
            <a:r>
              <a:rPr lang="zh-CN" altLang="en-US" b="1" dirty="0"/>
              <a:t>无线通讯网</a:t>
            </a:r>
            <a:br>
              <a:rPr lang="zh-CN" altLang="en-US" b="1" dirty="0"/>
            </a:br>
            <a:endParaRPr lang="zh-CN" altLang="en-US" dirty="0"/>
          </a:p>
        </p:txBody>
      </p:sp>
      <p:sp>
        <p:nvSpPr>
          <p:cNvPr id="3" name="内容占位符 2">
            <a:extLst>
              <a:ext uri="{FF2B5EF4-FFF2-40B4-BE49-F238E27FC236}">
                <a16:creationId xmlns:a16="http://schemas.microsoft.com/office/drawing/2014/main" id="{3DEDAE7E-1C17-430D-9420-E55D81F3B42B}"/>
              </a:ext>
            </a:extLst>
          </p:cNvPr>
          <p:cNvSpPr>
            <a:spLocks noGrp="1"/>
          </p:cNvSpPr>
          <p:nvPr>
            <p:ph idx="1"/>
          </p:nvPr>
        </p:nvSpPr>
        <p:spPr>
          <a:xfrm>
            <a:off x="687388" y="1540189"/>
            <a:ext cx="10646743" cy="3777622"/>
          </a:xfrm>
        </p:spPr>
        <p:txBody>
          <a:bodyPr>
            <a:normAutofit/>
          </a:bodyPr>
          <a:lstStyle/>
          <a:p>
            <a:r>
              <a:rPr lang="zh-CN" altLang="en-US" b="1" dirty="0"/>
              <a:t>输入格式</a:t>
            </a:r>
          </a:p>
          <a:p>
            <a:pPr marL="0" indent="0">
              <a:buNone/>
            </a:pPr>
            <a:r>
              <a:rPr lang="zh-CN" altLang="en-US" dirty="0"/>
              <a:t>从 </a:t>
            </a:r>
            <a:r>
              <a:rPr lang="en-US" altLang="zh-CN" dirty="0"/>
              <a:t>wireless.in </a:t>
            </a:r>
            <a:r>
              <a:rPr lang="zh-CN" altLang="en-US" dirty="0"/>
              <a:t>中输入数据第 </a:t>
            </a:r>
            <a:r>
              <a:rPr lang="en-US" altLang="zh-CN" dirty="0"/>
              <a:t>1 </a:t>
            </a:r>
            <a:r>
              <a:rPr lang="zh-CN" altLang="en-US" dirty="0"/>
              <a:t>行，</a:t>
            </a:r>
            <a:r>
              <a:rPr lang="en-US" altLang="zh-CN" dirty="0"/>
              <a:t>2 </a:t>
            </a:r>
            <a:r>
              <a:rPr lang="zh-CN" altLang="en-US" dirty="0"/>
              <a:t>个整数 </a:t>
            </a:r>
            <a:r>
              <a:rPr lang="en-US" altLang="zh-CN" dirty="0"/>
              <a:t>S </a:t>
            </a:r>
            <a:r>
              <a:rPr lang="zh-CN" altLang="en-US" dirty="0"/>
              <a:t>和 </a:t>
            </a:r>
            <a:r>
              <a:rPr lang="en-US" altLang="zh-CN" dirty="0"/>
              <a:t>P</a:t>
            </a:r>
            <a:r>
              <a:rPr lang="zh-CN" altLang="en-US" dirty="0"/>
              <a:t>，</a:t>
            </a:r>
            <a:r>
              <a:rPr lang="en-US" altLang="zh-CN" dirty="0"/>
              <a:t>S </a:t>
            </a:r>
            <a:r>
              <a:rPr lang="zh-CN" altLang="en-US" dirty="0"/>
              <a:t>表示可安装的卫星电话的哨所数，</a:t>
            </a:r>
            <a:r>
              <a:rPr lang="en-US" altLang="zh-CN" dirty="0"/>
              <a:t>P </a:t>
            </a:r>
            <a:r>
              <a:rPr lang="zh-CN" altLang="en-US" dirty="0"/>
              <a:t>表示边防哨所的数量。接下里 </a:t>
            </a:r>
            <a:r>
              <a:rPr lang="en-US" altLang="zh-CN" dirty="0"/>
              <a:t>P </a:t>
            </a:r>
            <a:r>
              <a:rPr lang="zh-CN" altLang="en-US" dirty="0"/>
              <a:t>行，每行两个整数 </a:t>
            </a:r>
            <a:r>
              <a:rPr lang="en-US" altLang="zh-CN" dirty="0"/>
              <a:t>x</a:t>
            </a:r>
            <a:r>
              <a:rPr lang="zh-CN" altLang="en-US" dirty="0"/>
              <a:t>，</a:t>
            </a:r>
            <a:r>
              <a:rPr lang="en-US" altLang="zh-CN" dirty="0"/>
              <a:t>y </a:t>
            </a:r>
            <a:r>
              <a:rPr lang="zh-CN" altLang="en-US" dirty="0"/>
              <a:t>描述一个哨所的平面坐标</a:t>
            </a:r>
            <a:r>
              <a:rPr lang="en-US" altLang="zh-CN" dirty="0"/>
              <a:t>(x, y)</a:t>
            </a:r>
            <a:r>
              <a:rPr lang="zh-CN" altLang="en-US" dirty="0"/>
              <a:t>，以 </a:t>
            </a:r>
            <a:r>
              <a:rPr lang="en-US" altLang="zh-CN" dirty="0"/>
              <a:t>km </a:t>
            </a:r>
            <a:r>
              <a:rPr lang="zh-CN" altLang="en-US" dirty="0"/>
              <a:t>为单位。</a:t>
            </a:r>
          </a:p>
          <a:p>
            <a:r>
              <a:rPr lang="zh-CN" altLang="en-US" b="1" dirty="0"/>
              <a:t>输出格式</a:t>
            </a:r>
          </a:p>
          <a:p>
            <a:pPr marL="0" indent="0">
              <a:buNone/>
            </a:pPr>
            <a:r>
              <a:rPr lang="zh-CN" altLang="en-US" dirty="0"/>
              <a:t>输出 </a:t>
            </a:r>
            <a:r>
              <a:rPr lang="en-US" altLang="zh-CN" dirty="0" err="1"/>
              <a:t>wireless.out</a:t>
            </a:r>
            <a:r>
              <a:rPr lang="en-US" altLang="zh-CN" dirty="0"/>
              <a:t> </a:t>
            </a:r>
            <a:r>
              <a:rPr lang="zh-CN" altLang="en-US" dirty="0"/>
              <a:t>中</a:t>
            </a:r>
          </a:p>
          <a:p>
            <a:pPr marL="0" indent="0">
              <a:buNone/>
            </a:pPr>
            <a:r>
              <a:rPr lang="zh-CN" altLang="en-US" dirty="0"/>
              <a:t>第 </a:t>
            </a:r>
            <a:r>
              <a:rPr lang="en-US" altLang="zh-CN" dirty="0"/>
              <a:t>1 </a:t>
            </a:r>
            <a:r>
              <a:rPr lang="zh-CN" altLang="en-US" dirty="0"/>
              <a:t>行，</a:t>
            </a:r>
            <a:r>
              <a:rPr lang="en-US" altLang="zh-CN" dirty="0"/>
              <a:t>1 </a:t>
            </a:r>
            <a:r>
              <a:rPr lang="zh-CN" altLang="en-US" dirty="0"/>
              <a:t>个实数 </a:t>
            </a:r>
            <a:r>
              <a:rPr lang="en-US" altLang="zh-CN" dirty="0"/>
              <a:t>D</a:t>
            </a:r>
            <a:r>
              <a:rPr lang="zh-CN" altLang="en-US" dirty="0"/>
              <a:t>，表示无线电收发器的最小传输距离，精确到小数点后两位。</a:t>
            </a:r>
          </a:p>
          <a:p>
            <a:endParaRPr lang="zh-CN" altLang="en-US" dirty="0"/>
          </a:p>
        </p:txBody>
      </p:sp>
    </p:spTree>
    <p:extLst>
      <p:ext uri="{BB962C8B-B14F-4D97-AF65-F5344CB8AC3E}">
        <p14:creationId xmlns:p14="http://schemas.microsoft.com/office/powerpoint/2010/main" val="3306490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BC0A-EE79-4BE8-AC2B-F99B9CF9ECAA}"/>
              </a:ext>
            </a:extLst>
          </p:cNvPr>
          <p:cNvSpPr>
            <a:spLocks noGrp="1"/>
          </p:cNvSpPr>
          <p:nvPr>
            <p:ph type="title"/>
          </p:nvPr>
        </p:nvSpPr>
        <p:spPr/>
        <p:txBody>
          <a:bodyPr>
            <a:normAutofit fontScale="90000"/>
          </a:bodyPr>
          <a:lstStyle/>
          <a:p>
            <a:r>
              <a:rPr lang="en-US" altLang="zh-CN" dirty="0"/>
              <a:t>6. </a:t>
            </a:r>
            <a:r>
              <a:rPr lang="en-US" altLang="zh-CN" b="1" dirty="0"/>
              <a:t>P1991 </a:t>
            </a:r>
            <a:r>
              <a:rPr lang="zh-CN" altLang="en-US" b="1" dirty="0"/>
              <a:t>无线通讯网</a:t>
            </a:r>
            <a:br>
              <a:rPr lang="zh-CN" altLang="en-US" b="1" dirty="0"/>
            </a:br>
            <a:endParaRPr lang="zh-CN" altLang="en-US" dirty="0"/>
          </a:p>
        </p:txBody>
      </p:sp>
      <p:pic>
        <p:nvPicPr>
          <p:cNvPr id="6" name="图片 5">
            <a:extLst>
              <a:ext uri="{FF2B5EF4-FFF2-40B4-BE49-F238E27FC236}">
                <a16:creationId xmlns:a16="http://schemas.microsoft.com/office/drawing/2014/main" id="{D7359F81-DBC5-4CEB-A68B-48328998EACE}"/>
              </a:ext>
            </a:extLst>
          </p:cNvPr>
          <p:cNvPicPr>
            <a:picLocks noChangeAspect="1"/>
          </p:cNvPicPr>
          <p:nvPr/>
        </p:nvPicPr>
        <p:blipFill>
          <a:blip r:embed="rId2"/>
          <a:stretch>
            <a:fillRect/>
          </a:stretch>
        </p:blipFill>
        <p:spPr>
          <a:xfrm>
            <a:off x="2592925" y="1581381"/>
            <a:ext cx="7485714" cy="3695238"/>
          </a:xfrm>
          <a:prstGeom prst="rect">
            <a:avLst/>
          </a:prstGeom>
        </p:spPr>
      </p:pic>
    </p:spTree>
    <p:extLst>
      <p:ext uri="{BB962C8B-B14F-4D97-AF65-F5344CB8AC3E}">
        <p14:creationId xmlns:p14="http://schemas.microsoft.com/office/powerpoint/2010/main" val="53350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B0D4B-B31B-4F7B-9276-3DA698686BF2}"/>
              </a:ext>
            </a:extLst>
          </p:cNvPr>
          <p:cNvSpPr>
            <a:spLocks noGrp="1"/>
          </p:cNvSpPr>
          <p:nvPr>
            <p:ph type="title"/>
          </p:nvPr>
        </p:nvSpPr>
        <p:spPr>
          <a:xfrm>
            <a:off x="1972992" y="438130"/>
            <a:ext cx="8911687" cy="1280890"/>
          </a:xfrm>
        </p:spPr>
        <p:txBody>
          <a:bodyPr/>
          <a:lstStyle/>
          <a:p>
            <a:r>
              <a:rPr lang="zh-CN" altLang="en-US" dirty="0"/>
              <a:t>次优最小生成树</a:t>
            </a:r>
          </a:p>
        </p:txBody>
      </p:sp>
      <p:sp>
        <p:nvSpPr>
          <p:cNvPr id="3" name="内容占位符 2">
            <a:extLst>
              <a:ext uri="{FF2B5EF4-FFF2-40B4-BE49-F238E27FC236}">
                <a16:creationId xmlns:a16="http://schemas.microsoft.com/office/drawing/2014/main" id="{EB631A61-4FB8-4D1B-ABF6-22ED40BD32D4}"/>
              </a:ext>
            </a:extLst>
          </p:cNvPr>
          <p:cNvSpPr>
            <a:spLocks noGrp="1"/>
          </p:cNvSpPr>
          <p:nvPr>
            <p:ph idx="1"/>
          </p:nvPr>
        </p:nvSpPr>
        <p:spPr>
          <a:xfrm>
            <a:off x="1183156" y="1133895"/>
            <a:ext cx="10491357" cy="3777622"/>
          </a:xfrm>
        </p:spPr>
        <p:txBody>
          <a:bodyPr/>
          <a:lstStyle/>
          <a:p>
            <a:r>
              <a:rPr lang="zh-CN" altLang="en-US" dirty="0"/>
              <a:t>次优最小生成树是由最小生成树而来的，含义就是所有的生成树集合中，除去最小的那棵，剩下的集合中最小的生成树。（如果所有边的权值都不同，那么次优生成树是一定大于最小生成树的，但是如果存在边的权值相同，则次优生成树可能会等于最小生成树）</a:t>
            </a:r>
            <a:endParaRPr lang="en-US" altLang="zh-CN" dirty="0"/>
          </a:p>
          <a:p>
            <a:r>
              <a:rPr lang="zh-CN" altLang="en-US" dirty="0"/>
              <a:t>基本思路是：先求出最小生成树</a:t>
            </a:r>
            <a:r>
              <a:rPr lang="en-US" altLang="zh-CN" dirty="0"/>
              <a:t>T</a:t>
            </a:r>
            <a:r>
              <a:rPr lang="zh-CN" altLang="en-US" dirty="0"/>
              <a:t>，然后将不属于最小生成树中的边加入</a:t>
            </a:r>
            <a:r>
              <a:rPr lang="en-US" altLang="zh-CN" dirty="0"/>
              <a:t>T</a:t>
            </a:r>
            <a:r>
              <a:rPr lang="zh-CN" altLang="en-US" dirty="0"/>
              <a:t>中，此时会形成一个环，然后将环中最大的一条边（刚加入的边不算）去掉，这样可以保证增加量是最小的。依次遍历所有的不在</a:t>
            </a:r>
            <a:r>
              <a:rPr lang="en-US" altLang="zh-CN" dirty="0"/>
              <a:t>T</a:t>
            </a:r>
            <a:r>
              <a:rPr lang="zh-CN" altLang="en-US" dirty="0"/>
              <a:t>中的边，即可求出次优生成树的值。</a:t>
            </a:r>
          </a:p>
        </p:txBody>
      </p:sp>
    </p:spTree>
    <p:extLst>
      <p:ext uri="{BB962C8B-B14F-4D97-AF65-F5344CB8AC3E}">
        <p14:creationId xmlns:p14="http://schemas.microsoft.com/office/powerpoint/2010/main" val="364100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B0D4B-B31B-4F7B-9276-3DA698686BF2}"/>
              </a:ext>
            </a:extLst>
          </p:cNvPr>
          <p:cNvSpPr>
            <a:spLocks noGrp="1"/>
          </p:cNvSpPr>
          <p:nvPr>
            <p:ph type="title"/>
          </p:nvPr>
        </p:nvSpPr>
        <p:spPr>
          <a:xfrm>
            <a:off x="1972992" y="438130"/>
            <a:ext cx="8911687" cy="1280890"/>
          </a:xfrm>
        </p:spPr>
        <p:txBody>
          <a:bodyPr/>
          <a:lstStyle/>
          <a:p>
            <a:r>
              <a:rPr lang="zh-CN" altLang="en-US" dirty="0"/>
              <a:t>次优最小生成树</a:t>
            </a:r>
          </a:p>
        </p:txBody>
      </p:sp>
      <p:sp>
        <p:nvSpPr>
          <p:cNvPr id="3" name="内容占位符 2">
            <a:extLst>
              <a:ext uri="{FF2B5EF4-FFF2-40B4-BE49-F238E27FC236}">
                <a16:creationId xmlns:a16="http://schemas.microsoft.com/office/drawing/2014/main" id="{EB631A61-4FB8-4D1B-ABF6-22ED40BD32D4}"/>
              </a:ext>
            </a:extLst>
          </p:cNvPr>
          <p:cNvSpPr>
            <a:spLocks noGrp="1"/>
          </p:cNvSpPr>
          <p:nvPr>
            <p:ph idx="1"/>
          </p:nvPr>
        </p:nvSpPr>
        <p:spPr>
          <a:xfrm>
            <a:off x="1008384" y="1719020"/>
            <a:ext cx="10491357" cy="3777622"/>
          </a:xfrm>
        </p:spPr>
        <p:txBody>
          <a:bodyPr/>
          <a:lstStyle/>
          <a:p>
            <a:r>
              <a:rPr lang="zh-CN" altLang="en-US" dirty="0"/>
              <a:t>方法：用</a:t>
            </a:r>
            <a:r>
              <a:rPr lang="en-US" altLang="zh-CN" dirty="0"/>
              <a:t>Prim</a:t>
            </a:r>
            <a:r>
              <a:rPr lang="zh-CN" altLang="en-US" dirty="0"/>
              <a:t>算法求一棵最小生成树，利用</a:t>
            </a:r>
            <a:r>
              <a:rPr lang="en-US" altLang="zh-CN" dirty="0"/>
              <a:t>Prim</a:t>
            </a:r>
            <a:r>
              <a:rPr lang="zh-CN" altLang="en-US" dirty="0"/>
              <a:t>算法的特性，即对于每一步扩展，都保持扩展的结果是一棵树，为了方便下一步枚举边的判断，我们用一个</a:t>
            </a:r>
            <a:r>
              <a:rPr lang="en-US" altLang="zh-CN" dirty="0"/>
              <a:t>Max</a:t>
            </a:r>
            <a:r>
              <a:rPr lang="zh-CN" altLang="en-US" dirty="0"/>
              <a:t>数组记录</a:t>
            </a:r>
            <a:r>
              <a:rPr lang="en-US" altLang="zh-CN" dirty="0" err="1"/>
              <a:t>i</a:t>
            </a:r>
            <a:r>
              <a:rPr lang="zh-CN" altLang="en-US" dirty="0"/>
              <a:t>点跟</a:t>
            </a:r>
            <a:r>
              <a:rPr lang="en-US" altLang="zh-CN" dirty="0"/>
              <a:t>j</a:t>
            </a:r>
            <a:r>
              <a:rPr lang="zh-CN" altLang="en-US" dirty="0"/>
              <a:t>点之间所有边中最大的一条边，这一步在</a:t>
            </a:r>
            <a:r>
              <a:rPr lang="en-US" altLang="zh-CN" dirty="0"/>
              <a:t>Prim</a:t>
            </a:r>
            <a:r>
              <a:rPr lang="zh-CN" altLang="en-US" dirty="0"/>
              <a:t>算法中很容易做到，因为</a:t>
            </a:r>
            <a:r>
              <a:rPr lang="en-US" altLang="zh-CN" dirty="0"/>
              <a:t>Max[</a:t>
            </a:r>
            <a:r>
              <a:rPr lang="en-US" altLang="zh-CN" dirty="0" err="1"/>
              <a:t>i</a:t>
            </a:r>
            <a:r>
              <a:rPr lang="en-US" altLang="zh-CN" dirty="0"/>
              <a:t>][j]=max{Max[</a:t>
            </a:r>
            <a:r>
              <a:rPr lang="en-US" altLang="zh-CN" dirty="0" err="1"/>
              <a:t>i</a:t>
            </a:r>
            <a:r>
              <a:rPr lang="en-US" altLang="zh-CN" dirty="0"/>
              <a:t>][k],edge[k][j]}</a:t>
            </a:r>
            <a:r>
              <a:rPr lang="zh-CN" altLang="en-US" dirty="0"/>
              <a:t>。接下来的操作就是枚举每一条不在最小生成树中的边，加入</a:t>
            </a:r>
            <a:r>
              <a:rPr lang="en-US" altLang="zh-CN" dirty="0"/>
              <a:t>T</a:t>
            </a:r>
            <a:r>
              <a:rPr lang="zh-CN" altLang="en-US" dirty="0"/>
              <a:t>中，然后将环中最大边去掉。</a:t>
            </a:r>
          </a:p>
        </p:txBody>
      </p:sp>
    </p:spTree>
    <p:extLst>
      <p:ext uri="{BB962C8B-B14F-4D97-AF65-F5344CB8AC3E}">
        <p14:creationId xmlns:p14="http://schemas.microsoft.com/office/powerpoint/2010/main" val="408923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59220-C6CF-48A7-AA56-7CC8EB6E4AFE}"/>
              </a:ext>
            </a:extLst>
          </p:cNvPr>
          <p:cNvSpPr>
            <a:spLocks noGrp="1"/>
          </p:cNvSpPr>
          <p:nvPr>
            <p:ph type="title"/>
          </p:nvPr>
        </p:nvSpPr>
        <p:spPr>
          <a:xfrm>
            <a:off x="1286933" y="770136"/>
            <a:ext cx="9618133" cy="1043108"/>
          </a:xfrm>
        </p:spPr>
        <p:txBody>
          <a:bodyPr>
            <a:normAutofit/>
          </a:bodyPr>
          <a:lstStyle/>
          <a:p>
            <a:pPr algn="ctr"/>
            <a:r>
              <a:rPr lang="en-US" altLang="zh-CN" sz="4800" dirty="0"/>
              <a:t>1.  P1536</a:t>
            </a:r>
            <a:r>
              <a:rPr lang="zh-CN" altLang="en-US" sz="4800" dirty="0"/>
              <a:t>村村通</a:t>
            </a:r>
          </a:p>
        </p:txBody>
      </p:sp>
      <p:sp>
        <p:nvSpPr>
          <p:cNvPr id="3" name="内容占位符 2">
            <a:extLst>
              <a:ext uri="{FF2B5EF4-FFF2-40B4-BE49-F238E27FC236}">
                <a16:creationId xmlns:a16="http://schemas.microsoft.com/office/drawing/2014/main" id="{298E1B46-4905-4231-BA73-ADD167B96C1D}"/>
              </a:ext>
            </a:extLst>
          </p:cNvPr>
          <p:cNvSpPr>
            <a:spLocks noGrp="1"/>
          </p:cNvSpPr>
          <p:nvPr>
            <p:ph idx="1"/>
          </p:nvPr>
        </p:nvSpPr>
        <p:spPr>
          <a:xfrm>
            <a:off x="1286933" y="1565330"/>
            <a:ext cx="9618133" cy="4247642"/>
          </a:xfrm>
        </p:spPr>
        <p:txBody>
          <a:bodyPr>
            <a:normAutofit/>
          </a:bodyPr>
          <a:lstStyle/>
          <a:p>
            <a:pPr>
              <a:lnSpc>
                <a:spcPct val="110000"/>
              </a:lnSpc>
            </a:pPr>
            <a:r>
              <a:rPr lang="zh-CN" altLang="en-US" sz="1600" b="1" dirty="0">
                <a:solidFill>
                  <a:schemeClr val="tx1">
                    <a:lumMod val="85000"/>
                    <a:lumOff val="15000"/>
                  </a:schemeClr>
                </a:solidFill>
              </a:rPr>
              <a:t>题目描述</a:t>
            </a:r>
          </a:p>
          <a:p>
            <a:pPr>
              <a:lnSpc>
                <a:spcPct val="110000"/>
              </a:lnSpc>
            </a:pPr>
            <a:r>
              <a:rPr lang="zh-CN" altLang="en-US" sz="1600" dirty="0">
                <a:solidFill>
                  <a:schemeClr val="tx1">
                    <a:lumMod val="85000"/>
                    <a:lumOff val="15000"/>
                  </a:schemeClr>
                </a:solidFill>
              </a:rPr>
              <a:t>某市调查城镇交通状况，得到现有城镇道路统计表。表中列出了每条道路直接连通的城镇。市政府“村村通工程”的目标是使全市任何两个城镇间都可以实现交通（但不一定有直接的道路相连，只要相互之间可达即可）。请你计算出最少还需要建设多少条道路？</a:t>
            </a:r>
          </a:p>
          <a:p>
            <a:pPr>
              <a:lnSpc>
                <a:spcPct val="110000"/>
              </a:lnSpc>
            </a:pPr>
            <a:r>
              <a:rPr lang="zh-CN" altLang="en-US" sz="1600" b="1" dirty="0">
                <a:solidFill>
                  <a:schemeClr val="tx1">
                    <a:lumMod val="85000"/>
                    <a:lumOff val="15000"/>
                  </a:schemeClr>
                </a:solidFill>
              </a:rPr>
              <a:t>输入格式</a:t>
            </a:r>
          </a:p>
          <a:p>
            <a:pPr>
              <a:lnSpc>
                <a:spcPct val="110000"/>
              </a:lnSpc>
            </a:pPr>
            <a:r>
              <a:rPr lang="zh-CN" altLang="en-US" sz="1600" dirty="0">
                <a:solidFill>
                  <a:schemeClr val="tx1">
                    <a:lumMod val="85000"/>
                    <a:lumOff val="15000"/>
                  </a:schemeClr>
                </a:solidFill>
              </a:rPr>
              <a:t>每个输入文件包含若干组测试数据，每组测试数据的第一行给出两个用空格隔开的正整数，分别是城镇数目</a:t>
            </a:r>
            <a:r>
              <a:rPr lang="en-US" altLang="zh-CN" sz="1600" dirty="0">
                <a:solidFill>
                  <a:schemeClr val="tx1">
                    <a:lumMod val="85000"/>
                    <a:lumOff val="15000"/>
                  </a:schemeClr>
                </a:solidFill>
              </a:rPr>
              <a:t>N</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N&lt;1000</a:t>
            </a:r>
            <a:r>
              <a:rPr lang="zh-CN" altLang="en-US" sz="1600" dirty="0">
                <a:solidFill>
                  <a:schemeClr val="tx1">
                    <a:lumMod val="85000"/>
                    <a:lumOff val="15000"/>
                  </a:schemeClr>
                </a:solidFill>
              </a:rPr>
              <a:t>）和道路数目</a:t>
            </a:r>
            <a:r>
              <a:rPr lang="en-US" altLang="zh-CN" sz="1600" dirty="0">
                <a:solidFill>
                  <a:schemeClr val="tx1">
                    <a:lumMod val="85000"/>
                    <a:lumOff val="15000"/>
                  </a:schemeClr>
                </a:solidFill>
              </a:rPr>
              <a:t>M</a:t>
            </a:r>
            <a:r>
              <a:rPr lang="zh-CN" altLang="en-US" sz="1600" dirty="0">
                <a:solidFill>
                  <a:schemeClr val="tx1">
                    <a:lumMod val="85000"/>
                    <a:lumOff val="15000"/>
                  </a:schemeClr>
                </a:solidFill>
              </a:rPr>
              <a:t>；随后的</a:t>
            </a:r>
            <a:r>
              <a:rPr lang="en-US" altLang="zh-CN" sz="1600" dirty="0">
                <a:solidFill>
                  <a:schemeClr val="tx1">
                    <a:lumMod val="85000"/>
                    <a:lumOff val="15000"/>
                  </a:schemeClr>
                </a:solidFill>
              </a:rPr>
              <a:t>M</a:t>
            </a:r>
            <a:r>
              <a:rPr lang="zh-CN" altLang="en-US" sz="1600" dirty="0">
                <a:solidFill>
                  <a:schemeClr val="tx1">
                    <a:lumMod val="85000"/>
                    <a:lumOff val="15000"/>
                  </a:schemeClr>
                </a:solidFill>
              </a:rPr>
              <a:t>行对应</a:t>
            </a:r>
            <a:r>
              <a:rPr lang="en-US" altLang="zh-CN" sz="1600" dirty="0">
                <a:solidFill>
                  <a:schemeClr val="tx1">
                    <a:lumMod val="85000"/>
                    <a:lumOff val="15000"/>
                  </a:schemeClr>
                </a:solidFill>
              </a:rPr>
              <a:t>M</a:t>
            </a:r>
            <a:r>
              <a:rPr lang="zh-CN" altLang="en-US" sz="1600" dirty="0">
                <a:solidFill>
                  <a:schemeClr val="tx1">
                    <a:lumMod val="85000"/>
                    <a:lumOff val="15000"/>
                  </a:schemeClr>
                </a:solidFill>
              </a:rPr>
              <a:t>条道路，每行给出一对用空格隔开的正整数，分别是该条道路直接相连的两个城镇的编号。简单起见，城镇从</a:t>
            </a:r>
            <a:r>
              <a:rPr lang="en-US" altLang="zh-CN" sz="1600" dirty="0">
                <a:solidFill>
                  <a:schemeClr val="tx1">
                    <a:lumMod val="85000"/>
                    <a:lumOff val="15000"/>
                  </a:schemeClr>
                </a:solidFill>
              </a:rPr>
              <a:t>1</a:t>
            </a:r>
            <a:r>
              <a:rPr lang="zh-CN" altLang="en-US" sz="1600" dirty="0">
                <a:solidFill>
                  <a:schemeClr val="tx1">
                    <a:lumMod val="85000"/>
                    <a:lumOff val="15000"/>
                  </a:schemeClr>
                </a:solidFill>
              </a:rPr>
              <a:t>到</a:t>
            </a:r>
            <a:r>
              <a:rPr lang="en-US" altLang="zh-CN" sz="1600" dirty="0">
                <a:solidFill>
                  <a:schemeClr val="tx1">
                    <a:lumMod val="85000"/>
                    <a:lumOff val="15000"/>
                  </a:schemeClr>
                </a:solidFill>
              </a:rPr>
              <a:t>N</a:t>
            </a:r>
            <a:r>
              <a:rPr lang="zh-CN" altLang="en-US" sz="1600" dirty="0">
                <a:solidFill>
                  <a:schemeClr val="tx1">
                    <a:lumMod val="85000"/>
                    <a:lumOff val="15000"/>
                  </a:schemeClr>
                </a:solidFill>
              </a:rPr>
              <a:t>编号。</a:t>
            </a:r>
          </a:p>
          <a:p>
            <a:pPr>
              <a:lnSpc>
                <a:spcPct val="110000"/>
              </a:lnSpc>
            </a:pPr>
            <a:r>
              <a:rPr lang="zh-CN" altLang="en-US" sz="1600" dirty="0">
                <a:solidFill>
                  <a:schemeClr val="tx1">
                    <a:lumMod val="85000"/>
                    <a:lumOff val="15000"/>
                  </a:schemeClr>
                </a:solidFill>
              </a:rPr>
              <a:t>注意：两个城市间可以有多条道路相通。例如：</a:t>
            </a:r>
          </a:p>
          <a:p>
            <a:pPr>
              <a:lnSpc>
                <a:spcPct val="110000"/>
              </a:lnSpc>
            </a:pPr>
            <a:r>
              <a:rPr lang="en-US" altLang="zh-CN" sz="1600" dirty="0">
                <a:solidFill>
                  <a:schemeClr val="tx1">
                    <a:lumMod val="85000"/>
                    <a:lumOff val="15000"/>
                  </a:schemeClr>
                </a:solidFill>
              </a:rPr>
              <a:t>3 3 1 2 1 2 2 1 </a:t>
            </a:r>
            <a:r>
              <a:rPr lang="zh-CN" altLang="en-US" sz="1600" dirty="0">
                <a:solidFill>
                  <a:schemeClr val="tx1">
                    <a:lumMod val="85000"/>
                    <a:lumOff val="15000"/>
                  </a:schemeClr>
                </a:solidFill>
              </a:rPr>
              <a:t>这组数据也是合法的。当</a:t>
            </a:r>
            <a:r>
              <a:rPr lang="en-US" altLang="zh-CN" sz="1600" dirty="0">
                <a:solidFill>
                  <a:schemeClr val="tx1">
                    <a:lumMod val="85000"/>
                    <a:lumOff val="15000"/>
                  </a:schemeClr>
                </a:solidFill>
              </a:rPr>
              <a:t>N</a:t>
            </a:r>
            <a:r>
              <a:rPr lang="zh-CN" altLang="en-US" sz="1600" dirty="0">
                <a:solidFill>
                  <a:schemeClr val="tx1">
                    <a:lumMod val="85000"/>
                    <a:lumOff val="15000"/>
                  </a:schemeClr>
                </a:solidFill>
              </a:rPr>
              <a:t>为</a:t>
            </a:r>
            <a:r>
              <a:rPr lang="en-US" altLang="zh-CN" sz="1600" dirty="0">
                <a:solidFill>
                  <a:schemeClr val="tx1">
                    <a:lumMod val="85000"/>
                    <a:lumOff val="15000"/>
                  </a:schemeClr>
                </a:solidFill>
              </a:rPr>
              <a:t>0</a:t>
            </a:r>
            <a:r>
              <a:rPr lang="zh-CN" altLang="en-US" sz="1600" dirty="0">
                <a:solidFill>
                  <a:schemeClr val="tx1">
                    <a:lumMod val="85000"/>
                    <a:lumOff val="15000"/>
                  </a:schemeClr>
                </a:solidFill>
              </a:rPr>
              <a:t>时，输入结束。</a:t>
            </a:r>
          </a:p>
          <a:p>
            <a:pPr>
              <a:lnSpc>
                <a:spcPct val="110000"/>
              </a:lnSpc>
            </a:pPr>
            <a:r>
              <a:rPr lang="zh-CN" altLang="en-US" sz="1600" b="1" dirty="0">
                <a:solidFill>
                  <a:schemeClr val="tx1">
                    <a:lumMod val="85000"/>
                    <a:lumOff val="15000"/>
                  </a:schemeClr>
                </a:solidFill>
              </a:rPr>
              <a:t>输出格式</a:t>
            </a:r>
          </a:p>
          <a:p>
            <a:pPr>
              <a:lnSpc>
                <a:spcPct val="110000"/>
              </a:lnSpc>
            </a:pPr>
            <a:r>
              <a:rPr lang="zh-CN" altLang="en-US" sz="1600" dirty="0">
                <a:solidFill>
                  <a:schemeClr val="tx1">
                    <a:lumMod val="85000"/>
                    <a:lumOff val="15000"/>
                  </a:schemeClr>
                </a:solidFill>
              </a:rPr>
              <a:t>对于每组数据，对应一行一个整数。表示最少还需要建设的道路数目。</a:t>
            </a:r>
          </a:p>
          <a:p>
            <a:pPr>
              <a:lnSpc>
                <a:spcPct val="110000"/>
              </a:lnSpc>
            </a:pPr>
            <a:endParaRPr lang="zh-CN" altLang="en-US" sz="1100" dirty="0">
              <a:solidFill>
                <a:schemeClr val="tx1">
                  <a:lumMod val="85000"/>
                  <a:lumOff val="15000"/>
                </a:schemeClr>
              </a:solidFill>
            </a:endParaRPr>
          </a:p>
        </p:txBody>
      </p:sp>
      <p:sp>
        <p:nvSpPr>
          <p:cNvPr id="11" name="标题 1">
            <a:extLst>
              <a:ext uri="{FF2B5EF4-FFF2-40B4-BE49-F238E27FC236}">
                <a16:creationId xmlns:a16="http://schemas.microsoft.com/office/drawing/2014/main" id="{61805CDE-A4EE-4BF0-A8F0-8E85B5BE5890}"/>
              </a:ext>
            </a:extLst>
          </p:cNvPr>
          <p:cNvSpPr txBox="1">
            <a:spLocks/>
          </p:cNvSpPr>
          <p:nvPr/>
        </p:nvSpPr>
        <p:spPr>
          <a:xfrm>
            <a:off x="492369" y="2933785"/>
            <a:ext cx="2684783" cy="99042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3600" dirty="0">
              <a:solidFill>
                <a:srgbClr val="FFFFFF"/>
              </a:solidFill>
            </a:endParaRPr>
          </a:p>
        </p:txBody>
      </p:sp>
      <p:pic>
        <p:nvPicPr>
          <p:cNvPr id="7" name="图片 6">
            <a:extLst>
              <a:ext uri="{FF2B5EF4-FFF2-40B4-BE49-F238E27FC236}">
                <a16:creationId xmlns:a16="http://schemas.microsoft.com/office/drawing/2014/main" id="{A7FE1E4E-11A2-42C2-AFB0-8F89A9F41DED}"/>
              </a:ext>
            </a:extLst>
          </p:cNvPr>
          <p:cNvPicPr>
            <a:picLocks noChangeAspect="1"/>
          </p:cNvPicPr>
          <p:nvPr/>
        </p:nvPicPr>
        <p:blipFill>
          <a:blip r:embed="rId4"/>
          <a:stretch>
            <a:fillRect/>
          </a:stretch>
        </p:blipFill>
        <p:spPr>
          <a:xfrm>
            <a:off x="8127366" y="3912590"/>
            <a:ext cx="3099433" cy="2025701"/>
          </a:xfrm>
          <a:prstGeom prst="rect">
            <a:avLst/>
          </a:prstGeom>
        </p:spPr>
      </p:pic>
    </p:spTree>
    <p:extLst>
      <p:ext uri="{BB962C8B-B14F-4D97-AF65-F5344CB8AC3E}">
        <p14:creationId xmlns:p14="http://schemas.microsoft.com/office/powerpoint/2010/main" val="322170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p:txBody>
          <a:bodyPr/>
          <a:lstStyle/>
          <a:p>
            <a:r>
              <a:rPr lang="en-US" altLang="zh-CN" dirty="0"/>
              <a:t>9. poj1679</a:t>
            </a:r>
            <a:endParaRPr lang="zh-CN" altLang="en-US" dirty="0"/>
          </a:p>
        </p:txBody>
      </p:sp>
      <p:sp>
        <p:nvSpPr>
          <p:cNvPr id="3" name="内容占位符 2">
            <a:extLst>
              <a:ext uri="{FF2B5EF4-FFF2-40B4-BE49-F238E27FC236}">
                <a16:creationId xmlns:a16="http://schemas.microsoft.com/office/drawing/2014/main" id="{E8FFDEBE-37DA-4097-9466-D41727A73060}"/>
              </a:ext>
            </a:extLst>
          </p:cNvPr>
          <p:cNvSpPr>
            <a:spLocks noGrp="1"/>
          </p:cNvSpPr>
          <p:nvPr>
            <p:ph idx="1"/>
          </p:nvPr>
        </p:nvSpPr>
        <p:spPr>
          <a:xfrm>
            <a:off x="1535112" y="876300"/>
            <a:ext cx="8915400" cy="3777622"/>
          </a:xfrm>
        </p:spPr>
        <p:txBody>
          <a:bodyPr/>
          <a:lstStyle/>
          <a:p>
            <a:r>
              <a:rPr lang="zh-CN" altLang="en-US" dirty="0"/>
              <a:t>题意：给定一个无向图，判断最小生成树是否唯一。</a:t>
            </a:r>
          </a:p>
          <a:p>
            <a:r>
              <a:rPr lang="zh-CN" altLang="en-US" dirty="0"/>
              <a:t>解析：先求出最小生成树，然后求出次优最小生成树，比较两个值是否相等。</a:t>
            </a:r>
          </a:p>
          <a:p>
            <a:pPr marL="0" indent="0">
              <a:buNone/>
            </a:pPr>
            <a:endParaRPr lang="zh-CN" altLang="en-US" dirty="0"/>
          </a:p>
        </p:txBody>
      </p:sp>
    </p:spTree>
    <p:extLst>
      <p:ext uri="{BB962C8B-B14F-4D97-AF65-F5344CB8AC3E}">
        <p14:creationId xmlns:p14="http://schemas.microsoft.com/office/powerpoint/2010/main" val="245821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08525" y="16691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1130300" y="1289953"/>
            <a:ext cx="8496300" cy="427809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#define N 105</a:t>
            </a:r>
          </a:p>
          <a:p>
            <a:r>
              <a:rPr lang="en-US" altLang="zh-CN" sz="1600" dirty="0">
                <a:latin typeface="Times New Roman" panose="02020603050405020304" pitchFamily="18" charset="0"/>
                <a:cs typeface="Times New Roman" panose="02020603050405020304" pitchFamily="18" charset="0"/>
              </a:rPr>
              <a:t>#define INF 0xfffffff</a:t>
            </a:r>
          </a:p>
          <a:p>
            <a:r>
              <a:rPr lang="en-US" altLang="zh-CN" sz="1600" dirty="0">
                <a:latin typeface="Times New Roman" panose="02020603050405020304" pitchFamily="18" charset="0"/>
                <a:cs typeface="Times New Roman" panose="02020603050405020304" pitchFamily="18" charset="0"/>
              </a:rPr>
              <a:t>using namespace std;</a:t>
            </a:r>
          </a:p>
          <a:p>
            <a:r>
              <a:rPr lang="en-US" altLang="zh-CN" sz="1600" dirty="0">
                <a:latin typeface="Times New Roman" panose="02020603050405020304" pitchFamily="18" charset="0"/>
                <a:cs typeface="Times New Roman" panose="02020603050405020304" pitchFamily="18" charset="0"/>
              </a:rPr>
              <a:t>int G[N][N], used[N][N],MAX[N][N];</a:t>
            </a:r>
          </a:p>
          <a:p>
            <a:r>
              <a:rPr lang="en-US" altLang="zh-CN" sz="1600" dirty="0">
                <a:latin typeface="Times New Roman" panose="02020603050405020304" pitchFamily="18" charset="0"/>
                <a:cs typeface="Times New Roman" panose="02020603050405020304" pitchFamily="18" charset="0"/>
              </a:rPr>
              <a:t>int pre[N], dis[N];</a:t>
            </a:r>
          </a:p>
          <a:p>
            <a:r>
              <a:rPr lang="en-US" altLang="zh-CN" sz="1600" dirty="0">
                <a:latin typeface="Times New Roman" panose="02020603050405020304" pitchFamily="18" charset="0"/>
                <a:cs typeface="Times New Roman" panose="02020603050405020304" pitchFamily="18" charset="0"/>
              </a:rPr>
              <a:t>bool vis[N];</a:t>
            </a:r>
          </a:p>
          <a:p>
            <a:r>
              <a:rPr lang="en-US" altLang="zh-CN" sz="1600" dirty="0">
                <a:latin typeface="Times New Roman" panose="02020603050405020304" pitchFamily="18" charset="0"/>
                <a:cs typeface="Times New Roman" panose="02020603050405020304" pitchFamily="18" charset="0"/>
              </a:rPr>
              <a:t>int m, n;</a:t>
            </a:r>
          </a:p>
          <a:p>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init</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1;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vis[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false;</a:t>
            </a:r>
          </a:p>
          <a:p>
            <a:r>
              <a:rPr lang="en-US" altLang="zh-CN" sz="1600" dirty="0">
                <a:latin typeface="Times New Roman" panose="02020603050405020304" pitchFamily="18" charset="0"/>
                <a:cs typeface="Times New Roman" panose="02020603050405020304" pitchFamily="18" charset="0"/>
              </a:rPr>
              <a:t>		//dis[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INF;</a:t>
            </a:r>
          </a:p>
          <a:p>
            <a:r>
              <a:rPr lang="en-US" altLang="zh-CN" sz="1600" dirty="0">
                <a:latin typeface="Times New Roman" panose="02020603050405020304" pitchFamily="18" charset="0"/>
                <a:cs typeface="Times New Roman" panose="02020603050405020304" pitchFamily="18" charset="0"/>
              </a:rPr>
              <a:t>		for(int j = 1; j &lt;= n;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G[</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 = INF;</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memset</a:t>
            </a:r>
            <a:r>
              <a:rPr lang="en-US" altLang="zh-CN" sz="1600" dirty="0">
                <a:latin typeface="Times New Roman" panose="02020603050405020304" pitchFamily="18" charset="0"/>
                <a:cs typeface="Times New Roman" panose="02020603050405020304" pitchFamily="18" charset="0"/>
              </a:rPr>
              <a:t>(used, 0, </a:t>
            </a:r>
            <a:r>
              <a:rPr lang="en-US" altLang="zh-CN" sz="1600" dirty="0" err="1">
                <a:latin typeface="Times New Roman" panose="02020603050405020304" pitchFamily="18" charset="0"/>
                <a:cs typeface="Times New Roman" panose="02020603050405020304" pitchFamily="18" charset="0"/>
              </a:rPr>
              <a:t>sizeof</a:t>
            </a:r>
            <a:r>
              <a:rPr lang="en-US" altLang="zh-CN" sz="1600" dirty="0">
                <a:latin typeface="Times New Roman" panose="02020603050405020304" pitchFamily="18" charset="0"/>
                <a:cs typeface="Times New Roman" panose="02020603050405020304" pitchFamily="18" charset="0"/>
              </a:rPr>
              <a:t>(used));</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memset</a:t>
            </a:r>
            <a:r>
              <a:rPr lang="en-US" altLang="zh-CN" sz="1600" dirty="0">
                <a:latin typeface="Times New Roman" panose="02020603050405020304" pitchFamily="18" charset="0"/>
                <a:cs typeface="Times New Roman" panose="02020603050405020304" pitchFamily="18" charset="0"/>
              </a:rPr>
              <a:t>(path, 0, </a:t>
            </a:r>
            <a:r>
              <a:rPr lang="en-US" altLang="zh-CN" sz="1600" dirty="0" err="1">
                <a:latin typeface="Times New Roman" panose="02020603050405020304" pitchFamily="18" charset="0"/>
                <a:cs typeface="Times New Roman" panose="02020603050405020304" pitchFamily="18" charset="0"/>
              </a:rPr>
              <a:t>sizeof</a:t>
            </a:r>
            <a:r>
              <a:rPr lang="en-US" altLang="zh-CN" sz="1600" dirty="0">
                <a:latin typeface="Times New Roman" panose="02020603050405020304" pitchFamily="18" charset="0"/>
                <a:cs typeface="Times New Roman" panose="02020603050405020304" pitchFamily="18" charset="0"/>
              </a:rPr>
              <a:t>(MAX));</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62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08525" y="16691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3842018" y="482600"/>
            <a:ext cx="8496300" cy="5262979"/>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		for(int j = 1; j &lt;= n;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if(vis[j] &amp;&amp; j != </a:t>
            </a:r>
            <a:r>
              <a:rPr lang="en-US" altLang="zh-CN" sz="1600" dirty="0" err="1">
                <a:solidFill>
                  <a:srgbClr val="FF0000"/>
                </a:solidFill>
                <a:latin typeface="Times New Roman" panose="02020603050405020304" pitchFamily="18" charset="0"/>
                <a:cs typeface="Times New Roman" panose="02020603050405020304" pitchFamily="18" charset="0"/>
              </a:rPr>
              <a:t>st</a:t>
            </a:r>
            <a:r>
              <a:rPr lang="en-US" altLang="zh-CN" sz="1600" dirty="0">
                <a:solidFill>
                  <a:srgbClr val="FF0000"/>
                </a:solidFill>
                <a:latin typeface="Times New Roman" panose="02020603050405020304" pitchFamily="18" charset="0"/>
                <a:cs typeface="Times New Roman" panose="02020603050405020304" pitchFamily="18" charset="0"/>
              </a:rPr>
              <a:t>)</a:t>
            </a:r>
          </a:p>
          <a:p>
            <a:r>
              <a:rPr lang="en-US" altLang="zh-CN" sz="1600" dirty="0">
                <a:solidFill>
                  <a:srgbClr val="FF0000"/>
                </a:solidFill>
                <a:latin typeface="Times New Roman" panose="02020603050405020304" pitchFamily="18" charset="0"/>
                <a:cs typeface="Times New Roman" panose="02020603050405020304" pitchFamily="18" charset="0"/>
              </a:rPr>
              <a:t>				MAX[j][</a:t>
            </a:r>
            <a:r>
              <a:rPr lang="en-US" altLang="zh-CN" sz="1600" dirty="0" err="1">
                <a:solidFill>
                  <a:srgbClr val="FF0000"/>
                </a:solidFill>
                <a:latin typeface="Times New Roman" panose="02020603050405020304" pitchFamily="18" charset="0"/>
                <a:cs typeface="Times New Roman" panose="02020603050405020304" pitchFamily="18" charset="0"/>
              </a:rPr>
              <a:t>st</a:t>
            </a:r>
            <a:r>
              <a:rPr lang="en-US" altLang="zh-CN" sz="1600" dirty="0">
                <a:solidFill>
                  <a:srgbClr val="FF0000"/>
                </a:solidFill>
                <a:latin typeface="Times New Roman" panose="02020603050405020304" pitchFamily="18" charset="0"/>
                <a:cs typeface="Times New Roman" panose="02020603050405020304" pitchFamily="18" charset="0"/>
              </a:rPr>
              <a:t>] = MAX[</a:t>
            </a:r>
            <a:r>
              <a:rPr lang="en-US" altLang="zh-CN" sz="1600" dirty="0" err="1">
                <a:solidFill>
                  <a:srgbClr val="FF0000"/>
                </a:solidFill>
                <a:latin typeface="Times New Roman" panose="02020603050405020304" pitchFamily="18" charset="0"/>
                <a:cs typeface="Times New Roman" panose="02020603050405020304" pitchFamily="18" charset="0"/>
              </a:rPr>
              <a:t>st</a:t>
            </a:r>
            <a:r>
              <a:rPr lang="en-US" altLang="zh-CN" sz="1600" dirty="0">
                <a:solidFill>
                  <a:srgbClr val="FF0000"/>
                </a:solidFill>
                <a:latin typeface="Times New Roman" panose="02020603050405020304" pitchFamily="18" charset="0"/>
                <a:cs typeface="Times New Roman" panose="02020603050405020304" pitchFamily="18" charset="0"/>
              </a:rPr>
              <a:t>][j] = max(MAX[j][pre[</a:t>
            </a:r>
            <a:r>
              <a:rPr lang="en-US" altLang="zh-CN" sz="1600" dirty="0" err="1">
                <a:solidFill>
                  <a:srgbClr val="FF0000"/>
                </a:solidFill>
                <a:latin typeface="Times New Roman" panose="02020603050405020304" pitchFamily="18" charset="0"/>
                <a:cs typeface="Times New Roman" panose="02020603050405020304" pitchFamily="18" charset="0"/>
              </a:rPr>
              <a:t>st</a:t>
            </a:r>
            <a:r>
              <a:rPr lang="en-US" altLang="zh-CN" sz="1600" dirty="0">
                <a:solidFill>
                  <a:srgbClr val="FF0000"/>
                </a:solidFill>
                <a:latin typeface="Times New Roman" panose="02020603050405020304" pitchFamily="18" charset="0"/>
                <a:cs typeface="Times New Roman" panose="02020603050405020304" pitchFamily="18" charset="0"/>
              </a:rPr>
              <a:t>]], dis[</a:t>
            </a:r>
            <a:r>
              <a:rPr lang="en-US" altLang="zh-CN" sz="1600" dirty="0" err="1">
                <a:solidFill>
                  <a:srgbClr val="FF0000"/>
                </a:solidFill>
                <a:latin typeface="Times New Roman" panose="02020603050405020304" pitchFamily="18" charset="0"/>
                <a:cs typeface="Times New Roman" panose="02020603050405020304" pitchFamily="18" charset="0"/>
              </a:rPr>
              <a:t>st</a:t>
            </a:r>
            <a:r>
              <a:rPr lang="en-US" altLang="zh-CN" sz="1600" dirty="0">
                <a:solidFill>
                  <a:srgbClr val="FF0000"/>
                </a:solidFill>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if(!vis[j] &amp;&amp; dis[j] &gt; G[</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][j]){</a:t>
            </a:r>
          </a:p>
          <a:p>
            <a:r>
              <a:rPr lang="en-US" altLang="zh-CN" sz="1600" dirty="0">
                <a:latin typeface="Times New Roman" panose="02020603050405020304" pitchFamily="18" charset="0"/>
                <a:cs typeface="Times New Roman" panose="02020603050405020304" pitchFamily="18" charset="0"/>
              </a:rPr>
              <a:t>				dis[j] = G[</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][j];</a:t>
            </a:r>
          </a:p>
          <a:p>
            <a:r>
              <a:rPr lang="en-US" altLang="zh-CN" sz="1600" dirty="0">
                <a:latin typeface="Times New Roman" panose="02020603050405020304" pitchFamily="18" charset="0"/>
                <a:cs typeface="Times New Roman" panose="02020603050405020304" pitchFamily="18" charset="0"/>
              </a:rPr>
              <a:t>				pre[j] = </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return sum;</a:t>
            </a:r>
          </a:p>
          <a:p>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sec_Prim</a:t>
            </a: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tmp</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int sum = INF;</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1;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for(int j = 1; j &lt;= n;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if(</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&amp;&amp; !used[</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a:t>
            </a:r>
          </a:p>
          <a:p>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sum = min(sum, </a:t>
            </a:r>
            <a:r>
              <a:rPr lang="en-US" altLang="zh-CN" sz="1600" dirty="0" err="1">
                <a:solidFill>
                  <a:srgbClr val="FF0000"/>
                </a:solidFill>
                <a:latin typeface="Times New Roman" panose="02020603050405020304" pitchFamily="18" charset="0"/>
                <a:cs typeface="Times New Roman" panose="02020603050405020304" pitchFamily="18" charset="0"/>
              </a:rPr>
              <a:t>tmp</a:t>
            </a:r>
            <a:r>
              <a:rPr lang="en-US" altLang="zh-CN" sz="1600" dirty="0">
                <a:solidFill>
                  <a:srgbClr val="FF0000"/>
                </a:solidFill>
                <a:latin typeface="Times New Roman" panose="02020603050405020304" pitchFamily="18" charset="0"/>
                <a:cs typeface="Times New Roman" panose="02020603050405020304" pitchFamily="18" charset="0"/>
              </a:rPr>
              <a:t> + G[</a:t>
            </a:r>
            <a:r>
              <a:rPr lang="en-US" altLang="zh-CN" sz="1600" dirty="0" err="1">
                <a:solidFill>
                  <a:srgbClr val="FF0000"/>
                </a:solidFill>
                <a:latin typeface="Times New Roman" panose="02020603050405020304" pitchFamily="18" charset="0"/>
                <a:cs typeface="Times New Roman" panose="02020603050405020304" pitchFamily="18" charset="0"/>
              </a:rPr>
              <a:t>i</a:t>
            </a:r>
            <a:r>
              <a:rPr lang="en-US" altLang="zh-CN" sz="1600" dirty="0">
                <a:solidFill>
                  <a:srgbClr val="FF0000"/>
                </a:solidFill>
                <a:latin typeface="Times New Roman" panose="02020603050405020304" pitchFamily="18" charset="0"/>
                <a:cs typeface="Times New Roman" panose="02020603050405020304" pitchFamily="18" charset="0"/>
              </a:rPr>
              <a:t>][j] - MAX[</a:t>
            </a:r>
            <a:r>
              <a:rPr lang="en-US" altLang="zh-CN" sz="1600" dirty="0" err="1">
                <a:solidFill>
                  <a:srgbClr val="FF0000"/>
                </a:solidFill>
                <a:latin typeface="Times New Roman" panose="02020603050405020304" pitchFamily="18" charset="0"/>
                <a:cs typeface="Times New Roman" panose="02020603050405020304" pitchFamily="18" charset="0"/>
              </a:rPr>
              <a:t>i</a:t>
            </a:r>
            <a:r>
              <a:rPr lang="en-US" altLang="zh-CN" sz="1600" dirty="0">
                <a:solidFill>
                  <a:srgbClr val="FF0000"/>
                </a:solidFill>
                <a:latin typeface="Times New Roman" panose="02020603050405020304" pitchFamily="18" charset="0"/>
                <a:cs typeface="Times New Roman" panose="02020603050405020304" pitchFamily="18" charset="0"/>
              </a:rPr>
              <a:t>][j]);</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return sum;</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89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08525" y="16691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4178300" y="312053"/>
            <a:ext cx="8496300" cy="5016758"/>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int main(){</a:t>
            </a:r>
          </a:p>
          <a:p>
            <a:r>
              <a:rPr lang="en-US" altLang="zh-CN" sz="1600" dirty="0">
                <a:latin typeface="Times New Roman" panose="02020603050405020304" pitchFamily="18" charset="0"/>
                <a:cs typeface="Times New Roman" panose="02020603050405020304" pitchFamily="18" charset="0"/>
              </a:rPr>
              <a:t>	int t;</a:t>
            </a:r>
          </a:p>
          <a:p>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 ed, </a:t>
            </a:r>
            <a:r>
              <a:rPr lang="en-US" altLang="zh-CN" sz="1600" dirty="0" err="1">
                <a:latin typeface="Times New Roman" panose="02020603050405020304" pitchFamily="18" charset="0"/>
                <a:cs typeface="Times New Roman" panose="02020603050405020304" pitchFamily="18" charset="0"/>
              </a:rPr>
              <a:t>len</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scanf</a:t>
            </a:r>
            <a:r>
              <a:rPr lang="en-US" altLang="zh-CN" sz="1600" dirty="0">
                <a:latin typeface="Times New Roman" panose="02020603050405020304" pitchFamily="18" charset="0"/>
                <a:cs typeface="Times New Roman" panose="02020603050405020304" pitchFamily="18" charset="0"/>
              </a:rPr>
              <a:t>("%d", &amp;t);</a:t>
            </a:r>
          </a:p>
          <a:p>
            <a:r>
              <a:rPr lang="en-US" altLang="zh-CN" sz="1600" dirty="0">
                <a:latin typeface="Times New Roman" panose="02020603050405020304" pitchFamily="18" charset="0"/>
                <a:cs typeface="Times New Roman" panose="02020603050405020304" pitchFamily="18" charset="0"/>
              </a:rPr>
              <a:t>	while(t--){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scanf</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d%d</a:t>
            </a:r>
            <a:r>
              <a:rPr lang="en-US" altLang="zh-CN" sz="1600" dirty="0">
                <a:latin typeface="Times New Roman" panose="02020603050405020304" pitchFamily="18" charset="0"/>
                <a:cs typeface="Times New Roman" panose="02020603050405020304" pitchFamily="18" charset="0"/>
              </a:rPr>
              <a:t>", &amp;n, &amp;m);</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init</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m;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scanf</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d%d%d</a:t>
            </a:r>
            <a:r>
              <a:rPr lang="en-US" altLang="zh-CN" sz="1600" dirty="0">
                <a:latin typeface="Times New Roman" panose="02020603050405020304" pitchFamily="18" charset="0"/>
                <a:cs typeface="Times New Roman" panose="02020603050405020304" pitchFamily="18" charset="0"/>
              </a:rPr>
              <a:t>", &amp;</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 &amp;ed, &amp;</a:t>
            </a:r>
            <a:r>
              <a:rPr lang="en-US" altLang="zh-CN" sz="1600" dirty="0" err="1">
                <a:latin typeface="Times New Roman" panose="02020603050405020304" pitchFamily="18" charset="0"/>
                <a:cs typeface="Times New Roman" panose="02020603050405020304" pitchFamily="18" charset="0"/>
              </a:rPr>
              <a:t>len</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G[</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][ed] = G[ed][</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len</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int ans1 = Prim(1);</a:t>
            </a:r>
          </a:p>
          <a:p>
            <a:r>
              <a:rPr lang="en-US" altLang="zh-CN" sz="1600" dirty="0">
                <a:latin typeface="Times New Roman" panose="02020603050405020304" pitchFamily="18" charset="0"/>
                <a:cs typeface="Times New Roman" panose="02020603050405020304" pitchFamily="18" charset="0"/>
              </a:rPr>
              <a:t>		int ans2 = </a:t>
            </a:r>
            <a:r>
              <a:rPr lang="en-US" altLang="zh-CN" sz="1600" dirty="0" err="1">
                <a:latin typeface="Times New Roman" panose="02020603050405020304" pitchFamily="18" charset="0"/>
                <a:cs typeface="Times New Roman" panose="02020603050405020304" pitchFamily="18" charset="0"/>
              </a:rPr>
              <a:t>sec_Prim</a:t>
            </a:r>
            <a:r>
              <a:rPr lang="en-US" altLang="zh-CN" sz="1600" dirty="0">
                <a:latin typeface="Times New Roman" panose="02020603050405020304" pitchFamily="18" charset="0"/>
                <a:cs typeface="Times New Roman" panose="02020603050405020304" pitchFamily="18" charset="0"/>
              </a:rPr>
              <a:t>(ans1);</a:t>
            </a:r>
          </a:p>
          <a:p>
            <a:r>
              <a:rPr lang="en-US" altLang="zh-CN" sz="1600" dirty="0">
                <a:latin typeface="Times New Roman" panose="02020603050405020304" pitchFamily="18" charset="0"/>
                <a:cs typeface="Times New Roman" panose="02020603050405020304" pitchFamily="18" charset="0"/>
              </a:rPr>
              <a:t>		if(ans1 != ans2)</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printf</a:t>
            </a:r>
            <a:r>
              <a:rPr lang="en-US" altLang="zh-CN" sz="1600" dirty="0">
                <a:latin typeface="Times New Roman" panose="02020603050405020304" pitchFamily="18" charset="0"/>
                <a:cs typeface="Times New Roman" panose="02020603050405020304" pitchFamily="18" charset="0"/>
              </a:rPr>
              <a:t>("%d\n", ans1);</a:t>
            </a:r>
          </a:p>
          <a:p>
            <a:r>
              <a:rPr lang="en-US" altLang="zh-CN" sz="1600" dirty="0">
                <a:latin typeface="Times New Roman" panose="02020603050405020304" pitchFamily="18" charset="0"/>
                <a:cs typeface="Times New Roman" panose="02020603050405020304" pitchFamily="18" charset="0"/>
              </a:rPr>
              <a:t>		else</a:t>
            </a:r>
          </a:p>
          <a:p>
            <a:r>
              <a:rPr lang="en-US" altLang="zh-CN" sz="1600" dirty="0">
                <a:latin typeface="Times New Roman" panose="02020603050405020304" pitchFamily="18" charset="0"/>
                <a:cs typeface="Times New Roman" panose="02020603050405020304" pitchFamily="18" charset="0"/>
              </a:rPr>
              <a:t>			puts("Not Unique!");</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return 0;</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3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BD64D-3FA1-4CA7-964B-D10497990117}"/>
              </a:ext>
            </a:extLst>
          </p:cNvPr>
          <p:cNvSpPr>
            <a:spLocks noGrp="1"/>
          </p:cNvSpPr>
          <p:nvPr>
            <p:ph type="title"/>
          </p:nvPr>
        </p:nvSpPr>
        <p:spPr>
          <a:xfrm>
            <a:off x="2453441" y="112666"/>
            <a:ext cx="8911687" cy="1280890"/>
          </a:xfrm>
        </p:spPr>
        <p:txBody>
          <a:bodyPr>
            <a:normAutofit/>
          </a:bodyPr>
          <a:lstStyle/>
          <a:p>
            <a:r>
              <a:rPr lang="en-US" altLang="zh-CN" dirty="0"/>
              <a:t>9. </a:t>
            </a:r>
            <a:r>
              <a:rPr lang="en-US" altLang="zh-CN" b="1" dirty="0"/>
              <a:t>P1340 </a:t>
            </a:r>
            <a:r>
              <a:rPr lang="zh-CN" altLang="en-US" b="1" dirty="0"/>
              <a:t>兽径管理</a:t>
            </a:r>
            <a:endParaRPr lang="zh-CN" altLang="en-US" dirty="0"/>
          </a:p>
        </p:txBody>
      </p:sp>
      <p:sp>
        <p:nvSpPr>
          <p:cNvPr id="3" name="内容占位符 2">
            <a:extLst>
              <a:ext uri="{FF2B5EF4-FFF2-40B4-BE49-F238E27FC236}">
                <a16:creationId xmlns:a16="http://schemas.microsoft.com/office/drawing/2014/main" id="{F3278F53-9819-4E1F-A4C4-D8E6DA25E082}"/>
              </a:ext>
            </a:extLst>
          </p:cNvPr>
          <p:cNvSpPr>
            <a:spLocks noGrp="1"/>
          </p:cNvSpPr>
          <p:nvPr>
            <p:ph idx="1"/>
          </p:nvPr>
        </p:nvSpPr>
        <p:spPr>
          <a:xfrm>
            <a:off x="0" y="1534332"/>
            <a:ext cx="11504612" cy="4376890"/>
          </a:xfrm>
        </p:spPr>
        <p:txBody>
          <a:bodyPr>
            <a:normAutofit fontScale="85000" lnSpcReduction="20000"/>
          </a:bodyPr>
          <a:lstStyle/>
          <a:p>
            <a:r>
              <a:rPr lang="zh-CN" altLang="en-US" b="1" dirty="0"/>
              <a:t>题目描述</a:t>
            </a:r>
          </a:p>
          <a:p>
            <a:pPr marL="0" indent="0">
              <a:buNone/>
            </a:pPr>
            <a:r>
              <a:rPr lang="zh-CN" altLang="en-US" dirty="0"/>
              <a:t>约翰农场的牛群希望能够在 </a:t>
            </a:r>
            <a:r>
              <a:rPr lang="en-US" altLang="zh-CN" dirty="0"/>
              <a:t>N </a:t>
            </a:r>
            <a:r>
              <a:rPr lang="zh-CN" altLang="en-US" dirty="0"/>
              <a:t>个</a:t>
            </a:r>
            <a:r>
              <a:rPr lang="en-US" altLang="zh-CN" dirty="0"/>
              <a:t>(1&lt;=N&lt;=200) </a:t>
            </a:r>
            <a:r>
              <a:rPr lang="zh-CN" altLang="en-US" dirty="0"/>
              <a:t>草地之间任意移动。草地的编号由 </a:t>
            </a:r>
            <a:r>
              <a:rPr lang="en-US" altLang="zh-CN" dirty="0"/>
              <a:t>1</a:t>
            </a:r>
            <a:r>
              <a:rPr lang="zh-CN" altLang="en-US" dirty="0"/>
              <a:t>到 </a:t>
            </a:r>
            <a:r>
              <a:rPr lang="en-US" altLang="zh-CN" dirty="0"/>
              <a:t>N</a:t>
            </a:r>
            <a:r>
              <a:rPr lang="zh-CN" altLang="en-US" dirty="0"/>
              <a:t>。草地之间有树林隔开。牛群希望能够选择草地间的路径，使牛群能够从任一 片草地移动到任一片其它草地。 牛群可在路径上双向通行。</a:t>
            </a:r>
          </a:p>
          <a:p>
            <a:pPr marL="0" indent="0">
              <a:buNone/>
            </a:pPr>
            <a:r>
              <a:rPr lang="zh-CN" altLang="en-US" dirty="0"/>
              <a:t>牛群并不能创造路径，但是他们会保有及利用已经发现的野兽所走出来的路径</a:t>
            </a:r>
            <a:r>
              <a:rPr lang="en-US" altLang="zh-CN" dirty="0"/>
              <a:t>(</a:t>
            </a:r>
            <a:r>
              <a:rPr lang="zh-CN" altLang="en-US" dirty="0"/>
              <a:t>以 下简称兽径</a:t>
            </a:r>
            <a:r>
              <a:rPr lang="en-US" altLang="zh-CN" dirty="0"/>
              <a:t>)</a:t>
            </a:r>
            <a:r>
              <a:rPr lang="zh-CN" altLang="en-US" dirty="0"/>
              <a:t>。每星期他们会选择并管理一些或全部已知的兽径当作通路。</a:t>
            </a:r>
          </a:p>
          <a:p>
            <a:pPr marL="0" indent="0">
              <a:buNone/>
            </a:pPr>
            <a:r>
              <a:rPr lang="zh-CN" altLang="en-US" dirty="0"/>
              <a:t>牛群每星期初会发现一条新的兽径。他们接着必须决定管理哪些兽径来组成该周牛 群移动的通路，使得牛群得以从任一草地移动到任一草地。牛群只能使用当周有被 管理的兽径做为通路。</a:t>
            </a:r>
          </a:p>
          <a:p>
            <a:pPr marL="0" indent="0">
              <a:buNone/>
            </a:pPr>
            <a:r>
              <a:rPr lang="zh-CN" altLang="en-US" dirty="0"/>
              <a:t>牛群希望他们管理的兽径长度和为最小。牛群可以从所有他们知道的所有兽径中挑 选出一些来管理。牛群可以挑选的兽径与它之前是否曾被管理无关。</a:t>
            </a:r>
          </a:p>
          <a:p>
            <a:pPr marL="0" indent="0">
              <a:buNone/>
            </a:pPr>
            <a:r>
              <a:rPr lang="zh-CN" altLang="en-US" dirty="0"/>
              <a:t>兽径决不会是直线，因此连接两片草地之间的不同兽径长度可以不同。 此外虽然 两条兽径或许会相交，但牛群非常的专注，除非交点是在草地内，否则不会在交点 换到另外一条兽径上。</a:t>
            </a:r>
          </a:p>
          <a:p>
            <a:pPr marL="0" indent="0">
              <a:buNone/>
            </a:pPr>
            <a:r>
              <a:rPr lang="zh-CN" altLang="en-US" dirty="0"/>
              <a:t>在每周开始的时候，牛群会描述他们新发现的兽径。如果可能的话，请找出可从任 何一草地通达另一草地的一组需管理的兽径，使其兽径长度和最小。</a:t>
            </a:r>
          </a:p>
          <a:p>
            <a:pPr marL="0" indent="0">
              <a:buNone/>
            </a:pPr>
            <a:endParaRPr lang="zh-CN" altLang="en-US" dirty="0"/>
          </a:p>
        </p:txBody>
      </p:sp>
    </p:spTree>
    <p:extLst>
      <p:ext uri="{BB962C8B-B14F-4D97-AF65-F5344CB8AC3E}">
        <p14:creationId xmlns:p14="http://schemas.microsoft.com/office/powerpoint/2010/main" val="313664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BD64D-3FA1-4CA7-964B-D10497990117}"/>
              </a:ext>
            </a:extLst>
          </p:cNvPr>
          <p:cNvSpPr>
            <a:spLocks noGrp="1"/>
          </p:cNvSpPr>
          <p:nvPr>
            <p:ph type="title"/>
          </p:nvPr>
        </p:nvSpPr>
        <p:spPr>
          <a:xfrm>
            <a:off x="2453441" y="112666"/>
            <a:ext cx="8911687" cy="1280890"/>
          </a:xfrm>
        </p:spPr>
        <p:txBody>
          <a:bodyPr>
            <a:normAutofit/>
          </a:bodyPr>
          <a:lstStyle/>
          <a:p>
            <a:r>
              <a:rPr lang="en-US" altLang="zh-CN" dirty="0"/>
              <a:t>9. </a:t>
            </a:r>
            <a:r>
              <a:rPr lang="en-US" altLang="zh-CN" b="1" dirty="0"/>
              <a:t>P1340 </a:t>
            </a:r>
            <a:r>
              <a:rPr lang="zh-CN" altLang="en-US" b="1" dirty="0"/>
              <a:t>兽径管理</a:t>
            </a:r>
            <a:endParaRPr lang="zh-CN" altLang="en-US" dirty="0"/>
          </a:p>
        </p:txBody>
      </p:sp>
      <p:sp>
        <p:nvSpPr>
          <p:cNvPr id="3" name="内容占位符 2">
            <a:extLst>
              <a:ext uri="{FF2B5EF4-FFF2-40B4-BE49-F238E27FC236}">
                <a16:creationId xmlns:a16="http://schemas.microsoft.com/office/drawing/2014/main" id="{F3278F53-9819-4E1F-A4C4-D8E6DA25E082}"/>
              </a:ext>
            </a:extLst>
          </p:cNvPr>
          <p:cNvSpPr>
            <a:spLocks noGrp="1"/>
          </p:cNvSpPr>
          <p:nvPr>
            <p:ph idx="1"/>
          </p:nvPr>
        </p:nvSpPr>
        <p:spPr>
          <a:xfrm>
            <a:off x="0" y="1534332"/>
            <a:ext cx="11504612" cy="4376890"/>
          </a:xfrm>
        </p:spPr>
        <p:txBody>
          <a:bodyPr>
            <a:normAutofit/>
          </a:bodyPr>
          <a:lstStyle/>
          <a:p>
            <a:r>
              <a:rPr lang="zh-CN" altLang="en-US" b="1" dirty="0"/>
              <a:t>输入格式</a:t>
            </a:r>
          </a:p>
          <a:p>
            <a:pPr marL="0" indent="0">
              <a:buNone/>
            </a:pPr>
            <a:r>
              <a:rPr lang="zh-CN" altLang="en-US" dirty="0"/>
              <a:t>输入的第一行包含两个用空白分开的整数 </a:t>
            </a:r>
            <a:r>
              <a:rPr lang="en-US" altLang="zh-CN" dirty="0"/>
              <a:t>N </a:t>
            </a:r>
            <a:r>
              <a:rPr lang="zh-CN" altLang="en-US" dirty="0"/>
              <a:t>和 </a:t>
            </a:r>
            <a:r>
              <a:rPr lang="en-US" altLang="zh-CN" dirty="0"/>
              <a:t>W</a:t>
            </a:r>
            <a:r>
              <a:rPr lang="zh-CN" altLang="en-US" dirty="0"/>
              <a:t>。</a:t>
            </a:r>
            <a:r>
              <a:rPr lang="en-US" altLang="zh-CN" dirty="0"/>
              <a:t>W </a:t>
            </a:r>
            <a:r>
              <a:rPr lang="zh-CN" altLang="en-US" dirty="0"/>
              <a:t>代表你的程序需要处理 的周数</a:t>
            </a:r>
            <a:r>
              <a:rPr lang="en-US" altLang="zh-CN" dirty="0"/>
              <a:t>. (1 &lt;= W &lt;= 6000)</a:t>
            </a:r>
            <a:r>
              <a:rPr lang="zh-CN" altLang="en-US" dirty="0"/>
              <a:t>。</a:t>
            </a:r>
          </a:p>
          <a:p>
            <a:pPr marL="0" indent="0">
              <a:buNone/>
            </a:pPr>
            <a:r>
              <a:rPr lang="zh-CN" altLang="en-US" dirty="0"/>
              <a:t>以下每处理一周，读入一行数据，代表该周新发现的兽径，由三个以空白分开 的整数分别代表该兽径的两个端点 </a:t>
            </a:r>
            <a:r>
              <a:rPr lang="en-US" altLang="zh-CN" dirty="0"/>
              <a:t>(</a:t>
            </a:r>
            <a:r>
              <a:rPr lang="zh-CN" altLang="en-US" dirty="0"/>
              <a:t>两片草地的编号</a:t>
            </a:r>
            <a:r>
              <a:rPr lang="en-US" altLang="zh-CN" dirty="0"/>
              <a:t>) </a:t>
            </a:r>
            <a:r>
              <a:rPr lang="zh-CN" altLang="en-US" dirty="0"/>
              <a:t>与该兽径的长度</a:t>
            </a:r>
            <a:r>
              <a:rPr lang="en-US" altLang="zh-CN" dirty="0"/>
              <a:t>(1…10000)</a:t>
            </a:r>
            <a:r>
              <a:rPr lang="zh-CN" altLang="en-US" dirty="0"/>
              <a:t>。一条兽径的两个端点一定不同。</a:t>
            </a:r>
          </a:p>
          <a:p>
            <a:r>
              <a:rPr lang="zh-CN" altLang="en-US" b="1" dirty="0"/>
              <a:t>输出格式</a:t>
            </a:r>
          </a:p>
          <a:p>
            <a:pPr marL="0" indent="0">
              <a:buNone/>
            </a:pPr>
            <a:r>
              <a:rPr lang="zh-CN" altLang="en-US" dirty="0"/>
              <a:t>每次读入新发现的兽径后，你的程序必须立刻输出一组兽径的长度和，此组兽径可从任何一草地通达另一草地，并使兽径长度和最小。如果不能找到一组可从任一草地通达另一草地的兽径，则输出 “</a:t>
            </a:r>
            <a:r>
              <a:rPr lang="en-US" altLang="zh-CN" dirty="0"/>
              <a:t>-1”</a:t>
            </a:r>
            <a:r>
              <a:rPr lang="zh-CN" altLang="en-US" dirty="0"/>
              <a:t>。</a:t>
            </a:r>
          </a:p>
          <a:p>
            <a:pPr marL="0" indent="0">
              <a:buNone/>
            </a:pPr>
            <a:endParaRPr lang="zh-CN" altLang="en-US" dirty="0"/>
          </a:p>
        </p:txBody>
      </p:sp>
    </p:spTree>
    <p:extLst>
      <p:ext uri="{BB962C8B-B14F-4D97-AF65-F5344CB8AC3E}">
        <p14:creationId xmlns:p14="http://schemas.microsoft.com/office/powerpoint/2010/main" val="72266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BD64D-3FA1-4CA7-964B-D10497990117}"/>
              </a:ext>
            </a:extLst>
          </p:cNvPr>
          <p:cNvSpPr>
            <a:spLocks noGrp="1"/>
          </p:cNvSpPr>
          <p:nvPr>
            <p:ph type="title"/>
          </p:nvPr>
        </p:nvSpPr>
        <p:spPr>
          <a:xfrm>
            <a:off x="2453441" y="112666"/>
            <a:ext cx="8911687" cy="1280890"/>
          </a:xfrm>
        </p:spPr>
        <p:txBody>
          <a:bodyPr>
            <a:normAutofit/>
          </a:bodyPr>
          <a:lstStyle/>
          <a:p>
            <a:r>
              <a:rPr lang="en-US" altLang="zh-CN" dirty="0"/>
              <a:t>9. </a:t>
            </a:r>
            <a:r>
              <a:rPr lang="en-US" altLang="zh-CN" b="1" dirty="0"/>
              <a:t>P1340 </a:t>
            </a:r>
            <a:r>
              <a:rPr lang="zh-CN" altLang="en-US" b="1" dirty="0"/>
              <a:t>兽径管理</a:t>
            </a:r>
            <a:endParaRPr lang="zh-CN" altLang="en-US" dirty="0"/>
          </a:p>
        </p:txBody>
      </p:sp>
      <p:pic>
        <p:nvPicPr>
          <p:cNvPr id="4" name="图片 3">
            <a:extLst>
              <a:ext uri="{FF2B5EF4-FFF2-40B4-BE49-F238E27FC236}">
                <a16:creationId xmlns:a16="http://schemas.microsoft.com/office/drawing/2014/main" id="{8F2CDCE6-DD4D-46C7-9E73-8F566FE92F65}"/>
              </a:ext>
            </a:extLst>
          </p:cNvPr>
          <p:cNvPicPr>
            <a:picLocks noChangeAspect="1"/>
          </p:cNvPicPr>
          <p:nvPr/>
        </p:nvPicPr>
        <p:blipFill>
          <a:blip r:embed="rId2"/>
          <a:stretch>
            <a:fillRect/>
          </a:stretch>
        </p:blipFill>
        <p:spPr>
          <a:xfrm>
            <a:off x="510712" y="1576875"/>
            <a:ext cx="10199727" cy="3704249"/>
          </a:xfrm>
          <a:prstGeom prst="rect">
            <a:avLst/>
          </a:prstGeom>
        </p:spPr>
      </p:pic>
    </p:spTree>
    <p:extLst>
      <p:ext uri="{BB962C8B-B14F-4D97-AF65-F5344CB8AC3E}">
        <p14:creationId xmlns:p14="http://schemas.microsoft.com/office/powerpoint/2010/main" val="2909831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4AFBE-3882-466A-86C5-06A2DBD8DB5F}"/>
              </a:ext>
            </a:extLst>
          </p:cNvPr>
          <p:cNvSpPr>
            <a:spLocks noGrp="1"/>
          </p:cNvSpPr>
          <p:nvPr>
            <p:ph type="title"/>
          </p:nvPr>
        </p:nvSpPr>
        <p:spPr/>
        <p:txBody>
          <a:bodyPr/>
          <a:lstStyle/>
          <a:p>
            <a:r>
              <a:rPr lang="en-US" altLang="zh-CN" dirty="0"/>
              <a:t>10.</a:t>
            </a:r>
            <a:r>
              <a:rPr lang="zh-CN" altLang="en-US" dirty="0"/>
              <a:t>最小生成树的个数</a:t>
            </a:r>
          </a:p>
        </p:txBody>
      </p:sp>
      <p:sp>
        <p:nvSpPr>
          <p:cNvPr id="3" name="内容占位符 2">
            <a:extLst>
              <a:ext uri="{FF2B5EF4-FFF2-40B4-BE49-F238E27FC236}">
                <a16:creationId xmlns:a16="http://schemas.microsoft.com/office/drawing/2014/main" id="{192E0ADE-50E5-4959-8078-275BC9EE06C7}"/>
              </a:ext>
            </a:extLst>
          </p:cNvPr>
          <p:cNvSpPr>
            <a:spLocks noGrp="1"/>
          </p:cNvSpPr>
          <p:nvPr>
            <p:ph idx="1"/>
          </p:nvPr>
        </p:nvSpPr>
        <p:spPr>
          <a:xfrm>
            <a:off x="3111500" y="2133600"/>
            <a:ext cx="8393112" cy="3777622"/>
          </a:xfrm>
        </p:spPr>
        <p:txBody>
          <a:bodyPr/>
          <a:lstStyle/>
          <a:p>
            <a:pPr marL="0" indent="0">
              <a:buNone/>
            </a:pPr>
            <a:r>
              <a:rPr lang="zh-CN" altLang="en-US" dirty="0"/>
              <a:t>在存在权值相等的边时，最小生成树可能有多个。求它个数的方法如下：</a:t>
            </a:r>
          </a:p>
          <a:p>
            <a:r>
              <a:rPr lang="zh-CN" altLang="en-US" dirty="0"/>
              <a:t>先用</a:t>
            </a:r>
            <a:r>
              <a:rPr lang="en-US" altLang="zh-CN" dirty="0"/>
              <a:t>Prim</a:t>
            </a:r>
            <a:r>
              <a:rPr lang="zh-CN" altLang="en-US" dirty="0"/>
              <a:t>生成最小树，同时记录边的关系。用并查集表示</a:t>
            </a:r>
            <a:r>
              <a:rPr lang="en-US" altLang="zh-CN" dirty="0"/>
              <a:t>//</a:t>
            </a:r>
            <a:r>
              <a:rPr lang="zh-CN" altLang="en-US" dirty="0"/>
              <a:t>不要压缩路径</a:t>
            </a:r>
            <a:endParaRPr lang="en-US" altLang="zh-CN" dirty="0"/>
          </a:p>
          <a:p>
            <a:r>
              <a:rPr lang="zh-CN" altLang="en-US" dirty="0"/>
              <a:t>让每个元素都指向它的父亲节点。</a:t>
            </a:r>
          </a:p>
          <a:p>
            <a:r>
              <a:rPr lang="zh-CN" altLang="en-US" dirty="0"/>
              <a:t>找出权值相同的边，去除树上的这条边，一棵树就被砍成了两颗，然后看加上另一条是否能连接这棵树</a:t>
            </a:r>
          </a:p>
          <a:p>
            <a:endParaRPr lang="zh-CN" altLang="en-US" dirty="0"/>
          </a:p>
          <a:p>
            <a:endParaRPr lang="zh-CN" altLang="en-US" dirty="0"/>
          </a:p>
        </p:txBody>
      </p:sp>
      <p:pic>
        <p:nvPicPr>
          <p:cNvPr id="5" name="图片 4">
            <a:extLst>
              <a:ext uri="{FF2B5EF4-FFF2-40B4-BE49-F238E27FC236}">
                <a16:creationId xmlns:a16="http://schemas.microsoft.com/office/drawing/2014/main" id="{8FC1CDFF-B05C-43CF-8276-2618443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2890837" cy="1410649"/>
          </a:xfrm>
          <a:prstGeom prst="rect">
            <a:avLst/>
          </a:prstGeom>
        </p:spPr>
      </p:pic>
      <p:pic>
        <p:nvPicPr>
          <p:cNvPr id="7" name="图片 6">
            <a:extLst>
              <a:ext uri="{FF2B5EF4-FFF2-40B4-BE49-F238E27FC236}">
                <a16:creationId xmlns:a16="http://schemas.microsoft.com/office/drawing/2014/main" id="{911EE247-2870-4AC1-8586-20C7FB9BF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50317"/>
            <a:ext cx="2890837" cy="1402684"/>
          </a:xfrm>
          <a:prstGeom prst="rect">
            <a:avLst/>
          </a:prstGeom>
        </p:spPr>
      </p:pic>
    </p:spTree>
    <p:extLst>
      <p:ext uri="{BB962C8B-B14F-4D97-AF65-F5344CB8AC3E}">
        <p14:creationId xmlns:p14="http://schemas.microsoft.com/office/powerpoint/2010/main" val="2891917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B41C7-D256-4719-80F5-9A23BFC54078}"/>
              </a:ext>
            </a:extLst>
          </p:cNvPr>
          <p:cNvSpPr>
            <a:spLocks noGrp="1"/>
          </p:cNvSpPr>
          <p:nvPr>
            <p:ph type="title"/>
          </p:nvPr>
        </p:nvSpPr>
        <p:spPr/>
        <p:txBody>
          <a:bodyPr/>
          <a:lstStyle/>
          <a:p>
            <a:r>
              <a:rPr lang="en-US" altLang="zh-CN" dirty="0"/>
              <a:t>10.</a:t>
            </a:r>
            <a:r>
              <a:rPr lang="zh-CN" altLang="en-US" dirty="0"/>
              <a:t>最小生成树的个数</a:t>
            </a:r>
          </a:p>
        </p:txBody>
      </p:sp>
      <p:sp>
        <p:nvSpPr>
          <p:cNvPr id="3" name="内容占位符 2">
            <a:extLst>
              <a:ext uri="{FF2B5EF4-FFF2-40B4-BE49-F238E27FC236}">
                <a16:creationId xmlns:a16="http://schemas.microsoft.com/office/drawing/2014/main" id="{C3589D81-48DC-4969-8CAA-4C6092C30196}"/>
              </a:ext>
            </a:extLst>
          </p:cNvPr>
          <p:cNvSpPr>
            <a:spLocks noGrp="1"/>
          </p:cNvSpPr>
          <p:nvPr>
            <p:ph idx="1"/>
          </p:nvPr>
        </p:nvSpPr>
        <p:spPr/>
        <p:txBody>
          <a:bodyPr/>
          <a:lstStyle/>
          <a:p>
            <a:r>
              <a:rPr lang="zh-CN" altLang="en-US" b="1" dirty="0"/>
              <a:t>输入</a:t>
            </a:r>
          </a:p>
          <a:p>
            <a:pPr marL="0" indent="0">
              <a:buNone/>
            </a:pPr>
            <a:r>
              <a:rPr lang="zh-CN" altLang="en-US" dirty="0"/>
              <a:t>第一行：</a:t>
            </a:r>
            <a:r>
              <a:rPr lang="en-US" altLang="zh-CN" dirty="0"/>
              <a:t>T //</a:t>
            </a:r>
            <a:r>
              <a:rPr lang="zh-CN" altLang="en-US" dirty="0"/>
              <a:t>代表</a:t>
            </a:r>
            <a:r>
              <a:rPr lang="en-US" altLang="zh-CN" dirty="0"/>
              <a:t>T</a:t>
            </a:r>
            <a:r>
              <a:rPr lang="zh-CN" altLang="en-US" dirty="0"/>
              <a:t>组数据 </a:t>
            </a:r>
            <a:br>
              <a:rPr lang="zh-CN" altLang="en-US" dirty="0"/>
            </a:br>
            <a:r>
              <a:rPr lang="zh-CN" altLang="en-US" dirty="0"/>
              <a:t>每组数据：</a:t>
            </a:r>
          </a:p>
          <a:p>
            <a:pPr lvl="1"/>
            <a:r>
              <a:rPr lang="en-US" altLang="zh-CN" dirty="0"/>
              <a:t>V   E //</a:t>
            </a:r>
            <a:r>
              <a:rPr lang="zh-CN" altLang="en-US" dirty="0"/>
              <a:t>代表</a:t>
            </a:r>
            <a:r>
              <a:rPr lang="en-US" altLang="zh-CN" dirty="0"/>
              <a:t>V</a:t>
            </a:r>
            <a:r>
              <a:rPr lang="zh-CN" altLang="en-US" dirty="0"/>
              <a:t>个顶点 </a:t>
            </a:r>
            <a:r>
              <a:rPr lang="en-US" altLang="zh-CN" dirty="0"/>
              <a:t>E</a:t>
            </a:r>
            <a:r>
              <a:rPr lang="zh-CN" altLang="en-US" dirty="0"/>
              <a:t>条边</a:t>
            </a:r>
          </a:p>
          <a:p>
            <a:pPr lvl="1"/>
            <a:r>
              <a:rPr lang="en-US" altLang="zh-CN" dirty="0"/>
              <a:t>E</a:t>
            </a:r>
            <a:r>
              <a:rPr lang="zh-CN" altLang="en-US" dirty="0"/>
              <a:t>行</a:t>
            </a:r>
            <a:r>
              <a:rPr lang="en-US" altLang="zh-CN" dirty="0"/>
              <a:t>x  y  z //</a:t>
            </a:r>
            <a:r>
              <a:rPr lang="zh-CN" altLang="en-US" dirty="0"/>
              <a:t>代表节点</a:t>
            </a:r>
            <a:r>
              <a:rPr lang="en-US" altLang="zh-CN" dirty="0"/>
              <a:t>x</a:t>
            </a:r>
            <a:r>
              <a:rPr lang="zh-CN" altLang="en-US" dirty="0"/>
              <a:t>到</a:t>
            </a:r>
            <a:r>
              <a:rPr lang="en-US" altLang="zh-CN" dirty="0"/>
              <a:t>y</a:t>
            </a:r>
            <a:r>
              <a:rPr lang="zh-CN" altLang="en-US" dirty="0"/>
              <a:t>的边及其长度</a:t>
            </a:r>
          </a:p>
          <a:p>
            <a:r>
              <a:rPr lang="zh-CN" altLang="en-US" b="1" dirty="0"/>
              <a:t>输出</a:t>
            </a:r>
          </a:p>
          <a:p>
            <a:pPr marL="0" indent="0">
              <a:buNone/>
            </a:pPr>
            <a:r>
              <a:rPr lang="zh-CN" altLang="en-US" dirty="0"/>
              <a:t>最小生成树的个数</a:t>
            </a:r>
          </a:p>
          <a:p>
            <a:endParaRPr lang="zh-CN" altLang="en-US" dirty="0"/>
          </a:p>
        </p:txBody>
      </p:sp>
    </p:spTree>
    <p:extLst>
      <p:ext uri="{BB962C8B-B14F-4D97-AF65-F5344CB8AC3E}">
        <p14:creationId xmlns:p14="http://schemas.microsoft.com/office/powerpoint/2010/main" val="812610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B41C7-D256-4719-80F5-9A23BFC54078}"/>
              </a:ext>
            </a:extLst>
          </p:cNvPr>
          <p:cNvSpPr>
            <a:spLocks noGrp="1"/>
          </p:cNvSpPr>
          <p:nvPr>
            <p:ph type="title"/>
          </p:nvPr>
        </p:nvSpPr>
        <p:spPr/>
        <p:txBody>
          <a:bodyPr/>
          <a:lstStyle/>
          <a:p>
            <a:r>
              <a:rPr lang="en-US" altLang="zh-CN" dirty="0"/>
              <a:t>10.</a:t>
            </a:r>
            <a:r>
              <a:rPr lang="zh-CN" altLang="en-US" dirty="0"/>
              <a:t>最小生成树的个数</a:t>
            </a:r>
          </a:p>
        </p:txBody>
      </p:sp>
      <p:sp>
        <p:nvSpPr>
          <p:cNvPr id="4" name="文本框 3">
            <a:extLst>
              <a:ext uri="{FF2B5EF4-FFF2-40B4-BE49-F238E27FC236}">
                <a16:creationId xmlns:a16="http://schemas.microsoft.com/office/drawing/2014/main" id="{294225C0-5347-4488-BB4C-FB251BAB48CB}"/>
              </a:ext>
            </a:extLst>
          </p:cNvPr>
          <p:cNvSpPr txBox="1"/>
          <p:nvPr/>
        </p:nvSpPr>
        <p:spPr>
          <a:xfrm>
            <a:off x="508000" y="774700"/>
            <a:ext cx="8911686" cy="4401205"/>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#include&lt;</a:t>
            </a:r>
            <a:r>
              <a:rPr lang="en-US" altLang="zh-CN" sz="1400" dirty="0" err="1">
                <a:latin typeface="Times New Roman" panose="02020603050405020304" pitchFamily="18" charset="0"/>
                <a:cs typeface="Times New Roman" panose="02020603050405020304" pitchFamily="18" charset="0"/>
              </a:rPr>
              <a:t>stdio.h</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#include&lt;algorithm&gt;</a:t>
            </a:r>
          </a:p>
          <a:p>
            <a:r>
              <a:rPr lang="en-US" altLang="zh-CN" sz="1400" dirty="0">
                <a:latin typeface="Times New Roman" panose="02020603050405020304" pitchFamily="18" charset="0"/>
                <a:cs typeface="Times New Roman" panose="02020603050405020304" pitchFamily="18" charset="0"/>
              </a:rPr>
              <a:t>#include&lt;queue&gt;</a:t>
            </a:r>
          </a:p>
          <a:p>
            <a:r>
              <a:rPr lang="en-US" altLang="zh-CN" sz="1400" dirty="0">
                <a:latin typeface="Times New Roman" panose="02020603050405020304" pitchFamily="18" charset="0"/>
                <a:cs typeface="Times New Roman" panose="02020603050405020304" pitchFamily="18" charset="0"/>
              </a:rPr>
              <a:t>#define MAX_V 102</a:t>
            </a:r>
          </a:p>
          <a:p>
            <a:r>
              <a:rPr lang="en-US" altLang="zh-CN" sz="1400" dirty="0">
                <a:latin typeface="Times New Roman" panose="02020603050405020304" pitchFamily="18" charset="0"/>
                <a:cs typeface="Times New Roman" panose="02020603050405020304" pitchFamily="18" charset="0"/>
              </a:rPr>
              <a:t>#define MAX_E 10002</a:t>
            </a:r>
          </a:p>
          <a:p>
            <a:r>
              <a:rPr lang="en-US" altLang="zh-CN" sz="1400" dirty="0">
                <a:latin typeface="Times New Roman" panose="02020603050405020304" pitchFamily="18" charset="0"/>
                <a:cs typeface="Times New Roman" panose="02020603050405020304" pitchFamily="18" charset="0"/>
              </a:rPr>
              <a:t>using namespace std;</a:t>
            </a:r>
          </a:p>
          <a:p>
            <a:r>
              <a:rPr lang="en-US" altLang="zh-CN" sz="1400" dirty="0">
                <a:latin typeface="Times New Roman" panose="02020603050405020304" pitchFamily="18" charset="0"/>
                <a:cs typeface="Times New Roman" panose="02020603050405020304" pitchFamily="18" charset="0"/>
              </a:rPr>
              <a:t>struct cell{int </a:t>
            </a:r>
            <a:r>
              <a:rPr lang="en-US" altLang="zh-CN" sz="1400" dirty="0" err="1">
                <a:latin typeface="Times New Roman" panose="02020603050405020304" pitchFamily="18" charset="0"/>
                <a:cs typeface="Times New Roman" panose="02020603050405020304" pitchFamily="18" charset="0"/>
              </a:rPr>
              <a:t>x,y,cost</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int par[MAX_V];</a:t>
            </a:r>
          </a:p>
          <a:p>
            <a:r>
              <a:rPr lang="en-US" altLang="zh-CN" sz="1400" dirty="0">
                <a:latin typeface="Times New Roman" panose="02020603050405020304" pitchFamily="18" charset="0"/>
                <a:cs typeface="Times New Roman" panose="02020603050405020304" pitchFamily="18" charset="0"/>
              </a:rPr>
              <a:t>bool used[MAX_V];</a:t>
            </a:r>
          </a:p>
          <a:p>
            <a:r>
              <a:rPr lang="en-US" altLang="zh-CN" sz="1400" dirty="0">
                <a:latin typeface="Times New Roman" panose="02020603050405020304" pitchFamily="18" charset="0"/>
                <a:cs typeface="Times New Roman" panose="02020603050405020304" pitchFamily="18" charset="0"/>
              </a:rPr>
              <a:t>cell cs[MAX_E],vs[MAX_V];//</a:t>
            </a:r>
            <a:r>
              <a:rPr lang="zh-CN" altLang="en-US" sz="1400" dirty="0">
                <a:latin typeface="Times New Roman" panose="02020603050405020304" pitchFamily="18" charset="0"/>
                <a:cs typeface="Times New Roman" panose="02020603050405020304" pitchFamily="18" charset="0"/>
              </a:rPr>
              <a:t>保存最小生成树的边</a:t>
            </a:r>
          </a:p>
          <a:p>
            <a:r>
              <a:rPr lang="en-US" altLang="zh-CN" sz="1400" dirty="0">
                <a:latin typeface="Times New Roman" panose="02020603050405020304" pitchFamily="18" charset="0"/>
                <a:cs typeface="Times New Roman" panose="02020603050405020304" pitchFamily="18" charset="0"/>
              </a:rPr>
              <a:t>int E,V;</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不要压缩路径 通过并查集表示生成树</a:t>
            </a:r>
          </a:p>
          <a:p>
            <a:r>
              <a:rPr lang="en-US" altLang="zh-CN" sz="1400" dirty="0">
                <a:latin typeface="Times New Roman" panose="02020603050405020304" pitchFamily="18" charset="0"/>
                <a:cs typeface="Times New Roman" panose="02020603050405020304" pitchFamily="18" charset="0"/>
              </a:rPr>
              <a:t>void </a:t>
            </a:r>
            <a:r>
              <a:rPr lang="en-US" altLang="zh-CN" sz="1400" dirty="0" err="1">
                <a:latin typeface="Times New Roman" panose="02020603050405020304" pitchFamily="18" charset="0"/>
                <a:cs typeface="Times New Roman" panose="02020603050405020304" pitchFamily="18" charset="0"/>
              </a:rPr>
              <a:t>init</a:t>
            </a:r>
            <a:r>
              <a:rPr lang="en-US" altLang="zh-CN" sz="1400" dirty="0">
                <a:latin typeface="Times New Roman" panose="02020603050405020304" pitchFamily="18" charset="0"/>
                <a:cs typeface="Times New Roman" panose="02020603050405020304" pitchFamily="18" charset="0"/>
              </a:rPr>
              <a:t>(int n){for(int </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=0;i&lt;=</a:t>
            </a:r>
            <a:r>
              <a:rPr lang="en-US" altLang="zh-CN" sz="1400" dirty="0" err="1">
                <a:latin typeface="Times New Roman" panose="02020603050405020304" pitchFamily="18" charset="0"/>
                <a:cs typeface="Times New Roman" panose="02020603050405020304" pitchFamily="18" charset="0"/>
              </a:rPr>
              <a:t>n;i</a:t>
            </a:r>
            <a:r>
              <a:rPr lang="en-US" altLang="zh-CN" sz="1400" dirty="0">
                <a:latin typeface="Times New Roman" panose="02020603050405020304" pitchFamily="18" charset="0"/>
                <a:cs typeface="Times New Roman" panose="02020603050405020304" pitchFamily="18" charset="0"/>
              </a:rPr>
              <a:t>++) par[</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int find(int x){return x==par[x]?</a:t>
            </a:r>
            <a:r>
              <a:rPr lang="en-US" altLang="zh-CN" sz="1400" dirty="0" err="1">
                <a:latin typeface="Times New Roman" panose="02020603050405020304" pitchFamily="18" charset="0"/>
                <a:cs typeface="Times New Roman" panose="02020603050405020304" pitchFamily="18" charset="0"/>
              </a:rPr>
              <a:t>x:find</a:t>
            </a:r>
            <a:r>
              <a:rPr lang="en-US" altLang="zh-CN" sz="1400" dirty="0">
                <a:latin typeface="Times New Roman" panose="02020603050405020304" pitchFamily="18" charset="0"/>
                <a:cs typeface="Times New Roman" panose="02020603050405020304" pitchFamily="18" charset="0"/>
              </a:rPr>
              <a:t>(par[x]);}</a:t>
            </a:r>
          </a:p>
          <a:p>
            <a:r>
              <a:rPr lang="en-US" altLang="zh-CN" sz="1400" dirty="0">
                <a:latin typeface="Times New Roman" panose="02020603050405020304" pitchFamily="18" charset="0"/>
                <a:cs typeface="Times New Roman" panose="02020603050405020304" pitchFamily="18" charset="0"/>
              </a:rPr>
              <a:t>void unite(int </a:t>
            </a:r>
            <a:r>
              <a:rPr lang="en-US" altLang="zh-CN" sz="1400" dirty="0" err="1">
                <a:latin typeface="Times New Roman" panose="02020603050405020304" pitchFamily="18" charset="0"/>
                <a:cs typeface="Times New Roman" panose="02020603050405020304" pitchFamily="18" charset="0"/>
              </a:rPr>
              <a:t>x,int</a:t>
            </a:r>
            <a:r>
              <a:rPr lang="en-US" altLang="zh-CN" sz="1400" dirty="0">
                <a:latin typeface="Times New Roman" panose="02020603050405020304" pitchFamily="18" charset="0"/>
                <a:cs typeface="Times New Roman" panose="02020603050405020304" pitchFamily="18" charset="0"/>
              </a:rPr>
              <a:t> y){par[y]=x;}</a:t>
            </a:r>
          </a:p>
          <a:p>
            <a:r>
              <a:rPr lang="en-US" altLang="zh-CN" sz="1400" dirty="0">
                <a:latin typeface="Times New Roman" panose="02020603050405020304" pitchFamily="18" charset="0"/>
                <a:cs typeface="Times New Roman" panose="02020603050405020304" pitchFamily="18" charset="0"/>
              </a:rPr>
              <a:t>bool same(int </a:t>
            </a:r>
            <a:r>
              <a:rPr lang="en-US" altLang="zh-CN" sz="1400" dirty="0" err="1">
                <a:latin typeface="Times New Roman" panose="02020603050405020304" pitchFamily="18" charset="0"/>
                <a:cs typeface="Times New Roman" panose="02020603050405020304" pitchFamily="18" charset="0"/>
              </a:rPr>
              <a:t>x,int</a:t>
            </a:r>
            <a:r>
              <a:rPr lang="en-US" altLang="zh-CN" sz="1400" dirty="0">
                <a:latin typeface="Times New Roman" panose="02020603050405020304" pitchFamily="18" charset="0"/>
                <a:cs typeface="Times New Roman" panose="02020603050405020304" pitchFamily="18" charset="0"/>
              </a:rPr>
              <a:t> y){return find(x)==find(y);}</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bool </a:t>
            </a:r>
            <a:r>
              <a:rPr lang="en-US" altLang="zh-CN" sz="1400" dirty="0" err="1">
                <a:latin typeface="Times New Roman" panose="02020603050405020304" pitchFamily="18" charset="0"/>
                <a:cs typeface="Times New Roman" panose="02020603050405020304" pitchFamily="18" charset="0"/>
              </a:rPr>
              <a:t>cmp</a:t>
            </a:r>
            <a:r>
              <a:rPr lang="en-US" altLang="zh-CN" sz="1400" dirty="0">
                <a:latin typeface="Times New Roman" panose="02020603050405020304" pitchFamily="18" charset="0"/>
                <a:cs typeface="Times New Roman" panose="02020603050405020304" pitchFamily="18" charset="0"/>
              </a:rPr>
              <a:t>(cell </a:t>
            </a:r>
            <a:r>
              <a:rPr lang="en-US" altLang="zh-CN" sz="1400" dirty="0" err="1">
                <a:latin typeface="Times New Roman" panose="02020603050405020304" pitchFamily="18" charset="0"/>
                <a:cs typeface="Times New Roman" panose="02020603050405020304" pitchFamily="18" charset="0"/>
              </a:rPr>
              <a:t>a,cell</a:t>
            </a:r>
            <a:r>
              <a:rPr lang="en-US" altLang="zh-CN" sz="1400" dirty="0">
                <a:latin typeface="Times New Roman" panose="02020603050405020304" pitchFamily="18" charset="0"/>
                <a:cs typeface="Times New Roman" panose="02020603050405020304" pitchFamily="18" charset="0"/>
              </a:rPr>
              <a:t> b){return </a:t>
            </a:r>
            <a:r>
              <a:rPr lang="en-US" altLang="zh-CN" sz="1400" dirty="0" err="1">
                <a:latin typeface="Times New Roman" panose="02020603050405020304" pitchFamily="18" charset="0"/>
                <a:cs typeface="Times New Roman" panose="02020603050405020304" pitchFamily="18" charset="0"/>
              </a:rPr>
              <a:t>a.cost</a:t>
            </a:r>
            <a:r>
              <a:rPr lang="en-US" altLang="zh-CN" sz="1400" dirty="0">
                <a:latin typeface="Times New Roman" panose="02020603050405020304" pitchFamily="18" charset="0"/>
                <a:cs typeface="Times New Roman" panose="02020603050405020304" pitchFamily="18" charset="0"/>
              </a:rPr>
              <a:t>&lt;</a:t>
            </a:r>
            <a:r>
              <a:rPr lang="en-US" altLang="zh-CN" sz="1400" dirty="0" err="1">
                <a:latin typeface="Times New Roman" panose="02020603050405020304" pitchFamily="18" charset="0"/>
                <a:cs typeface="Times New Roman" panose="02020603050405020304" pitchFamily="18" charset="0"/>
              </a:rPr>
              <a:t>b.cost</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bool operator &lt; (cell </a:t>
            </a:r>
            <a:r>
              <a:rPr lang="en-US" altLang="zh-CN" sz="1400" dirty="0" err="1">
                <a:latin typeface="Times New Roman" panose="02020603050405020304" pitchFamily="18" charset="0"/>
                <a:cs typeface="Times New Roman" panose="02020603050405020304" pitchFamily="18" charset="0"/>
              </a:rPr>
              <a:t>a,cell</a:t>
            </a:r>
            <a:r>
              <a:rPr lang="en-US" altLang="zh-CN" sz="1400" dirty="0">
                <a:latin typeface="Times New Roman" panose="02020603050405020304" pitchFamily="18" charset="0"/>
                <a:cs typeface="Times New Roman" panose="02020603050405020304" pitchFamily="18" charset="0"/>
              </a:rPr>
              <a:t> b){return </a:t>
            </a:r>
            <a:r>
              <a:rPr lang="en-US" altLang="zh-CN" sz="1400" dirty="0" err="1">
                <a:latin typeface="Times New Roman" panose="02020603050405020304" pitchFamily="18" charset="0"/>
                <a:cs typeface="Times New Roman" panose="02020603050405020304" pitchFamily="18" charset="0"/>
              </a:rPr>
              <a:t>a.cost</a:t>
            </a:r>
            <a:r>
              <a:rPr lang="en-US" altLang="zh-CN" sz="1400" dirty="0">
                <a:latin typeface="Times New Roman" panose="02020603050405020304" pitchFamily="18" charset="0"/>
                <a:cs typeface="Times New Roman" panose="02020603050405020304" pitchFamily="18" charset="0"/>
              </a:rPr>
              <a:t>&gt;</a:t>
            </a:r>
            <a:r>
              <a:rPr lang="en-US" altLang="zh-CN" sz="1400" dirty="0" err="1">
                <a:latin typeface="Times New Roman" panose="02020603050405020304" pitchFamily="18" charset="0"/>
                <a:cs typeface="Times New Roman" panose="02020603050405020304" pitchFamily="18" charset="0"/>
              </a:rPr>
              <a:t>b.cost</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0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499C-BC35-411D-992D-6DDE6E81A41F}"/>
              </a:ext>
            </a:extLst>
          </p:cNvPr>
          <p:cNvSpPr>
            <a:spLocks noGrp="1"/>
          </p:cNvSpPr>
          <p:nvPr>
            <p:ph type="title"/>
          </p:nvPr>
        </p:nvSpPr>
        <p:spPr/>
        <p:txBody>
          <a:bodyPr>
            <a:normAutofit fontScale="90000"/>
          </a:bodyPr>
          <a:lstStyle/>
          <a:p>
            <a:r>
              <a:rPr lang="en-US" altLang="zh-CN" b="1" dirty="0"/>
              <a:t>2.  P2504 [HAOI2006]</a:t>
            </a:r>
            <a:r>
              <a:rPr lang="zh-CN" altLang="en-US" b="1" dirty="0"/>
              <a:t>聪明的猴子</a:t>
            </a:r>
            <a:br>
              <a:rPr lang="zh-CN" altLang="en-US" b="1" dirty="0"/>
            </a:br>
            <a:endParaRPr lang="zh-CN" altLang="en-US" dirty="0"/>
          </a:p>
        </p:txBody>
      </p:sp>
      <p:sp>
        <p:nvSpPr>
          <p:cNvPr id="3" name="内容占位符 2">
            <a:extLst>
              <a:ext uri="{FF2B5EF4-FFF2-40B4-BE49-F238E27FC236}">
                <a16:creationId xmlns:a16="http://schemas.microsoft.com/office/drawing/2014/main" id="{1BDAA5AD-DE93-4FEE-A8FD-CF59982E810E}"/>
              </a:ext>
            </a:extLst>
          </p:cNvPr>
          <p:cNvSpPr>
            <a:spLocks noGrp="1"/>
          </p:cNvSpPr>
          <p:nvPr>
            <p:ph idx="1"/>
          </p:nvPr>
        </p:nvSpPr>
        <p:spPr>
          <a:xfrm>
            <a:off x="247973" y="1264555"/>
            <a:ext cx="11546237" cy="4407886"/>
          </a:xfrm>
        </p:spPr>
        <p:txBody>
          <a:bodyPr>
            <a:normAutofit fontScale="55000" lnSpcReduction="20000"/>
          </a:bodyPr>
          <a:lstStyle/>
          <a:p>
            <a:pPr marL="0" indent="0">
              <a:buNone/>
            </a:pPr>
            <a:r>
              <a:rPr lang="zh-CN" altLang="en-US" sz="3400" b="1" dirty="0"/>
              <a:t>题目描述</a:t>
            </a:r>
          </a:p>
          <a:p>
            <a:pPr marL="0" indent="0">
              <a:buNone/>
            </a:pPr>
            <a:r>
              <a:rPr lang="zh-CN" altLang="en-US" sz="3400" dirty="0"/>
              <a:t>在一个热带雨林中生存着一群猴子，它们以树上的果子为生。昨天下了一场大雨，现在雨过天晴，但整个雨林的地表还是被大水淹没着，部分植物的树冠露在水面上。猴子不会游泳，但跳跃能力比较强，它们仍然可以在露出水面的不同树冠上来回穿梭，以找到喜欢吃的果实。</a:t>
            </a:r>
          </a:p>
          <a:p>
            <a:pPr marL="0" indent="0">
              <a:buNone/>
            </a:pPr>
            <a:r>
              <a:rPr lang="zh-CN" altLang="en-US" sz="3400" dirty="0"/>
              <a:t>现在，在这个地区露出水面的有</a:t>
            </a:r>
            <a:r>
              <a:rPr lang="en-US" altLang="zh-CN" sz="3400" dirty="0"/>
              <a:t>N</a:t>
            </a:r>
            <a:r>
              <a:rPr lang="zh-CN" altLang="en-US" sz="3400" dirty="0"/>
              <a:t>棵树，假设每棵树本身的直径都很小，可以忽略不计。我们在这块区域上建立直角坐标系，则每一棵树的位置由其所对应的坐标表示</a:t>
            </a:r>
            <a:r>
              <a:rPr lang="en-US" altLang="zh-CN" sz="3400" dirty="0"/>
              <a:t>(</a:t>
            </a:r>
            <a:r>
              <a:rPr lang="zh-CN" altLang="en-US" sz="3400" dirty="0"/>
              <a:t>任意两棵树的坐标都不相同</a:t>
            </a:r>
            <a:r>
              <a:rPr lang="en-US" altLang="zh-CN" sz="3400" dirty="0"/>
              <a:t>)</a:t>
            </a:r>
            <a:r>
              <a:rPr lang="zh-CN" altLang="en-US" sz="3400" dirty="0"/>
              <a:t>。</a:t>
            </a:r>
          </a:p>
          <a:p>
            <a:pPr marL="0" indent="0">
              <a:buNone/>
            </a:pPr>
            <a:r>
              <a:rPr lang="zh-CN" altLang="en-US" sz="3400" dirty="0"/>
              <a:t>在这个地区住着的猴子有</a:t>
            </a:r>
            <a:r>
              <a:rPr lang="en-US" altLang="zh-CN" sz="3400" dirty="0"/>
              <a:t>M</a:t>
            </a:r>
            <a:r>
              <a:rPr lang="zh-CN" altLang="en-US" sz="3400" dirty="0"/>
              <a:t>个，下雨时，它们都躲到了茂密高大的树冠中，没有被大水冲走。由于各个猴子的年龄不同、身体素质不同，它们跳跃的能力不同。有的猴子跳跃的距离比较远</a:t>
            </a:r>
            <a:r>
              <a:rPr lang="en-US" altLang="zh-CN" sz="3400" dirty="0"/>
              <a:t>(</a:t>
            </a:r>
            <a:r>
              <a:rPr lang="zh-CN" altLang="en-US" sz="3400" dirty="0"/>
              <a:t>当然也可以跳到较近的树上</a:t>
            </a:r>
            <a:r>
              <a:rPr lang="en-US" altLang="zh-CN" sz="3400" dirty="0"/>
              <a:t>)</a:t>
            </a:r>
            <a:r>
              <a:rPr lang="zh-CN" altLang="en-US" sz="3400" dirty="0"/>
              <a:t>，而有些猴子跳跃的距离就比较近。这些猴子非常聪明，它们通过目测就可以准确地判断出自己能否跳到对面的树上。</a:t>
            </a:r>
          </a:p>
          <a:p>
            <a:pPr marL="0" indent="0">
              <a:buNone/>
            </a:pPr>
            <a:r>
              <a:rPr lang="en-US" altLang="zh-CN" sz="3400" dirty="0"/>
              <a:t>【</a:t>
            </a:r>
            <a:r>
              <a:rPr lang="zh-CN" altLang="en-US" sz="3400" dirty="0"/>
              <a:t>问题</a:t>
            </a:r>
            <a:r>
              <a:rPr lang="en-US" altLang="zh-CN" sz="3400" dirty="0"/>
              <a:t>】</a:t>
            </a:r>
            <a:r>
              <a:rPr lang="zh-CN" altLang="en-US" sz="3400" dirty="0"/>
              <a:t>现已知猴子的数量及每一个猴子的最大跳跃距离，还知道露出水面的每一棵树的坐标，你的任务是统计有多少个猴子可以在这个地区露出水面的所有树冠上觅食。</a:t>
            </a:r>
          </a:p>
          <a:p>
            <a:endParaRPr lang="zh-CN" altLang="en-US" dirty="0"/>
          </a:p>
        </p:txBody>
      </p:sp>
    </p:spTree>
    <p:extLst>
      <p:ext uri="{BB962C8B-B14F-4D97-AF65-F5344CB8AC3E}">
        <p14:creationId xmlns:p14="http://schemas.microsoft.com/office/powerpoint/2010/main" val="2175243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4225C0-5347-4488-BB4C-FB251BAB48CB}"/>
              </a:ext>
            </a:extLst>
          </p:cNvPr>
          <p:cNvSpPr txBox="1"/>
          <p:nvPr/>
        </p:nvSpPr>
        <p:spPr>
          <a:xfrm>
            <a:off x="342900" y="1224645"/>
            <a:ext cx="4546600" cy="3908762"/>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int prim(){</a:t>
            </a:r>
          </a:p>
          <a:p>
            <a:r>
              <a:rPr lang="en-US" altLang="zh-CN" sz="1400" dirty="0">
                <a:latin typeface="Times New Roman" panose="02020603050405020304" pitchFamily="18" charset="0"/>
                <a:cs typeface="Times New Roman" panose="02020603050405020304" pitchFamily="18" charset="0"/>
              </a:rPr>
              <a:t>    fill(used,used+V+1,false);</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init</a:t>
            </a:r>
            <a:r>
              <a:rPr lang="en-US" altLang="zh-CN" sz="1400" dirty="0">
                <a:latin typeface="Times New Roman" panose="02020603050405020304" pitchFamily="18" charset="0"/>
                <a:cs typeface="Times New Roman" panose="02020603050405020304" pitchFamily="18" charset="0"/>
              </a:rPr>
              <a:t>(V);</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priority_queue</a:t>
            </a:r>
            <a:r>
              <a:rPr lang="en-US" altLang="zh-CN" sz="1400" dirty="0">
                <a:latin typeface="Times New Roman" panose="02020603050405020304" pitchFamily="18" charset="0"/>
                <a:cs typeface="Times New Roman" panose="02020603050405020304" pitchFamily="18" charset="0"/>
              </a:rPr>
              <a:t>&lt;cell&gt; que;</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que.push</a:t>
            </a:r>
            <a:r>
              <a:rPr lang="en-US" altLang="zh-CN" sz="1400" dirty="0">
                <a:latin typeface="Times New Roman" panose="02020603050405020304" pitchFamily="18" charset="0"/>
                <a:cs typeface="Times New Roman" panose="02020603050405020304" pitchFamily="18" charset="0"/>
              </a:rPr>
              <a:t>({1,1,0});</a:t>
            </a:r>
          </a:p>
          <a:p>
            <a:r>
              <a:rPr lang="en-US" altLang="zh-CN" sz="1400" dirty="0">
                <a:latin typeface="Times New Roman" panose="02020603050405020304" pitchFamily="18" charset="0"/>
                <a:cs typeface="Times New Roman" panose="02020603050405020304" pitchFamily="18" charset="0"/>
              </a:rPr>
              <a:t>    int u=0;</a:t>
            </a:r>
          </a:p>
          <a:p>
            <a:r>
              <a:rPr lang="en-US" altLang="zh-CN" sz="1400" dirty="0">
                <a:latin typeface="Times New Roman" panose="02020603050405020304" pitchFamily="18" charset="0"/>
                <a:cs typeface="Times New Roman" panose="02020603050405020304" pitchFamily="18" charset="0"/>
              </a:rPr>
              <a:t>    while(!</a:t>
            </a:r>
            <a:r>
              <a:rPr lang="en-US" altLang="zh-CN" sz="1400" dirty="0" err="1">
                <a:latin typeface="Times New Roman" panose="02020603050405020304" pitchFamily="18" charset="0"/>
                <a:cs typeface="Times New Roman" panose="02020603050405020304" pitchFamily="18" charset="0"/>
              </a:rPr>
              <a:t>que.empty</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cell e=</a:t>
            </a:r>
            <a:r>
              <a:rPr lang="en-US" altLang="zh-CN" sz="1400" dirty="0" err="1">
                <a:latin typeface="Times New Roman" panose="02020603050405020304" pitchFamily="18" charset="0"/>
                <a:cs typeface="Times New Roman" panose="02020603050405020304" pitchFamily="18" charset="0"/>
              </a:rPr>
              <a:t>que.top</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que.pop</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int t=</a:t>
            </a:r>
            <a:r>
              <a:rPr lang="en-US" altLang="zh-CN" sz="1400" dirty="0" err="1">
                <a:latin typeface="Times New Roman" panose="02020603050405020304" pitchFamily="18" charset="0"/>
                <a:cs typeface="Times New Roman" panose="02020603050405020304" pitchFamily="18" charset="0"/>
              </a:rPr>
              <a:t>e.y</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if(used[t]) continue;</a:t>
            </a:r>
          </a:p>
          <a:p>
            <a:r>
              <a:rPr lang="en-US" altLang="zh-CN" sz="1400" dirty="0">
                <a:latin typeface="Times New Roman" panose="02020603050405020304" pitchFamily="18" charset="0"/>
                <a:cs typeface="Times New Roman" panose="02020603050405020304" pitchFamily="18" charset="0"/>
              </a:rPr>
              <a:t>        used[t]=true;</a:t>
            </a:r>
          </a:p>
          <a:p>
            <a:r>
              <a:rPr lang="en-US" altLang="zh-CN" sz="1400" dirty="0">
                <a:latin typeface="Times New Roman" panose="02020603050405020304" pitchFamily="18" charset="0"/>
                <a:cs typeface="Times New Roman" panose="02020603050405020304" pitchFamily="18" charset="0"/>
              </a:rPr>
              <a:t>        unite(</a:t>
            </a:r>
            <a:r>
              <a:rPr lang="en-US" altLang="zh-CN" sz="1400" dirty="0" err="1">
                <a:latin typeface="Times New Roman" panose="02020603050405020304" pitchFamily="18" charset="0"/>
                <a:cs typeface="Times New Roman" panose="02020603050405020304" pitchFamily="18" charset="0"/>
              </a:rPr>
              <a:t>e.x,e.y</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vs[u++]=e;</a:t>
            </a:r>
          </a:p>
          <a:p>
            <a:r>
              <a:rPr lang="en-US" altLang="zh-CN" sz="1400" dirty="0">
                <a:latin typeface="Times New Roman" panose="02020603050405020304" pitchFamily="18" charset="0"/>
                <a:cs typeface="Times New Roman" panose="02020603050405020304" pitchFamily="18" charset="0"/>
              </a:rPr>
              <a:t>        for(int </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=0;i&lt;</a:t>
            </a:r>
            <a:r>
              <a:rPr lang="en-US" altLang="zh-CN" sz="1400" dirty="0" err="1">
                <a:latin typeface="Times New Roman" panose="02020603050405020304" pitchFamily="18" charset="0"/>
                <a:cs typeface="Times New Roman" panose="02020603050405020304" pitchFamily="18" charset="0"/>
              </a:rPr>
              <a:t>E;i</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这儿可以用其他数据结构优化</a:t>
            </a:r>
          </a:p>
          <a:p>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if(cs[</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].x==t&amp;&amp;!used[cs[</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].y])</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que.push</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t,cs</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y,cs</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].cost});</a:t>
            </a:r>
          </a:p>
          <a:p>
            <a:r>
              <a:rPr lang="en-US" altLang="zh-CN" sz="1400" dirty="0">
                <a:latin typeface="Times New Roman" panose="02020603050405020304" pitchFamily="18" charset="0"/>
                <a:cs typeface="Times New Roman" panose="02020603050405020304" pitchFamily="18" charset="0"/>
              </a:rPr>
              <a:t>    }</a:t>
            </a:r>
          </a:p>
          <a:p>
            <a:endParaRPr lang="zh-CN" altLang="en-US" sz="1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B110F1A-3949-49CC-B652-37B17CA7D831}"/>
              </a:ext>
            </a:extLst>
          </p:cNvPr>
          <p:cNvSpPr txBox="1"/>
          <p:nvPr/>
        </p:nvSpPr>
        <p:spPr>
          <a:xfrm>
            <a:off x="6565900" y="762980"/>
            <a:ext cx="3746500" cy="4832092"/>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E/=2;</a:t>
            </a:r>
          </a:p>
          <a:p>
            <a:r>
              <a:rPr lang="en-US" altLang="zh-CN" sz="1400" dirty="0">
                <a:latin typeface="Times New Roman" panose="02020603050405020304" pitchFamily="18" charset="0"/>
                <a:cs typeface="Times New Roman" panose="02020603050405020304" pitchFamily="18" charset="0"/>
              </a:rPr>
              <a:t>    sort(</a:t>
            </a:r>
            <a:r>
              <a:rPr lang="en-US" altLang="zh-CN" sz="1400" dirty="0" err="1">
                <a:latin typeface="Times New Roman" panose="02020603050405020304" pitchFamily="18" charset="0"/>
                <a:cs typeface="Times New Roman" panose="02020603050405020304" pitchFamily="18" charset="0"/>
              </a:rPr>
              <a:t>cs,cs+E,cmp</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sort(</a:t>
            </a:r>
            <a:r>
              <a:rPr lang="en-US" altLang="zh-CN" sz="1400" dirty="0" err="1">
                <a:latin typeface="Times New Roman" panose="02020603050405020304" pitchFamily="18" charset="0"/>
                <a:cs typeface="Times New Roman" panose="02020603050405020304" pitchFamily="18" charset="0"/>
              </a:rPr>
              <a:t>vs,vs+V,cmp</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int j=0,k=0,N=1;</a:t>
            </a:r>
          </a:p>
          <a:p>
            <a:r>
              <a:rPr lang="en-US" altLang="zh-CN" sz="1400" dirty="0">
                <a:latin typeface="Times New Roman" panose="02020603050405020304" pitchFamily="18" charset="0"/>
                <a:cs typeface="Times New Roman" panose="02020603050405020304" pitchFamily="18" charset="0"/>
              </a:rPr>
              <a:t>    while(j&lt;E&amp;&amp;k&lt;V){</a:t>
            </a:r>
          </a:p>
          <a:p>
            <a:r>
              <a:rPr lang="en-US" altLang="zh-CN" sz="1400" dirty="0">
                <a:latin typeface="Times New Roman" panose="02020603050405020304" pitchFamily="18" charset="0"/>
                <a:cs typeface="Times New Roman" panose="02020603050405020304" pitchFamily="18" charset="0"/>
              </a:rPr>
              <a:t>        int </a:t>
            </a:r>
            <a:r>
              <a:rPr lang="en-US" altLang="zh-CN" sz="1400" dirty="0" err="1">
                <a:latin typeface="Times New Roman" panose="02020603050405020304" pitchFamily="18" charset="0"/>
                <a:cs typeface="Times New Roman" panose="02020603050405020304" pitchFamily="18" charset="0"/>
              </a:rPr>
              <a:t>va</a:t>
            </a:r>
            <a:r>
              <a:rPr lang="en-US" altLang="zh-CN" sz="1400" dirty="0">
                <a:latin typeface="Times New Roman" panose="02020603050405020304" pitchFamily="18" charset="0"/>
                <a:cs typeface="Times New Roman" panose="02020603050405020304" pitchFamily="18" charset="0"/>
              </a:rPr>
              <a:t>=cs[j].</a:t>
            </a:r>
            <a:r>
              <a:rPr lang="en-US" altLang="zh-CN" sz="1400" dirty="0" err="1">
                <a:latin typeface="Times New Roman" panose="02020603050405020304" pitchFamily="18" charset="0"/>
                <a:cs typeface="Times New Roman" panose="02020603050405020304" pitchFamily="18" charset="0"/>
              </a:rPr>
              <a:t>cost,vb</a:t>
            </a:r>
            <a:r>
              <a:rPr lang="en-US" altLang="zh-CN" sz="1400" dirty="0">
                <a:latin typeface="Times New Roman" panose="02020603050405020304" pitchFamily="18" charset="0"/>
                <a:cs typeface="Times New Roman" panose="02020603050405020304" pitchFamily="18" charset="0"/>
              </a:rPr>
              <a:t>=vs[k].cost;</a:t>
            </a:r>
          </a:p>
          <a:p>
            <a:r>
              <a:rPr lang="en-US" altLang="zh-CN" sz="1400" dirty="0">
                <a:latin typeface="Times New Roman" panose="02020603050405020304" pitchFamily="18" charset="0"/>
                <a:cs typeface="Times New Roman" panose="02020603050405020304" pitchFamily="18" charset="0"/>
              </a:rPr>
              <a:t>        if(</a:t>
            </a:r>
            <a:r>
              <a:rPr lang="en-US" altLang="zh-CN" sz="1400" dirty="0" err="1">
                <a:latin typeface="Times New Roman" panose="02020603050405020304" pitchFamily="18" charset="0"/>
                <a:cs typeface="Times New Roman" panose="02020603050405020304" pitchFamily="18" charset="0"/>
              </a:rPr>
              <a:t>va</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vb</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if(!(cs[j].x==vs[k].x&amp;&amp;cs[j].y==vs[k].y)){</a:t>
            </a:r>
          </a:p>
          <a:p>
            <a:r>
              <a:rPr lang="en-US" altLang="zh-CN" sz="1400" dirty="0">
                <a:latin typeface="Times New Roman" panose="02020603050405020304" pitchFamily="18" charset="0"/>
                <a:cs typeface="Times New Roman" panose="02020603050405020304" pitchFamily="18" charset="0"/>
              </a:rPr>
              <a:t>                par[vs[k].y]=vs[k].y;//</a:t>
            </a:r>
            <a:r>
              <a:rPr lang="zh-CN" altLang="en-US" sz="1400" dirty="0">
                <a:latin typeface="Times New Roman" panose="02020603050405020304" pitchFamily="18" charset="0"/>
                <a:cs typeface="Times New Roman" panose="02020603050405020304" pitchFamily="18" charset="0"/>
              </a:rPr>
              <a:t>断开</a:t>
            </a:r>
          </a:p>
          <a:p>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if(!same(cs[j].</a:t>
            </a:r>
            <a:r>
              <a:rPr lang="en-US" altLang="zh-CN" sz="1400" dirty="0" err="1">
                <a:latin typeface="Times New Roman" panose="02020603050405020304" pitchFamily="18" charset="0"/>
                <a:cs typeface="Times New Roman" panose="02020603050405020304" pitchFamily="18" charset="0"/>
              </a:rPr>
              <a:t>x,cs</a:t>
            </a:r>
            <a:r>
              <a:rPr lang="en-US" altLang="zh-CN" sz="1400" dirty="0">
                <a:latin typeface="Times New Roman" panose="02020603050405020304" pitchFamily="18" charset="0"/>
                <a:cs typeface="Times New Roman" panose="02020603050405020304" pitchFamily="18" charset="0"/>
              </a:rPr>
              <a:t>[j].y)) N++;</a:t>
            </a:r>
          </a:p>
          <a:p>
            <a:r>
              <a:rPr lang="en-US" altLang="zh-CN" sz="1400" dirty="0">
                <a:latin typeface="Times New Roman" panose="02020603050405020304" pitchFamily="18" charset="0"/>
                <a:cs typeface="Times New Roman" panose="02020603050405020304" pitchFamily="18" charset="0"/>
              </a:rPr>
              <a:t>                par[vs[k].y]=vs[k].x;//</a:t>
            </a:r>
            <a:r>
              <a:rPr lang="zh-CN" altLang="en-US" sz="1400" dirty="0">
                <a:latin typeface="Times New Roman" panose="02020603050405020304" pitchFamily="18" charset="0"/>
                <a:cs typeface="Times New Roman" panose="02020603050405020304" pitchFamily="18" charset="0"/>
              </a:rPr>
              <a:t>接上</a:t>
            </a:r>
          </a:p>
          <a:p>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j++</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}else if(</a:t>
            </a:r>
            <a:r>
              <a:rPr lang="en-US" altLang="zh-CN" sz="1400" dirty="0" err="1">
                <a:latin typeface="Times New Roman" panose="02020603050405020304" pitchFamily="18" charset="0"/>
                <a:cs typeface="Times New Roman" panose="02020603050405020304" pitchFamily="18" charset="0"/>
              </a:rPr>
              <a:t>va</a:t>
            </a:r>
            <a:r>
              <a:rPr lang="en-US" altLang="zh-CN" sz="1400" dirty="0">
                <a:latin typeface="Times New Roman" panose="02020603050405020304" pitchFamily="18" charset="0"/>
                <a:cs typeface="Times New Roman" panose="02020603050405020304" pitchFamily="18" charset="0"/>
              </a:rPr>
              <a:t>&lt;</a:t>
            </a:r>
            <a:r>
              <a:rPr lang="en-US" altLang="zh-CN" sz="1400" dirty="0" err="1">
                <a:latin typeface="Times New Roman" panose="02020603050405020304" pitchFamily="18" charset="0"/>
                <a:cs typeface="Times New Roman" panose="02020603050405020304" pitchFamily="18" charset="0"/>
              </a:rPr>
              <a:t>vb</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j++</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}else{</a:t>
            </a:r>
          </a:p>
          <a:p>
            <a:r>
              <a:rPr lang="en-US" altLang="zh-CN" sz="1400" dirty="0">
                <a:latin typeface="Times New Roman" panose="02020603050405020304" pitchFamily="18" charset="0"/>
                <a:cs typeface="Times New Roman" panose="02020603050405020304" pitchFamily="18" charset="0"/>
              </a:rPr>
              <a:t>            k++;</a:t>
            </a:r>
          </a:p>
          <a:p>
            <a:r>
              <a:rPr lang="en-US" altLang="zh-CN" sz="1400" dirty="0">
                <a:latin typeface="Times New Roman" panose="02020603050405020304" pitchFamily="18" charset="0"/>
                <a:cs typeface="Times New Roman" panose="02020603050405020304" pitchFamily="18" charset="0"/>
              </a:rPr>
              <a:t>        }</a:t>
            </a:r>
          </a:p>
          <a:p>
            <a:r>
              <a:rPr lang="en-US" altLang="zh-CN" sz="1400" dirty="0">
                <a:latin typeface="Times New Roman" panose="02020603050405020304" pitchFamily="18" charset="0"/>
                <a:cs typeface="Times New Roman" panose="02020603050405020304" pitchFamily="18" charset="0"/>
              </a:rPr>
              <a:t>    }</a:t>
            </a:r>
          </a:p>
          <a:p>
            <a:r>
              <a:rPr lang="en-US" altLang="zh-CN" sz="1400" dirty="0">
                <a:latin typeface="Times New Roman" panose="02020603050405020304" pitchFamily="18" charset="0"/>
                <a:cs typeface="Times New Roman" panose="02020603050405020304" pitchFamily="18" charset="0"/>
              </a:rPr>
              <a:t>    return N;</a:t>
            </a:r>
          </a:p>
          <a:p>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7" name="标题 1">
            <a:extLst>
              <a:ext uri="{FF2B5EF4-FFF2-40B4-BE49-F238E27FC236}">
                <a16:creationId xmlns:a16="http://schemas.microsoft.com/office/drawing/2014/main" id="{82701469-CC48-46F2-9057-44E7D09EA5EA}"/>
              </a:ext>
            </a:extLst>
          </p:cNvPr>
          <p:cNvSpPr>
            <a:spLocks noGrp="1"/>
          </p:cNvSpPr>
          <p:nvPr>
            <p:ph type="title"/>
          </p:nvPr>
        </p:nvSpPr>
        <p:spPr>
          <a:xfrm>
            <a:off x="129125" y="-56245"/>
            <a:ext cx="8911687" cy="1280890"/>
          </a:xfrm>
        </p:spPr>
        <p:txBody>
          <a:bodyPr/>
          <a:lstStyle/>
          <a:p>
            <a:r>
              <a:rPr lang="en-US" altLang="zh-CN" dirty="0"/>
              <a:t>10.</a:t>
            </a:r>
            <a:r>
              <a:rPr lang="zh-CN" altLang="en-US" dirty="0"/>
              <a:t>最小生成树的个数</a:t>
            </a:r>
          </a:p>
        </p:txBody>
      </p:sp>
    </p:spTree>
    <p:extLst>
      <p:ext uri="{BB962C8B-B14F-4D97-AF65-F5344CB8AC3E}">
        <p14:creationId xmlns:p14="http://schemas.microsoft.com/office/powerpoint/2010/main" val="186834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4225C0-5347-4488-BB4C-FB251BAB48CB}"/>
              </a:ext>
            </a:extLst>
          </p:cNvPr>
          <p:cNvSpPr txBox="1"/>
          <p:nvPr/>
        </p:nvSpPr>
        <p:spPr>
          <a:xfrm>
            <a:off x="1843626" y="1280890"/>
            <a:ext cx="8911686" cy="3970318"/>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int main()</a:t>
            </a:r>
          </a:p>
          <a:p>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int 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scanf</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d",&amp;T</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while(T--){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scanf</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d%d</a:t>
            </a:r>
            <a:r>
              <a:rPr lang="en-US" altLang="zh-CN" sz="1400" dirty="0">
                <a:latin typeface="Times New Roman" panose="02020603050405020304" pitchFamily="18" charset="0"/>
                <a:cs typeface="Times New Roman" panose="02020603050405020304" pitchFamily="18" charset="0"/>
              </a:rPr>
              <a:t>",&amp;V,&amp;E);</a:t>
            </a:r>
          </a:p>
          <a:p>
            <a:r>
              <a:rPr lang="en-US" altLang="zh-CN" sz="1400" dirty="0">
                <a:latin typeface="Times New Roman" panose="02020603050405020304" pitchFamily="18" charset="0"/>
                <a:cs typeface="Times New Roman" panose="02020603050405020304" pitchFamily="18" charset="0"/>
              </a:rPr>
              <a:t>        for(int </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=0;i&lt;</a:t>
            </a:r>
            <a:r>
              <a:rPr lang="en-US" altLang="zh-CN" sz="1400" dirty="0" err="1">
                <a:latin typeface="Times New Roman" panose="02020603050405020304" pitchFamily="18" charset="0"/>
                <a:cs typeface="Times New Roman" panose="02020603050405020304" pitchFamily="18" charset="0"/>
              </a:rPr>
              <a:t>E;i</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scanf</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d%d%d</a:t>
            </a:r>
            <a:r>
              <a:rPr lang="en-US" altLang="zh-CN" sz="1400" dirty="0">
                <a:latin typeface="Times New Roman" panose="02020603050405020304" pitchFamily="18" charset="0"/>
                <a:cs typeface="Times New Roman" panose="02020603050405020304" pitchFamily="18" charset="0"/>
              </a:rPr>
              <a:t>",&amp;cs[</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x,&amp;cs</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y,&amp;cs</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].cost);</a:t>
            </a:r>
          </a:p>
          <a:p>
            <a:r>
              <a:rPr lang="en-US" altLang="zh-CN" sz="1400" dirty="0">
                <a:latin typeface="Times New Roman" panose="02020603050405020304" pitchFamily="18" charset="0"/>
                <a:cs typeface="Times New Roman" panose="02020603050405020304" pitchFamily="18" charset="0"/>
              </a:rPr>
              <a:t>            cs[</a:t>
            </a:r>
            <a:r>
              <a:rPr lang="en-US" altLang="zh-CN" sz="1400" dirty="0" err="1">
                <a:latin typeface="Times New Roman" panose="02020603050405020304" pitchFamily="18" charset="0"/>
                <a:cs typeface="Times New Roman" panose="02020603050405020304" pitchFamily="18" charset="0"/>
              </a:rPr>
              <a:t>E+i</a:t>
            </a:r>
            <a:r>
              <a:rPr lang="en-US" altLang="zh-CN" sz="1400" dirty="0">
                <a:latin typeface="Times New Roman" panose="02020603050405020304" pitchFamily="18" charset="0"/>
                <a:cs typeface="Times New Roman" panose="02020603050405020304" pitchFamily="18" charset="0"/>
              </a:rPr>
              <a:t>].y=cs[</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].x;</a:t>
            </a:r>
          </a:p>
          <a:p>
            <a:r>
              <a:rPr lang="en-US" altLang="zh-CN" sz="1400" dirty="0">
                <a:latin typeface="Times New Roman" panose="02020603050405020304" pitchFamily="18" charset="0"/>
                <a:cs typeface="Times New Roman" panose="02020603050405020304" pitchFamily="18" charset="0"/>
              </a:rPr>
              <a:t>            cs[</a:t>
            </a:r>
            <a:r>
              <a:rPr lang="en-US" altLang="zh-CN" sz="1400" dirty="0" err="1">
                <a:latin typeface="Times New Roman" panose="02020603050405020304" pitchFamily="18" charset="0"/>
                <a:cs typeface="Times New Roman" panose="02020603050405020304" pitchFamily="18" charset="0"/>
              </a:rPr>
              <a:t>E+i</a:t>
            </a:r>
            <a:r>
              <a:rPr lang="en-US" altLang="zh-CN" sz="1400" dirty="0">
                <a:latin typeface="Times New Roman" panose="02020603050405020304" pitchFamily="18" charset="0"/>
                <a:cs typeface="Times New Roman" panose="02020603050405020304" pitchFamily="18" charset="0"/>
              </a:rPr>
              <a:t>].x=cs[</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].y;</a:t>
            </a:r>
          </a:p>
          <a:p>
            <a:r>
              <a:rPr lang="en-US" altLang="zh-CN" sz="1400" dirty="0">
                <a:latin typeface="Times New Roman" panose="02020603050405020304" pitchFamily="18" charset="0"/>
                <a:cs typeface="Times New Roman" panose="02020603050405020304" pitchFamily="18" charset="0"/>
              </a:rPr>
              <a:t>            cs[</a:t>
            </a:r>
            <a:r>
              <a:rPr lang="en-US" altLang="zh-CN" sz="1400" dirty="0" err="1">
                <a:latin typeface="Times New Roman" panose="02020603050405020304" pitchFamily="18" charset="0"/>
                <a:cs typeface="Times New Roman" panose="02020603050405020304" pitchFamily="18" charset="0"/>
              </a:rPr>
              <a:t>E+i</a:t>
            </a:r>
            <a:r>
              <a:rPr lang="en-US" altLang="zh-CN" sz="1400" dirty="0">
                <a:latin typeface="Times New Roman" panose="02020603050405020304" pitchFamily="18" charset="0"/>
                <a:cs typeface="Times New Roman" panose="02020603050405020304" pitchFamily="18" charset="0"/>
              </a:rPr>
              <a:t>].cost=cs[</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].cost;</a:t>
            </a:r>
          </a:p>
          <a:p>
            <a:r>
              <a:rPr lang="en-US" altLang="zh-CN" sz="1400" dirty="0">
                <a:latin typeface="Times New Roman" panose="02020603050405020304" pitchFamily="18" charset="0"/>
                <a:cs typeface="Times New Roman" panose="02020603050405020304" pitchFamily="18" charset="0"/>
              </a:rPr>
              <a:t>        }</a:t>
            </a:r>
          </a:p>
          <a:p>
            <a:r>
              <a:rPr lang="en-US" altLang="zh-CN" sz="1400" dirty="0">
                <a:latin typeface="Times New Roman" panose="02020603050405020304" pitchFamily="18" charset="0"/>
                <a:cs typeface="Times New Roman" panose="02020603050405020304" pitchFamily="18" charset="0"/>
              </a:rPr>
              <a:t>        E*=2;</a:t>
            </a:r>
          </a:p>
          <a:p>
            <a:r>
              <a:rPr lang="en-US" altLang="zh-CN" sz="1400" dirty="0">
                <a:latin typeface="Times New Roman" panose="02020603050405020304" pitchFamily="18" charset="0"/>
                <a:cs typeface="Times New Roman" panose="02020603050405020304" pitchFamily="18" charset="0"/>
              </a:rPr>
              <a:t>        int </a:t>
            </a:r>
            <a:r>
              <a:rPr lang="en-US" altLang="zh-CN" sz="1400" dirty="0" err="1">
                <a:latin typeface="Times New Roman" panose="02020603050405020304" pitchFamily="18" charset="0"/>
                <a:cs typeface="Times New Roman" panose="02020603050405020304" pitchFamily="18" charset="0"/>
              </a:rPr>
              <a:t>ans</a:t>
            </a:r>
            <a:r>
              <a:rPr lang="en-US" altLang="zh-CN" sz="1400" dirty="0">
                <a:latin typeface="Times New Roman" panose="02020603050405020304" pitchFamily="18" charset="0"/>
                <a:cs typeface="Times New Roman" panose="02020603050405020304" pitchFamily="18" charset="0"/>
              </a:rPr>
              <a:t>=prim();</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printf</a:t>
            </a:r>
            <a:r>
              <a:rPr lang="en-US" altLang="zh-CN" sz="1400" dirty="0">
                <a:latin typeface="Times New Roman" panose="02020603050405020304" pitchFamily="18" charset="0"/>
                <a:cs typeface="Times New Roman" panose="02020603050405020304" pitchFamily="18" charset="0"/>
              </a:rPr>
              <a:t>("%d\n",</a:t>
            </a:r>
            <a:r>
              <a:rPr lang="en-US" altLang="zh-CN" sz="1400" dirty="0" err="1">
                <a:latin typeface="Times New Roman" panose="02020603050405020304" pitchFamily="18" charset="0"/>
                <a:cs typeface="Times New Roman" panose="02020603050405020304" pitchFamily="18" charset="0"/>
              </a:rPr>
              <a:t>ans</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p>
          <a:p>
            <a:r>
              <a:rPr lang="en-US" altLang="zh-CN" sz="1400" dirty="0">
                <a:latin typeface="Times New Roman" panose="02020603050405020304" pitchFamily="18" charset="0"/>
                <a:cs typeface="Times New Roman" panose="02020603050405020304" pitchFamily="18" charset="0"/>
              </a:rPr>
              <a:t>    return 0;</a:t>
            </a:r>
          </a:p>
          <a:p>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3" name="标题 1">
            <a:extLst>
              <a:ext uri="{FF2B5EF4-FFF2-40B4-BE49-F238E27FC236}">
                <a16:creationId xmlns:a16="http://schemas.microsoft.com/office/drawing/2014/main" id="{1E05CD79-03C6-4C87-827C-D95B0CDB02C1}"/>
              </a:ext>
            </a:extLst>
          </p:cNvPr>
          <p:cNvSpPr>
            <a:spLocks noGrp="1"/>
          </p:cNvSpPr>
          <p:nvPr>
            <p:ph type="title"/>
          </p:nvPr>
        </p:nvSpPr>
        <p:spPr>
          <a:xfrm>
            <a:off x="1843625" y="0"/>
            <a:ext cx="8911687" cy="1280890"/>
          </a:xfrm>
        </p:spPr>
        <p:txBody>
          <a:bodyPr/>
          <a:lstStyle/>
          <a:p>
            <a:r>
              <a:rPr lang="en-US" altLang="zh-CN" dirty="0"/>
              <a:t>10.</a:t>
            </a:r>
            <a:r>
              <a:rPr lang="zh-CN" altLang="en-US" dirty="0"/>
              <a:t>最小生成树的个数</a:t>
            </a:r>
          </a:p>
        </p:txBody>
      </p:sp>
    </p:spTree>
    <p:extLst>
      <p:ext uri="{BB962C8B-B14F-4D97-AF65-F5344CB8AC3E}">
        <p14:creationId xmlns:p14="http://schemas.microsoft.com/office/powerpoint/2010/main" val="206502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499C-BC35-411D-992D-6DDE6E81A41F}"/>
              </a:ext>
            </a:extLst>
          </p:cNvPr>
          <p:cNvSpPr>
            <a:spLocks noGrp="1"/>
          </p:cNvSpPr>
          <p:nvPr>
            <p:ph type="title"/>
          </p:nvPr>
        </p:nvSpPr>
        <p:spPr/>
        <p:txBody>
          <a:bodyPr>
            <a:normAutofit fontScale="90000"/>
          </a:bodyPr>
          <a:lstStyle/>
          <a:p>
            <a:r>
              <a:rPr lang="en-US" altLang="zh-CN" b="1" dirty="0"/>
              <a:t>2.</a:t>
            </a:r>
            <a:r>
              <a:rPr lang="zh-CN" altLang="en-US" b="1" dirty="0"/>
              <a:t>  </a:t>
            </a:r>
            <a:r>
              <a:rPr lang="en-US" altLang="zh-CN" b="1" dirty="0"/>
              <a:t>P2504 [HAOI2006]</a:t>
            </a:r>
            <a:r>
              <a:rPr lang="zh-CN" altLang="en-US" b="1" dirty="0"/>
              <a:t>聪明的猴子</a:t>
            </a:r>
            <a:br>
              <a:rPr lang="zh-CN" altLang="en-US" b="1" dirty="0"/>
            </a:br>
            <a:endParaRPr lang="zh-CN" altLang="en-US" dirty="0"/>
          </a:p>
        </p:txBody>
      </p:sp>
      <p:sp>
        <p:nvSpPr>
          <p:cNvPr id="3" name="内容占位符 2">
            <a:extLst>
              <a:ext uri="{FF2B5EF4-FFF2-40B4-BE49-F238E27FC236}">
                <a16:creationId xmlns:a16="http://schemas.microsoft.com/office/drawing/2014/main" id="{1BDAA5AD-DE93-4FEE-A8FD-CF59982E810E}"/>
              </a:ext>
            </a:extLst>
          </p:cNvPr>
          <p:cNvSpPr>
            <a:spLocks noGrp="1"/>
          </p:cNvSpPr>
          <p:nvPr>
            <p:ph idx="1"/>
          </p:nvPr>
        </p:nvSpPr>
        <p:spPr>
          <a:xfrm>
            <a:off x="247973" y="1264555"/>
            <a:ext cx="11546237" cy="4407886"/>
          </a:xfrm>
        </p:spPr>
        <p:txBody>
          <a:bodyPr>
            <a:normAutofit fontScale="70000" lnSpcReduction="20000"/>
          </a:bodyPr>
          <a:lstStyle/>
          <a:p>
            <a:pPr marL="0" indent="0">
              <a:buNone/>
            </a:pPr>
            <a:r>
              <a:rPr lang="zh-CN" altLang="en-US" sz="3400" b="1" dirty="0"/>
              <a:t>输入格式</a:t>
            </a:r>
          </a:p>
          <a:p>
            <a:pPr marL="0" indent="0">
              <a:buNone/>
            </a:pPr>
            <a:r>
              <a:rPr lang="zh-CN" altLang="en-US" sz="3400" dirty="0"/>
              <a:t>输入文件</a:t>
            </a:r>
            <a:r>
              <a:rPr lang="en-US" altLang="zh-CN" sz="3400" dirty="0"/>
              <a:t>monkey.in</a:t>
            </a:r>
            <a:r>
              <a:rPr lang="zh-CN" altLang="en-US" sz="3400" dirty="0"/>
              <a:t>包括：</a:t>
            </a:r>
          </a:p>
          <a:p>
            <a:pPr marL="0" indent="0">
              <a:buNone/>
            </a:pPr>
            <a:r>
              <a:rPr lang="zh-CN" altLang="en-US" sz="3400" dirty="0"/>
              <a:t>第</a:t>
            </a:r>
            <a:r>
              <a:rPr lang="en-US" altLang="zh-CN" sz="3400" dirty="0"/>
              <a:t>1</a:t>
            </a:r>
            <a:r>
              <a:rPr lang="zh-CN" altLang="en-US" sz="3400" dirty="0"/>
              <a:t>行为一个整数，表示猴子的个数</a:t>
            </a:r>
            <a:r>
              <a:rPr lang="en-US" altLang="zh-CN" sz="3400" dirty="0"/>
              <a:t>M(2&lt;=M&lt;=500)</a:t>
            </a:r>
            <a:r>
              <a:rPr lang="zh-CN" altLang="en-US" sz="3400" dirty="0"/>
              <a:t>；</a:t>
            </a:r>
          </a:p>
          <a:p>
            <a:pPr marL="0" indent="0">
              <a:buNone/>
            </a:pPr>
            <a:r>
              <a:rPr lang="zh-CN" altLang="en-US" sz="3400" dirty="0"/>
              <a:t>第</a:t>
            </a:r>
            <a:r>
              <a:rPr lang="en-US" altLang="zh-CN" sz="3400" dirty="0"/>
              <a:t>2</a:t>
            </a:r>
            <a:r>
              <a:rPr lang="zh-CN" altLang="en-US" sz="3400" dirty="0"/>
              <a:t>行为</a:t>
            </a:r>
            <a:r>
              <a:rPr lang="en-US" altLang="zh-CN" sz="3400" dirty="0"/>
              <a:t>M</a:t>
            </a:r>
            <a:r>
              <a:rPr lang="zh-CN" altLang="en-US" sz="3400" dirty="0"/>
              <a:t>个整数，依次表示猴子的最大跳跃距离（每个整数值在</a:t>
            </a:r>
            <a:r>
              <a:rPr lang="en-US" altLang="zh-CN" sz="3400" dirty="0"/>
              <a:t>1--1000</a:t>
            </a:r>
            <a:r>
              <a:rPr lang="zh-CN" altLang="en-US" sz="3400" dirty="0"/>
              <a:t>之间）；</a:t>
            </a:r>
          </a:p>
          <a:p>
            <a:pPr marL="0" indent="0">
              <a:buNone/>
            </a:pPr>
            <a:r>
              <a:rPr lang="zh-CN" altLang="en-US" sz="3400" dirty="0"/>
              <a:t>第</a:t>
            </a:r>
            <a:r>
              <a:rPr lang="en-US" altLang="zh-CN" sz="3400" dirty="0"/>
              <a:t>3</a:t>
            </a:r>
            <a:r>
              <a:rPr lang="zh-CN" altLang="en-US" sz="3400" dirty="0"/>
              <a:t>行为一个整数表示树的总棵数</a:t>
            </a:r>
            <a:r>
              <a:rPr lang="en-US" altLang="zh-CN" sz="3400" dirty="0"/>
              <a:t>N(2&lt;=N&lt;=1000)</a:t>
            </a:r>
            <a:r>
              <a:rPr lang="zh-CN" altLang="en-US" sz="3400" dirty="0"/>
              <a:t>；</a:t>
            </a:r>
          </a:p>
          <a:p>
            <a:pPr marL="0" indent="0">
              <a:buNone/>
            </a:pPr>
            <a:r>
              <a:rPr lang="zh-CN" altLang="en-US" sz="3400" dirty="0"/>
              <a:t>第</a:t>
            </a:r>
            <a:r>
              <a:rPr lang="en-US" altLang="zh-CN" sz="3400" dirty="0"/>
              <a:t>4</a:t>
            </a:r>
            <a:r>
              <a:rPr lang="zh-CN" altLang="en-US" sz="3400" dirty="0"/>
              <a:t>行至第</a:t>
            </a:r>
            <a:r>
              <a:rPr lang="en-US" altLang="zh-CN" sz="3400" dirty="0"/>
              <a:t>N+3</a:t>
            </a:r>
            <a:r>
              <a:rPr lang="zh-CN" altLang="en-US" sz="3400" dirty="0"/>
              <a:t>行为</a:t>
            </a:r>
            <a:r>
              <a:rPr lang="en-US" altLang="zh-CN" sz="3400" dirty="0"/>
              <a:t>N</a:t>
            </a:r>
            <a:r>
              <a:rPr lang="zh-CN" altLang="en-US" sz="3400" dirty="0"/>
              <a:t>棵树的坐标（横纵坐标均为整数，范围为：</a:t>
            </a:r>
            <a:r>
              <a:rPr lang="en-US" altLang="zh-CN" sz="3400" dirty="0"/>
              <a:t>-1000--1000</a:t>
            </a:r>
            <a:r>
              <a:rPr lang="zh-CN" altLang="en-US" sz="3400" dirty="0"/>
              <a:t>）。</a:t>
            </a:r>
          </a:p>
          <a:p>
            <a:pPr marL="0" indent="0">
              <a:buNone/>
            </a:pPr>
            <a:r>
              <a:rPr lang="zh-CN" altLang="en-US" sz="3400" dirty="0"/>
              <a:t>（同一行的整数间用空格分开）</a:t>
            </a:r>
          </a:p>
          <a:p>
            <a:pPr marL="0" indent="0">
              <a:buNone/>
            </a:pPr>
            <a:r>
              <a:rPr lang="zh-CN" altLang="en-US" sz="3400" b="1" dirty="0"/>
              <a:t>输出格式</a:t>
            </a:r>
          </a:p>
          <a:p>
            <a:pPr marL="0" indent="0">
              <a:buNone/>
            </a:pPr>
            <a:r>
              <a:rPr lang="zh-CN" altLang="en-US" sz="3400" dirty="0"/>
              <a:t>输出文件</a:t>
            </a:r>
            <a:r>
              <a:rPr lang="en-US" altLang="zh-CN" sz="3400" dirty="0" err="1"/>
              <a:t>monkey.out</a:t>
            </a:r>
            <a:r>
              <a:rPr lang="zh-CN" altLang="en-US" sz="3400" dirty="0"/>
              <a:t>包括一个整数，表示可以在这个地区的所有树冠上觅食的猴子数。</a:t>
            </a:r>
          </a:p>
          <a:p>
            <a:endParaRPr lang="zh-CN" altLang="en-US" dirty="0"/>
          </a:p>
        </p:txBody>
      </p:sp>
    </p:spTree>
    <p:extLst>
      <p:ext uri="{BB962C8B-B14F-4D97-AF65-F5344CB8AC3E}">
        <p14:creationId xmlns:p14="http://schemas.microsoft.com/office/powerpoint/2010/main" val="60448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499C-BC35-411D-992D-6DDE6E81A41F}"/>
              </a:ext>
            </a:extLst>
          </p:cNvPr>
          <p:cNvSpPr>
            <a:spLocks noGrp="1"/>
          </p:cNvSpPr>
          <p:nvPr>
            <p:ph type="title"/>
          </p:nvPr>
        </p:nvSpPr>
        <p:spPr/>
        <p:txBody>
          <a:bodyPr>
            <a:normAutofit fontScale="90000"/>
          </a:bodyPr>
          <a:lstStyle/>
          <a:p>
            <a:r>
              <a:rPr lang="en-US" altLang="zh-CN" b="1" dirty="0"/>
              <a:t>2.</a:t>
            </a:r>
            <a:r>
              <a:rPr lang="zh-CN" altLang="en-US" b="1" dirty="0"/>
              <a:t>  </a:t>
            </a:r>
            <a:r>
              <a:rPr lang="en-US" altLang="zh-CN" b="1" dirty="0"/>
              <a:t>P2504 [HAOI2006]</a:t>
            </a:r>
            <a:r>
              <a:rPr lang="zh-CN" altLang="en-US" b="1" dirty="0"/>
              <a:t>聪明的猴子</a:t>
            </a:r>
            <a:br>
              <a:rPr lang="zh-CN" altLang="en-US" b="1" dirty="0"/>
            </a:br>
            <a:endParaRPr lang="zh-CN" altLang="en-US" dirty="0"/>
          </a:p>
        </p:txBody>
      </p:sp>
      <p:pic>
        <p:nvPicPr>
          <p:cNvPr id="6" name="图片 5">
            <a:extLst>
              <a:ext uri="{FF2B5EF4-FFF2-40B4-BE49-F238E27FC236}">
                <a16:creationId xmlns:a16="http://schemas.microsoft.com/office/drawing/2014/main" id="{D8B376B7-0DA1-47FC-BC78-98BB47EBE84C}"/>
              </a:ext>
            </a:extLst>
          </p:cNvPr>
          <p:cNvPicPr>
            <a:picLocks noChangeAspect="1"/>
          </p:cNvPicPr>
          <p:nvPr/>
        </p:nvPicPr>
        <p:blipFill>
          <a:blip r:embed="rId2"/>
          <a:stretch>
            <a:fillRect/>
          </a:stretch>
        </p:blipFill>
        <p:spPr>
          <a:xfrm>
            <a:off x="139485" y="1264555"/>
            <a:ext cx="11515240" cy="4330333"/>
          </a:xfrm>
          <a:prstGeom prst="rect">
            <a:avLst/>
          </a:prstGeom>
        </p:spPr>
      </p:pic>
    </p:spTree>
    <p:extLst>
      <p:ext uri="{BB962C8B-B14F-4D97-AF65-F5344CB8AC3E}">
        <p14:creationId xmlns:p14="http://schemas.microsoft.com/office/powerpoint/2010/main" val="63916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sp>
        <p:nvSpPr>
          <p:cNvPr id="3" name="内容占位符 2">
            <a:extLst>
              <a:ext uri="{FF2B5EF4-FFF2-40B4-BE49-F238E27FC236}">
                <a16:creationId xmlns:a16="http://schemas.microsoft.com/office/drawing/2014/main" id="{5108D0E3-8D3E-4E05-AEA5-856A9220E1E5}"/>
              </a:ext>
            </a:extLst>
          </p:cNvPr>
          <p:cNvSpPr>
            <a:spLocks noGrp="1"/>
          </p:cNvSpPr>
          <p:nvPr>
            <p:ph idx="1"/>
          </p:nvPr>
        </p:nvSpPr>
        <p:spPr>
          <a:xfrm>
            <a:off x="216977" y="1540189"/>
            <a:ext cx="11287636" cy="3777622"/>
          </a:xfrm>
        </p:spPr>
        <p:txBody>
          <a:bodyPr/>
          <a:lstStyle/>
          <a:p>
            <a:pPr marL="0" indent="0">
              <a:buNone/>
            </a:pPr>
            <a:r>
              <a:rPr lang="zh-CN" altLang="en-US" b="1" dirty="0"/>
              <a:t>问题描述：</a:t>
            </a:r>
            <a:endParaRPr lang="en-US" altLang="zh-CN" b="1" dirty="0"/>
          </a:p>
          <a:p>
            <a:pPr marL="0" indent="0">
              <a:buNone/>
            </a:pPr>
            <a:r>
              <a:rPr lang="en-US" altLang="zh-CN" dirty="0"/>
              <a:t>Farmer John</a:t>
            </a:r>
            <a:r>
              <a:rPr lang="zh-CN" altLang="en-US" dirty="0"/>
              <a:t>最近得到了一些新的农场，他想新修一些道路使得他的所有农场可以经过原有的或是新修的道路互达（也就是说，从任一个农场都可以经过一些首尾相连道路到达剩下的所有农场）。有些农场之间原本就有道路相连。 所有</a:t>
            </a:r>
            <a:r>
              <a:rPr lang="en-US" altLang="zh-CN" dirty="0"/>
              <a:t>N(1 &lt;= N &lt;= 1,000)</a:t>
            </a:r>
            <a:r>
              <a:rPr lang="zh-CN" altLang="en-US" dirty="0"/>
              <a:t>个农场（用</a:t>
            </a:r>
            <a:r>
              <a:rPr lang="en-US" altLang="zh-CN" dirty="0"/>
              <a:t>1..N</a:t>
            </a:r>
            <a:r>
              <a:rPr lang="zh-CN" altLang="en-US" dirty="0"/>
              <a:t>顺次编号）在地图上都表示为坐标为</a:t>
            </a:r>
            <a:r>
              <a:rPr lang="en-US" altLang="zh-CN" dirty="0"/>
              <a:t>(</a:t>
            </a:r>
            <a:r>
              <a:rPr lang="en-US" altLang="zh-CN" dirty="0" err="1"/>
              <a:t>X_i</a:t>
            </a:r>
            <a:r>
              <a:rPr lang="en-US" altLang="zh-CN" dirty="0"/>
              <a:t>, </a:t>
            </a:r>
            <a:r>
              <a:rPr lang="en-US" altLang="zh-CN" dirty="0" err="1"/>
              <a:t>Y_i</a:t>
            </a:r>
            <a:r>
              <a:rPr lang="en-US" altLang="zh-CN" dirty="0"/>
              <a:t>)</a:t>
            </a:r>
            <a:r>
              <a:rPr lang="zh-CN" altLang="en-US" dirty="0"/>
              <a:t>的点</a:t>
            </a:r>
            <a:r>
              <a:rPr lang="en-US" altLang="zh-CN" dirty="0"/>
              <a:t>(0 &lt;= </a:t>
            </a:r>
            <a:r>
              <a:rPr lang="en-US" altLang="zh-CN" dirty="0" err="1"/>
              <a:t>X_i</a:t>
            </a:r>
            <a:r>
              <a:rPr lang="en-US" altLang="zh-CN" dirty="0"/>
              <a:t> &lt;= 1,000,000</a:t>
            </a:r>
            <a:r>
              <a:rPr lang="zh-CN" altLang="en-US" dirty="0"/>
              <a:t>；</a:t>
            </a:r>
            <a:r>
              <a:rPr lang="en-US" altLang="zh-CN" dirty="0"/>
              <a:t>0 &lt;= </a:t>
            </a:r>
            <a:r>
              <a:rPr lang="en-US" altLang="zh-CN" dirty="0" err="1"/>
              <a:t>Y_i</a:t>
            </a:r>
            <a:r>
              <a:rPr lang="en-US" altLang="zh-CN" dirty="0"/>
              <a:t> &lt;= 1,000,000)</a:t>
            </a:r>
            <a:r>
              <a:rPr lang="zh-CN" altLang="en-US" dirty="0"/>
              <a:t>，两个农场间道路的长度自然就是代表它们的点之间的距离。现在</a:t>
            </a:r>
            <a:r>
              <a:rPr lang="en-US" altLang="zh-CN" dirty="0"/>
              <a:t>Farmer John</a:t>
            </a:r>
            <a:r>
              <a:rPr lang="zh-CN" altLang="en-US" dirty="0"/>
              <a:t>也告诉了你农场间原有的</a:t>
            </a:r>
            <a:r>
              <a:rPr lang="en-US" altLang="zh-CN" dirty="0"/>
              <a:t>M(1 &lt;= M &lt;= 1,000)</a:t>
            </a:r>
            <a:r>
              <a:rPr lang="zh-CN" altLang="en-US" dirty="0"/>
              <a:t>条路分别连接了哪两个农场，他希望你计算一下，为了使得所有农场连通，他所需建造道路的最小总长是多少。</a:t>
            </a:r>
          </a:p>
        </p:txBody>
      </p:sp>
    </p:spTree>
    <p:extLst>
      <p:ext uri="{BB962C8B-B14F-4D97-AF65-F5344CB8AC3E}">
        <p14:creationId xmlns:p14="http://schemas.microsoft.com/office/powerpoint/2010/main" val="326100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sp>
        <p:nvSpPr>
          <p:cNvPr id="3" name="内容占位符 2">
            <a:extLst>
              <a:ext uri="{FF2B5EF4-FFF2-40B4-BE49-F238E27FC236}">
                <a16:creationId xmlns:a16="http://schemas.microsoft.com/office/drawing/2014/main" id="{5108D0E3-8D3E-4E05-AEA5-856A9220E1E5}"/>
              </a:ext>
            </a:extLst>
          </p:cNvPr>
          <p:cNvSpPr>
            <a:spLocks noGrp="1"/>
          </p:cNvSpPr>
          <p:nvPr>
            <p:ph idx="1"/>
          </p:nvPr>
        </p:nvSpPr>
        <p:spPr>
          <a:xfrm>
            <a:off x="216977" y="1540189"/>
            <a:ext cx="11287636" cy="3777622"/>
          </a:xfrm>
        </p:spPr>
        <p:txBody>
          <a:bodyPr>
            <a:normAutofit/>
          </a:bodyPr>
          <a:lstStyle/>
          <a:p>
            <a:r>
              <a:rPr lang="zh-CN" altLang="en-US" b="1" dirty="0"/>
              <a:t>输入格式</a:t>
            </a:r>
          </a:p>
          <a:p>
            <a:r>
              <a:rPr lang="zh-CN" altLang="en-US" dirty="0"/>
              <a:t>第</a:t>
            </a:r>
            <a:r>
              <a:rPr lang="en-US" altLang="zh-CN" dirty="0"/>
              <a:t>1</a:t>
            </a:r>
            <a:r>
              <a:rPr lang="zh-CN" altLang="en-US" dirty="0"/>
              <a:t>行</a:t>
            </a:r>
            <a:r>
              <a:rPr lang="en-US" altLang="zh-CN" dirty="0"/>
              <a:t>: 2</a:t>
            </a:r>
            <a:r>
              <a:rPr lang="zh-CN" altLang="en-US" dirty="0"/>
              <a:t>个用空格隔开的整数：</a:t>
            </a:r>
            <a:r>
              <a:rPr lang="en-US" altLang="zh-CN" dirty="0"/>
              <a:t>N </a:t>
            </a:r>
            <a:r>
              <a:rPr lang="zh-CN" altLang="en-US" dirty="0"/>
              <a:t>和 </a:t>
            </a:r>
            <a:r>
              <a:rPr lang="en-US" altLang="zh-CN" dirty="0"/>
              <a:t>M</a:t>
            </a:r>
          </a:p>
          <a:p>
            <a:r>
              <a:rPr lang="zh-CN" altLang="en-US" dirty="0"/>
              <a:t>第</a:t>
            </a:r>
            <a:r>
              <a:rPr lang="en-US" altLang="zh-CN" dirty="0"/>
              <a:t>2..N+1</a:t>
            </a:r>
            <a:r>
              <a:rPr lang="zh-CN" altLang="en-US" dirty="0"/>
              <a:t>行</a:t>
            </a:r>
            <a:r>
              <a:rPr lang="en-US" altLang="zh-CN" dirty="0"/>
              <a:t>: </a:t>
            </a:r>
            <a:r>
              <a:rPr lang="zh-CN" altLang="en-US" dirty="0"/>
              <a:t>第</a:t>
            </a:r>
            <a:r>
              <a:rPr lang="en-US" altLang="zh-CN" dirty="0"/>
              <a:t>i+1</a:t>
            </a:r>
            <a:r>
              <a:rPr lang="zh-CN" altLang="en-US" dirty="0"/>
              <a:t>行为</a:t>
            </a:r>
            <a:r>
              <a:rPr lang="en-US" altLang="zh-CN" dirty="0"/>
              <a:t>2</a:t>
            </a:r>
            <a:r>
              <a:rPr lang="zh-CN" altLang="en-US" dirty="0"/>
              <a:t>个用空格隔开的整数：</a:t>
            </a:r>
            <a:r>
              <a:rPr lang="en-US" altLang="zh-CN" dirty="0" err="1"/>
              <a:t>X_i</a:t>
            </a:r>
            <a:r>
              <a:rPr lang="zh-CN" altLang="en-US" dirty="0"/>
              <a:t>、</a:t>
            </a:r>
            <a:r>
              <a:rPr lang="en-US" altLang="zh-CN" dirty="0" err="1"/>
              <a:t>Y_i</a:t>
            </a:r>
            <a:endParaRPr lang="en-US" altLang="zh-CN" dirty="0"/>
          </a:p>
          <a:p>
            <a:r>
              <a:rPr lang="zh-CN" altLang="en-US" dirty="0"/>
              <a:t>第</a:t>
            </a:r>
            <a:r>
              <a:rPr lang="en-US" altLang="zh-CN" dirty="0"/>
              <a:t>N+2..N+M+2</a:t>
            </a:r>
            <a:r>
              <a:rPr lang="zh-CN" altLang="en-US" dirty="0"/>
              <a:t>行</a:t>
            </a:r>
            <a:r>
              <a:rPr lang="en-US" altLang="zh-CN" dirty="0"/>
              <a:t>: </a:t>
            </a:r>
            <a:r>
              <a:rPr lang="zh-CN" altLang="en-US" dirty="0"/>
              <a:t>每行用</a:t>
            </a:r>
            <a:r>
              <a:rPr lang="en-US" altLang="zh-CN" dirty="0"/>
              <a:t>2</a:t>
            </a:r>
            <a:r>
              <a:rPr lang="zh-CN" altLang="en-US" dirty="0"/>
              <a:t>个以空格隔开的整数</a:t>
            </a:r>
            <a:r>
              <a:rPr lang="en-US" altLang="zh-CN" dirty="0" err="1"/>
              <a:t>i</a:t>
            </a:r>
            <a:r>
              <a:rPr lang="zh-CN" altLang="en-US" dirty="0"/>
              <a:t>、</a:t>
            </a:r>
            <a:r>
              <a:rPr lang="en-US" altLang="zh-CN" dirty="0"/>
              <a:t>j</a:t>
            </a:r>
            <a:r>
              <a:rPr lang="zh-CN" altLang="en-US" dirty="0"/>
              <a:t>描述了一条已有的道路， 这条道路连接了农场</a:t>
            </a:r>
            <a:r>
              <a:rPr lang="en-US" altLang="zh-CN" dirty="0" err="1"/>
              <a:t>i</a:t>
            </a:r>
            <a:r>
              <a:rPr lang="zh-CN" altLang="en-US" dirty="0"/>
              <a:t>和农场</a:t>
            </a:r>
            <a:r>
              <a:rPr lang="en-US" altLang="zh-CN" dirty="0"/>
              <a:t>j</a:t>
            </a:r>
          </a:p>
          <a:p>
            <a:r>
              <a:rPr lang="zh-CN" altLang="en-US" b="1" dirty="0"/>
              <a:t>输出格式</a:t>
            </a:r>
          </a:p>
          <a:p>
            <a:r>
              <a:rPr lang="zh-CN" altLang="en-US" dirty="0"/>
              <a:t>*输出使所有农场连通所需建设道路的最小总长，保留</a:t>
            </a:r>
            <a:r>
              <a:rPr lang="en-US" altLang="zh-CN" dirty="0"/>
              <a:t>2</a:t>
            </a:r>
            <a:r>
              <a:rPr lang="zh-CN" altLang="en-US" dirty="0"/>
              <a:t>位小数，不必做 任何额外的取整操作。为了避免精度误差，计算农场间距离及答案时 请使用</a:t>
            </a:r>
            <a:r>
              <a:rPr lang="en-US" altLang="zh-CN" dirty="0"/>
              <a:t>64</a:t>
            </a:r>
            <a:r>
              <a:rPr lang="zh-CN" altLang="en-US" dirty="0"/>
              <a:t>位实型变量</a:t>
            </a:r>
          </a:p>
          <a:p>
            <a:endParaRPr lang="en-US" altLang="zh-CN" dirty="0"/>
          </a:p>
        </p:txBody>
      </p:sp>
    </p:spTree>
    <p:extLst>
      <p:ext uri="{BB962C8B-B14F-4D97-AF65-F5344CB8AC3E}">
        <p14:creationId xmlns:p14="http://schemas.microsoft.com/office/powerpoint/2010/main" val="128524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pic>
        <p:nvPicPr>
          <p:cNvPr id="6" name="图片 5">
            <a:extLst>
              <a:ext uri="{FF2B5EF4-FFF2-40B4-BE49-F238E27FC236}">
                <a16:creationId xmlns:a16="http://schemas.microsoft.com/office/drawing/2014/main" id="{2EAE12B0-1CFC-4867-AE8D-39E2A1225935}"/>
              </a:ext>
            </a:extLst>
          </p:cNvPr>
          <p:cNvPicPr>
            <a:picLocks noChangeAspect="1"/>
          </p:cNvPicPr>
          <p:nvPr/>
        </p:nvPicPr>
        <p:blipFill>
          <a:blip r:embed="rId2"/>
          <a:stretch>
            <a:fillRect/>
          </a:stretch>
        </p:blipFill>
        <p:spPr>
          <a:xfrm>
            <a:off x="294468" y="1862333"/>
            <a:ext cx="10941803" cy="3133333"/>
          </a:xfrm>
          <a:prstGeom prst="rect">
            <a:avLst/>
          </a:prstGeom>
        </p:spPr>
      </p:pic>
    </p:spTree>
    <p:extLst>
      <p:ext uri="{BB962C8B-B14F-4D97-AF65-F5344CB8AC3E}">
        <p14:creationId xmlns:p14="http://schemas.microsoft.com/office/powerpoint/2010/main" val="237035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pic>
        <p:nvPicPr>
          <p:cNvPr id="3" name="图片 2">
            <a:extLst>
              <a:ext uri="{FF2B5EF4-FFF2-40B4-BE49-F238E27FC236}">
                <a16:creationId xmlns:a16="http://schemas.microsoft.com/office/drawing/2014/main" id="{602E5B38-CEEC-49A8-B399-B26A9A0CB4AC}"/>
              </a:ext>
            </a:extLst>
          </p:cNvPr>
          <p:cNvPicPr>
            <a:picLocks noChangeAspect="1"/>
          </p:cNvPicPr>
          <p:nvPr/>
        </p:nvPicPr>
        <p:blipFill>
          <a:blip r:embed="rId2"/>
          <a:stretch>
            <a:fillRect/>
          </a:stretch>
        </p:blipFill>
        <p:spPr>
          <a:xfrm>
            <a:off x="80183" y="1546428"/>
            <a:ext cx="4477544" cy="4451206"/>
          </a:xfrm>
          <a:prstGeom prst="rect">
            <a:avLst/>
          </a:prstGeom>
        </p:spPr>
      </p:pic>
      <p:pic>
        <p:nvPicPr>
          <p:cNvPr id="4" name="图片 3">
            <a:extLst>
              <a:ext uri="{FF2B5EF4-FFF2-40B4-BE49-F238E27FC236}">
                <a16:creationId xmlns:a16="http://schemas.microsoft.com/office/drawing/2014/main" id="{7786D2E1-37B7-48C2-A88C-C1376ECE6B2A}"/>
              </a:ext>
            </a:extLst>
          </p:cNvPr>
          <p:cNvPicPr>
            <a:picLocks noChangeAspect="1"/>
          </p:cNvPicPr>
          <p:nvPr/>
        </p:nvPicPr>
        <p:blipFill>
          <a:blip r:embed="rId3"/>
          <a:stretch>
            <a:fillRect/>
          </a:stretch>
        </p:blipFill>
        <p:spPr>
          <a:xfrm>
            <a:off x="5503615" y="0"/>
            <a:ext cx="5706894" cy="6858000"/>
          </a:xfrm>
          <a:prstGeom prst="rect">
            <a:avLst/>
          </a:prstGeom>
        </p:spPr>
      </p:pic>
    </p:spTree>
    <p:extLst>
      <p:ext uri="{BB962C8B-B14F-4D97-AF65-F5344CB8AC3E}">
        <p14:creationId xmlns:p14="http://schemas.microsoft.com/office/powerpoint/2010/main" val="7457713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主要事件</Template>
  <TotalTime>643</TotalTime>
  <Words>3939</Words>
  <Application>Microsoft Office PowerPoint</Application>
  <PresentationFormat>宽屏</PresentationFormat>
  <Paragraphs>280</Paragraphs>
  <Slides>31</Slides>
  <Notes>5</Notes>
  <HiddenSlides>8</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等线</vt:lpstr>
      <vt:lpstr>宋体</vt:lpstr>
      <vt:lpstr>Arial</vt:lpstr>
      <vt:lpstr>Impact</vt:lpstr>
      <vt:lpstr>Times New Roman</vt:lpstr>
      <vt:lpstr>主要事件</vt:lpstr>
      <vt:lpstr>最小生成树应用</vt:lpstr>
      <vt:lpstr>1.  P1536村村通</vt:lpstr>
      <vt:lpstr>2.  P2504 [HAOI2006]聪明的猴子 </vt:lpstr>
      <vt:lpstr>2.  P2504 [HAOI2006]聪明的猴子 </vt:lpstr>
      <vt:lpstr>2.  P2504 [HAOI2006]聪明的猴子 </vt:lpstr>
      <vt:lpstr>3.  P2872 [USACO07DEC]道路建设Building Roads </vt:lpstr>
      <vt:lpstr>3.  P2872 [USACO07DEC]道路建设Building Roads </vt:lpstr>
      <vt:lpstr>3.  P2872 [USACO07DEC]道路建设Building Roads </vt:lpstr>
      <vt:lpstr>3.  P2872 [USACO07DEC]道路建设Building Roads </vt:lpstr>
      <vt:lpstr>4.  P1195 口袋的天空</vt:lpstr>
      <vt:lpstr>4.  P1195 口袋的天空</vt:lpstr>
      <vt:lpstr>5. P1265 公路修建</vt:lpstr>
      <vt:lpstr>5. P1265 公路修建</vt:lpstr>
      <vt:lpstr>5. P1265 公路修建</vt:lpstr>
      <vt:lpstr>6. P1991 无线通讯网 </vt:lpstr>
      <vt:lpstr>6. P1991 无线通讯网 </vt:lpstr>
      <vt:lpstr>6. P1991 无线通讯网 </vt:lpstr>
      <vt:lpstr>次优最小生成树</vt:lpstr>
      <vt:lpstr>次优最小生成树</vt:lpstr>
      <vt:lpstr>9. poj1679</vt:lpstr>
      <vt:lpstr>8. poj1679</vt:lpstr>
      <vt:lpstr>8. poj1679</vt:lpstr>
      <vt:lpstr>8. poj1679</vt:lpstr>
      <vt:lpstr>9. P1340 兽径管理</vt:lpstr>
      <vt:lpstr>9. P1340 兽径管理</vt:lpstr>
      <vt:lpstr>9. P1340 兽径管理</vt:lpstr>
      <vt:lpstr>10.最小生成树的个数</vt:lpstr>
      <vt:lpstr>10.最小生成树的个数</vt:lpstr>
      <vt:lpstr>10.最小生成树的个数</vt:lpstr>
      <vt:lpstr>10.最小生成树的个数</vt:lpstr>
      <vt:lpstr>10.最小生成树的个数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最小生成树实例</dc:title>
  <dc:creator>xmtangwin10@outlook.com</dc:creator>
  <cp:lastModifiedBy>Civi</cp:lastModifiedBy>
  <cp:revision>52</cp:revision>
  <dcterms:created xsi:type="dcterms:W3CDTF">2019-11-05T13:55:29Z</dcterms:created>
  <dcterms:modified xsi:type="dcterms:W3CDTF">2021-11-06T14:36:25Z</dcterms:modified>
</cp:coreProperties>
</file>