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 id="2147483672" r:id="rId3"/>
  </p:sldMasterIdLst>
  <p:notesMasterIdLst>
    <p:notesMasterId r:id="rId78"/>
  </p:notesMasterIdLst>
  <p:sldIdLst>
    <p:sldId id="256" r:id="rId4"/>
    <p:sldId id="305" r:id="rId5"/>
    <p:sldId id="306" r:id="rId6"/>
    <p:sldId id="331" r:id="rId7"/>
    <p:sldId id="307" r:id="rId8"/>
    <p:sldId id="333" r:id="rId9"/>
    <p:sldId id="334" r:id="rId10"/>
    <p:sldId id="335" r:id="rId11"/>
    <p:sldId id="337" r:id="rId12"/>
    <p:sldId id="317" r:id="rId13"/>
    <p:sldId id="318" r:id="rId14"/>
    <p:sldId id="319" r:id="rId15"/>
    <p:sldId id="320" r:id="rId16"/>
    <p:sldId id="321" r:id="rId17"/>
    <p:sldId id="364" r:id="rId18"/>
    <p:sldId id="365" r:id="rId19"/>
    <p:sldId id="366" r:id="rId20"/>
    <p:sldId id="367" r:id="rId21"/>
    <p:sldId id="368" r:id="rId22"/>
    <p:sldId id="369" r:id="rId23"/>
    <p:sldId id="370" r:id="rId24"/>
    <p:sldId id="371" r:id="rId25"/>
    <p:sldId id="351" r:id="rId26"/>
    <p:sldId id="352" r:id="rId27"/>
    <p:sldId id="353" r:id="rId28"/>
    <p:sldId id="373" r:id="rId29"/>
    <p:sldId id="374" r:id="rId30"/>
    <p:sldId id="375" r:id="rId31"/>
    <p:sldId id="376" r:id="rId32"/>
    <p:sldId id="385" r:id="rId33"/>
    <p:sldId id="386" r:id="rId34"/>
    <p:sldId id="387" r:id="rId35"/>
    <p:sldId id="378" r:id="rId36"/>
    <p:sldId id="382" r:id="rId37"/>
    <p:sldId id="384" r:id="rId38"/>
    <p:sldId id="383" r:id="rId39"/>
    <p:sldId id="388" r:id="rId40"/>
    <p:sldId id="397" r:id="rId41"/>
    <p:sldId id="393" r:id="rId42"/>
    <p:sldId id="394" r:id="rId43"/>
    <p:sldId id="396" r:id="rId44"/>
    <p:sldId id="398" r:id="rId45"/>
    <p:sldId id="399" r:id="rId46"/>
    <p:sldId id="400" r:id="rId47"/>
    <p:sldId id="395" r:id="rId48"/>
    <p:sldId id="379" r:id="rId49"/>
    <p:sldId id="380" r:id="rId50"/>
    <p:sldId id="389" r:id="rId51"/>
    <p:sldId id="381" r:id="rId52"/>
    <p:sldId id="265" r:id="rId53"/>
    <p:sldId id="266" r:id="rId54"/>
    <p:sldId id="390" r:id="rId55"/>
    <p:sldId id="391" r:id="rId56"/>
    <p:sldId id="392" r:id="rId57"/>
    <p:sldId id="268" r:id="rId58"/>
    <p:sldId id="269" r:id="rId59"/>
    <p:sldId id="270" r:id="rId60"/>
    <p:sldId id="271" r:id="rId61"/>
    <p:sldId id="272" r:id="rId62"/>
    <p:sldId id="274" r:id="rId63"/>
    <p:sldId id="273" r:id="rId64"/>
    <p:sldId id="275" r:id="rId65"/>
    <p:sldId id="276" r:id="rId66"/>
    <p:sldId id="277" r:id="rId67"/>
    <p:sldId id="278" r:id="rId68"/>
    <p:sldId id="279" r:id="rId69"/>
    <p:sldId id="280" r:id="rId70"/>
    <p:sldId id="281" r:id="rId71"/>
    <p:sldId id="282" r:id="rId72"/>
    <p:sldId id="283" r:id="rId73"/>
    <p:sldId id="287" r:id="rId74"/>
    <p:sldId id="288" r:id="rId75"/>
    <p:sldId id="289" r:id="rId76"/>
    <p:sldId id="284" r:id="rId7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9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66FF33"/>
    <a:srgbClr val="000066"/>
    <a:srgbClr val="00FF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80" autoAdjust="0"/>
    <p:restoredTop sz="94660"/>
  </p:normalViewPr>
  <p:slideViewPr>
    <p:cSldViewPr snapToGrid="0" snapToObjects="1" showGuides="1">
      <p:cViewPr varScale="1">
        <p:scale>
          <a:sx n="153" d="100"/>
          <a:sy n="153" d="100"/>
        </p:scale>
        <p:origin x="2168" y="96"/>
      </p:cViewPr>
      <p:guideLst>
        <p:guide orient="horz" pos="2160"/>
        <p:guide pos="2895"/>
      </p:guideLst>
    </p:cSldViewPr>
  </p:slideViewPr>
  <p:notesTextViewPr>
    <p:cViewPr>
      <p:scale>
        <a:sx n="1" d="1"/>
        <a:sy n="1" d="1"/>
      </p:scale>
      <p:origin x="0" y="0"/>
    </p:cViewPr>
  </p:notesTextViewPr>
  <p:gridSpacing cx="71999" cy="71999"/>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7982A9C-D9B9-4CF1-ACB1-F83C3893CA3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4099" name="Rectangle 3">
            <a:extLst>
              <a:ext uri="{FF2B5EF4-FFF2-40B4-BE49-F238E27FC236}">
                <a16:creationId xmlns:a16="http://schemas.microsoft.com/office/drawing/2014/main" id="{6E6264A1-3184-49BF-A0ED-D3980E8D90D8}"/>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fld id="{74D6D08D-B94C-442E-9A6C-9B1D1366B153}" type="datetimeFigureOut">
              <a:rPr lang="zh-CN" altLang="en-US"/>
              <a:pPr>
                <a:defRPr/>
              </a:pPr>
              <a:t>2021/11/28</a:t>
            </a:fld>
            <a:endParaRPr lang="en-US" altLang="zh-CN"/>
          </a:p>
        </p:txBody>
      </p:sp>
      <p:sp>
        <p:nvSpPr>
          <p:cNvPr id="26628" name="Rectangle 4">
            <a:extLst>
              <a:ext uri="{FF2B5EF4-FFF2-40B4-BE49-F238E27FC236}">
                <a16:creationId xmlns:a16="http://schemas.microsoft.com/office/drawing/2014/main" id="{21C49127-050A-42BF-820B-B70C92E645CD}"/>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101" name="Rectangle 5">
            <a:extLst>
              <a:ext uri="{FF2B5EF4-FFF2-40B4-BE49-F238E27FC236}">
                <a16:creationId xmlns:a16="http://schemas.microsoft.com/office/drawing/2014/main" id="{410D5583-CC8C-4DFA-B18B-6B37E5C9A4C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2E69DEC0-0B05-4D19-928D-56467CE248A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4103" name="Rectangle 7">
            <a:extLst>
              <a:ext uri="{FF2B5EF4-FFF2-40B4-BE49-F238E27FC236}">
                <a16:creationId xmlns:a16="http://schemas.microsoft.com/office/drawing/2014/main" id="{3C769834-1DBC-446A-9792-93C11399566D}"/>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7C5F40AE-5ED3-439B-A838-6BFC9A5A4A1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4636A2-C83A-498E-B2A3-C5EFA84CDA15}"/>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B4504E-4707-4A6C-A4CD-62BF2B21744D}"/>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92441692-B2C5-47DF-B482-8F628E59BDB7}"/>
              </a:ext>
            </a:extLst>
          </p:cNvPr>
          <p:cNvSpPr>
            <a:spLocks noGrp="1" noChangeArrowheads="1"/>
          </p:cNvSpPr>
          <p:nvPr>
            <p:ph type="dt" sz="half" idx="10"/>
          </p:nvPr>
        </p:nvSpPr>
        <p:spPr>
          <a:ln/>
        </p:spPr>
        <p:txBody>
          <a:bodyPr/>
          <a:lstStyle>
            <a:lvl1pPr>
              <a:defRPr/>
            </a:lvl1pPr>
          </a:lstStyle>
          <a:p>
            <a:pPr>
              <a:defRPr/>
            </a:pPr>
            <a:fld id="{229E8FF0-381A-4EA7-8AB0-8DA132577455}" type="datetime1">
              <a:rPr lang="zh-CN" altLang="en-US"/>
              <a:pPr>
                <a:defRPr/>
              </a:pPr>
              <a:t>2021/11/28</a:t>
            </a:fld>
            <a:endParaRPr lang="en-US" altLang="zh-CN"/>
          </a:p>
        </p:txBody>
      </p:sp>
      <p:sp>
        <p:nvSpPr>
          <p:cNvPr id="5" name="Rectangle 5">
            <a:extLst>
              <a:ext uri="{FF2B5EF4-FFF2-40B4-BE49-F238E27FC236}">
                <a16:creationId xmlns:a16="http://schemas.microsoft.com/office/drawing/2014/main" id="{579F3497-16DB-42D2-8C79-BBD97CED28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17E1E2A-5E0A-4C0F-9AC4-800CA809500C}"/>
              </a:ext>
            </a:extLst>
          </p:cNvPr>
          <p:cNvSpPr>
            <a:spLocks noGrp="1" noChangeArrowheads="1"/>
          </p:cNvSpPr>
          <p:nvPr>
            <p:ph type="sldNum" sz="quarter" idx="12"/>
          </p:nvPr>
        </p:nvSpPr>
        <p:spPr>
          <a:ln/>
        </p:spPr>
        <p:txBody>
          <a:bodyPr/>
          <a:lstStyle>
            <a:lvl1pPr>
              <a:defRPr/>
            </a:lvl1pPr>
          </a:lstStyle>
          <a:p>
            <a:pPr>
              <a:defRPr/>
            </a:pPr>
            <a:fld id="{BDCAF014-7EC3-4C13-B98E-AA3BA3E7B8C3}" type="slidenum">
              <a:rPr lang="zh-CN" altLang="en-US"/>
              <a:pPr>
                <a:defRPr/>
              </a:pPr>
              <a:t>‹#›</a:t>
            </a:fld>
            <a:endParaRPr lang="en-US" altLang="zh-CN"/>
          </a:p>
        </p:txBody>
      </p:sp>
    </p:spTree>
    <p:extLst>
      <p:ext uri="{BB962C8B-B14F-4D97-AF65-F5344CB8AC3E}">
        <p14:creationId xmlns:p14="http://schemas.microsoft.com/office/powerpoint/2010/main" val="1006521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52ED88-2AA9-4DFF-B041-0960C96CB2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3DDD9C6-8108-4BAE-90B9-CECAD31B10FA}"/>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AF17D50-F4DB-4239-9423-75CAF0AF8047}"/>
              </a:ext>
            </a:extLst>
          </p:cNvPr>
          <p:cNvSpPr>
            <a:spLocks noGrp="1" noChangeArrowheads="1"/>
          </p:cNvSpPr>
          <p:nvPr>
            <p:ph type="dt" sz="half" idx="10"/>
          </p:nvPr>
        </p:nvSpPr>
        <p:spPr>
          <a:ln/>
        </p:spPr>
        <p:txBody>
          <a:bodyPr/>
          <a:lstStyle>
            <a:lvl1pPr>
              <a:defRPr/>
            </a:lvl1pPr>
          </a:lstStyle>
          <a:p>
            <a:pPr>
              <a:defRPr/>
            </a:pPr>
            <a:fld id="{D6933D0C-2029-4E0A-9845-F39D78858AEA}" type="datetime1">
              <a:rPr lang="zh-CN" altLang="en-US"/>
              <a:pPr>
                <a:defRPr/>
              </a:pPr>
              <a:t>2021/11/28</a:t>
            </a:fld>
            <a:endParaRPr lang="en-US" altLang="zh-CN"/>
          </a:p>
        </p:txBody>
      </p:sp>
      <p:sp>
        <p:nvSpPr>
          <p:cNvPr id="5" name="Rectangle 5">
            <a:extLst>
              <a:ext uri="{FF2B5EF4-FFF2-40B4-BE49-F238E27FC236}">
                <a16:creationId xmlns:a16="http://schemas.microsoft.com/office/drawing/2014/main" id="{9D166F4C-5B0B-4316-A64A-281F604C0D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16413C3-FE24-4A7D-AE68-BE6EF81D8B8C}"/>
              </a:ext>
            </a:extLst>
          </p:cNvPr>
          <p:cNvSpPr>
            <a:spLocks noGrp="1" noChangeArrowheads="1"/>
          </p:cNvSpPr>
          <p:nvPr>
            <p:ph type="sldNum" sz="quarter" idx="12"/>
          </p:nvPr>
        </p:nvSpPr>
        <p:spPr>
          <a:ln/>
        </p:spPr>
        <p:txBody>
          <a:bodyPr/>
          <a:lstStyle>
            <a:lvl1pPr>
              <a:defRPr/>
            </a:lvl1pPr>
          </a:lstStyle>
          <a:p>
            <a:pPr>
              <a:defRPr/>
            </a:pPr>
            <a:fld id="{AA46E341-9D45-4479-8984-1D36E48E03DF}" type="slidenum">
              <a:rPr lang="zh-CN" altLang="en-US"/>
              <a:pPr>
                <a:defRPr/>
              </a:pPr>
              <a:t>‹#›</a:t>
            </a:fld>
            <a:endParaRPr lang="en-US" altLang="zh-CN"/>
          </a:p>
        </p:txBody>
      </p:sp>
    </p:spTree>
    <p:extLst>
      <p:ext uri="{BB962C8B-B14F-4D97-AF65-F5344CB8AC3E}">
        <p14:creationId xmlns:p14="http://schemas.microsoft.com/office/powerpoint/2010/main" val="293383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C5C72E4-ED9C-427A-B10C-3947AE9A8ACD}"/>
              </a:ext>
            </a:extLst>
          </p:cNvPr>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FEFCE1-F64D-4FA6-AB3B-E3F68B74842F}"/>
              </a:ext>
            </a:extLst>
          </p:cNvPr>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29D851E-6765-4264-9516-D0BF2560B3DD}"/>
              </a:ext>
            </a:extLst>
          </p:cNvPr>
          <p:cNvSpPr>
            <a:spLocks noGrp="1" noChangeArrowheads="1"/>
          </p:cNvSpPr>
          <p:nvPr>
            <p:ph type="dt" sz="half" idx="10"/>
          </p:nvPr>
        </p:nvSpPr>
        <p:spPr>
          <a:ln/>
        </p:spPr>
        <p:txBody>
          <a:bodyPr/>
          <a:lstStyle>
            <a:lvl1pPr>
              <a:defRPr/>
            </a:lvl1pPr>
          </a:lstStyle>
          <a:p>
            <a:pPr>
              <a:defRPr/>
            </a:pPr>
            <a:fld id="{005B83DF-96A4-492F-A8D7-2526D525114C}" type="datetime1">
              <a:rPr lang="zh-CN" altLang="en-US"/>
              <a:pPr>
                <a:defRPr/>
              </a:pPr>
              <a:t>2021/11/28</a:t>
            </a:fld>
            <a:endParaRPr lang="en-US" altLang="zh-CN"/>
          </a:p>
        </p:txBody>
      </p:sp>
      <p:sp>
        <p:nvSpPr>
          <p:cNvPr id="5" name="Rectangle 5">
            <a:extLst>
              <a:ext uri="{FF2B5EF4-FFF2-40B4-BE49-F238E27FC236}">
                <a16:creationId xmlns:a16="http://schemas.microsoft.com/office/drawing/2014/main" id="{B79CFE48-F0DB-45EF-B1A4-A039461E0F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8F9728-531A-46E3-8774-B0A786C732AA}"/>
              </a:ext>
            </a:extLst>
          </p:cNvPr>
          <p:cNvSpPr>
            <a:spLocks noGrp="1" noChangeArrowheads="1"/>
          </p:cNvSpPr>
          <p:nvPr>
            <p:ph type="sldNum" sz="quarter" idx="12"/>
          </p:nvPr>
        </p:nvSpPr>
        <p:spPr>
          <a:ln/>
        </p:spPr>
        <p:txBody>
          <a:bodyPr/>
          <a:lstStyle>
            <a:lvl1pPr>
              <a:defRPr/>
            </a:lvl1pPr>
          </a:lstStyle>
          <a:p>
            <a:pPr>
              <a:defRPr/>
            </a:pPr>
            <a:fld id="{4C708586-07A5-42FF-82D9-93EFDE1277CA}" type="slidenum">
              <a:rPr lang="zh-CN" altLang="en-US"/>
              <a:pPr>
                <a:defRPr/>
              </a:pPr>
              <a:t>‹#›</a:t>
            </a:fld>
            <a:endParaRPr lang="en-US" altLang="zh-CN"/>
          </a:p>
        </p:txBody>
      </p:sp>
    </p:spTree>
    <p:extLst>
      <p:ext uri="{BB962C8B-B14F-4D97-AF65-F5344CB8AC3E}">
        <p14:creationId xmlns:p14="http://schemas.microsoft.com/office/powerpoint/2010/main" val="4431970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图片 7">
            <a:extLst>
              <a:ext uri="{FF2B5EF4-FFF2-40B4-BE49-F238E27FC236}">
                <a16:creationId xmlns:a16="http://schemas.microsoft.com/office/drawing/2014/main" id="{98DE5EA9-A04B-4F80-9805-34EDDE50B7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2834" b="2834"/>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KSO_BT1">
            <a:extLst>
              <a:ext uri="{FF2B5EF4-FFF2-40B4-BE49-F238E27FC236}">
                <a16:creationId xmlns:a16="http://schemas.microsoft.com/office/drawing/2014/main" id="{1C12F03A-8AFA-452B-AEC3-309AC4998970}"/>
              </a:ext>
            </a:extLst>
          </p:cNvPr>
          <p:cNvSpPr>
            <a:spLocks noGrp="1" noChangeArrowheads="1"/>
          </p:cNvSpPr>
          <p:nvPr>
            <p:ph type="ctrTitle"/>
          </p:nvPr>
        </p:nvSpPr>
        <p:spPr>
          <a:xfrm>
            <a:off x="1562100" y="1682750"/>
            <a:ext cx="5800725" cy="831850"/>
          </a:xfrm>
        </p:spPr>
        <p:txBody>
          <a:bodyPr/>
          <a:lstStyle>
            <a:lvl1pPr algn="ctr">
              <a:defRPr>
                <a:solidFill>
                  <a:schemeClr val="tx2"/>
                </a:solidFill>
              </a:defRPr>
            </a:lvl1pPr>
          </a:lstStyle>
          <a:p>
            <a:pPr lvl="0"/>
            <a:r>
              <a:rPr lang="zh-CN" altLang="zh-CN" noProof="0"/>
              <a:t>单击此处编辑母版标题样式</a:t>
            </a:r>
          </a:p>
        </p:txBody>
      </p:sp>
      <p:sp>
        <p:nvSpPr>
          <p:cNvPr id="3079" name="KSO_BC1">
            <a:extLst>
              <a:ext uri="{FF2B5EF4-FFF2-40B4-BE49-F238E27FC236}">
                <a16:creationId xmlns:a16="http://schemas.microsoft.com/office/drawing/2014/main" id="{8CB8E7C3-61A8-4635-86D1-EDF601825A05}"/>
              </a:ext>
            </a:extLst>
          </p:cNvPr>
          <p:cNvSpPr>
            <a:spLocks noGrp="1" noChangeArrowheads="1"/>
          </p:cNvSpPr>
          <p:nvPr>
            <p:ph type="subTitle" idx="1"/>
          </p:nvPr>
        </p:nvSpPr>
        <p:spPr>
          <a:xfrm>
            <a:off x="1552575" y="2533650"/>
            <a:ext cx="5772150" cy="609600"/>
          </a:xfrm>
        </p:spPr>
        <p:txBody>
          <a:bodyPr/>
          <a:lstStyle>
            <a:lvl1pPr marL="0" indent="0" algn="ctr">
              <a:buFont typeface="Webdings" panose="05030102010509060703" pitchFamily="18" charset="2"/>
              <a:buNone/>
              <a:defRPr sz="2000">
                <a:solidFill>
                  <a:schemeClr val="tx2"/>
                </a:solidFill>
              </a:defRPr>
            </a:lvl1pPr>
          </a:lstStyle>
          <a:p>
            <a:pPr lvl="0"/>
            <a:r>
              <a:rPr lang="zh-CN" altLang="zh-CN" noProof="0"/>
              <a:t>单击此处编辑母版副标题样式</a:t>
            </a:r>
          </a:p>
        </p:txBody>
      </p:sp>
      <p:sp>
        <p:nvSpPr>
          <p:cNvPr id="5" name="KSO_FD">
            <a:extLst>
              <a:ext uri="{FF2B5EF4-FFF2-40B4-BE49-F238E27FC236}">
                <a16:creationId xmlns:a16="http://schemas.microsoft.com/office/drawing/2014/main" id="{BB504670-EEA5-4FFC-97B5-8406A4F68D73}"/>
              </a:ext>
            </a:extLst>
          </p:cNvPr>
          <p:cNvSpPr>
            <a:spLocks noGrp="1" noChangeArrowheads="1"/>
          </p:cNvSpPr>
          <p:nvPr>
            <p:ph type="dt" sz="half" idx="10"/>
          </p:nvPr>
        </p:nvSpPr>
        <p:spPr>
          <a:xfrm>
            <a:off x="457200" y="6245225"/>
            <a:ext cx="2133600" cy="476250"/>
          </a:xfrm>
        </p:spPr>
        <p:txBody>
          <a:bodyPr/>
          <a:lstStyle>
            <a:lvl1pPr>
              <a:defRPr/>
            </a:lvl1pPr>
          </a:lstStyle>
          <a:p>
            <a:pPr>
              <a:defRPr/>
            </a:pPr>
            <a:fld id="{EA8F0C2B-0188-4981-8B1C-75EB95307BF7}" type="datetime1">
              <a:rPr lang="zh-CN" altLang="en-US"/>
              <a:pPr>
                <a:defRPr/>
              </a:pPr>
              <a:t>2021/11/28</a:t>
            </a:fld>
            <a:endParaRPr lang="en-US" altLang="zh-CN"/>
          </a:p>
        </p:txBody>
      </p:sp>
      <p:sp>
        <p:nvSpPr>
          <p:cNvPr id="6" name="KSO_FT">
            <a:extLst>
              <a:ext uri="{FF2B5EF4-FFF2-40B4-BE49-F238E27FC236}">
                <a16:creationId xmlns:a16="http://schemas.microsoft.com/office/drawing/2014/main" id="{34D594DB-6BAF-4475-AE03-C13A249E0395}"/>
              </a:ext>
            </a:extLst>
          </p:cNvPr>
          <p:cNvSpPr>
            <a:spLocks noGrp="1" noChangeArrowheads="1"/>
          </p:cNvSpPr>
          <p:nvPr>
            <p:ph type="ftr" sz="quarter" idx="11"/>
          </p:nvPr>
        </p:nvSpPr>
        <p:spPr>
          <a:xfrm>
            <a:off x="3124200" y="6245225"/>
            <a:ext cx="2895600" cy="476250"/>
          </a:xfrm>
        </p:spPr>
        <p:txBody>
          <a:bodyPr/>
          <a:lstStyle>
            <a:lvl1pPr>
              <a:defRPr/>
            </a:lvl1pPr>
          </a:lstStyle>
          <a:p>
            <a:pPr>
              <a:defRPr/>
            </a:pPr>
            <a:endParaRPr lang="zh-CN" altLang="en-US"/>
          </a:p>
        </p:txBody>
      </p:sp>
      <p:sp>
        <p:nvSpPr>
          <p:cNvPr id="7" name="KSO_FN">
            <a:extLst>
              <a:ext uri="{FF2B5EF4-FFF2-40B4-BE49-F238E27FC236}">
                <a16:creationId xmlns:a16="http://schemas.microsoft.com/office/drawing/2014/main" id="{E8A093F2-6FBF-49DD-B041-F98D1C1ED480}"/>
              </a:ext>
            </a:extLst>
          </p:cNvPr>
          <p:cNvSpPr>
            <a:spLocks noGrp="1" noChangeArrowheads="1"/>
          </p:cNvSpPr>
          <p:nvPr>
            <p:ph type="sldNum" sz="quarter" idx="12"/>
          </p:nvPr>
        </p:nvSpPr>
        <p:spPr>
          <a:xfrm>
            <a:off x="6553200" y="6245225"/>
            <a:ext cx="2133600" cy="476250"/>
          </a:xfrm>
        </p:spPr>
        <p:txBody>
          <a:bodyPr/>
          <a:lstStyle>
            <a:lvl1pPr>
              <a:defRPr/>
            </a:lvl1pPr>
          </a:lstStyle>
          <a:p>
            <a:pPr>
              <a:defRPr/>
            </a:pPr>
            <a:fld id="{0B7DFC2A-D24F-41C0-ABFC-8861D2B33CA9}" type="slidenum">
              <a:rPr lang="zh-CN" altLang="en-US"/>
              <a:pPr>
                <a:defRPr/>
              </a:pPr>
              <a:t>‹#›</a:t>
            </a:fld>
            <a:endParaRPr lang="en-US" altLang="zh-CN"/>
          </a:p>
        </p:txBody>
      </p:sp>
    </p:spTree>
    <p:extLst>
      <p:ext uri="{BB962C8B-B14F-4D97-AF65-F5344CB8AC3E}">
        <p14:creationId xmlns:p14="http://schemas.microsoft.com/office/powerpoint/2010/main" val="147061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D7C4A-4930-46D2-A33D-5744A7FC3C7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49CED6-B383-460F-8526-4A17E2EBFA5A}"/>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311AC82-9DDA-49FE-86A2-F8CA028F579F}"/>
              </a:ext>
            </a:extLst>
          </p:cNvPr>
          <p:cNvSpPr>
            <a:spLocks noGrp="1"/>
          </p:cNvSpPr>
          <p:nvPr>
            <p:ph type="dt" sz="half" idx="10"/>
          </p:nvPr>
        </p:nvSpPr>
        <p:spPr/>
        <p:txBody>
          <a:bodyPr/>
          <a:lstStyle>
            <a:lvl1pPr>
              <a:defRPr/>
            </a:lvl1pPr>
          </a:lstStyle>
          <a:p>
            <a:pPr>
              <a:defRPr/>
            </a:pPr>
            <a:fld id="{7A89DCE3-7791-4BD3-AC5B-5549050F0A83}" type="datetime1">
              <a:rPr lang="zh-CN" altLang="en-US"/>
              <a:pPr>
                <a:defRPr/>
              </a:pPr>
              <a:t>2021/11/28</a:t>
            </a:fld>
            <a:endParaRPr lang="en-US" altLang="zh-CN"/>
          </a:p>
        </p:txBody>
      </p:sp>
      <p:sp>
        <p:nvSpPr>
          <p:cNvPr id="5" name="页脚占位符 4">
            <a:extLst>
              <a:ext uri="{FF2B5EF4-FFF2-40B4-BE49-F238E27FC236}">
                <a16:creationId xmlns:a16="http://schemas.microsoft.com/office/drawing/2014/main" id="{EC925DF5-D60B-43BF-BA53-80EC7F4F6D5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70D2DB0-C60A-48C9-AF52-A787557F52CC}"/>
              </a:ext>
            </a:extLst>
          </p:cNvPr>
          <p:cNvSpPr>
            <a:spLocks noGrp="1"/>
          </p:cNvSpPr>
          <p:nvPr>
            <p:ph type="sldNum" sz="quarter" idx="12"/>
          </p:nvPr>
        </p:nvSpPr>
        <p:spPr/>
        <p:txBody>
          <a:bodyPr/>
          <a:lstStyle>
            <a:lvl1pPr>
              <a:defRPr/>
            </a:lvl1pPr>
          </a:lstStyle>
          <a:p>
            <a:pPr>
              <a:defRPr/>
            </a:pPr>
            <a:fld id="{8A7B3E0B-BAA4-4BD4-8B93-A41A93E67141}" type="slidenum">
              <a:rPr lang="zh-CN" altLang="en-US"/>
              <a:pPr>
                <a:defRPr/>
              </a:pPr>
              <a:t>‹#›</a:t>
            </a:fld>
            <a:endParaRPr lang="en-US" altLang="zh-CN"/>
          </a:p>
        </p:txBody>
      </p:sp>
    </p:spTree>
    <p:extLst>
      <p:ext uri="{BB962C8B-B14F-4D97-AF65-F5344CB8AC3E}">
        <p14:creationId xmlns:p14="http://schemas.microsoft.com/office/powerpoint/2010/main" val="650963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9153AC-7B9A-4A8D-A213-97556CCDF65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B14EFFC-DEC7-44AA-986A-07F6A0C4992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286B2D0A-C623-488A-B909-9E458ADE715D}"/>
              </a:ext>
            </a:extLst>
          </p:cNvPr>
          <p:cNvSpPr>
            <a:spLocks noGrp="1"/>
          </p:cNvSpPr>
          <p:nvPr>
            <p:ph type="dt" sz="half" idx="10"/>
          </p:nvPr>
        </p:nvSpPr>
        <p:spPr/>
        <p:txBody>
          <a:bodyPr/>
          <a:lstStyle>
            <a:lvl1pPr>
              <a:defRPr/>
            </a:lvl1pPr>
          </a:lstStyle>
          <a:p>
            <a:pPr>
              <a:defRPr/>
            </a:pPr>
            <a:fld id="{F5E4289B-40BF-4B62-9116-F797F7C76D54}" type="datetime1">
              <a:rPr lang="zh-CN" altLang="en-US"/>
              <a:pPr>
                <a:defRPr/>
              </a:pPr>
              <a:t>2021/11/28</a:t>
            </a:fld>
            <a:endParaRPr lang="en-US" altLang="zh-CN"/>
          </a:p>
        </p:txBody>
      </p:sp>
      <p:sp>
        <p:nvSpPr>
          <p:cNvPr id="5" name="页脚占位符 4">
            <a:extLst>
              <a:ext uri="{FF2B5EF4-FFF2-40B4-BE49-F238E27FC236}">
                <a16:creationId xmlns:a16="http://schemas.microsoft.com/office/drawing/2014/main" id="{7A7A4B10-C725-4DB5-850B-74B2CF7A752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992EED7-798F-4122-9F23-D0BB194C359A}"/>
              </a:ext>
            </a:extLst>
          </p:cNvPr>
          <p:cNvSpPr>
            <a:spLocks noGrp="1"/>
          </p:cNvSpPr>
          <p:nvPr>
            <p:ph type="sldNum" sz="quarter" idx="12"/>
          </p:nvPr>
        </p:nvSpPr>
        <p:spPr/>
        <p:txBody>
          <a:bodyPr/>
          <a:lstStyle>
            <a:lvl1pPr>
              <a:defRPr/>
            </a:lvl1pPr>
          </a:lstStyle>
          <a:p>
            <a:pPr>
              <a:defRPr/>
            </a:pPr>
            <a:fld id="{CE973C78-F3F8-41E0-8290-0FBC5ADF4CE2}" type="slidenum">
              <a:rPr lang="zh-CN" altLang="en-US"/>
              <a:pPr>
                <a:defRPr/>
              </a:pPr>
              <a:t>‹#›</a:t>
            </a:fld>
            <a:endParaRPr lang="en-US" altLang="zh-CN"/>
          </a:p>
        </p:txBody>
      </p:sp>
    </p:spTree>
    <p:extLst>
      <p:ext uri="{BB962C8B-B14F-4D97-AF65-F5344CB8AC3E}">
        <p14:creationId xmlns:p14="http://schemas.microsoft.com/office/powerpoint/2010/main" val="1951457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3789A-3A5F-4CAB-98FF-CC9839451B8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65FD8C-E68C-4840-8436-614366F16363}"/>
              </a:ext>
            </a:extLst>
          </p:cNvPr>
          <p:cNvSpPr>
            <a:spLocks noGrp="1"/>
          </p:cNvSpPr>
          <p:nvPr>
            <p:ph sz="half" idx="1"/>
          </p:nvPr>
        </p:nvSpPr>
        <p:spPr>
          <a:xfrm>
            <a:off x="1651000" y="1473200"/>
            <a:ext cx="3452813" cy="49958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11299F26-E2AA-436A-A5DF-A22AF4CDA66C}"/>
              </a:ext>
            </a:extLst>
          </p:cNvPr>
          <p:cNvSpPr>
            <a:spLocks noGrp="1"/>
          </p:cNvSpPr>
          <p:nvPr>
            <p:ph sz="half" idx="2"/>
          </p:nvPr>
        </p:nvSpPr>
        <p:spPr>
          <a:xfrm>
            <a:off x="5256213" y="1473200"/>
            <a:ext cx="3454400" cy="49958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F63821E-6AB5-4546-A2E4-C72EBC0C9578}"/>
              </a:ext>
            </a:extLst>
          </p:cNvPr>
          <p:cNvSpPr>
            <a:spLocks noGrp="1"/>
          </p:cNvSpPr>
          <p:nvPr>
            <p:ph type="dt" sz="half" idx="10"/>
          </p:nvPr>
        </p:nvSpPr>
        <p:spPr/>
        <p:txBody>
          <a:bodyPr/>
          <a:lstStyle>
            <a:lvl1pPr>
              <a:defRPr/>
            </a:lvl1pPr>
          </a:lstStyle>
          <a:p>
            <a:pPr>
              <a:defRPr/>
            </a:pPr>
            <a:fld id="{EEA83D3D-A315-4C38-B9E1-4610D7F8D6FC}" type="datetime1">
              <a:rPr lang="zh-CN" altLang="en-US"/>
              <a:pPr>
                <a:defRPr/>
              </a:pPr>
              <a:t>2021/11/28</a:t>
            </a:fld>
            <a:endParaRPr lang="en-US" altLang="zh-CN"/>
          </a:p>
        </p:txBody>
      </p:sp>
      <p:sp>
        <p:nvSpPr>
          <p:cNvPr id="6" name="页脚占位符 5">
            <a:extLst>
              <a:ext uri="{FF2B5EF4-FFF2-40B4-BE49-F238E27FC236}">
                <a16:creationId xmlns:a16="http://schemas.microsoft.com/office/drawing/2014/main" id="{3DC96687-50C7-4209-ADF6-D1A7FB89629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49343F8-B85C-4812-A9B7-77F17A6BFCDD}"/>
              </a:ext>
            </a:extLst>
          </p:cNvPr>
          <p:cNvSpPr>
            <a:spLocks noGrp="1"/>
          </p:cNvSpPr>
          <p:nvPr>
            <p:ph type="sldNum" sz="quarter" idx="12"/>
          </p:nvPr>
        </p:nvSpPr>
        <p:spPr/>
        <p:txBody>
          <a:bodyPr/>
          <a:lstStyle>
            <a:lvl1pPr>
              <a:defRPr/>
            </a:lvl1pPr>
          </a:lstStyle>
          <a:p>
            <a:pPr>
              <a:defRPr/>
            </a:pPr>
            <a:fld id="{8EE85AC2-3D9F-47B9-B6F4-9E33142CB94C}" type="slidenum">
              <a:rPr lang="zh-CN" altLang="en-US"/>
              <a:pPr>
                <a:defRPr/>
              </a:pPr>
              <a:t>‹#›</a:t>
            </a:fld>
            <a:endParaRPr lang="en-US" altLang="zh-CN"/>
          </a:p>
        </p:txBody>
      </p:sp>
    </p:spTree>
    <p:extLst>
      <p:ext uri="{BB962C8B-B14F-4D97-AF65-F5344CB8AC3E}">
        <p14:creationId xmlns:p14="http://schemas.microsoft.com/office/powerpoint/2010/main" val="2883295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EF572-0290-4F3A-8643-4BF8CD5CCAB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E84FBAA-6A22-479E-A59C-AD2E63B1A19B}"/>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C5B80EB-D14C-4F39-9AC4-28E8600A373A}"/>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A7E4ADF8-E1B7-4339-B970-69293D16CAE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A59F337-5DE0-447F-9CFB-5CE9E11ACFEB}"/>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D84AE1F-0DBD-46DD-930F-65DBB07B29CD}"/>
              </a:ext>
            </a:extLst>
          </p:cNvPr>
          <p:cNvSpPr>
            <a:spLocks noGrp="1"/>
          </p:cNvSpPr>
          <p:nvPr>
            <p:ph type="dt" sz="half" idx="10"/>
          </p:nvPr>
        </p:nvSpPr>
        <p:spPr/>
        <p:txBody>
          <a:bodyPr/>
          <a:lstStyle>
            <a:lvl1pPr>
              <a:defRPr/>
            </a:lvl1pPr>
          </a:lstStyle>
          <a:p>
            <a:pPr>
              <a:defRPr/>
            </a:pPr>
            <a:fld id="{134BA491-F579-447F-8542-4172D30EF0B2}" type="datetime1">
              <a:rPr lang="zh-CN" altLang="en-US"/>
              <a:pPr>
                <a:defRPr/>
              </a:pPr>
              <a:t>2021/11/28</a:t>
            </a:fld>
            <a:endParaRPr lang="en-US" altLang="zh-CN"/>
          </a:p>
        </p:txBody>
      </p:sp>
      <p:sp>
        <p:nvSpPr>
          <p:cNvPr id="8" name="页脚占位符 7">
            <a:extLst>
              <a:ext uri="{FF2B5EF4-FFF2-40B4-BE49-F238E27FC236}">
                <a16:creationId xmlns:a16="http://schemas.microsoft.com/office/drawing/2014/main" id="{EB9CB68B-6CBE-4305-A8F2-777A7B2FE97B}"/>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9F0D2062-F6F4-4DA4-9F57-C66936C2E6C8}"/>
              </a:ext>
            </a:extLst>
          </p:cNvPr>
          <p:cNvSpPr>
            <a:spLocks noGrp="1"/>
          </p:cNvSpPr>
          <p:nvPr>
            <p:ph type="sldNum" sz="quarter" idx="12"/>
          </p:nvPr>
        </p:nvSpPr>
        <p:spPr/>
        <p:txBody>
          <a:bodyPr/>
          <a:lstStyle>
            <a:lvl1pPr>
              <a:defRPr/>
            </a:lvl1pPr>
          </a:lstStyle>
          <a:p>
            <a:pPr>
              <a:defRPr/>
            </a:pPr>
            <a:fld id="{DC9ACA5F-E6D6-4FE8-906D-26834CD8FDC9}" type="slidenum">
              <a:rPr lang="zh-CN" altLang="en-US"/>
              <a:pPr>
                <a:defRPr/>
              </a:pPr>
              <a:t>‹#›</a:t>
            </a:fld>
            <a:endParaRPr lang="en-US" altLang="zh-CN"/>
          </a:p>
        </p:txBody>
      </p:sp>
    </p:spTree>
    <p:extLst>
      <p:ext uri="{BB962C8B-B14F-4D97-AF65-F5344CB8AC3E}">
        <p14:creationId xmlns:p14="http://schemas.microsoft.com/office/powerpoint/2010/main" val="2143537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68F802-3810-4491-8055-A4288A190D2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4699431-B3F6-45CF-B7ED-6D9101FAF673}"/>
              </a:ext>
            </a:extLst>
          </p:cNvPr>
          <p:cNvSpPr>
            <a:spLocks noGrp="1"/>
          </p:cNvSpPr>
          <p:nvPr>
            <p:ph type="dt" sz="half" idx="10"/>
          </p:nvPr>
        </p:nvSpPr>
        <p:spPr/>
        <p:txBody>
          <a:bodyPr/>
          <a:lstStyle>
            <a:lvl1pPr>
              <a:defRPr/>
            </a:lvl1pPr>
          </a:lstStyle>
          <a:p>
            <a:pPr>
              <a:defRPr/>
            </a:pPr>
            <a:fld id="{C753C311-A1D2-4562-9630-8F8AC2243724}" type="datetime1">
              <a:rPr lang="zh-CN" altLang="en-US"/>
              <a:pPr>
                <a:defRPr/>
              </a:pPr>
              <a:t>2021/11/28</a:t>
            </a:fld>
            <a:endParaRPr lang="en-US" altLang="zh-CN"/>
          </a:p>
        </p:txBody>
      </p:sp>
      <p:sp>
        <p:nvSpPr>
          <p:cNvPr id="4" name="页脚占位符 3">
            <a:extLst>
              <a:ext uri="{FF2B5EF4-FFF2-40B4-BE49-F238E27FC236}">
                <a16:creationId xmlns:a16="http://schemas.microsoft.com/office/drawing/2014/main" id="{F38D963E-4E30-437C-9BDC-5736C30C8D6D}"/>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FF3DF049-997F-43AB-BB42-9AFEF1DFAE93}"/>
              </a:ext>
            </a:extLst>
          </p:cNvPr>
          <p:cNvSpPr>
            <a:spLocks noGrp="1"/>
          </p:cNvSpPr>
          <p:nvPr>
            <p:ph type="sldNum" sz="quarter" idx="12"/>
          </p:nvPr>
        </p:nvSpPr>
        <p:spPr/>
        <p:txBody>
          <a:bodyPr/>
          <a:lstStyle>
            <a:lvl1pPr>
              <a:defRPr/>
            </a:lvl1pPr>
          </a:lstStyle>
          <a:p>
            <a:pPr>
              <a:defRPr/>
            </a:pPr>
            <a:fld id="{624C6A46-CACB-448C-B903-34C2DADD2071}" type="slidenum">
              <a:rPr lang="zh-CN" altLang="en-US"/>
              <a:pPr>
                <a:defRPr/>
              </a:pPr>
              <a:t>‹#›</a:t>
            </a:fld>
            <a:endParaRPr lang="en-US" altLang="zh-CN"/>
          </a:p>
        </p:txBody>
      </p:sp>
    </p:spTree>
    <p:extLst>
      <p:ext uri="{BB962C8B-B14F-4D97-AF65-F5344CB8AC3E}">
        <p14:creationId xmlns:p14="http://schemas.microsoft.com/office/powerpoint/2010/main" val="4092837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FB3C9B9-2EE8-49E8-84A7-E6235B8096B0}"/>
              </a:ext>
            </a:extLst>
          </p:cNvPr>
          <p:cNvSpPr>
            <a:spLocks noGrp="1"/>
          </p:cNvSpPr>
          <p:nvPr>
            <p:ph type="dt" sz="half" idx="10"/>
          </p:nvPr>
        </p:nvSpPr>
        <p:spPr/>
        <p:txBody>
          <a:bodyPr/>
          <a:lstStyle>
            <a:lvl1pPr>
              <a:defRPr/>
            </a:lvl1pPr>
          </a:lstStyle>
          <a:p>
            <a:pPr>
              <a:defRPr/>
            </a:pPr>
            <a:fld id="{59C0F39A-4B9C-48EA-9646-16D17414FB78}" type="datetime1">
              <a:rPr lang="zh-CN" altLang="en-US"/>
              <a:pPr>
                <a:defRPr/>
              </a:pPr>
              <a:t>2021/11/28</a:t>
            </a:fld>
            <a:endParaRPr lang="en-US" altLang="zh-CN"/>
          </a:p>
        </p:txBody>
      </p:sp>
      <p:sp>
        <p:nvSpPr>
          <p:cNvPr id="3" name="页脚占位符 2">
            <a:extLst>
              <a:ext uri="{FF2B5EF4-FFF2-40B4-BE49-F238E27FC236}">
                <a16:creationId xmlns:a16="http://schemas.microsoft.com/office/drawing/2014/main" id="{6CBDDDEE-49F6-4FD9-AB34-D1A918AE5ED4}"/>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88AB794F-5540-4C04-B2DF-7D32FEF7A2C5}"/>
              </a:ext>
            </a:extLst>
          </p:cNvPr>
          <p:cNvSpPr>
            <a:spLocks noGrp="1"/>
          </p:cNvSpPr>
          <p:nvPr>
            <p:ph type="sldNum" sz="quarter" idx="12"/>
          </p:nvPr>
        </p:nvSpPr>
        <p:spPr/>
        <p:txBody>
          <a:bodyPr/>
          <a:lstStyle>
            <a:lvl1pPr>
              <a:defRPr/>
            </a:lvl1pPr>
          </a:lstStyle>
          <a:p>
            <a:pPr>
              <a:defRPr/>
            </a:pPr>
            <a:fld id="{DBB5C322-9B5C-4ABC-81FC-D204ED46F4F4}" type="slidenum">
              <a:rPr lang="zh-CN" altLang="en-US"/>
              <a:pPr>
                <a:defRPr/>
              </a:pPr>
              <a:t>‹#›</a:t>
            </a:fld>
            <a:endParaRPr lang="en-US" altLang="zh-CN"/>
          </a:p>
        </p:txBody>
      </p:sp>
    </p:spTree>
    <p:extLst>
      <p:ext uri="{BB962C8B-B14F-4D97-AF65-F5344CB8AC3E}">
        <p14:creationId xmlns:p14="http://schemas.microsoft.com/office/powerpoint/2010/main" val="17906964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9D79C-F985-478F-875F-5B64E762A6E6}"/>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80EB9C9-0B1C-4047-9306-111E55160F3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5850B836-3DA3-465A-BD40-13444BCCFB0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96653CF-8EDC-4982-AD1F-24D06D030153}"/>
              </a:ext>
            </a:extLst>
          </p:cNvPr>
          <p:cNvSpPr>
            <a:spLocks noGrp="1"/>
          </p:cNvSpPr>
          <p:nvPr>
            <p:ph type="dt" sz="half" idx="10"/>
          </p:nvPr>
        </p:nvSpPr>
        <p:spPr/>
        <p:txBody>
          <a:bodyPr/>
          <a:lstStyle>
            <a:lvl1pPr>
              <a:defRPr/>
            </a:lvl1pPr>
          </a:lstStyle>
          <a:p>
            <a:pPr>
              <a:defRPr/>
            </a:pPr>
            <a:fld id="{F65CEE88-B582-44CF-BDA6-6E1FF6882C56}" type="datetime1">
              <a:rPr lang="zh-CN" altLang="en-US"/>
              <a:pPr>
                <a:defRPr/>
              </a:pPr>
              <a:t>2021/11/28</a:t>
            </a:fld>
            <a:endParaRPr lang="en-US" altLang="zh-CN"/>
          </a:p>
        </p:txBody>
      </p:sp>
      <p:sp>
        <p:nvSpPr>
          <p:cNvPr id="6" name="页脚占位符 5">
            <a:extLst>
              <a:ext uri="{FF2B5EF4-FFF2-40B4-BE49-F238E27FC236}">
                <a16:creationId xmlns:a16="http://schemas.microsoft.com/office/drawing/2014/main" id="{AEF625FB-D148-48DC-949D-CC1C465774F3}"/>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CF6098BF-1705-44F3-8EE2-10C812325BB1}"/>
              </a:ext>
            </a:extLst>
          </p:cNvPr>
          <p:cNvSpPr>
            <a:spLocks noGrp="1"/>
          </p:cNvSpPr>
          <p:nvPr>
            <p:ph type="sldNum" sz="quarter" idx="12"/>
          </p:nvPr>
        </p:nvSpPr>
        <p:spPr/>
        <p:txBody>
          <a:bodyPr/>
          <a:lstStyle>
            <a:lvl1pPr>
              <a:defRPr/>
            </a:lvl1pPr>
          </a:lstStyle>
          <a:p>
            <a:pPr>
              <a:defRPr/>
            </a:pPr>
            <a:fld id="{ECB99B5A-13B7-481F-8E27-9806232E264D}" type="slidenum">
              <a:rPr lang="zh-CN" altLang="en-US"/>
              <a:pPr>
                <a:defRPr/>
              </a:pPr>
              <a:t>‹#›</a:t>
            </a:fld>
            <a:endParaRPr lang="en-US" altLang="zh-CN"/>
          </a:p>
        </p:txBody>
      </p:sp>
    </p:spTree>
    <p:extLst>
      <p:ext uri="{BB962C8B-B14F-4D97-AF65-F5344CB8AC3E}">
        <p14:creationId xmlns:p14="http://schemas.microsoft.com/office/powerpoint/2010/main" val="22536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3C1C8-88D2-4789-8FAB-5CAFD42D31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681BA2-9CD1-41E3-A243-B0437A77DC7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484D805-BB92-45CC-B0FB-DB1404883210}"/>
              </a:ext>
            </a:extLst>
          </p:cNvPr>
          <p:cNvSpPr>
            <a:spLocks noGrp="1" noChangeArrowheads="1"/>
          </p:cNvSpPr>
          <p:nvPr>
            <p:ph type="dt" sz="half" idx="10"/>
          </p:nvPr>
        </p:nvSpPr>
        <p:spPr>
          <a:ln/>
        </p:spPr>
        <p:txBody>
          <a:bodyPr/>
          <a:lstStyle>
            <a:lvl1pPr>
              <a:defRPr/>
            </a:lvl1pPr>
          </a:lstStyle>
          <a:p>
            <a:pPr>
              <a:defRPr/>
            </a:pPr>
            <a:fld id="{521271D4-EA22-4C0F-8998-F495F6BD4622}" type="datetime1">
              <a:rPr lang="zh-CN" altLang="en-US"/>
              <a:pPr>
                <a:defRPr/>
              </a:pPr>
              <a:t>2021/11/28</a:t>
            </a:fld>
            <a:endParaRPr lang="en-US" altLang="zh-CN"/>
          </a:p>
        </p:txBody>
      </p:sp>
      <p:sp>
        <p:nvSpPr>
          <p:cNvPr id="5" name="Rectangle 5">
            <a:extLst>
              <a:ext uri="{FF2B5EF4-FFF2-40B4-BE49-F238E27FC236}">
                <a16:creationId xmlns:a16="http://schemas.microsoft.com/office/drawing/2014/main" id="{1C7F60E9-E792-4993-833E-D79079011A0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5049C4E-9208-4732-BC2B-C6D6869D3BE6}"/>
              </a:ext>
            </a:extLst>
          </p:cNvPr>
          <p:cNvSpPr>
            <a:spLocks noGrp="1" noChangeArrowheads="1"/>
          </p:cNvSpPr>
          <p:nvPr>
            <p:ph type="sldNum" sz="quarter" idx="12"/>
          </p:nvPr>
        </p:nvSpPr>
        <p:spPr>
          <a:ln/>
        </p:spPr>
        <p:txBody>
          <a:bodyPr/>
          <a:lstStyle>
            <a:lvl1pPr>
              <a:defRPr/>
            </a:lvl1pPr>
          </a:lstStyle>
          <a:p>
            <a:pPr>
              <a:defRPr/>
            </a:pPr>
            <a:fld id="{9797F81E-8894-404B-BAD1-057550B9B47B}" type="slidenum">
              <a:rPr lang="zh-CN" altLang="en-US"/>
              <a:pPr>
                <a:defRPr/>
              </a:pPr>
              <a:t>‹#›</a:t>
            </a:fld>
            <a:endParaRPr lang="en-US" altLang="zh-CN"/>
          </a:p>
        </p:txBody>
      </p:sp>
    </p:spTree>
    <p:extLst>
      <p:ext uri="{BB962C8B-B14F-4D97-AF65-F5344CB8AC3E}">
        <p14:creationId xmlns:p14="http://schemas.microsoft.com/office/powerpoint/2010/main" val="2405594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810E9-0ABC-42A2-885C-911A0E26B86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122421B-3448-4AB1-AA70-64EE1D4E75B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7EC63E24-7638-45BA-A6A2-3477CEB88E5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8F147623-C368-44DC-AD9E-735243A67616}"/>
              </a:ext>
            </a:extLst>
          </p:cNvPr>
          <p:cNvSpPr>
            <a:spLocks noGrp="1"/>
          </p:cNvSpPr>
          <p:nvPr>
            <p:ph type="dt" sz="half" idx="10"/>
          </p:nvPr>
        </p:nvSpPr>
        <p:spPr/>
        <p:txBody>
          <a:bodyPr/>
          <a:lstStyle>
            <a:lvl1pPr>
              <a:defRPr/>
            </a:lvl1pPr>
          </a:lstStyle>
          <a:p>
            <a:pPr>
              <a:defRPr/>
            </a:pPr>
            <a:fld id="{C21F61AB-C3FA-44A7-8C53-FB0E1B34656D}" type="datetime1">
              <a:rPr lang="zh-CN" altLang="en-US"/>
              <a:pPr>
                <a:defRPr/>
              </a:pPr>
              <a:t>2021/11/28</a:t>
            </a:fld>
            <a:endParaRPr lang="en-US" altLang="zh-CN"/>
          </a:p>
        </p:txBody>
      </p:sp>
      <p:sp>
        <p:nvSpPr>
          <p:cNvPr id="6" name="页脚占位符 5">
            <a:extLst>
              <a:ext uri="{FF2B5EF4-FFF2-40B4-BE49-F238E27FC236}">
                <a16:creationId xmlns:a16="http://schemas.microsoft.com/office/drawing/2014/main" id="{8C62D5A4-00AA-48F4-B39E-59E37BBAB378}"/>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B3D5E0F-EA51-4408-BB6E-B05C332E1CDD}"/>
              </a:ext>
            </a:extLst>
          </p:cNvPr>
          <p:cNvSpPr>
            <a:spLocks noGrp="1"/>
          </p:cNvSpPr>
          <p:nvPr>
            <p:ph type="sldNum" sz="quarter" idx="12"/>
          </p:nvPr>
        </p:nvSpPr>
        <p:spPr/>
        <p:txBody>
          <a:bodyPr/>
          <a:lstStyle>
            <a:lvl1pPr>
              <a:defRPr/>
            </a:lvl1pPr>
          </a:lstStyle>
          <a:p>
            <a:pPr>
              <a:defRPr/>
            </a:pPr>
            <a:fld id="{8B79E5B1-DD89-43C4-93BE-93D990B698DC}" type="slidenum">
              <a:rPr lang="zh-CN" altLang="en-US"/>
              <a:pPr>
                <a:defRPr/>
              </a:pPr>
              <a:t>‹#›</a:t>
            </a:fld>
            <a:endParaRPr lang="en-US" altLang="zh-CN"/>
          </a:p>
        </p:txBody>
      </p:sp>
    </p:spTree>
    <p:extLst>
      <p:ext uri="{BB962C8B-B14F-4D97-AF65-F5344CB8AC3E}">
        <p14:creationId xmlns:p14="http://schemas.microsoft.com/office/powerpoint/2010/main" val="28552558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D59C85-DA75-45CC-90F2-DFD1C7C0142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C77518B-7800-4185-9314-DE2B4161BA75}"/>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A6D7E1-8C22-47FB-AD9E-30F608B5BC95}"/>
              </a:ext>
            </a:extLst>
          </p:cNvPr>
          <p:cNvSpPr>
            <a:spLocks noGrp="1"/>
          </p:cNvSpPr>
          <p:nvPr>
            <p:ph type="dt" sz="half" idx="10"/>
          </p:nvPr>
        </p:nvSpPr>
        <p:spPr/>
        <p:txBody>
          <a:bodyPr/>
          <a:lstStyle>
            <a:lvl1pPr>
              <a:defRPr/>
            </a:lvl1pPr>
          </a:lstStyle>
          <a:p>
            <a:pPr>
              <a:defRPr/>
            </a:pPr>
            <a:fld id="{4EEF7E80-B0A8-41A8-BF75-4FC2BD62F2FA}" type="datetime1">
              <a:rPr lang="zh-CN" altLang="en-US"/>
              <a:pPr>
                <a:defRPr/>
              </a:pPr>
              <a:t>2021/11/28</a:t>
            </a:fld>
            <a:endParaRPr lang="en-US" altLang="zh-CN"/>
          </a:p>
        </p:txBody>
      </p:sp>
      <p:sp>
        <p:nvSpPr>
          <p:cNvPr id="5" name="页脚占位符 4">
            <a:extLst>
              <a:ext uri="{FF2B5EF4-FFF2-40B4-BE49-F238E27FC236}">
                <a16:creationId xmlns:a16="http://schemas.microsoft.com/office/drawing/2014/main" id="{27398801-77F3-471A-A485-24385B52656D}"/>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9CD0FFE-CA0B-485E-A732-6A2809AA3D6C}"/>
              </a:ext>
            </a:extLst>
          </p:cNvPr>
          <p:cNvSpPr>
            <a:spLocks noGrp="1"/>
          </p:cNvSpPr>
          <p:nvPr>
            <p:ph type="sldNum" sz="quarter" idx="12"/>
          </p:nvPr>
        </p:nvSpPr>
        <p:spPr/>
        <p:txBody>
          <a:bodyPr/>
          <a:lstStyle>
            <a:lvl1pPr>
              <a:defRPr/>
            </a:lvl1pPr>
          </a:lstStyle>
          <a:p>
            <a:pPr>
              <a:defRPr/>
            </a:pPr>
            <a:fld id="{045DF4BC-C305-44CF-9CEE-B9830E276726}" type="slidenum">
              <a:rPr lang="zh-CN" altLang="en-US"/>
              <a:pPr>
                <a:defRPr/>
              </a:pPr>
              <a:t>‹#›</a:t>
            </a:fld>
            <a:endParaRPr lang="en-US" altLang="zh-CN"/>
          </a:p>
        </p:txBody>
      </p:sp>
    </p:spTree>
    <p:extLst>
      <p:ext uri="{BB962C8B-B14F-4D97-AF65-F5344CB8AC3E}">
        <p14:creationId xmlns:p14="http://schemas.microsoft.com/office/powerpoint/2010/main" val="37679643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7EE2E0-E64D-443F-9414-5D22ADFBF8C0}"/>
              </a:ext>
            </a:extLst>
          </p:cNvPr>
          <p:cNvSpPr>
            <a:spLocks noGrp="1"/>
          </p:cNvSpPr>
          <p:nvPr>
            <p:ph type="title" orient="vert"/>
          </p:nvPr>
        </p:nvSpPr>
        <p:spPr>
          <a:xfrm>
            <a:off x="6718300" y="200025"/>
            <a:ext cx="1992313" cy="62690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44CE30-D758-4105-ADDA-DB0002DADAA9}"/>
              </a:ext>
            </a:extLst>
          </p:cNvPr>
          <p:cNvSpPr>
            <a:spLocks noGrp="1"/>
          </p:cNvSpPr>
          <p:nvPr>
            <p:ph type="body" orient="vert" idx="1"/>
          </p:nvPr>
        </p:nvSpPr>
        <p:spPr>
          <a:xfrm>
            <a:off x="736600" y="200025"/>
            <a:ext cx="5829300" cy="62690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A5B5824-4076-4C0F-A3E4-DB405D968542}"/>
              </a:ext>
            </a:extLst>
          </p:cNvPr>
          <p:cNvSpPr>
            <a:spLocks noGrp="1"/>
          </p:cNvSpPr>
          <p:nvPr>
            <p:ph type="dt" sz="half" idx="10"/>
          </p:nvPr>
        </p:nvSpPr>
        <p:spPr/>
        <p:txBody>
          <a:bodyPr/>
          <a:lstStyle>
            <a:lvl1pPr>
              <a:defRPr/>
            </a:lvl1pPr>
          </a:lstStyle>
          <a:p>
            <a:pPr>
              <a:defRPr/>
            </a:pPr>
            <a:fld id="{5DE2B2D1-1CA3-402E-9B20-2F05F42C28E0}" type="datetime1">
              <a:rPr lang="zh-CN" altLang="en-US"/>
              <a:pPr>
                <a:defRPr/>
              </a:pPr>
              <a:t>2021/11/28</a:t>
            </a:fld>
            <a:endParaRPr lang="en-US" altLang="zh-CN"/>
          </a:p>
        </p:txBody>
      </p:sp>
      <p:sp>
        <p:nvSpPr>
          <p:cNvPr id="5" name="页脚占位符 4">
            <a:extLst>
              <a:ext uri="{FF2B5EF4-FFF2-40B4-BE49-F238E27FC236}">
                <a16:creationId xmlns:a16="http://schemas.microsoft.com/office/drawing/2014/main" id="{7DE00E84-57F2-4AF3-820C-377CA38E2E17}"/>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29A6E4D-2E15-48DB-897D-EE8FEEAF6F18}"/>
              </a:ext>
            </a:extLst>
          </p:cNvPr>
          <p:cNvSpPr>
            <a:spLocks noGrp="1"/>
          </p:cNvSpPr>
          <p:nvPr>
            <p:ph type="sldNum" sz="quarter" idx="12"/>
          </p:nvPr>
        </p:nvSpPr>
        <p:spPr/>
        <p:txBody>
          <a:bodyPr/>
          <a:lstStyle>
            <a:lvl1pPr>
              <a:defRPr/>
            </a:lvl1pPr>
          </a:lstStyle>
          <a:p>
            <a:pPr>
              <a:defRPr/>
            </a:pPr>
            <a:fld id="{D6E5503F-6830-4E99-9961-B03724774BA4}" type="slidenum">
              <a:rPr lang="zh-CN" altLang="en-US"/>
              <a:pPr>
                <a:defRPr/>
              </a:pPr>
              <a:t>‹#›</a:t>
            </a:fld>
            <a:endParaRPr lang="en-US" altLang="zh-CN"/>
          </a:p>
        </p:txBody>
      </p:sp>
    </p:spTree>
    <p:extLst>
      <p:ext uri="{BB962C8B-B14F-4D97-AF65-F5344CB8AC3E}">
        <p14:creationId xmlns:p14="http://schemas.microsoft.com/office/powerpoint/2010/main" val="2234610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83719725"/>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8716972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35486250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1628775"/>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354964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0692960"/>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2449947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80759935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9DE37C-B5D3-4815-8C27-1E60E1DBC60E}"/>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43B08B-23F7-45B2-9786-6EF74A72D99E}"/>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
            <a:extLst>
              <a:ext uri="{FF2B5EF4-FFF2-40B4-BE49-F238E27FC236}">
                <a16:creationId xmlns:a16="http://schemas.microsoft.com/office/drawing/2014/main" id="{EA33E979-CBE0-463E-8538-CD7B710177AA}"/>
              </a:ext>
            </a:extLst>
          </p:cNvPr>
          <p:cNvSpPr>
            <a:spLocks noGrp="1" noChangeArrowheads="1"/>
          </p:cNvSpPr>
          <p:nvPr>
            <p:ph type="dt" sz="half" idx="10"/>
          </p:nvPr>
        </p:nvSpPr>
        <p:spPr>
          <a:ln/>
        </p:spPr>
        <p:txBody>
          <a:bodyPr/>
          <a:lstStyle>
            <a:lvl1pPr>
              <a:defRPr/>
            </a:lvl1pPr>
          </a:lstStyle>
          <a:p>
            <a:pPr>
              <a:defRPr/>
            </a:pPr>
            <a:fld id="{B28E1B6A-A024-4241-BB75-01FDB470D83F}" type="datetime1">
              <a:rPr lang="zh-CN" altLang="en-US"/>
              <a:pPr>
                <a:defRPr/>
              </a:pPr>
              <a:t>2021/11/28</a:t>
            </a:fld>
            <a:endParaRPr lang="en-US" altLang="zh-CN"/>
          </a:p>
        </p:txBody>
      </p:sp>
      <p:sp>
        <p:nvSpPr>
          <p:cNvPr id="5" name="Rectangle 5">
            <a:extLst>
              <a:ext uri="{FF2B5EF4-FFF2-40B4-BE49-F238E27FC236}">
                <a16:creationId xmlns:a16="http://schemas.microsoft.com/office/drawing/2014/main" id="{CDA6B4A8-EE22-41AF-86BD-6B08A82D17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71643E6-C0CE-488A-99E1-9EFEAC443917}"/>
              </a:ext>
            </a:extLst>
          </p:cNvPr>
          <p:cNvSpPr>
            <a:spLocks noGrp="1" noChangeArrowheads="1"/>
          </p:cNvSpPr>
          <p:nvPr>
            <p:ph type="sldNum" sz="quarter" idx="12"/>
          </p:nvPr>
        </p:nvSpPr>
        <p:spPr>
          <a:ln/>
        </p:spPr>
        <p:txBody>
          <a:bodyPr/>
          <a:lstStyle>
            <a:lvl1pPr>
              <a:defRPr/>
            </a:lvl1pPr>
          </a:lstStyle>
          <a:p>
            <a:pPr>
              <a:defRPr/>
            </a:pPr>
            <a:fld id="{AC406847-D6B1-4423-8DF4-DF255C878D3E}" type="slidenum">
              <a:rPr lang="zh-CN" altLang="en-US"/>
              <a:pPr>
                <a:defRPr/>
              </a:pPr>
              <a:t>‹#›</a:t>
            </a:fld>
            <a:endParaRPr lang="en-US" altLang="zh-CN"/>
          </a:p>
        </p:txBody>
      </p:sp>
    </p:spTree>
    <p:extLst>
      <p:ext uri="{BB962C8B-B14F-4D97-AF65-F5344CB8AC3E}">
        <p14:creationId xmlns:p14="http://schemas.microsoft.com/office/powerpoint/2010/main" val="19904743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80254147"/>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7799715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23295106"/>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0513" y="115888"/>
            <a:ext cx="2057400" cy="60388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8313" y="115888"/>
            <a:ext cx="6019800" cy="60388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08261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1E35E0-5C4E-424F-B5E7-B5472A11DD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2A2545-D1A8-46F2-9A67-3F64ABC9FF98}"/>
              </a:ext>
            </a:extLst>
          </p:cNvPr>
          <p:cNvSpPr>
            <a:spLocks noGrp="1"/>
          </p:cNvSpPr>
          <p:nvPr>
            <p:ph sz="half" idx="1"/>
          </p:nvPr>
        </p:nvSpPr>
        <p:spPr>
          <a:xfrm>
            <a:off x="457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ED4063E-7D7D-44C1-9260-63F8B5AC19B7}"/>
              </a:ext>
            </a:extLst>
          </p:cNvPr>
          <p:cNvSpPr>
            <a:spLocks noGrp="1"/>
          </p:cNvSpPr>
          <p:nvPr>
            <p:ph sz="half" idx="2"/>
          </p:nvPr>
        </p:nvSpPr>
        <p:spPr>
          <a:xfrm>
            <a:off x="4648200" y="1600200"/>
            <a:ext cx="40386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4842527-0A3D-4BF8-B1AC-45FB9308799B}"/>
              </a:ext>
            </a:extLst>
          </p:cNvPr>
          <p:cNvSpPr>
            <a:spLocks noGrp="1" noChangeArrowheads="1"/>
          </p:cNvSpPr>
          <p:nvPr>
            <p:ph type="dt" sz="half" idx="10"/>
          </p:nvPr>
        </p:nvSpPr>
        <p:spPr>
          <a:ln/>
        </p:spPr>
        <p:txBody>
          <a:bodyPr/>
          <a:lstStyle>
            <a:lvl1pPr>
              <a:defRPr/>
            </a:lvl1pPr>
          </a:lstStyle>
          <a:p>
            <a:pPr>
              <a:defRPr/>
            </a:pPr>
            <a:fld id="{415E7FF5-598E-4DF2-80F8-861330F3B282}" type="datetime1">
              <a:rPr lang="zh-CN" altLang="en-US"/>
              <a:pPr>
                <a:defRPr/>
              </a:pPr>
              <a:t>2021/11/28</a:t>
            </a:fld>
            <a:endParaRPr lang="en-US" altLang="zh-CN"/>
          </a:p>
        </p:txBody>
      </p:sp>
      <p:sp>
        <p:nvSpPr>
          <p:cNvPr id="6" name="Rectangle 5">
            <a:extLst>
              <a:ext uri="{FF2B5EF4-FFF2-40B4-BE49-F238E27FC236}">
                <a16:creationId xmlns:a16="http://schemas.microsoft.com/office/drawing/2014/main" id="{0AE3CB91-8640-4AFA-9B73-2B66A9506F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D2C0AF7-C3D8-44CD-8EB1-8DA2593E98FF}"/>
              </a:ext>
            </a:extLst>
          </p:cNvPr>
          <p:cNvSpPr>
            <a:spLocks noGrp="1" noChangeArrowheads="1"/>
          </p:cNvSpPr>
          <p:nvPr>
            <p:ph type="sldNum" sz="quarter" idx="12"/>
          </p:nvPr>
        </p:nvSpPr>
        <p:spPr>
          <a:ln/>
        </p:spPr>
        <p:txBody>
          <a:bodyPr/>
          <a:lstStyle>
            <a:lvl1pPr>
              <a:defRPr/>
            </a:lvl1pPr>
          </a:lstStyle>
          <a:p>
            <a:pPr>
              <a:defRPr/>
            </a:pPr>
            <a:fld id="{9407312C-A57B-44BA-9103-47403E818B3A}" type="slidenum">
              <a:rPr lang="zh-CN" altLang="en-US"/>
              <a:pPr>
                <a:defRPr/>
              </a:pPr>
              <a:t>‹#›</a:t>
            </a:fld>
            <a:endParaRPr lang="en-US" altLang="zh-CN"/>
          </a:p>
        </p:txBody>
      </p:sp>
    </p:spTree>
    <p:extLst>
      <p:ext uri="{BB962C8B-B14F-4D97-AF65-F5344CB8AC3E}">
        <p14:creationId xmlns:p14="http://schemas.microsoft.com/office/powerpoint/2010/main" val="1688949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610AD0-46D1-4962-BB08-7FA8BE22524D}"/>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779B9B4-8193-4200-B9B1-CF29FD80DAB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2B2FAF3-7B11-422F-9EC3-545154FC666F}"/>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0E7C281B-09BA-4516-805E-C0516B2C64D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0040EE1-760E-43DD-BF3F-C20ED5FF4B0C}"/>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55C0F77-F3B5-4489-A338-8F6AD17FA214}"/>
              </a:ext>
            </a:extLst>
          </p:cNvPr>
          <p:cNvSpPr>
            <a:spLocks noGrp="1" noChangeArrowheads="1"/>
          </p:cNvSpPr>
          <p:nvPr>
            <p:ph type="dt" sz="half" idx="10"/>
          </p:nvPr>
        </p:nvSpPr>
        <p:spPr>
          <a:ln/>
        </p:spPr>
        <p:txBody>
          <a:bodyPr/>
          <a:lstStyle>
            <a:lvl1pPr>
              <a:defRPr/>
            </a:lvl1pPr>
          </a:lstStyle>
          <a:p>
            <a:pPr>
              <a:defRPr/>
            </a:pPr>
            <a:fld id="{F4287FD3-17FB-489E-A940-1C606DDC301D}" type="datetime1">
              <a:rPr lang="zh-CN" altLang="en-US"/>
              <a:pPr>
                <a:defRPr/>
              </a:pPr>
              <a:t>2021/11/28</a:t>
            </a:fld>
            <a:endParaRPr lang="en-US" altLang="zh-CN"/>
          </a:p>
        </p:txBody>
      </p:sp>
      <p:sp>
        <p:nvSpPr>
          <p:cNvPr id="8" name="Rectangle 5">
            <a:extLst>
              <a:ext uri="{FF2B5EF4-FFF2-40B4-BE49-F238E27FC236}">
                <a16:creationId xmlns:a16="http://schemas.microsoft.com/office/drawing/2014/main" id="{28407C19-994F-4D60-A6CE-6C7A4713AB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C4B208F-28FB-490C-AE76-7B4C78D62E27}"/>
              </a:ext>
            </a:extLst>
          </p:cNvPr>
          <p:cNvSpPr>
            <a:spLocks noGrp="1" noChangeArrowheads="1"/>
          </p:cNvSpPr>
          <p:nvPr>
            <p:ph type="sldNum" sz="quarter" idx="12"/>
          </p:nvPr>
        </p:nvSpPr>
        <p:spPr>
          <a:ln/>
        </p:spPr>
        <p:txBody>
          <a:bodyPr/>
          <a:lstStyle>
            <a:lvl1pPr>
              <a:defRPr/>
            </a:lvl1pPr>
          </a:lstStyle>
          <a:p>
            <a:pPr>
              <a:defRPr/>
            </a:pPr>
            <a:fld id="{A86AD3E3-4E3E-498B-9E09-770677F3A40B}" type="slidenum">
              <a:rPr lang="zh-CN" altLang="en-US"/>
              <a:pPr>
                <a:defRPr/>
              </a:pPr>
              <a:t>‹#›</a:t>
            </a:fld>
            <a:endParaRPr lang="en-US" altLang="zh-CN"/>
          </a:p>
        </p:txBody>
      </p:sp>
    </p:spTree>
    <p:extLst>
      <p:ext uri="{BB962C8B-B14F-4D97-AF65-F5344CB8AC3E}">
        <p14:creationId xmlns:p14="http://schemas.microsoft.com/office/powerpoint/2010/main" val="180005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3D1AE-442C-45F9-8AF7-A06BB2D40E47}"/>
              </a:ext>
            </a:extLst>
          </p:cNvPr>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143A10F-3607-4389-AFAD-2B2526553C52}"/>
              </a:ext>
            </a:extLst>
          </p:cNvPr>
          <p:cNvSpPr>
            <a:spLocks noGrp="1" noChangeArrowheads="1"/>
          </p:cNvSpPr>
          <p:nvPr>
            <p:ph type="dt" sz="half" idx="10"/>
          </p:nvPr>
        </p:nvSpPr>
        <p:spPr>
          <a:ln/>
        </p:spPr>
        <p:txBody>
          <a:bodyPr/>
          <a:lstStyle>
            <a:lvl1pPr>
              <a:defRPr/>
            </a:lvl1pPr>
          </a:lstStyle>
          <a:p>
            <a:pPr>
              <a:defRPr/>
            </a:pPr>
            <a:fld id="{15C5F5AA-CD95-45F4-A7FA-427494CD956F}" type="datetime1">
              <a:rPr lang="zh-CN" altLang="en-US"/>
              <a:pPr>
                <a:defRPr/>
              </a:pPr>
              <a:t>2021/11/28</a:t>
            </a:fld>
            <a:endParaRPr lang="en-US" altLang="zh-CN"/>
          </a:p>
        </p:txBody>
      </p:sp>
      <p:sp>
        <p:nvSpPr>
          <p:cNvPr id="4" name="Rectangle 5">
            <a:extLst>
              <a:ext uri="{FF2B5EF4-FFF2-40B4-BE49-F238E27FC236}">
                <a16:creationId xmlns:a16="http://schemas.microsoft.com/office/drawing/2014/main" id="{8B234358-E0D0-4F48-B275-CE5D767AEF6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7E4C26FF-408D-4CA9-9552-2B7900474A72}"/>
              </a:ext>
            </a:extLst>
          </p:cNvPr>
          <p:cNvSpPr>
            <a:spLocks noGrp="1" noChangeArrowheads="1"/>
          </p:cNvSpPr>
          <p:nvPr>
            <p:ph type="sldNum" sz="quarter" idx="12"/>
          </p:nvPr>
        </p:nvSpPr>
        <p:spPr>
          <a:ln/>
        </p:spPr>
        <p:txBody>
          <a:bodyPr/>
          <a:lstStyle>
            <a:lvl1pPr>
              <a:defRPr/>
            </a:lvl1pPr>
          </a:lstStyle>
          <a:p>
            <a:pPr>
              <a:defRPr/>
            </a:pPr>
            <a:fld id="{B00CA3B9-4C6E-4339-91D6-CF726153DE71}" type="slidenum">
              <a:rPr lang="zh-CN" altLang="en-US"/>
              <a:pPr>
                <a:defRPr/>
              </a:pPr>
              <a:t>‹#›</a:t>
            </a:fld>
            <a:endParaRPr lang="en-US" altLang="zh-CN"/>
          </a:p>
        </p:txBody>
      </p:sp>
    </p:spTree>
    <p:extLst>
      <p:ext uri="{BB962C8B-B14F-4D97-AF65-F5344CB8AC3E}">
        <p14:creationId xmlns:p14="http://schemas.microsoft.com/office/powerpoint/2010/main" val="3595675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1B4D572-F2AD-405E-B6E9-4AAC927B43CA}"/>
              </a:ext>
            </a:extLst>
          </p:cNvPr>
          <p:cNvSpPr>
            <a:spLocks noGrp="1" noChangeArrowheads="1"/>
          </p:cNvSpPr>
          <p:nvPr>
            <p:ph type="dt" sz="half" idx="10"/>
          </p:nvPr>
        </p:nvSpPr>
        <p:spPr>
          <a:ln/>
        </p:spPr>
        <p:txBody>
          <a:bodyPr/>
          <a:lstStyle>
            <a:lvl1pPr>
              <a:defRPr/>
            </a:lvl1pPr>
          </a:lstStyle>
          <a:p>
            <a:pPr>
              <a:defRPr/>
            </a:pPr>
            <a:fld id="{32031769-4676-4F78-8E5B-D292A4CDC777}" type="datetime1">
              <a:rPr lang="zh-CN" altLang="en-US"/>
              <a:pPr>
                <a:defRPr/>
              </a:pPr>
              <a:t>2021/11/28</a:t>
            </a:fld>
            <a:endParaRPr lang="en-US" altLang="zh-CN"/>
          </a:p>
        </p:txBody>
      </p:sp>
      <p:sp>
        <p:nvSpPr>
          <p:cNvPr id="3" name="Rectangle 5">
            <a:extLst>
              <a:ext uri="{FF2B5EF4-FFF2-40B4-BE49-F238E27FC236}">
                <a16:creationId xmlns:a16="http://schemas.microsoft.com/office/drawing/2014/main" id="{124AF5C6-5127-4BAB-9988-F037E50B5F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C498974-6AC9-4F39-86A9-F755A0C84201}"/>
              </a:ext>
            </a:extLst>
          </p:cNvPr>
          <p:cNvSpPr>
            <a:spLocks noGrp="1" noChangeArrowheads="1"/>
          </p:cNvSpPr>
          <p:nvPr>
            <p:ph type="sldNum" sz="quarter" idx="12"/>
          </p:nvPr>
        </p:nvSpPr>
        <p:spPr>
          <a:ln/>
        </p:spPr>
        <p:txBody>
          <a:bodyPr/>
          <a:lstStyle>
            <a:lvl1pPr>
              <a:defRPr/>
            </a:lvl1pPr>
          </a:lstStyle>
          <a:p>
            <a:pPr>
              <a:defRPr/>
            </a:pPr>
            <a:fld id="{8943F676-5F7F-4A56-934E-48E671F4A810}" type="slidenum">
              <a:rPr lang="zh-CN" altLang="en-US"/>
              <a:pPr>
                <a:defRPr/>
              </a:pPr>
              <a:t>‹#›</a:t>
            </a:fld>
            <a:endParaRPr lang="en-US" altLang="zh-CN"/>
          </a:p>
        </p:txBody>
      </p:sp>
    </p:spTree>
    <p:extLst>
      <p:ext uri="{BB962C8B-B14F-4D97-AF65-F5344CB8AC3E}">
        <p14:creationId xmlns:p14="http://schemas.microsoft.com/office/powerpoint/2010/main" val="68980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D592B1-F376-43BF-9365-681165B3835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1915B8-12C5-45EC-8ECD-A0DDA94CA020}"/>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6BDDF57D-EDEA-4537-B3CF-3C5D42F051A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1CC7CD6C-BFFE-49F4-B016-7F14B9DF6DBB}"/>
              </a:ext>
            </a:extLst>
          </p:cNvPr>
          <p:cNvSpPr>
            <a:spLocks noGrp="1" noChangeArrowheads="1"/>
          </p:cNvSpPr>
          <p:nvPr>
            <p:ph type="dt" sz="half" idx="10"/>
          </p:nvPr>
        </p:nvSpPr>
        <p:spPr>
          <a:ln/>
        </p:spPr>
        <p:txBody>
          <a:bodyPr/>
          <a:lstStyle>
            <a:lvl1pPr>
              <a:defRPr/>
            </a:lvl1pPr>
          </a:lstStyle>
          <a:p>
            <a:pPr>
              <a:defRPr/>
            </a:pPr>
            <a:fld id="{51097D24-B698-4C62-9F34-0D81733A0E38}" type="datetime1">
              <a:rPr lang="zh-CN" altLang="en-US"/>
              <a:pPr>
                <a:defRPr/>
              </a:pPr>
              <a:t>2021/11/28</a:t>
            </a:fld>
            <a:endParaRPr lang="en-US" altLang="zh-CN"/>
          </a:p>
        </p:txBody>
      </p:sp>
      <p:sp>
        <p:nvSpPr>
          <p:cNvPr id="6" name="Rectangle 5">
            <a:extLst>
              <a:ext uri="{FF2B5EF4-FFF2-40B4-BE49-F238E27FC236}">
                <a16:creationId xmlns:a16="http://schemas.microsoft.com/office/drawing/2014/main" id="{7CFE2AC6-5E1A-4983-B77D-82C0BB2CF0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C8421DF-AFC3-4FA2-9ED5-BF046E3EDF2D}"/>
              </a:ext>
            </a:extLst>
          </p:cNvPr>
          <p:cNvSpPr>
            <a:spLocks noGrp="1" noChangeArrowheads="1"/>
          </p:cNvSpPr>
          <p:nvPr>
            <p:ph type="sldNum" sz="quarter" idx="12"/>
          </p:nvPr>
        </p:nvSpPr>
        <p:spPr>
          <a:ln/>
        </p:spPr>
        <p:txBody>
          <a:bodyPr/>
          <a:lstStyle>
            <a:lvl1pPr>
              <a:defRPr/>
            </a:lvl1pPr>
          </a:lstStyle>
          <a:p>
            <a:pPr>
              <a:defRPr/>
            </a:pPr>
            <a:fld id="{2B6B8694-265C-43B4-A01A-B16E37E03142}" type="slidenum">
              <a:rPr lang="zh-CN" altLang="en-US"/>
              <a:pPr>
                <a:defRPr/>
              </a:pPr>
              <a:t>‹#›</a:t>
            </a:fld>
            <a:endParaRPr lang="en-US" altLang="zh-CN"/>
          </a:p>
        </p:txBody>
      </p:sp>
    </p:spTree>
    <p:extLst>
      <p:ext uri="{BB962C8B-B14F-4D97-AF65-F5344CB8AC3E}">
        <p14:creationId xmlns:p14="http://schemas.microsoft.com/office/powerpoint/2010/main" val="370174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BFF8B-8BB9-4AC2-B5FB-6C55D78DBBB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95F8336-D0EB-4842-B116-E1CBD55EF9A2}"/>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a:extLst>
              <a:ext uri="{FF2B5EF4-FFF2-40B4-BE49-F238E27FC236}">
                <a16:creationId xmlns:a16="http://schemas.microsoft.com/office/drawing/2014/main" id="{1CD1F2CD-C02A-4A67-BE5F-B5AA9C1E759A}"/>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
            <a:extLst>
              <a:ext uri="{FF2B5EF4-FFF2-40B4-BE49-F238E27FC236}">
                <a16:creationId xmlns:a16="http://schemas.microsoft.com/office/drawing/2014/main" id="{45229599-35DE-4054-AB64-3CC261A6CDEF}"/>
              </a:ext>
            </a:extLst>
          </p:cNvPr>
          <p:cNvSpPr>
            <a:spLocks noGrp="1" noChangeArrowheads="1"/>
          </p:cNvSpPr>
          <p:nvPr>
            <p:ph type="dt" sz="half" idx="10"/>
          </p:nvPr>
        </p:nvSpPr>
        <p:spPr>
          <a:ln/>
        </p:spPr>
        <p:txBody>
          <a:bodyPr/>
          <a:lstStyle>
            <a:lvl1pPr>
              <a:defRPr/>
            </a:lvl1pPr>
          </a:lstStyle>
          <a:p>
            <a:pPr>
              <a:defRPr/>
            </a:pPr>
            <a:fld id="{8ED5B148-7A16-4DCB-B05F-A5272D9B81BC}" type="datetime1">
              <a:rPr lang="zh-CN" altLang="en-US"/>
              <a:pPr>
                <a:defRPr/>
              </a:pPr>
              <a:t>2021/11/28</a:t>
            </a:fld>
            <a:endParaRPr lang="en-US" altLang="zh-CN"/>
          </a:p>
        </p:txBody>
      </p:sp>
      <p:sp>
        <p:nvSpPr>
          <p:cNvPr id="6" name="Rectangle 5">
            <a:extLst>
              <a:ext uri="{FF2B5EF4-FFF2-40B4-BE49-F238E27FC236}">
                <a16:creationId xmlns:a16="http://schemas.microsoft.com/office/drawing/2014/main" id="{780B8049-37C7-4FC6-9F0B-890C2B595BA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A3B8068-E5DC-4390-9B47-56B473606E7E}"/>
              </a:ext>
            </a:extLst>
          </p:cNvPr>
          <p:cNvSpPr>
            <a:spLocks noGrp="1" noChangeArrowheads="1"/>
          </p:cNvSpPr>
          <p:nvPr>
            <p:ph type="sldNum" sz="quarter" idx="12"/>
          </p:nvPr>
        </p:nvSpPr>
        <p:spPr>
          <a:ln/>
        </p:spPr>
        <p:txBody>
          <a:bodyPr/>
          <a:lstStyle>
            <a:lvl1pPr>
              <a:defRPr/>
            </a:lvl1pPr>
          </a:lstStyle>
          <a:p>
            <a:pPr>
              <a:defRPr/>
            </a:pPr>
            <a:fld id="{833AB3A2-4C94-4734-B91C-4A2C16AE8B47}" type="slidenum">
              <a:rPr lang="zh-CN" altLang="en-US"/>
              <a:pPr>
                <a:defRPr/>
              </a:pPr>
              <a:t>‹#›</a:t>
            </a:fld>
            <a:endParaRPr lang="en-US" altLang="zh-CN"/>
          </a:p>
        </p:txBody>
      </p:sp>
    </p:spTree>
    <p:extLst>
      <p:ext uri="{BB962C8B-B14F-4D97-AF65-F5344CB8AC3E}">
        <p14:creationId xmlns:p14="http://schemas.microsoft.com/office/powerpoint/2010/main" val="426732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7.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054AB0-6D5A-48DB-B523-D088AB5EE258}"/>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27" name="Rectangle 3">
            <a:extLst>
              <a:ext uri="{FF2B5EF4-FFF2-40B4-BE49-F238E27FC236}">
                <a16:creationId xmlns:a16="http://schemas.microsoft.com/office/drawing/2014/main" id="{6D0179AE-4E5D-4595-8962-6EDA8ED276B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a:extLst>
              <a:ext uri="{FF2B5EF4-FFF2-40B4-BE49-F238E27FC236}">
                <a16:creationId xmlns:a16="http://schemas.microsoft.com/office/drawing/2014/main" id="{63D4EC70-AEA5-4737-81A6-602DAB6F9665}"/>
              </a:ext>
            </a:extLst>
          </p:cNvPr>
          <p:cNvSpPr>
            <a:spLocks noGrp="1" noChangeArrowheads="1"/>
          </p:cNvSpPr>
          <p:nvPr>
            <p:ph type="dt" sz="half" idx="2"/>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400"/>
            </a:lvl1pPr>
          </a:lstStyle>
          <a:p>
            <a:pPr>
              <a:defRPr/>
            </a:pPr>
            <a:fld id="{245D6BDF-731E-474D-ACE9-EAF76CF16D68}" type="datetime1">
              <a:rPr lang="zh-CN" altLang="en-US"/>
              <a:pPr>
                <a:defRPr/>
              </a:pPr>
              <a:t>2021/11/28</a:t>
            </a:fld>
            <a:endParaRPr lang="en-US" altLang="zh-CN"/>
          </a:p>
        </p:txBody>
      </p:sp>
      <p:sp>
        <p:nvSpPr>
          <p:cNvPr id="1029" name="Rectangle 5">
            <a:extLst>
              <a:ext uri="{FF2B5EF4-FFF2-40B4-BE49-F238E27FC236}">
                <a16:creationId xmlns:a16="http://schemas.microsoft.com/office/drawing/2014/main" id="{086E20D8-76FA-47CA-BF0B-5EA0E695EC89}"/>
              </a:ext>
            </a:extLst>
          </p:cNvPr>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a16="http://schemas.microsoft.com/office/drawing/2014/main" id="{A28AC17B-A96B-4EDC-AEF9-967A9020086B}"/>
              </a:ext>
            </a:extLst>
          </p:cNvPr>
          <p:cNvSpPr>
            <a:spLocks noGrp="1" noChangeArrowheads="1"/>
          </p:cNvSpPr>
          <p:nvPr>
            <p:ph type="sldNum" sz="quarter" idx="4"/>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a:lvl1pPr>
          </a:lstStyle>
          <a:p>
            <a:pPr>
              <a:defRPr/>
            </a:pPr>
            <a:fld id="{FBBBA632-B20E-4748-A18A-2797C29AC731}" type="slidenum">
              <a:rPr lang="zh-CN" altLang="en-US"/>
              <a:pPr>
                <a:defRPr/>
              </a:pPr>
              <a:t>‹#›</a:t>
            </a:fld>
            <a:endParaRPr lang="en-US" altLang="zh-CN"/>
          </a:p>
        </p:txBody>
      </p:sp>
      <p:pic>
        <p:nvPicPr>
          <p:cNvPr id="7" name="图片 13">
            <a:extLst>
              <a:ext uri="{FF2B5EF4-FFF2-40B4-BE49-F238E27FC236}">
                <a16:creationId xmlns:a16="http://schemas.microsoft.com/office/drawing/2014/main" id="{0847E48E-6AE2-4135-A421-7E88A09CE87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632700" y="80963"/>
            <a:ext cx="1284288" cy="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pic>
        <p:nvPicPr>
          <p:cNvPr id="2050" name="图片 10">
            <a:extLst>
              <a:ext uri="{FF2B5EF4-FFF2-40B4-BE49-F238E27FC236}">
                <a16:creationId xmlns:a16="http://schemas.microsoft.com/office/drawing/2014/main" id="{0A9B6BF7-D38F-44D1-8C99-EF333BA19D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r="2351" b="2351"/>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KSO_FD">
            <a:extLst>
              <a:ext uri="{FF2B5EF4-FFF2-40B4-BE49-F238E27FC236}">
                <a16:creationId xmlns:a16="http://schemas.microsoft.com/office/drawing/2014/main" id="{8A2B8C1F-5B5B-40EA-B4F8-DDC1A52076A8}"/>
              </a:ext>
            </a:extLst>
          </p:cNvPr>
          <p:cNvSpPr>
            <a:spLocks noGrp="1" noChangeArrowheads="1"/>
          </p:cNvSpPr>
          <p:nvPr>
            <p:ph type="dt" sz="half" idx="2"/>
          </p:nvPr>
        </p:nvSpPr>
        <p:spPr bwMode="auto">
          <a:xfrm>
            <a:off x="6286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anose="020B0604020202020204" pitchFamily="34" charset="0"/>
              <a:buNone/>
              <a:defRPr sz="1200">
                <a:solidFill>
                  <a:srgbClr val="FFFFFF"/>
                </a:solidFill>
              </a:defRPr>
            </a:lvl1pPr>
          </a:lstStyle>
          <a:p>
            <a:pPr>
              <a:defRPr/>
            </a:pPr>
            <a:fld id="{4979F795-9354-4365-B9D3-D16F1F9CFAD2}" type="datetime1">
              <a:rPr lang="zh-CN" altLang="en-US"/>
              <a:pPr>
                <a:defRPr/>
              </a:pPr>
              <a:t>2021/11/28</a:t>
            </a:fld>
            <a:endParaRPr lang="en-US" altLang="zh-CN"/>
          </a:p>
        </p:txBody>
      </p:sp>
      <p:sp>
        <p:nvSpPr>
          <p:cNvPr id="2052" name="KSO_FT">
            <a:extLst>
              <a:ext uri="{FF2B5EF4-FFF2-40B4-BE49-F238E27FC236}">
                <a16:creationId xmlns:a16="http://schemas.microsoft.com/office/drawing/2014/main" id="{0DA7D330-6A43-4027-AD39-53E98AF21F4E}"/>
              </a:ext>
            </a:extLst>
          </p:cNvPr>
          <p:cNvSpPr>
            <a:spLocks noGrp="1" noChangeArrowheads="1"/>
          </p:cNvSpPr>
          <p:nvPr>
            <p:ph type="ftr" sz="quarter" idx="3"/>
          </p:nvPr>
        </p:nvSpPr>
        <p:spPr bwMode="auto">
          <a:xfrm>
            <a:off x="3028950" y="6356350"/>
            <a:ext cx="30861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anose="020B0604020202020204" pitchFamily="34" charset="0"/>
              <a:buNone/>
              <a:defRPr sz="1200">
                <a:solidFill>
                  <a:srgbClr val="FFFFFF"/>
                </a:solidFill>
              </a:defRPr>
            </a:lvl1pPr>
          </a:lstStyle>
          <a:p>
            <a:pPr>
              <a:defRPr/>
            </a:pPr>
            <a:endParaRPr lang="zh-CN" altLang="en-US"/>
          </a:p>
        </p:txBody>
      </p:sp>
      <p:sp>
        <p:nvSpPr>
          <p:cNvPr id="2053" name="KSO_FN">
            <a:extLst>
              <a:ext uri="{FF2B5EF4-FFF2-40B4-BE49-F238E27FC236}">
                <a16:creationId xmlns:a16="http://schemas.microsoft.com/office/drawing/2014/main" id="{01426BF8-6C1B-4693-BCD1-5DFF7E76E571}"/>
              </a:ext>
            </a:extLst>
          </p:cNvPr>
          <p:cNvSpPr>
            <a:spLocks noGrp="1" noChangeArrowheads="1"/>
          </p:cNvSpPr>
          <p:nvPr>
            <p:ph type="sldNum" sz="quarter" idx="4"/>
          </p:nvPr>
        </p:nvSpPr>
        <p:spPr bwMode="auto">
          <a:xfrm>
            <a:off x="6457950" y="63563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FFFFFF"/>
                </a:solidFill>
              </a:defRPr>
            </a:lvl1pPr>
          </a:lstStyle>
          <a:p>
            <a:pPr>
              <a:defRPr/>
            </a:pPr>
            <a:fld id="{82B805FE-AE37-460E-88A9-7F2654100727}" type="slidenum">
              <a:rPr lang="zh-CN" altLang="en-US"/>
              <a:pPr>
                <a:defRPr/>
              </a:pPr>
              <a:t>‹#›</a:t>
            </a:fld>
            <a:endParaRPr lang="en-US" altLang="zh-CN"/>
          </a:p>
        </p:txBody>
      </p:sp>
      <p:sp>
        <p:nvSpPr>
          <p:cNvPr id="2054" name="KSO_BT1">
            <a:extLst>
              <a:ext uri="{FF2B5EF4-FFF2-40B4-BE49-F238E27FC236}">
                <a16:creationId xmlns:a16="http://schemas.microsoft.com/office/drawing/2014/main" id="{E6AABFE6-F7BA-41C0-AAF5-670CA4D9CCD4}"/>
              </a:ext>
            </a:extLst>
          </p:cNvPr>
          <p:cNvSpPr>
            <a:spLocks noGrp="1" noChangeArrowheads="1"/>
          </p:cNvSpPr>
          <p:nvPr>
            <p:ph type="title"/>
          </p:nvPr>
        </p:nvSpPr>
        <p:spPr bwMode="auto">
          <a:xfrm>
            <a:off x="736600" y="200025"/>
            <a:ext cx="7974013"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2055" name="KSO_BC1">
            <a:extLst>
              <a:ext uri="{FF2B5EF4-FFF2-40B4-BE49-F238E27FC236}">
                <a16:creationId xmlns:a16="http://schemas.microsoft.com/office/drawing/2014/main" id="{BBDAB623-D497-4DD6-A1E9-7E61882C48D4}"/>
              </a:ext>
            </a:extLst>
          </p:cNvPr>
          <p:cNvSpPr>
            <a:spLocks noGrp="1" noChangeArrowheads="1"/>
          </p:cNvSpPr>
          <p:nvPr>
            <p:ph type="body" idx="1"/>
          </p:nvPr>
        </p:nvSpPr>
        <p:spPr bwMode="auto">
          <a:xfrm>
            <a:off x="1651000" y="1473200"/>
            <a:ext cx="7059613"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p:txBody>
      </p:sp>
    </p:spTree>
  </p:cSld>
  <p:clrMap bg1="dk2" tx1="lt1" bg2="dk1" tx2="lt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lnSpc>
          <a:spcPct val="90000"/>
        </a:lnSpc>
        <a:spcBef>
          <a:spcPct val="0"/>
        </a:spcBef>
        <a:spcAft>
          <a:spcPct val="0"/>
        </a:spcAft>
        <a:defRPr sz="3200" kern="1200">
          <a:solidFill>
            <a:srgbClr val="1A93C8"/>
          </a:solidFill>
          <a:latin typeface="+mj-lt"/>
          <a:ea typeface="+mj-ea"/>
          <a:cs typeface="+mj-cs"/>
        </a:defRPr>
      </a:lvl1pPr>
      <a:lvl2pPr algn="l" rtl="0" eaLnBrk="0" fontAlgn="base" hangingPunct="0">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2pPr>
      <a:lvl3pPr algn="l" rtl="0" eaLnBrk="0" fontAlgn="base" hangingPunct="0">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3pPr>
      <a:lvl4pPr algn="l" rtl="0" eaLnBrk="0" fontAlgn="base" hangingPunct="0">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4pPr>
      <a:lvl5pPr algn="l" rtl="0" eaLnBrk="0" fontAlgn="base" hangingPunct="0">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5pPr>
      <a:lvl6pPr marL="457200" algn="l" rtl="0" fontAlgn="base">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6pPr>
      <a:lvl7pPr marL="914400" algn="l" rtl="0" fontAlgn="base">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7pPr>
      <a:lvl8pPr marL="1371600" algn="l" rtl="0" fontAlgn="base">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8pPr>
      <a:lvl9pPr marL="1828800" algn="l" rtl="0" fontAlgn="base">
        <a:lnSpc>
          <a:spcPct val="90000"/>
        </a:lnSpc>
        <a:spcBef>
          <a:spcPct val="0"/>
        </a:spcBef>
        <a:spcAft>
          <a:spcPct val="0"/>
        </a:spcAft>
        <a:defRPr sz="3200">
          <a:solidFill>
            <a:srgbClr val="1A93C8"/>
          </a:solidFill>
          <a:latin typeface="微软雅黑" panose="020B0503020204020204" pitchFamily="34" charset="-122"/>
          <a:ea typeface="微软雅黑" panose="020B0503020204020204" pitchFamily="34" charset="-122"/>
        </a:defRPr>
      </a:lvl9pPr>
    </p:titleStyle>
    <p:bodyStyle>
      <a:lvl1pPr marL="357188" indent="-357188" algn="just" rtl="0" eaLnBrk="0" fontAlgn="base" hangingPunct="0">
        <a:lnSpc>
          <a:spcPct val="110000"/>
        </a:lnSpc>
        <a:spcBef>
          <a:spcPts val="600"/>
        </a:spcBef>
        <a:spcAft>
          <a:spcPct val="0"/>
        </a:spcAft>
        <a:buClr>
          <a:schemeClr val="accent1"/>
        </a:buClr>
        <a:buSzPct val="70000"/>
        <a:buFont typeface="Webdings" panose="05030102010509060703" pitchFamily="18" charset="2"/>
        <a:buChar char=""/>
        <a:defRPr sz="2400" kern="1200">
          <a:solidFill>
            <a:schemeClr val="accent1"/>
          </a:solidFill>
          <a:latin typeface="+mn-lt"/>
          <a:ea typeface="+mn-ea"/>
          <a:cs typeface="+mn-cs"/>
        </a:defRPr>
      </a:lvl1pPr>
      <a:lvl2pPr marL="357188" indent="-357188" algn="just" rtl="0" eaLnBrk="0" fontAlgn="base" hangingPunct="0">
        <a:lnSpc>
          <a:spcPct val="120000"/>
        </a:lnSpc>
        <a:spcBef>
          <a:spcPct val="0"/>
        </a:spcBef>
        <a:spcAft>
          <a:spcPts val="600"/>
        </a:spcAft>
        <a:buClr>
          <a:srgbClr val="A1BBEE"/>
        </a:buClr>
        <a:buFont typeface="幼圆" panose="02010509060101010101" pitchFamily="49" charset="-122"/>
        <a:buChar char=" "/>
        <a:defRPr sz="16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Freeform 2">
            <a:extLst>
              <a:ext uri="{FF2B5EF4-FFF2-40B4-BE49-F238E27FC236}">
                <a16:creationId xmlns:a16="http://schemas.microsoft.com/office/drawing/2014/main" id="{F463411E-67E9-4819-85D9-977545C6C713}"/>
              </a:ext>
            </a:extLst>
          </p:cNvPr>
          <p:cNvSpPr>
            <a:spLocks noChangeArrowheads="1"/>
          </p:cNvSpPr>
          <p:nvPr/>
        </p:nvSpPr>
        <p:spPr bwMode="auto">
          <a:xfrm>
            <a:off x="7658100" y="0"/>
            <a:ext cx="1104900" cy="6848475"/>
          </a:xfrm>
          <a:custGeom>
            <a:avLst/>
            <a:gdLst>
              <a:gd name="T0" fmla="*/ 2147483646 w 696"/>
              <a:gd name="T1" fmla="*/ 0 h 4314"/>
              <a:gd name="T2" fmla="*/ 2147483646 w 696"/>
              <a:gd name="T3" fmla="*/ 2147483646 h 4314"/>
              <a:gd name="T4" fmla="*/ 2147483646 w 696"/>
              <a:gd name="T5" fmla="*/ 2147483646 h 4314"/>
              <a:gd name="T6" fmla="*/ 2147483646 w 696"/>
              <a:gd name="T7" fmla="*/ 2147483646 h 4314"/>
              <a:gd name="T8" fmla="*/ 2147483646 w 696"/>
              <a:gd name="T9" fmla="*/ 2147483646 h 4314"/>
              <a:gd name="T10" fmla="*/ 2147483646 w 696"/>
              <a:gd name="T11" fmla="*/ 2147483646 h 4314"/>
              <a:gd name="T12" fmla="*/ 2147483646 w 696"/>
              <a:gd name="T13" fmla="*/ 2147483646 h 4314"/>
              <a:gd name="T14" fmla="*/ 0 w 696"/>
              <a:gd name="T15" fmla="*/ 0 h 4314"/>
              <a:gd name="T16" fmla="*/ 2147483646 w 696"/>
              <a:gd name="T17" fmla="*/ 0 h 43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96"/>
              <a:gd name="T28" fmla="*/ 0 h 4314"/>
              <a:gd name="T29" fmla="*/ 696 w 696"/>
              <a:gd name="T30" fmla="*/ 4314 h 431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96" h="4314">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5" name="Freeform 3">
            <a:extLst>
              <a:ext uri="{FF2B5EF4-FFF2-40B4-BE49-F238E27FC236}">
                <a16:creationId xmlns:a16="http://schemas.microsoft.com/office/drawing/2014/main" id="{4E1C615C-7352-4F09-AE64-2207EE929ED8}"/>
              </a:ext>
            </a:extLst>
          </p:cNvPr>
          <p:cNvSpPr>
            <a:spLocks noChangeArrowheads="1"/>
          </p:cNvSpPr>
          <p:nvPr/>
        </p:nvSpPr>
        <p:spPr bwMode="auto">
          <a:xfrm>
            <a:off x="1066800" y="0"/>
            <a:ext cx="7543800" cy="6858000"/>
          </a:xfrm>
          <a:custGeom>
            <a:avLst/>
            <a:gdLst>
              <a:gd name="T0" fmla="*/ 0 w 4752"/>
              <a:gd name="T1" fmla="*/ 0 h 4320"/>
              <a:gd name="T2" fmla="*/ 2147483646 w 4752"/>
              <a:gd name="T3" fmla="*/ 0 h 4320"/>
              <a:gd name="T4" fmla="*/ 2147483646 w 4752"/>
              <a:gd name="T5" fmla="*/ 2147483646 h 4320"/>
              <a:gd name="T6" fmla="*/ 2147483646 w 4752"/>
              <a:gd name="T7" fmla="*/ 2147483646 h 4320"/>
              <a:gd name="T8" fmla="*/ 2147483646 w 4752"/>
              <a:gd name="T9" fmla="*/ 2147483646 h 4320"/>
              <a:gd name="T10" fmla="*/ 2147483646 w 4752"/>
              <a:gd name="T11" fmla="*/ 2147483646 h 4320"/>
              <a:gd name="T12" fmla="*/ 2147483646 w 4752"/>
              <a:gd name="T13" fmla="*/ 2147483646 h 4320"/>
              <a:gd name="T14" fmla="*/ 2147483646 w 4752"/>
              <a:gd name="T15" fmla="*/ 2147483646 h 4320"/>
              <a:gd name="T16" fmla="*/ 0 w 4752"/>
              <a:gd name="T17" fmla="*/ 0 h 4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52"/>
              <a:gd name="T28" fmla="*/ 0 h 4320"/>
              <a:gd name="T29" fmla="*/ 4752 w 4752"/>
              <a:gd name="T30" fmla="*/ 4320 h 4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52" h="432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6" name="Freeform 4">
            <a:extLst>
              <a:ext uri="{FF2B5EF4-FFF2-40B4-BE49-F238E27FC236}">
                <a16:creationId xmlns:a16="http://schemas.microsoft.com/office/drawing/2014/main" id="{1594111C-8DB6-434C-B9B6-A150E649267A}"/>
              </a:ext>
            </a:extLst>
          </p:cNvPr>
          <p:cNvSpPr>
            <a:spLocks noChangeArrowheads="1"/>
          </p:cNvSpPr>
          <p:nvPr/>
        </p:nvSpPr>
        <p:spPr bwMode="auto">
          <a:xfrm>
            <a:off x="5486400" y="1657350"/>
            <a:ext cx="2990850" cy="5200650"/>
          </a:xfrm>
          <a:custGeom>
            <a:avLst/>
            <a:gdLst>
              <a:gd name="T0" fmla="*/ 2147483646 w 1884"/>
              <a:gd name="T1" fmla="*/ 2147483646 h 3276"/>
              <a:gd name="T2" fmla="*/ 2147483646 w 1884"/>
              <a:gd name="T3" fmla="*/ 0 h 3276"/>
              <a:gd name="T4" fmla="*/ 0 w 1884"/>
              <a:gd name="T5" fmla="*/ 2147483646 h 3276"/>
              <a:gd name="T6" fmla="*/ 2147483646 w 1884"/>
              <a:gd name="T7" fmla="*/ 2147483646 h 3276"/>
              <a:gd name="T8" fmla="*/ 0 60000 65536"/>
              <a:gd name="T9" fmla="*/ 0 60000 65536"/>
              <a:gd name="T10" fmla="*/ 0 60000 65536"/>
              <a:gd name="T11" fmla="*/ 0 60000 65536"/>
              <a:gd name="T12" fmla="*/ 0 w 1884"/>
              <a:gd name="T13" fmla="*/ 0 h 3276"/>
              <a:gd name="T14" fmla="*/ 1884 w 1884"/>
              <a:gd name="T15" fmla="*/ 3276 h 3276"/>
            </a:gdLst>
            <a:ahLst/>
            <a:cxnLst>
              <a:cxn ang="T8">
                <a:pos x="T0" y="T1"/>
              </a:cxn>
              <a:cxn ang="T9">
                <a:pos x="T2" y="T3"/>
              </a:cxn>
              <a:cxn ang="T10">
                <a:pos x="T4" y="T5"/>
              </a:cxn>
              <a:cxn ang="T11">
                <a:pos x="T6" y="T7"/>
              </a:cxn>
            </a:cxnLst>
            <a:rect l="T12" t="T13" r="T14" b="T15"/>
            <a:pathLst>
              <a:path w="1884" h="3276">
                <a:moveTo>
                  <a:pt x="384" y="3276"/>
                </a:moveTo>
                <a:lnTo>
                  <a:pt x="1884" y="0"/>
                </a:lnTo>
                <a:lnTo>
                  <a:pt x="0" y="3276"/>
                </a:lnTo>
                <a:lnTo>
                  <a:pt x="384" y="3276"/>
                </a:lnTo>
                <a:close/>
              </a:path>
            </a:pathLst>
          </a:custGeom>
          <a:solidFill>
            <a:srgbClr val="E0E0E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7" name="Freeform 5">
            <a:extLst>
              <a:ext uri="{FF2B5EF4-FFF2-40B4-BE49-F238E27FC236}">
                <a16:creationId xmlns:a16="http://schemas.microsoft.com/office/drawing/2014/main" id="{0BD1C7BF-28DE-4200-A9AD-51E617D852B6}"/>
              </a:ext>
            </a:extLst>
          </p:cNvPr>
          <p:cNvSpPr>
            <a:spLocks noChangeArrowheads="1"/>
          </p:cNvSpPr>
          <p:nvPr/>
        </p:nvSpPr>
        <p:spPr bwMode="auto">
          <a:xfrm>
            <a:off x="3429000" y="0"/>
            <a:ext cx="5172075" cy="6858000"/>
          </a:xfrm>
          <a:custGeom>
            <a:avLst/>
            <a:gdLst>
              <a:gd name="T0" fmla="*/ 0 w 3258"/>
              <a:gd name="T1" fmla="*/ 0 h 4320"/>
              <a:gd name="T2" fmla="*/ 2147483646 w 3258"/>
              <a:gd name="T3" fmla="*/ 2147483646 h 4320"/>
              <a:gd name="T4" fmla="*/ 2147483646 w 3258"/>
              <a:gd name="T5" fmla="*/ 2147483646 h 4320"/>
              <a:gd name="T6" fmla="*/ 2147483646 w 3258"/>
              <a:gd name="T7" fmla="*/ 2147483646 h 4320"/>
              <a:gd name="T8" fmla="*/ 2147483646 w 3258"/>
              <a:gd name="T9" fmla="*/ 2147483646 h 4320"/>
              <a:gd name="T10" fmla="*/ 2147483646 w 3258"/>
              <a:gd name="T11" fmla="*/ 2147483646 h 4320"/>
              <a:gd name="T12" fmla="*/ 2147483646 w 3258"/>
              <a:gd name="T13" fmla="*/ 2147483646 h 4320"/>
              <a:gd name="T14" fmla="*/ 2147483646 w 3258"/>
              <a:gd name="T15" fmla="*/ 0 h 4320"/>
              <a:gd name="T16" fmla="*/ 0 w 3258"/>
              <a:gd name="T17" fmla="*/ 0 h 4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58"/>
              <a:gd name="T28" fmla="*/ 0 h 4320"/>
              <a:gd name="T29" fmla="*/ 3258 w 3258"/>
              <a:gd name="T30" fmla="*/ 4320 h 4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58" h="432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8" name="Freeform 6">
            <a:extLst>
              <a:ext uri="{FF2B5EF4-FFF2-40B4-BE49-F238E27FC236}">
                <a16:creationId xmlns:a16="http://schemas.microsoft.com/office/drawing/2014/main" id="{256A967C-99AC-4E9E-9919-99AF7ED85E83}"/>
              </a:ext>
            </a:extLst>
          </p:cNvPr>
          <p:cNvSpPr>
            <a:spLocks noChangeArrowheads="1"/>
          </p:cNvSpPr>
          <p:nvPr/>
        </p:nvSpPr>
        <p:spPr bwMode="auto">
          <a:xfrm>
            <a:off x="8382000" y="0"/>
            <a:ext cx="762000" cy="1143000"/>
          </a:xfrm>
          <a:custGeom>
            <a:avLst/>
            <a:gdLst>
              <a:gd name="T0" fmla="*/ 2147483646 w 480"/>
              <a:gd name="T1" fmla="*/ 0 h 720"/>
              <a:gd name="T2" fmla="*/ 0 w 480"/>
              <a:gd name="T3" fmla="*/ 2147483646 h 720"/>
              <a:gd name="T4" fmla="*/ 2147483646 w 480"/>
              <a:gd name="T5" fmla="*/ 2147483646 h 720"/>
              <a:gd name="T6" fmla="*/ 2147483646 w 480"/>
              <a:gd name="T7" fmla="*/ 2147483646 h 720"/>
              <a:gd name="T8" fmla="*/ 2147483646 w 480"/>
              <a:gd name="T9" fmla="*/ 2147483646 h 720"/>
              <a:gd name="T10" fmla="*/ 2147483646 w 480"/>
              <a:gd name="T11" fmla="*/ 2147483646 h 720"/>
              <a:gd name="T12" fmla="*/ 2147483646 w 480"/>
              <a:gd name="T13" fmla="*/ 0 h 720"/>
              <a:gd name="T14" fmla="*/ 2147483646 w 480"/>
              <a:gd name="T15" fmla="*/ 0 h 720"/>
              <a:gd name="T16" fmla="*/ 0 60000 65536"/>
              <a:gd name="T17" fmla="*/ 0 60000 65536"/>
              <a:gd name="T18" fmla="*/ 0 60000 65536"/>
              <a:gd name="T19" fmla="*/ 0 60000 65536"/>
              <a:gd name="T20" fmla="*/ 0 60000 65536"/>
              <a:gd name="T21" fmla="*/ 0 60000 65536"/>
              <a:gd name="T22" fmla="*/ 0 60000 65536"/>
              <a:gd name="T23" fmla="*/ 0 60000 65536"/>
              <a:gd name="T24" fmla="*/ 0 w 480"/>
              <a:gd name="T25" fmla="*/ 0 h 720"/>
              <a:gd name="T26" fmla="*/ 480 w 480"/>
              <a:gd name="T27" fmla="*/ 720 h 72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0" h="720">
                <a:moveTo>
                  <a:pt x="48" y="0"/>
                </a:moveTo>
                <a:lnTo>
                  <a:pt x="0" y="96"/>
                </a:lnTo>
                <a:lnTo>
                  <a:pt x="354" y="690"/>
                </a:lnTo>
                <a:lnTo>
                  <a:pt x="480" y="720"/>
                </a:lnTo>
                <a:lnTo>
                  <a:pt x="480" y="576"/>
                </a:lnTo>
                <a:lnTo>
                  <a:pt x="48" y="96"/>
                </a:lnTo>
                <a:lnTo>
                  <a:pt x="89" y="0"/>
                </a:lnTo>
                <a:lnTo>
                  <a:pt x="48" y="0"/>
                </a:ln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79" name="Freeform 7">
            <a:extLst>
              <a:ext uri="{FF2B5EF4-FFF2-40B4-BE49-F238E27FC236}">
                <a16:creationId xmlns:a16="http://schemas.microsoft.com/office/drawing/2014/main" id="{9AAF5906-0B40-44CB-8C1F-0B5B89FF5400}"/>
              </a:ext>
            </a:extLst>
          </p:cNvPr>
          <p:cNvSpPr>
            <a:spLocks noChangeArrowheads="1"/>
          </p:cNvSpPr>
          <p:nvPr/>
        </p:nvSpPr>
        <p:spPr bwMode="auto">
          <a:xfrm>
            <a:off x="8610600" y="228600"/>
            <a:ext cx="533400" cy="533400"/>
          </a:xfrm>
          <a:custGeom>
            <a:avLst/>
            <a:gdLst>
              <a:gd name="T0" fmla="*/ 2147483646 w 336"/>
              <a:gd name="T1" fmla="*/ 2147483646 h 336"/>
              <a:gd name="T2" fmla="*/ 0 w 336"/>
              <a:gd name="T3" fmla="*/ 0 h 336"/>
              <a:gd name="T4" fmla="*/ 2147483646 w 336"/>
              <a:gd name="T5" fmla="*/ 2147483646 h 336"/>
              <a:gd name="T6" fmla="*/ 2147483646 w 336"/>
              <a:gd name="T7" fmla="*/ 2147483646 h 336"/>
              <a:gd name="T8" fmla="*/ 0 60000 65536"/>
              <a:gd name="T9" fmla="*/ 0 60000 65536"/>
              <a:gd name="T10" fmla="*/ 0 60000 65536"/>
              <a:gd name="T11" fmla="*/ 0 60000 65536"/>
              <a:gd name="T12" fmla="*/ 0 w 336"/>
              <a:gd name="T13" fmla="*/ 0 h 336"/>
              <a:gd name="T14" fmla="*/ 336 w 336"/>
              <a:gd name="T15" fmla="*/ 336 h 336"/>
            </a:gdLst>
            <a:ahLst/>
            <a:cxnLst>
              <a:cxn ang="T8">
                <a:pos x="T0" y="T1"/>
              </a:cxn>
              <a:cxn ang="T9">
                <a:pos x="T2" y="T3"/>
              </a:cxn>
              <a:cxn ang="T10">
                <a:pos x="T4" y="T5"/>
              </a:cxn>
              <a:cxn ang="T11">
                <a:pos x="T6" y="T7"/>
              </a:cxn>
            </a:cxnLst>
            <a:rect l="T12" t="T13" r="T14" b="T15"/>
            <a:pathLst>
              <a:path w="336" h="336">
                <a:moveTo>
                  <a:pt x="336" y="336"/>
                </a:moveTo>
                <a:lnTo>
                  <a:pt x="0" y="0"/>
                </a:lnTo>
                <a:lnTo>
                  <a:pt x="336" y="240"/>
                </a:lnTo>
                <a:lnTo>
                  <a:pt x="336" y="336"/>
                </a:lnTo>
                <a:close/>
              </a:path>
            </a:pathLst>
          </a:cu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3080" name="Group 8">
            <a:extLst>
              <a:ext uri="{FF2B5EF4-FFF2-40B4-BE49-F238E27FC236}">
                <a16:creationId xmlns:a16="http://schemas.microsoft.com/office/drawing/2014/main" id="{E1BB2D91-018B-48A0-8472-BA62EE135FCF}"/>
              </a:ext>
            </a:extLst>
          </p:cNvPr>
          <p:cNvGrpSpPr>
            <a:grpSpLocks/>
          </p:cNvGrpSpPr>
          <p:nvPr/>
        </p:nvGrpSpPr>
        <p:grpSpPr bwMode="auto">
          <a:xfrm>
            <a:off x="5562600" y="0"/>
            <a:ext cx="3267075" cy="6858000"/>
            <a:chOff x="0" y="0"/>
            <a:chExt cx="2058" cy="4320"/>
          </a:xfrm>
        </p:grpSpPr>
        <p:sp>
          <p:nvSpPr>
            <p:cNvPr id="3091" name="Freeform 9">
              <a:extLst>
                <a:ext uri="{FF2B5EF4-FFF2-40B4-BE49-F238E27FC236}">
                  <a16:creationId xmlns:a16="http://schemas.microsoft.com/office/drawing/2014/main" id="{99EA5170-2952-4C1A-9EF2-3DFD22F07C88}"/>
                </a:ext>
              </a:extLst>
            </p:cNvPr>
            <p:cNvSpPr>
              <a:spLocks noChangeArrowheads="1"/>
            </p:cNvSpPr>
            <p:nvPr userDrawn="1"/>
          </p:nvSpPr>
          <p:spPr bwMode="auto">
            <a:xfrm>
              <a:off x="0" y="0"/>
              <a:ext cx="2058" cy="4320"/>
            </a:xfrm>
            <a:custGeom>
              <a:avLst/>
              <a:gdLst>
                <a:gd name="T0" fmla="*/ 0 w 2058"/>
                <a:gd name="T1" fmla="*/ 0 h 4320"/>
                <a:gd name="T2" fmla="*/ 1056 w 2058"/>
                <a:gd name="T3" fmla="*/ 0 h 4320"/>
                <a:gd name="T4" fmla="*/ 1854 w 2058"/>
                <a:gd name="T5" fmla="*/ 402 h 4320"/>
                <a:gd name="T6" fmla="*/ 2058 w 2058"/>
                <a:gd name="T7" fmla="*/ 972 h 4320"/>
                <a:gd name="T8" fmla="*/ 1296 w 2058"/>
                <a:gd name="T9" fmla="*/ 4320 h 4320"/>
                <a:gd name="T10" fmla="*/ 720 w 2058"/>
                <a:gd name="T11" fmla="*/ 4320 h 4320"/>
                <a:gd name="T12" fmla="*/ 1920 w 2058"/>
                <a:gd name="T13" fmla="*/ 912 h 4320"/>
                <a:gd name="T14" fmla="*/ 1776 w 2058"/>
                <a:gd name="T15" fmla="*/ 432 h 4320"/>
                <a:gd name="T16" fmla="*/ 0 w 2058"/>
                <a:gd name="T17" fmla="*/ 0 h 43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58"/>
                <a:gd name="T28" fmla="*/ 0 h 4320"/>
                <a:gd name="T29" fmla="*/ 2058 w 2058"/>
                <a:gd name="T30" fmla="*/ 4320 h 432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58" h="432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092" name="Freeform 10">
              <a:extLst>
                <a:ext uri="{FF2B5EF4-FFF2-40B4-BE49-F238E27FC236}">
                  <a16:creationId xmlns:a16="http://schemas.microsoft.com/office/drawing/2014/main" id="{8B576495-853F-43E9-A305-C525416765FB}"/>
                </a:ext>
              </a:extLst>
            </p:cNvPr>
            <p:cNvSpPr>
              <a:spLocks noChangeArrowheads="1"/>
            </p:cNvSpPr>
            <p:nvPr userDrawn="1"/>
          </p:nvSpPr>
          <p:spPr bwMode="auto">
            <a:xfrm>
              <a:off x="713" y="1056"/>
              <a:ext cx="1152" cy="3264"/>
            </a:xfrm>
            <a:custGeom>
              <a:avLst/>
              <a:gdLst>
                <a:gd name="T0" fmla="*/ 0 w 1152"/>
                <a:gd name="T1" fmla="*/ 3264 h 3264"/>
                <a:gd name="T2" fmla="*/ 1152 w 1152"/>
                <a:gd name="T3" fmla="*/ 0 h 3264"/>
                <a:gd name="T4" fmla="*/ 96 w 1152"/>
                <a:gd name="T5" fmla="*/ 3264 h 3264"/>
                <a:gd name="T6" fmla="*/ 0 w 1152"/>
                <a:gd name="T7" fmla="*/ 3264 h 3264"/>
                <a:gd name="T8" fmla="*/ 0 60000 65536"/>
                <a:gd name="T9" fmla="*/ 0 60000 65536"/>
                <a:gd name="T10" fmla="*/ 0 60000 65536"/>
                <a:gd name="T11" fmla="*/ 0 60000 65536"/>
                <a:gd name="T12" fmla="*/ 0 w 1152"/>
                <a:gd name="T13" fmla="*/ 0 h 3264"/>
                <a:gd name="T14" fmla="*/ 1152 w 1152"/>
                <a:gd name="T15" fmla="*/ 3264 h 3264"/>
              </a:gdLst>
              <a:ahLst/>
              <a:cxnLst>
                <a:cxn ang="T8">
                  <a:pos x="T0" y="T1"/>
                </a:cxn>
                <a:cxn ang="T9">
                  <a:pos x="T2" y="T3"/>
                </a:cxn>
                <a:cxn ang="T10">
                  <a:pos x="T4" y="T5"/>
                </a:cxn>
                <a:cxn ang="T11">
                  <a:pos x="T6" y="T7"/>
                </a:cxn>
              </a:cxnLst>
              <a:rect l="T12" t="T13" r="T14" b="T15"/>
              <a:pathLst>
                <a:path w="1152" h="3264">
                  <a:moveTo>
                    <a:pt x="0" y="3264"/>
                  </a:moveTo>
                  <a:lnTo>
                    <a:pt x="1152" y="0"/>
                  </a:lnTo>
                  <a:lnTo>
                    <a:pt x="96" y="3264"/>
                  </a:lnTo>
                  <a:lnTo>
                    <a:pt x="0" y="3264"/>
                  </a:lnTo>
                  <a:close/>
                </a:path>
              </a:pathLst>
            </a:cu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grpSp>
        <p:nvGrpSpPr>
          <p:cNvPr id="3081" name="Group 11">
            <a:extLst>
              <a:ext uri="{FF2B5EF4-FFF2-40B4-BE49-F238E27FC236}">
                <a16:creationId xmlns:a16="http://schemas.microsoft.com/office/drawing/2014/main" id="{C2165D1D-F735-43FC-84FD-5C02060ABE82}"/>
              </a:ext>
            </a:extLst>
          </p:cNvPr>
          <p:cNvGrpSpPr>
            <a:grpSpLocks/>
          </p:cNvGrpSpPr>
          <p:nvPr/>
        </p:nvGrpSpPr>
        <p:grpSpPr bwMode="auto">
          <a:xfrm>
            <a:off x="142875" y="765175"/>
            <a:ext cx="8858250" cy="5943600"/>
            <a:chOff x="0" y="0"/>
            <a:chExt cx="5580" cy="3744"/>
          </a:xfrm>
        </p:grpSpPr>
        <p:sp>
          <p:nvSpPr>
            <p:cNvPr id="4113" name="Rectangle 12">
              <a:extLst>
                <a:ext uri="{FF2B5EF4-FFF2-40B4-BE49-F238E27FC236}">
                  <a16:creationId xmlns:a16="http://schemas.microsoft.com/office/drawing/2014/main" id="{F2006679-7171-4361-8729-C6A99B8461C9}"/>
                </a:ext>
              </a:extLst>
            </p:cNvPr>
            <p:cNvSpPr>
              <a:spLocks noChangeArrowheads="1"/>
            </p:cNvSpPr>
            <p:nvPr userDrawn="1"/>
          </p:nvSpPr>
          <p:spPr bwMode="auto">
            <a:xfrm>
              <a:off x="0" y="0"/>
              <a:ext cx="5580" cy="3744"/>
            </a:xfrm>
            <a:prstGeom prst="rect">
              <a:avLst/>
            </a:prstGeom>
            <a:solidFill>
              <a:srgbClr val="FFFFFF">
                <a:alpha val="69019"/>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solidFill>
                  <a:srgbClr val="000000"/>
                </a:solidFill>
              </a:endParaRPr>
            </a:p>
          </p:txBody>
        </p:sp>
        <p:sp>
          <p:nvSpPr>
            <p:cNvPr id="4114" name="Rectangle 13">
              <a:extLst>
                <a:ext uri="{FF2B5EF4-FFF2-40B4-BE49-F238E27FC236}">
                  <a16:creationId xmlns:a16="http://schemas.microsoft.com/office/drawing/2014/main" id="{E12D5E53-A0FE-4F63-AF49-C899660B981E}"/>
                </a:ext>
              </a:extLst>
            </p:cNvPr>
            <p:cNvSpPr>
              <a:spLocks noChangeArrowheads="1"/>
            </p:cNvSpPr>
            <p:nvPr userDrawn="1"/>
          </p:nvSpPr>
          <p:spPr bwMode="auto">
            <a:xfrm>
              <a:off x="0" y="0"/>
              <a:ext cx="5580" cy="3744"/>
            </a:xfrm>
            <a:prstGeom prst="rect">
              <a:avLst/>
            </a:prstGeom>
            <a:solidFill>
              <a:srgbClr val="FFFFFF">
                <a:alpha val="69019"/>
              </a:srgbClr>
            </a:solidFill>
            <a:ln w="9525">
              <a:solidFill>
                <a:srgbClr val="80808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solidFill>
                  <a:srgbClr val="000000"/>
                </a:solidFill>
              </a:endParaRPr>
            </a:p>
          </p:txBody>
        </p:sp>
      </p:grpSp>
      <p:sp>
        <p:nvSpPr>
          <p:cNvPr id="4106" name="Rectangle 14">
            <a:extLst>
              <a:ext uri="{FF2B5EF4-FFF2-40B4-BE49-F238E27FC236}">
                <a16:creationId xmlns:a16="http://schemas.microsoft.com/office/drawing/2014/main" id="{A5A80967-68DE-41A6-8B7A-92D93D950AB5}"/>
              </a:ext>
            </a:extLst>
          </p:cNvPr>
          <p:cNvSpPr>
            <a:spLocks noChangeArrowheads="1"/>
          </p:cNvSpPr>
          <p:nvPr/>
        </p:nvSpPr>
        <p:spPr bwMode="auto">
          <a:xfrm>
            <a:off x="381000" y="676275"/>
            <a:ext cx="6248400" cy="152400"/>
          </a:xfrm>
          <a:prstGeom prst="rect">
            <a:avLst/>
          </a:prstGeom>
          <a:solidFill>
            <a:srgbClr val="FFFFFF"/>
          </a:solidFill>
          <a:ln>
            <a:noFill/>
          </a:ln>
          <a:extLst>
            <a:ext uri="{91240B29-F687-4f45-9708-019B960494DF}"/>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defRPr/>
            </a:pPr>
            <a:endParaRPr lang="zh-CN" altLang="en-US">
              <a:solidFill>
                <a:srgbClr val="000000"/>
              </a:solidFill>
            </a:endParaRPr>
          </a:p>
        </p:txBody>
      </p:sp>
      <p:pic>
        <p:nvPicPr>
          <p:cNvPr id="3083" name="Picture 15" descr="2">
            <a:extLst>
              <a:ext uri="{FF2B5EF4-FFF2-40B4-BE49-F238E27FC236}">
                <a16:creationId xmlns:a16="http://schemas.microsoft.com/office/drawing/2014/main" id="{4BEEAD84-E85A-4584-B9FE-D25AE6EDFFF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0063" y="577850"/>
            <a:ext cx="371475"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6">
            <a:extLst>
              <a:ext uri="{FF2B5EF4-FFF2-40B4-BE49-F238E27FC236}">
                <a16:creationId xmlns:a16="http://schemas.microsoft.com/office/drawing/2014/main" id="{0C9153BA-2DF0-432D-A9A4-4EB7B8FCDEE4}"/>
              </a:ext>
            </a:extLst>
          </p:cNvPr>
          <p:cNvSpPr>
            <a:spLocks noGrp="1" noChangeArrowheads="1"/>
          </p:cNvSpPr>
          <p:nvPr>
            <p:ph type="title"/>
          </p:nvPr>
        </p:nvSpPr>
        <p:spPr bwMode="auto">
          <a:xfrm>
            <a:off x="900113" y="115888"/>
            <a:ext cx="676751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85" name="Rectangle 17">
            <a:extLst>
              <a:ext uri="{FF2B5EF4-FFF2-40B4-BE49-F238E27FC236}">
                <a16:creationId xmlns:a16="http://schemas.microsoft.com/office/drawing/2014/main" id="{09867623-879D-4DB0-9AAF-96476A25A25B}"/>
              </a:ext>
            </a:extLst>
          </p:cNvPr>
          <p:cNvSpPr>
            <a:spLocks noGrp="1" noChangeArrowheads="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endParaRPr lang="en-US" altLang="zh-CN"/>
          </a:p>
          <a:p>
            <a:pPr lvl="1"/>
            <a:r>
              <a:rPr lang="zh-CN" altLang="en-US"/>
              <a:t>第二级</a:t>
            </a:r>
            <a:endParaRPr lang="en-US" altLang="zh-CN"/>
          </a:p>
          <a:p>
            <a:pPr lvl="2"/>
            <a:r>
              <a:rPr lang="zh-CN" altLang="en-US"/>
              <a:t>第三级</a:t>
            </a:r>
            <a:endParaRPr lang="en-US" altLang="zh-CN"/>
          </a:p>
          <a:p>
            <a:pPr lvl="3"/>
            <a:r>
              <a:rPr lang="zh-CN" altLang="en-US"/>
              <a:t>第四级</a:t>
            </a:r>
            <a:endParaRPr lang="en-US" altLang="zh-CN"/>
          </a:p>
          <a:p>
            <a:pPr lvl="4"/>
            <a:r>
              <a:rPr lang="zh-CN" altLang="en-US"/>
              <a:t>第五级</a:t>
            </a:r>
          </a:p>
        </p:txBody>
      </p:sp>
      <p:pic>
        <p:nvPicPr>
          <p:cNvPr id="3086" name="Picture 36" descr="01">
            <a:extLst>
              <a:ext uri="{FF2B5EF4-FFF2-40B4-BE49-F238E27FC236}">
                <a16:creationId xmlns:a16="http://schemas.microsoft.com/office/drawing/2014/main" id="{11B9F897-6E6A-4622-BD5F-BBC3A05AABC2}"/>
              </a:ext>
            </a:extLst>
          </p:cNvPr>
          <p:cNvPicPr>
            <a:picLocks noChangeAspect="1" noChangeArrowheads="1"/>
          </p:cNvPicPr>
          <p:nvPr userDrawn="1"/>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rcRect l="1459"/>
          <a:stretch>
            <a:fillRect/>
          </a:stretch>
        </p:blipFill>
        <p:spPr bwMode="auto">
          <a:xfrm>
            <a:off x="5429250" y="6027738"/>
            <a:ext cx="225266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7" name="Picture 37" descr="acmcolor">
            <a:extLst>
              <a:ext uri="{FF2B5EF4-FFF2-40B4-BE49-F238E27FC236}">
                <a16:creationId xmlns:a16="http://schemas.microsoft.com/office/drawing/2014/main" id="{B0AAE68B-5F0C-45BB-9D5B-FA878F88D0E5}"/>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b="18195"/>
          <a:stretch>
            <a:fillRect/>
          </a:stretch>
        </p:blipFill>
        <p:spPr bwMode="auto">
          <a:xfrm>
            <a:off x="7716838" y="5661025"/>
            <a:ext cx="12382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8" name="Rectangle 38">
            <a:extLst>
              <a:ext uri="{FF2B5EF4-FFF2-40B4-BE49-F238E27FC236}">
                <a16:creationId xmlns:a16="http://schemas.microsoft.com/office/drawing/2014/main" id="{40F1D562-29AD-4359-8DC0-4423543D75CE}"/>
              </a:ext>
            </a:extLst>
          </p:cNvPr>
          <p:cNvSpPr>
            <a:spLocks noChangeArrowheads="1"/>
          </p:cNvSpPr>
          <p:nvPr/>
        </p:nvSpPr>
        <p:spPr bwMode="auto">
          <a:xfrm>
            <a:off x="7010400" y="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Arial" panose="020B0604020202020204" pitchFamily="34" charset="0"/>
                <a:ea typeface="宋体" panose="02010600030101010101" pitchFamily="2" charset="-122"/>
              </a:defRPr>
            </a:lvl1pPr>
            <a:lvl2pPr marL="742950" indent="-285750">
              <a:defRPr kumimoji="1" sz="2400">
                <a:solidFill>
                  <a:schemeClr val="tx1"/>
                </a:solidFill>
                <a:latin typeface="Arial" panose="020B0604020202020204" pitchFamily="34" charset="0"/>
                <a:ea typeface="宋体" panose="02010600030101010101" pitchFamily="2" charset="-122"/>
              </a:defRPr>
            </a:lvl2pPr>
            <a:lvl3pPr marL="1143000" indent="-228600">
              <a:defRPr kumimoji="1" sz="2400">
                <a:solidFill>
                  <a:schemeClr val="tx1"/>
                </a:solidFill>
                <a:latin typeface="Arial" panose="020B0604020202020204" pitchFamily="34" charset="0"/>
                <a:ea typeface="宋体" panose="02010600030101010101" pitchFamily="2" charset="-122"/>
              </a:defRPr>
            </a:lvl3pPr>
            <a:lvl4pPr marL="1600200" indent="-228600">
              <a:defRPr kumimoji="1" sz="2400">
                <a:solidFill>
                  <a:schemeClr val="tx1"/>
                </a:solidFill>
                <a:latin typeface="Arial" panose="020B0604020202020204" pitchFamily="34" charset="0"/>
                <a:ea typeface="宋体" panose="02010600030101010101" pitchFamily="2" charset="-122"/>
              </a:defRPr>
            </a:lvl4pPr>
            <a:lvl5pPr marL="2057400" indent="-228600">
              <a:defRPr kumimoji="1"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fld id="{97C79B32-B48C-4117-8314-4A648418BC40}" type="slidenum">
              <a:rPr kumimoji="0" lang="zh-CN" altLang="en-US" sz="1400" smtClean="0">
                <a:solidFill>
                  <a:srgbClr val="000000"/>
                </a:solidFill>
              </a:rPr>
              <a:pPr algn="r" eaLnBrk="1" hangingPunct="1">
                <a:buFont typeface="Arial" panose="020B0604020202020204" pitchFamily="34" charset="0"/>
                <a:buNone/>
                <a:defRPr/>
              </a:pPr>
              <a:t>‹#›</a:t>
            </a:fld>
            <a:endParaRPr kumimoji="0" lang="en-US" altLang="zh-CN" sz="1400">
              <a:solidFill>
                <a:srgbClr val="000000"/>
              </a:solidFill>
            </a:endParaRP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fade/>
  </p:transition>
  <p:txStyles>
    <p:titleStyle>
      <a:lvl1pPr algn="l" rtl="0" eaLnBrk="0" fontAlgn="base" hangingPunct="0">
        <a:spcBef>
          <a:spcPct val="0"/>
        </a:spcBef>
        <a:spcAft>
          <a:spcPct val="0"/>
        </a:spcAft>
        <a:defRPr sz="4200" b="1">
          <a:solidFill>
            <a:schemeClr val="tx2"/>
          </a:solidFill>
          <a:latin typeface="+mj-lt"/>
          <a:ea typeface="+mj-ea"/>
          <a:cs typeface="微软雅黑" charset="0"/>
        </a:defRPr>
      </a:lvl1pPr>
      <a:lvl2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微软雅黑" charset="0"/>
        </a:defRPr>
      </a:lvl1pPr>
      <a:lvl2pPr marL="742950" indent="-285750" algn="l" rtl="0" eaLnBrk="0" fontAlgn="base" hangingPunct="0">
        <a:spcBef>
          <a:spcPct val="20000"/>
        </a:spcBef>
        <a:spcAft>
          <a:spcPct val="0"/>
        </a:spcAft>
        <a:buChar char="–"/>
        <a:defRPr kumimoji="1" sz="2800">
          <a:solidFill>
            <a:schemeClr val="tx1"/>
          </a:solidFill>
          <a:latin typeface="+mn-lt"/>
          <a:ea typeface="+mn-ea"/>
          <a:cs typeface="微软雅黑" charset="0"/>
        </a:defRPr>
      </a:lvl2pPr>
      <a:lvl3pPr marL="1143000" indent="-228600" algn="l" rtl="0" eaLnBrk="0" fontAlgn="base" hangingPunct="0">
        <a:spcBef>
          <a:spcPct val="20000"/>
        </a:spcBef>
        <a:spcAft>
          <a:spcPct val="0"/>
        </a:spcAft>
        <a:buChar char="•"/>
        <a:defRPr kumimoji="1" sz="2400">
          <a:solidFill>
            <a:schemeClr val="tx1"/>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tx1"/>
          </a:solidFill>
          <a:latin typeface="+mn-lt"/>
          <a:ea typeface="+mn-ea"/>
          <a:cs typeface="微软雅黑" charset="0"/>
        </a:defRPr>
      </a:lvl4pPr>
      <a:lvl5pPr marL="2057400" indent="-228600" algn="l" rtl="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mn-lt"/>
          <a:ea typeface="+mn-ea"/>
          <a:cs typeface="微软雅黑" charset="0"/>
        </a:defRPr>
      </a:lvl5pPr>
      <a:lvl6pPr marL="2514600" indent="-228600" algn="l" rtl="0" eaLnBrk="0" fontAlgn="base" hangingPunct="0">
        <a:spcBef>
          <a:spcPct val="20000"/>
        </a:spcBef>
        <a:spcAft>
          <a:spcPct val="0"/>
        </a:spcAft>
        <a:buSzPct val="40000"/>
        <a:buFont typeface="Wingdings" pitchFamily="2" charset="2"/>
        <a:buChar char="l"/>
        <a:defRPr sz="2000">
          <a:solidFill>
            <a:schemeClr val="tx1"/>
          </a:solidFill>
          <a:latin typeface="+mn-lt"/>
          <a:ea typeface="+mn-ea"/>
        </a:defRPr>
      </a:lvl6pPr>
      <a:lvl7pPr marL="2971800" indent="-228600" algn="l" rtl="0" eaLnBrk="0" fontAlgn="base" hangingPunct="0">
        <a:spcBef>
          <a:spcPct val="20000"/>
        </a:spcBef>
        <a:spcAft>
          <a:spcPct val="0"/>
        </a:spcAft>
        <a:buSzPct val="40000"/>
        <a:buFont typeface="Wingdings" pitchFamily="2" charset="2"/>
        <a:buChar char="l"/>
        <a:defRPr sz="2000">
          <a:solidFill>
            <a:schemeClr val="tx1"/>
          </a:solidFill>
          <a:latin typeface="+mn-lt"/>
          <a:ea typeface="+mn-ea"/>
        </a:defRPr>
      </a:lvl7pPr>
      <a:lvl8pPr marL="3429000" indent="-228600" algn="l" rtl="0" eaLnBrk="0" fontAlgn="base" hangingPunct="0">
        <a:spcBef>
          <a:spcPct val="20000"/>
        </a:spcBef>
        <a:spcAft>
          <a:spcPct val="0"/>
        </a:spcAft>
        <a:buSzPct val="40000"/>
        <a:buFont typeface="Wingdings" pitchFamily="2" charset="2"/>
        <a:buChar char="l"/>
        <a:defRPr sz="2000">
          <a:solidFill>
            <a:schemeClr val="tx1"/>
          </a:solidFill>
          <a:latin typeface="+mn-lt"/>
          <a:ea typeface="+mn-ea"/>
        </a:defRPr>
      </a:lvl8pPr>
      <a:lvl9pPr marL="3886200" indent="-228600" algn="l" rtl="0" eaLnBrk="0" fontAlgn="base" hangingPunct="0">
        <a:spcBef>
          <a:spcPct val="20000"/>
        </a:spcBef>
        <a:spcAft>
          <a:spcPct val="0"/>
        </a:spcAft>
        <a:buSzPct val="40000"/>
        <a:buFont typeface="Wingdings" pitchFamily="2" charset="2"/>
        <a:buChar char="l"/>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BB41CAC-EE40-49B6-8426-32F89C11404C}"/>
              </a:ext>
            </a:extLst>
          </p:cNvPr>
          <p:cNvSpPr>
            <a:spLocks noGrp="1" noChangeArrowheads="1"/>
          </p:cNvSpPr>
          <p:nvPr>
            <p:ph type="ctrTitle"/>
          </p:nvPr>
        </p:nvSpPr>
        <p:spPr>
          <a:xfrm>
            <a:off x="1196975" y="1436688"/>
            <a:ext cx="6750050" cy="1514475"/>
          </a:xfrm>
        </p:spPr>
        <p:txBody>
          <a:bodyPr/>
          <a:lstStyle/>
          <a:p>
            <a:r>
              <a:rPr lang="zh-CN" altLang="en-US" dirty="0"/>
              <a:t>KMP字符串匹配</a:t>
            </a:r>
          </a:p>
        </p:txBody>
      </p:sp>
      <p:sp>
        <p:nvSpPr>
          <p:cNvPr id="8" name="标题 1">
            <a:extLst>
              <a:ext uri="{FF2B5EF4-FFF2-40B4-BE49-F238E27FC236}">
                <a16:creationId xmlns:a16="http://schemas.microsoft.com/office/drawing/2014/main" id="{7BC670C6-807A-40FB-B2C0-209F76EB4375}"/>
              </a:ext>
            </a:extLst>
          </p:cNvPr>
          <p:cNvSpPr txBox="1">
            <a:spLocks noChangeArrowheads="1"/>
          </p:cNvSpPr>
          <p:nvPr/>
        </p:nvSpPr>
        <p:spPr bwMode="auto">
          <a:xfrm>
            <a:off x="1196975" y="3437717"/>
            <a:ext cx="8458200"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4200" b="1">
                <a:solidFill>
                  <a:schemeClr val="tx2"/>
                </a:solidFill>
                <a:latin typeface="+mj-lt"/>
                <a:ea typeface="+mj-ea"/>
                <a:cs typeface="微软雅黑" charset="0"/>
              </a:defRPr>
            </a:lvl1pPr>
            <a:lvl2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2pPr>
            <a:lvl3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3pPr>
            <a:lvl4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4pPr>
            <a:lvl5pPr algn="l" rtl="0" eaLnBrk="0" fontAlgn="base" hangingPunct="0">
              <a:spcBef>
                <a:spcPct val="0"/>
              </a:spcBef>
              <a:spcAft>
                <a:spcPct val="0"/>
              </a:spcAft>
              <a:defRPr sz="4200" b="1">
                <a:solidFill>
                  <a:schemeClr val="tx2"/>
                </a:solidFill>
                <a:latin typeface="微软雅黑" pitchFamily="34" charset="-122"/>
                <a:ea typeface="微软雅黑" pitchFamily="34" charset="-122"/>
                <a:cs typeface="微软雅黑" charset="0"/>
              </a:defRPr>
            </a:lvl5pPr>
            <a:lvl6pPr marL="4572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6pPr>
            <a:lvl7pPr marL="9144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7pPr>
            <a:lvl8pPr marL="13716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8pPr>
            <a:lvl9pPr marL="1828800" algn="l" rtl="0" eaLnBrk="0" fontAlgn="base" hangingPunct="0">
              <a:spcBef>
                <a:spcPct val="0"/>
              </a:spcBef>
              <a:spcAft>
                <a:spcPct val="0"/>
              </a:spcAft>
              <a:defRPr sz="4200" b="1">
                <a:solidFill>
                  <a:schemeClr val="tx2"/>
                </a:solidFill>
                <a:latin typeface="微软雅黑" pitchFamily="34" charset="-122"/>
                <a:ea typeface="微软雅黑" pitchFamily="34" charset="-122"/>
              </a:defRPr>
            </a:lvl9pPr>
          </a:lstStyle>
          <a:p>
            <a:pPr eaLnBrk="1" hangingPunct="1"/>
            <a:r>
              <a:rPr lang="zh-CN" altLang="en-US" sz="6000" kern="0" dirty="0">
                <a:solidFill>
                  <a:schemeClr val="tx1"/>
                </a:solidFill>
                <a:latin typeface="隶书" panose="02010509060101010101" pitchFamily="49" charset="-122"/>
                <a:ea typeface="隶书" panose="02010509060101010101" pitchFamily="49" charset="-122"/>
              </a:rPr>
              <a:t>算法设计与分析</a:t>
            </a:r>
            <a:br>
              <a:rPr lang="en-US" altLang="zh-CN" sz="6000" kern="0" dirty="0">
                <a:solidFill>
                  <a:schemeClr val="tx1"/>
                </a:solidFill>
                <a:latin typeface="隶书" panose="02010509060101010101" pitchFamily="49" charset="-122"/>
                <a:ea typeface="隶书" panose="02010509060101010101" pitchFamily="49" charset="-122"/>
              </a:rPr>
            </a:br>
            <a:r>
              <a:rPr lang="en-US" altLang="zh-CN" sz="2400" kern="0" dirty="0">
                <a:solidFill>
                  <a:schemeClr val="tx1"/>
                </a:solidFill>
                <a:latin typeface="隶书" panose="02010509060101010101" pitchFamily="49" charset="-122"/>
                <a:ea typeface="隶书" panose="02010509060101010101" pitchFamily="49" charset="-122"/>
              </a:rPr>
              <a:t>Computer Algorithm Design &amp; Analysis</a:t>
            </a:r>
            <a:endParaRPr lang="zh-CN" altLang="en-US" sz="4400" kern="0" dirty="0">
              <a:solidFill>
                <a:schemeClr val="tx1"/>
              </a:solidFill>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2D49D2AA-3134-4A05-B8FE-B59509D5AC87}"/>
              </a:ext>
            </a:extLst>
          </p:cNvPr>
          <p:cNvSpPr>
            <a:spLocks noGrp="1" noChangeArrowheads="1"/>
          </p:cNvSpPr>
          <p:nvPr>
            <p:ph type="title"/>
          </p:nvPr>
        </p:nvSpPr>
        <p:spPr/>
        <p:txBody>
          <a:bodyPr/>
          <a:lstStyle/>
          <a:p>
            <a:r>
              <a:rPr kumimoji="1" lang="zh-CN" altLang="en-US"/>
              <a:t>前缀后缀最大值</a:t>
            </a:r>
            <a:endParaRPr lang="zh-CN" altLang="en-US"/>
          </a:p>
        </p:txBody>
      </p:sp>
      <p:sp>
        <p:nvSpPr>
          <p:cNvPr id="36867" name="内容占位符 2">
            <a:extLst>
              <a:ext uri="{FF2B5EF4-FFF2-40B4-BE49-F238E27FC236}">
                <a16:creationId xmlns:a16="http://schemas.microsoft.com/office/drawing/2014/main" id="{31BEA72C-F174-4570-A195-B4B9323DFDE1}"/>
              </a:ext>
            </a:extLst>
          </p:cNvPr>
          <p:cNvSpPr>
            <a:spLocks noGrp="1" noChangeArrowheads="1"/>
          </p:cNvSpPr>
          <p:nvPr>
            <p:ph idx="1"/>
          </p:nvPr>
        </p:nvSpPr>
        <p:spPr>
          <a:xfrm>
            <a:off x="323850" y="1125538"/>
            <a:ext cx="8518525" cy="5543550"/>
          </a:xfrm>
        </p:spPr>
        <p:txBody>
          <a:bodyPr/>
          <a:lstStyle/>
          <a:p>
            <a:pPr marL="0" indent="0">
              <a:buFontTx/>
              <a:buNone/>
            </a:pPr>
            <a:r>
              <a:rPr kumimoji="0" lang="zh-CN" altLang="en-US"/>
              <a:t>举一个容易看出性质的例子，</a:t>
            </a:r>
            <a:r>
              <a:rPr kumimoji="0" lang="en-US" altLang="zh-CN">
                <a:solidFill>
                  <a:srgbClr val="FF0000"/>
                </a:solidFill>
              </a:rPr>
              <a:t>S=ABABABA</a:t>
            </a:r>
          </a:p>
          <a:p>
            <a:pPr marL="0" indent="0">
              <a:buFontTx/>
              <a:buNone/>
            </a:pPr>
            <a:endParaRPr kumimoji="0" lang="en-US" altLang="zh-CN"/>
          </a:p>
          <a:p>
            <a:pPr marL="0" indent="0">
              <a:buFontTx/>
              <a:buNone/>
            </a:pPr>
            <a:endParaRPr kumimoji="0" lang="en-US" altLang="zh-CN"/>
          </a:p>
        </p:txBody>
      </p:sp>
      <p:sp>
        <p:nvSpPr>
          <p:cNvPr id="36868" name="文本框 2">
            <a:extLst>
              <a:ext uri="{FF2B5EF4-FFF2-40B4-BE49-F238E27FC236}">
                <a16:creationId xmlns:a16="http://schemas.microsoft.com/office/drawing/2014/main" id="{86520427-9574-4DF9-A22B-EA9D9B779E4A}"/>
              </a:ext>
            </a:extLst>
          </p:cNvPr>
          <p:cNvSpPr txBox="1">
            <a:spLocks noChangeArrowheads="1"/>
          </p:cNvSpPr>
          <p:nvPr/>
        </p:nvSpPr>
        <p:spPr bwMode="auto">
          <a:xfrm>
            <a:off x="5003800" y="1844675"/>
            <a:ext cx="3889375"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800">
                <a:solidFill>
                  <a:srgbClr val="000000"/>
                </a:solidFill>
              </a:rPr>
              <a:t>容易发现，</a:t>
            </a:r>
            <a:r>
              <a:rPr lang="en-US" altLang="zh-CN" sz="2800">
                <a:solidFill>
                  <a:srgbClr val="000000"/>
                </a:solidFill>
              </a:rPr>
              <a:t>S</a:t>
            </a:r>
            <a:r>
              <a:rPr lang="zh-CN" altLang="en-US" sz="2800">
                <a:solidFill>
                  <a:srgbClr val="000000"/>
                </a:solidFill>
              </a:rPr>
              <a:t>有</a:t>
            </a:r>
            <a:r>
              <a:rPr lang="zh-CN" altLang="zh-CN" sz="2800">
                <a:solidFill>
                  <a:srgbClr val="000000"/>
                </a:solidFill>
              </a:rPr>
              <a:t>5</a:t>
            </a:r>
            <a:r>
              <a:rPr lang="zh-CN" altLang="en-US" sz="2800">
                <a:solidFill>
                  <a:srgbClr val="000000"/>
                </a:solidFill>
              </a:rPr>
              <a:t>个</a:t>
            </a:r>
            <a:endParaRPr lang="en-US" altLang="zh-CN" sz="2800">
              <a:solidFill>
                <a:srgbClr val="000000"/>
              </a:solidFill>
            </a:endParaRPr>
          </a:p>
          <a:p>
            <a:pPr>
              <a:spcBef>
                <a:spcPct val="0"/>
              </a:spcBef>
              <a:buFontTx/>
              <a:buNone/>
            </a:pPr>
            <a:r>
              <a:rPr lang="zh-CN" altLang="en-US" sz="2800">
                <a:solidFill>
                  <a:srgbClr val="FF0000"/>
                </a:solidFill>
              </a:rPr>
              <a:t>前缀</a:t>
            </a:r>
            <a:r>
              <a:rPr lang="zh-CN" altLang="en-US" sz="2800">
                <a:solidFill>
                  <a:srgbClr val="000000"/>
                </a:solidFill>
              </a:rPr>
              <a:t>与</a:t>
            </a:r>
            <a:r>
              <a:rPr lang="zh-CN" altLang="en-US" sz="2800">
                <a:solidFill>
                  <a:srgbClr val="FF0000"/>
                </a:solidFill>
              </a:rPr>
              <a:t>后缀</a:t>
            </a:r>
            <a:r>
              <a:rPr lang="zh-CN" altLang="en-US" sz="2800">
                <a:solidFill>
                  <a:srgbClr val="0000FF"/>
                </a:solidFill>
              </a:rPr>
              <a:t>相等</a:t>
            </a:r>
            <a:r>
              <a:rPr lang="zh-CN" altLang="en-US" sz="2800">
                <a:solidFill>
                  <a:srgbClr val="000000"/>
                </a:solidFill>
              </a:rPr>
              <a:t>，如果我们不算自身，即</a:t>
            </a:r>
            <a:r>
              <a:rPr lang="zh-CN" altLang="en-US" sz="2800">
                <a:solidFill>
                  <a:srgbClr val="0000FF"/>
                </a:solidFill>
              </a:rPr>
              <a:t>前缀</a:t>
            </a:r>
            <a:r>
              <a:rPr lang="en-US" altLang="zh-CN" sz="2800">
                <a:solidFill>
                  <a:srgbClr val="0000FF"/>
                </a:solidFill>
              </a:rPr>
              <a:t>ABABABA</a:t>
            </a:r>
            <a:r>
              <a:rPr lang="zh-CN" altLang="en-US" sz="2800">
                <a:solidFill>
                  <a:srgbClr val="0000FF"/>
                </a:solidFill>
              </a:rPr>
              <a:t>不算</a:t>
            </a:r>
            <a:r>
              <a:rPr lang="zh-CN" altLang="en-US" sz="2800">
                <a:solidFill>
                  <a:srgbClr val="000000"/>
                </a:solidFill>
              </a:rPr>
              <a:t>，</a:t>
            </a:r>
            <a:endParaRPr lang="en-US" altLang="zh-CN" sz="2800">
              <a:solidFill>
                <a:srgbClr val="000000"/>
              </a:solidFill>
            </a:endParaRPr>
          </a:p>
          <a:p>
            <a:pPr>
              <a:spcBef>
                <a:spcPct val="0"/>
              </a:spcBef>
              <a:buFontTx/>
              <a:buNone/>
            </a:pPr>
            <a:r>
              <a:rPr lang="zh-CN" altLang="en-US" sz="2800">
                <a:solidFill>
                  <a:srgbClr val="0000FF"/>
                </a:solidFill>
              </a:rPr>
              <a:t>后缀</a:t>
            </a:r>
            <a:r>
              <a:rPr lang="en-US" altLang="zh-CN" sz="2800">
                <a:solidFill>
                  <a:srgbClr val="0000FF"/>
                </a:solidFill>
              </a:rPr>
              <a:t>ABABABA</a:t>
            </a:r>
            <a:r>
              <a:rPr lang="zh-CN" altLang="en-US" sz="2800">
                <a:solidFill>
                  <a:srgbClr val="0000FF"/>
                </a:solidFill>
              </a:rPr>
              <a:t>不算</a:t>
            </a:r>
            <a:r>
              <a:rPr lang="zh-CN" altLang="en-US" sz="2800">
                <a:solidFill>
                  <a:srgbClr val="000000"/>
                </a:solidFill>
              </a:rPr>
              <a:t>，</a:t>
            </a:r>
            <a:endParaRPr lang="en-US" altLang="zh-CN" sz="2800">
              <a:solidFill>
                <a:srgbClr val="000000"/>
              </a:solidFill>
            </a:endParaRPr>
          </a:p>
          <a:p>
            <a:pPr>
              <a:spcBef>
                <a:spcPct val="0"/>
              </a:spcBef>
              <a:buFontTx/>
              <a:buNone/>
            </a:pPr>
            <a:r>
              <a:rPr lang="zh-CN" altLang="en-US" sz="2800">
                <a:solidFill>
                  <a:srgbClr val="000000"/>
                </a:solidFill>
              </a:rPr>
              <a:t>那么，在所有相等的</a:t>
            </a:r>
            <a:endParaRPr lang="en-US" altLang="zh-CN" sz="2800">
              <a:solidFill>
                <a:srgbClr val="000000"/>
              </a:solidFill>
            </a:endParaRPr>
          </a:p>
          <a:p>
            <a:pPr>
              <a:spcBef>
                <a:spcPct val="0"/>
              </a:spcBef>
              <a:buFontTx/>
              <a:buNone/>
            </a:pPr>
            <a:r>
              <a:rPr lang="en-US" altLang="zh-CN" sz="2800">
                <a:solidFill>
                  <a:srgbClr val="000000"/>
                </a:solidFill>
              </a:rPr>
              <a:t>&lt;</a:t>
            </a:r>
            <a:r>
              <a:rPr lang="zh-CN" altLang="en-US" sz="2800">
                <a:solidFill>
                  <a:srgbClr val="000000"/>
                </a:solidFill>
              </a:rPr>
              <a:t>前缀，后缀</a:t>
            </a:r>
            <a:r>
              <a:rPr lang="en-US" altLang="zh-CN" sz="2800">
                <a:solidFill>
                  <a:srgbClr val="000000"/>
                </a:solidFill>
              </a:rPr>
              <a:t>&gt;</a:t>
            </a:r>
            <a:r>
              <a:rPr lang="zh-CN" altLang="en-US" sz="2800">
                <a:solidFill>
                  <a:srgbClr val="000000"/>
                </a:solidFill>
              </a:rPr>
              <a:t>里，</a:t>
            </a:r>
            <a:endParaRPr lang="en-US" altLang="zh-CN" sz="2800">
              <a:solidFill>
                <a:srgbClr val="000000"/>
              </a:solidFill>
            </a:endParaRPr>
          </a:p>
          <a:p>
            <a:pPr>
              <a:spcBef>
                <a:spcPct val="0"/>
              </a:spcBef>
              <a:buFontTx/>
              <a:buNone/>
            </a:pPr>
            <a:r>
              <a:rPr lang="zh-CN" altLang="en-US" sz="2800">
                <a:solidFill>
                  <a:srgbClr val="0000FF"/>
                </a:solidFill>
              </a:rPr>
              <a:t>长度最大</a:t>
            </a:r>
            <a:r>
              <a:rPr lang="zh-CN" altLang="en-US" sz="2800">
                <a:solidFill>
                  <a:srgbClr val="000000"/>
                </a:solidFill>
              </a:rPr>
              <a:t>的就是</a:t>
            </a:r>
            <a:r>
              <a:rPr lang="en-US" altLang="zh-CN" sz="2800">
                <a:solidFill>
                  <a:srgbClr val="000000"/>
                </a:solidFill>
              </a:rPr>
              <a:t> </a:t>
            </a:r>
            <a:r>
              <a:rPr lang="en-US" altLang="zh-CN" sz="2800">
                <a:solidFill>
                  <a:srgbClr val="FF0000"/>
                </a:solidFill>
              </a:rPr>
              <a:t>ABABA</a:t>
            </a:r>
            <a:r>
              <a:rPr lang="zh-CN" altLang="en-US" sz="2800">
                <a:solidFill>
                  <a:srgbClr val="000000"/>
                </a:solidFill>
              </a:rPr>
              <a:t>，则前缀后缀</a:t>
            </a:r>
            <a:endParaRPr lang="en-US" altLang="zh-CN" sz="2800">
              <a:solidFill>
                <a:srgbClr val="000000"/>
              </a:solidFill>
            </a:endParaRPr>
          </a:p>
          <a:p>
            <a:pPr>
              <a:spcBef>
                <a:spcPct val="0"/>
              </a:spcBef>
              <a:buFontTx/>
              <a:buNone/>
            </a:pPr>
            <a:r>
              <a:rPr lang="zh-CN" altLang="en-US" sz="2800">
                <a:solidFill>
                  <a:srgbClr val="000000"/>
                </a:solidFill>
              </a:rPr>
              <a:t>最大值就是</a:t>
            </a:r>
            <a:r>
              <a:rPr lang="en-US" altLang="zh-CN" sz="2800">
                <a:solidFill>
                  <a:srgbClr val="FF0000"/>
                </a:solidFill>
              </a:rPr>
              <a:t>5</a:t>
            </a:r>
            <a:r>
              <a:rPr lang="zh-CN" altLang="en-US" sz="2800">
                <a:solidFill>
                  <a:srgbClr val="000000"/>
                </a:solidFill>
              </a:rPr>
              <a:t>！</a:t>
            </a:r>
            <a:endParaRPr lang="en-US" altLang="zh-CN" sz="2800">
              <a:solidFill>
                <a:srgbClr val="000000"/>
              </a:solidFill>
            </a:endParaRPr>
          </a:p>
          <a:p>
            <a:pPr>
              <a:spcBef>
                <a:spcPct val="0"/>
              </a:spcBef>
              <a:buFontTx/>
              <a:buNone/>
            </a:pPr>
            <a:endParaRPr lang="en-US" altLang="zh-CN" sz="2800">
              <a:solidFill>
                <a:srgbClr val="000000"/>
              </a:solidFill>
            </a:endParaRPr>
          </a:p>
          <a:p>
            <a:pPr>
              <a:spcBef>
                <a:spcPct val="0"/>
              </a:spcBef>
              <a:buFontTx/>
              <a:buNone/>
            </a:pPr>
            <a:endParaRPr lang="en-US" altLang="zh-CN" sz="2800">
              <a:solidFill>
                <a:srgbClr val="000000"/>
              </a:solidFill>
            </a:endParaRPr>
          </a:p>
        </p:txBody>
      </p:sp>
      <p:graphicFrame>
        <p:nvGraphicFramePr>
          <p:cNvPr id="8" name="表格 7">
            <a:extLst>
              <a:ext uri="{FF2B5EF4-FFF2-40B4-BE49-F238E27FC236}">
                <a16:creationId xmlns:a16="http://schemas.microsoft.com/office/drawing/2014/main" id="{FC6481CA-7259-4517-A730-7ED01B497A3E}"/>
              </a:ext>
            </a:extLst>
          </p:cNvPr>
          <p:cNvGraphicFramePr>
            <a:graphicFrameLocks noGrp="1"/>
          </p:cNvGraphicFramePr>
          <p:nvPr/>
        </p:nvGraphicFramePr>
        <p:xfrm>
          <a:off x="323850" y="1844675"/>
          <a:ext cx="4535488" cy="4575179"/>
        </p:xfrm>
        <a:graphic>
          <a:graphicData uri="http://schemas.openxmlformats.org/drawingml/2006/table">
            <a:tbl>
              <a:tblPr/>
              <a:tblGrid>
                <a:gridCol w="1511300">
                  <a:extLst>
                    <a:ext uri="{9D8B030D-6E8A-4147-A177-3AD203B41FA5}">
                      <a16:colId xmlns:a16="http://schemas.microsoft.com/office/drawing/2014/main" val="333352982"/>
                    </a:ext>
                  </a:extLst>
                </a:gridCol>
                <a:gridCol w="1512888">
                  <a:extLst>
                    <a:ext uri="{9D8B030D-6E8A-4147-A177-3AD203B41FA5}">
                      <a16:colId xmlns:a16="http://schemas.microsoft.com/office/drawing/2014/main" val="850587338"/>
                    </a:ext>
                  </a:extLst>
                </a:gridCol>
                <a:gridCol w="1511300">
                  <a:extLst>
                    <a:ext uri="{9D8B030D-6E8A-4147-A177-3AD203B41FA5}">
                      <a16:colId xmlns:a16="http://schemas.microsoft.com/office/drawing/2014/main" val="3743230286"/>
                    </a:ext>
                  </a:extLst>
                </a:gridCol>
              </a:tblGrid>
              <a:tr h="396875">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前缀</a:t>
                      </a: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后缀</a:t>
                      </a: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相等</a:t>
                      </a: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878012437"/>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空</a:t>
                      </a: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空</a:t>
                      </a: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yes</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874953184"/>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yes</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62248601"/>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no</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953529542"/>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ABA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ABA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yes</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372102198"/>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ABAB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BABA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no</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485554328"/>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ABABA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ABABA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yes</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027150622"/>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ABABAB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BABABA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no</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344019999"/>
                  </a:ext>
                </a:extLst>
              </a:tr>
              <a:tr h="52228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ABABABA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20" marR="91420" marT="45716" marB="45716"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ABABABA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yes</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20" marR="91420" marT="45716" marB="45716"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82417711"/>
                  </a:ext>
                </a:extLst>
              </a:tr>
            </a:tbl>
          </a:graphicData>
        </a:graphic>
      </p:graphicFrame>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CE9CA50A-0862-4605-B202-8D42FE556814}"/>
              </a:ext>
            </a:extLst>
          </p:cNvPr>
          <p:cNvSpPr>
            <a:spLocks noGrp="1" noChangeArrowheads="1"/>
          </p:cNvSpPr>
          <p:nvPr>
            <p:ph type="title"/>
          </p:nvPr>
        </p:nvSpPr>
        <p:spPr/>
        <p:txBody>
          <a:bodyPr/>
          <a:lstStyle/>
          <a:p>
            <a:r>
              <a:rPr kumimoji="1" lang="zh-CN" altLang="en-US"/>
              <a:t>前缀后缀最大值</a:t>
            </a:r>
            <a:endParaRPr lang="zh-CN" altLang="en-US"/>
          </a:p>
        </p:txBody>
      </p:sp>
      <p:sp>
        <p:nvSpPr>
          <p:cNvPr id="37891" name="内容占位符 2">
            <a:extLst>
              <a:ext uri="{FF2B5EF4-FFF2-40B4-BE49-F238E27FC236}">
                <a16:creationId xmlns:a16="http://schemas.microsoft.com/office/drawing/2014/main" id="{DECC2B9F-1B4F-469E-B040-F44B38A5BB36}"/>
              </a:ext>
            </a:extLst>
          </p:cNvPr>
          <p:cNvSpPr>
            <a:spLocks noGrp="1" noChangeArrowheads="1"/>
          </p:cNvSpPr>
          <p:nvPr>
            <p:ph idx="1"/>
          </p:nvPr>
        </p:nvSpPr>
        <p:spPr>
          <a:xfrm>
            <a:off x="250825" y="1125538"/>
            <a:ext cx="8642350" cy="5183187"/>
          </a:xfrm>
        </p:spPr>
        <p:txBody>
          <a:bodyPr/>
          <a:lstStyle/>
          <a:p>
            <a:pPr marL="0" indent="0">
              <a:buFontTx/>
              <a:buNone/>
            </a:pPr>
            <a:r>
              <a:rPr kumimoji="0" lang="zh-CN" altLang="en-US"/>
              <a:t>一个字符串</a:t>
            </a:r>
            <a:r>
              <a:rPr kumimoji="0" lang="en-US" altLang="zh-CN"/>
              <a:t>S</a:t>
            </a:r>
            <a:r>
              <a:rPr kumimoji="0" lang="zh-CN" altLang="en-US"/>
              <a:t>，长度为</a:t>
            </a:r>
            <a:r>
              <a:rPr kumimoji="0" lang="en-US" altLang="zh-CN"/>
              <a:t>N.</a:t>
            </a:r>
          </a:p>
          <a:p>
            <a:pPr marL="0" indent="0">
              <a:buFontTx/>
              <a:buNone/>
            </a:pPr>
            <a:r>
              <a:rPr kumimoji="0" lang="zh-CN" altLang="en-US"/>
              <a:t>找出它的</a:t>
            </a:r>
            <a:r>
              <a:rPr kumimoji="0" lang="en-US" altLang="zh-CN"/>
              <a:t>N+1</a:t>
            </a:r>
            <a:r>
              <a:rPr kumimoji="0" lang="zh-CN" altLang="en-US"/>
              <a:t>个前缀（包括空前缀）</a:t>
            </a:r>
            <a:endParaRPr kumimoji="0" lang="en-US" altLang="zh-CN"/>
          </a:p>
          <a:p>
            <a:pPr marL="0" indent="0">
              <a:buFontTx/>
              <a:buNone/>
            </a:pPr>
            <a:r>
              <a:rPr kumimoji="0" lang="zh-CN" altLang="en-US"/>
              <a:t>找出它的</a:t>
            </a:r>
            <a:r>
              <a:rPr kumimoji="0" lang="en-US" altLang="zh-CN"/>
              <a:t>N+1</a:t>
            </a:r>
            <a:r>
              <a:rPr kumimoji="0" lang="zh-CN" altLang="en-US"/>
              <a:t>个后缀（包括空后缀）</a:t>
            </a:r>
            <a:endParaRPr kumimoji="0" lang="en-US" altLang="zh-CN"/>
          </a:p>
          <a:p>
            <a:pPr marL="0" indent="0">
              <a:buFontTx/>
              <a:buNone/>
            </a:pPr>
            <a:r>
              <a:rPr kumimoji="0" lang="zh-CN" altLang="en-US"/>
              <a:t>按照长度</a:t>
            </a:r>
            <a:r>
              <a:rPr kumimoji="0" lang="zh-CN" altLang="en-US">
                <a:solidFill>
                  <a:srgbClr val="0000FF"/>
                </a:solidFill>
              </a:rPr>
              <a:t>划分</a:t>
            </a:r>
            <a:r>
              <a:rPr kumimoji="0" lang="zh-CN" altLang="en-US"/>
              <a:t>，得到</a:t>
            </a:r>
            <a:r>
              <a:rPr kumimoji="0" lang="en-US" altLang="zh-CN"/>
              <a:t>N+1</a:t>
            </a:r>
            <a:r>
              <a:rPr kumimoji="0" lang="zh-CN" altLang="en-US"/>
              <a:t>对序偶</a:t>
            </a:r>
            <a:r>
              <a:rPr kumimoji="0" lang="zh-CN" altLang="zh-CN">
                <a:solidFill>
                  <a:srgbClr val="0000FF"/>
                </a:solidFill>
              </a:rPr>
              <a:t>&lt;</a:t>
            </a:r>
            <a:r>
              <a:rPr kumimoji="0" lang="zh-CN" altLang="en-US">
                <a:solidFill>
                  <a:srgbClr val="0000FF"/>
                </a:solidFill>
              </a:rPr>
              <a:t>前缀，后缀</a:t>
            </a:r>
            <a:r>
              <a:rPr kumimoji="0" lang="en-US" altLang="zh-CN">
                <a:solidFill>
                  <a:srgbClr val="0000FF"/>
                </a:solidFill>
              </a:rPr>
              <a:t>&gt;</a:t>
            </a:r>
          </a:p>
          <a:p>
            <a:pPr marL="0" indent="0">
              <a:buFontTx/>
              <a:buNone/>
            </a:pPr>
            <a:r>
              <a:rPr kumimoji="0" lang="zh-CN" altLang="en-US">
                <a:solidFill>
                  <a:srgbClr val="FF6600"/>
                </a:solidFill>
              </a:rPr>
              <a:t>删除前缀、后缀等于</a:t>
            </a:r>
            <a:r>
              <a:rPr kumimoji="0" lang="en-US" altLang="zh-CN">
                <a:solidFill>
                  <a:srgbClr val="FF6600"/>
                </a:solidFill>
              </a:rPr>
              <a:t>S</a:t>
            </a:r>
            <a:r>
              <a:rPr kumimoji="0" lang="zh-CN" altLang="en-US">
                <a:solidFill>
                  <a:srgbClr val="FF6600"/>
                </a:solidFill>
              </a:rPr>
              <a:t>的</a:t>
            </a:r>
            <a:r>
              <a:rPr kumimoji="0" lang="en-US" altLang="zh-CN">
                <a:solidFill>
                  <a:srgbClr val="FF6600"/>
                </a:solidFill>
              </a:rPr>
              <a:t>&lt;</a:t>
            </a:r>
            <a:r>
              <a:rPr kumimoji="0" lang="zh-CN" altLang="en-US">
                <a:solidFill>
                  <a:srgbClr val="FF6600"/>
                </a:solidFill>
              </a:rPr>
              <a:t>前缀，后缀</a:t>
            </a:r>
            <a:r>
              <a:rPr kumimoji="0" lang="en-US" altLang="zh-CN">
                <a:solidFill>
                  <a:srgbClr val="FF6600"/>
                </a:solidFill>
              </a:rPr>
              <a:t>&gt;</a:t>
            </a:r>
            <a:r>
              <a:rPr kumimoji="0" lang="zh-CN" altLang="en-US">
                <a:solidFill>
                  <a:srgbClr val="FF6600"/>
                </a:solidFill>
              </a:rPr>
              <a:t>，得到</a:t>
            </a:r>
            <a:r>
              <a:rPr kumimoji="0" lang="en-US" altLang="zh-CN">
                <a:solidFill>
                  <a:srgbClr val="FF6600"/>
                </a:solidFill>
              </a:rPr>
              <a:t>N</a:t>
            </a:r>
            <a:r>
              <a:rPr kumimoji="0" lang="zh-CN" altLang="en-US">
                <a:solidFill>
                  <a:srgbClr val="FF6600"/>
                </a:solidFill>
              </a:rPr>
              <a:t>对</a:t>
            </a:r>
            <a:r>
              <a:rPr kumimoji="0" lang="en-US" altLang="zh-CN">
                <a:solidFill>
                  <a:srgbClr val="FF6600"/>
                </a:solidFill>
              </a:rPr>
              <a:t>&lt;</a:t>
            </a:r>
            <a:r>
              <a:rPr kumimoji="0" lang="zh-CN" altLang="en-US">
                <a:solidFill>
                  <a:srgbClr val="FF6600"/>
                </a:solidFill>
              </a:rPr>
              <a:t>前缀，后缀</a:t>
            </a:r>
            <a:r>
              <a:rPr kumimoji="0" lang="en-US" altLang="zh-CN">
                <a:solidFill>
                  <a:srgbClr val="FF6600"/>
                </a:solidFill>
              </a:rPr>
              <a:t>&gt;</a:t>
            </a:r>
            <a:r>
              <a:rPr kumimoji="0" lang="zh-CN" altLang="en-US"/>
              <a:t>。</a:t>
            </a:r>
            <a:endParaRPr kumimoji="0" lang="en-US" altLang="zh-CN"/>
          </a:p>
          <a:p>
            <a:pPr marL="0" indent="0">
              <a:buFontTx/>
              <a:buNone/>
            </a:pPr>
            <a:r>
              <a:rPr kumimoji="0" lang="zh-CN" altLang="en-US"/>
              <a:t>在这</a:t>
            </a:r>
            <a:r>
              <a:rPr kumimoji="0" lang="en-US" altLang="zh-CN"/>
              <a:t>N</a:t>
            </a:r>
            <a:r>
              <a:rPr kumimoji="0" lang="zh-CN" altLang="en-US"/>
              <a:t>对中，找到一对满足：</a:t>
            </a:r>
            <a:endParaRPr kumimoji="0" lang="en-US" altLang="zh-CN"/>
          </a:p>
          <a:p>
            <a:pPr marL="0" indent="0">
              <a:buFontTx/>
              <a:buNone/>
            </a:pPr>
            <a:r>
              <a:rPr kumimoji="0" lang="zh-CN" altLang="zh-CN"/>
              <a:t>1</a:t>
            </a:r>
            <a:r>
              <a:rPr kumimoji="0" lang="en-US" altLang="zh-CN"/>
              <a:t>. </a:t>
            </a:r>
            <a:r>
              <a:rPr kumimoji="0" lang="zh-CN" altLang="en-US">
                <a:solidFill>
                  <a:srgbClr val="0000FF"/>
                </a:solidFill>
              </a:rPr>
              <a:t>前缀＝后缀</a:t>
            </a:r>
            <a:r>
              <a:rPr kumimoji="0" lang="en-US" altLang="zh-CN">
                <a:solidFill>
                  <a:srgbClr val="0000FF"/>
                </a:solidFill>
              </a:rPr>
              <a:t>            </a:t>
            </a:r>
            <a:r>
              <a:rPr kumimoji="0" lang="zh-CN" altLang="en-US"/>
              <a:t>2</a:t>
            </a:r>
            <a:r>
              <a:rPr kumimoji="0" lang="en-US" altLang="zh-CN"/>
              <a:t>. </a:t>
            </a:r>
            <a:r>
              <a:rPr kumimoji="0" lang="zh-CN" altLang="en-US">
                <a:solidFill>
                  <a:srgbClr val="0000FF"/>
                </a:solidFill>
              </a:rPr>
              <a:t>前缀后缀的长度最大</a:t>
            </a:r>
            <a:endParaRPr kumimoji="0" lang="en-US" altLang="zh-CN"/>
          </a:p>
          <a:p>
            <a:pPr marL="0" indent="0">
              <a:buFontTx/>
              <a:buNone/>
            </a:pPr>
            <a:r>
              <a:rPr kumimoji="0" lang="zh-CN" altLang="en-US">
                <a:solidFill>
                  <a:srgbClr val="FF0000"/>
                </a:solidFill>
              </a:rPr>
              <a:t>该长度就是</a:t>
            </a:r>
            <a:r>
              <a:rPr kumimoji="0" lang="en-US" altLang="zh-CN">
                <a:solidFill>
                  <a:srgbClr val="FF0000"/>
                </a:solidFill>
              </a:rPr>
              <a:t>S</a:t>
            </a:r>
            <a:r>
              <a:rPr kumimoji="0" lang="zh-CN" altLang="en-US">
                <a:solidFill>
                  <a:srgbClr val="FF0000"/>
                </a:solidFill>
              </a:rPr>
              <a:t>的前缀后缀最大值！</a:t>
            </a:r>
            <a:endParaRPr kumimoji="0" lang="en-US" altLang="zh-CN">
              <a:solidFill>
                <a:srgbClr val="FF0000"/>
              </a:solidFill>
            </a:endParaRPr>
          </a:p>
          <a:p>
            <a:pPr marL="0" indent="0">
              <a:buFontTx/>
              <a:buNone/>
            </a:pPr>
            <a:endParaRPr kumimoji="0" lang="en-US" altLang="zh-CN"/>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56194B17-356A-4590-94E2-BD37B7A2C517}"/>
              </a:ext>
            </a:extLst>
          </p:cNvPr>
          <p:cNvSpPr>
            <a:spLocks noGrp="1" noChangeArrowheads="1"/>
          </p:cNvSpPr>
          <p:nvPr>
            <p:ph type="title"/>
          </p:nvPr>
        </p:nvSpPr>
        <p:spPr/>
        <p:txBody>
          <a:bodyPr/>
          <a:lstStyle/>
          <a:p>
            <a:r>
              <a:rPr kumimoji="1" lang="zh-CN" altLang="en-US"/>
              <a:t>前缀后缀最大值</a:t>
            </a:r>
            <a:endParaRPr lang="zh-CN" altLang="en-US"/>
          </a:p>
        </p:txBody>
      </p:sp>
      <p:sp>
        <p:nvSpPr>
          <p:cNvPr id="38915" name="内容占位符 2">
            <a:extLst>
              <a:ext uri="{FF2B5EF4-FFF2-40B4-BE49-F238E27FC236}">
                <a16:creationId xmlns:a16="http://schemas.microsoft.com/office/drawing/2014/main" id="{87E18AEB-F1F5-417B-9A07-882C15938BF2}"/>
              </a:ext>
            </a:extLst>
          </p:cNvPr>
          <p:cNvSpPr>
            <a:spLocks noGrp="1" noChangeArrowheads="1"/>
          </p:cNvSpPr>
          <p:nvPr>
            <p:ph idx="1"/>
          </p:nvPr>
        </p:nvSpPr>
        <p:spPr>
          <a:xfrm>
            <a:off x="250825" y="1052513"/>
            <a:ext cx="8642350" cy="4968875"/>
          </a:xfrm>
        </p:spPr>
        <p:txBody>
          <a:bodyPr/>
          <a:lstStyle/>
          <a:p>
            <a:pPr marL="0" indent="0">
              <a:buFontTx/>
              <a:buNone/>
            </a:pPr>
            <a:r>
              <a:rPr kumimoji="0" lang="zh-CN" altLang="en-US"/>
              <a:t>下面我们拿暴力匹配算法中的模板串</a:t>
            </a:r>
            <a:endParaRPr kumimoji="0" lang="en-US" altLang="zh-CN"/>
          </a:p>
          <a:p>
            <a:pPr marL="0" indent="0">
              <a:buFontTx/>
              <a:buNone/>
            </a:pPr>
            <a:r>
              <a:rPr kumimoji="0" lang="en-US" altLang="zh-CN">
                <a:solidFill>
                  <a:srgbClr val="0000FF"/>
                </a:solidFill>
              </a:rPr>
              <a:t>S=AAABAAAD   </a:t>
            </a:r>
            <a:r>
              <a:rPr kumimoji="0" lang="zh-CN" altLang="en-US"/>
              <a:t>来具体阐述！</a:t>
            </a:r>
            <a:endParaRPr kumimoji="0" lang="en-US" altLang="zh-CN"/>
          </a:p>
          <a:p>
            <a:pPr marL="0" indent="0">
              <a:buFontTx/>
              <a:buNone/>
            </a:pPr>
            <a:r>
              <a:rPr kumimoji="0" lang="zh-CN" altLang="en-US"/>
              <a:t>我们定义一个数组：</a:t>
            </a:r>
            <a:r>
              <a:rPr kumimoji="0" lang="en-US" altLang="zh-CN"/>
              <a:t>int next[N];</a:t>
            </a:r>
          </a:p>
          <a:p>
            <a:pPr marL="0" indent="0">
              <a:buFontTx/>
              <a:buNone/>
            </a:pPr>
            <a:r>
              <a:rPr kumimoji="0" lang="en-US" altLang="zh-CN">
                <a:solidFill>
                  <a:srgbClr val="FF0000"/>
                </a:solidFill>
              </a:rPr>
              <a:t>next[i]</a:t>
            </a:r>
            <a:r>
              <a:rPr kumimoji="0" lang="zh-CN" altLang="en-US"/>
              <a:t>表示</a:t>
            </a:r>
            <a:r>
              <a:rPr kumimoji="0" lang="en-US" altLang="zh-CN"/>
              <a:t> </a:t>
            </a:r>
            <a:r>
              <a:rPr kumimoji="0" lang="en-US" altLang="zh-CN">
                <a:solidFill>
                  <a:srgbClr val="FF0000"/>
                </a:solidFill>
              </a:rPr>
              <a:t>S[0…i-1]</a:t>
            </a:r>
            <a:r>
              <a:rPr kumimoji="0" lang="en-US" altLang="zh-CN"/>
              <a:t> </a:t>
            </a:r>
            <a:r>
              <a:rPr kumimoji="0" lang="zh-CN" altLang="en-US"/>
              <a:t>这个前缀的</a:t>
            </a:r>
            <a:r>
              <a:rPr kumimoji="0" lang="zh-CN" altLang="en-US">
                <a:solidFill>
                  <a:srgbClr val="FF0000"/>
                </a:solidFill>
              </a:rPr>
              <a:t>前缀后缀最大值</a:t>
            </a:r>
            <a:r>
              <a:rPr kumimoji="0" lang="zh-CN" altLang="en-US"/>
              <a:t>！</a:t>
            </a:r>
            <a:endParaRPr kumimoji="0" lang="en-US" altLang="zh-CN"/>
          </a:p>
          <a:p>
            <a:pPr marL="0" indent="0">
              <a:buFontTx/>
              <a:buNone/>
            </a:pPr>
            <a:r>
              <a:rPr kumimoji="0" lang="zh-CN" altLang="en-US"/>
              <a:t>接下来，我们分析字符串</a:t>
            </a:r>
            <a:r>
              <a:rPr kumimoji="0" lang="en-US" altLang="zh-CN"/>
              <a:t>S</a:t>
            </a:r>
            <a:r>
              <a:rPr kumimoji="0" lang="zh-CN" altLang="en-US"/>
              <a:t>的每一个前缀的</a:t>
            </a:r>
            <a:endParaRPr kumimoji="0" lang="en-US" altLang="zh-CN"/>
          </a:p>
          <a:p>
            <a:pPr marL="0" indent="0">
              <a:buFontTx/>
              <a:buNone/>
            </a:pPr>
            <a:r>
              <a:rPr kumimoji="0" lang="en-US" altLang="zh-CN"/>
              <a:t>next</a:t>
            </a:r>
            <a:r>
              <a:rPr kumimoji="0" lang="zh-CN" altLang="en-US"/>
              <a:t>值，即每一个前缀的前缀后缀最大值。</a:t>
            </a:r>
            <a:endParaRPr kumimoji="0" lang="en-US" altLang="zh-CN"/>
          </a:p>
          <a:p>
            <a:pPr marL="0" indent="0">
              <a:buFontTx/>
              <a:buNone/>
            </a:pPr>
            <a:r>
              <a:rPr kumimoji="0" lang="zh-CN" altLang="en-US"/>
              <a:t>然后，我们再介绍如果使用这个</a:t>
            </a:r>
            <a:r>
              <a:rPr kumimoji="0" lang="en-US" altLang="zh-CN">
                <a:solidFill>
                  <a:srgbClr val="000000"/>
                </a:solidFill>
              </a:rPr>
              <a:t>next</a:t>
            </a:r>
            <a:r>
              <a:rPr kumimoji="0" lang="zh-CN" altLang="en-US">
                <a:solidFill>
                  <a:srgbClr val="000000"/>
                </a:solidFill>
              </a:rPr>
              <a:t>数组！</a:t>
            </a:r>
            <a:endParaRPr kumimoji="0" lang="en-US" altLang="zh-CN">
              <a:solidFill>
                <a:srgbClr val="000000"/>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772F996B-29E6-420C-B182-7BA8D973D55F}"/>
              </a:ext>
            </a:extLst>
          </p:cNvPr>
          <p:cNvSpPr>
            <a:spLocks noGrp="1" noChangeArrowheads="1"/>
          </p:cNvSpPr>
          <p:nvPr>
            <p:ph type="title"/>
          </p:nvPr>
        </p:nvSpPr>
        <p:spPr/>
        <p:txBody>
          <a:bodyPr/>
          <a:lstStyle/>
          <a:p>
            <a:r>
              <a:rPr lang="zh-CN" altLang="en-US"/>
              <a:t>重要的话要多讲几遍！</a:t>
            </a:r>
          </a:p>
        </p:txBody>
      </p:sp>
      <p:sp>
        <p:nvSpPr>
          <p:cNvPr id="39939" name="内容占位符 2">
            <a:extLst>
              <a:ext uri="{FF2B5EF4-FFF2-40B4-BE49-F238E27FC236}">
                <a16:creationId xmlns:a16="http://schemas.microsoft.com/office/drawing/2014/main" id="{2A0BA73A-65B7-4E5D-A34D-E26114D3B781}"/>
              </a:ext>
            </a:extLst>
          </p:cNvPr>
          <p:cNvSpPr>
            <a:spLocks noGrp="1" noChangeArrowheads="1"/>
          </p:cNvSpPr>
          <p:nvPr>
            <p:ph idx="1"/>
          </p:nvPr>
        </p:nvSpPr>
        <p:spPr>
          <a:xfrm>
            <a:off x="468313" y="1252538"/>
            <a:ext cx="8229600" cy="5129212"/>
          </a:xfrm>
        </p:spPr>
        <p:txBody>
          <a:bodyPr/>
          <a:lstStyle/>
          <a:p>
            <a:pPr marL="0" indent="0">
              <a:buFontTx/>
              <a:buNone/>
            </a:pPr>
            <a:r>
              <a:rPr kumimoji="0" lang="en-US" altLang="zh-CN">
                <a:solidFill>
                  <a:srgbClr val="FF0000"/>
                </a:solidFill>
              </a:rPr>
              <a:t>next[i]</a:t>
            </a:r>
            <a:r>
              <a:rPr kumimoji="0" lang="zh-CN" altLang="en-US"/>
              <a:t>表示</a:t>
            </a:r>
            <a:r>
              <a:rPr kumimoji="0" lang="en-US" altLang="zh-CN"/>
              <a:t> </a:t>
            </a:r>
            <a:r>
              <a:rPr kumimoji="0" lang="en-US" altLang="zh-CN">
                <a:solidFill>
                  <a:srgbClr val="FF0000"/>
                </a:solidFill>
              </a:rPr>
              <a:t>S[0…i-1]</a:t>
            </a:r>
            <a:r>
              <a:rPr kumimoji="0" lang="en-US" altLang="zh-CN"/>
              <a:t> </a:t>
            </a:r>
            <a:r>
              <a:rPr kumimoji="0" lang="zh-CN" altLang="en-US"/>
              <a:t>这个前缀的</a:t>
            </a:r>
            <a:r>
              <a:rPr kumimoji="0" lang="zh-CN" altLang="en-US">
                <a:solidFill>
                  <a:srgbClr val="FF0000"/>
                </a:solidFill>
              </a:rPr>
              <a:t>前缀后缀最大值</a:t>
            </a:r>
            <a:r>
              <a:rPr kumimoji="0" lang="zh-CN" altLang="en-US"/>
              <a:t>！</a:t>
            </a:r>
            <a:endParaRPr kumimoji="0" lang="en-US" altLang="zh-CN"/>
          </a:p>
          <a:p>
            <a:pPr marL="0" indent="0">
              <a:buFontTx/>
              <a:buNone/>
            </a:pPr>
            <a:r>
              <a:rPr kumimoji="0" lang="en-US" altLang="zh-CN">
                <a:solidFill>
                  <a:srgbClr val="FF0000"/>
                </a:solidFill>
              </a:rPr>
              <a:t>next[i]</a:t>
            </a:r>
            <a:r>
              <a:rPr kumimoji="0" lang="zh-CN" altLang="en-US"/>
              <a:t>表示</a:t>
            </a:r>
            <a:r>
              <a:rPr kumimoji="0" lang="en-US" altLang="zh-CN"/>
              <a:t> </a:t>
            </a:r>
            <a:r>
              <a:rPr kumimoji="0" lang="en-US" altLang="zh-CN">
                <a:solidFill>
                  <a:srgbClr val="FF0000"/>
                </a:solidFill>
              </a:rPr>
              <a:t>S[0…i-1]</a:t>
            </a:r>
            <a:r>
              <a:rPr kumimoji="0" lang="en-US" altLang="zh-CN"/>
              <a:t> </a:t>
            </a:r>
            <a:r>
              <a:rPr kumimoji="0" lang="zh-CN" altLang="en-US"/>
              <a:t>这个前缀的</a:t>
            </a:r>
            <a:r>
              <a:rPr kumimoji="0" lang="zh-CN" altLang="en-US">
                <a:solidFill>
                  <a:srgbClr val="FF0000"/>
                </a:solidFill>
              </a:rPr>
              <a:t>前缀后缀最大值</a:t>
            </a:r>
            <a:r>
              <a:rPr kumimoji="0" lang="zh-CN" altLang="en-US"/>
              <a:t>！</a:t>
            </a:r>
            <a:endParaRPr kumimoji="0" lang="en-US" altLang="zh-CN"/>
          </a:p>
          <a:p>
            <a:pPr marL="0" indent="0">
              <a:buFontTx/>
              <a:buNone/>
            </a:pPr>
            <a:r>
              <a:rPr kumimoji="0" lang="zh-CN" altLang="en-US"/>
              <a:t>请</a:t>
            </a:r>
            <a:r>
              <a:rPr kumimoji="0" lang="zh-CN" altLang="en-US">
                <a:solidFill>
                  <a:srgbClr val="0000FF"/>
                </a:solidFill>
              </a:rPr>
              <a:t>务必牢记</a:t>
            </a:r>
            <a:r>
              <a:rPr kumimoji="0" lang="zh-CN" altLang="en-US"/>
              <a:t>这个定义！</a:t>
            </a:r>
            <a:r>
              <a:rPr kumimoji="0" lang="en-US" altLang="zh-CN"/>
              <a:t>KMP</a:t>
            </a:r>
            <a:r>
              <a:rPr kumimoji="0" lang="zh-CN" altLang="en-US"/>
              <a:t>核心部分就是这个</a:t>
            </a:r>
            <a:r>
              <a:rPr kumimoji="0" lang="en-US" altLang="zh-CN"/>
              <a:t>next</a:t>
            </a:r>
            <a:r>
              <a:rPr kumimoji="0" lang="zh-CN" altLang="en-US"/>
              <a:t>数组。对</a:t>
            </a:r>
            <a:r>
              <a:rPr kumimoji="0" lang="en-US" altLang="zh-CN"/>
              <a:t>next</a:t>
            </a:r>
            <a:r>
              <a:rPr kumimoji="0" lang="zh-CN" altLang="en-US"/>
              <a:t>数组的理解透彻与否决定你能否快速、准确地解决</a:t>
            </a:r>
            <a:r>
              <a:rPr kumimoji="0" lang="en-US" altLang="zh-CN"/>
              <a:t>KMP</a:t>
            </a:r>
            <a:r>
              <a:rPr kumimoji="0" lang="zh-CN" altLang="en-US"/>
              <a:t>相关的题目！</a:t>
            </a:r>
            <a:r>
              <a:rPr kumimoji="0" lang="zh-CN" altLang="en-US">
                <a:solidFill>
                  <a:srgbClr val="0000FF"/>
                </a:solidFill>
              </a:rPr>
              <a:t>注意，是</a:t>
            </a:r>
            <a:r>
              <a:rPr kumimoji="0" lang="en-US" altLang="zh-CN">
                <a:solidFill>
                  <a:srgbClr val="0000FF"/>
                </a:solidFill>
              </a:rPr>
              <a:t>S[0…i-1] </a:t>
            </a:r>
            <a:r>
              <a:rPr kumimoji="0" lang="zh-CN" altLang="en-US">
                <a:solidFill>
                  <a:srgbClr val="0000FF"/>
                </a:solidFill>
              </a:rPr>
              <a:t>不是</a:t>
            </a:r>
            <a:r>
              <a:rPr kumimoji="0" lang="en-US" altLang="zh-CN">
                <a:solidFill>
                  <a:srgbClr val="0000FF"/>
                </a:solidFill>
              </a:rPr>
              <a:t>S[0…i] </a:t>
            </a:r>
            <a:r>
              <a:rPr kumimoji="0" lang="zh-CN" altLang="en-US">
                <a:solidFill>
                  <a:srgbClr val="0000FF"/>
                </a:solidFill>
              </a:rPr>
              <a:t>！</a:t>
            </a:r>
            <a:endParaRPr kumimoji="0" lang="en-US" altLang="zh-CN">
              <a:solidFill>
                <a:srgbClr val="0000FF"/>
              </a:solidFill>
            </a:endParaRPr>
          </a:p>
          <a:p>
            <a:pPr marL="0" indent="0">
              <a:buFontTx/>
              <a:buNone/>
            </a:pPr>
            <a:r>
              <a:rPr kumimoji="0" lang="zh-CN" altLang="en-US">
                <a:solidFill>
                  <a:srgbClr val="000000"/>
                </a:solidFill>
              </a:rPr>
              <a:t>同时务必正确</a:t>
            </a:r>
            <a:r>
              <a:rPr kumimoji="0" lang="zh-CN" altLang="en-US">
                <a:solidFill>
                  <a:srgbClr val="0000FF"/>
                </a:solidFill>
              </a:rPr>
              <a:t>理解</a:t>
            </a:r>
            <a:r>
              <a:rPr kumimoji="0" lang="zh-CN" altLang="en-US">
                <a:solidFill>
                  <a:srgbClr val="000000"/>
                </a:solidFill>
              </a:rPr>
              <a:t>前缀后缀最大值的</a:t>
            </a:r>
            <a:r>
              <a:rPr kumimoji="0" lang="zh-CN" altLang="en-US">
                <a:solidFill>
                  <a:srgbClr val="0000FF"/>
                </a:solidFill>
              </a:rPr>
              <a:t>含义</a:t>
            </a:r>
            <a:r>
              <a:rPr kumimoji="0" lang="zh-CN" altLang="en-US">
                <a:solidFill>
                  <a:srgbClr val="000000"/>
                </a:solidFill>
              </a:rPr>
              <a:t>！</a:t>
            </a:r>
            <a:endParaRPr kumimoji="0" lang="en-US" altLang="zh-CN">
              <a:solidFill>
                <a:srgbClr val="000000"/>
              </a:solidFill>
            </a:endParaRPr>
          </a:p>
          <a:p>
            <a:pPr marL="0" indent="0">
              <a:buFontTx/>
              <a:buNone/>
            </a:pPr>
            <a:endParaRPr kumimoji="0" lang="en-US" altLang="zh-CN"/>
          </a:p>
          <a:p>
            <a:pPr marL="0" indent="0">
              <a:buFontTx/>
              <a:buNone/>
            </a:pPr>
            <a:endParaRPr kumimoji="0" lang="zh-CN" altLang="en-US"/>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985108F2-0AFD-42EE-9CF3-4E552D94E08D}"/>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0963" name="内容占位符 2">
            <a:extLst>
              <a:ext uri="{FF2B5EF4-FFF2-40B4-BE49-F238E27FC236}">
                <a16:creationId xmlns:a16="http://schemas.microsoft.com/office/drawing/2014/main" id="{FE780447-F8A8-45F8-963B-8DB576753765}"/>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0</a:t>
            </a:r>
            <a:r>
              <a:rPr kumimoji="0" lang="zh-CN" altLang="en-US"/>
              <a:t>个前缀：</a:t>
            </a:r>
            <a:r>
              <a:rPr kumimoji="0" lang="zh-CN" altLang="en-US">
                <a:solidFill>
                  <a:srgbClr val="0000FF"/>
                </a:solidFill>
              </a:rPr>
              <a:t>空前缀</a:t>
            </a:r>
            <a:endParaRPr kumimoji="0" lang="en-US" altLang="zh-CN">
              <a:solidFill>
                <a:srgbClr val="0000FF"/>
              </a:solidFill>
            </a:endParaRPr>
          </a:p>
          <a:p>
            <a:pPr marL="0" indent="0">
              <a:buFontTx/>
              <a:buNone/>
            </a:pPr>
            <a:r>
              <a:rPr kumimoji="0" lang="zh-CN" altLang="en-US"/>
              <a:t>空前缀的</a:t>
            </a:r>
            <a:r>
              <a:rPr kumimoji="0" lang="en-US" altLang="zh-CN"/>
              <a:t>next</a:t>
            </a:r>
            <a:r>
              <a:rPr kumimoji="0" lang="zh-CN" altLang="en-US"/>
              <a:t>值我们直接定义为</a:t>
            </a:r>
            <a:r>
              <a:rPr kumimoji="0" lang="en-US" altLang="zh-CN"/>
              <a:t> -1</a:t>
            </a:r>
          </a:p>
          <a:p>
            <a:pPr marL="0" indent="0">
              <a:buFontTx/>
              <a:buNone/>
            </a:pPr>
            <a:r>
              <a:rPr kumimoji="0" lang="zh-CN" altLang="en-US"/>
              <a:t>即</a:t>
            </a:r>
            <a:r>
              <a:rPr kumimoji="0" lang="en-US" altLang="zh-CN">
                <a:solidFill>
                  <a:srgbClr val="0000FF"/>
                </a:solidFill>
              </a:rPr>
              <a:t>next[0]=</a:t>
            </a:r>
            <a:r>
              <a:rPr kumimoji="0" lang="zh-CN" altLang="en-US">
                <a:solidFill>
                  <a:srgbClr val="0000FF"/>
                </a:solidFill>
              </a:rPr>
              <a:t>-</a:t>
            </a:r>
            <a:r>
              <a:rPr kumimoji="0" lang="en-US" altLang="zh-CN">
                <a:solidFill>
                  <a:srgbClr val="0000FF"/>
                </a:solidFill>
              </a:rPr>
              <a:t>1</a:t>
            </a:r>
            <a:r>
              <a:rPr kumimoji="0" lang="en-US" altLang="zh-CN"/>
              <a:t>. </a:t>
            </a:r>
            <a:r>
              <a:rPr kumimoji="0" lang="zh-CN" altLang="en-US"/>
              <a:t>记得之前的“删除前缀、后缀等于</a:t>
            </a:r>
            <a:r>
              <a:rPr kumimoji="0" lang="en-US" altLang="zh-CN"/>
              <a:t>S</a:t>
            </a:r>
            <a:r>
              <a:rPr kumimoji="0" lang="zh-CN" altLang="en-US"/>
              <a:t>的</a:t>
            </a:r>
            <a:r>
              <a:rPr kumimoji="0" lang="en-US" altLang="zh-CN"/>
              <a:t>&lt;</a:t>
            </a:r>
            <a:r>
              <a:rPr kumimoji="0" lang="zh-CN" altLang="en-US"/>
              <a:t>前缀，后缀</a:t>
            </a:r>
            <a:r>
              <a:rPr kumimoji="0" lang="en-US" altLang="zh-CN"/>
              <a:t>&gt;</a:t>
            </a:r>
            <a:r>
              <a:rPr kumimoji="0" lang="zh-CN" altLang="en-US"/>
              <a:t>”的操作吗？</a:t>
            </a:r>
            <a:endParaRPr kumimoji="0" lang="en-US" altLang="zh-CN"/>
          </a:p>
          <a:p>
            <a:pPr marL="0" indent="0">
              <a:buFontTx/>
              <a:buNone/>
            </a:pPr>
            <a:r>
              <a:rPr kumimoji="0" lang="zh-CN" altLang="en-US"/>
              <a:t>删除后找不到</a:t>
            </a:r>
            <a:r>
              <a:rPr kumimoji="0" lang="en-US" altLang="zh-CN"/>
              <a:t>&lt;</a:t>
            </a:r>
            <a:r>
              <a:rPr kumimoji="0" lang="zh-CN" altLang="en-US"/>
              <a:t>前缀，后缀</a:t>
            </a:r>
            <a:r>
              <a:rPr kumimoji="0" lang="en-US" altLang="zh-CN"/>
              <a:t>&gt;</a:t>
            </a:r>
            <a:r>
              <a:rPr kumimoji="0" lang="zh-CN" altLang="en-US"/>
              <a:t>，</a:t>
            </a:r>
            <a:r>
              <a:rPr kumimoji="0" lang="en-US" altLang="zh-CN"/>
              <a:t>next</a:t>
            </a:r>
            <a:r>
              <a:rPr kumimoji="0" lang="zh-CN" altLang="en-US"/>
              <a:t>值为</a:t>
            </a:r>
            <a:r>
              <a:rPr kumimoji="0" lang="en-US" altLang="zh-CN"/>
              <a:t>-1</a:t>
            </a:r>
          </a:p>
        </p:txBody>
      </p:sp>
      <p:graphicFrame>
        <p:nvGraphicFramePr>
          <p:cNvPr id="4" name="表格 3">
            <a:extLst>
              <a:ext uri="{FF2B5EF4-FFF2-40B4-BE49-F238E27FC236}">
                <a16:creationId xmlns:a16="http://schemas.microsoft.com/office/drawing/2014/main" id="{ABCC502F-113D-49C5-8174-63BEA8F43601}"/>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4098851744"/>
                    </a:ext>
                  </a:extLst>
                </a:gridCol>
                <a:gridCol w="835025">
                  <a:extLst>
                    <a:ext uri="{9D8B030D-6E8A-4147-A177-3AD203B41FA5}">
                      <a16:colId xmlns:a16="http://schemas.microsoft.com/office/drawing/2014/main" val="2300731271"/>
                    </a:ext>
                  </a:extLst>
                </a:gridCol>
                <a:gridCol w="836612">
                  <a:extLst>
                    <a:ext uri="{9D8B030D-6E8A-4147-A177-3AD203B41FA5}">
                      <a16:colId xmlns:a16="http://schemas.microsoft.com/office/drawing/2014/main" val="773390461"/>
                    </a:ext>
                  </a:extLst>
                </a:gridCol>
                <a:gridCol w="835025">
                  <a:extLst>
                    <a:ext uri="{9D8B030D-6E8A-4147-A177-3AD203B41FA5}">
                      <a16:colId xmlns:a16="http://schemas.microsoft.com/office/drawing/2014/main" val="1821981937"/>
                    </a:ext>
                  </a:extLst>
                </a:gridCol>
                <a:gridCol w="835025">
                  <a:extLst>
                    <a:ext uri="{9D8B030D-6E8A-4147-A177-3AD203B41FA5}">
                      <a16:colId xmlns:a16="http://schemas.microsoft.com/office/drawing/2014/main" val="4026002756"/>
                    </a:ext>
                  </a:extLst>
                </a:gridCol>
                <a:gridCol w="835025">
                  <a:extLst>
                    <a:ext uri="{9D8B030D-6E8A-4147-A177-3AD203B41FA5}">
                      <a16:colId xmlns:a16="http://schemas.microsoft.com/office/drawing/2014/main" val="1564921114"/>
                    </a:ext>
                  </a:extLst>
                </a:gridCol>
                <a:gridCol w="835025">
                  <a:extLst>
                    <a:ext uri="{9D8B030D-6E8A-4147-A177-3AD203B41FA5}">
                      <a16:colId xmlns:a16="http://schemas.microsoft.com/office/drawing/2014/main" val="2074774079"/>
                    </a:ext>
                  </a:extLst>
                </a:gridCol>
                <a:gridCol w="836613">
                  <a:extLst>
                    <a:ext uri="{9D8B030D-6E8A-4147-A177-3AD203B41FA5}">
                      <a16:colId xmlns:a16="http://schemas.microsoft.com/office/drawing/2014/main" val="18034091"/>
                    </a:ext>
                  </a:extLst>
                </a:gridCol>
                <a:gridCol w="835025">
                  <a:extLst>
                    <a:ext uri="{9D8B030D-6E8A-4147-A177-3AD203B41FA5}">
                      <a16:colId xmlns:a16="http://schemas.microsoft.com/office/drawing/2014/main" val="3733824793"/>
                    </a:ext>
                  </a:extLst>
                </a:gridCol>
                <a:gridCol w="835025">
                  <a:extLst>
                    <a:ext uri="{9D8B030D-6E8A-4147-A177-3AD203B41FA5}">
                      <a16:colId xmlns:a16="http://schemas.microsoft.com/office/drawing/2014/main" val="2377995797"/>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924760951"/>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068027971"/>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0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56071576"/>
                  </a:ext>
                </a:extLst>
              </a:tr>
            </a:tbl>
          </a:graphicData>
        </a:graphic>
      </p:graphicFrame>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70C5FEF0-12AE-4616-B348-8689F130A2B2}"/>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1987" name="内容占位符 2">
            <a:extLst>
              <a:ext uri="{FF2B5EF4-FFF2-40B4-BE49-F238E27FC236}">
                <a16:creationId xmlns:a16="http://schemas.microsoft.com/office/drawing/2014/main" id="{004753EA-0033-4611-956E-8F301148FBBE}"/>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1</a:t>
            </a:r>
            <a:r>
              <a:rPr kumimoji="0" lang="zh-CN" altLang="en-US"/>
              <a:t>个前缀：</a:t>
            </a:r>
            <a:r>
              <a:rPr kumimoji="0" lang="en-US" altLang="zh-CN">
                <a:solidFill>
                  <a:srgbClr val="0000FF"/>
                </a:solidFill>
              </a:rPr>
              <a:t>A</a:t>
            </a:r>
          </a:p>
          <a:p>
            <a:pPr marL="0" indent="0">
              <a:buFontTx/>
              <a:buNone/>
            </a:pPr>
            <a:r>
              <a:rPr kumimoji="0" lang="en-US" altLang="zh-CN">
                <a:solidFill>
                  <a:srgbClr val="000000"/>
                </a:solidFill>
              </a:rPr>
              <a:t>next[1]=0. </a:t>
            </a:r>
            <a:r>
              <a:rPr kumimoji="0" lang="zh-CN" altLang="en-US">
                <a:solidFill>
                  <a:srgbClr val="000000"/>
                </a:solidFill>
              </a:rPr>
              <a:t>表示</a:t>
            </a:r>
            <a:r>
              <a:rPr kumimoji="0" lang="en-US" altLang="zh-CN">
                <a:solidFill>
                  <a:srgbClr val="000000"/>
                </a:solidFill>
              </a:rPr>
              <a:t>S[0…0]</a:t>
            </a:r>
            <a:r>
              <a:rPr kumimoji="0" lang="zh-CN" altLang="en-US">
                <a:solidFill>
                  <a:srgbClr val="000000"/>
                </a:solidFill>
              </a:rPr>
              <a:t>的前缀后缀最大值是</a:t>
            </a:r>
            <a:r>
              <a:rPr kumimoji="0" lang="en-US" altLang="zh-CN">
                <a:solidFill>
                  <a:srgbClr val="000000"/>
                </a:solidFill>
              </a:rPr>
              <a:t>0</a:t>
            </a:r>
          </a:p>
          <a:p>
            <a:pPr marL="0" indent="0">
              <a:buFontTx/>
              <a:buNone/>
            </a:pPr>
            <a:r>
              <a:rPr kumimoji="0" lang="zh-CN" altLang="en-US">
                <a:solidFill>
                  <a:srgbClr val="000000"/>
                </a:solidFill>
              </a:rPr>
              <a:t>一个前缀：空</a:t>
            </a:r>
            <a:endParaRPr kumimoji="0" lang="en-US" altLang="zh-CN">
              <a:solidFill>
                <a:srgbClr val="000000"/>
              </a:solidFill>
            </a:endParaRPr>
          </a:p>
          <a:p>
            <a:pPr marL="0" indent="0">
              <a:buFontTx/>
              <a:buNone/>
            </a:pPr>
            <a:r>
              <a:rPr kumimoji="0" lang="zh-CN" altLang="en-US">
                <a:solidFill>
                  <a:srgbClr val="000000"/>
                </a:solidFill>
              </a:rPr>
              <a:t>一个后缀：空</a:t>
            </a:r>
            <a:endParaRPr kumimoji="0" lang="en-US" altLang="zh-CN">
              <a:solidFill>
                <a:srgbClr val="000000"/>
              </a:solidFill>
            </a:endParaRPr>
          </a:p>
          <a:p>
            <a:pPr marL="0" indent="0">
              <a:buFontTx/>
              <a:buNone/>
            </a:pPr>
            <a:r>
              <a:rPr kumimoji="0" lang="zh-CN" altLang="en-US">
                <a:solidFill>
                  <a:srgbClr val="000000"/>
                </a:solidFill>
              </a:rPr>
              <a:t>显然，</a:t>
            </a:r>
            <a:r>
              <a:rPr kumimoji="0" lang="en-US" altLang="zh-CN">
                <a:solidFill>
                  <a:srgbClr val="000000"/>
                </a:solidFill>
              </a:rPr>
              <a:t>next[1]=|</a:t>
            </a:r>
            <a:r>
              <a:rPr kumimoji="0" lang="zh-CN" altLang="en-US">
                <a:solidFill>
                  <a:srgbClr val="000000"/>
                </a:solidFill>
              </a:rPr>
              <a:t>空</a:t>
            </a:r>
            <a:r>
              <a:rPr kumimoji="0" lang="en-US" altLang="zh-CN">
                <a:solidFill>
                  <a:srgbClr val="000000"/>
                </a:solidFill>
              </a:rPr>
              <a:t>|</a:t>
            </a:r>
            <a:r>
              <a:rPr kumimoji="0" lang="zh-CN" altLang="en-US">
                <a:solidFill>
                  <a:srgbClr val="000000"/>
                </a:solidFill>
              </a:rPr>
              <a:t>＝</a:t>
            </a:r>
            <a:r>
              <a:rPr kumimoji="0" lang="en-US" altLang="zh-CN">
                <a:solidFill>
                  <a:srgbClr val="000000"/>
                </a:solidFill>
              </a:rPr>
              <a:t>0</a:t>
            </a:r>
          </a:p>
        </p:txBody>
      </p:sp>
      <p:graphicFrame>
        <p:nvGraphicFramePr>
          <p:cNvPr id="4" name="表格 3">
            <a:extLst>
              <a:ext uri="{FF2B5EF4-FFF2-40B4-BE49-F238E27FC236}">
                <a16:creationId xmlns:a16="http://schemas.microsoft.com/office/drawing/2014/main" id="{7F7BBDA6-F1A0-4BBE-A93C-0393EFAF0DA5}"/>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1240714895"/>
                    </a:ext>
                  </a:extLst>
                </a:gridCol>
                <a:gridCol w="835025">
                  <a:extLst>
                    <a:ext uri="{9D8B030D-6E8A-4147-A177-3AD203B41FA5}">
                      <a16:colId xmlns:a16="http://schemas.microsoft.com/office/drawing/2014/main" val="1910506448"/>
                    </a:ext>
                  </a:extLst>
                </a:gridCol>
                <a:gridCol w="836612">
                  <a:extLst>
                    <a:ext uri="{9D8B030D-6E8A-4147-A177-3AD203B41FA5}">
                      <a16:colId xmlns:a16="http://schemas.microsoft.com/office/drawing/2014/main" val="1719223699"/>
                    </a:ext>
                  </a:extLst>
                </a:gridCol>
                <a:gridCol w="835025">
                  <a:extLst>
                    <a:ext uri="{9D8B030D-6E8A-4147-A177-3AD203B41FA5}">
                      <a16:colId xmlns:a16="http://schemas.microsoft.com/office/drawing/2014/main" val="516467912"/>
                    </a:ext>
                  </a:extLst>
                </a:gridCol>
                <a:gridCol w="835025">
                  <a:extLst>
                    <a:ext uri="{9D8B030D-6E8A-4147-A177-3AD203B41FA5}">
                      <a16:colId xmlns:a16="http://schemas.microsoft.com/office/drawing/2014/main" val="1021718316"/>
                    </a:ext>
                  </a:extLst>
                </a:gridCol>
                <a:gridCol w="835025">
                  <a:extLst>
                    <a:ext uri="{9D8B030D-6E8A-4147-A177-3AD203B41FA5}">
                      <a16:colId xmlns:a16="http://schemas.microsoft.com/office/drawing/2014/main" val="3849228978"/>
                    </a:ext>
                  </a:extLst>
                </a:gridCol>
                <a:gridCol w="835025">
                  <a:extLst>
                    <a:ext uri="{9D8B030D-6E8A-4147-A177-3AD203B41FA5}">
                      <a16:colId xmlns:a16="http://schemas.microsoft.com/office/drawing/2014/main" val="4187897620"/>
                    </a:ext>
                  </a:extLst>
                </a:gridCol>
                <a:gridCol w="836613">
                  <a:extLst>
                    <a:ext uri="{9D8B030D-6E8A-4147-A177-3AD203B41FA5}">
                      <a16:colId xmlns:a16="http://schemas.microsoft.com/office/drawing/2014/main" val="3927010842"/>
                    </a:ext>
                  </a:extLst>
                </a:gridCol>
                <a:gridCol w="835025">
                  <a:extLst>
                    <a:ext uri="{9D8B030D-6E8A-4147-A177-3AD203B41FA5}">
                      <a16:colId xmlns:a16="http://schemas.microsoft.com/office/drawing/2014/main" val="36318217"/>
                    </a:ext>
                  </a:extLst>
                </a:gridCol>
                <a:gridCol w="835025">
                  <a:extLst>
                    <a:ext uri="{9D8B030D-6E8A-4147-A177-3AD203B41FA5}">
                      <a16:colId xmlns:a16="http://schemas.microsoft.com/office/drawing/2014/main" val="825984886"/>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4235700403"/>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5875877"/>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93777429"/>
                  </a:ext>
                </a:extLst>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9BA485F5-B656-405F-A425-61812FC366ED}"/>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3011" name="内容占位符 2">
            <a:extLst>
              <a:ext uri="{FF2B5EF4-FFF2-40B4-BE49-F238E27FC236}">
                <a16:creationId xmlns:a16="http://schemas.microsoft.com/office/drawing/2014/main" id="{F26E55FC-658E-44A7-8D1A-C531999223FF}"/>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2</a:t>
            </a:r>
            <a:r>
              <a:rPr kumimoji="0" lang="zh-CN" altLang="en-US"/>
              <a:t>个前缀：</a:t>
            </a:r>
            <a:r>
              <a:rPr kumimoji="0" lang="en-US" altLang="zh-CN">
                <a:solidFill>
                  <a:srgbClr val="0000FF"/>
                </a:solidFill>
              </a:rPr>
              <a:t>AA</a:t>
            </a:r>
          </a:p>
          <a:p>
            <a:pPr marL="0" indent="0">
              <a:buFontTx/>
              <a:buNone/>
            </a:pPr>
            <a:r>
              <a:rPr kumimoji="0" lang="zh-CN" altLang="zh-CN">
                <a:solidFill>
                  <a:srgbClr val="000000"/>
                </a:solidFill>
              </a:rPr>
              <a:t>n</a:t>
            </a:r>
            <a:r>
              <a:rPr kumimoji="0" lang="en-US" altLang="zh-CN">
                <a:solidFill>
                  <a:srgbClr val="000000"/>
                </a:solidFill>
              </a:rPr>
              <a:t>ext[2]=1. </a:t>
            </a:r>
            <a:r>
              <a:rPr kumimoji="0" lang="zh-CN" altLang="en-US">
                <a:solidFill>
                  <a:srgbClr val="000000"/>
                </a:solidFill>
              </a:rPr>
              <a:t>表示</a:t>
            </a:r>
            <a:r>
              <a:rPr kumimoji="0" lang="en-US" altLang="zh-CN">
                <a:solidFill>
                  <a:srgbClr val="000000"/>
                </a:solidFill>
              </a:rPr>
              <a:t>S[0…1]</a:t>
            </a:r>
            <a:r>
              <a:rPr kumimoji="0" lang="zh-CN" altLang="en-US">
                <a:solidFill>
                  <a:srgbClr val="000000"/>
                </a:solidFill>
              </a:rPr>
              <a:t>的前缀后缀最大值是</a:t>
            </a:r>
            <a:r>
              <a:rPr kumimoji="0" lang="en-US" altLang="zh-CN">
                <a:solidFill>
                  <a:srgbClr val="000000"/>
                </a:solidFill>
              </a:rPr>
              <a:t>1</a:t>
            </a:r>
          </a:p>
          <a:p>
            <a:pPr marL="0" indent="0">
              <a:buFontTx/>
              <a:buNone/>
            </a:pPr>
            <a:r>
              <a:rPr kumimoji="0" lang="zh-CN" altLang="en-US">
                <a:solidFill>
                  <a:srgbClr val="000000"/>
                </a:solidFill>
              </a:rPr>
              <a:t>两个前缀：空，</a:t>
            </a:r>
            <a:r>
              <a:rPr kumimoji="0" lang="en-US" altLang="zh-CN">
                <a:solidFill>
                  <a:srgbClr val="000000"/>
                </a:solidFill>
              </a:rPr>
              <a:t>A</a:t>
            </a:r>
          </a:p>
          <a:p>
            <a:pPr marL="0" indent="0">
              <a:buFontTx/>
              <a:buNone/>
            </a:pPr>
            <a:r>
              <a:rPr kumimoji="0" lang="zh-CN" altLang="en-US">
                <a:solidFill>
                  <a:srgbClr val="000000"/>
                </a:solidFill>
              </a:rPr>
              <a:t>两个后缀：空，</a:t>
            </a:r>
            <a:r>
              <a:rPr kumimoji="0" lang="en-US" altLang="zh-CN">
                <a:solidFill>
                  <a:srgbClr val="000000"/>
                </a:solidFill>
              </a:rPr>
              <a:t>A</a:t>
            </a:r>
          </a:p>
          <a:p>
            <a:pPr marL="0" indent="0">
              <a:buFontTx/>
              <a:buNone/>
            </a:pPr>
            <a:r>
              <a:rPr kumimoji="0" lang="zh-CN" altLang="en-US">
                <a:solidFill>
                  <a:srgbClr val="000000"/>
                </a:solidFill>
              </a:rPr>
              <a:t>显然，</a:t>
            </a:r>
            <a:r>
              <a:rPr kumimoji="0" lang="en-US" altLang="zh-CN">
                <a:solidFill>
                  <a:srgbClr val="000000"/>
                </a:solidFill>
              </a:rPr>
              <a:t>next[2]=|A|=1</a:t>
            </a:r>
          </a:p>
        </p:txBody>
      </p:sp>
      <p:graphicFrame>
        <p:nvGraphicFramePr>
          <p:cNvPr id="4" name="表格 3">
            <a:extLst>
              <a:ext uri="{FF2B5EF4-FFF2-40B4-BE49-F238E27FC236}">
                <a16:creationId xmlns:a16="http://schemas.microsoft.com/office/drawing/2014/main" id="{111692F9-94F5-45EE-9B7D-ABE156ABBEBF}"/>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3553163644"/>
                    </a:ext>
                  </a:extLst>
                </a:gridCol>
                <a:gridCol w="835025">
                  <a:extLst>
                    <a:ext uri="{9D8B030D-6E8A-4147-A177-3AD203B41FA5}">
                      <a16:colId xmlns:a16="http://schemas.microsoft.com/office/drawing/2014/main" val="154243124"/>
                    </a:ext>
                  </a:extLst>
                </a:gridCol>
                <a:gridCol w="836612">
                  <a:extLst>
                    <a:ext uri="{9D8B030D-6E8A-4147-A177-3AD203B41FA5}">
                      <a16:colId xmlns:a16="http://schemas.microsoft.com/office/drawing/2014/main" val="1736754223"/>
                    </a:ext>
                  </a:extLst>
                </a:gridCol>
                <a:gridCol w="835025">
                  <a:extLst>
                    <a:ext uri="{9D8B030D-6E8A-4147-A177-3AD203B41FA5}">
                      <a16:colId xmlns:a16="http://schemas.microsoft.com/office/drawing/2014/main" val="3352447139"/>
                    </a:ext>
                  </a:extLst>
                </a:gridCol>
                <a:gridCol w="835025">
                  <a:extLst>
                    <a:ext uri="{9D8B030D-6E8A-4147-A177-3AD203B41FA5}">
                      <a16:colId xmlns:a16="http://schemas.microsoft.com/office/drawing/2014/main" val="2412942597"/>
                    </a:ext>
                  </a:extLst>
                </a:gridCol>
                <a:gridCol w="835025">
                  <a:extLst>
                    <a:ext uri="{9D8B030D-6E8A-4147-A177-3AD203B41FA5}">
                      <a16:colId xmlns:a16="http://schemas.microsoft.com/office/drawing/2014/main" val="427118277"/>
                    </a:ext>
                  </a:extLst>
                </a:gridCol>
                <a:gridCol w="835025">
                  <a:extLst>
                    <a:ext uri="{9D8B030D-6E8A-4147-A177-3AD203B41FA5}">
                      <a16:colId xmlns:a16="http://schemas.microsoft.com/office/drawing/2014/main" val="2991932940"/>
                    </a:ext>
                  </a:extLst>
                </a:gridCol>
                <a:gridCol w="836613">
                  <a:extLst>
                    <a:ext uri="{9D8B030D-6E8A-4147-A177-3AD203B41FA5}">
                      <a16:colId xmlns:a16="http://schemas.microsoft.com/office/drawing/2014/main" val="2908893009"/>
                    </a:ext>
                  </a:extLst>
                </a:gridCol>
                <a:gridCol w="835025">
                  <a:extLst>
                    <a:ext uri="{9D8B030D-6E8A-4147-A177-3AD203B41FA5}">
                      <a16:colId xmlns:a16="http://schemas.microsoft.com/office/drawing/2014/main" val="3967709515"/>
                    </a:ext>
                  </a:extLst>
                </a:gridCol>
                <a:gridCol w="835025">
                  <a:extLst>
                    <a:ext uri="{9D8B030D-6E8A-4147-A177-3AD203B41FA5}">
                      <a16:colId xmlns:a16="http://schemas.microsoft.com/office/drawing/2014/main" val="3148139128"/>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837711731"/>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185813381"/>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92145296"/>
                  </a:ext>
                </a:extLst>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405D9B9F-75DE-452F-A85D-709EEA85D7E0}"/>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4035" name="内容占位符 2">
            <a:extLst>
              <a:ext uri="{FF2B5EF4-FFF2-40B4-BE49-F238E27FC236}">
                <a16:creationId xmlns:a16="http://schemas.microsoft.com/office/drawing/2014/main" id="{33D7EE8A-D2CF-434D-9D66-3EE88FFBFB2F}"/>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3</a:t>
            </a:r>
            <a:r>
              <a:rPr kumimoji="0" lang="zh-CN" altLang="en-US"/>
              <a:t>个前缀：</a:t>
            </a:r>
            <a:r>
              <a:rPr kumimoji="0" lang="en-US" altLang="zh-CN">
                <a:solidFill>
                  <a:srgbClr val="0000FF"/>
                </a:solidFill>
              </a:rPr>
              <a:t>AAA</a:t>
            </a:r>
          </a:p>
          <a:p>
            <a:pPr marL="0" indent="0">
              <a:buFontTx/>
              <a:buNone/>
            </a:pPr>
            <a:r>
              <a:rPr kumimoji="0" lang="zh-CN" altLang="zh-CN">
                <a:solidFill>
                  <a:srgbClr val="000000"/>
                </a:solidFill>
              </a:rPr>
              <a:t>n</a:t>
            </a:r>
            <a:r>
              <a:rPr kumimoji="0" lang="en-US" altLang="zh-CN">
                <a:solidFill>
                  <a:srgbClr val="000000"/>
                </a:solidFill>
              </a:rPr>
              <a:t>ext[3]=2. </a:t>
            </a:r>
            <a:r>
              <a:rPr kumimoji="0" lang="zh-CN" altLang="en-US">
                <a:solidFill>
                  <a:srgbClr val="000000"/>
                </a:solidFill>
              </a:rPr>
              <a:t>表示</a:t>
            </a:r>
            <a:r>
              <a:rPr kumimoji="0" lang="en-US" altLang="zh-CN">
                <a:solidFill>
                  <a:srgbClr val="000000"/>
                </a:solidFill>
              </a:rPr>
              <a:t>S[0…2]</a:t>
            </a:r>
            <a:r>
              <a:rPr kumimoji="0" lang="zh-CN" altLang="en-US">
                <a:solidFill>
                  <a:srgbClr val="000000"/>
                </a:solidFill>
              </a:rPr>
              <a:t>的前缀后缀最大值是</a:t>
            </a:r>
            <a:r>
              <a:rPr kumimoji="0" lang="en-US" altLang="zh-CN">
                <a:solidFill>
                  <a:srgbClr val="000000"/>
                </a:solidFill>
              </a:rPr>
              <a:t>2</a:t>
            </a:r>
          </a:p>
          <a:p>
            <a:pPr marL="0" indent="0">
              <a:buFontTx/>
              <a:buNone/>
            </a:pPr>
            <a:r>
              <a:rPr kumimoji="0" lang="zh-CN" altLang="en-US">
                <a:solidFill>
                  <a:srgbClr val="000000"/>
                </a:solidFill>
              </a:rPr>
              <a:t>三个前缀：空，</a:t>
            </a:r>
            <a:r>
              <a:rPr kumimoji="0" lang="en-US" altLang="zh-CN">
                <a:solidFill>
                  <a:srgbClr val="000000"/>
                </a:solidFill>
              </a:rPr>
              <a:t>A</a:t>
            </a:r>
            <a:r>
              <a:rPr kumimoji="0" lang="zh-CN" altLang="en-US">
                <a:solidFill>
                  <a:srgbClr val="000000"/>
                </a:solidFill>
              </a:rPr>
              <a:t>，</a:t>
            </a:r>
            <a:r>
              <a:rPr kumimoji="0" lang="en-US" altLang="zh-CN">
                <a:solidFill>
                  <a:srgbClr val="000000"/>
                </a:solidFill>
              </a:rPr>
              <a:t>AA</a:t>
            </a:r>
          </a:p>
          <a:p>
            <a:pPr marL="0" indent="0">
              <a:buFontTx/>
              <a:buNone/>
            </a:pPr>
            <a:r>
              <a:rPr kumimoji="0" lang="zh-CN" altLang="en-US">
                <a:solidFill>
                  <a:srgbClr val="000000"/>
                </a:solidFill>
              </a:rPr>
              <a:t>三个后缀：空，</a:t>
            </a:r>
            <a:r>
              <a:rPr kumimoji="0" lang="en-US" altLang="zh-CN">
                <a:solidFill>
                  <a:srgbClr val="000000"/>
                </a:solidFill>
              </a:rPr>
              <a:t>A</a:t>
            </a:r>
            <a:r>
              <a:rPr kumimoji="0" lang="zh-CN" altLang="en-US">
                <a:solidFill>
                  <a:srgbClr val="000000"/>
                </a:solidFill>
              </a:rPr>
              <a:t>，</a:t>
            </a:r>
            <a:r>
              <a:rPr kumimoji="0" lang="en-US" altLang="zh-CN">
                <a:solidFill>
                  <a:srgbClr val="000000"/>
                </a:solidFill>
              </a:rPr>
              <a:t>AA</a:t>
            </a:r>
          </a:p>
          <a:p>
            <a:pPr marL="0" indent="0">
              <a:buFontTx/>
              <a:buNone/>
            </a:pPr>
            <a:r>
              <a:rPr kumimoji="0" lang="zh-CN" altLang="en-US">
                <a:solidFill>
                  <a:srgbClr val="000000"/>
                </a:solidFill>
              </a:rPr>
              <a:t>显然，</a:t>
            </a:r>
            <a:r>
              <a:rPr kumimoji="0" lang="en-US" altLang="zh-CN">
                <a:solidFill>
                  <a:srgbClr val="000000"/>
                </a:solidFill>
              </a:rPr>
              <a:t>next[3]=|AA|=2</a:t>
            </a:r>
          </a:p>
        </p:txBody>
      </p:sp>
      <p:graphicFrame>
        <p:nvGraphicFramePr>
          <p:cNvPr id="4" name="表格 3">
            <a:extLst>
              <a:ext uri="{FF2B5EF4-FFF2-40B4-BE49-F238E27FC236}">
                <a16:creationId xmlns:a16="http://schemas.microsoft.com/office/drawing/2014/main" id="{62226647-21F7-4AB7-9E3A-E7C5496221FE}"/>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1668854251"/>
                    </a:ext>
                  </a:extLst>
                </a:gridCol>
                <a:gridCol w="835025">
                  <a:extLst>
                    <a:ext uri="{9D8B030D-6E8A-4147-A177-3AD203B41FA5}">
                      <a16:colId xmlns:a16="http://schemas.microsoft.com/office/drawing/2014/main" val="3764019382"/>
                    </a:ext>
                  </a:extLst>
                </a:gridCol>
                <a:gridCol w="836612">
                  <a:extLst>
                    <a:ext uri="{9D8B030D-6E8A-4147-A177-3AD203B41FA5}">
                      <a16:colId xmlns:a16="http://schemas.microsoft.com/office/drawing/2014/main" val="3821917023"/>
                    </a:ext>
                  </a:extLst>
                </a:gridCol>
                <a:gridCol w="835025">
                  <a:extLst>
                    <a:ext uri="{9D8B030D-6E8A-4147-A177-3AD203B41FA5}">
                      <a16:colId xmlns:a16="http://schemas.microsoft.com/office/drawing/2014/main" val="480357013"/>
                    </a:ext>
                  </a:extLst>
                </a:gridCol>
                <a:gridCol w="835025">
                  <a:extLst>
                    <a:ext uri="{9D8B030D-6E8A-4147-A177-3AD203B41FA5}">
                      <a16:colId xmlns:a16="http://schemas.microsoft.com/office/drawing/2014/main" val="45464252"/>
                    </a:ext>
                  </a:extLst>
                </a:gridCol>
                <a:gridCol w="835025">
                  <a:extLst>
                    <a:ext uri="{9D8B030D-6E8A-4147-A177-3AD203B41FA5}">
                      <a16:colId xmlns:a16="http://schemas.microsoft.com/office/drawing/2014/main" val="3397229910"/>
                    </a:ext>
                  </a:extLst>
                </a:gridCol>
                <a:gridCol w="835025">
                  <a:extLst>
                    <a:ext uri="{9D8B030D-6E8A-4147-A177-3AD203B41FA5}">
                      <a16:colId xmlns:a16="http://schemas.microsoft.com/office/drawing/2014/main" val="2401739869"/>
                    </a:ext>
                  </a:extLst>
                </a:gridCol>
                <a:gridCol w="836613">
                  <a:extLst>
                    <a:ext uri="{9D8B030D-6E8A-4147-A177-3AD203B41FA5}">
                      <a16:colId xmlns:a16="http://schemas.microsoft.com/office/drawing/2014/main" val="2531753757"/>
                    </a:ext>
                  </a:extLst>
                </a:gridCol>
                <a:gridCol w="835025">
                  <a:extLst>
                    <a:ext uri="{9D8B030D-6E8A-4147-A177-3AD203B41FA5}">
                      <a16:colId xmlns:a16="http://schemas.microsoft.com/office/drawing/2014/main" val="3712129649"/>
                    </a:ext>
                  </a:extLst>
                </a:gridCol>
                <a:gridCol w="835025">
                  <a:extLst>
                    <a:ext uri="{9D8B030D-6E8A-4147-A177-3AD203B41FA5}">
                      <a16:colId xmlns:a16="http://schemas.microsoft.com/office/drawing/2014/main" val="84541653"/>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14517964"/>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26496128"/>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66586709"/>
                  </a:ext>
                </a:extLst>
              </a:tr>
            </a:tbl>
          </a:graphicData>
        </a:graphic>
      </p:graphicFrame>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844B5C53-C002-4F6B-92C6-86124971B066}"/>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5059" name="内容占位符 2">
            <a:extLst>
              <a:ext uri="{FF2B5EF4-FFF2-40B4-BE49-F238E27FC236}">
                <a16:creationId xmlns:a16="http://schemas.microsoft.com/office/drawing/2014/main" id="{D0211982-9AC1-4B17-8166-8C01BE4ECB06}"/>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4</a:t>
            </a:r>
            <a:r>
              <a:rPr kumimoji="0" lang="zh-CN" altLang="en-US"/>
              <a:t>个前缀：</a:t>
            </a:r>
            <a:r>
              <a:rPr kumimoji="0" lang="en-US" altLang="zh-CN">
                <a:solidFill>
                  <a:srgbClr val="0000FF"/>
                </a:solidFill>
              </a:rPr>
              <a:t>AAAB</a:t>
            </a:r>
          </a:p>
          <a:p>
            <a:pPr marL="0" indent="0">
              <a:buFontTx/>
              <a:buNone/>
            </a:pPr>
            <a:r>
              <a:rPr kumimoji="0" lang="en-US" altLang="zh-CN">
                <a:solidFill>
                  <a:srgbClr val="000000"/>
                </a:solidFill>
              </a:rPr>
              <a:t>next[4]=0. </a:t>
            </a:r>
            <a:r>
              <a:rPr kumimoji="0" lang="zh-CN" altLang="en-US">
                <a:solidFill>
                  <a:srgbClr val="000000"/>
                </a:solidFill>
              </a:rPr>
              <a:t>表示</a:t>
            </a:r>
            <a:r>
              <a:rPr kumimoji="0" lang="en-US" altLang="zh-CN">
                <a:solidFill>
                  <a:srgbClr val="000000"/>
                </a:solidFill>
              </a:rPr>
              <a:t>S[0…3]</a:t>
            </a:r>
            <a:r>
              <a:rPr kumimoji="0" lang="zh-CN" altLang="en-US">
                <a:solidFill>
                  <a:srgbClr val="000000"/>
                </a:solidFill>
              </a:rPr>
              <a:t>的前缀后缀最大值是</a:t>
            </a:r>
            <a:r>
              <a:rPr kumimoji="0" lang="en-US" altLang="zh-CN">
                <a:solidFill>
                  <a:srgbClr val="000000"/>
                </a:solidFill>
              </a:rPr>
              <a:t>0</a:t>
            </a:r>
          </a:p>
          <a:p>
            <a:pPr marL="0" indent="0">
              <a:buFontTx/>
              <a:buNone/>
            </a:pPr>
            <a:r>
              <a:rPr kumimoji="0" lang="zh-CN" altLang="en-US">
                <a:solidFill>
                  <a:srgbClr val="000000"/>
                </a:solidFill>
              </a:rPr>
              <a:t>四个前缀：空，</a:t>
            </a:r>
            <a:r>
              <a:rPr kumimoji="0" lang="en-US" altLang="zh-CN">
                <a:solidFill>
                  <a:srgbClr val="000000"/>
                </a:solidFill>
              </a:rPr>
              <a:t>A</a:t>
            </a:r>
            <a:r>
              <a:rPr kumimoji="0" lang="zh-CN" altLang="en-US">
                <a:solidFill>
                  <a:srgbClr val="000000"/>
                </a:solidFill>
              </a:rPr>
              <a:t>，</a:t>
            </a:r>
            <a:r>
              <a:rPr kumimoji="0" lang="en-US" altLang="zh-CN">
                <a:solidFill>
                  <a:srgbClr val="000000"/>
                </a:solidFill>
              </a:rPr>
              <a:t>AA</a:t>
            </a:r>
            <a:r>
              <a:rPr kumimoji="0" lang="zh-CN" altLang="en-US">
                <a:solidFill>
                  <a:srgbClr val="000000"/>
                </a:solidFill>
              </a:rPr>
              <a:t>，</a:t>
            </a:r>
            <a:r>
              <a:rPr kumimoji="0" lang="en-US" altLang="zh-CN">
                <a:solidFill>
                  <a:srgbClr val="000000"/>
                </a:solidFill>
              </a:rPr>
              <a:t>AAA</a:t>
            </a:r>
          </a:p>
          <a:p>
            <a:pPr marL="0" indent="0">
              <a:buFontTx/>
              <a:buNone/>
            </a:pPr>
            <a:r>
              <a:rPr kumimoji="0" lang="zh-CN" altLang="en-US">
                <a:solidFill>
                  <a:srgbClr val="000000"/>
                </a:solidFill>
              </a:rPr>
              <a:t>四个后缀：空，</a:t>
            </a:r>
            <a:r>
              <a:rPr kumimoji="0" lang="en-US" altLang="zh-CN">
                <a:solidFill>
                  <a:srgbClr val="000000"/>
                </a:solidFill>
              </a:rPr>
              <a:t>B</a:t>
            </a:r>
            <a:r>
              <a:rPr kumimoji="0" lang="zh-CN" altLang="en-US">
                <a:solidFill>
                  <a:srgbClr val="000000"/>
                </a:solidFill>
              </a:rPr>
              <a:t>，</a:t>
            </a:r>
            <a:r>
              <a:rPr kumimoji="0" lang="en-US" altLang="zh-CN">
                <a:solidFill>
                  <a:srgbClr val="000000"/>
                </a:solidFill>
              </a:rPr>
              <a:t>AB</a:t>
            </a:r>
            <a:r>
              <a:rPr kumimoji="0" lang="zh-CN" altLang="en-US">
                <a:solidFill>
                  <a:srgbClr val="000000"/>
                </a:solidFill>
              </a:rPr>
              <a:t>，</a:t>
            </a:r>
            <a:r>
              <a:rPr kumimoji="0" lang="en-US" altLang="zh-CN">
                <a:solidFill>
                  <a:srgbClr val="000000"/>
                </a:solidFill>
              </a:rPr>
              <a:t>AAB</a:t>
            </a:r>
          </a:p>
          <a:p>
            <a:pPr marL="0" indent="0">
              <a:buFontTx/>
              <a:buNone/>
            </a:pPr>
            <a:r>
              <a:rPr kumimoji="0" lang="zh-CN" altLang="en-US">
                <a:solidFill>
                  <a:srgbClr val="000000"/>
                </a:solidFill>
              </a:rPr>
              <a:t>显然，</a:t>
            </a:r>
            <a:r>
              <a:rPr kumimoji="0" lang="en-US" altLang="zh-CN">
                <a:solidFill>
                  <a:srgbClr val="000000"/>
                </a:solidFill>
              </a:rPr>
              <a:t>next[4]=|</a:t>
            </a:r>
            <a:r>
              <a:rPr kumimoji="0" lang="zh-CN" altLang="en-US">
                <a:solidFill>
                  <a:srgbClr val="000000"/>
                </a:solidFill>
              </a:rPr>
              <a:t>空</a:t>
            </a:r>
            <a:r>
              <a:rPr kumimoji="0" lang="en-US" altLang="zh-CN">
                <a:solidFill>
                  <a:srgbClr val="000000"/>
                </a:solidFill>
              </a:rPr>
              <a:t>|=0</a:t>
            </a:r>
          </a:p>
        </p:txBody>
      </p:sp>
      <p:graphicFrame>
        <p:nvGraphicFramePr>
          <p:cNvPr id="4" name="表格 3">
            <a:extLst>
              <a:ext uri="{FF2B5EF4-FFF2-40B4-BE49-F238E27FC236}">
                <a16:creationId xmlns:a16="http://schemas.microsoft.com/office/drawing/2014/main" id="{5C8C0333-3C7F-4C95-AD5F-4894BB34C220}"/>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3045757191"/>
                    </a:ext>
                  </a:extLst>
                </a:gridCol>
                <a:gridCol w="835025">
                  <a:extLst>
                    <a:ext uri="{9D8B030D-6E8A-4147-A177-3AD203B41FA5}">
                      <a16:colId xmlns:a16="http://schemas.microsoft.com/office/drawing/2014/main" val="2224454865"/>
                    </a:ext>
                  </a:extLst>
                </a:gridCol>
                <a:gridCol w="836612">
                  <a:extLst>
                    <a:ext uri="{9D8B030D-6E8A-4147-A177-3AD203B41FA5}">
                      <a16:colId xmlns:a16="http://schemas.microsoft.com/office/drawing/2014/main" val="999071643"/>
                    </a:ext>
                  </a:extLst>
                </a:gridCol>
                <a:gridCol w="835025">
                  <a:extLst>
                    <a:ext uri="{9D8B030D-6E8A-4147-A177-3AD203B41FA5}">
                      <a16:colId xmlns:a16="http://schemas.microsoft.com/office/drawing/2014/main" val="383392281"/>
                    </a:ext>
                  </a:extLst>
                </a:gridCol>
                <a:gridCol w="835025">
                  <a:extLst>
                    <a:ext uri="{9D8B030D-6E8A-4147-A177-3AD203B41FA5}">
                      <a16:colId xmlns:a16="http://schemas.microsoft.com/office/drawing/2014/main" val="2910230162"/>
                    </a:ext>
                  </a:extLst>
                </a:gridCol>
                <a:gridCol w="835025">
                  <a:extLst>
                    <a:ext uri="{9D8B030D-6E8A-4147-A177-3AD203B41FA5}">
                      <a16:colId xmlns:a16="http://schemas.microsoft.com/office/drawing/2014/main" val="1651723277"/>
                    </a:ext>
                  </a:extLst>
                </a:gridCol>
                <a:gridCol w="835025">
                  <a:extLst>
                    <a:ext uri="{9D8B030D-6E8A-4147-A177-3AD203B41FA5}">
                      <a16:colId xmlns:a16="http://schemas.microsoft.com/office/drawing/2014/main" val="3286951061"/>
                    </a:ext>
                  </a:extLst>
                </a:gridCol>
                <a:gridCol w="836613">
                  <a:extLst>
                    <a:ext uri="{9D8B030D-6E8A-4147-A177-3AD203B41FA5}">
                      <a16:colId xmlns:a16="http://schemas.microsoft.com/office/drawing/2014/main" val="1099992309"/>
                    </a:ext>
                  </a:extLst>
                </a:gridCol>
                <a:gridCol w="835025">
                  <a:extLst>
                    <a:ext uri="{9D8B030D-6E8A-4147-A177-3AD203B41FA5}">
                      <a16:colId xmlns:a16="http://schemas.microsoft.com/office/drawing/2014/main" val="2793912123"/>
                    </a:ext>
                  </a:extLst>
                </a:gridCol>
                <a:gridCol w="835025">
                  <a:extLst>
                    <a:ext uri="{9D8B030D-6E8A-4147-A177-3AD203B41FA5}">
                      <a16:colId xmlns:a16="http://schemas.microsoft.com/office/drawing/2014/main" val="4000875900"/>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908799175"/>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032271613"/>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80422165"/>
                  </a:ext>
                </a:extLst>
              </a:tr>
            </a:tbl>
          </a:graphicData>
        </a:graphic>
      </p:graphicFrame>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3AE5EC07-67A8-4EDC-8F84-5191F02DCF0A}"/>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6083" name="内容占位符 2">
            <a:extLst>
              <a:ext uri="{FF2B5EF4-FFF2-40B4-BE49-F238E27FC236}">
                <a16:creationId xmlns:a16="http://schemas.microsoft.com/office/drawing/2014/main" id="{1F9819DE-4F4E-423E-BF62-4089E13CC09D}"/>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5</a:t>
            </a:r>
            <a:r>
              <a:rPr kumimoji="0" lang="zh-CN" altLang="en-US"/>
              <a:t>个前缀：</a:t>
            </a:r>
            <a:r>
              <a:rPr kumimoji="0" lang="en-US" altLang="zh-CN">
                <a:solidFill>
                  <a:srgbClr val="0000FF"/>
                </a:solidFill>
              </a:rPr>
              <a:t>AAABA</a:t>
            </a:r>
          </a:p>
          <a:p>
            <a:pPr marL="0" indent="0">
              <a:buFontTx/>
              <a:buNone/>
            </a:pPr>
            <a:r>
              <a:rPr kumimoji="0" lang="en-US" altLang="zh-CN">
                <a:solidFill>
                  <a:srgbClr val="000000"/>
                </a:solidFill>
              </a:rPr>
              <a:t>next[5]=1. </a:t>
            </a:r>
            <a:r>
              <a:rPr kumimoji="0" lang="zh-CN" altLang="en-US">
                <a:solidFill>
                  <a:srgbClr val="000000"/>
                </a:solidFill>
              </a:rPr>
              <a:t>表示</a:t>
            </a:r>
            <a:r>
              <a:rPr kumimoji="0" lang="en-US" altLang="zh-CN">
                <a:solidFill>
                  <a:srgbClr val="000000"/>
                </a:solidFill>
              </a:rPr>
              <a:t>S[0…4]</a:t>
            </a:r>
            <a:r>
              <a:rPr kumimoji="0" lang="zh-CN" altLang="en-US">
                <a:solidFill>
                  <a:srgbClr val="000000"/>
                </a:solidFill>
              </a:rPr>
              <a:t>的前缀后缀最大值是</a:t>
            </a:r>
            <a:r>
              <a:rPr kumimoji="0" lang="en-US" altLang="zh-CN">
                <a:solidFill>
                  <a:srgbClr val="000000"/>
                </a:solidFill>
              </a:rPr>
              <a:t>1</a:t>
            </a:r>
          </a:p>
          <a:p>
            <a:pPr marL="0" indent="0">
              <a:buFontTx/>
              <a:buNone/>
            </a:pPr>
            <a:r>
              <a:rPr kumimoji="0" lang="zh-CN" altLang="en-US">
                <a:solidFill>
                  <a:srgbClr val="000000"/>
                </a:solidFill>
              </a:rPr>
              <a:t>五个前缀：空，</a:t>
            </a:r>
            <a:r>
              <a:rPr kumimoji="0" lang="en-US" altLang="zh-CN">
                <a:solidFill>
                  <a:srgbClr val="000000"/>
                </a:solidFill>
              </a:rPr>
              <a:t>A</a:t>
            </a:r>
            <a:r>
              <a:rPr kumimoji="0" lang="zh-CN" altLang="en-US">
                <a:solidFill>
                  <a:srgbClr val="000000"/>
                </a:solidFill>
              </a:rPr>
              <a:t>，</a:t>
            </a:r>
            <a:r>
              <a:rPr kumimoji="0" lang="en-US" altLang="zh-CN">
                <a:solidFill>
                  <a:srgbClr val="000000"/>
                </a:solidFill>
              </a:rPr>
              <a:t>AA</a:t>
            </a:r>
            <a:r>
              <a:rPr kumimoji="0" lang="zh-CN" altLang="en-US">
                <a:solidFill>
                  <a:srgbClr val="000000"/>
                </a:solidFill>
              </a:rPr>
              <a:t>，</a:t>
            </a:r>
            <a:r>
              <a:rPr kumimoji="0" lang="en-US" altLang="zh-CN">
                <a:solidFill>
                  <a:srgbClr val="000000"/>
                </a:solidFill>
              </a:rPr>
              <a:t>AAA</a:t>
            </a:r>
            <a:r>
              <a:rPr kumimoji="0" lang="zh-CN" altLang="en-US">
                <a:solidFill>
                  <a:srgbClr val="000000"/>
                </a:solidFill>
              </a:rPr>
              <a:t>，</a:t>
            </a:r>
            <a:r>
              <a:rPr kumimoji="0" lang="en-US" altLang="zh-CN">
                <a:solidFill>
                  <a:srgbClr val="000000"/>
                </a:solidFill>
              </a:rPr>
              <a:t>AAAB</a:t>
            </a:r>
          </a:p>
          <a:p>
            <a:pPr marL="0" indent="0">
              <a:buFontTx/>
              <a:buNone/>
            </a:pPr>
            <a:r>
              <a:rPr kumimoji="0" lang="zh-CN" altLang="en-US">
                <a:solidFill>
                  <a:srgbClr val="000000"/>
                </a:solidFill>
              </a:rPr>
              <a:t>五个后缀：空，</a:t>
            </a:r>
            <a:r>
              <a:rPr kumimoji="0" lang="en-US" altLang="zh-CN">
                <a:solidFill>
                  <a:srgbClr val="000000"/>
                </a:solidFill>
              </a:rPr>
              <a:t>A</a:t>
            </a:r>
            <a:r>
              <a:rPr kumimoji="0" lang="zh-CN" altLang="en-US">
                <a:solidFill>
                  <a:srgbClr val="000000"/>
                </a:solidFill>
              </a:rPr>
              <a:t>，</a:t>
            </a:r>
            <a:r>
              <a:rPr kumimoji="0" lang="en-US" altLang="zh-CN">
                <a:solidFill>
                  <a:srgbClr val="000000"/>
                </a:solidFill>
              </a:rPr>
              <a:t>BA</a:t>
            </a:r>
            <a:r>
              <a:rPr kumimoji="0" lang="zh-CN" altLang="en-US">
                <a:solidFill>
                  <a:srgbClr val="000000"/>
                </a:solidFill>
              </a:rPr>
              <a:t>，</a:t>
            </a:r>
            <a:r>
              <a:rPr kumimoji="0" lang="en-US" altLang="zh-CN">
                <a:solidFill>
                  <a:srgbClr val="000000"/>
                </a:solidFill>
              </a:rPr>
              <a:t>ABA</a:t>
            </a:r>
            <a:r>
              <a:rPr kumimoji="0" lang="zh-CN" altLang="en-US">
                <a:solidFill>
                  <a:srgbClr val="000000"/>
                </a:solidFill>
              </a:rPr>
              <a:t>，</a:t>
            </a:r>
            <a:r>
              <a:rPr kumimoji="0" lang="en-US" altLang="zh-CN">
                <a:solidFill>
                  <a:srgbClr val="000000"/>
                </a:solidFill>
              </a:rPr>
              <a:t>AABA</a:t>
            </a:r>
          </a:p>
          <a:p>
            <a:pPr marL="0" indent="0">
              <a:buFontTx/>
              <a:buNone/>
            </a:pPr>
            <a:r>
              <a:rPr kumimoji="0" lang="zh-CN" altLang="en-US">
                <a:solidFill>
                  <a:srgbClr val="000000"/>
                </a:solidFill>
              </a:rPr>
              <a:t>显然，</a:t>
            </a:r>
            <a:r>
              <a:rPr kumimoji="0" lang="en-US" altLang="zh-CN">
                <a:solidFill>
                  <a:srgbClr val="000000"/>
                </a:solidFill>
              </a:rPr>
              <a:t>next[5]=|A|=1</a:t>
            </a:r>
          </a:p>
        </p:txBody>
      </p:sp>
      <p:graphicFrame>
        <p:nvGraphicFramePr>
          <p:cNvPr id="4" name="表格 3">
            <a:extLst>
              <a:ext uri="{FF2B5EF4-FFF2-40B4-BE49-F238E27FC236}">
                <a16:creationId xmlns:a16="http://schemas.microsoft.com/office/drawing/2014/main" id="{3D5E37E8-2AE8-4C6A-A75D-E2F92CFE6571}"/>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4037184997"/>
                    </a:ext>
                  </a:extLst>
                </a:gridCol>
                <a:gridCol w="835025">
                  <a:extLst>
                    <a:ext uri="{9D8B030D-6E8A-4147-A177-3AD203B41FA5}">
                      <a16:colId xmlns:a16="http://schemas.microsoft.com/office/drawing/2014/main" val="1089133600"/>
                    </a:ext>
                  </a:extLst>
                </a:gridCol>
                <a:gridCol w="836612">
                  <a:extLst>
                    <a:ext uri="{9D8B030D-6E8A-4147-A177-3AD203B41FA5}">
                      <a16:colId xmlns:a16="http://schemas.microsoft.com/office/drawing/2014/main" val="912017294"/>
                    </a:ext>
                  </a:extLst>
                </a:gridCol>
                <a:gridCol w="835025">
                  <a:extLst>
                    <a:ext uri="{9D8B030D-6E8A-4147-A177-3AD203B41FA5}">
                      <a16:colId xmlns:a16="http://schemas.microsoft.com/office/drawing/2014/main" val="25103812"/>
                    </a:ext>
                  </a:extLst>
                </a:gridCol>
                <a:gridCol w="835025">
                  <a:extLst>
                    <a:ext uri="{9D8B030D-6E8A-4147-A177-3AD203B41FA5}">
                      <a16:colId xmlns:a16="http://schemas.microsoft.com/office/drawing/2014/main" val="1120818574"/>
                    </a:ext>
                  </a:extLst>
                </a:gridCol>
                <a:gridCol w="835025">
                  <a:extLst>
                    <a:ext uri="{9D8B030D-6E8A-4147-A177-3AD203B41FA5}">
                      <a16:colId xmlns:a16="http://schemas.microsoft.com/office/drawing/2014/main" val="4070988821"/>
                    </a:ext>
                  </a:extLst>
                </a:gridCol>
                <a:gridCol w="835025">
                  <a:extLst>
                    <a:ext uri="{9D8B030D-6E8A-4147-A177-3AD203B41FA5}">
                      <a16:colId xmlns:a16="http://schemas.microsoft.com/office/drawing/2014/main" val="2180010216"/>
                    </a:ext>
                  </a:extLst>
                </a:gridCol>
                <a:gridCol w="836613">
                  <a:extLst>
                    <a:ext uri="{9D8B030D-6E8A-4147-A177-3AD203B41FA5}">
                      <a16:colId xmlns:a16="http://schemas.microsoft.com/office/drawing/2014/main" val="4185281751"/>
                    </a:ext>
                  </a:extLst>
                </a:gridCol>
                <a:gridCol w="835025">
                  <a:extLst>
                    <a:ext uri="{9D8B030D-6E8A-4147-A177-3AD203B41FA5}">
                      <a16:colId xmlns:a16="http://schemas.microsoft.com/office/drawing/2014/main" val="1413388917"/>
                    </a:ext>
                  </a:extLst>
                </a:gridCol>
                <a:gridCol w="835025">
                  <a:extLst>
                    <a:ext uri="{9D8B030D-6E8A-4147-A177-3AD203B41FA5}">
                      <a16:colId xmlns:a16="http://schemas.microsoft.com/office/drawing/2014/main" val="1698244689"/>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723492155"/>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62177949"/>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53261980"/>
                  </a:ext>
                </a:extLst>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DAFE6547-60EB-4E85-868D-C1063A37D214}"/>
              </a:ext>
            </a:extLst>
          </p:cNvPr>
          <p:cNvSpPr>
            <a:spLocks noGrp="1" noChangeArrowheads="1"/>
          </p:cNvSpPr>
          <p:nvPr>
            <p:ph type="title"/>
          </p:nvPr>
        </p:nvSpPr>
        <p:spPr/>
        <p:txBody>
          <a:bodyPr/>
          <a:lstStyle/>
          <a:p>
            <a:r>
              <a:rPr lang="zh-CN" altLang="en-US" dirty="0"/>
              <a:t>例题</a:t>
            </a:r>
          </a:p>
        </p:txBody>
      </p:sp>
      <p:pic>
        <p:nvPicPr>
          <p:cNvPr id="4" name="图片 3">
            <a:extLst>
              <a:ext uri="{FF2B5EF4-FFF2-40B4-BE49-F238E27FC236}">
                <a16:creationId xmlns:a16="http://schemas.microsoft.com/office/drawing/2014/main" id="{F7F030FF-FF26-4170-9F04-8BD08B9D60A2}"/>
              </a:ext>
            </a:extLst>
          </p:cNvPr>
          <p:cNvPicPr>
            <a:picLocks noChangeAspect="1"/>
          </p:cNvPicPr>
          <p:nvPr/>
        </p:nvPicPr>
        <p:blipFill>
          <a:blip r:embed="rId2"/>
          <a:stretch>
            <a:fillRect/>
          </a:stretch>
        </p:blipFill>
        <p:spPr>
          <a:xfrm>
            <a:off x="1146826" y="1069621"/>
            <a:ext cx="7209283" cy="5788379"/>
          </a:xfrm>
          <a:prstGeom prst="rect">
            <a:avLst/>
          </a:prstGeom>
        </p:spPr>
      </p:pic>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1910A354-8E37-4AE7-97C2-D1C28CFA7994}"/>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7107" name="内容占位符 2">
            <a:extLst>
              <a:ext uri="{FF2B5EF4-FFF2-40B4-BE49-F238E27FC236}">
                <a16:creationId xmlns:a16="http://schemas.microsoft.com/office/drawing/2014/main" id="{1BF8B2AD-3265-4BA2-AEBB-0E18D8068102}"/>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6</a:t>
            </a:r>
            <a:r>
              <a:rPr kumimoji="0" lang="zh-CN" altLang="en-US"/>
              <a:t>个前缀：</a:t>
            </a:r>
            <a:r>
              <a:rPr kumimoji="0" lang="en-US" altLang="zh-CN">
                <a:solidFill>
                  <a:srgbClr val="0000FF"/>
                </a:solidFill>
              </a:rPr>
              <a:t>AAABAA</a:t>
            </a:r>
          </a:p>
          <a:p>
            <a:pPr marL="0" indent="0">
              <a:buFontTx/>
              <a:buNone/>
            </a:pPr>
            <a:r>
              <a:rPr kumimoji="0" lang="en-US" altLang="zh-CN">
                <a:solidFill>
                  <a:srgbClr val="000000"/>
                </a:solidFill>
              </a:rPr>
              <a:t>next[6]=2. </a:t>
            </a:r>
            <a:r>
              <a:rPr kumimoji="0" lang="zh-CN" altLang="en-US">
                <a:solidFill>
                  <a:srgbClr val="000000"/>
                </a:solidFill>
              </a:rPr>
              <a:t>表示</a:t>
            </a:r>
            <a:r>
              <a:rPr kumimoji="0" lang="en-US" altLang="zh-CN">
                <a:solidFill>
                  <a:srgbClr val="000000"/>
                </a:solidFill>
              </a:rPr>
              <a:t>S[0…5]</a:t>
            </a:r>
            <a:r>
              <a:rPr kumimoji="0" lang="zh-CN" altLang="en-US">
                <a:solidFill>
                  <a:srgbClr val="000000"/>
                </a:solidFill>
              </a:rPr>
              <a:t>的前缀后缀最大值是</a:t>
            </a:r>
            <a:r>
              <a:rPr kumimoji="0" lang="zh-CN" altLang="zh-CN">
                <a:solidFill>
                  <a:srgbClr val="000000"/>
                </a:solidFill>
              </a:rPr>
              <a:t>2</a:t>
            </a:r>
            <a:endParaRPr kumimoji="0" lang="en-US" altLang="zh-CN">
              <a:solidFill>
                <a:srgbClr val="000000"/>
              </a:solidFill>
            </a:endParaRPr>
          </a:p>
          <a:p>
            <a:pPr marL="0" indent="0">
              <a:buFontTx/>
              <a:buNone/>
            </a:pPr>
            <a:r>
              <a:rPr kumimoji="0" lang="zh-CN" altLang="en-US">
                <a:solidFill>
                  <a:srgbClr val="000000"/>
                </a:solidFill>
              </a:rPr>
              <a:t>空</a:t>
            </a:r>
            <a:r>
              <a:rPr kumimoji="0" lang="en-US" altLang="zh-CN">
                <a:solidFill>
                  <a:srgbClr val="000000"/>
                </a:solidFill>
              </a:rPr>
              <a:t>, A, AA, AAA, AAAB, AAABA</a:t>
            </a:r>
          </a:p>
          <a:p>
            <a:pPr marL="0" indent="0">
              <a:buFontTx/>
              <a:buNone/>
            </a:pPr>
            <a:r>
              <a:rPr kumimoji="0" lang="zh-CN" altLang="en-US">
                <a:solidFill>
                  <a:srgbClr val="000000"/>
                </a:solidFill>
              </a:rPr>
              <a:t>空</a:t>
            </a:r>
            <a:r>
              <a:rPr kumimoji="0" lang="en-US" altLang="zh-CN">
                <a:solidFill>
                  <a:srgbClr val="000000"/>
                </a:solidFill>
              </a:rPr>
              <a:t>, A</a:t>
            </a:r>
            <a:r>
              <a:rPr kumimoji="0" lang="zh-CN" altLang="zh-CN">
                <a:solidFill>
                  <a:srgbClr val="000000"/>
                </a:solidFill>
              </a:rPr>
              <a:t>,</a:t>
            </a:r>
            <a:r>
              <a:rPr kumimoji="0" lang="en-US" altLang="zh-CN">
                <a:solidFill>
                  <a:srgbClr val="000000"/>
                </a:solidFill>
              </a:rPr>
              <a:t> AA, BAA, ABAA, AABAA</a:t>
            </a:r>
          </a:p>
          <a:p>
            <a:pPr marL="0" indent="0">
              <a:buFontTx/>
              <a:buNone/>
            </a:pPr>
            <a:r>
              <a:rPr kumimoji="0" lang="zh-CN" altLang="en-US">
                <a:solidFill>
                  <a:srgbClr val="000000"/>
                </a:solidFill>
              </a:rPr>
              <a:t>显然，</a:t>
            </a:r>
            <a:r>
              <a:rPr kumimoji="0" lang="en-US" altLang="zh-CN">
                <a:solidFill>
                  <a:srgbClr val="000000"/>
                </a:solidFill>
              </a:rPr>
              <a:t>next[6]=|AA|=2</a:t>
            </a:r>
          </a:p>
        </p:txBody>
      </p:sp>
      <p:graphicFrame>
        <p:nvGraphicFramePr>
          <p:cNvPr id="4" name="表格 3">
            <a:extLst>
              <a:ext uri="{FF2B5EF4-FFF2-40B4-BE49-F238E27FC236}">
                <a16:creationId xmlns:a16="http://schemas.microsoft.com/office/drawing/2014/main" id="{E030CE25-8583-4C5A-BFFC-36A73A79A616}"/>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2735236341"/>
                    </a:ext>
                  </a:extLst>
                </a:gridCol>
                <a:gridCol w="835025">
                  <a:extLst>
                    <a:ext uri="{9D8B030D-6E8A-4147-A177-3AD203B41FA5}">
                      <a16:colId xmlns:a16="http://schemas.microsoft.com/office/drawing/2014/main" val="1056728403"/>
                    </a:ext>
                  </a:extLst>
                </a:gridCol>
                <a:gridCol w="836612">
                  <a:extLst>
                    <a:ext uri="{9D8B030D-6E8A-4147-A177-3AD203B41FA5}">
                      <a16:colId xmlns:a16="http://schemas.microsoft.com/office/drawing/2014/main" val="2233796909"/>
                    </a:ext>
                  </a:extLst>
                </a:gridCol>
                <a:gridCol w="835025">
                  <a:extLst>
                    <a:ext uri="{9D8B030D-6E8A-4147-A177-3AD203B41FA5}">
                      <a16:colId xmlns:a16="http://schemas.microsoft.com/office/drawing/2014/main" val="539817733"/>
                    </a:ext>
                  </a:extLst>
                </a:gridCol>
                <a:gridCol w="835025">
                  <a:extLst>
                    <a:ext uri="{9D8B030D-6E8A-4147-A177-3AD203B41FA5}">
                      <a16:colId xmlns:a16="http://schemas.microsoft.com/office/drawing/2014/main" val="872678123"/>
                    </a:ext>
                  </a:extLst>
                </a:gridCol>
                <a:gridCol w="835025">
                  <a:extLst>
                    <a:ext uri="{9D8B030D-6E8A-4147-A177-3AD203B41FA5}">
                      <a16:colId xmlns:a16="http://schemas.microsoft.com/office/drawing/2014/main" val="2837942176"/>
                    </a:ext>
                  </a:extLst>
                </a:gridCol>
                <a:gridCol w="835025">
                  <a:extLst>
                    <a:ext uri="{9D8B030D-6E8A-4147-A177-3AD203B41FA5}">
                      <a16:colId xmlns:a16="http://schemas.microsoft.com/office/drawing/2014/main" val="3116551725"/>
                    </a:ext>
                  </a:extLst>
                </a:gridCol>
                <a:gridCol w="836613">
                  <a:extLst>
                    <a:ext uri="{9D8B030D-6E8A-4147-A177-3AD203B41FA5}">
                      <a16:colId xmlns:a16="http://schemas.microsoft.com/office/drawing/2014/main" val="764050946"/>
                    </a:ext>
                  </a:extLst>
                </a:gridCol>
                <a:gridCol w="835025">
                  <a:extLst>
                    <a:ext uri="{9D8B030D-6E8A-4147-A177-3AD203B41FA5}">
                      <a16:colId xmlns:a16="http://schemas.microsoft.com/office/drawing/2014/main" val="3521328886"/>
                    </a:ext>
                  </a:extLst>
                </a:gridCol>
                <a:gridCol w="835025">
                  <a:extLst>
                    <a:ext uri="{9D8B030D-6E8A-4147-A177-3AD203B41FA5}">
                      <a16:colId xmlns:a16="http://schemas.microsoft.com/office/drawing/2014/main" val="4059884659"/>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19402530"/>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080070567"/>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837770"/>
                  </a:ext>
                </a:extLst>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9F576298-0D1B-4CD2-A0EB-8626ABFE7623}"/>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8131" name="内容占位符 2">
            <a:extLst>
              <a:ext uri="{FF2B5EF4-FFF2-40B4-BE49-F238E27FC236}">
                <a16:creationId xmlns:a16="http://schemas.microsoft.com/office/drawing/2014/main" id="{6F289D27-7056-41F3-A9D1-771D041CCE8B}"/>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7</a:t>
            </a:r>
            <a:r>
              <a:rPr kumimoji="0" lang="zh-CN" altLang="en-US"/>
              <a:t>个前缀：</a:t>
            </a:r>
            <a:r>
              <a:rPr kumimoji="0" lang="en-US" altLang="zh-CN">
                <a:solidFill>
                  <a:srgbClr val="0000FF"/>
                </a:solidFill>
              </a:rPr>
              <a:t>AAABAAA</a:t>
            </a:r>
          </a:p>
          <a:p>
            <a:pPr marL="0" indent="0">
              <a:buFontTx/>
              <a:buNone/>
            </a:pPr>
            <a:r>
              <a:rPr kumimoji="0" lang="en-US" altLang="zh-CN">
                <a:solidFill>
                  <a:srgbClr val="000000"/>
                </a:solidFill>
              </a:rPr>
              <a:t>next[7]=3. </a:t>
            </a:r>
            <a:r>
              <a:rPr kumimoji="0" lang="zh-CN" altLang="en-US">
                <a:solidFill>
                  <a:srgbClr val="000000"/>
                </a:solidFill>
              </a:rPr>
              <a:t>表示</a:t>
            </a:r>
            <a:r>
              <a:rPr kumimoji="0" lang="en-US" altLang="zh-CN">
                <a:solidFill>
                  <a:srgbClr val="000000"/>
                </a:solidFill>
              </a:rPr>
              <a:t>S[0…6]</a:t>
            </a:r>
            <a:r>
              <a:rPr kumimoji="0" lang="zh-CN" altLang="en-US">
                <a:solidFill>
                  <a:srgbClr val="000000"/>
                </a:solidFill>
              </a:rPr>
              <a:t>的前缀后缀最大值是</a:t>
            </a:r>
            <a:r>
              <a:rPr kumimoji="0" lang="en-US" altLang="zh-CN">
                <a:solidFill>
                  <a:srgbClr val="000000"/>
                </a:solidFill>
              </a:rPr>
              <a:t>3</a:t>
            </a:r>
          </a:p>
          <a:p>
            <a:pPr marL="0" indent="0">
              <a:buFontTx/>
              <a:buNone/>
            </a:pPr>
            <a:r>
              <a:rPr kumimoji="0" lang="zh-CN" altLang="en-US">
                <a:solidFill>
                  <a:srgbClr val="000000"/>
                </a:solidFill>
              </a:rPr>
              <a:t>空</a:t>
            </a:r>
            <a:r>
              <a:rPr kumimoji="0" lang="en-US" altLang="zh-CN">
                <a:solidFill>
                  <a:srgbClr val="000000"/>
                </a:solidFill>
              </a:rPr>
              <a:t>, A, AA, AAA, AAAB, AAABA, AAABAA</a:t>
            </a:r>
          </a:p>
          <a:p>
            <a:pPr marL="0" indent="0">
              <a:buFontTx/>
              <a:buNone/>
            </a:pPr>
            <a:r>
              <a:rPr kumimoji="0" lang="zh-CN" altLang="en-US">
                <a:solidFill>
                  <a:srgbClr val="000000"/>
                </a:solidFill>
              </a:rPr>
              <a:t>空</a:t>
            </a:r>
            <a:r>
              <a:rPr kumimoji="0" lang="en-US" altLang="zh-CN">
                <a:solidFill>
                  <a:srgbClr val="000000"/>
                </a:solidFill>
              </a:rPr>
              <a:t>, A</a:t>
            </a:r>
            <a:r>
              <a:rPr kumimoji="0" lang="zh-CN" altLang="zh-CN">
                <a:solidFill>
                  <a:srgbClr val="000000"/>
                </a:solidFill>
              </a:rPr>
              <a:t>,</a:t>
            </a:r>
            <a:r>
              <a:rPr kumimoji="0" lang="en-US" altLang="zh-CN">
                <a:solidFill>
                  <a:srgbClr val="000000"/>
                </a:solidFill>
              </a:rPr>
              <a:t> AA, AAA, BAAA, ABAAA, AABAAA</a:t>
            </a:r>
          </a:p>
          <a:p>
            <a:pPr marL="0" indent="0">
              <a:buFontTx/>
              <a:buNone/>
            </a:pPr>
            <a:r>
              <a:rPr kumimoji="0" lang="zh-CN" altLang="en-US">
                <a:solidFill>
                  <a:srgbClr val="000000"/>
                </a:solidFill>
              </a:rPr>
              <a:t>显然，</a:t>
            </a:r>
            <a:r>
              <a:rPr kumimoji="0" lang="en-US" altLang="zh-CN">
                <a:solidFill>
                  <a:srgbClr val="000000"/>
                </a:solidFill>
              </a:rPr>
              <a:t>next[7]=|AAA|=3</a:t>
            </a:r>
          </a:p>
        </p:txBody>
      </p:sp>
      <p:graphicFrame>
        <p:nvGraphicFramePr>
          <p:cNvPr id="4" name="表格 3">
            <a:extLst>
              <a:ext uri="{FF2B5EF4-FFF2-40B4-BE49-F238E27FC236}">
                <a16:creationId xmlns:a16="http://schemas.microsoft.com/office/drawing/2014/main" id="{D73F28A1-A407-4A8C-A086-2B46535706A6}"/>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1750849357"/>
                    </a:ext>
                  </a:extLst>
                </a:gridCol>
                <a:gridCol w="835025">
                  <a:extLst>
                    <a:ext uri="{9D8B030D-6E8A-4147-A177-3AD203B41FA5}">
                      <a16:colId xmlns:a16="http://schemas.microsoft.com/office/drawing/2014/main" val="4168852835"/>
                    </a:ext>
                  </a:extLst>
                </a:gridCol>
                <a:gridCol w="836612">
                  <a:extLst>
                    <a:ext uri="{9D8B030D-6E8A-4147-A177-3AD203B41FA5}">
                      <a16:colId xmlns:a16="http://schemas.microsoft.com/office/drawing/2014/main" val="1151472422"/>
                    </a:ext>
                  </a:extLst>
                </a:gridCol>
                <a:gridCol w="835025">
                  <a:extLst>
                    <a:ext uri="{9D8B030D-6E8A-4147-A177-3AD203B41FA5}">
                      <a16:colId xmlns:a16="http://schemas.microsoft.com/office/drawing/2014/main" val="147142696"/>
                    </a:ext>
                  </a:extLst>
                </a:gridCol>
                <a:gridCol w="835025">
                  <a:extLst>
                    <a:ext uri="{9D8B030D-6E8A-4147-A177-3AD203B41FA5}">
                      <a16:colId xmlns:a16="http://schemas.microsoft.com/office/drawing/2014/main" val="653504355"/>
                    </a:ext>
                  </a:extLst>
                </a:gridCol>
                <a:gridCol w="835025">
                  <a:extLst>
                    <a:ext uri="{9D8B030D-6E8A-4147-A177-3AD203B41FA5}">
                      <a16:colId xmlns:a16="http://schemas.microsoft.com/office/drawing/2014/main" val="1347816858"/>
                    </a:ext>
                  </a:extLst>
                </a:gridCol>
                <a:gridCol w="835025">
                  <a:extLst>
                    <a:ext uri="{9D8B030D-6E8A-4147-A177-3AD203B41FA5}">
                      <a16:colId xmlns:a16="http://schemas.microsoft.com/office/drawing/2014/main" val="3010473705"/>
                    </a:ext>
                  </a:extLst>
                </a:gridCol>
                <a:gridCol w="836613">
                  <a:extLst>
                    <a:ext uri="{9D8B030D-6E8A-4147-A177-3AD203B41FA5}">
                      <a16:colId xmlns:a16="http://schemas.microsoft.com/office/drawing/2014/main" val="3951738220"/>
                    </a:ext>
                  </a:extLst>
                </a:gridCol>
                <a:gridCol w="835025">
                  <a:extLst>
                    <a:ext uri="{9D8B030D-6E8A-4147-A177-3AD203B41FA5}">
                      <a16:colId xmlns:a16="http://schemas.microsoft.com/office/drawing/2014/main" val="388044560"/>
                    </a:ext>
                  </a:extLst>
                </a:gridCol>
                <a:gridCol w="835025">
                  <a:extLst>
                    <a:ext uri="{9D8B030D-6E8A-4147-A177-3AD203B41FA5}">
                      <a16:colId xmlns:a16="http://schemas.microsoft.com/office/drawing/2014/main" val="2342709209"/>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488274685"/>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357941889"/>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57875540"/>
                  </a:ext>
                </a:extLst>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A71A51D7-B12B-42ED-87B1-9D79FA569227}"/>
              </a:ext>
            </a:extLst>
          </p:cNvPr>
          <p:cNvSpPr>
            <a:spLocks noGrp="1" noChangeArrowheads="1"/>
          </p:cNvSpPr>
          <p:nvPr>
            <p:ph type="title"/>
          </p:nvPr>
        </p:nvSpPr>
        <p:spPr/>
        <p:txBody>
          <a:bodyPr/>
          <a:lstStyle/>
          <a:p>
            <a:r>
              <a:rPr lang="zh-CN" altLang="en-US"/>
              <a:t>分析</a:t>
            </a:r>
            <a:r>
              <a:rPr lang="en-US" altLang="zh-CN"/>
              <a:t>S</a:t>
            </a:r>
            <a:r>
              <a:rPr lang="zh-CN" altLang="en-US"/>
              <a:t>每一个前缀的</a:t>
            </a:r>
            <a:r>
              <a:rPr lang="en-US" altLang="zh-CN"/>
              <a:t>next</a:t>
            </a:r>
            <a:r>
              <a:rPr lang="zh-CN" altLang="en-US"/>
              <a:t>值</a:t>
            </a:r>
          </a:p>
        </p:txBody>
      </p:sp>
      <p:sp>
        <p:nvSpPr>
          <p:cNvPr id="49155" name="内容占位符 2">
            <a:extLst>
              <a:ext uri="{FF2B5EF4-FFF2-40B4-BE49-F238E27FC236}">
                <a16:creationId xmlns:a16="http://schemas.microsoft.com/office/drawing/2014/main" id="{CE42FBE4-461A-4376-87AD-D96AE9354803}"/>
              </a:ext>
            </a:extLst>
          </p:cNvPr>
          <p:cNvSpPr>
            <a:spLocks noGrp="1" noChangeArrowheads="1"/>
          </p:cNvSpPr>
          <p:nvPr>
            <p:ph idx="1"/>
          </p:nvPr>
        </p:nvSpPr>
        <p:spPr>
          <a:xfrm>
            <a:off x="250825" y="981075"/>
            <a:ext cx="8642350" cy="5327650"/>
          </a:xfrm>
        </p:spPr>
        <p:txBody>
          <a:bodyPr/>
          <a:lstStyle/>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endParaRPr kumimoji="0" lang="en-US" altLang="zh-CN">
              <a:solidFill>
                <a:srgbClr val="0000FF"/>
              </a:solidFill>
            </a:endParaRPr>
          </a:p>
          <a:p>
            <a:pPr marL="0" indent="0">
              <a:buFontTx/>
              <a:buNone/>
            </a:pPr>
            <a:r>
              <a:rPr kumimoji="0" lang="en-US" altLang="zh-CN">
                <a:solidFill>
                  <a:srgbClr val="0000FF"/>
                </a:solidFill>
              </a:rPr>
              <a:t>S=AAABAAAD</a:t>
            </a:r>
            <a:r>
              <a:rPr kumimoji="0" lang="zh-CN" altLang="en-US"/>
              <a:t>，第</a:t>
            </a:r>
            <a:r>
              <a:rPr kumimoji="0" lang="en-US" altLang="zh-CN"/>
              <a:t>8</a:t>
            </a:r>
            <a:r>
              <a:rPr kumimoji="0" lang="zh-CN" altLang="en-US"/>
              <a:t>个前缀：</a:t>
            </a:r>
            <a:r>
              <a:rPr kumimoji="0" lang="en-US" altLang="zh-CN">
                <a:solidFill>
                  <a:srgbClr val="0000FF"/>
                </a:solidFill>
              </a:rPr>
              <a:t>AAABAAAD</a:t>
            </a:r>
          </a:p>
          <a:p>
            <a:pPr marL="0" indent="0">
              <a:buFontTx/>
              <a:buNone/>
            </a:pPr>
            <a:r>
              <a:rPr kumimoji="0" lang="en-US" altLang="zh-CN">
                <a:solidFill>
                  <a:srgbClr val="000000"/>
                </a:solidFill>
              </a:rPr>
              <a:t>next[8]=0. </a:t>
            </a:r>
            <a:r>
              <a:rPr kumimoji="0" lang="zh-CN" altLang="en-US">
                <a:solidFill>
                  <a:srgbClr val="000000"/>
                </a:solidFill>
              </a:rPr>
              <a:t>表示</a:t>
            </a:r>
            <a:r>
              <a:rPr kumimoji="0" lang="en-US" altLang="zh-CN">
                <a:solidFill>
                  <a:srgbClr val="000000"/>
                </a:solidFill>
              </a:rPr>
              <a:t>S[0…7]</a:t>
            </a:r>
            <a:r>
              <a:rPr kumimoji="0" lang="zh-CN" altLang="en-US">
                <a:solidFill>
                  <a:srgbClr val="000000"/>
                </a:solidFill>
              </a:rPr>
              <a:t>的前缀后缀最大值是</a:t>
            </a:r>
            <a:r>
              <a:rPr kumimoji="0" lang="en-US" altLang="zh-CN">
                <a:solidFill>
                  <a:srgbClr val="000000"/>
                </a:solidFill>
              </a:rPr>
              <a:t>0</a:t>
            </a:r>
          </a:p>
          <a:p>
            <a:pPr marL="0" indent="0">
              <a:buFontTx/>
              <a:buNone/>
            </a:pPr>
            <a:r>
              <a:rPr kumimoji="0" lang="zh-CN" altLang="en-US" sz="2800">
                <a:solidFill>
                  <a:srgbClr val="000000"/>
                </a:solidFill>
              </a:rPr>
              <a:t>空</a:t>
            </a:r>
            <a:r>
              <a:rPr kumimoji="0" lang="en-US" altLang="zh-CN" sz="2800">
                <a:solidFill>
                  <a:srgbClr val="000000"/>
                </a:solidFill>
              </a:rPr>
              <a:t>,A,AA, AAA, AAAB, AAABA, AAABAA, AAABAAA</a:t>
            </a:r>
          </a:p>
          <a:p>
            <a:pPr marL="0" indent="0">
              <a:buFontTx/>
              <a:buNone/>
            </a:pPr>
            <a:r>
              <a:rPr kumimoji="0" lang="zh-CN" altLang="en-US" sz="2800">
                <a:solidFill>
                  <a:srgbClr val="000000"/>
                </a:solidFill>
              </a:rPr>
              <a:t>空</a:t>
            </a:r>
            <a:r>
              <a:rPr kumimoji="0" lang="en-US" altLang="zh-CN" sz="2800">
                <a:solidFill>
                  <a:srgbClr val="000000"/>
                </a:solidFill>
              </a:rPr>
              <a:t>,D,AD,AAD, AAAD, BAAAD, ABAAAD, AABAAAD</a:t>
            </a:r>
          </a:p>
          <a:p>
            <a:pPr marL="0" indent="0">
              <a:buFontTx/>
              <a:buNone/>
            </a:pPr>
            <a:r>
              <a:rPr kumimoji="0" lang="zh-CN" altLang="en-US">
                <a:solidFill>
                  <a:srgbClr val="000000"/>
                </a:solidFill>
              </a:rPr>
              <a:t>显然，</a:t>
            </a:r>
            <a:r>
              <a:rPr kumimoji="0" lang="en-US" altLang="zh-CN">
                <a:solidFill>
                  <a:srgbClr val="000000"/>
                </a:solidFill>
              </a:rPr>
              <a:t>next[8]=|</a:t>
            </a:r>
            <a:r>
              <a:rPr kumimoji="0" lang="zh-CN" altLang="en-US">
                <a:solidFill>
                  <a:srgbClr val="000000"/>
                </a:solidFill>
              </a:rPr>
              <a:t>空</a:t>
            </a:r>
            <a:r>
              <a:rPr kumimoji="0" lang="en-US" altLang="zh-CN">
                <a:solidFill>
                  <a:srgbClr val="000000"/>
                </a:solidFill>
              </a:rPr>
              <a:t>|=0</a:t>
            </a:r>
          </a:p>
        </p:txBody>
      </p:sp>
      <p:graphicFrame>
        <p:nvGraphicFramePr>
          <p:cNvPr id="4" name="表格 3">
            <a:extLst>
              <a:ext uri="{FF2B5EF4-FFF2-40B4-BE49-F238E27FC236}">
                <a16:creationId xmlns:a16="http://schemas.microsoft.com/office/drawing/2014/main" id="{30D53F28-80CF-4124-890C-36AF60D55DCD}"/>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658740395"/>
                    </a:ext>
                  </a:extLst>
                </a:gridCol>
                <a:gridCol w="835025">
                  <a:extLst>
                    <a:ext uri="{9D8B030D-6E8A-4147-A177-3AD203B41FA5}">
                      <a16:colId xmlns:a16="http://schemas.microsoft.com/office/drawing/2014/main" val="2984071872"/>
                    </a:ext>
                  </a:extLst>
                </a:gridCol>
                <a:gridCol w="836612">
                  <a:extLst>
                    <a:ext uri="{9D8B030D-6E8A-4147-A177-3AD203B41FA5}">
                      <a16:colId xmlns:a16="http://schemas.microsoft.com/office/drawing/2014/main" val="1530735713"/>
                    </a:ext>
                  </a:extLst>
                </a:gridCol>
                <a:gridCol w="835025">
                  <a:extLst>
                    <a:ext uri="{9D8B030D-6E8A-4147-A177-3AD203B41FA5}">
                      <a16:colId xmlns:a16="http://schemas.microsoft.com/office/drawing/2014/main" val="3259835772"/>
                    </a:ext>
                  </a:extLst>
                </a:gridCol>
                <a:gridCol w="835025">
                  <a:extLst>
                    <a:ext uri="{9D8B030D-6E8A-4147-A177-3AD203B41FA5}">
                      <a16:colId xmlns:a16="http://schemas.microsoft.com/office/drawing/2014/main" val="99016324"/>
                    </a:ext>
                  </a:extLst>
                </a:gridCol>
                <a:gridCol w="835025">
                  <a:extLst>
                    <a:ext uri="{9D8B030D-6E8A-4147-A177-3AD203B41FA5}">
                      <a16:colId xmlns:a16="http://schemas.microsoft.com/office/drawing/2014/main" val="1022553264"/>
                    </a:ext>
                  </a:extLst>
                </a:gridCol>
                <a:gridCol w="835025">
                  <a:extLst>
                    <a:ext uri="{9D8B030D-6E8A-4147-A177-3AD203B41FA5}">
                      <a16:colId xmlns:a16="http://schemas.microsoft.com/office/drawing/2014/main" val="3454535380"/>
                    </a:ext>
                  </a:extLst>
                </a:gridCol>
                <a:gridCol w="836613">
                  <a:extLst>
                    <a:ext uri="{9D8B030D-6E8A-4147-A177-3AD203B41FA5}">
                      <a16:colId xmlns:a16="http://schemas.microsoft.com/office/drawing/2014/main" val="452319803"/>
                    </a:ext>
                  </a:extLst>
                </a:gridCol>
                <a:gridCol w="835025">
                  <a:extLst>
                    <a:ext uri="{9D8B030D-6E8A-4147-A177-3AD203B41FA5}">
                      <a16:colId xmlns:a16="http://schemas.microsoft.com/office/drawing/2014/main" val="2557097416"/>
                    </a:ext>
                  </a:extLst>
                </a:gridCol>
                <a:gridCol w="835025">
                  <a:extLst>
                    <a:ext uri="{9D8B030D-6E8A-4147-A177-3AD203B41FA5}">
                      <a16:colId xmlns:a16="http://schemas.microsoft.com/office/drawing/2014/main" val="52373747"/>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897237377"/>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819563162"/>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84418427"/>
                  </a:ext>
                </a:extLst>
              </a:tr>
            </a:tbl>
          </a:graphicData>
        </a:graphic>
      </p:graphicFrame>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743CA698-8EDA-4B90-8C07-0836026CF5C0}"/>
              </a:ext>
            </a:extLst>
          </p:cNvPr>
          <p:cNvSpPr>
            <a:spLocks noGrp="1" noChangeArrowheads="1"/>
          </p:cNvSpPr>
          <p:nvPr>
            <p:ph type="title"/>
          </p:nvPr>
        </p:nvSpPr>
        <p:spPr/>
        <p:txBody>
          <a:bodyPr/>
          <a:lstStyle/>
          <a:p>
            <a:r>
              <a:rPr lang="zh-CN" altLang="en-US"/>
              <a:t>得到</a:t>
            </a:r>
            <a:r>
              <a:rPr lang="en-US" altLang="zh-CN"/>
              <a:t>next</a:t>
            </a:r>
            <a:r>
              <a:rPr lang="zh-CN" altLang="en-US"/>
              <a:t>数组</a:t>
            </a:r>
          </a:p>
        </p:txBody>
      </p:sp>
      <p:sp>
        <p:nvSpPr>
          <p:cNvPr id="50179" name="内容占位符 2">
            <a:extLst>
              <a:ext uri="{FF2B5EF4-FFF2-40B4-BE49-F238E27FC236}">
                <a16:creationId xmlns:a16="http://schemas.microsoft.com/office/drawing/2014/main" id="{42A5A961-E3ED-4503-9E8A-930D6B768710}"/>
              </a:ext>
            </a:extLst>
          </p:cNvPr>
          <p:cNvSpPr>
            <a:spLocks noGrp="1" noChangeArrowheads="1"/>
          </p:cNvSpPr>
          <p:nvPr>
            <p:ph idx="1"/>
          </p:nvPr>
        </p:nvSpPr>
        <p:spPr>
          <a:xfrm>
            <a:off x="250825" y="981075"/>
            <a:ext cx="8642350" cy="5543550"/>
          </a:xfrm>
        </p:spPr>
        <p:txBody>
          <a:bodyPr/>
          <a:lstStyle/>
          <a:p>
            <a:pPr marL="0" indent="0">
              <a:buFontTx/>
              <a:buNone/>
            </a:pPr>
            <a:r>
              <a:rPr kumimoji="0" lang="en-US" altLang="zh-CN"/>
              <a:t>  </a:t>
            </a:r>
          </a:p>
          <a:p>
            <a:pPr marL="0" indent="0">
              <a:buFontTx/>
              <a:buNone/>
            </a:pPr>
            <a:endParaRPr kumimoji="0" lang="en-US" altLang="zh-CN"/>
          </a:p>
          <a:p>
            <a:pPr marL="0" indent="0">
              <a:buFontTx/>
              <a:buNone/>
            </a:pPr>
            <a:endParaRPr kumimoji="0" lang="en-US" altLang="zh-CN"/>
          </a:p>
          <a:p>
            <a:pPr marL="0" indent="0">
              <a:buFontTx/>
              <a:buNone/>
            </a:pPr>
            <a:endParaRPr kumimoji="0" lang="en-US" altLang="zh-CN"/>
          </a:p>
          <a:p>
            <a:pPr marL="0" indent="0">
              <a:buFontTx/>
              <a:buNone/>
            </a:pPr>
            <a:r>
              <a:rPr kumimoji="0" lang="zh-CN" altLang="en-US"/>
              <a:t>我们得到</a:t>
            </a:r>
            <a:r>
              <a:rPr kumimoji="0" lang="en-US" altLang="zh-CN"/>
              <a:t>S</a:t>
            </a:r>
            <a:r>
              <a:rPr kumimoji="0" lang="zh-CN" altLang="en-US"/>
              <a:t>串的</a:t>
            </a:r>
            <a:r>
              <a:rPr kumimoji="0" lang="en-US" altLang="zh-CN"/>
              <a:t>next</a:t>
            </a:r>
            <a:r>
              <a:rPr kumimoji="0" lang="zh-CN" altLang="en-US"/>
              <a:t>数组</a:t>
            </a:r>
            <a:endParaRPr kumimoji="0" lang="en-US" altLang="zh-CN"/>
          </a:p>
          <a:p>
            <a:pPr marL="0" indent="0">
              <a:buFontTx/>
              <a:buNone/>
            </a:pPr>
            <a:r>
              <a:rPr kumimoji="0" lang="zh-CN" altLang="en-US"/>
              <a:t>再次回忆，</a:t>
            </a:r>
            <a:r>
              <a:rPr kumimoji="0" lang="en-US" altLang="zh-CN">
                <a:solidFill>
                  <a:srgbClr val="FF0000"/>
                </a:solidFill>
              </a:rPr>
              <a:t>next[i]</a:t>
            </a:r>
            <a:r>
              <a:rPr kumimoji="0" lang="zh-CN" altLang="en-US">
                <a:solidFill>
                  <a:srgbClr val="FF0000"/>
                </a:solidFill>
              </a:rPr>
              <a:t>表示</a:t>
            </a:r>
            <a:r>
              <a:rPr kumimoji="0" lang="en-US" altLang="zh-CN">
                <a:solidFill>
                  <a:srgbClr val="FF0000"/>
                </a:solidFill>
              </a:rPr>
              <a:t>S[0…i-1]</a:t>
            </a:r>
            <a:r>
              <a:rPr kumimoji="0" lang="zh-CN" altLang="en-US">
                <a:solidFill>
                  <a:srgbClr val="FF0000"/>
                </a:solidFill>
              </a:rPr>
              <a:t>这个前缀的前缀后缀最大值</a:t>
            </a:r>
            <a:r>
              <a:rPr kumimoji="0" lang="zh-CN" altLang="en-US"/>
              <a:t>。</a:t>
            </a:r>
            <a:endParaRPr kumimoji="0" lang="en-US" altLang="zh-CN"/>
          </a:p>
          <a:p>
            <a:pPr marL="0" indent="0">
              <a:buFontTx/>
              <a:buNone/>
            </a:pPr>
            <a:r>
              <a:rPr kumimoji="0" lang="zh-CN" altLang="en-US"/>
              <a:t>那么，有什么用呢？！</a:t>
            </a:r>
            <a:endParaRPr kumimoji="0" lang="en-US" altLang="zh-CN"/>
          </a:p>
          <a:p>
            <a:pPr marL="0" indent="0">
              <a:buFontTx/>
              <a:buNone/>
            </a:pPr>
            <a:r>
              <a:rPr kumimoji="0" lang="zh-CN" altLang="en-US"/>
              <a:t>它与子串匹配有什么关系呢？</a:t>
            </a:r>
            <a:endParaRPr kumimoji="0" lang="en-US" altLang="zh-CN"/>
          </a:p>
        </p:txBody>
      </p:sp>
      <p:graphicFrame>
        <p:nvGraphicFramePr>
          <p:cNvPr id="4" name="表格 3">
            <a:extLst>
              <a:ext uri="{FF2B5EF4-FFF2-40B4-BE49-F238E27FC236}">
                <a16:creationId xmlns:a16="http://schemas.microsoft.com/office/drawing/2014/main" id="{FCDEAC95-E16F-4883-8BCB-86923F2536DF}"/>
              </a:ext>
            </a:extLst>
          </p:cNvPr>
          <p:cNvGraphicFramePr>
            <a:graphicFrameLocks noGrp="1"/>
          </p:cNvGraphicFramePr>
          <p:nvPr/>
        </p:nvGraphicFramePr>
        <p:xfrm>
          <a:off x="395288" y="1196975"/>
          <a:ext cx="8353425" cy="2212978"/>
        </p:xfrm>
        <a:graphic>
          <a:graphicData uri="http://schemas.openxmlformats.org/drawingml/2006/table">
            <a:tbl>
              <a:tblPr/>
              <a:tblGrid>
                <a:gridCol w="835025">
                  <a:extLst>
                    <a:ext uri="{9D8B030D-6E8A-4147-A177-3AD203B41FA5}">
                      <a16:colId xmlns:a16="http://schemas.microsoft.com/office/drawing/2014/main" val="2995786845"/>
                    </a:ext>
                  </a:extLst>
                </a:gridCol>
                <a:gridCol w="835025">
                  <a:extLst>
                    <a:ext uri="{9D8B030D-6E8A-4147-A177-3AD203B41FA5}">
                      <a16:colId xmlns:a16="http://schemas.microsoft.com/office/drawing/2014/main" val="656544893"/>
                    </a:ext>
                  </a:extLst>
                </a:gridCol>
                <a:gridCol w="836612">
                  <a:extLst>
                    <a:ext uri="{9D8B030D-6E8A-4147-A177-3AD203B41FA5}">
                      <a16:colId xmlns:a16="http://schemas.microsoft.com/office/drawing/2014/main" val="754840500"/>
                    </a:ext>
                  </a:extLst>
                </a:gridCol>
                <a:gridCol w="835025">
                  <a:extLst>
                    <a:ext uri="{9D8B030D-6E8A-4147-A177-3AD203B41FA5}">
                      <a16:colId xmlns:a16="http://schemas.microsoft.com/office/drawing/2014/main" val="2984007620"/>
                    </a:ext>
                  </a:extLst>
                </a:gridCol>
                <a:gridCol w="835025">
                  <a:extLst>
                    <a:ext uri="{9D8B030D-6E8A-4147-A177-3AD203B41FA5}">
                      <a16:colId xmlns:a16="http://schemas.microsoft.com/office/drawing/2014/main" val="1307804184"/>
                    </a:ext>
                  </a:extLst>
                </a:gridCol>
                <a:gridCol w="835025">
                  <a:extLst>
                    <a:ext uri="{9D8B030D-6E8A-4147-A177-3AD203B41FA5}">
                      <a16:colId xmlns:a16="http://schemas.microsoft.com/office/drawing/2014/main" val="4275234774"/>
                    </a:ext>
                  </a:extLst>
                </a:gridCol>
                <a:gridCol w="835025">
                  <a:extLst>
                    <a:ext uri="{9D8B030D-6E8A-4147-A177-3AD203B41FA5}">
                      <a16:colId xmlns:a16="http://schemas.microsoft.com/office/drawing/2014/main" val="4086796049"/>
                    </a:ext>
                  </a:extLst>
                </a:gridCol>
                <a:gridCol w="836613">
                  <a:extLst>
                    <a:ext uri="{9D8B030D-6E8A-4147-A177-3AD203B41FA5}">
                      <a16:colId xmlns:a16="http://schemas.microsoft.com/office/drawing/2014/main" val="2415394918"/>
                    </a:ext>
                  </a:extLst>
                </a:gridCol>
                <a:gridCol w="835025">
                  <a:extLst>
                    <a:ext uri="{9D8B030D-6E8A-4147-A177-3AD203B41FA5}">
                      <a16:colId xmlns:a16="http://schemas.microsoft.com/office/drawing/2014/main" val="1962070473"/>
                    </a:ext>
                  </a:extLst>
                </a:gridCol>
                <a:gridCol w="835025">
                  <a:extLst>
                    <a:ext uri="{9D8B030D-6E8A-4147-A177-3AD203B41FA5}">
                      <a16:colId xmlns:a16="http://schemas.microsoft.com/office/drawing/2014/main" val="2482363099"/>
                    </a:ext>
                  </a:extLst>
                </a:gridCol>
              </a:tblGrid>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2753346355"/>
                  </a:ext>
                </a:extLst>
              </a:tr>
              <a:tr h="69504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33336783"/>
                  </a:ext>
                </a:extLst>
              </a:tr>
              <a:tr h="822893">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45" marR="91445" marT="45688" marB="45688"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60031414"/>
                  </a:ext>
                </a:extLst>
              </a:tr>
            </a:tbl>
          </a:graphicData>
        </a:graphic>
      </p:graphicFrame>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9444DF18-2E7F-4C9C-B625-A20A952F3B21}"/>
              </a:ext>
            </a:extLst>
          </p:cNvPr>
          <p:cNvSpPr>
            <a:spLocks noGrp="1" noChangeArrowheads="1"/>
          </p:cNvSpPr>
          <p:nvPr>
            <p:ph type="title"/>
          </p:nvPr>
        </p:nvSpPr>
        <p:spPr/>
        <p:txBody>
          <a:bodyPr/>
          <a:lstStyle/>
          <a:p>
            <a:r>
              <a:rPr lang="zh-CN" altLang="en-US"/>
              <a:t>回顾与分析</a:t>
            </a:r>
          </a:p>
        </p:txBody>
      </p:sp>
      <p:sp>
        <p:nvSpPr>
          <p:cNvPr id="51203" name="内容占位符 2">
            <a:extLst>
              <a:ext uri="{FF2B5EF4-FFF2-40B4-BE49-F238E27FC236}">
                <a16:creationId xmlns:a16="http://schemas.microsoft.com/office/drawing/2014/main" id="{84B6C0AD-AC54-499A-8B73-6E64CAEE081B}"/>
              </a:ext>
            </a:extLst>
          </p:cNvPr>
          <p:cNvSpPr>
            <a:spLocks noGrp="1" noChangeArrowheads="1"/>
          </p:cNvSpPr>
          <p:nvPr>
            <p:ph idx="1"/>
          </p:nvPr>
        </p:nvSpPr>
        <p:spPr>
          <a:xfrm>
            <a:off x="323850" y="981075"/>
            <a:ext cx="8640763" cy="5327650"/>
          </a:xfrm>
        </p:spPr>
        <p:txBody>
          <a:bodyPr/>
          <a:lstStyle/>
          <a:p>
            <a:pPr marL="0" indent="0">
              <a:buFontTx/>
              <a:buNone/>
            </a:pPr>
            <a:r>
              <a:rPr kumimoji="0" lang="zh-CN" altLang="en-US" sz="2800"/>
              <a:t>给两个字符串</a:t>
            </a:r>
            <a:r>
              <a:rPr kumimoji="0" lang="en-US" altLang="zh-CN" sz="2800"/>
              <a:t>S1</a:t>
            </a:r>
            <a:r>
              <a:rPr kumimoji="0" lang="zh-CN" altLang="en-US" sz="2800"/>
              <a:t>和</a:t>
            </a:r>
            <a:r>
              <a:rPr kumimoji="0" lang="en-US" altLang="zh-CN" sz="2800"/>
              <a:t>S2</a:t>
            </a:r>
            <a:r>
              <a:rPr kumimoji="0" lang="zh-CN" altLang="en-US" sz="2800"/>
              <a:t>，问</a:t>
            </a:r>
            <a:r>
              <a:rPr kumimoji="0" lang="en-US" altLang="zh-CN" sz="2800"/>
              <a:t>S2</a:t>
            </a:r>
            <a:r>
              <a:rPr kumimoji="0" lang="zh-CN" altLang="en-US" sz="2800"/>
              <a:t>是否是</a:t>
            </a:r>
            <a:r>
              <a:rPr kumimoji="0" lang="en-US" altLang="zh-CN" sz="2800"/>
              <a:t>S1</a:t>
            </a:r>
            <a:r>
              <a:rPr kumimoji="0" lang="zh-CN" altLang="en-US" sz="2800"/>
              <a:t>的子串？</a:t>
            </a:r>
            <a:endParaRPr kumimoji="0" lang="en-US" altLang="zh-CN" sz="2800"/>
          </a:p>
          <a:p>
            <a:pPr marL="0" indent="0">
              <a:buFontTx/>
              <a:buNone/>
            </a:pPr>
            <a:r>
              <a:rPr kumimoji="0" lang="en-US" altLang="zh-CN" sz="2800">
                <a:solidFill>
                  <a:srgbClr val="FF6600"/>
                </a:solidFill>
                <a:sym typeface="Wingdings" panose="05000000000000000000" pitchFamily="2" charset="2"/>
              </a:rPr>
              <a:t>S1=AAABAAABAAABAAAD</a:t>
            </a:r>
          </a:p>
          <a:p>
            <a:pPr marL="0" indent="0">
              <a:buFontTx/>
              <a:buNone/>
            </a:pPr>
            <a:r>
              <a:rPr kumimoji="0" lang="en-US" altLang="zh-CN" sz="2800">
                <a:solidFill>
                  <a:srgbClr val="FF6600"/>
                </a:solidFill>
                <a:sym typeface="Wingdings" panose="05000000000000000000" pitchFamily="2" charset="2"/>
              </a:rPr>
              <a:t>S2=AAABAAAD</a:t>
            </a:r>
          </a:p>
          <a:p>
            <a:pPr marL="0" indent="0">
              <a:buFontTx/>
              <a:buNone/>
            </a:pPr>
            <a:r>
              <a:rPr kumimoji="0" lang="zh-CN" altLang="en-US">
                <a:sym typeface="Wingdings" panose="05000000000000000000" pitchFamily="2" charset="2"/>
              </a:rPr>
              <a:t>在这个问题中，我们得到文本串</a:t>
            </a:r>
            <a:r>
              <a:rPr kumimoji="0" lang="en-US" altLang="zh-CN">
                <a:sym typeface="Wingdings" panose="05000000000000000000" pitchFamily="2" charset="2"/>
              </a:rPr>
              <a:t>S1</a:t>
            </a:r>
            <a:r>
              <a:rPr kumimoji="0" lang="zh-CN" altLang="en-US">
                <a:sym typeface="Wingdings" panose="05000000000000000000" pitchFamily="2" charset="2"/>
              </a:rPr>
              <a:t>和模板串</a:t>
            </a:r>
            <a:r>
              <a:rPr kumimoji="0" lang="en-US" altLang="zh-CN">
                <a:sym typeface="Wingdings" panose="05000000000000000000" pitchFamily="2" charset="2"/>
              </a:rPr>
              <a:t>S2.</a:t>
            </a:r>
          </a:p>
          <a:p>
            <a:pPr marL="0" indent="0">
              <a:buFontTx/>
              <a:buNone/>
            </a:pPr>
            <a:r>
              <a:rPr kumimoji="0" lang="zh-CN" altLang="en-US">
                <a:sym typeface="Wingdings" panose="05000000000000000000" pitchFamily="2" charset="2"/>
              </a:rPr>
              <a:t>现在想判断</a:t>
            </a:r>
            <a:r>
              <a:rPr kumimoji="0" lang="en-US" altLang="zh-CN">
                <a:sym typeface="Wingdings" panose="05000000000000000000" pitchFamily="2" charset="2"/>
              </a:rPr>
              <a:t>S2</a:t>
            </a:r>
            <a:r>
              <a:rPr kumimoji="0" lang="zh-CN" altLang="en-US">
                <a:sym typeface="Wingdings" panose="05000000000000000000" pitchFamily="2" charset="2"/>
              </a:rPr>
              <a:t>(单词)是否是</a:t>
            </a:r>
            <a:r>
              <a:rPr kumimoji="0" lang="en-US" altLang="zh-CN">
                <a:sym typeface="Wingdings" panose="05000000000000000000" pitchFamily="2" charset="2"/>
              </a:rPr>
              <a:t>S1</a:t>
            </a:r>
            <a:r>
              <a:rPr kumimoji="0" lang="zh-CN" altLang="en-US">
                <a:sym typeface="Wingdings" panose="05000000000000000000" pitchFamily="2" charset="2"/>
              </a:rPr>
              <a:t>(文章)的子串。</a:t>
            </a:r>
            <a:endParaRPr kumimoji="0" lang="en-US" altLang="zh-CN">
              <a:sym typeface="Wingdings" panose="05000000000000000000" pitchFamily="2" charset="2"/>
            </a:endParaRPr>
          </a:p>
          <a:p>
            <a:pPr marL="0" indent="0">
              <a:buFontTx/>
              <a:buNone/>
            </a:pPr>
            <a:r>
              <a:rPr kumimoji="0" lang="zh-CN" altLang="en-US">
                <a:sym typeface="Wingdings" panose="05000000000000000000" pitchFamily="2" charset="2"/>
              </a:rPr>
              <a:t>我们先</a:t>
            </a:r>
            <a:r>
              <a:rPr kumimoji="0" lang="zh-CN" altLang="en-US">
                <a:solidFill>
                  <a:srgbClr val="0000FF"/>
                </a:solidFill>
                <a:sym typeface="Wingdings" panose="05000000000000000000" pitchFamily="2" charset="2"/>
              </a:rPr>
              <a:t>对模板串</a:t>
            </a:r>
            <a:r>
              <a:rPr kumimoji="0" lang="en-US" altLang="zh-CN">
                <a:solidFill>
                  <a:srgbClr val="0000FF"/>
                </a:solidFill>
                <a:sym typeface="Wingdings" panose="05000000000000000000" pitchFamily="2" charset="2"/>
              </a:rPr>
              <a:t>S2</a:t>
            </a:r>
            <a:r>
              <a:rPr kumimoji="0" lang="zh-CN" altLang="en-US">
                <a:sym typeface="Wingdings" panose="05000000000000000000" pitchFamily="2" charset="2"/>
              </a:rPr>
              <a:t>，</a:t>
            </a:r>
            <a:r>
              <a:rPr kumimoji="0" lang="zh-CN" altLang="en-US">
                <a:solidFill>
                  <a:srgbClr val="0000FF"/>
                </a:solidFill>
                <a:sym typeface="Wingdings" panose="05000000000000000000" pitchFamily="2" charset="2"/>
              </a:rPr>
              <a:t>构建</a:t>
            </a:r>
            <a:r>
              <a:rPr kumimoji="0" lang="en-US" altLang="zh-CN">
                <a:solidFill>
                  <a:srgbClr val="0000FF"/>
                </a:solidFill>
                <a:sym typeface="Wingdings" panose="05000000000000000000" pitchFamily="2" charset="2"/>
              </a:rPr>
              <a:t>next</a:t>
            </a:r>
            <a:r>
              <a:rPr kumimoji="0" lang="zh-CN" altLang="en-US">
                <a:solidFill>
                  <a:srgbClr val="0000FF"/>
                </a:solidFill>
                <a:sym typeface="Wingdings" panose="05000000000000000000" pitchFamily="2" charset="2"/>
              </a:rPr>
              <a:t>数组</a:t>
            </a:r>
            <a:r>
              <a:rPr kumimoji="0" lang="zh-CN" altLang="en-US">
                <a:sym typeface="Wingdings" panose="05000000000000000000" pitchFamily="2" charset="2"/>
              </a:rPr>
              <a:t>，得到</a:t>
            </a:r>
            <a:r>
              <a:rPr kumimoji="0" lang="en-US" altLang="zh-CN">
                <a:sym typeface="Wingdings" panose="05000000000000000000" pitchFamily="2" charset="2"/>
              </a:rPr>
              <a:t>S2</a:t>
            </a:r>
            <a:r>
              <a:rPr kumimoji="0" lang="zh-CN" altLang="en-US">
                <a:sym typeface="Wingdings" panose="05000000000000000000" pitchFamily="2" charset="2"/>
              </a:rPr>
              <a:t>每一个前缀的前缀后缀的最大值。</a:t>
            </a:r>
            <a:endParaRPr kumimoji="0" lang="en-US" altLang="zh-CN">
              <a:sym typeface="Wingdings" panose="05000000000000000000" pitchFamily="2" charset="2"/>
            </a:endParaRPr>
          </a:p>
          <a:p>
            <a:pPr marL="0" indent="0">
              <a:buFontTx/>
              <a:buNone/>
            </a:pPr>
            <a:r>
              <a:rPr kumimoji="0" lang="zh-CN" altLang="en-US">
                <a:sym typeface="Wingdings" panose="05000000000000000000" pitchFamily="2" charset="2"/>
              </a:rPr>
              <a:t>接下来，</a:t>
            </a:r>
            <a:r>
              <a:rPr kumimoji="0" lang="zh-CN" altLang="en-US">
                <a:solidFill>
                  <a:srgbClr val="FF0000"/>
                </a:solidFill>
                <a:sym typeface="Wingdings" panose="05000000000000000000" pitchFamily="2" charset="2"/>
              </a:rPr>
              <a:t>开始</a:t>
            </a:r>
            <a:r>
              <a:rPr kumimoji="0" lang="en-US" altLang="zh-CN">
                <a:solidFill>
                  <a:srgbClr val="FF0000"/>
                </a:solidFill>
                <a:sym typeface="Wingdings" panose="05000000000000000000" pitchFamily="2" charset="2"/>
              </a:rPr>
              <a:t>KMP</a:t>
            </a:r>
            <a:r>
              <a:rPr kumimoji="0" lang="zh-CN" altLang="en-US">
                <a:solidFill>
                  <a:srgbClr val="FF0000"/>
                </a:solidFill>
                <a:sym typeface="Wingdings" panose="05000000000000000000" pitchFamily="2" charset="2"/>
              </a:rPr>
              <a:t>匹配过程</a:t>
            </a:r>
            <a:r>
              <a:rPr kumimoji="0" lang="zh-CN" altLang="en-US">
                <a:sym typeface="Wingdings" panose="05000000000000000000" pitchFamily="2" charset="2"/>
              </a:rPr>
              <a:t>！</a:t>
            </a:r>
            <a:endParaRPr kumimoji="0" lang="en-US" altLang="zh-CN">
              <a:sym typeface="Wingdings" panose="05000000000000000000" pitchFamily="2" charset="2"/>
            </a:endParaRPr>
          </a:p>
          <a:p>
            <a:pPr marL="0" indent="0">
              <a:buFontTx/>
              <a:buNone/>
            </a:pPr>
            <a:endParaRPr kumimoji="0" lang="en-US" altLang="zh-CN">
              <a:sym typeface="Wingdings" panose="05000000000000000000" pitchFamily="2" charset="2"/>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6" name="标题 1">
            <a:extLst>
              <a:ext uri="{FF2B5EF4-FFF2-40B4-BE49-F238E27FC236}">
                <a16:creationId xmlns:a16="http://schemas.microsoft.com/office/drawing/2014/main" id="{21BF45C1-1080-4E12-A612-79A318338B5E}"/>
              </a:ext>
            </a:extLst>
          </p:cNvPr>
          <p:cNvSpPr>
            <a:spLocks noGrp="1" noChangeArrowheads="1"/>
          </p:cNvSpPr>
          <p:nvPr>
            <p:ph type="title"/>
          </p:nvPr>
        </p:nvSpPr>
        <p:spPr/>
        <p:txBody>
          <a:bodyPr/>
          <a:lstStyle/>
          <a:p>
            <a:r>
              <a:rPr lang="en-US" altLang="zh-CN"/>
              <a:t>KMP</a:t>
            </a:r>
            <a:r>
              <a:rPr lang="zh-CN" altLang="en-US"/>
              <a:t>匹配</a:t>
            </a:r>
          </a:p>
        </p:txBody>
      </p:sp>
      <p:sp>
        <p:nvSpPr>
          <p:cNvPr id="52227" name="内容占位符 2">
            <a:extLst>
              <a:ext uri="{FF2B5EF4-FFF2-40B4-BE49-F238E27FC236}">
                <a16:creationId xmlns:a16="http://schemas.microsoft.com/office/drawing/2014/main" id="{7BB44B28-428E-4238-B91D-8E19DB1925B0}"/>
              </a:ext>
            </a:extLst>
          </p:cNvPr>
          <p:cNvSpPr>
            <a:spLocks noGrp="1" noChangeArrowheads="1"/>
          </p:cNvSpPr>
          <p:nvPr>
            <p:ph idx="1"/>
          </p:nvPr>
        </p:nvSpPr>
        <p:spPr>
          <a:xfrm>
            <a:off x="179388" y="1052513"/>
            <a:ext cx="8713787" cy="5805487"/>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设两个变量</a:t>
            </a:r>
            <a:r>
              <a:rPr kumimoji="0" lang="zh-CN" altLang="zh-CN" sz="2800"/>
              <a:t> </a:t>
            </a:r>
            <a:r>
              <a:rPr kumimoji="0" lang="en-US" altLang="zh-CN" sz="2800"/>
              <a:t>int</a:t>
            </a:r>
            <a:r>
              <a:rPr kumimoji="0" lang="zh-CN" altLang="en-US" sz="2800"/>
              <a:t> </a:t>
            </a:r>
            <a:r>
              <a:rPr kumimoji="0" lang="zh-CN" altLang="zh-CN" sz="2800"/>
              <a:t>t</a:t>
            </a:r>
            <a:r>
              <a:rPr kumimoji="0" lang="en-US" altLang="zh-CN" sz="2800"/>
              <a:t>1</a:t>
            </a:r>
            <a:r>
              <a:rPr kumimoji="0" lang="zh-CN" altLang="en-US" sz="2800"/>
              <a:t>，</a:t>
            </a:r>
            <a:r>
              <a:rPr kumimoji="0" lang="en-US" altLang="zh-CN" sz="2800"/>
              <a:t>t2</a:t>
            </a:r>
            <a:r>
              <a:rPr kumimoji="0" lang="zh-CN" altLang="en-US" sz="2800"/>
              <a:t>；</a:t>
            </a:r>
            <a:r>
              <a:rPr kumimoji="0" lang="en-US" altLang="zh-CN" sz="2800"/>
              <a:t>t1</a:t>
            </a:r>
            <a:r>
              <a:rPr kumimoji="0" lang="zh-CN" altLang="en-US" sz="2800"/>
              <a:t>表示当前扫到</a:t>
            </a:r>
            <a:r>
              <a:rPr kumimoji="0" lang="en-US" altLang="zh-CN" sz="2800"/>
              <a:t>S1</a:t>
            </a:r>
            <a:r>
              <a:rPr kumimoji="0" lang="zh-CN" altLang="en-US" sz="2800"/>
              <a:t>串的位置，</a:t>
            </a:r>
            <a:r>
              <a:rPr kumimoji="0" lang="en-US" altLang="zh-CN" sz="2800"/>
              <a:t>t2</a:t>
            </a:r>
            <a:r>
              <a:rPr kumimoji="0" lang="zh-CN" altLang="en-US" sz="2800"/>
              <a:t>表示当前扫到</a:t>
            </a:r>
            <a:r>
              <a:rPr kumimoji="0" lang="en-US" altLang="zh-CN" sz="2800"/>
              <a:t>S2</a:t>
            </a:r>
            <a:r>
              <a:rPr kumimoji="0" lang="zh-CN" altLang="en-US" sz="2800"/>
              <a:t>串的位置。起初，</a:t>
            </a:r>
            <a:r>
              <a:rPr kumimoji="0" lang="en-US" altLang="zh-CN" sz="2800"/>
              <a:t>t1=t2=0</a:t>
            </a:r>
            <a:r>
              <a:rPr kumimoji="0" lang="zh-CN" altLang="en-US" sz="2800"/>
              <a:t>；</a:t>
            </a:r>
            <a:endParaRPr kumimoji="0" lang="en-US" altLang="zh-CN" sz="2800"/>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//t1=1</a:t>
            </a:r>
            <a:r>
              <a:rPr kumimoji="0" lang="zh-CN" altLang="en-US" sz="2800"/>
              <a:t>，</a:t>
            </a:r>
            <a:r>
              <a:rPr kumimoji="0" lang="en-US" altLang="zh-CN" sz="2800"/>
              <a:t>t2=1</a:t>
            </a:r>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//t1=2</a:t>
            </a:r>
            <a:r>
              <a:rPr kumimoji="0" lang="zh-CN" altLang="en-US" sz="2800"/>
              <a:t>，</a:t>
            </a:r>
            <a:r>
              <a:rPr kumimoji="0" lang="en-US" altLang="zh-CN" sz="2800"/>
              <a:t>t2=2</a:t>
            </a:r>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//t1=3</a:t>
            </a:r>
            <a:r>
              <a:rPr kumimoji="0" lang="zh-CN" altLang="en-US" sz="2800"/>
              <a:t>，</a:t>
            </a:r>
            <a:r>
              <a:rPr kumimoji="0" lang="en-US" altLang="zh-CN" sz="2800"/>
              <a:t>t2=3</a:t>
            </a:r>
          </a:p>
          <a:p>
            <a:pPr marL="0" indent="0">
              <a:buFontTx/>
              <a:buNone/>
            </a:pPr>
            <a:r>
              <a:rPr kumimoji="0" lang="en-US" altLang="zh-CN" sz="2800"/>
              <a:t>S1[t1]=S2[t2]=B</a:t>
            </a:r>
            <a:r>
              <a:rPr kumimoji="0" lang="zh-CN" altLang="en-US" sz="2800"/>
              <a:t>，</a:t>
            </a:r>
            <a:r>
              <a:rPr kumimoji="0" lang="en-US" altLang="zh-CN" sz="2800"/>
              <a:t>……</a:t>
            </a:r>
          </a:p>
        </p:txBody>
      </p:sp>
      <p:graphicFrame>
        <p:nvGraphicFramePr>
          <p:cNvPr id="71779" name="Group 99">
            <a:extLst>
              <a:ext uri="{FF2B5EF4-FFF2-40B4-BE49-F238E27FC236}">
                <a16:creationId xmlns:a16="http://schemas.microsoft.com/office/drawing/2014/main" id="{9B742D92-2BDB-468E-9E54-CB864417B128}"/>
              </a:ext>
            </a:extLst>
          </p:cNvPr>
          <p:cNvGraphicFramePr>
            <a:graphicFrameLocks noGrp="1"/>
          </p:cNvGraphicFramePr>
          <p:nvPr/>
        </p:nvGraphicFramePr>
        <p:xfrm>
          <a:off x="250825" y="765175"/>
          <a:ext cx="8642350" cy="2714626"/>
        </p:xfrm>
        <a:graphic>
          <a:graphicData uri="http://schemas.openxmlformats.org/drawingml/2006/table">
            <a:tbl>
              <a:tblPr/>
              <a:tblGrid>
                <a:gridCol w="960438">
                  <a:extLst>
                    <a:ext uri="{9D8B030D-6E8A-4147-A177-3AD203B41FA5}">
                      <a16:colId xmlns:a16="http://schemas.microsoft.com/office/drawing/2014/main" val="4273630872"/>
                    </a:ext>
                  </a:extLst>
                </a:gridCol>
                <a:gridCol w="479425">
                  <a:extLst>
                    <a:ext uri="{9D8B030D-6E8A-4147-A177-3AD203B41FA5}">
                      <a16:colId xmlns:a16="http://schemas.microsoft.com/office/drawing/2014/main" val="3931146419"/>
                    </a:ext>
                  </a:extLst>
                </a:gridCol>
                <a:gridCol w="481012">
                  <a:extLst>
                    <a:ext uri="{9D8B030D-6E8A-4147-A177-3AD203B41FA5}">
                      <a16:colId xmlns:a16="http://schemas.microsoft.com/office/drawing/2014/main" val="3076217066"/>
                    </a:ext>
                  </a:extLst>
                </a:gridCol>
                <a:gridCol w="479425">
                  <a:extLst>
                    <a:ext uri="{9D8B030D-6E8A-4147-A177-3AD203B41FA5}">
                      <a16:colId xmlns:a16="http://schemas.microsoft.com/office/drawing/2014/main" val="2996587430"/>
                    </a:ext>
                  </a:extLst>
                </a:gridCol>
                <a:gridCol w="481013">
                  <a:extLst>
                    <a:ext uri="{9D8B030D-6E8A-4147-A177-3AD203B41FA5}">
                      <a16:colId xmlns:a16="http://schemas.microsoft.com/office/drawing/2014/main" val="2337711766"/>
                    </a:ext>
                  </a:extLst>
                </a:gridCol>
                <a:gridCol w="479425">
                  <a:extLst>
                    <a:ext uri="{9D8B030D-6E8A-4147-A177-3AD203B41FA5}">
                      <a16:colId xmlns:a16="http://schemas.microsoft.com/office/drawing/2014/main" val="757043972"/>
                    </a:ext>
                  </a:extLst>
                </a:gridCol>
                <a:gridCol w="481012">
                  <a:extLst>
                    <a:ext uri="{9D8B030D-6E8A-4147-A177-3AD203B41FA5}">
                      <a16:colId xmlns:a16="http://schemas.microsoft.com/office/drawing/2014/main" val="2733557774"/>
                    </a:ext>
                  </a:extLst>
                </a:gridCol>
                <a:gridCol w="407988">
                  <a:extLst>
                    <a:ext uri="{9D8B030D-6E8A-4147-A177-3AD203B41FA5}">
                      <a16:colId xmlns:a16="http://schemas.microsoft.com/office/drawing/2014/main" val="341278827"/>
                    </a:ext>
                  </a:extLst>
                </a:gridCol>
                <a:gridCol w="550862">
                  <a:extLst>
                    <a:ext uri="{9D8B030D-6E8A-4147-A177-3AD203B41FA5}">
                      <a16:colId xmlns:a16="http://schemas.microsoft.com/office/drawing/2014/main" val="2714487280"/>
                    </a:ext>
                  </a:extLst>
                </a:gridCol>
                <a:gridCol w="481013">
                  <a:extLst>
                    <a:ext uri="{9D8B030D-6E8A-4147-A177-3AD203B41FA5}">
                      <a16:colId xmlns:a16="http://schemas.microsoft.com/office/drawing/2014/main" val="3198894922"/>
                    </a:ext>
                  </a:extLst>
                </a:gridCol>
                <a:gridCol w="479425">
                  <a:extLst>
                    <a:ext uri="{9D8B030D-6E8A-4147-A177-3AD203B41FA5}">
                      <a16:colId xmlns:a16="http://schemas.microsoft.com/office/drawing/2014/main" val="2822006693"/>
                    </a:ext>
                  </a:extLst>
                </a:gridCol>
                <a:gridCol w="481012">
                  <a:extLst>
                    <a:ext uri="{9D8B030D-6E8A-4147-A177-3AD203B41FA5}">
                      <a16:colId xmlns:a16="http://schemas.microsoft.com/office/drawing/2014/main" val="753804463"/>
                    </a:ext>
                  </a:extLst>
                </a:gridCol>
                <a:gridCol w="527050">
                  <a:extLst>
                    <a:ext uri="{9D8B030D-6E8A-4147-A177-3AD203B41FA5}">
                      <a16:colId xmlns:a16="http://schemas.microsoft.com/office/drawing/2014/main" val="3931879943"/>
                    </a:ext>
                  </a:extLst>
                </a:gridCol>
                <a:gridCol w="433388">
                  <a:extLst>
                    <a:ext uri="{9D8B030D-6E8A-4147-A177-3AD203B41FA5}">
                      <a16:colId xmlns:a16="http://schemas.microsoft.com/office/drawing/2014/main" val="1400446536"/>
                    </a:ext>
                  </a:extLst>
                </a:gridCol>
                <a:gridCol w="479425">
                  <a:extLst>
                    <a:ext uri="{9D8B030D-6E8A-4147-A177-3AD203B41FA5}">
                      <a16:colId xmlns:a16="http://schemas.microsoft.com/office/drawing/2014/main" val="2136474283"/>
                    </a:ext>
                  </a:extLst>
                </a:gridCol>
                <a:gridCol w="481012">
                  <a:extLst>
                    <a:ext uri="{9D8B030D-6E8A-4147-A177-3AD203B41FA5}">
                      <a16:colId xmlns:a16="http://schemas.microsoft.com/office/drawing/2014/main" val="685146655"/>
                    </a:ext>
                  </a:extLst>
                </a:gridCol>
                <a:gridCol w="479425">
                  <a:extLst>
                    <a:ext uri="{9D8B030D-6E8A-4147-A177-3AD203B41FA5}">
                      <a16:colId xmlns:a16="http://schemas.microsoft.com/office/drawing/2014/main" val="3928843583"/>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489003511"/>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316448548"/>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66901891"/>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453378839"/>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47017464"/>
                  </a:ext>
                </a:extLst>
              </a:tr>
            </a:tbl>
          </a:graphicData>
        </a:graphic>
      </p:graphicFrame>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0E341912-AA43-418F-8E7E-0DD514F3FA62}"/>
              </a:ext>
            </a:extLst>
          </p:cNvPr>
          <p:cNvSpPr>
            <a:spLocks noGrp="1" noChangeArrowheads="1"/>
          </p:cNvSpPr>
          <p:nvPr>
            <p:ph type="title"/>
          </p:nvPr>
        </p:nvSpPr>
        <p:spPr/>
        <p:txBody>
          <a:bodyPr/>
          <a:lstStyle/>
          <a:p>
            <a:r>
              <a:rPr lang="en-US" altLang="zh-CN"/>
              <a:t>KMP</a:t>
            </a:r>
            <a:r>
              <a:rPr lang="zh-CN" altLang="en-US"/>
              <a:t>匹配</a:t>
            </a:r>
          </a:p>
        </p:txBody>
      </p:sp>
      <p:sp>
        <p:nvSpPr>
          <p:cNvPr id="53251" name="内容占位符 2">
            <a:extLst>
              <a:ext uri="{FF2B5EF4-FFF2-40B4-BE49-F238E27FC236}">
                <a16:creationId xmlns:a16="http://schemas.microsoft.com/office/drawing/2014/main" id="{C94BE3F2-4C47-43DD-B529-3768DB70982A}"/>
              </a:ext>
            </a:extLst>
          </p:cNvPr>
          <p:cNvSpPr>
            <a:spLocks noGrp="1" noChangeArrowheads="1"/>
          </p:cNvSpPr>
          <p:nvPr>
            <p:ph idx="1"/>
          </p:nvPr>
        </p:nvSpPr>
        <p:spPr>
          <a:xfrm>
            <a:off x="179388" y="981075"/>
            <a:ext cx="8713787" cy="5543550"/>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此时</a:t>
            </a:r>
            <a:r>
              <a:rPr kumimoji="0" lang="en-US" altLang="zh-CN" sz="2800"/>
              <a:t>t1=t2=3</a:t>
            </a:r>
            <a:r>
              <a:rPr kumimoji="0" lang="zh-CN" altLang="en-US" sz="2800"/>
              <a:t>；</a:t>
            </a:r>
            <a:endParaRPr kumimoji="0" lang="en-US" altLang="zh-CN" sz="2800"/>
          </a:p>
          <a:p>
            <a:pPr marL="0" indent="0">
              <a:buFontTx/>
              <a:buNone/>
            </a:pPr>
            <a:r>
              <a:rPr kumimoji="0" lang="en-US" altLang="zh-CN" sz="2800"/>
              <a:t>S1[t1]=S2[t2]=B</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//t1=t2=4</a:t>
            </a:r>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//t1=t2=5</a:t>
            </a:r>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//t1=t2=6</a:t>
            </a:r>
          </a:p>
          <a:p>
            <a:pPr marL="0" indent="0">
              <a:buFontTx/>
              <a:buNone/>
            </a:pPr>
            <a:r>
              <a:rPr kumimoji="0" lang="en-US" altLang="zh-CN" sz="2800"/>
              <a:t>S1[t1]=S2[t2]=A</a:t>
            </a:r>
            <a:r>
              <a:rPr kumimoji="0" lang="zh-CN" altLang="en-US" sz="2800"/>
              <a:t>，</a:t>
            </a:r>
            <a:r>
              <a:rPr kumimoji="0" lang="en-US" altLang="zh-CN" sz="2800"/>
              <a:t>t1++</a:t>
            </a:r>
            <a:r>
              <a:rPr kumimoji="0" lang="zh-CN" altLang="en-US" sz="2800"/>
              <a:t>，</a:t>
            </a:r>
            <a:r>
              <a:rPr kumimoji="0" lang="en-US" altLang="zh-CN" sz="2800"/>
              <a:t>t2++</a:t>
            </a:r>
            <a:r>
              <a:rPr kumimoji="0" lang="zh-CN" altLang="en-US" sz="2800"/>
              <a:t>；</a:t>
            </a:r>
            <a:r>
              <a:rPr kumimoji="0" lang="en-US" altLang="zh-CN" sz="2800"/>
              <a:t>//t1=t2=7</a:t>
            </a:r>
          </a:p>
          <a:p>
            <a:pPr marL="0" indent="0">
              <a:buFontTx/>
              <a:buNone/>
            </a:pPr>
            <a:r>
              <a:rPr kumimoji="0" lang="zh-CN" altLang="en-US" sz="2800">
                <a:solidFill>
                  <a:srgbClr val="FF0000"/>
                </a:solidFill>
              </a:rPr>
              <a:t>此时发现，</a:t>
            </a:r>
            <a:r>
              <a:rPr kumimoji="0" lang="en-US" altLang="zh-CN" sz="2800">
                <a:solidFill>
                  <a:srgbClr val="FF0000"/>
                </a:solidFill>
              </a:rPr>
              <a:t>S1[t1] != S2[t2]</a:t>
            </a:r>
          </a:p>
        </p:txBody>
      </p:sp>
      <p:graphicFrame>
        <p:nvGraphicFramePr>
          <p:cNvPr id="72802" name="Group 98">
            <a:extLst>
              <a:ext uri="{FF2B5EF4-FFF2-40B4-BE49-F238E27FC236}">
                <a16:creationId xmlns:a16="http://schemas.microsoft.com/office/drawing/2014/main" id="{2356FA9D-BBA1-4983-88CA-32D9AD19638B}"/>
              </a:ext>
            </a:extLst>
          </p:cNvPr>
          <p:cNvGraphicFramePr>
            <a:graphicFrameLocks noGrp="1"/>
          </p:cNvGraphicFramePr>
          <p:nvPr/>
        </p:nvGraphicFramePr>
        <p:xfrm>
          <a:off x="250825" y="765175"/>
          <a:ext cx="8642350" cy="2714626"/>
        </p:xfrm>
        <a:graphic>
          <a:graphicData uri="http://schemas.openxmlformats.org/drawingml/2006/table">
            <a:tbl>
              <a:tblPr/>
              <a:tblGrid>
                <a:gridCol w="960438">
                  <a:extLst>
                    <a:ext uri="{9D8B030D-6E8A-4147-A177-3AD203B41FA5}">
                      <a16:colId xmlns:a16="http://schemas.microsoft.com/office/drawing/2014/main" val="1765848005"/>
                    </a:ext>
                  </a:extLst>
                </a:gridCol>
                <a:gridCol w="479425">
                  <a:extLst>
                    <a:ext uri="{9D8B030D-6E8A-4147-A177-3AD203B41FA5}">
                      <a16:colId xmlns:a16="http://schemas.microsoft.com/office/drawing/2014/main" val="93232093"/>
                    </a:ext>
                  </a:extLst>
                </a:gridCol>
                <a:gridCol w="481012">
                  <a:extLst>
                    <a:ext uri="{9D8B030D-6E8A-4147-A177-3AD203B41FA5}">
                      <a16:colId xmlns:a16="http://schemas.microsoft.com/office/drawing/2014/main" val="3635419996"/>
                    </a:ext>
                  </a:extLst>
                </a:gridCol>
                <a:gridCol w="479425">
                  <a:extLst>
                    <a:ext uri="{9D8B030D-6E8A-4147-A177-3AD203B41FA5}">
                      <a16:colId xmlns:a16="http://schemas.microsoft.com/office/drawing/2014/main" val="1837160932"/>
                    </a:ext>
                  </a:extLst>
                </a:gridCol>
                <a:gridCol w="481013">
                  <a:extLst>
                    <a:ext uri="{9D8B030D-6E8A-4147-A177-3AD203B41FA5}">
                      <a16:colId xmlns:a16="http://schemas.microsoft.com/office/drawing/2014/main" val="4172754948"/>
                    </a:ext>
                  </a:extLst>
                </a:gridCol>
                <a:gridCol w="479425">
                  <a:extLst>
                    <a:ext uri="{9D8B030D-6E8A-4147-A177-3AD203B41FA5}">
                      <a16:colId xmlns:a16="http://schemas.microsoft.com/office/drawing/2014/main" val="3597662777"/>
                    </a:ext>
                  </a:extLst>
                </a:gridCol>
                <a:gridCol w="481012">
                  <a:extLst>
                    <a:ext uri="{9D8B030D-6E8A-4147-A177-3AD203B41FA5}">
                      <a16:colId xmlns:a16="http://schemas.microsoft.com/office/drawing/2014/main" val="2205773287"/>
                    </a:ext>
                  </a:extLst>
                </a:gridCol>
                <a:gridCol w="479425">
                  <a:extLst>
                    <a:ext uri="{9D8B030D-6E8A-4147-A177-3AD203B41FA5}">
                      <a16:colId xmlns:a16="http://schemas.microsoft.com/office/drawing/2014/main" val="1877546327"/>
                    </a:ext>
                  </a:extLst>
                </a:gridCol>
                <a:gridCol w="479425">
                  <a:extLst>
                    <a:ext uri="{9D8B030D-6E8A-4147-A177-3AD203B41FA5}">
                      <a16:colId xmlns:a16="http://schemas.microsoft.com/office/drawing/2014/main" val="1387238845"/>
                    </a:ext>
                  </a:extLst>
                </a:gridCol>
                <a:gridCol w="481013">
                  <a:extLst>
                    <a:ext uri="{9D8B030D-6E8A-4147-A177-3AD203B41FA5}">
                      <a16:colId xmlns:a16="http://schemas.microsoft.com/office/drawing/2014/main" val="1631520087"/>
                    </a:ext>
                  </a:extLst>
                </a:gridCol>
                <a:gridCol w="479425">
                  <a:extLst>
                    <a:ext uri="{9D8B030D-6E8A-4147-A177-3AD203B41FA5}">
                      <a16:colId xmlns:a16="http://schemas.microsoft.com/office/drawing/2014/main" val="2547489385"/>
                    </a:ext>
                  </a:extLst>
                </a:gridCol>
                <a:gridCol w="481012">
                  <a:extLst>
                    <a:ext uri="{9D8B030D-6E8A-4147-A177-3AD203B41FA5}">
                      <a16:colId xmlns:a16="http://schemas.microsoft.com/office/drawing/2014/main" val="2453389634"/>
                    </a:ext>
                  </a:extLst>
                </a:gridCol>
                <a:gridCol w="479425">
                  <a:extLst>
                    <a:ext uri="{9D8B030D-6E8A-4147-A177-3AD203B41FA5}">
                      <a16:colId xmlns:a16="http://schemas.microsoft.com/office/drawing/2014/main" val="363383360"/>
                    </a:ext>
                  </a:extLst>
                </a:gridCol>
                <a:gridCol w="481013">
                  <a:extLst>
                    <a:ext uri="{9D8B030D-6E8A-4147-A177-3AD203B41FA5}">
                      <a16:colId xmlns:a16="http://schemas.microsoft.com/office/drawing/2014/main" val="2531038588"/>
                    </a:ext>
                  </a:extLst>
                </a:gridCol>
                <a:gridCol w="479425">
                  <a:extLst>
                    <a:ext uri="{9D8B030D-6E8A-4147-A177-3AD203B41FA5}">
                      <a16:colId xmlns:a16="http://schemas.microsoft.com/office/drawing/2014/main" val="2503666451"/>
                    </a:ext>
                  </a:extLst>
                </a:gridCol>
                <a:gridCol w="481012">
                  <a:extLst>
                    <a:ext uri="{9D8B030D-6E8A-4147-A177-3AD203B41FA5}">
                      <a16:colId xmlns:a16="http://schemas.microsoft.com/office/drawing/2014/main" val="579270298"/>
                    </a:ext>
                  </a:extLst>
                </a:gridCol>
                <a:gridCol w="479425">
                  <a:extLst>
                    <a:ext uri="{9D8B030D-6E8A-4147-A177-3AD203B41FA5}">
                      <a16:colId xmlns:a16="http://schemas.microsoft.com/office/drawing/2014/main" val="3019369883"/>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16481562"/>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735156643"/>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45219652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69937068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523355611"/>
                  </a:ext>
                </a:extLst>
              </a:tr>
            </a:tbl>
          </a:graphicData>
        </a:graphic>
      </p:graphicFrame>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D8B62A73-8DE0-41E0-839D-71F7B25DEE26}"/>
              </a:ext>
            </a:extLst>
          </p:cNvPr>
          <p:cNvSpPr>
            <a:spLocks noGrp="1" noChangeArrowheads="1"/>
          </p:cNvSpPr>
          <p:nvPr>
            <p:ph type="title"/>
          </p:nvPr>
        </p:nvSpPr>
        <p:spPr/>
        <p:txBody>
          <a:bodyPr/>
          <a:lstStyle/>
          <a:p>
            <a:r>
              <a:rPr lang="en-US" altLang="zh-CN"/>
              <a:t>KMP</a:t>
            </a:r>
            <a:r>
              <a:rPr lang="zh-CN" altLang="en-US"/>
              <a:t>匹配</a:t>
            </a:r>
          </a:p>
        </p:txBody>
      </p:sp>
      <p:sp>
        <p:nvSpPr>
          <p:cNvPr id="54275" name="内容占位符 2">
            <a:extLst>
              <a:ext uri="{FF2B5EF4-FFF2-40B4-BE49-F238E27FC236}">
                <a16:creationId xmlns:a16="http://schemas.microsoft.com/office/drawing/2014/main" id="{353CC554-00D7-45B3-BBBF-54E804C447D6}"/>
              </a:ext>
            </a:extLst>
          </p:cNvPr>
          <p:cNvSpPr>
            <a:spLocks noGrp="1" noChangeArrowheads="1"/>
          </p:cNvSpPr>
          <p:nvPr>
            <p:ph idx="1"/>
          </p:nvPr>
        </p:nvSpPr>
        <p:spPr>
          <a:xfrm>
            <a:off x="214313" y="1198563"/>
            <a:ext cx="8713787" cy="5543550"/>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此时，</a:t>
            </a:r>
            <a:r>
              <a:rPr kumimoji="0" lang="en-US" altLang="zh-CN" sz="2800"/>
              <a:t>t1=7</a:t>
            </a:r>
            <a:r>
              <a:rPr kumimoji="0" lang="zh-CN" altLang="en-US" sz="2800"/>
              <a:t>, </a:t>
            </a:r>
            <a:r>
              <a:rPr kumimoji="0" lang="en-US" altLang="zh-CN" sz="2800"/>
              <a:t>t2=7</a:t>
            </a:r>
            <a:r>
              <a:rPr kumimoji="0" lang="zh-CN" altLang="en-US" sz="2800"/>
              <a:t>, </a:t>
            </a:r>
            <a:r>
              <a:rPr kumimoji="0" lang="en-US" altLang="zh-CN" sz="2800"/>
              <a:t>S1[t1]=B</a:t>
            </a:r>
            <a:r>
              <a:rPr kumimoji="0" lang="zh-CN" altLang="en-US" sz="2800"/>
              <a:t>, </a:t>
            </a:r>
            <a:r>
              <a:rPr kumimoji="0" lang="en-US" altLang="zh-CN" sz="2800"/>
              <a:t>S2[t2]=D</a:t>
            </a:r>
            <a:r>
              <a:rPr kumimoji="0" lang="zh-CN" altLang="en-US" sz="2800"/>
              <a:t> </a:t>
            </a:r>
            <a:r>
              <a:rPr kumimoji="0" lang="zh-CN" altLang="en-US" sz="2800">
                <a:solidFill>
                  <a:srgbClr val="FF0000"/>
                </a:solidFill>
              </a:rPr>
              <a:t>出现不相等！</a:t>
            </a:r>
            <a:endParaRPr kumimoji="0" lang="en-US" altLang="zh-CN" sz="2800">
              <a:solidFill>
                <a:srgbClr val="FF0000"/>
              </a:solidFill>
            </a:endParaRPr>
          </a:p>
          <a:p>
            <a:pPr marL="0" indent="0">
              <a:buFontTx/>
              <a:buNone/>
            </a:pPr>
            <a:r>
              <a:rPr kumimoji="0" lang="zh-CN" altLang="en-US" sz="2800"/>
              <a:t>在之前的</a:t>
            </a:r>
            <a:r>
              <a:rPr kumimoji="0" lang="zh-CN" altLang="en-US" sz="2800">
                <a:solidFill>
                  <a:srgbClr val="0000FF"/>
                </a:solidFill>
              </a:rPr>
              <a:t>暴力匹配算法</a:t>
            </a:r>
            <a:r>
              <a:rPr kumimoji="0" lang="zh-CN" altLang="en-US" sz="2800"/>
              <a:t>中，这说明了什么？</a:t>
            </a:r>
            <a:endParaRPr kumimoji="0" lang="en-US" altLang="zh-CN" sz="2800"/>
          </a:p>
          <a:p>
            <a:pPr marL="0" indent="0">
              <a:buFontTx/>
              <a:buNone/>
            </a:pPr>
            <a:r>
              <a:rPr kumimoji="0" lang="zh-CN" altLang="en-US" sz="2800"/>
              <a:t>说明了从 </a:t>
            </a:r>
            <a:r>
              <a:rPr kumimoji="0" lang="en-US" altLang="zh-CN" sz="2800"/>
              <a:t>t1=0 </a:t>
            </a:r>
            <a:r>
              <a:rPr kumimoji="0" lang="zh-CN" altLang="en-US" sz="2800"/>
              <a:t>这个起始位置开始，往后长度为</a:t>
            </a:r>
            <a:r>
              <a:rPr kumimoji="0" lang="en-US" altLang="zh-CN" sz="2800"/>
              <a:t>|S2|</a:t>
            </a:r>
            <a:r>
              <a:rPr kumimoji="0" lang="zh-CN" altLang="en-US" sz="2800"/>
              <a:t>的子串不与</a:t>
            </a:r>
            <a:r>
              <a:rPr kumimoji="0" lang="en-US" altLang="zh-CN" sz="2800"/>
              <a:t>S2</a:t>
            </a:r>
            <a:r>
              <a:rPr kumimoji="0" lang="zh-CN" altLang="en-US" sz="2800"/>
              <a:t>匹配，那么，在暴力算法中，接下来应该</a:t>
            </a:r>
            <a:r>
              <a:rPr kumimoji="0" lang="zh-CN" altLang="en-US" sz="2800">
                <a:solidFill>
                  <a:srgbClr val="0000FF"/>
                </a:solidFill>
              </a:rPr>
              <a:t>枚举下一个起始位置</a:t>
            </a:r>
            <a:r>
              <a:rPr kumimoji="0" lang="en-US" altLang="zh-CN" sz="2800">
                <a:solidFill>
                  <a:srgbClr val="0000FF"/>
                </a:solidFill>
              </a:rPr>
              <a:t> </a:t>
            </a:r>
            <a:r>
              <a:rPr kumimoji="0" lang="en-US" altLang="zh-CN" sz="2800"/>
              <a:t>t1=1, </a:t>
            </a:r>
            <a:r>
              <a:rPr kumimoji="0" lang="zh-CN" altLang="en-US" sz="2800"/>
              <a:t>再往下判断</a:t>
            </a:r>
            <a:r>
              <a:rPr kumimoji="0" lang="en-US" altLang="zh-CN" sz="2800"/>
              <a:t>, </a:t>
            </a:r>
            <a:r>
              <a:rPr kumimoji="0" lang="zh-CN" altLang="en-US" sz="2800"/>
              <a:t>是吧？</a:t>
            </a:r>
            <a:r>
              <a:rPr kumimoji="0" lang="zh-CN" altLang="en-US" sz="2800">
                <a:solidFill>
                  <a:srgbClr val="FF0000"/>
                </a:solidFill>
              </a:rPr>
              <a:t>但是！</a:t>
            </a:r>
            <a:r>
              <a:rPr kumimoji="0" lang="zh-CN" altLang="en-US" sz="2800"/>
              <a:t>在</a:t>
            </a:r>
            <a:r>
              <a:rPr kumimoji="0" lang="en-US" altLang="zh-CN" sz="2800"/>
              <a:t>KMP</a:t>
            </a:r>
            <a:r>
              <a:rPr kumimoji="0" lang="zh-CN" altLang="en-US" sz="2800"/>
              <a:t>中有所不同！</a:t>
            </a:r>
            <a:r>
              <a:rPr kumimoji="0" lang="en-US" altLang="zh-CN" sz="2800"/>
              <a:t>……</a:t>
            </a:r>
            <a:endParaRPr kumimoji="0" lang="en-US" altLang="zh-CN" sz="2800">
              <a:solidFill>
                <a:srgbClr val="FF0000"/>
              </a:solidFill>
            </a:endParaRPr>
          </a:p>
        </p:txBody>
      </p:sp>
      <p:graphicFrame>
        <p:nvGraphicFramePr>
          <p:cNvPr id="73826" name="Group 98">
            <a:extLst>
              <a:ext uri="{FF2B5EF4-FFF2-40B4-BE49-F238E27FC236}">
                <a16:creationId xmlns:a16="http://schemas.microsoft.com/office/drawing/2014/main" id="{4FE67799-9A9D-4D63-8148-A355A6907B06}"/>
              </a:ext>
            </a:extLst>
          </p:cNvPr>
          <p:cNvGraphicFramePr>
            <a:graphicFrameLocks noGrp="1"/>
          </p:cNvGraphicFramePr>
          <p:nvPr/>
        </p:nvGraphicFramePr>
        <p:xfrm>
          <a:off x="250825" y="981075"/>
          <a:ext cx="8642350" cy="2668587"/>
        </p:xfrm>
        <a:graphic>
          <a:graphicData uri="http://schemas.openxmlformats.org/drawingml/2006/table">
            <a:tbl>
              <a:tblPr/>
              <a:tblGrid>
                <a:gridCol w="960438">
                  <a:extLst>
                    <a:ext uri="{9D8B030D-6E8A-4147-A177-3AD203B41FA5}">
                      <a16:colId xmlns:a16="http://schemas.microsoft.com/office/drawing/2014/main" val="2969564673"/>
                    </a:ext>
                  </a:extLst>
                </a:gridCol>
                <a:gridCol w="479425">
                  <a:extLst>
                    <a:ext uri="{9D8B030D-6E8A-4147-A177-3AD203B41FA5}">
                      <a16:colId xmlns:a16="http://schemas.microsoft.com/office/drawing/2014/main" val="3824910119"/>
                    </a:ext>
                  </a:extLst>
                </a:gridCol>
                <a:gridCol w="481012">
                  <a:extLst>
                    <a:ext uri="{9D8B030D-6E8A-4147-A177-3AD203B41FA5}">
                      <a16:colId xmlns:a16="http://schemas.microsoft.com/office/drawing/2014/main" val="108527251"/>
                    </a:ext>
                  </a:extLst>
                </a:gridCol>
                <a:gridCol w="479425">
                  <a:extLst>
                    <a:ext uri="{9D8B030D-6E8A-4147-A177-3AD203B41FA5}">
                      <a16:colId xmlns:a16="http://schemas.microsoft.com/office/drawing/2014/main" val="216154046"/>
                    </a:ext>
                  </a:extLst>
                </a:gridCol>
                <a:gridCol w="481013">
                  <a:extLst>
                    <a:ext uri="{9D8B030D-6E8A-4147-A177-3AD203B41FA5}">
                      <a16:colId xmlns:a16="http://schemas.microsoft.com/office/drawing/2014/main" val="3759099988"/>
                    </a:ext>
                  </a:extLst>
                </a:gridCol>
                <a:gridCol w="479425">
                  <a:extLst>
                    <a:ext uri="{9D8B030D-6E8A-4147-A177-3AD203B41FA5}">
                      <a16:colId xmlns:a16="http://schemas.microsoft.com/office/drawing/2014/main" val="111331871"/>
                    </a:ext>
                  </a:extLst>
                </a:gridCol>
                <a:gridCol w="481012">
                  <a:extLst>
                    <a:ext uri="{9D8B030D-6E8A-4147-A177-3AD203B41FA5}">
                      <a16:colId xmlns:a16="http://schemas.microsoft.com/office/drawing/2014/main" val="595608162"/>
                    </a:ext>
                  </a:extLst>
                </a:gridCol>
                <a:gridCol w="479425">
                  <a:extLst>
                    <a:ext uri="{9D8B030D-6E8A-4147-A177-3AD203B41FA5}">
                      <a16:colId xmlns:a16="http://schemas.microsoft.com/office/drawing/2014/main" val="4205697966"/>
                    </a:ext>
                  </a:extLst>
                </a:gridCol>
                <a:gridCol w="479425">
                  <a:extLst>
                    <a:ext uri="{9D8B030D-6E8A-4147-A177-3AD203B41FA5}">
                      <a16:colId xmlns:a16="http://schemas.microsoft.com/office/drawing/2014/main" val="1498020551"/>
                    </a:ext>
                  </a:extLst>
                </a:gridCol>
                <a:gridCol w="481013">
                  <a:extLst>
                    <a:ext uri="{9D8B030D-6E8A-4147-A177-3AD203B41FA5}">
                      <a16:colId xmlns:a16="http://schemas.microsoft.com/office/drawing/2014/main" val="3856599598"/>
                    </a:ext>
                  </a:extLst>
                </a:gridCol>
                <a:gridCol w="479425">
                  <a:extLst>
                    <a:ext uri="{9D8B030D-6E8A-4147-A177-3AD203B41FA5}">
                      <a16:colId xmlns:a16="http://schemas.microsoft.com/office/drawing/2014/main" val="992156049"/>
                    </a:ext>
                  </a:extLst>
                </a:gridCol>
                <a:gridCol w="481012">
                  <a:extLst>
                    <a:ext uri="{9D8B030D-6E8A-4147-A177-3AD203B41FA5}">
                      <a16:colId xmlns:a16="http://schemas.microsoft.com/office/drawing/2014/main" val="2382202632"/>
                    </a:ext>
                  </a:extLst>
                </a:gridCol>
                <a:gridCol w="479425">
                  <a:extLst>
                    <a:ext uri="{9D8B030D-6E8A-4147-A177-3AD203B41FA5}">
                      <a16:colId xmlns:a16="http://schemas.microsoft.com/office/drawing/2014/main" val="780486858"/>
                    </a:ext>
                  </a:extLst>
                </a:gridCol>
                <a:gridCol w="481013">
                  <a:extLst>
                    <a:ext uri="{9D8B030D-6E8A-4147-A177-3AD203B41FA5}">
                      <a16:colId xmlns:a16="http://schemas.microsoft.com/office/drawing/2014/main" val="1259902935"/>
                    </a:ext>
                  </a:extLst>
                </a:gridCol>
                <a:gridCol w="479425">
                  <a:extLst>
                    <a:ext uri="{9D8B030D-6E8A-4147-A177-3AD203B41FA5}">
                      <a16:colId xmlns:a16="http://schemas.microsoft.com/office/drawing/2014/main" val="4062187655"/>
                    </a:ext>
                  </a:extLst>
                </a:gridCol>
                <a:gridCol w="481012">
                  <a:extLst>
                    <a:ext uri="{9D8B030D-6E8A-4147-A177-3AD203B41FA5}">
                      <a16:colId xmlns:a16="http://schemas.microsoft.com/office/drawing/2014/main" val="3529822932"/>
                    </a:ext>
                  </a:extLst>
                </a:gridCol>
                <a:gridCol w="479425">
                  <a:extLst>
                    <a:ext uri="{9D8B030D-6E8A-4147-A177-3AD203B41FA5}">
                      <a16:colId xmlns:a16="http://schemas.microsoft.com/office/drawing/2014/main" val="577103605"/>
                    </a:ext>
                  </a:extLst>
                </a:gridCol>
              </a:tblGrid>
              <a:tr h="457286">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439055658"/>
                  </a:ext>
                </a:extLst>
              </a:tr>
              <a:tr h="701191">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357417310"/>
                  </a:ext>
                </a:extLst>
              </a:tr>
              <a:tr h="503370">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96545982"/>
                  </a:ext>
                </a:extLst>
              </a:tr>
              <a:tr h="503370">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28401938"/>
                  </a:ext>
                </a:extLst>
              </a:tr>
              <a:tr h="503370">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5" marB="4571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18806015"/>
                  </a:ext>
                </a:extLst>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F597F645-D3CC-45F2-9C8E-D2A5B3BCE67B}"/>
              </a:ext>
            </a:extLst>
          </p:cNvPr>
          <p:cNvSpPr>
            <a:spLocks noGrp="1" noChangeArrowheads="1"/>
          </p:cNvSpPr>
          <p:nvPr>
            <p:ph type="title"/>
          </p:nvPr>
        </p:nvSpPr>
        <p:spPr/>
        <p:txBody>
          <a:bodyPr/>
          <a:lstStyle/>
          <a:p>
            <a:r>
              <a:rPr lang="en-US" altLang="zh-CN"/>
              <a:t>KMP</a:t>
            </a:r>
            <a:r>
              <a:rPr lang="zh-CN" altLang="en-US"/>
              <a:t>匹配</a:t>
            </a:r>
          </a:p>
        </p:txBody>
      </p:sp>
      <p:sp>
        <p:nvSpPr>
          <p:cNvPr id="55299" name="内容占位符 2">
            <a:extLst>
              <a:ext uri="{FF2B5EF4-FFF2-40B4-BE49-F238E27FC236}">
                <a16:creationId xmlns:a16="http://schemas.microsoft.com/office/drawing/2014/main" id="{98BC0ECF-9C92-418F-AC34-146A492DB002}"/>
              </a:ext>
            </a:extLst>
          </p:cNvPr>
          <p:cNvSpPr>
            <a:spLocks noGrp="1" noChangeArrowheads="1"/>
          </p:cNvSpPr>
          <p:nvPr>
            <p:ph idx="1"/>
          </p:nvPr>
        </p:nvSpPr>
        <p:spPr>
          <a:xfrm>
            <a:off x="150813" y="1258888"/>
            <a:ext cx="8713787" cy="5543550"/>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在</a:t>
            </a:r>
            <a:r>
              <a:rPr kumimoji="0" lang="en-US" altLang="zh-CN" sz="2800"/>
              <a:t>KMP</a:t>
            </a:r>
            <a:r>
              <a:rPr kumimoji="0" lang="zh-CN" altLang="en-US" sz="2800"/>
              <a:t>中，</a:t>
            </a:r>
            <a:r>
              <a:rPr kumimoji="0" lang="en-US" altLang="zh-CN" sz="2800"/>
              <a:t>S1[7] !=S2[7]</a:t>
            </a:r>
            <a:r>
              <a:rPr kumimoji="0" lang="zh-CN" altLang="en-US" sz="2800"/>
              <a:t>，此时出现了</a:t>
            </a:r>
            <a:r>
              <a:rPr kumimoji="0" lang="zh-CN" altLang="en-US" sz="2800">
                <a:solidFill>
                  <a:srgbClr val="FF0000"/>
                </a:solidFill>
              </a:rPr>
              <a:t>失配！</a:t>
            </a:r>
            <a:endParaRPr kumimoji="0" lang="en-US" altLang="zh-CN" sz="2800"/>
          </a:p>
          <a:p>
            <a:pPr marL="0" indent="0">
              <a:buFontTx/>
              <a:buNone/>
            </a:pPr>
            <a:r>
              <a:rPr kumimoji="0" lang="zh-CN" altLang="en-US" sz="2800"/>
              <a:t>怎么办呢？我们</a:t>
            </a:r>
            <a:r>
              <a:rPr kumimoji="0" lang="zh-CN" altLang="en-US" sz="2800">
                <a:solidFill>
                  <a:srgbClr val="0000FF"/>
                </a:solidFill>
              </a:rPr>
              <a:t>查询</a:t>
            </a:r>
            <a:r>
              <a:rPr kumimoji="0" lang="en-US" altLang="zh-CN" sz="2800"/>
              <a:t>7</a:t>
            </a:r>
            <a:r>
              <a:rPr kumimoji="0" lang="zh-CN" altLang="en-US" sz="2800"/>
              <a:t>号位置的</a:t>
            </a:r>
            <a:r>
              <a:rPr kumimoji="0" lang="en-US" altLang="zh-CN" sz="2800"/>
              <a:t>next</a:t>
            </a:r>
            <a:r>
              <a:rPr kumimoji="0" lang="zh-CN" altLang="en-US" sz="2800"/>
              <a:t>值，即</a:t>
            </a:r>
            <a:r>
              <a:rPr kumimoji="0" lang="en-US" altLang="zh-CN" sz="2800">
                <a:solidFill>
                  <a:srgbClr val="0000FF"/>
                </a:solidFill>
              </a:rPr>
              <a:t>next[7]=3</a:t>
            </a:r>
            <a:r>
              <a:rPr kumimoji="0" lang="en-US" altLang="zh-CN" sz="2800"/>
              <a:t>.</a:t>
            </a:r>
          </a:p>
          <a:p>
            <a:pPr marL="0" indent="0">
              <a:buFontTx/>
              <a:buNone/>
            </a:pPr>
            <a:r>
              <a:rPr kumimoji="0" lang="zh-CN" altLang="en-US" sz="2800"/>
              <a:t>然后</a:t>
            </a:r>
            <a:r>
              <a:rPr kumimoji="0" lang="en-US" altLang="zh-CN" sz="2800"/>
              <a:t>, </a:t>
            </a:r>
            <a:r>
              <a:rPr kumimoji="0" lang="zh-CN" altLang="en-US" sz="2800"/>
              <a:t>我们直接令</a:t>
            </a:r>
            <a:r>
              <a:rPr kumimoji="0" lang="en-US" altLang="zh-CN" sz="2800">
                <a:solidFill>
                  <a:srgbClr val="FF0000"/>
                </a:solidFill>
              </a:rPr>
              <a:t>t2=next[t2]=next[7] (next[7]=3);</a:t>
            </a:r>
            <a:r>
              <a:rPr kumimoji="0" lang="zh-CN" altLang="en-US" sz="2800"/>
              <a:t>相当于把</a:t>
            </a:r>
            <a:r>
              <a:rPr kumimoji="0" lang="en-US" altLang="zh-CN" sz="2800"/>
              <a:t>S2</a:t>
            </a:r>
            <a:r>
              <a:rPr kumimoji="0" lang="zh-CN" altLang="en-US" sz="2800"/>
              <a:t>右移了</a:t>
            </a:r>
            <a:r>
              <a:rPr kumimoji="0" lang="en-US" altLang="zh-CN" sz="2800"/>
              <a:t>4</a:t>
            </a:r>
            <a:r>
              <a:rPr kumimoji="0" lang="zh-CN" altLang="en-US" sz="2800"/>
              <a:t>格，下面，我们先来看下这个神奇的变化！再分析下这么做的理由和优势。</a:t>
            </a:r>
            <a:endParaRPr kumimoji="0" lang="en-US" altLang="zh-CN" sz="2800"/>
          </a:p>
        </p:txBody>
      </p:sp>
      <p:graphicFrame>
        <p:nvGraphicFramePr>
          <p:cNvPr id="7" name="表格 6">
            <a:extLst>
              <a:ext uri="{FF2B5EF4-FFF2-40B4-BE49-F238E27FC236}">
                <a16:creationId xmlns:a16="http://schemas.microsoft.com/office/drawing/2014/main" id="{F44A04E1-E0FC-48C7-8987-9D1FA2D4CB79}"/>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1398588504"/>
                    </a:ext>
                  </a:extLst>
                </a:gridCol>
                <a:gridCol w="479425">
                  <a:extLst>
                    <a:ext uri="{9D8B030D-6E8A-4147-A177-3AD203B41FA5}">
                      <a16:colId xmlns:a16="http://schemas.microsoft.com/office/drawing/2014/main" val="1767761198"/>
                    </a:ext>
                  </a:extLst>
                </a:gridCol>
                <a:gridCol w="481012">
                  <a:extLst>
                    <a:ext uri="{9D8B030D-6E8A-4147-A177-3AD203B41FA5}">
                      <a16:colId xmlns:a16="http://schemas.microsoft.com/office/drawing/2014/main" val="932284609"/>
                    </a:ext>
                  </a:extLst>
                </a:gridCol>
                <a:gridCol w="479425">
                  <a:extLst>
                    <a:ext uri="{9D8B030D-6E8A-4147-A177-3AD203B41FA5}">
                      <a16:colId xmlns:a16="http://schemas.microsoft.com/office/drawing/2014/main" val="4235262108"/>
                    </a:ext>
                  </a:extLst>
                </a:gridCol>
                <a:gridCol w="481013">
                  <a:extLst>
                    <a:ext uri="{9D8B030D-6E8A-4147-A177-3AD203B41FA5}">
                      <a16:colId xmlns:a16="http://schemas.microsoft.com/office/drawing/2014/main" val="2409931457"/>
                    </a:ext>
                  </a:extLst>
                </a:gridCol>
                <a:gridCol w="479425">
                  <a:extLst>
                    <a:ext uri="{9D8B030D-6E8A-4147-A177-3AD203B41FA5}">
                      <a16:colId xmlns:a16="http://schemas.microsoft.com/office/drawing/2014/main" val="3614724104"/>
                    </a:ext>
                  </a:extLst>
                </a:gridCol>
                <a:gridCol w="481012">
                  <a:extLst>
                    <a:ext uri="{9D8B030D-6E8A-4147-A177-3AD203B41FA5}">
                      <a16:colId xmlns:a16="http://schemas.microsoft.com/office/drawing/2014/main" val="719068727"/>
                    </a:ext>
                  </a:extLst>
                </a:gridCol>
                <a:gridCol w="479425">
                  <a:extLst>
                    <a:ext uri="{9D8B030D-6E8A-4147-A177-3AD203B41FA5}">
                      <a16:colId xmlns:a16="http://schemas.microsoft.com/office/drawing/2014/main" val="422181422"/>
                    </a:ext>
                  </a:extLst>
                </a:gridCol>
                <a:gridCol w="479425">
                  <a:extLst>
                    <a:ext uri="{9D8B030D-6E8A-4147-A177-3AD203B41FA5}">
                      <a16:colId xmlns:a16="http://schemas.microsoft.com/office/drawing/2014/main" val="3658874454"/>
                    </a:ext>
                  </a:extLst>
                </a:gridCol>
                <a:gridCol w="481013">
                  <a:extLst>
                    <a:ext uri="{9D8B030D-6E8A-4147-A177-3AD203B41FA5}">
                      <a16:colId xmlns:a16="http://schemas.microsoft.com/office/drawing/2014/main" val="2380580967"/>
                    </a:ext>
                  </a:extLst>
                </a:gridCol>
                <a:gridCol w="479425">
                  <a:extLst>
                    <a:ext uri="{9D8B030D-6E8A-4147-A177-3AD203B41FA5}">
                      <a16:colId xmlns:a16="http://schemas.microsoft.com/office/drawing/2014/main" val="2261702294"/>
                    </a:ext>
                  </a:extLst>
                </a:gridCol>
                <a:gridCol w="481012">
                  <a:extLst>
                    <a:ext uri="{9D8B030D-6E8A-4147-A177-3AD203B41FA5}">
                      <a16:colId xmlns:a16="http://schemas.microsoft.com/office/drawing/2014/main" val="4206359215"/>
                    </a:ext>
                  </a:extLst>
                </a:gridCol>
                <a:gridCol w="479425">
                  <a:extLst>
                    <a:ext uri="{9D8B030D-6E8A-4147-A177-3AD203B41FA5}">
                      <a16:colId xmlns:a16="http://schemas.microsoft.com/office/drawing/2014/main" val="2118922667"/>
                    </a:ext>
                  </a:extLst>
                </a:gridCol>
                <a:gridCol w="481013">
                  <a:extLst>
                    <a:ext uri="{9D8B030D-6E8A-4147-A177-3AD203B41FA5}">
                      <a16:colId xmlns:a16="http://schemas.microsoft.com/office/drawing/2014/main" val="2745912798"/>
                    </a:ext>
                  </a:extLst>
                </a:gridCol>
                <a:gridCol w="479425">
                  <a:extLst>
                    <a:ext uri="{9D8B030D-6E8A-4147-A177-3AD203B41FA5}">
                      <a16:colId xmlns:a16="http://schemas.microsoft.com/office/drawing/2014/main" val="1154955307"/>
                    </a:ext>
                  </a:extLst>
                </a:gridCol>
                <a:gridCol w="481012">
                  <a:extLst>
                    <a:ext uri="{9D8B030D-6E8A-4147-A177-3AD203B41FA5}">
                      <a16:colId xmlns:a16="http://schemas.microsoft.com/office/drawing/2014/main" val="3694028325"/>
                    </a:ext>
                  </a:extLst>
                </a:gridCol>
                <a:gridCol w="479425">
                  <a:extLst>
                    <a:ext uri="{9D8B030D-6E8A-4147-A177-3AD203B41FA5}">
                      <a16:colId xmlns:a16="http://schemas.microsoft.com/office/drawing/2014/main" val="2677650270"/>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4175145422"/>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07138645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716708319"/>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45493502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36498983"/>
                  </a:ext>
                </a:extLst>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259E3876-AD5C-4E91-9AC6-45C99892B7D8}"/>
              </a:ext>
            </a:extLst>
          </p:cNvPr>
          <p:cNvSpPr>
            <a:spLocks noGrp="1" noChangeArrowheads="1"/>
          </p:cNvSpPr>
          <p:nvPr>
            <p:ph type="title"/>
          </p:nvPr>
        </p:nvSpPr>
        <p:spPr/>
        <p:txBody>
          <a:bodyPr/>
          <a:lstStyle/>
          <a:p>
            <a:r>
              <a:rPr lang="en-US" altLang="zh-CN"/>
              <a:t>KMP</a:t>
            </a:r>
            <a:r>
              <a:rPr lang="zh-CN" altLang="en-US"/>
              <a:t>匹配</a:t>
            </a:r>
          </a:p>
        </p:txBody>
      </p:sp>
      <p:sp>
        <p:nvSpPr>
          <p:cNvPr id="56323" name="内容占位符 2">
            <a:extLst>
              <a:ext uri="{FF2B5EF4-FFF2-40B4-BE49-F238E27FC236}">
                <a16:creationId xmlns:a16="http://schemas.microsoft.com/office/drawing/2014/main" id="{0F8DF8F0-7526-40E4-BDB8-FF194128451A}"/>
              </a:ext>
            </a:extLst>
          </p:cNvPr>
          <p:cNvSpPr>
            <a:spLocks noGrp="1" noChangeArrowheads="1"/>
          </p:cNvSpPr>
          <p:nvPr>
            <p:ph idx="1"/>
          </p:nvPr>
        </p:nvSpPr>
        <p:spPr>
          <a:xfrm>
            <a:off x="179388" y="1198563"/>
            <a:ext cx="8713787" cy="5543550"/>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en-US" altLang="zh-CN" sz="2800"/>
              <a:t>S1</a:t>
            </a:r>
            <a:r>
              <a:rPr kumimoji="0" lang="zh-CN" altLang="en-US" sz="2800"/>
              <a:t>未动，</a:t>
            </a:r>
            <a:r>
              <a:rPr kumimoji="0" lang="en-US" altLang="zh-CN" sz="2800"/>
              <a:t>S2</a:t>
            </a:r>
            <a:r>
              <a:rPr kumimoji="0" lang="zh-CN" altLang="en-US" sz="2800"/>
              <a:t>整体往右移动了</a:t>
            </a:r>
            <a:r>
              <a:rPr kumimoji="0" lang="en-US" altLang="zh-CN" sz="2800"/>
              <a:t> |S2| - next[7] </a:t>
            </a:r>
            <a:r>
              <a:rPr kumimoji="0" lang="zh-CN" altLang="en-US" sz="2800"/>
              <a:t>个格子</a:t>
            </a:r>
            <a:endParaRPr kumimoji="0" lang="en-US" altLang="zh-CN" sz="2800"/>
          </a:p>
        </p:txBody>
      </p:sp>
      <p:graphicFrame>
        <p:nvGraphicFramePr>
          <p:cNvPr id="8" name="表格 7">
            <a:extLst>
              <a:ext uri="{FF2B5EF4-FFF2-40B4-BE49-F238E27FC236}">
                <a16:creationId xmlns:a16="http://schemas.microsoft.com/office/drawing/2014/main" id="{A69FBD3B-16D0-4D17-8668-44291B8E0D78}"/>
              </a:ext>
            </a:extLst>
          </p:cNvPr>
          <p:cNvGraphicFramePr>
            <a:graphicFrameLocks noGrp="1"/>
          </p:cNvGraphicFramePr>
          <p:nvPr/>
        </p:nvGraphicFramePr>
        <p:xfrm>
          <a:off x="250825" y="981075"/>
          <a:ext cx="8642350" cy="4224340"/>
        </p:xfrm>
        <a:graphic>
          <a:graphicData uri="http://schemas.openxmlformats.org/drawingml/2006/table">
            <a:tbl>
              <a:tblPr/>
              <a:tblGrid>
                <a:gridCol w="960438">
                  <a:extLst>
                    <a:ext uri="{9D8B030D-6E8A-4147-A177-3AD203B41FA5}">
                      <a16:colId xmlns:a16="http://schemas.microsoft.com/office/drawing/2014/main" val="1059960303"/>
                    </a:ext>
                  </a:extLst>
                </a:gridCol>
                <a:gridCol w="479425">
                  <a:extLst>
                    <a:ext uri="{9D8B030D-6E8A-4147-A177-3AD203B41FA5}">
                      <a16:colId xmlns:a16="http://schemas.microsoft.com/office/drawing/2014/main" val="2689598167"/>
                    </a:ext>
                  </a:extLst>
                </a:gridCol>
                <a:gridCol w="481012">
                  <a:extLst>
                    <a:ext uri="{9D8B030D-6E8A-4147-A177-3AD203B41FA5}">
                      <a16:colId xmlns:a16="http://schemas.microsoft.com/office/drawing/2014/main" val="3002592707"/>
                    </a:ext>
                  </a:extLst>
                </a:gridCol>
                <a:gridCol w="479425">
                  <a:extLst>
                    <a:ext uri="{9D8B030D-6E8A-4147-A177-3AD203B41FA5}">
                      <a16:colId xmlns:a16="http://schemas.microsoft.com/office/drawing/2014/main" val="27551153"/>
                    </a:ext>
                  </a:extLst>
                </a:gridCol>
                <a:gridCol w="481013">
                  <a:extLst>
                    <a:ext uri="{9D8B030D-6E8A-4147-A177-3AD203B41FA5}">
                      <a16:colId xmlns:a16="http://schemas.microsoft.com/office/drawing/2014/main" val="2665699662"/>
                    </a:ext>
                  </a:extLst>
                </a:gridCol>
                <a:gridCol w="479425">
                  <a:extLst>
                    <a:ext uri="{9D8B030D-6E8A-4147-A177-3AD203B41FA5}">
                      <a16:colId xmlns:a16="http://schemas.microsoft.com/office/drawing/2014/main" val="3602189361"/>
                    </a:ext>
                  </a:extLst>
                </a:gridCol>
                <a:gridCol w="481012">
                  <a:extLst>
                    <a:ext uri="{9D8B030D-6E8A-4147-A177-3AD203B41FA5}">
                      <a16:colId xmlns:a16="http://schemas.microsoft.com/office/drawing/2014/main" val="2952533182"/>
                    </a:ext>
                  </a:extLst>
                </a:gridCol>
                <a:gridCol w="479425">
                  <a:extLst>
                    <a:ext uri="{9D8B030D-6E8A-4147-A177-3AD203B41FA5}">
                      <a16:colId xmlns:a16="http://schemas.microsoft.com/office/drawing/2014/main" val="696170224"/>
                    </a:ext>
                  </a:extLst>
                </a:gridCol>
                <a:gridCol w="479425">
                  <a:extLst>
                    <a:ext uri="{9D8B030D-6E8A-4147-A177-3AD203B41FA5}">
                      <a16:colId xmlns:a16="http://schemas.microsoft.com/office/drawing/2014/main" val="701269226"/>
                    </a:ext>
                  </a:extLst>
                </a:gridCol>
                <a:gridCol w="481013">
                  <a:extLst>
                    <a:ext uri="{9D8B030D-6E8A-4147-A177-3AD203B41FA5}">
                      <a16:colId xmlns:a16="http://schemas.microsoft.com/office/drawing/2014/main" val="1281625262"/>
                    </a:ext>
                  </a:extLst>
                </a:gridCol>
                <a:gridCol w="479425">
                  <a:extLst>
                    <a:ext uri="{9D8B030D-6E8A-4147-A177-3AD203B41FA5}">
                      <a16:colId xmlns:a16="http://schemas.microsoft.com/office/drawing/2014/main" val="3009744409"/>
                    </a:ext>
                  </a:extLst>
                </a:gridCol>
                <a:gridCol w="481012">
                  <a:extLst>
                    <a:ext uri="{9D8B030D-6E8A-4147-A177-3AD203B41FA5}">
                      <a16:colId xmlns:a16="http://schemas.microsoft.com/office/drawing/2014/main" val="3887096999"/>
                    </a:ext>
                  </a:extLst>
                </a:gridCol>
                <a:gridCol w="479425">
                  <a:extLst>
                    <a:ext uri="{9D8B030D-6E8A-4147-A177-3AD203B41FA5}">
                      <a16:colId xmlns:a16="http://schemas.microsoft.com/office/drawing/2014/main" val="1409545434"/>
                    </a:ext>
                  </a:extLst>
                </a:gridCol>
                <a:gridCol w="481013">
                  <a:extLst>
                    <a:ext uri="{9D8B030D-6E8A-4147-A177-3AD203B41FA5}">
                      <a16:colId xmlns:a16="http://schemas.microsoft.com/office/drawing/2014/main" val="2366313854"/>
                    </a:ext>
                  </a:extLst>
                </a:gridCol>
                <a:gridCol w="479425">
                  <a:extLst>
                    <a:ext uri="{9D8B030D-6E8A-4147-A177-3AD203B41FA5}">
                      <a16:colId xmlns:a16="http://schemas.microsoft.com/office/drawing/2014/main" val="2152670716"/>
                    </a:ext>
                  </a:extLst>
                </a:gridCol>
                <a:gridCol w="481012">
                  <a:extLst>
                    <a:ext uri="{9D8B030D-6E8A-4147-A177-3AD203B41FA5}">
                      <a16:colId xmlns:a16="http://schemas.microsoft.com/office/drawing/2014/main" val="2880197125"/>
                    </a:ext>
                  </a:extLst>
                </a:gridCol>
                <a:gridCol w="479425">
                  <a:extLst>
                    <a:ext uri="{9D8B030D-6E8A-4147-A177-3AD203B41FA5}">
                      <a16:colId xmlns:a16="http://schemas.microsoft.com/office/drawing/2014/main" val="210597927"/>
                    </a:ext>
                  </a:extLst>
                </a:gridCol>
              </a:tblGrid>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72808332"/>
                  </a:ext>
                </a:extLst>
              </a:tr>
              <a:tr h="70114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85264811"/>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70953533"/>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773056165"/>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4209660244"/>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gridSpan="4">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216838006"/>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120934819"/>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05721644"/>
                  </a:ext>
                </a:extLst>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E4B6E9E-BE64-4F9C-8CF9-3029B4580B86}"/>
              </a:ext>
            </a:extLst>
          </p:cNvPr>
          <p:cNvSpPr>
            <a:spLocks noGrp="1" noChangeArrowheads="1"/>
          </p:cNvSpPr>
          <p:nvPr>
            <p:ph type="title"/>
          </p:nvPr>
        </p:nvSpPr>
        <p:spPr/>
        <p:txBody>
          <a:bodyPr/>
          <a:lstStyle/>
          <a:p>
            <a:r>
              <a:rPr lang="zh-CN" altLang="en-US"/>
              <a:t>引言</a:t>
            </a:r>
          </a:p>
        </p:txBody>
      </p:sp>
      <p:sp>
        <p:nvSpPr>
          <p:cNvPr id="29699" name="内容占位符 2">
            <a:extLst>
              <a:ext uri="{FF2B5EF4-FFF2-40B4-BE49-F238E27FC236}">
                <a16:creationId xmlns:a16="http://schemas.microsoft.com/office/drawing/2014/main" id="{3653AEC1-0744-4E62-91BF-06F44BB48BF7}"/>
              </a:ext>
            </a:extLst>
          </p:cNvPr>
          <p:cNvSpPr>
            <a:spLocks noGrp="1" noChangeArrowheads="1"/>
          </p:cNvSpPr>
          <p:nvPr>
            <p:ph idx="1"/>
          </p:nvPr>
        </p:nvSpPr>
        <p:spPr>
          <a:xfrm>
            <a:off x="468313" y="1252538"/>
            <a:ext cx="8229600" cy="4525962"/>
          </a:xfrm>
        </p:spPr>
        <p:txBody>
          <a:bodyPr/>
          <a:lstStyle/>
          <a:p>
            <a:pPr marL="0" indent="0">
              <a:buFontTx/>
              <a:buNone/>
            </a:pPr>
            <a:r>
              <a:rPr kumimoji="0" lang="zh-CN" altLang="en-US"/>
              <a:t>但，只要能把特定模型的基本方法、原理弄透，不管题目如何变化多端，都万变不离其中，可以用特定的方法去解决，无非有时需要配上一些额外技巧、科技罢了。所以，对于初学算法的人，切勿一开始就对字符串形成望而生怯的毛病，而应该养成正确思考字符串问题的好习惯</a:t>
            </a:r>
            <a:r>
              <a:rPr kumimoji="0" lang="en-US" altLang="zh-CN"/>
              <a:t>——</a:t>
            </a:r>
            <a:r>
              <a:rPr kumimoji="0" lang="zh-CN" altLang="en-US">
                <a:solidFill>
                  <a:srgbClr val="FF0000"/>
                </a:solidFill>
              </a:rPr>
              <a:t>用算法对应的字符串性质来解题</a:t>
            </a:r>
            <a:r>
              <a:rPr kumimoji="0" lang="en-US" altLang="zh-CN">
                <a:solidFill>
                  <a:srgbClr val="FF0000"/>
                </a:solidFill>
              </a:rPr>
              <a:t>. </a:t>
            </a: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11E2F07C-47CF-4144-A72F-FBCA449F266D}"/>
              </a:ext>
            </a:extLst>
          </p:cNvPr>
          <p:cNvSpPr>
            <a:spLocks noGrp="1" noChangeArrowheads="1"/>
          </p:cNvSpPr>
          <p:nvPr>
            <p:ph type="title"/>
          </p:nvPr>
        </p:nvSpPr>
        <p:spPr/>
        <p:txBody>
          <a:bodyPr/>
          <a:lstStyle/>
          <a:p>
            <a:r>
              <a:rPr lang="en-US" altLang="zh-CN"/>
              <a:t>KMP</a:t>
            </a:r>
            <a:r>
              <a:rPr lang="zh-CN" altLang="en-US"/>
              <a:t>匹配</a:t>
            </a:r>
          </a:p>
        </p:txBody>
      </p:sp>
      <p:sp>
        <p:nvSpPr>
          <p:cNvPr id="57347" name="内容占位符 2">
            <a:extLst>
              <a:ext uri="{FF2B5EF4-FFF2-40B4-BE49-F238E27FC236}">
                <a16:creationId xmlns:a16="http://schemas.microsoft.com/office/drawing/2014/main" id="{026AEAC5-BF0D-4A48-B10F-8A340B9F44E7}"/>
              </a:ext>
            </a:extLst>
          </p:cNvPr>
          <p:cNvSpPr>
            <a:spLocks noGrp="1" noChangeArrowheads="1"/>
          </p:cNvSpPr>
          <p:nvPr>
            <p:ph idx="1"/>
          </p:nvPr>
        </p:nvSpPr>
        <p:spPr>
          <a:xfrm>
            <a:off x="323850" y="1258888"/>
            <a:ext cx="8569325" cy="5472112"/>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此时，我们只需从</a:t>
            </a:r>
            <a:r>
              <a:rPr kumimoji="0" lang="en-US" altLang="zh-CN" sz="2800"/>
              <a:t> t1=7</a:t>
            </a:r>
            <a:r>
              <a:rPr kumimoji="0" lang="zh-CN" altLang="en-US" sz="2800"/>
              <a:t>，</a:t>
            </a:r>
            <a:r>
              <a:rPr kumimoji="0" lang="en-US" altLang="zh-CN" sz="2800"/>
              <a:t>t2=3 </a:t>
            </a:r>
            <a:r>
              <a:rPr kumimoji="0" lang="zh-CN" altLang="en-US" sz="2800"/>
              <a:t>这个匹配对开始</a:t>
            </a:r>
            <a:r>
              <a:rPr kumimoji="0" lang="zh-CN" altLang="en-US" sz="2800">
                <a:solidFill>
                  <a:srgbClr val="0000FF"/>
                </a:solidFill>
              </a:rPr>
              <a:t>往下继续匹配</a:t>
            </a:r>
            <a:r>
              <a:rPr kumimoji="0" lang="zh-CN" altLang="en-US" sz="2800"/>
              <a:t>即可。而</a:t>
            </a:r>
            <a:r>
              <a:rPr kumimoji="0" lang="en-US" altLang="zh-CN" sz="2800">
                <a:solidFill>
                  <a:srgbClr val="0000FF"/>
                </a:solidFill>
              </a:rPr>
              <a:t>S1[4…6]</a:t>
            </a:r>
            <a:r>
              <a:rPr kumimoji="0" lang="zh-CN" altLang="en-US" sz="2800">
                <a:solidFill>
                  <a:srgbClr val="0000FF"/>
                </a:solidFill>
              </a:rPr>
              <a:t>与</a:t>
            </a:r>
            <a:r>
              <a:rPr kumimoji="0" lang="en-US" altLang="zh-CN" sz="2800">
                <a:solidFill>
                  <a:srgbClr val="0000FF"/>
                </a:solidFill>
              </a:rPr>
              <a:t>S[0…2]</a:t>
            </a:r>
            <a:r>
              <a:rPr kumimoji="0" lang="zh-CN" altLang="en-US" sz="2800">
                <a:solidFill>
                  <a:srgbClr val="0000FF"/>
                </a:solidFill>
              </a:rPr>
              <a:t>相当于已经匹配成功了</a:t>
            </a:r>
            <a:r>
              <a:rPr kumimoji="0" lang="zh-CN" altLang="en-US" sz="2800"/>
              <a:t>，不需要再匹配。</a:t>
            </a:r>
            <a:endParaRPr kumimoji="0" lang="en-US" altLang="zh-CN" sz="2800"/>
          </a:p>
          <a:p>
            <a:pPr marL="0" indent="0">
              <a:buFontTx/>
              <a:buNone/>
            </a:pPr>
            <a:r>
              <a:rPr kumimoji="0" lang="zh-CN" altLang="en-US" sz="2800"/>
              <a:t>想想看，为什么可以这么做？</a:t>
            </a:r>
            <a:endParaRPr kumimoji="0" lang="en-US" altLang="zh-CN" sz="2800"/>
          </a:p>
          <a:p>
            <a:pPr marL="0" indent="0">
              <a:buFontTx/>
              <a:buNone/>
            </a:pPr>
            <a:endParaRPr kumimoji="0" lang="en-US" altLang="zh-CN" sz="2800"/>
          </a:p>
        </p:txBody>
      </p:sp>
      <p:graphicFrame>
        <p:nvGraphicFramePr>
          <p:cNvPr id="7" name="表格 6">
            <a:extLst>
              <a:ext uri="{FF2B5EF4-FFF2-40B4-BE49-F238E27FC236}">
                <a16:creationId xmlns:a16="http://schemas.microsoft.com/office/drawing/2014/main" id="{BA68F472-CA0E-4E31-ADD8-2D003E875617}"/>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583315302"/>
                    </a:ext>
                  </a:extLst>
                </a:gridCol>
                <a:gridCol w="479425">
                  <a:extLst>
                    <a:ext uri="{9D8B030D-6E8A-4147-A177-3AD203B41FA5}">
                      <a16:colId xmlns:a16="http://schemas.microsoft.com/office/drawing/2014/main" val="4108747012"/>
                    </a:ext>
                  </a:extLst>
                </a:gridCol>
                <a:gridCol w="481012">
                  <a:extLst>
                    <a:ext uri="{9D8B030D-6E8A-4147-A177-3AD203B41FA5}">
                      <a16:colId xmlns:a16="http://schemas.microsoft.com/office/drawing/2014/main" val="3119454054"/>
                    </a:ext>
                  </a:extLst>
                </a:gridCol>
                <a:gridCol w="479425">
                  <a:extLst>
                    <a:ext uri="{9D8B030D-6E8A-4147-A177-3AD203B41FA5}">
                      <a16:colId xmlns:a16="http://schemas.microsoft.com/office/drawing/2014/main" val="1838042505"/>
                    </a:ext>
                  </a:extLst>
                </a:gridCol>
                <a:gridCol w="481013">
                  <a:extLst>
                    <a:ext uri="{9D8B030D-6E8A-4147-A177-3AD203B41FA5}">
                      <a16:colId xmlns:a16="http://schemas.microsoft.com/office/drawing/2014/main" val="2712927146"/>
                    </a:ext>
                  </a:extLst>
                </a:gridCol>
                <a:gridCol w="479425">
                  <a:extLst>
                    <a:ext uri="{9D8B030D-6E8A-4147-A177-3AD203B41FA5}">
                      <a16:colId xmlns:a16="http://schemas.microsoft.com/office/drawing/2014/main" val="3250295218"/>
                    </a:ext>
                  </a:extLst>
                </a:gridCol>
                <a:gridCol w="481012">
                  <a:extLst>
                    <a:ext uri="{9D8B030D-6E8A-4147-A177-3AD203B41FA5}">
                      <a16:colId xmlns:a16="http://schemas.microsoft.com/office/drawing/2014/main" val="3522901864"/>
                    </a:ext>
                  </a:extLst>
                </a:gridCol>
                <a:gridCol w="479425">
                  <a:extLst>
                    <a:ext uri="{9D8B030D-6E8A-4147-A177-3AD203B41FA5}">
                      <a16:colId xmlns:a16="http://schemas.microsoft.com/office/drawing/2014/main" val="4189683804"/>
                    </a:ext>
                  </a:extLst>
                </a:gridCol>
                <a:gridCol w="479425">
                  <a:extLst>
                    <a:ext uri="{9D8B030D-6E8A-4147-A177-3AD203B41FA5}">
                      <a16:colId xmlns:a16="http://schemas.microsoft.com/office/drawing/2014/main" val="257893531"/>
                    </a:ext>
                  </a:extLst>
                </a:gridCol>
                <a:gridCol w="481013">
                  <a:extLst>
                    <a:ext uri="{9D8B030D-6E8A-4147-A177-3AD203B41FA5}">
                      <a16:colId xmlns:a16="http://schemas.microsoft.com/office/drawing/2014/main" val="636437899"/>
                    </a:ext>
                  </a:extLst>
                </a:gridCol>
                <a:gridCol w="479425">
                  <a:extLst>
                    <a:ext uri="{9D8B030D-6E8A-4147-A177-3AD203B41FA5}">
                      <a16:colId xmlns:a16="http://schemas.microsoft.com/office/drawing/2014/main" val="1588770860"/>
                    </a:ext>
                  </a:extLst>
                </a:gridCol>
                <a:gridCol w="481012">
                  <a:extLst>
                    <a:ext uri="{9D8B030D-6E8A-4147-A177-3AD203B41FA5}">
                      <a16:colId xmlns:a16="http://schemas.microsoft.com/office/drawing/2014/main" val="2565174424"/>
                    </a:ext>
                  </a:extLst>
                </a:gridCol>
                <a:gridCol w="479425">
                  <a:extLst>
                    <a:ext uri="{9D8B030D-6E8A-4147-A177-3AD203B41FA5}">
                      <a16:colId xmlns:a16="http://schemas.microsoft.com/office/drawing/2014/main" val="3831856003"/>
                    </a:ext>
                  </a:extLst>
                </a:gridCol>
                <a:gridCol w="481013">
                  <a:extLst>
                    <a:ext uri="{9D8B030D-6E8A-4147-A177-3AD203B41FA5}">
                      <a16:colId xmlns:a16="http://schemas.microsoft.com/office/drawing/2014/main" val="1317340145"/>
                    </a:ext>
                  </a:extLst>
                </a:gridCol>
                <a:gridCol w="479425">
                  <a:extLst>
                    <a:ext uri="{9D8B030D-6E8A-4147-A177-3AD203B41FA5}">
                      <a16:colId xmlns:a16="http://schemas.microsoft.com/office/drawing/2014/main" val="100120078"/>
                    </a:ext>
                  </a:extLst>
                </a:gridCol>
                <a:gridCol w="481012">
                  <a:extLst>
                    <a:ext uri="{9D8B030D-6E8A-4147-A177-3AD203B41FA5}">
                      <a16:colId xmlns:a16="http://schemas.microsoft.com/office/drawing/2014/main" val="4056212795"/>
                    </a:ext>
                  </a:extLst>
                </a:gridCol>
                <a:gridCol w="479425">
                  <a:extLst>
                    <a:ext uri="{9D8B030D-6E8A-4147-A177-3AD203B41FA5}">
                      <a16:colId xmlns:a16="http://schemas.microsoft.com/office/drawing/2014/main" val="191318224"/>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942918934"/>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015808190"/>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9835630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444390883"/>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629528608"/>
                  </a:ext>
                </a:extLst>
              </a:tr>
            </a:tbl>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C9E9F726-AABC-43F6-B910-A9241F01159E}"/>
              </a:ext>
            </a:extLst>
          </p:cNvPr>
          <p:cNvSpPr>
            <a:spLocks noGrp="1" noChangeArrowheads="1"/>
          </p:cNvSpPr>
          <p:nvPr>
            <p:ph type="title"/>
          </p:nvPr>
        </p:nvSpPr>
        <p:spPr/>
        <p:txBody>
          <a:bodyPr/>
          <a:lstStyle/>
          <a:p>
            <a:r>
              <a:rPr lang="en-US" altLang="zh-CN"/>
              <a:t>KMP</a:t>
            </a:r>
            <a:r>
              <a:rPr lang="zh-CN" altLang="en-US"/>
              <a:t>匹配</a:t>
            </a:r>
          </a:p>
        </p:txBody>
      </p:sp>
      <p:sp>
        <p:nvSpPr>
          <p:cNvPr id="58371" name="内容占位符 2">
            <a:extLst>
              <a:ext uri="{FF2B5EF4-FFF2-40B4-BE49-F238E27FC236}">
                <a16:creationId xmlns:a16="http://schemas.microsoft.com/office/drawing/2014/main" id="{507477D6-CE41-402A-9B1B-59B9F069FC6A}"/>
              </a:ext>
            </a:extLst>
          </p:cNvPr>
          <p:cNvSpPr>
            <a:spLocks noGrp="1" noChangeArrowheads="1"/>
          </p:cNvSpPr>
          <p:nvPr>
            <p:ph idx="1"/>
          </p:nvPr>
        </p:nvSpPr>
        <p:spPr>
          <a:xfrm>
            <a:off x="214313" y="1198563"/>
            <a:ext cx="8713787" cy="5543550"/>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en-US" altLang="zh-CN" sz="2800"/>
              <a:t> </a:t>
            </a:r>
          </a:p>
          <a:p>
            <a:pPr marL="0" indent="0">
              <a:buFontTx/>
              <a:buNone/>
            </a:pPr>
            <a:r>
              <a:rPr kumimoji="0" lang="zh-CN" altLang="en-US" sz="2400"/>
              <a:t>我们在匹配时</a:t>
            </a:r>
            <a:r>
              <a:rPr kumimoji="0" lang="en-US" altLang="zh-CN" sz="2400"/>
              <a:t>, </a:t>
            </a:r>
            <a:r>
              <a:rPr kumimoji="0" lang="zh-CN" altLang="en-US" sz="2400"/>
              <a:t>是不是已经得到</a:t>
            </a:r>
            <a:r>
              <a:rPr kumimoji="0" lang="en-US" altLang="zh-CN" sz="2400">
                <a:solidFill>
                  <a:srgbClr val="0000FF"/>
                </a:solidFill>
              </a:rPr>
              <a:t>S1[0…6]=S2[0…6]</a:t>
            </a:r>
            <a:r>
              <a:rPr kumimoji="0" lang="zh-CN" altLang="en-US" sz="2400"/>
              <a:t>了</a:t>
            </a:r>
            <a:r>
              <a:rPr kumimoji="0" lang="en-US" altLang="zh-CN" sz="2400"/>
              <a:t>?</a:t>
            </a:r>
          </a:p>
          <a:p>
            <a:pPr marL="0" indent="0">
              <a:buFontTx/>
              <a:buNone/>
            </a:pPr>
            <a:r>
              <a:rPr kumimoji="0" lang="en-US" altLang="zh-CN" sz="2400"/>
              <a:t> </a:t>
            </a:r>
            <a:r>
              <a:rPr kumimoji="0" lang="zh-CN" altLang="en-US" sz="2400"/>
              <a:t>然后，通过</a:t>
            </a:r>
            <a:r>
              <a:rPr kumimoji="0" lang="en-US" altLang="zh-CN" sz="2400"/>
              <a:t>next</a:t>
            </a:r>
            <a:r>
              <a:rPr kumimoji="0" lang="zh-CN" altLang="en-US" sz="2400"/>
              <a:t>数组，</a:t>
            </a:r>
            <a:r>
              <a:rPr kumimoji="0" lang="en-US" altLang="zh-CN" sz="2400"/>
              <a:t>next[7]=3</a:t>
            </a:r>
            <a:r>
              <a:rPr kumimoji="0" lang="zh-CN" altLang="en-US" sz="2400"/>
              <a:t>，是不是我们就知道</a:t>
            </a:r>
            <a:r>
              <a:rPr kumimoji="0" lang="en-US" altLang="zh-CN" sz="2400">
                <a:solidFill>
                  <a:srgbClr val="0000FF"/>
                </a:solidFill>
              </a:rPr>
              <a:t>S2[0…2]=S2[4…6]</a:t>
            </a:r>
            <a:r>
              <a:rPr kumimoji="0" lang="zh-CN" altLang="en-US" sz="2400"/>
              <a:t>这个性质？于是我们就可以推得</a:t>
            </a:r>
            <a:r>
              <a:rPr kumimoji="0" lang="en-US" altLang="zh-CN" sz="2400"/>
              <a:t>:</a:t>
            </a:r>
            <a:r>
              <a:rPr kumimoji="0" lang="en-US" altLang="zh-CN" sz="2400">
                <a:solidFill>
                  <a:srgbClr val="FF0000"/>
                </a:solidFill>
              </a:rPr>
              <a:t>S2[0…2]=S1[4…6]</a:t>
            </a:r>
            <a:r>
              <a:rPr kumimoji="0" lang="zh-CN" altLang="en-US" sz="2400"/>
              <a:t>,又由于</a:t>
            </a:r>
            <a:r>
              <a:rPr kumimoji="0" lang="en-US" altLang="zh-CN" sz="2400"/>
              <a:t>next[7]</a:t>
            </a:r>
            <a:r>
              <a:rPr kumimoji="0" lang="zh-CN" altLang="en-US" sz="2400"/>
              <a:t>表示</a:t>
            </a:r>
            <a:r>
              <a:rPr kumimoji="0" lang="en-US" altLang="zh-CN" sz="2400"/>
              <a:t>S2[0..6]</a:t>
            </a:r>
            <a:r>
              <a:rPr kumimoji="0" lang="zh-CN" altLang="en-US" sz="2400"/>
              <a:t>这个前缀的前缀后缀</a:t>
            </a:r>
            <a:r>
              <a:rPr kumimoji="0" lang="zh-CN" altLang="en-US" sz="2400">
                <a:solidFill>
                  <a:srgbClr val="FF0000"/>
                </a:solidFill>
              </a:rPr>
              <a:t>最大值！</a:t>
            </a:r>
            <a:r>
              <a:rPr kumimoji="0" lang="zh-CN" altLang="en-US" sz="2400"/>
              <a:t>所以，这样挪动是正确的！</a:t>
            </a:r>
            <a:endParaRPr kumimoji="0" lang="en-US" altLang="zh-CN" sz="2400"/>
          </a:p>
          <a:p>
            <a:pPr marL="0" indent="0">
              <a:buFontTx/>
              <a:buNone/>
            </a:pPr>
            <a:r>
              <a:rPr kumimoji="0" lang="zh-CN" altLang="en-US" sz="2400">
                <a:solidFill>
                  <a:srgbClr val="FF0000"/>
                </a:solidFill>
              </a:rPr>
              <a:t>正确可行的匹配一定会延续到</a:t>
            </a:r>
            <a:r>
              <a:rPr kumimoji="0" lang="en-US" altLang="zh-CN" sz="2400">
                <a:solidFill>
                  <a:srgbClr val="FF0000"/>
                </a:solidFill>
              </a:rPr>
              <a:t>S1</a:t>
            </a:r>
            <a:r>
              <a:rPr kumimoji="0" lang="zh-CN" altLang="en-US" sz="2400">
                <a:solidFill>
                  <a:srgbClr val="FF0000"/>
                </a:solidFill>
              </a:rPr>
              <a:t>的位置</a:t>
            </a:r>
            <a:r>
              <a:rPr kumimoji="0" lang="en-US" altLang="zh-CN" sz="2400">
                <a:solidFill>
                  <a:srgbClr val="FF0000"/>
                </a:solidFill>
              </a:rPr>
              <a:t>7</a:t>
            </a:r>
            <a:r>
              <a:rPr kumimoji="0" lang="zh-CN" altLang="en-US" sz="2400">
                <a:solidFill>
                  <a:srgbClr val="FF0000"/>
                </a:solidFill>
              </a:rPr>
              <a:t>，这样挪动和将</a:t>
            </a:r>
            <a:r>
              <a:rPr kumimoji="0" lang="en-US" altLang="zh-CN" sz="2400">
                <a:solidFill>
                  <a:srgbClr val="FF0000"/>
                </a:solidFill>
              </a:rPr>
              <a:t>i</a:t>
            </a:r>
            <a:r>
              <a:rPr kumimoji="0" lang="zh-CN" altLang="en-US" sz="2400">
                <a:solidFill>
                  <a:srgbClr val="FF0000"/>
                </a:solidFill>
              </a:rPr>
              <a:t>退回到</a:t>
            </a:r>
            <a:r>
              <a:rPr kumimoji="0" lang="en-US" altLang="zh-CN" sz="2400">
                <a:solidFill>
                  <a:srgbClr val="FF0000"/>
                </a:solidFill>
              </a:rPr>
              <a:t>1</a:t>
            </a:r>
            <a:r>
              <a:rPr kumimoji="0" lang="zh-CN" altLang="en-US" sz="2400">
                <a:solidFill>
                  <a:srgbClr val="FF0000"/>
                </a:solidFill>
              </a:rPr>
              <a:t>是等价的，退回到</a:t>
            </a:r>
            <a:r>
              <a:rPr kumimoji="0" lang="en-US" altLang="zh-CN" sz="2400">
                <a:solidFill>
                  <a:srgbClr val="FF0000"/>
                </a:solidFill>
              </a:rPr>
              <a:t>1</a:t>
            </a:r>
            <a:r>
              <a:rPr kumimoji="0" lang="zh-CN" altLang="en-US" sz="2400">
                <a:solidFill>
                  <a:srgbClr val="FF0000"/>
                </a:solidFill>
              </a:rPr>
              <a:t>，新的匹配也是</a:t>
            </a:r>
            <a:r>
              <a:rPr kumimoji="0" lang="en-US" altLang="zh-CN" sz="2400">
                <a:solidFill>
                  <a:srgbClr val="FF0000"/>
                </a:solidFill>
              </a:rPr>
              <a:t>S1</a:t>
            </a:r>
            <a:r>
              <a:rPr kumimoji="0" lang="zh-CN" altLang="en-US" sz="2400">
                <a:solidFill>
                  <a:srgbClr val="FF0000"/>
                </a:solidFill>
              </a:rPr>
              <a:t>的后缀和</a:t>
            </a:r>
            <a:r>
              <a:rPr kumimoji="0" lang="en-US" altLang="zh-CN" sz="2400">
                <a:solidFill>
                  <a:srgbClr val="FF0000"/>
                </a:solidFill>
              </a:rPr>
              <a:t>S2</a:t>
            </a:r>
            <a:r>
              <a:rPr kumimoji="0" lang="zh-CN" altLang="en-US" sz="2400">
                <a:solidFill>
                  <a:srgbClr val="FF0000"/>
                </a:solidFill>
              </a:rPr>
              <a:t>的前缀匹配。</a:t>
            </a:r>
            <a:endParaRPr kumimoji="0" lang="en-US" altLang="zh-CN" sz="2400">
              <a:solidFill>
                <a:srgbClr val="FF0000"/>
              </a:solidFill>
            </a:endParaRPr>
          </a:p>
        </p:txBody>
      </p:sp>
      <p:graphicFrame>
        <p:nvGraphicFramePr>
          <p:cNvPr id="7" name="表格 6">
            <a:extLst>
              <a:ext uri="{FF2B5EF4-FFF2-40B4-BE49-F238E27FC236}">
                <a16:creationId xmlns:a16="http://schemas.microsoft.com/office/drawing/2014/main" id="{D17EA438-0B4D-4CE4-A02D-E5501DC3FC12}"/>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3466538342"/>
                    </a:ext>
                  </a:extLst>
                </a:gridCol>
                <a:gridCol w="479425">
                  <a:extLst>
                    <a:ext uri="{9D8B030D-6E8A-4147-A177-3AD203B41FA5}">
                      <a16:colId xmlns:a16="http://schemas.microsoft.com/office/drawing/2014/main" val="2764033184"/>
                    </a:ext>
                  </a:extLst>
                </a:gridCol>
                <a:gridCol w="481012">
                  <a:extLst>
                    <a:ext uri="{9D8B030D-6E8A-4147-A177-3AD203B41FA5}">
                      <a16:colId xmlns:a16="http://schemas.microsoft.com/office/drawing/2014/main" val="2923619349"/>
                    </a:ext>
                  </a:extLst>
                </a:gridCol>
                <a:gridCol w="479425">
                  <a:extLst>
                    <a:ext uri="{9D8B030D-6E8A-4147-A177-3AD203B41FA5}">
                      <a16:colId xmlns:a16="http://schemas.microsoft.com/office/drawing/2014/main" val="916562836"/>
                    </a:ext>
                  </a:extLst>
                </a:gridCol>
                <a:gridCol w="481013">
                  <a:extLst>
                    <a:ext uri="{9D8B030D-6E8A-4147-A177-3AD203B41FA5}">
                      <a16:colId xmlns:a16="http://schemas.microsoft.com/office/drawing/2014/main" val="3951056676"/>
                    </a:ext>
                  </a:extLst>
                </a:gridCol>
                <a:gridCol w="479425">
                  <a:extLst>
                    <a:ext uri="{9D8B030D-6E8A-4147-A177-3AD203B41FA5}">
                      <a16:colId xmlns:a16="http://schemas.microsoft.com/office/drawing/2014/main" val="2214233507"/>
                    </a:ext>
                  </a:extLst>
                </a:gridCol>
                <a:gridCol w="481012">
                  <a:extLst>
                    <a:ext uri="{9D8B030D-6E8A-4147-A177-3AD203B41FA5}">
                      <a16:colId xmlns:a16="http://schemas.microsoft.com/office/drawing/2014/main" val="2022744729"/>
                    </a:ext>
                  </a:extLst>
                </a:gridCol>
                <a:gridCol w="479425">
                  <a:extLst>
                    <a:ext uri="{9D8B030D-6E8A-4147-A177-3AD203B41FA5}">
                      <a16:colId xmlns:a16="http://schemas.microsoft.com/office/drawing/2014/main" val="1076938565"/>
                    </a:ext>
                  </a:extLst>
                </a:gridCol>
                <a:gridCol w="479425">
                  <a:extLst>
                    <a:ext uri="{9D8B030D-6E8A-4147-A177-3AD203B41FA5}">
                      <a16:colId xmlns:a16="http://schemas.microsoft.com/office/drawing/2014/main" val="1823593476"/>
                    </a:ext>
                  </a:extLst>
                </a:gridCol>
                <a:gridCol w="481013">
                  <a:extLst>
                    <a:ext uri="{9D8B030D-6E8A-4147-A177-3AD203B41FA5}">
                      <a16:colId xmlns:a16="http://schemas.microsoft.com/office/drawing/2014/main" val="783489469"/>
                    </a:ext>
                  </a:extLst>
                </a:gridCol>
                <a:gridCol w="479425">
                  <a:extLst>
                    <a:ext uri="{9D8B030D-6E8A-4147-A177-3AD203B41FA5}">
                      <a16:colId xmlns:a16="http://schemas.microsoft.com/office/drawing/2014/main" val="3072418344"/>
                    </a:ext>
                  </a:extLst>
                </a:gridCol>
                <a:gridCol w="481012">
                  <a:extLst>
                    <a:ext uri="{9D8B030D-6E8A-4147-A177-3AD203B41FA5}">
                      <a16:colId xmlns:a16="http://schemas.microsoft.com/office/drawing/2014/main" val="3697618743"/>
                    </a:ext>
                  </a:extLst>
                </a:gridCol>
                <a:gridCol w="479425">
                  <a:extLst>
                    <a:ext uri="{9D8B030D-6E8A-4147-A177-3AD203B41FA5}">
                      <a16:colId xmlns:a16="http://schemas.microsoft.com/office/drawing/2014/main" val="1586541348"/>
                    </a:ext>
                  </a:extLst>
                </a:gridCol>
                <a:gridCol w="481013">
                  <a:extLst>
                    <a:ext uri="{9D8B030D-6E8A-4147-A177-3AD203B41FA5}">
                      <a16:colId xmlns:a16="http://schemas.microsoft.com/office/drawing/2014/main" val="1262851211"/>
                    </a:ext>
                  </a:extLst>
                </a:gridCol>
                <a:gridCol w="479425">
                  <a:extLst>
                    <a:ext uri="{9D8B030D-6E8A-4147-A177-3AD203B41FA5}">
                      <a16:colId xmlns:a16="http://schemas.microsoft.com/office/drawing/2014/main" val="1026770418"/>
                    </a:ext>
                  </a:extLst>
                </a:gridCol>
                <a:gridCol w="481012">
                  <a:extLst>
                    <a:ext uri="{9D8B030D-6E8A-4147-A177-3AD203B41FA5}">
                      <a16:colId xmlns:a16="http://schemas.microsoft.com/office/drawing/2014/main" val="2634173804"/>
                    </a:ext>
                  </a:extLst>
                </a:gridCol>
                <a:gridCol w="479425">
                  <a:extLst>
                    <a:ext uri="{9D8B030D-6E8A-4147-A177-3AD203B41FA5}">
                      <a16:colId xmlns:a16="http://schemas.microsoft.com/office/drawing/2014/main" val="3229602043"/>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420560641"/>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03094288"/>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918241773"/>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16712562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68363920"/>
                  </a:ext>
                </a:extLst>
              </a:tr>
            </a:tbl>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CBB42DBB-80EF-4268-B9F6-87ACEA99821E}"/>
              </a:ext>
            </a:extLst>
          </p:cNvPr>
          <p:cNvSpPr>
            <a:spLocks noGrp="1" noChangeArrowheads="1"/>
          </p:cNvSpPr>
          <p:nvPr>
            <p:ph type="title"/>
          </p:nvPr>
        </p:nvSpPr>
        <p:spPr/>
        <p:txBody>
          <a:bodyPr/>
          <a:lstStyle/>
          <a:p>
            <a:r>
              <a:rPr lang="en-US" altLang="zh-CN"/>
              <a:t>KMP</a:t>
            </a:r>
            <a:r>
              <a:rPr lang="zh-CN" altLang="en-US"/>
              <a:t>匹配</a:t>
            </a:r>
          </a:p>
        </p:txBody>
      </p:sp>
      <p:sp>
        <p:nvSpPr>
          <p:cNvPr id="59395" name="内容占位符 2">
            <a:extLst>
              <a:ext uri="{FF2B5EF4-FFF2-40B4-BE49-F238E27FC236}">
                <a16:creationId xmlns:a16="http://schemas.microsoft.com/office/drawing/2014/main" id="{5732EE49-20FB-4052-8596-F023A63FFA05}"/>
              </a:ext>
            </a:extLst>
          </p:cNvPr>
          <p:cNvSpPr>
            <a:spLocks noGrp="1" noChangeArrowheads="1"/>
          </p:cNvSpPr>
          <p:nvPr>
            <p:ph idx="1"/>
          </p:nvPr>
        </p:nvSpPr>
        <p:spPr>
          <a:xfrm>
            <a:off x="179388" y="1222375"/>
            <a:ext cx="8713787" cy="5543550"/>
          </a:xfrm>
        </p:spPr>
        <p:txBody>
          <a:bodyPr/>
          <a:lstStyle/>
          <a:p>
            <a:pPr marL="0" indent="0">
              <a:buFontTx/>
              <a:buNone/>
            </a:pPr>
            <a:br>
              <a:rPr kumimoji="0" lang="en-US" altLang="zh-CN" sz="2800"/>
            </a:b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en-US" altLang="zh-CN" sz="2800"/>
              <a:t> </a:t>
            </a:r>
          </a:p>
          <a:p>
            <a:pPr marL="0" indent="0">
              <a:buFontTx/>
              <a:buNone/>
            </a:pPr>
            <a:r>
              <a:rPr kumimoji="0" lang="zh-CN" altLang="en-US" sz="2800"/>
              <a:t>换句话说，我们在</a:t>
            </a:r>
            <a:r>
              <a:rPr kumimoji="0" lang="en-US" altLang="zh-CN" sz="2800"/>
              <a:t>S1[7]</a:t>
            </a:r>
            <a:r>
              <a:rPr kumimoji="0" lang="zh-CN" altLang="en-US" sz="2800"/>
              <a:t>与</a:t>
            </a:r>
            <a:r>
              <a:rPr kumimoji="0" lang="en-US" altLang="zh-CN" sz="2800"/>
              <a:t>S2[7]</a:t>
            </a:r>
            <a:r>
              <a:rPr kumimoji="0" lang="zh-CN" altLang="en-US" sz="2800"/>
              <a:t>处出现了</a:t>
            </a:r>
            <a:r>
              <a:rPr kumimoji="0" lang="zh-CN" altLang="en-US" sz="2800">
                <a:solidFill>
                  <a:srgbClr val="0000FF"/>
                </a:solidFill>
              </a:rPr>
              <a:t>失配</a:t>
            </a:r>
            <a:r>
              <a:rPr kumimoji="0" lang="zh-CN" altLang="en-US" sz="2800"/>
              <a:t>，此时</a:t>
            </a:r>
            <a:r>
              <a:rPr kumimoji="0" lang="en-US" altLang="zh-CN" sz="2800"/>
              <a:t> t1</a:t>
            </a:r>
            <a:r>
              <a:rPr kumimoji="0" lang="zh-CN" altLang="en-US" sz="2800"/>
              <a:t>不需要返回，只需改变</a:t>
            </a:r>
            <a:r>
              <a:rPr kumimoji="0" lang="en-US" altLang="zh-CN" sz="2800"/>
              <a:t>t2</a:t>
            </a:r>
            <a:r>
              <a:rPr kumimoji="0" lang="zh-CN" altLang="en-US" sz="2800"/>
              <a:t>。在</a:t>
            </a:r>
            <a:r>
              <a:rPr kumimoji="0" lang="en-US" altLang="zh-CN" sz="2800">
                <a:solidFill>
                  <a:srgbClr val="FF0000"/>
                </a:solidFill>
              </a:rPr>
              <a:t>7</a:t>
            </a:r>
            <a:r>
              <a:rPr kumimoji="0" lang="zh-CN" altLang="en-US" sz="2800"/>
              <a:t>处失配，则只需查询</a:t>
            </a:r>
            <a:r>
              <a:rPr kumimoji="0" lang="en-US" altLang="zh-CN" sz="2800"/>
              <a:t>S2[0…</a:t>
            </a:r>
            <a:r>
              <a:rPr kumimoji="0" lang="en-US" altLang="zh-CN" sz="2800">
                <a:solidFill>
                  <a:srgbClr val="FF0000"/>
                </a:solidFill>
              </a:rPr>
              <a:t>6</a:t>
            </a:r>
            <a:r>
              <a:rPr kumimoji="0" lang="en-US" altLang="zh-CN" sz="2800"/>
              <a:t>]</a:t>
            </a:r>
            <a:r>
              <a:rPr kumimoji="0" lang="zh-CN" altLang="en-US" sz="2800"/>
              <a:t>处的前缀后缀最大值，表示某一段前缀等于后缀，而又是长度最大的！那么移动后，</a:t>
            </a:r>
            <a:r>
              <a:rPr kumimoji="0" lang="zh-CN" altLang="en-US" sz="2800">
                <a:solidFill>
                  <a:srgbClr val="3366FF"/>
                </a:solidFill>
              </a:rPr>
              <a:t>失配点的前段一定还是匹配的</a:t>
            </a:r>
            <a:r>
              <a:rPr kumimoji="0" lang="zh-CN" altLang="en-US" sz="2800"/>
              <a:t>，而只需在从失配点往下匹配即可，</a:t>
            </a:r>
            <a:r>
              <a:rPr kumimoji="0" lang="zh-CN" altLang="en-US" sz="2800">
                <a:solidFill>
                  <a:srgbClr val="FF6600"/>
                </a:solidFill>
              </a:rPr>
              <a:t>若失配点还是失配，再继续改变</a:t>
            </a:r>
            <a:r>
              <a:rPr kumimoji="0" lang="en-US" altLang="zh-CN" sz="2800">
                <a:solidFill>
                  <a:srgbClr val="FF6600"/>
                </a:solidFill>
              </a:rPr>
              <a:t>t2</a:t>
            </a:r>
            <a:endParaRPr kumimoji="0" lang="en-US" altLang="zh-CN" sz="2800"/>
          </a:p>
        </p:txBody>
      </p:sp>
      <p:graphicFrame>
        <p:nvGraphicFramePr>
          <p:cNvPr id="7" name="表格 6">
            <a:extLst>
              <a:ext uri="{FF2B5EF4-FFF2-40B4-BE49-F238E27FC236}">
                <a16:creationId xmlns:a16="http://schemas.microsoft.com/office/drawing/2014/main" id="{A6481052-6330-4026-BCC5-0124236FC498}"/>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1413433307"/>
                    </a:ext>
                  </a:extLst>
                </a:gridCol>
                <a:gridCol w="479425">
                  <a:extLst>
                    <a:ext uri="{9D8B030D-6E8A-4147-A177-3AD203B41FA5}">
                      <a16:colId xmlns:a16="http://schemas.microsoft.com/office/drawing/2014/main" val="423197177"/>
                    </a:ext>
                  </a:extLst>
                </a:gridCol>
                <a:gridCol w="481012">
                  <a:extLst>
                    <a:ext uri="{9D8B030D-6E8A-4147-A177-3AD203B41FA5}">
                      <a16:colId xmlns:a16="http://schemas.microsoft.com/office/drawing/2014/main" val="1593479934"/>
                    </a:ext>
                  </a:extLst>
                </a:gridCol>
                <a:gridCol w="479425">
                  <a:extLst>
                    <a:ext uri="{9D8B030D-6E8A-4147-A177-3AD203B41FA5}">
                      <a16:colId xmlns:a16="http://schemas.microsoft.com/office/drawing/2014/main" val="534786004"/>
                    </a:ext>
                  </a:extLst>
                </a:gridCol>
                <a:gridCol w="481013">
                  <a:extLst>
                    <a:ext uri="{9D8B030D-6E8A-4147-A177-3AD203B41FA5}">
                      <a16:colId xmlns:a16="http://schemas.microsoft.com/office/drawing/2014/main" val="4191392853"/>
                    </a:ext>
                  </a:extLst>
                </a:gridCol>
                <a:gridCol w="479425">
                  <a:extLst>
                    <a:ext uri="{9D8B030D-6E8A-4147-A177-3AD203B41FA5}">
                      <a16:colId xmlns:a16="http://schemas.microsoft.com/office/drawing/2014/main" val="1277113789"/>
                    </a:ext>
                  </a:extLst>
                </a:gridCol>
                <a:gridCol w="481012">
                  <a:extLst>
                    <a:ext uri="{9D8B030D-6E8A-4147-A177-3AD203B41FA5}">
                      <a16:colId xmlns:a16="http://schemas.microsoft.com/office/drawing/2014/main" val="2370009788"/>
                    </a:ext>
                  </a:extLst>
                </a:gridCol>
                <a:gridCol w="479425">
                  <a:extLst>
                    <a:ext uri="{9D8B030D-6E8A-4147-A177-3AD203B41FA5}">
                      <a16:colId xmlns:a16="http://schemas.microsoft.com/office/drawing/2014/main" val="3976224814"/>
                    </a:ext>
                  </a:extLst>
                </a:gridCol>
                <a:gridCol w="479425">
                  <a:extLst>
                    <a:ext uri="{9D8B030D-6E8A-4147-A177-3AD203B41FA5}">
                      <a16:colId xmlns:a16="http://schemas.microsoft.com/office/drawing/2014/main" val="3410628371"/>
                    </a:ext>
                  </a:extLst>
                </a:gridCol>
                <a:gridCol w="481013">
                  <a:extLst>
                    <a:ext uri="{9D8B030D-6E8A-4147-A177-3AD203B41FA5}">
                      <a16:colId xmlns:a16="http://schemas.microsoft.com/office/drawing/2014/main" val="3056623160"/>
                    </a:ext>
                  </a:extLst>
                </a:gridCol>
                <a:gridCol w="479425">
                  <a:extLst>
                    <a:ext uri="{9D8B030D-6E8A-4147-A177-3AD203B41FA5}">
                      <a16:colId xmlns:a16="http://schemas.microsoft.com/office/drawing/2014/main" val="3313462949"/>
                    </a:ext>
                  </a:extLst>
                </a:gridCol>
                <a:gridCol w="481012">
                  <a:extLst>
                    <a:ext uri="{9D8B030D-6E8A-4147-A177-3AD203B41FA5}">
                      <a16:colId xmlns:a16="http://schemas.microsoft.com/office/drawing/2014/main" val="3070340221"/>
                    </a:ext>
                  </a:extLst>
                </a:gridCol>
                <a:gridCol w="479425">
                  <a:extLst>
                    <a:ext uri="{9D8B030D-6E8A-4147-A177-3AD203B41FA5}">
                      <a16:colId xmlns:a16="http://schemas.microsoft.com/office/drawing/2014/main" val="3522064051"/>
                    </a:ext>
                  </a:extLst>
                </a:gridCol>
                <a:gridCol w="481013">
                  <a:extLst>
                    <a:ext uri="{9D8B030D-6E8A-4147-A177-3AD203B41FA5}">
                      <a16:colId xmlns:a16="http://schemas.microsoft.com/office/drawing/2014/main" val="2297581008"/>
                    </a:ext>
                  </a:extLst>
                </a:gridCol>
                <a:gridCol w="479425">
                  <a:extLst>
                    <a:ext uri="{9D8B030D-6E8A-4147-A177-3AD203B41FA5}">
                      <a16:colId xmlns:a16="http://schemas.microsoft.com/office/drawing/2014/main" val="3667711375"/>
                    </a:ext>
                  </a:extLst>
                </a:gridCol>
                <a:gridCol w="481012">
                  <a:extLst>
                    <a:ext uri="{9D8B030D-6E8A-4147-A177-3AD203B41FA5}">
                      <a16:colId xmlns:a16="http://schemas.microsoft.com/office/drawing/2014/main" val="1788515693"/>
                    </a:ext>
                  </a:extLst>
                </a:gridCol>
                <a:gridCol w="479425">
                  <a:extLst>
                    <a:ext uri="{9D8B030D-6E8A-4147-A177-3AD203B41FA5}">
                      <a16:colId xmlns:a16="http://schemas.microsoft.com/office/drawing/2014/main" val="905754967"/>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3331380103"/>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564340431"/>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922095650"/>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4149564246"/>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846084398"/>
                  </a:ext>
                </a:extLst>
              </a:tr>
            </a:tbl>
          </a:graphicData>
        </a:graphic>
      </p:graphicFrame>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DAF177C1-5538-413A-8FA4-DE4DEA4D283F}"/>
              </a:ext>
            </a:extLst>
          </p:cNvPr>
          <p:cNvSpPr>
            <a:spLocks noGrp="1" noChangeArrowheads="1"/>
          </p:cNvSpPr>
          <p:nvPr>
            <p:ph type="title"/>
          </p:nvPr>
        </p:nvSpPr>
        <p:spPr/>
        <p:txBody>
          <a:bodyPr/>
          <a:lstStyle/>
          <a:p>
            <a:r>
              <a:rPr lang="en-US" altLang="zh-CN"/>
              <a:t>KMP</a:t>
            </a:r>
            <a:r>
              <a:rPr lang="zh-CN" altLang="en-US"/>
              <a:t>匹配</a:t>
            </a:r>
          </a:p>
        </p:txBody>
      </p:sp>
      <p:sp>
        <p:nvSpPr>
          <p:cNvPr id="60419" name="内容占位符 2">
            <a:extLst>
              <a:ext uri="{FF2B5EF4-FFF2-40B4-BE49-F238E27FC236}">
                <a16:creationId xmlns:a16="http://schemas.microsoft.com/office/drawing/2014/main" id="{59465910-CB4A-4A09-A23D-89FE3F931E0E}"/>
              </a:ext>
            </a:extLst>
          </p:cNvPr>
          <p:cNvSpPr>
            <a:spLocks noGrp="1" noChangeArrowheads="1"/>
          </p:cNvSpPr>
          <p:nvPr>
            <p:ph idx="1"/>
          </p:nvPr>
        </p:nvSpPr>
        <p:spPr>
          <a:xfrm>
            <a:off x="323850" y="1052513"/>
            <a:ext cx="8569325" cy="5472112"/>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失配点是</a:t>
            </a:r>
            <a:r>
              <a:rPr kumimoji="0" lang="en-US" altLang="zh-CN" sz="2800"/>
              <a:t> i=7,j=3,</a:t>
            </a:r>
            <a:r>
              <a:rPr kumimoji="0" lang="zh-CN" altLang="en-US" sz="2800"/>
              <a:t>失配点的前一段</a:t>
            </a:r>
            <a:r>
              <a:rPr kumimoji="0" lang="en-US" altLang="zh-CN" sz="2800">
                <a:solidFill>
                  <a:srgbClr val="0000FF"/>
                </a:solidFill>
              </a:rPr>
              <a:t>S1[4…6]=S2[0..2]  </a:t>
            </a:r>
            <a:r>
              <a:rPr kumimoji="0" lang="zh-CN" altLang="en-US" sz="2800">
                <a:solidFill>
                  <a:srgbClr val="0000FF"/>
                </a:solidFill>
              </a:rPr>
              <a:t>仍然匹配</a:t>
            </a:r>
            <a:r>
              <a:rPr kumimoji="0" lang="zh-CN" altLang="en-US" sz="2800"/>
              <a:t>，现在只需从失配点，</a:t>
            </a:r>
            <a:r>
              <a:rPr kumimoji="0" lang="zh-CN" altLang="zh-CN" sz="2800"/>
              <a:t>t</a:t>
            </a:r>
            <a:r>
              <a:rPr kumimoji="0" lang="en-US" altLang="zh-CN" sz="2800"/>
              <a:t>1=7</a:t>
            </a:r>
            <a:r>
              <a:rPr kumimoji="0" lang="zh-CN" altLang="en-US" sz="2800"/>
              <a:t>，</a:t>
            </a:r>
            <a:r>
              <a:rPr kumimoji="0" lang="en-US" altLang="zh-CN" sz="2800"/>
              <a:t>t2=3</a:t>
            </a:r>
            <a:r>
              <a:rPr kumimoji="0" lang="zh-CN" altLang="en-US" sz="2800"/>
              <a:t>，继续往下匹配即可</a:t>
            </a:r>
            <a:r>
              <a:rPr kumimoji="0" lang="en-US" altLang="zh-CN" sz="2800"/>
              <a:t>…</a:t>
            </a:r>
          </a:p>
          <a:p>
            <a:pPr marL="0" indent="0">
              <a:buFontTx/>
              <a:buNone/>
            </a:pPr>
            <a:r>
              <a:rPr kumimoji="0" lang="zh-CN" altLang="en-US" sz="2800"/>
              <a:t>当</a:t>
            </a:r>
            <a:r>
              <a:rPr kumimoji="0" lang="en-US" altLang="zh-CN" sz="2800"/>
              <a:t>next[t2]==-1,</a:t>
            </a:r>
            <a:r>
              <a:rPr kumimoji="0" lang="zh-CN" altLang="en-US" sz="2800"/>
              <a:t>表示</a:t>
            </a:r>
            <a:r>
              <a:rPr kumimoji="0" lang="en-US" altLang="zh-CN" sz="2800"/>
              <a:t>S2</a:t>
            </a:r>
            <a:r>
              <a:rPr kumimoji="0" lang="zh-CN" altLang="en-US" sz="2800"/>
              <a:t>的首个字符和</a:t>
            </a:r>
            <a:r>
              <a:rPr kumimoji="0" lang="en-US" altLang="zh-CN" sz="2800"/>
              <a:t>S1</a:t>
            </a:r>
            <a:r>
              <a:rPr kumimoji="0" lang="zh-CN" altLang="en-US" sz="2800"/>
              <a:t>的第</a:t>
            </a:r>
            <a:r>
              <a:rPr kumimoji="0" lang="en-US" altLang="zh-CN" sz="2800"/>
              <a:t>i</a:t>
            </a:r>
            <a:r>
              <a:rPr kumimoji="0" lang="zh-CN" altLang="en-US" sz="2800"/>
              <a:t>个字符都不匹配，那么</a:t>
            </a:r>
            <a:r>
              <a:rPr kumimoji="0" lang="en-US" altLang="zh-CN" sz="2800"/>
              <a:t>i</a:t>
            </a:r>
            <a:r>
              <a:rPr kumimoji="0" lang="zh-CN" altLang="en-US" sz="2800"/>
              <a:t>就加</a:t>
            </a:r>
            <a:r>
              <a:rPr kumimoji="0" lang="en-US" altLang="zh-CN" sz="2800"/>
              <a:t>1</a:t>
            </a:r>
          </a:p>
          <a:p>
            <a:pPr marL="0" indent="0">
              <a:buFontTx/>
              <a:buNone/>
            </a:pPr>
            <a:endParaRPr kumimoji="0" lang="en-US" altLang="zh-CN" sz="2800"/>
          </a:p>
        </p:txBody>
      </p:sp>
      <p:graphicFrame>
        <p:nvGraphicFramePr>
          <p:cNvPr id="7" name="表格 6">
            <a:extLst>
              <a:ext uri="{FF2B5EF4-FFF2-40B4-BE49-F238E27FC236}">
                <a16:creationId xmlns:a16="http://schemas.microsoft.com/office/drawing/2014/main" id="{51B7C96D-564A-4E1F-AAA7-718D23F1D694}"/>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2329200341"/>
                    </a:ext>
                  </a:extLst>
                </a:gridCol>
                <a:gridCol w="479425">
                  <a:extLst>
                    <a:ext uri="{9D8B030D-6E8A-4147-A177-3AD203B41FA5}">
                      <a16:colId xmlns:a16="http://schemas.microsoft.com/office/drawing/2014/main" val="2999353859"/>
                    </a:ext>
                  </a:extLst>
                </a:gridCol>
                <a:gridCol w="481012">
                  <a:extLst>
                    <a:ext uri="{9D8B030D-6E8A-4147-A177-3AD203B41FA5}">
                      <a16:colId xmlns:a16="http://schemas.microsoft.com/office/drawing/2014/main" val="1324704203"/>
                    </a:ext>
                  </a:extLst>
                </a:gridCol>
                <a:gridCol w="479425">
                  <a:extLst>
                    <a:ext uri="{9D8B030D-6E8A-4147-A177-3AD203B41FA5}">
                      <a16:colId xmlns:a16="http://schemas.microsoft.com/office/drawing/2014/main" val="1325379126"/>
                    </a:ext>
                  </a:extLst>
                </a:gridCol>
                <a:gridCol w="481013">
                  <a:extLst>
                    <a:ext uri="{9D8B030D-6E8A-4147-A177-3AD203B41FA5}">
                      <a16:colId xmlns:a16="http://schemas.microsoft.com/office/drawing/2014/main" val="1673030970"/>
                    </a:ext>
                  </a:extLst>
                </a:gridCol>
                <a:gridCol w="479425">
                  <a:extLst>
                    <a:ext uri="{9D8B030D-6E8A-4147-A177-3AD203B41FA5}">
                      <a16:colId xmlns:a16="http://schemas.microsoft.com/office/drawing/2014/main" val="3701669287"/>
                    </a:ext>
                  </a:extLst>
                </a:gridCol>
                <a:gridCol w="481012">
                  <a:extLst>
                    <a:ext uri="{9D8B030D-6E8A-4147-A177-3AD203B41FA5}">
                      <a16:colId xmlns:a16="http://schemas.microsoft.com/office/drawing/2014/main" val="812461528"/>
                    </a:ext>
                  </a:extLst>
                </a:gridCol>
                <a:gridCol w="479425">
                  <a:extLst>
                    <a:ext uri="{9D8B030D-6E8A-4147-A177-3AD203B41FA5}">
                      <a16:colId xmlns:a16="http://schemas.microsoft.com/office/drawing/2014/main" val="3576771998"/>
                    </a:ext>
                  </a:extLst>
                </a:gridCol>
                <a:gridCol w="479425">
                  <a:extLst>
                    <a:ext uri="{9D8B030D-6E8A-4147-A177-3AD203B41FA5}">
                      <a16:colId xmlns:a16="http://schemas.microsoft.com/office/drawing/2014/main" val="4108773318"/>
                    </a:ext>
                  </a:extLst>
                </a:gridCol>
                <a:gridCol w="481013">
                  <a:extLst>
                    <a:ext uri="{9D8B030D-6E8A-4147-A177-3AD203B41FA5}">
                      <a16:colId xmlns:a16="http://schemas.microsoft.com/office/drawing/2014/main" val="3877380757"/>
                    </a:ext>
                  </a:extLst>
                </a:gridCol>
                <a:gridCol w="479425">
                  <a:extLst>
                    <a:ext uri="{9D8B030D-6E8A-4147-A177-3AD203B41FA5}">
                      <a16:colId xmlns:a16="http://schemas.microsoft.com/office/drawing/2014/main" val="2550229589"/>
                    </a:ext>
                  </a:extLst>
                </a:gridCol>
                <a:gridCol w="481012">
                  <a:extLst>
                    <a:ext uri="{9D8B030D-6E8A-4147-A177-3AD203B41FA5}">
                      <a16:colId xmlns:a16="http://schemas.microsoft.com/office/drawing/2014/main" val="1602398124"/>
                    </a:ext>
                  </a:extLst>
                </a:gridCol>
                <a:gridCol w="479425">
                  <a:extLst>
                    <a:ext uri="{9D8B030D-6E8A-4147-A177-3AD203B41FA5}">
                      <a16:colId xmlns:a16="http://schemas.microsoft.com/office/drawing/2014/main" val="1580443832"/>
                    </a:ext>
                  </a:extLst>
                </a:gridCol>
                <a:gridCol w="481013">
                  <a:extLst>
                    <a:ext uri="{9D8B030D-6E8A-4147-A177-3AD203B41FA5}">
                      <a16:colId xmlns:a16="http://schemas.microsoft.com/office/drawing/2014/main" val="938531765"/>
                    </a:ext>
                  </a:extLst>
                </a:gridCol>
                <a:gridCol w="479425">
                  <a:extLst>
                    <a:ext uri="{9D8B030D-6E8A-4147-A177-3AD203B41FA5}">
                      <a16:colId xmlns:a16="http://schemas.microsoft.com/office/drawing/2014/main" val="1254584309"/>
                    </a:ext>
                  </a:extLst>
                </a:gridCol>
                <a:gridCol w="481012">
                  <a:extLst>
                    <a:ext uri="{9D8B030D-6E8A-4147-A177-3AD203B41FA5}">
                      <a16:colId xmlns:a16="http://schemas.microsoft.com/office/drawing/2014/main" val="4072640966"/>
                    </a:ext>
                  </a:extLst>
                </a:gridCol>
                <a:gridCol w="479425">
                  <a:extLst>
                    <a:ext uri="{9D8B030D-6E8A-4147-A177-3AD203B41FA5}">
                      <a16:colId xmlns:a16="http://schemas.microsoft.com/office/drawing/2014/main" val="3299275089"/>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4140034630"/>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665365042"/>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3233329"/>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619262994"/>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240436968"/>
                  </a:ext>
                </a:extLst>
              </a:tr>
            </a:tbl>
          </a:graphicData>
        </a:graphic>
      </p:graphicFrame>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1495008C-C3C1-4B19-A1E4-257E1C256073}"/>
              </a:ext>
            </a:extLst>
          </p:cNvPr>
          <p:cNvSpPr>
            <a:spLocks noGrp="1" noChangeArrowheads="1"/>
          </p:cNvSpPr>
          <p:nvPr>
            <p:ph type="title"/>
          </p:nvPr>
        </p:nvSpPr>
        <p:spPr/>
        <p:txBody>
          <a:bodyPr/>
          <a:lstStyle/>
          <a:p>
            <a:r>
              <a:rPr lang="en-US" altLang="zh-CN"/>
              <a:t>KMP</a:t>
            </a:r>
            <a:r>
              <a:rPr lang="zh-CN" altLang="en-US"/>
              <a:t>匹配</a:t>
            </a:r>
          </a:p>
        </p:txBody>
      </p:sp>
      <p:sp>
        <p:nvSpPr>
          <p:cNvPr id="61443" name="内容占位符 2">
            <a:extLst>
              <a:ext uri="{FF2B5EF4-FFF2-40B4-BE49-F238E27FC236}">
                <a16:creationId xmlns:a16="http://schemas.microsoft.com/office/drawing/2014/main" id="{D34B8992-DE50-4C9F-A557-EA2592D3E562}"/>
              </a:ext>
            </a:extLst>
          </p:cNvPr>
          <p:cNvSpPr>
            <a:spLocks noGrp="1" noChangeArrowheads="1"/>
          </p:cNvSpPr>
          <p:nvPr>
            <p:ph idx="1"/>
          </p:nvPr>
        </p:nvSpPr>
        <p:spPr>
          <a:xfrm>
            <a:off x="323850" y="1052513"/>
            <a:ext cx="8569325" cy="5472112"/>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好！我们继续往下匹配，发现</a:t>
            </a:r>
            <a:r>
              <a:rPr kumimoji="0" lang="en-US" altLang="zh-CN" sz="2800"/>
              <a:t>t1=11, t2=7</a:t>
            </a:r>
            <a:r>
              <a:rPr kumimoji="0" lang="zh-CN" altLang="en-US" sz="2800"/>
              <a:t>的时候，</a:t>
            </a:r>
            <a:endParaRPr kumimoji="0" lang="en-US" altLang="zh-CN" sz="2800"/>
          </a:p>
          <a:p>
            <a:pPr marL="0" indent="0">
              <a:buFontTx/>
              <a:buNone/>
            </a:pPr>
            <a:r>
              <a:rPr kumimoji="0" lang="zh-CN" altLang="en-US" sz="2800"/>
              <a:t>又出现了</a:t>
            </a:r>
            <a:r>
              <a:rPr kumimoji="0" lang="zh-CN" altLang="en-US" sz="2800">
                <a:solidFill>
                  <a:srgbClr val="FF0000"/>
                </a:solidFill>
              </a:rPr>
              <a:t>失配</a:t>
            </a:r>
            <a:r>
              <a:rPr kumimoji="0" lang="zh-CN" altLang="en-US" sz="2800"/>
              <a:t>！与刚才同样的步骤，令</a:t>
            </a:r>
            <a:r>
              <a:rPr kumimoji="0" lang="en-US" altLang="zh-CN" sz="2800"/>
              <a:t> </a:t>
            </a:r>
            <a:r>
              <a:rPr kumimoji="0" lang="en-US" altLang="zh-CN" sz="2800">
                <a:solidFill>
                  <a:srgbClr val="0000FF"/>
                </a:solidFill>
              </a:rPr>
              <a:t>t2=next[t2]=next[7]</a:t>
            </a:r>
            <a:r>
              <a:rPr kumimoji="0" lang="zh-CN" altLang="en-US" sz="2800"/>
              <a:t>.</a:t>
            </a:r>
            <a:endParaRPr kumimoji="0" lang="en-US" altLang="zh-CN" sz="2800"/>
          </a:p>
        </p:txBody>
      </p:sp>
      <p:graphicFrame>
        <p:nvGraphicFramePr>
          <p:cNvPr id="7" name="表格 6">
            <a:extLst>
              <a:ext uri="{FF2B5EF4-FFF2-40B4-BE49-F238E27FC236}">
                <a16:creationId xmlns:a16="http://schemas.microsoft.com/office/drawing/2014/main" id="{58CECDCF-1DEB-4ADE-9D3E-46ECE44027F7}"/>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2216524125"/>
                    </a:ext>
                  </a:extLst>
                </a:gridCol>
                <a:gridCol w="479425">
                  <a:extLst>
                    <a:ext uri="{9D8B030D-6E8A-4147-A177-3AD203B41FA5}">
                      <a16:colId xmlns:a16="http://schemas.microsoft.com/office/drawing/2014/main" val="3445010466"/>
                    </a:ext>
                  </a:extLst>
                </a:gridCol>
                <a:gridCol w="481012">
                  <a:extLst>
                    <a:ext uri="{9D8B030D-6E8A-4147-A177-3AD203B41FA5}">
                      <a16:colId xmlns:a16="http://schemas.microsoft.com/office/drawing/2014/main" val="178161622"/>
                    </a:ext>
                  </a:extLst>
                </a:gridCol>
                <a:gridCol w="479425">
                  <a:extLst>
                    <a:ext uri="{9D8B030D-6E8A-4147-A177-3AD203B41FA5}">
                      <a16:colId xmlns:a16="http://schemas.microsoft.com/office/drawing/2014/main" val="2850808316"/>
                    </a:ext>
                  </a:extLst>
                </a:gridCol>
                <a:gridCol w="481013">
                  <a:extLst>
                    <a:ext uri="{9D8B030D-6E8A-4147-A177-3AD203B41FA5}">
                      <a16:colId xmlns:a16="http://schemas.microsoft.com/office/drawing/2014/main" val="17738710"/>
                    </a:ext>
                  </a:extLst>
                </a:gridCol>
                <a:gridCol w="479425">
                  <a:extLst>
                    <a:ext uri="{9D8B030D-6E8A-4147-A177-3AD203B41FA5}">
                      <a16:colId xmlns:a16="http://schemas.microsoft.com/office/drawing/2014/main" val="1893282460"/>
                    </a:ext>
                  </a:extLst>
                </a:gridCol>
                <a:gridCol w="481012">
                  <a:extLst>
                    <a:ext uri="{9D8B030D-6E8A-4147-A177-3AD203B41FA5}">
                      <a16:colId xmlns:a16="http://schemas.microsoft.com/office/drawing/2014/main" val="1206110571"/>
                    </a:ext>
                  </a:extLst>
                </a:gridCol>
                <a:gridCol w="479425">
                  <a:extLst>
                    <a:ext uri="{9D8B030D-6E8A-4147-A177-3AD203B41FA5}">
                      <a16:colId xmlns:a16="http://schemas.microsoft.com/office/drawing/2014/main" val="2576963240"/>
                    </a:ext>
                  </a:extLst>
                </a:gridCol>
                <a:gridCol w="479425">
                  <a:extLst>
                    <a:ext uri="{9D8B030D-6E8A-4147-A177-3AD203B41FA5}">
                      <a16:colId xmlns:a16="http://schemas.microsoft.com/office/drawing/2014/main" val="1019536051"/>
                    </a:ext>
                  </a:extLst>
                </a:gridCol>
                <a:gridCol w="481013">
                  <a:extLst>
                    <a:ext uri="{9D8B030D-6E8A-4147-A177-3AD203B41FA5}">
                      <a16:colId xmlns:a16="http://schemas.microsoft.com/office/drawing/2014/main" val="2286770761"/>
                    </a:ext>
                  </a:extLst>
                </a:gridCol>
                <a:gridCol w="479425">
                  <a:extLst>
                    <a:ext uri="{9D8B030D-6E8A-4147-A177-3AD203B41FA5}">
                      <a16:colId xmlns:a16="http://schemas.microsoft.com/office/drawing/2014/main" val="1912495766"/>
                    </a:ext>
                  </a:extLst>
                </a:gridCol>
                <a:gridCol w="481012">
                  <a:extLst>
                    <a:ext uri="{9D8B030D-6E8A-4147-A177-3AD203B41FA5}">
                      <a16:colId xmlns:a16="http://schemas.microsoft.com/office/drawing/2014/main" val="3730521455"/>
                    </a:ext>
                  </a:extLst>
                </a:gridCol>
                <a:gridCol w="479425">
                  <a:extLst>
                    <a:ext uri="{9D8B030D-6E8A-4147-A177-3AD203B41FA5}">
                      <a16:colId xmlns:a16="http://schemas.microsoft.com/office/drawing/2014/main" val="2192009028"/>
                    </a:ext>
                  </a:extLst>
                </a:gridCol>
                <a:gridCol w="481013">
                  <a:extLst>
                    <a:ext uri="{9D8B030D-6E8A-4147-A177-3AD203B41FA5}">
                      <a16:colId xmlns:a16="http://schemas.microsoft.com/office/drawing/2014/main" val="3355153061"/>
                    </a:ext>
                  </a:extLst>
                </a:gridCol>
                <a:gridCol w="479425">
                  <a:extLst>
                    <a:ext uri="{9D8B030D-6E8A-4147-A177-3AD203B41FA5}">
                      <a16:colId xmlns:a16="http://schemas.microsoft.com/office/drawing/2014/main" val="3334921121"/>
                    </a:ext>
                  </a:extLst>
                </a:gridCol>
                <a:gridCol w="481012">
                  <a:extLst>
                    <a:ext uri="{9D8B030D-6E8A-4147-A177-3AD203B41FA5}">
                      <a16:colId xmlns:a16="http://schemas.microsoft.com/office/drawing/2014/main" val="3310439849"/>
                    </a:ext>
                  </a:extLst>
                </a:gridCol>
                <a:gridCol w="479425">
                  <a:extLst>
                    <a:ext uri="{9D8B030D-6E8A-4147-A177-3AD203B41FA5}">
                      <a16:colId xmlns:a16="http://schemas.microsoft.com/office/drawing/2014/main" val="965592313"/>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2992539992"/>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352159474"/>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47670557"/>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004514349"/>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650336512"/>
                  </a:ext>
                </a:extLst>
              </a:tr>
            </a:tbl>
          </a:graphicData>
        </a:graphic>
      </p:graphicFrame>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8451B2FC-B579-4B03-9F8E-68E295DB3795}"/>
              </a:ext>
            </a:extLst>
          </p:cNvPr>
          <p:cNvSpPr>
            <a:spLocks noGrp="1" noChangeArrowheads="1"/>
          </p:cNvSpPr>
          <p:nvPr>
            <p:ph type="title"/>
          </p:nvPr>
        </p:nvSpPr>
        <p:spPr/>
        <p:txBody>
          <a:bodyPr/>
          <a:lstStyle/>
          <a:p>
            <a:r>
              <a:rPr lang="en-US" altLang="zh-CN"/>
              <a:t>KMP</a:t>
            </a:r>
            <a:r>
              <a:rPr lang="zh-CN" altLang="en-US"/>
              <a:t>匹配</a:t>
            </a:r>
          </a:p>
        </p:txBody>
      </p:sp>
      <p:sp>
        <p:nvSpPr>
          <p:cNvPr id="62467" name="内容占位符 2">
            <a:extLst>
              <a:ext uri="{FF2B5EF4-FFF2-40B4-BE49-F238E27FC236}">
                <a16:creationId xmlns:a16="http://schemas.microsoft.com/office/drawing/2014/main" id="{461ABE79-FDA4-4509-B2B6-07676B3A2B79}"/>
              </a:ext>
            </a:extLst>
          </p:cNvPr>
          <p:cNvSpPr>
            <a:spLocks noGrp="1" noChangeArrowheads="1"/>
          </p:cNvSpPr>
          <p:nvPr>
            <p:ph idx="1"/>
          </p:nvPr>
        </p:nvSpPr>
        <p:spPr>
          <a:xfrm>
            <a:off x="214313" y="1187450"/>
            <a:ext cx="8713787" cy="5543550"/>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en-US" altLang="zh-CN" sz="2800"/>
              <a:t>S1</a:t>
            </a:r>
            <a:r>
              <a:rPr kumimoji="0" lang="zh-CN" altLang="en-US" sz="2800"/>
              <a:t>未动，</a:t>
            </a:r>
            <a:r>
              <a:rPr kumimoji="0" lang="en-US" altLang="zh-CN" sz="2800"/>
              <a:t>S2</a:t>
            </a:r>
            <a:r>
              <a:rPr kumimoji="0" lang="zh-CN" altLang="en-US" sz="2800"/>
              <a:t>整体往右移动了</a:t>
            </a:r>
            <a:r>
              <a:rPr kumimoji="0" lang="en-US" altLang="zh-CN" sz="2800"/>
              <a:t> |S2| - next[7] </a:t>
            </a:r>
            <a:r>
              <a:rPr kumimoji="0" lang="zh-CN" altLang="en-US" sz="2800"/>
              <a:t>个格子</a:t>
            </a:r>
            <a:endParaRPr kumimoji="0" lang="en-US" altLang="zh-CN" sz="2800"/>
          </a:p>
        </p:txBody>
      </p:sp>
      <p:graphicFrame>
        <p:nvGraphicFramePr>
          <p:cNvPr id="8" name="表格 7">
            <a:extLst>
              <a:ext uri="{FF2B5EF4-FFF2-40B4-BE49-F238E27FC236}">
                <a16:creationId xmlns:a16="http://schemas.microsoft.com/office/drawing/2014/main" id="{246BCF95-3867-4498-8BFF-184889953111}"/>
              </a:ext>
            </a:extLst>
          </p:cNvPr>
          <p:cNvGraphicFramePr>
            <a:graphicFrameLocks noGrp="1"/>
          </p:cNvGraphicFramePr>
          <p:nvPr/>
        </p:nvGraphicFramePr>
        <p:xfrm>
          <a:off x="250825" y="981075"/>
          <a:ext cx="8642350" cy="4224340"/>
        </p:xfrm>
        <a:graphic>
          <a:graphicData uri="http://schemas.openxmlformats.org/drawingml/2006/table">
            <a:tbl>
              <a:tblPr/>
              <a:tblGrid>
                <a:gridCol w="960438">
                  <a:extLst>
                    <a:ext uri="{9D8B030D-6E8A-4147-A177-3AD203B41FA5}">
                      <a16:colId xmlns:a16="http://schemas.microsoft.com/office/drawing/2014/main" val="2082450161"/>
                    </a:ext>
                  </a:extLst>
                </a:gridCol>
                <a:gridCol w="479425">
                  <a:extLst>
                    <a:ext uri="{9D8B030D-6E8A-4147-A177-3AD203B41FA5}">
                      <a16:colId xmlns:a16="http://schemas.microsoft.com/office/drawing/2014/main" val="63595240"/>
                    </a:ext>
                  </a:extLst>
                </a:gridCol>
                <a:gridCol w="481012">
                  <a:extLst>
                    <a:ext uri="{9D8B030D-6E8A-4147-A177-3AD203B41FA5}">
                      <a16:colId xmlns:a16="http://schemas.microsoft.com/office/drawing/2014/main" val="2604384229"/>
                    </a:ext>
                  </a:extLst>
                </a:gridCol>
                <a:gridCol w="479425">
                  <a:extLst>
                    <a:ext uri="{9D8B030D-6E8A-4147-A177-3AD203B41FA5}">
                      <a16:colId xmlns:a16="http://schemas.microsoft.com/office/drawing/2014/main" val="3808246848"/>
                    </a:ext>
                  </a:extLst>
                </a:gridCol>
                <a:gridCol w="481013">
                  <a:extLst>
                    <a:ext uri="{9D8B030D-6E8A-4147-A177-3AD203B41FA5}">
                      <a16:colId xmlns:a16="http://schemas.microsoft.com/office/drawing/2014/main" val="2647786832"/>
                    </a:ext>
                  </a:extLst>
                </a:gridCol>
                <a:gridCol w="479425">
                  <a:extLst>
                    <a:ext uri="{9D8B030D-6E8A-4147-A177-3AD203B41FA5}">
                      <a16:colId xmlns:a16="http://schemas.microsoft.com/office/drawing/2014/main" val="2567248052"/>
                    </a:ext>
                  </a:extLst>
                </a:gridCol>
                <a:gridCol w="481012">
                  <a:extLst>
                    <a:ext uri="{9D8B030D-6E8A-4147-A177-3AD203B41FA5}">
                      <a16:colId xmlns:a16="http://schemas.microsoft.com/office/drawing/2014/main" val="2889295830"/>
                    </a:ext>
                  </a:extLst>
                </a:gridCol>
                <a:gridCol w="479425">
                  <a:extLst>
                    <a:ext uri="{9D8B030D-6E8A-4147-A177-3AD203B41FA5}">
                      <a16:colId xmlns:a16="http://schemas.microsoft.com/office/drawing/2014/main" val="1079363350"/>
                    </a:ext>
                  </a:extLst>
                </a:gridCol>
                <a:gridCol w="479425">
                  <a:extLst>
                    <a:ext uri="{9D8B030D-6E8A-4147-A177-3AD203B41FA5}">
                      <a16:colId xmlns:a16="http://schemas.microsoft.com/office/drawing/2014/main" val="4112736154"/>
                    </a:ext>
                  </a:extLst>
                </a:gridCol>
                <a:gridCol w="481013">
                  <a:extLst>
                    <a:ext uri="{9D8B030D-6E8A-4147-A177-3AD203B41FA5}">
                      <a16:colId xmlns:a16="http://schemas.microsoft.com/office/drawing/2014/main" val="833190504"/>
                    </a:ext>
                  </a:extLst>
                </a:gridCol>
                <a:gridCol w="479425">
                  <a:extLst>
                    <a:ext uri="{9D8B030D-6E8A-4147-A177-3AD203B41FA5}">
                      <a16:colId xmlns:a16="http://schemas.microsoft.com/office/drawing/2014/main" val="1398291085"/>
                    </a:ext>
                  </a:extLst>
                </a:gridCol>
                <a:gridCol w="481012">
                  <a:extLst>
                    <a:ext uri="{9D8B030D-6E8A-4147-A177-3AD203B41FA5}">
                      <a16:colId xmlns:a16="http://schemas.microsoft.com/office/drawing/2014/main" val="2685638451"/>
                    </a:ext>
                  </a:extLst>
                </a:gridCol>
                <a:gridCol w="479425">
                  <a:extLst>
                    <a:ext uri="{9D8B030D-6E8A-4147-A177-3AD203B41FA5}">
                      <a16:colId xmlns:a16="http://schemas.microsoft.com/office/drawing/2014/main" val="784586901"/>
                    </a:ext>
                  </a:extLst>
                </a:gridCol>
                <a:gridCol w="481013">
                  <a:extLst>
                    <a:ext uri="{9D8B030D-6E8A-4147-A177-3AD203B41FA5}">
                      <a16:colId xmlns:a16="http://schemas.microsoft.com/office/drawing/2014/main" val="4198298154"/>
                    </a:ext>
                  </a:extLst>
                </a:gridCol>
                <a:gridCol w="479425">
                  <a:extLst>
                    <a:ext uri="{9D8B030D-6E8A-4147-A177-3AD203B41FA5}">
                      <a16:colId xmlns:a16="http://schemas.microsoft.com/office/drawing/2014/main" val="310626287"/>
                    </a:ext>
                  </a:extLst>
                </a:gridCol>
                <a:gridCol w="481012">
                  <a:extLst>
                    <a:ext uri="{9D8B030D-6E8A-4147-A177-3AD203B41FA5}">
                      <a16:colId xmlns:a16="http://schemas.microsoft.com/office/drawing/2014/main" val="3452135159"/>
                    </a:ext>
                  </a:extLst>
                </a:gridCol>
                <a:gridCol w="479425">
                  <a:extLst>
                    <a:ext uri="{9D8B030D-6E8A-4147-A177-3AD203B41FA5}">
                      <a16:colId xmlns:a16="http://schemas.microsoft.com/office/drawing/2014/main" val="1722198357"/>
                    </a:ext>
                  </a:extLst>
                </a:gridCol>
              </a:tblGrid>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07199953"/>
                  </a:ext>
                </a:extLst>
              </a:tr>
              <a:tr h="70114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04917923"/>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53361164"/>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332315841"/>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50667888"/>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gridSpan="4">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0000FF"/>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1948145006"/>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836647806"/>
                  </a:ext>
                </a:extLst>
              </a:tr>
              <a:tr h="503314">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25" marB="45725"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181483546"/>
                  </a:ext>
                </a:extLst>
              </a:tr>
            </a:tbl>
          </a:graphicData>
        </a:graphic>
      </p:graphicFrame>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A1E6CAAB-9891-4283-92B6-B9E4312FC891}"/>
              </a:ext>
            </a:extLst>
          </p:cNvPr>
          <p:cNvSpPr>
            <a:spLocks noGrp="1" noChangeArrowheads="1"/>
          </p:cNvSpPr>
          <p:nvPr>
            <p:ph type="title"/>
          </p:nvPr>
        </p:nvSpPr>
        <p:spPr/>
        <p:txBody>
          <a:bodyPr/>
          <a:lstStyle/>
          <a:p>
            <a:r>
              <a:rPr lang="en-US" altLang="zh-CN"/>
              <a:t>KMP</a:t>
            </a:r>
            <a:r>
              <a:rPr lang="zh-CN" altLang="en-US"/>
              <a:t>匹配</a:t>
            </a:r>
          </a:p>
        </p:txBody>
      </p:sp>
      <p:sp>
        <p:nvSpPr>
          <p:cNvPr id="63491" name="内容占位符 2">
            <a:extLst>
              <a:ext uri="{FF2B5EF4-FFF2-40B4-BE49-F238E27FC236}">
                <a16:creationId xmlns:a16="http://schemas.microsoft.com/office/drawing/2014/main" id="{AB71B9E7-F633-4F59-8FE0-787E105AD8BD}"/>
              </a:ext>
            </a:extLst>
          </p:cNvPr>
          <p:cNvSpPr>
            <a:spLocks noGrp="1" noChangeArrowheads="1"/>
          </p:cNvSpPr>
          <p:nvPr>
            <p:ph idx="1"/>
          </p:nvPr>
        </p:nvSpPr>
        <p:spPr>
          <a:xfrm>
            <a:off x="323850" y="1052513"/>
            <a:ext cx="8569325" cy="5472112"/>
          </a:xfrm>
        </p:spPr>
        <p:txBody>
          <a:bodyPr/>
          <a:lstStyle/>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endParaRPr kumimoji="0" lang="en-US" altLang="zh-CN" sz="2800"/>
          </a:p>
          <a:p>
            <a:pPr marL="0" indent="0">
              <a:buFontTx/>
              <a:buNone/>
            </a:pPr>
            <a:r>
              <a:rPr kumimoji="0" lang="zh-CN" altLang="en-US" sz="2800"/>
              <a:t>从 </a:t>
            </a:r>
            <a:r>
              <a:rPr kumimoji="0" lang="en-US" altLang="zh-CN" sz="2800"/>
              <a:t>i=11</a:t>
            </a:r>
            <a:r>
              <a:rPr kumimoji="0" lang="zh-CN" altLang="en-US" sz="2800"/>
              <a:t>，</a:t>
            </a:r>
            <a:r>
              <a:rPr kumimoji="0" lang="en-US" altLang="zh-CN" sz="2800"/>
              <a:t>j=3</a:t>
            </a:r>
            <a:r>
              <a:rPr kumimoji="0" lang="zh-CN" altLang="en-US" sz="2800"/>
              <a:t>这个匹配对，继续往下匹配</a:t>
            </a:r>
            <a:r>
              <a:rPr kumimoji="0" lang="en-US" altLang="zh-CN" sz="2800"/>
              <a:t>…</a:t>
            </a:r>
          </a:p>
          <a:p>
            <a:pPr marL="0" indent="0">
              <a:buFontTx/>
              <a:buNone/>
            </a:pPr>
            <a:r>
              <a:rPr kumimoji="0" lang="zh-CN" altLang="en-US" sz="2800"/>
              <a:t>前一段</a:t>
            </a:r>
            <a:r>
              <a:rPr kumimoji="0" lang="en-US" altLang="zh-CN" sz="2800"/>
              <a:t>S1[8...10]</a:t>
            </a:r>
            <a:r>
              <a:rPr kumimoji="0" lang="zh-CN" altLang="en-US" sz="2800"/>
              <a:t>与</a:t>
            </a:r>
            <a:r>
              <a:rPr kumimoji="0" lang="en-US" altLang="zh-CN" sz="2800"/>
              <a:t>S2[0…2]</a:t>
            </a:r>
            <a:r>
              <a:rPr kumimoji="0" lang="zh-CN" altLang="en-US" sz="2800"/>
              <a:t>已经匹配成功！</a:t>
            </a:r>
            <a:endParaRPr kumimoji="0" lang="en-US" altLang="zh-CN" sz="2800"/>
          </a:p>
        </p:txBody>
      </p:sp>
      <p:graphicFrame>
        <p:nvGraphicFramePr>
          <p:cNvPr id="7" name="表格 6">
            <a:extLst>
              <a:ext uri="{FF2B5EF4-FFF2-40B4-BE49-F238E27FC236}">
                <a16:creationId xmlns:a16="http://schemas.microsoft.com/office/drawing/2014/main" id="{36EAE3B2-12F2-43FE-BCB2-CFBEF91222F2}"/>
              </a:ext>
            </a:extLst>
          </p:cNvPr>
          <p:cNvGraphicFramePr>
            <a:graphicFrameLocks noGrp="1"/>
          </p:cNvGraphicFramePr>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1706032462"/>
                    </a:ext>
                  </a:extLst>
                </a:gridCol>
                <a:gridCol w="479425">
                  <a:extLst>
                    <a:ext uri="{9D8B030D-6E8A-4147-A177-3AD203B41FA5}">
                      <a16:colId xmlns:a16="http://schemas.microsoft.com/office/drawing/2014/main" val="3523148034"/>
                    </a:ext>
                  </a:extLst>
                </a:gridCol>
                <a:gridCol w="481012">
                  <a:extLst>
                    <a:ext uri="{9D8B030D-6E8A-4147-A177-3AD203B41FA5}">
                      <a16:colId xmlns:a16="http://schemas.microsoft.com/office/drawing/2014/main" val="2023000842"/>
                    </a:ext>
                  </a:extLst>
                </a:gridCol>
                <a:gridCol w="479425">
                  <a:extLst>
                    <a:ext uri="{9D8B030D-6E8A-4147-A177-3AD203B41FA5}">
                      <a16:colId xmlns:a16="http://schemas.microsoft.com/office/drawing/2014/main" val="3075965046"/>
                    </a:ext>
                  </a:extLst>
                </a:gridCol>
                <a:gridCol w="481013">
                  <a:extLst>
                    <a:ext uri="{9D8B030D-6E8A-4147-A177-3AD203B41FA5}">
                      <a16:colId xmlns:a16="http://schemas.microsoft.com/office/drawing/2014/main" val="468829976"/>
                    </a:ext>
                  </a:extLst>
                </a:gridCol>
                <a:gridCol w="479425">
                  <a:extLst>
                    <a:ext uri="{9D8B030D-6E8A-4147-A177-3AD203B41FA5}">
                      <a16:colId xmlns:a16="http://schemas.microsoft.com/office/drawing/2014/main" val="2080070830"/>
                    </a:ext>
                  </a:extLst>
                </a:gridCol>
                <a:gridCol w="481012">
                  <a:extLst>
                    <a:ext uri="{9D8B030D-6E8A-4147-A177-3AD203B41FA5}">
                      <a16:colId xmlns:a16="http://schemas.microsoft.com/office/drawing/2014/main" val="1114831038"/>
                    </a:ext>
                  </a:extLst>
                </a:gridCol>
                <a:gridCol w="479425">
                  <a:extLst>
                    <a:ext uri="{9D8B030D-6E8A-4147-A177-3AD203B41FA5}">
                      <a16:colId xmlns:a16="http://schemas.microsoft.com/office/drawing/2014/main" val="1097533452"/>
                    </a:ext>
                  </a:extLst>
                </a:gridCol>
                <a:gridCol w="479425">
                  <a:extLst>
                    <a:ext uri="{9D8B030D-6E8A-4147-A177-3AD203B41FA5}">
                      <a16:colId xmlns:a16="http://schemas.microsoft.com/office/drawing/2014/main" val="4164215816"/>
                    </a:ext>
                  </a:extLst>
                </a:gridCol>
                <a:gridCol w="481013">
                  <a:extLst>
                    <a:ext uri="{9D8B030D-6E8A-4147-A177-3AD203B41FA5}">
                      <a16:colId xmlns:a16="http://schemas.microsoft.com/office/drawing/2014/main" val="3903024644"/>
                    </a:ext>
                  </a:extLst>
                </a:gridCol>
                <a:gridCol w="479425">
                  <a:extLst>
                    <a:ext uri="{9D8B030D-6E8A-4147-A177-3AD203B41FA5}">
                      <a16:colId xmlns:a16="http://schemas.microsoft.com/office/drawing/2014/main" val="1466651407"/>
                    </a:ext>
                  </a:extLst>
                </a:gridCol>
                <a:gridCol w="481012">
                  <a:extLst>
                    <a:ext uri="{9D8B030D-6E8A-4147-A177-3AD203B41FA5}">
                      <a16:colId xmlns:a16="http://schemas.microsoft.com/office/drawing/2014/main" val="3123914809"/>
                    </a:ext>
                  </a:extLst>
                </a:gridCol>
                <a:gridCol w="479425">
                  <a:extLst>
                    <a:ext uri="{9D8B030D-6E8A-4147-A177-3AD203B41FA5}">
                      <a16:colId xmlns:a16="http://schemas.microsoft.com/office/drawing/2014/main" val="2438472579"/>
                    </a:ext>
                  </a:extLst>
                </a:gridCol>
                <a:gridCol w="481013">
                  <a:extLst>
                    <a:ext uri="{9D8B030D-6E8A-4147-A177-3AD203B41FA5}">
                      <a16:colId xmlns:a16="http://schemas.microsoft.com/office/drawing/2014/main" val="1177898039"/>
                    </a:ext>
                  </a:extLst>
                </a:gridCol>
                <a:gridCol w="479425">
                  <a:extLst>
                    <a:ext uri="{9D8B030D-6E8A-4147-A177-3AD203B41FA5}">
                      <a16:colId xmlns:a16="http://schemas.microsoft.com/office/drawing/2014/main" val="2179273383"/>
                    </a:ext>
                  </a:extLst>
                </a:gridCol>
                <a:gridCol w="481012">
                  <a:extLst>
                    <a:ext uri="{9D8B030D-6E8A-4147-A177-3AD203B41FA5}">
                      <a16:colId xmlns:a16="http://schemas.microsoft.com/office/drawing/2014/main" val="3061957354"/>
                    </a:ext>
                  </a:extLst>
                </a:gridCol>
                <a:gridCol w="479425">
                  <a:extLst>
                    <a:ext uri="{9D8B030D-6E8A-4147-A177-3AD203B41FA5}">
                      <a16:colId xmlns:a16="http://schemas.microsoft.com/office/drawing/2014/main" val="2833682608"/>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609852231"/>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498781116"/>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008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507555746"/>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348328885"/>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787660542"/>
                  </a:ext>
                </a:extLst>
              </a:tr>
            </a:tbl>
          </a:graphicData>
        </a:graphic>
      </p:graphicFrame>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0700BE7B-82B7-48AA-BEE6-B3BBA8ED4368}"/>
              </a:ext>
            </a:extLst>
          </p:cNvPr>
          <p:cNvSpPr>
            <a:spLocks noGrp="1" noChangeArrowheads="1"/>
          </p:cNvSpPr>
          <p:nvPr>
            <p:ph type="title"/>
          </p:nvPr>
        </p:nvSpPr>
        <p:spPr/>
        <p:txBody>
          <a:bodyPr/>
          <a:lstStyle/>
          <a:p>
            <a:r>
              <a:rPr lang="en-US" altLang="zh-CN"/>
              <a:t>KMP</a:t>
            </a:r>
            <a:r>
              <a:rPr lang="zh-CN" altLang="en-US"/>
              <a:t>匹配</a:t>
            </a:r>
          </a:p>
        </p:txBody>
      </p:sp>
      <p:sp>
        <p:nvSpPr>
          <p:cNvPr id="64515" name="内容占位符 2">
            <a:extLst>
              <a:ext uri="{FF2B5EF4-FFF2-40B4-BE49-F238E27FC236}">
                <a16:creationId xmlns:a16="http://schemas.microsoft.com/office/drawing/2014/main" id="{7C44682D-426E-475B-99A7-8767B49D411F}"/>
              </a:ext>
            </a:extLst>
          </p:cNvPr>
          <p:cNvSpPr>
            <a:spLocks noGrp="1" noChangeArrowheads="1"/>
          </p:cNvSpPr>
          <p:nvPr>
            <p:ph idx="1"/>
          </p:nvPr>
        </p:nvSpPr>
        <p:spPr>
          <a:xfrm>
            <a:off x="323850" y="1052513"/>
            <a:ext cx="8569325" cy="5472112"/>
          </a:xfrm>
        </p:spPr>
        <p:txBody>
          <a:bodyPr/>
          <a:lstStyle/>
          <a:p>
            <a:pPr marL="0" indent="0">
              <a:buFontTx/>
              <a:buNone/>
            </a:pPr>
            <a:endParaRPr kumimoji="0" lang="en-US" altLang="zh-CN" sz="2800" dirty="0"/>
          </a:p>
          <a:p>
            <a:pPr marL="0" indent="0">
              <a:buFontTx/>
              <a:buNone/>
            </a:pPr>
            <a:endParaRPr kumimoji="0" lang="en-US" altLang="zh-CN" sz="2800" dirty="0"/>
          </a:p>
          <a:p>
            <a:pPr marL="0" indent="0">
              <a:buFontTx/>
              <a:buNone/>
            </a:pPr>
            <a:endParaRPr kumimoji="0" lang="en-US" altLang="zh-CN" sz="2800" dirty="0"/>
          </a:p>
          <a:p>
            <a:pPr marL="0" indent="0">
              <a:buFontTx/>
              <a:buNone/>
            </a:pPr>
            <a:endParaRPr kumimoji="0" lang="en-US" altLang="zh-CN" sz="2800" dirty="0"/>
          </a:p>
          <a:p>
            <a:pPr marL="0" indent="0">
              <a:buFontTx/>
              <a:buNone/>
            </a:pPr>
            <a:endParaRPr kumimoji="0" lang="en-US" altLang="zh-CN" sz="2800" dirty="0"/>
          </a:p>
          <a:p>
            <a:pPr marL="0" indent="0">
              <a:buFontTx/>
              <a:buNone/>
            </a:pPr>
            <a:endParaRPr kumimoji="0" lang="en-US" altLang="zh-CN" sz="2800" dirty="0"/>
          </a:p>
          <a:p>
            <a:pPr marL="0" indent="0">
              <a:buFontTx/>
              <a:buNone/>
            </a:pPr>
            <a:r>
              <a:rPr kumimoji="0" lang="zh-CN" altLang="en-US" sz="2800" dirty="0"/>
              <a:t>继续往下匹配，都能匹配成功！</a:t>
            </a:r>
            <a:endParaRPr kumimoji="0" lang="en-US" altLang="zh-CN" sz="2800" dirty="0"/>
          </a:p>
          <a:p>
            <a:pPr marL="0" indent="0">
              <a:buFontTx/>
              <a:buNone/>
            </a:pPr>
            <a:r>
              <a:rPr kumimoji="0" lang="zh-CN" altLang="en-US" sz="2800" dirty="0"/>
              <a:t>发现</a:t>
            </a:r>
            <a:r>
              <a:rPr kumimoji="0" lang="en-US" altLang="zh-CN" sz="2800" dirty="0"/>
              <a:t>S2[0…7]</a:t>
            </a:r>
            <a:r>
              <a:rPr kumimoji="0" lang="zh-CN" altLang="en-US" sz="2800" dirty="0"/>
              <a:t>与</a:t>
            </a:r>
            <a:r>
              <a:rPr kumimoji="0" lang="en-US" altLang="zh-CN" sz="2800" dirty="0"/>
              <a:t>S1[8…15]</a:t>
            </a:r>
            <a:r>
              <a:rPr kumimoji="0" lang="zh-CN" altLang="en-US" sz="2800" dirty="0"/>
              <a:t>完全匹配成功！</a:t>
            </a:r>
            <a:endParaRPr kumimoji="0" lang="en-US" altLang="zh-CN" sz="2800" dirty="0"/>
          </a:p>
          <a:p>
            <a:pPr marL="0" indent="0">
              <a:buFontTx/>
              <a:buNone/>
            </a:pPr>
            <a:r>
              <a:rPr kumimoji="0" lang="en-US" altLang="zh-CN" sz="2800" dirty="0"/>
              <a:t>S2</a:t>
            </a:r>
            <a:r>
              <a:rPr kumimoji="0" lang="zh-CN" altLang="en-US" sz="2800" dirty="0"/>
              <a:t>是</a:t>
            </a:r>
            <a:r>
              <a:rPr kumimoji="0" lang="en-US" altLang="zh-CN" sz="2800" dirty="0"/>
              <a:t>S1</a:t>
            </a:r>
            <a:r>
              <a:rPr kumimoji="0" lang="zh-CN" altLang="en-US" sz="2800" dirty="0"/>
              <a:t>的子串。</a:t>
            </a:r>
            <a:endParaRPr kumimoji="0" lang="en-US" altLang="zh-CN" sz="2800" dirty="0"/>
          </a:p>
        </p:txBody>
      </p:sp>
      <p:graphicFrame>
        <p:nvGraphicFramePr>
          <p:cNvPr id="7" name="表格 6">
            <a:extLst>
              <a:ext uri="{FF2B5EF4-FFF2-40B4-BE49-F238E27FC236}">
                <a16:creationId xmlns:a16="http://schemas.microsoft.com/office/drawing/2014/main" id="{14A6A8C2-23AF-48EC-8013-BE1DB2ED1C07}"/>
              </a:ext>
            </a:extLst>
          </p:cNvPr>
          <p:cNvGraphicFramePr>
            <a:graphicFrameLocks noGrp="1"/>
          </p:cNvGraphicFramePr>
          <p:nvPr>
            <p:extLst>
              <p:ext uri="{D42A27DB-BD31-4B8C-83A1-F6EECF244321}">
                <p14:modId xmlns:p14="http://schemas.microsoft.com/office/powerpoint/2010/main" val="1158597719"/>
              </p:ext>
            </p:extLst>
          </p:nvPr>
        </p:nvGraphicFramePr>
        <p:xfrm>
          <a:off x="250825" y="981075"/>
          <a:ext cx="8642350" cy="2714626"/>
        </p:xfrm>
        <a:graphic>
          <a:graphicData uri="http://schemas.openxmlformats.org/drawingml/2006/table">
            <a:tbl>
              <a:tblPr/>
              <a:tblGrid>
                <a:gridCol w="960438">
                  <a:extLst>
                    <a:ext uri="{9D8B030D-6E8A-4147-A177-3AD203B41FA5}">
                      <a16:colId xmlns:a16="http://schemas.microsoft.com/office/drawing/2014/main" val="1542099065"/>
                    </a:ext>
                  </a:extLst>
                </a:gridCol>
                <a:gridCol w="479425">
                  <a:extLst>
                    <a:ext uri="{9D8B030D-6E8A-4147-A177-3AD203B41FA5}">
                      <a16:colId xmlns:a16="http://schemas.microsoft.com/office/drawing/2014/main" val="3519989761"/>
                    </a:ext>
                  </a:extLst>
                </a:gridCol>
                <a:gridCol w="481012">
                  <a:extLst>
                    <a:ext uri="{9D8B030D-6E8A-4147-A177-3AD203B41FA5}">
                      <a16:colId xmlns:a16="http://schemas.microsoft.com/office/drawing/2014/main" val="170949506"/>
                    </a:ext>
                  </a:extLst>
                </a:gridCol>
                <a:gridCol w="479425">
                  <a:extLst>
                    <a:ext uri="{9D8B030D-6E8A-4147-A177-3AD203B41FA5}">
                      <a16:colId xmlns:a16="http://schemas.microsoft.com/office/drawing/2014/main" val="4044568585"/>
                    </a:ext>
                  </a:extLst>
                </a:gridCol>
                <a:gridCol w="481013">
                  <a:extLst>
                    <a:ext uri="{9D8B030D-6E8A-4147-A177-3AD203B41FA5}">
                      <a16:colId xmlns:a16="http://schemas.microsoft.com/office/drawing/2014/main" val="1838064874"/>
                    </a:ext>
                  </a:extLst>
                </a:gridCol>
                <a:gridCol w="479425">
                  <a:extLst>
                    <a:ext uri="{9D8B030D-6E8A-4147-A177-3AD203B41FA5}">
                      <a16:colId xmlns:a16="http://schemas.microsoft.com/office/drawing/2014/main" val="2370126005"/>
                    </a:ext>
                  </a:extLst>
                </a:gridCol>
                <a:gridCol w="481012">
                  <a:extLst>
                    <a:ext uri="{9D8B030D-6E8A-4147-A177-3AD203B41FA5}">
                      <a16:colId xmlns:a16="http://schemas.microsoft.com/office/drawing/2014/main" val="346583524"/>
                    </a:ext>
                  </a:extLst>
                </a:gridCol>
                <a:gridCol w="479425">
                  <a:extLst>
                    <a:ext uri="{9D8B030D-6E8A-4147-A177-3AD203B41FA5}">
                      <a16:colId xmlns:a16="http://schemas.microsoft.com/office/drawing/2014/main" val="3767232973"/>
                    </a:ext>
                  </a:extLst>
                </a:gridCol>
                <a:gridCol w="479425">
                  <a:extLst>
                    <a:ext uri="{9D8B030D-6E8A-4147-A177-3AD203B41FA5}">
                      <a16:colId xmlns:a16="http://schemas.microsoft.com/office/drawing/2014/main" val="1511895265"/>
                    </a:ext>
                  </a:extLst>
                </a:gridCol>
                <a:gridCol w="481013">
                  <a:extLst>
                    <a:ext uri="{9D8B030D-6E8A-4147-A177-3AD203B41FA5}">
                      <a16:colId xmlns:a16="http://schemas.microsoft.com/office/drawing/2014/main" val="2836607015"/>
                    </a:ext>
                  </a:extLst>
                </a:gridCol>
                <a:gridCol w="479425">
                  <a:extLst>
                    <a:ext uri="{9D8B030D-6E8A-4147-A177-3AD203B41FA5}">
                      <a16:colId xmlns:a16="http://schemas.microsoft.com/office/drawing/2014/main" val="2464806863"/>
                    </a:ext>
                  </a:extLst>
                </a:gridCol>
                <a:gridCol w="481012">
                  <a:extLst>
                    <a:ext uri="{9D8B030D-6E8A-4147-A177-3AD203B41FA5}">
                      <a16:colId xmlns:a16="http://schemas.microsoft.com/office/drawing/2014/main" val="618886353"/>
                    </a:ext>
                  </a:extLst>
                </a:gridCol>
                <a:gridCol w="479425">
                  <a:extLst>
                    <a:ext uri="{9D8B030D-6E8A-4147-A177-3AD203B41FA5}">
                      <a16:colId xmlns:a16="http://schemas.microsoft.com/office/drawing/2014/main" val="3940341566"/>
                    </a:ext>
                  </a:extLst>
                </a:gridCol>
                <a:gridCol w="481013">
                  <a:extLst>
                    <a:ext uri="{9D8B030D-6E8A-4147-A177-3AD203B41FA5}">
                      <a16:colId xmlns:a16="http://schemas.microsoft.com/office/drawing/2014/main" val="1798516093"/>
                    </a:ext>
                  </a:extLst>
                </a:gridCol>
                <a:gridCol w="479425">
                  <a:extLst>
                    <a:ext uri="{9D8B030D-6E8A-4147-A177-3AD203B41FA5}">
                      <a16:colId xmlns:a16="http://schemas.microsoft.com/office/drawing/2014/main" val="1776538697"/>
                    </a:ext>
                  </a:extLst>
                </a:gridCol>
                <a:gridCol w="481012">
                  <a:extLst>
                    <a:ext uri="{9D8B030D-6E8A-4147-A177-3AD203B41FA5}">
                      <a16:colId xmlns:a16="http://schemas.microsoft.com/office/drawing/2014/main" val="3658249955"/>
                    </a:ext>
                  </a:extLst>
                </a:gridCol>
                <a:gridCol w="479425">
                  <a:extLst>
                    <a:ext uri="{9D8B030D-6E8A-4147-A177-3AD203B41FA5}">
                      <a16:colId xmlns:a16="http://schemas.microsoft.com/office/drawing/2014/main" val="3071280599"/>
                    </a:ext>
                  </a:extLst>
                </a:gridCol>
              </a:tblGrid>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S1</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A2C722"/>
                    </a:solidFill>
                  </a:tcPr>
                </a:tc>
                <a:extLst>
                  <a:ext uri="{0D108BD9-81ED-4DB2-BD59-A6C34878D82A}">
                    <a16:rowId xmlns:a16="http://schemas.microsoft.com/office/drawing/2014/main" val="1070485762"/>
                  </a:ext>
                </a:extLst>
              </a:tr>
              <a:tr h="701178">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i</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8</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9</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3914881923"/>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S2</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B</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A</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rPr>
                        <a:t>D</a:t>
                      </a:r>
                      <a:endParaRPr kumimoji="0" lang="zh-CN" altLang="en-US" sz="2000" b="1" i="0" u="none" strike="noStrike" cap="none" normalizeH="0" baseline="0">
                        <a:ln>
                          <a:noFill/>
                        </a:ln>
                        <a:solidFill>
                          <a:srgbClr val="FF0000"/>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232575164"/>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j</a:t>
                      </a:r>
                      <a:endParaRPr kumimoji="0" lang="zh-CN" altLang="en-US" sz="24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4</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5</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6</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7</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rgbClr val="F0F5E8"/>
                    </a:solidFill>
                  </a:tcPr>
                </a:tc>
                <a:extLst>
                  <a:ext uri="{0D108BD9-81ED-4DB2-BD59-A6C34878D82A}">
                    <a16:rowId xmlns:a16="http://schemas.microsoft.com/office/drawing/2014/main" val="2714832064"/>
                  </a:ext>
                </a:extLst>
              </a:tr>
              <a:tr h="503362">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next</a:t>
                      </a:r>
                      <a:endParaRPr kumimoji="0" lang="zh-CN" altLang="en-US" sz="2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w="12700" cap="flat" cmpd="sng" algn="ctr">
                      <a:solidFill>
                        <a:srgbClr val="A2C722"/>
                      </a:solidFill>
                      <a:prstDash val="solid"/>
                      <a:round/>
                      <a:headEnd type="none" w="med" len="med"/>
                      <a:tailEnd type="none" w="med" len="med"/>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0</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1</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rPr>
                        <a:t>2</a:t>
                      </a:r>
                      <a:endParaRPr kumimoji="0" lang="zh-CN" altLang="en-US" sz="2000" b="1"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a:noFill/>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tc>
                  <a:txBody>
                    <a:bodyPr/>
                    <a:lstStyle>
                      <a:lvl1pPr>
                        <a:spcBef>
                          <a:spcPct val="20000"/>
                        </a:spcBef>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defRPr kumimoji="1" sz="20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defRPr kumimoji="1">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3</a:t>
                      </a:r>
                      <a:endParaRPr kumimoji="0" lang="zh-CN" altLang="en-US" sz="20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a:txBody>
                  <a:tcPr marL="91455" marR="91455" marT="45714" marB="45714" horzOverflow="overflow">
                    <a:lnL>
                      <a:noFill/>
                    </a:lnL>
                    <a:lnR w="12700" cap="flat" cmpd="sng" algn="ctr">
                      <a:solidFill>
                        <a:srgbClr val="A2C722"/>
                      </a:solidFill>
                      <a:prstDash val="solid"/>
                      <a:round/>
                      <a:headEnd type="none" w="med" len="med"/>
                      <a:tailEnd type="none" w="med" len="med"/>
                    </a:lnR>
                    <a:lnT w="12700" cap="flat" cmpd="sng" algn="ctr">
                      <a:solidFill>
                        <a:srgbClr val="A2C722"/>
                      </a:solidFill>
                      <a:prstDash val="solid"/>
                      <a:round/>
                      <a:headEnd type="none" w="med" len="med"/>
                      <a:tailEnd type="none" w="med" len="med"/>
                    </a:lnT>
                    <a:lnB w="12700" cap="flat" cmpd="sng" algn="ctr">
                      <a:solidFill>
                        <a:srgbClr val="A2C722"/>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930118556"/>
                  </a:ext>
                </a:extLst>
              </a:tr>
            </a:tbl>
          </a:graphicData>
        </a:graphic>
      </p:graphicFrame>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535AA-92DB-400A-A710-5C84BECEB665}"/>
              </a:ext>
            </a:extLst>
          </p:cNvPr>
          <p:cNvSpPr>
            <a:spLocks noGrp="1"/>
          </p:cNvSpPr>
          <p:nvPr>
            <p:ph type="title"/>
          </p:nvPr>
        </p:nvSpPr>
        <p:spPr/>
        <p:txBody>
          <a:bodyPr/>
          <a:lstStyle/>
          <a:p>
            <a:endParaRPr lang="zh-CN" altLang="en-US" dirty="0"/>
          </a:p>
        </p:txBody>
      </p:sp>
      <p:pic>
        <p:nvPicPr>
          <p:cNvPr id="9" name="图片 8">
            <a:extLst>
              <a:ext uri="{FF2B5EF4-FFF2-40B4-BE49-F238E27FC236}">
                <a16:creationId xmlns:a16="http://schemas.microsoft.com/office/drawing/2014/main" id="{988453F9-379B-4A3D-8F0B-7FFB827DB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150" y="1909762"/>
            <a:ext cx="6743700" cy="3038475"/>
          </a:xfrm>
          <a:prstGeom prst="rect">
            <a:avLst/>
          </a:prstGeom>
        </p:spPr>
      </p:pic>
    </p:spTree>
    <p:extLst>
      <p:ext uri="{BB962C8B-B14F-4D97-AF65-F5344CB8AC3E}">
        <p14:creationId xmlns:p14="http://schemas.microsoft.com/office/powerpoint/2010/main" val="4000602874"/>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0700BE7B-82B7-48AA-BEE6-B3BBA8ED4368}"/>
              </a:ext>
            </a:extLst>
          </p:cNvPr>
          <p:cNvSpPr>
            <a:spLocks noGrp="1" noChangeArrowheads="1"/>
          </p:cNvSpPr>
          <p:nvPr>
            <p:ph type="title"/>
          </p:nvPr>
        </p:nvSpPr>
        <p:spPr/>
        <p:txBody>
          <a:bodyPr/>
          <a:lstStyle/>
          <a:p>
            <a:r>
              <a:rPr lang="en-US" altLang="zh-CN"/>
              <a:t>KMP</a:t>
            </a:r>
            <a:r>
              <a:rPr lang="zh-CN" altLang="en-US"/>
              <a:t>匹配</a:t>
            </a:r>
          </a:p>
        </p:txBody>
      </p:sp>
      <p:pic>
        <p:nvPicPr>
          <p:cNvPr id="2" name="图片 1">
            <a:extLst>
              <a:ext uri="{FF2B5EF4-FFF2-40B4-BE49-F238E27FC236}">
                <a16:creationId xmlns:a16="http://schemas.microsoft.com/office/drawing/2014/main" id="{92671EB1-3A3C-454C-A1F1-1B3CAC80AF87}"/>
              </a:ext>
            </a:extLst>
          </p:cNvPr>
          <p:cNvPicPr>
            <a:picLocks noChangeAspect="1"/>
          </p:cNvPicPr>
          <p:nvPr/>
        </p:nvPicPr>
        <p:blipFill>
          <a:blip r:embed="rId2"/>
          <a:stretch>
            <a:fillRect/>
          </a:stretch>
        </p:blipFill>
        <p:spPr>
          <a:xfrm>
            <a:off x="980902" y="1153494"/>
            <a:ext cx="6001724" cy="5704506"/>
          </a:xfrm>
          <a:prstGeom prst="rect">
            <a:avLst/>
          </a:prstGeom>
        </p:spPr>
      </p:pic>
    </p:spTree>
    <p:extLst>
      <p:ext uri="{BB962C8B-B14F-4D97-AF65-F5344CB8AC3E}">
        <p14:creationId xmlns:p14="http://schemas.microsoft.com/office/powerpoint/2010/main" val="37738196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57B565EE-4333-455A-9B0D-F6DB6204363F}"/>
              </a:ext>
            </a:extLst>
          </p:cNvPr>
          <p:cNvSpPr>
            <a:spLocks noGrp="1" noChangeArrowheads="1"/>
          </p:cNvSpPr>
          <p:nvPr>
            <p:ph type="title"/>
          </p:nvPr>
        </p:nvSpPr>
        <p:spPr/>
        <p:txBody>
          <a:bodyPr/>
          <a:lstStyle/>
          <a:p>
            <a:r>
              <a:rPr kumimoji="1" lang="en-US" altLang="zh-CN"/>
              <a:t>KMP</a:t>
            </a:r>
            <a:r>
              <a:rPr kumimoji="1" lang="zh-CN" altLang="en-US"/>
              <a:t>算法</a:t>
            </a:r>
          </a:p>
        </p:txBody>
      </p:sp>
      <p:sp>
        <p:nvSpPr>
          <p:cNvPr id="30723" name="内容占位符 2">
            <a:extLst>
              <a:ext uri="{FF2B5EF4-FFF2-40B4-BE49-F238E27FC236}">
                <a16:creationId xmlns:a16="http://schemas.microsoft.com/office/drawing/2014/main" id="{81DDD850-A76A-4D49-B28F-8344608B5E61}"/>
              </a:ext>
            </a:extLst>
          </p:cNvPr>
          <p:cNvSpPr>
            <a:spLocks noGrp="1" noChangeArrowheads="1"/>
          </p:cNvSpPr>
          <p:nvPr>
            <p:ph idx="1"/>
          </p:nvPr>
        </p:nvSpPr>
        <p:spPr>
          <a:xfrm>
            <a:off x="468313" y="1341438"/>
            <a:ext cx="8229600" cy="4813300"/>
          </a:xfrm>
        </p:spPr>
        <p:txBody>
          <a:bodyPr/>
          <a:lstStyle/>
          <a:p>
            <a:r>
              <a:rPr lang="zh-CN" altLang="en-US"/>
              <a:t>在字符串算法里，最简单、基础的就是</a:t>
            </a:r>
            <a:r>
              <a:rPr lang="en-US" altLang="zh-CN"/>
              <a:t>KMP</a:t>
            </a:r>
            <a:r>
              <a:rPr lang="zh-CN" altLang="en-US"/>
              <a:t>算法。下面就来看一下</a:t>
            </a:r>
            <a:endParaRPr lang="en-US" altLang="zh-CN"/>
          </a:p>
          <a:p>
            <a:r>
              <a:rPr lang="en-US" altLang="zh-CN"/>
              <a:t>KMP</a:t>
            </a:r>
            <a:r>
              <a:rPr lang="zh-CN" altLang="en-US"/>
              <a:t>算法能处理什么样的问题？</a:t>
            </a:r>
            <a:endParaRPr lang="en-US" altLang="zh-CN"/>
          </a:p>
          <a:p>
            <a:r>
              <a:rPr lang="en-US" altLang="zh-CN">
                <a:solidFill>
                  <a:srgbClr val="FF0000"/>
                </a:solidFill>
              </a:rPr>
              <a:t>KMP</a:t>
            </a:r>
            <a:r>
              <a:rPr lang="zh-CN" altLang="en-US">
                <a:solidFill>
                  <a:srgbClr val="FF0000"/>
                </a:solidFill>
              </a:rPr>
              <a:t>算法用到了什么字符串性质？</a:t>
            </a:r>
            <a:endParaRPr lang="en-US" altLang="zh-CN">
              <a:solidFill>
                <a:srgbClr val="FF0000"/>
              </a:solidFill>
            </a:endParaRPr>
          </a:p>
          <a:p>
            <a:r>
              <a:rPr lang="en-US" altLang="zh-CN">
                <a:solidFill>
                  <a:srgbClr val="FF0000"/>
                </a:solidFill>
              </a:rPr>
              <a:t>KMP</a:t>
            </a:r>
            <a:r>
              <a:rPr lang="zh-CN" altLang="en-US">
                <a:solidFill>
                  <a:srgbClr val="FF0000"/>
                </a:solidFill>
              </a:rPr>
              <a:t>算法实现原理是什么？</a:t>
            </a:r>
            <a:endParaRPr lang="en-US" altLang="zh-CN">
              <a:solidFill>
                <a:srgbClr val="FF0000"/>
              </a:solidFill>
            </a:endParaRPr>
          </a:p>
          <a:p>
            <a:r>
              <a:rPr lang="en-US" altLang="zh-CN">
                <a:solidFill>
                  <a:srgbClr val="0000FF"/>
                </a:solidFill>
              </a:rPr>
              <a:t>KMP</a:t>
            </a:r>
            <a:r>
              <a:rPr lang="zh-CN" altLang="en-US">
                <a:solidFill>
                  <a:srgbClr val="0000FF"/>
                </a:solidFill>
              </a:rPr>
              <a:t>算法的时间复杂度？</a:t>
            </a:r>
            <a:endParaRPr lang="en-US" altLang="zh-CN">
              <a:solidFill>
                <a:srgbClr val="0000FF"/>
              </a:solidFill>
            </a:endParaRPr>
          </a:p>
          <a:p>
            <a:r>
              <a:rPr lang="en-US" altLang="zh-CN"/>
              <a:t>KMP</a:t>
            </a:r>
            <a:r>
              <a:rPr lang="zh-CN" altLang="en-US"/>
              <a:t>算法的拓展应用？</a:t>
            </a:r>
            <a:endParaRPr lang="en-US" altLang="zh-CN"/>
          </a:p>
        </p:txBody>
      </p:sp>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0700BE7B-82B7-48AA-BEE6-B3BBA8ED4368}"/>
              </a:ext>
            </a:extLst>
          </p:cNvPr>
          <p:cNvSpPr>
            <a:spLocks noGrp="1" noChangeArrowheads="1"/>
          </p:cNvSpPr>
          <p:nvPr>
            <p:ph type="title"/>
          </p:nvPr>
        </p:nvSpPr>
        <p:spPr/>
        <p:txBody>
          <a:bodyPr/>
          <a:lstStyle/>
          <a:p>
            <a:r>
              <a:rPr lang="en-US" altLang="zh-CN"/>
              <a:t>KMP</a:t>
            </a:r>
            <a:r>
              <a:rPr lang="zh-CN" altLang="en-US"/>
              <a:t>匹配</a:t>
            </a:r>
          </a:p>
        </p:txBody>
      </p:sp>
      <p:pic>
        <p:nvPicPr>
          <p:cNvPr id="3" name="图片 2">
            <a:extLst>
              <a:ext uri="{FF2B5EF4-FFF2-40B4-BE49-F238E27FC236}">
                <a16:creationId xmlns:a16="http://schemas.microsoft.com/office/drawing/2014/main" id="{D0F4FCF8-0C70-427E-9D59-2A8BB36A067D}"/>
              </a:ext>
            </a:extLst>
          </p:cNvPr>
          <p:cNvPicPr>
            <a:picLocks noChangeAspect="1"/>
          </p:cNvPicPr>
          <p:nvPr/>
        </p:nvPicPr>
        <p:blipFill>
          <a:blip r:embed="rId2"/>
          <a:stretch>
            <a:fillRect/>
          </a:stretch>
        </p:blipFill>
        <p:spPr>
          <a:xfrm>
            <a:off x="1032385" y="1367442"/>
            <a:ext cx="6183062" cy="4853459"/>
          </a:xfrm>
          <a:prstGeom prst="rect">
            <a:avLst/>
          </a:prstGeom>
        </p:spPr>
      </p:pic>
    </p:spTree>
    <p:extLst>
      <p:ext uri="{BB962C8B-B14F-4D97-AF65-F5344CB8AC3E}">
        <p14:creationId xmlns:p14="http://schemas.microsoft.com/office/powerpoint/2010/main" val="356101163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0700BE7B-82B7-48AA-BEE6-B3BBA8ED4368}"/>
              </a:ext>
            </a:extLst>
          </p:cNvPr>
          <p:cNvSpPr>
            <a:spLocks noGrp="1" noChangeArrowheads="1"/>
          </p:cNvSpPr>
          <p:nvPr>
            <p:ph type="title"/>
          </p:nvPr>
        </p:nvSpPr>
        <p:spPr/>
        <p:txBody>
          <a:bodyPr/>
          <a:lstStyle/>
          <a:p>
            <a:r>
              <a:rPr lang="en-US" altLang="zh-CN"/>
              <a:t>KMP</a:t>
            </a:r>
            <a:r>
              <a:rPr lang="zh-CN" altLang="en-US"/>
              <a:t>匹配</a:t>
            </a:r>
          </a:p>
        </p:txBody>
      </p:sp>
      <p:sp>
        <p:nvSpPr>
          <p:cNvPr id="6" name="文本框 5">
            <a:extLst>
              <a:ext uri="{FF2B5EF4-FFF2-40B4-BE49-F238E27FC236}">
                <a16:creationId xmlns:a16="http://schemas.microsoft.com/office/drawing/2014/main" id="{03FD258C-7D50-444E-B9B1-52E1F7164D55}"/>
              </a:ext>
            </a:extLst>
          </p:cNvPr>
          <p:cNvSpPr txBox="1"/>
          <p:nvPr/>
        </p:nvSpPr>
        <p:spPr>
          <a:xfrm>
            <a:off x="900113" y="1465268"/>
            <a:ext cx="3798917" cy="523220"/>
          </a:xfrm>
          <a:prstGeom prst="rect">
            <a:avLst/>
          </a:prstGeom>
          <a:noFill/>
        </p:spPr>
        <p:txBody>
          <a:bodyPr wrap="square" rtlCol="0">
            <a:spAutoFit/>
          </a:bodyPr>
          <a:lstStyle/>
          <a:p>
            <a:r>
              <a:rPr lang="zh-CN" altLang="en-US" sz="2800" b="1" dirty="0"/>
              <a:t>怎么求</a:t>
            </a:r>
            <a:r>
              <a:rPr lang="en-US" altLang="zh-CN" sz="2800" b="1" dirty="0"/>
              <a:t>next[]</a:t>
            </a:r>
            <a:r>
              <a:rPr lang="zh-CN" altLang="en-US" sz="2800" b="1" dirty="0"/>
              <a:t>数组？</a:t>
            </a:r>
          </a:p>
        </p:txBody>
      </p:sp>
      <p:pic>
        <p:nvPicPr>
          <p:cNvPr id="2" name="图片 1">
            <a:extLst>
              <a:ext uri="{FF2B5EF4-FFF2-40B4-BE49-F238E27FC236}">
                <a16:creationId xmlns:a16="http://schemas.microsoft.com/office/drawing/2014/main" id="{6EBBFDE9-150D-4D8D-9620-A9FAFCD96957}"/>
              </a:ext>
            </a:extLst>
          </p:cNvPr>
          <p:cNvPicPr>
            <a:picLocks noChangeAspect="1"/>
          </p:cNvPicPr>
          <p:nvPr/>
        </p:nvPicPr>
        <p:blipFill>
          <a:blip r:embed="rId2"/>
          <a:stretch>
            <a:fillRect/>
          </a:stretch>
        </p:blipFill>
        <p:spPr>
          <a:xfrm>
            <a:off x="361603" y="2333156"/>
            <a:ext cx="8138160" cy="3591551"/>
          </a:xfrm>
          <a:prstGeom prst="rect">
            <a:avLst/>
          </a:prstGeom>
        </p:spPr>
      </p:pic>
    </p:spTree>
    <p:extLst>
      <p:ext uri="{BB962C8B-B14F-4D97-AF65-F5344CB8AC3E}">
        <p14:creationId xmlns:p14="http://schemas.microsoft.com/office/powerpoint/2010/main" val="124598220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782B6-E6C1-491B-AB59-7125C4E175AF}"/>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1B76F36A-3769-48CB-A536-DF53DBF65AAD}"/>
              </a:ext>
            </a:extLst>
          </p:cNvPr>
          <p:cNvPicPr>
            <a:picLocks noChangeAspect="1"/>
          </p:cNvPicPr>
          <p:nvPr/>
        </p:nvPicPr>
        <p:blipFill>
          <a:blip r:embed="rId2"/>
          <a:stretch>
            <a:fillRect/>
          </a:stretch>
        </p:blipFill>
        <p:spPr>
          <a:xfrm>
            <a:off x="517726" y="1527237"/>
            <a:ext cx="8243887" cy="4170765"/>
          </a:xfrm>
          <a:prstGeom prst="rect">
            <a:avLst/>
          </a:prstGeom>
        </p:spPr>
      </p:pic>
    </p:spTree>
    <p:extLst>
      <p:ext uri="{BB962C8B-B14F-4D97-AF65-F5344CB8AC3E}">
        <p14:creationId xmlns:p14="http://schemas.microsoft.com/office/powerpoint/2010/main" val="2364776060"/>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E874CF-A207-407B-A155-8F82B33A10DE}"/>
              </a:ext>
            </a:extLst>
          </p:cNvPr>
          <p:cNvPicPr>
            <a:picLocks noChangeAspect="1"/>
          </p:cNvPicPr>
          <p:nvPr/>
        </p:nvPicPr>
        <p:blipFill>
          <a:blip r:embed="rId2"/>
          <a:stretch>
            <a:fillRect/>
          </a:stretch>
        </p:blipFill>
        <p:spPr>
          <a:xfrm>
            <a:off x="199507" y="0"/>
            <a:ext cx="6891250" cy="3464396"/>
          </a:xfrm>
          <a:prstGeom prst="rect">
            <a:avLst/>
          </a:prstGeom>
        </p:spPr>
      </p:pic>
      <p:pic>
        <p:nvPicPr>
          <p:cNvPr id="5" name="图片 4">
            <a:extLst>
              <a:ext uri="{FF2B5EF4-FFF2-40B4-BE49-F238E27FC236}">
                <a16:creationId xmlns:a16="http://schemas.microsoft.com/office/drawing/2014/main" id="{BEC79821-041D-43E2-81DC-2BA139BBBADA}"/>
              </a:ext>
            </a:extLst>
          </p:cNvPr>
          <p:cNvPicPr>
            <a:picLocks noChangeAspect="1"/>
          </p:cNvPicPr>
          <p:nvPr/>
        </p:nvPicPr>
        <p:blipFill>
          <a:blip r:embed="rId3"/>
          <a:stretch>
            <a:fillRect/>
          </a:stretch>
        </p:blipFill>
        <p:spPr>
          <a:xfrm>
            <a:off x="199505" y="3464397"/>
            <a:ext cx="6891251" cy="3309542"/>
          </a:xfrm>
          <a:prstGeom prst="rect">
            <a:avLst/>
          </a:prstGeom>
        </p:spPr>
      </p:pic>
    </p:spTree>
    <p:extLst>
      <p:ext uri="{BB962C8B-B14F-4D97-AF65-F5344CB8AC3E}">
        <p14:creationId xmlns:p14="http://schemas.microsoft.com/office/powerpoint/2010/main" val="1353890377"/>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1A92933-91D3-43FF-B5AE-697670360E46}"/>
              </a:ext>
            </a:extLst>
          </p:cNvPr>
          <p:cNvPicPr>
            <a:picLocks noChangeAspect="1"/>
          </p:cNvPicPr>
          <p:nvPr/>
        </p:nvPicPr>
        <p:blipFill>
          <a:blip r:embed="rId2"/>
          <a:stretch>
            <a:fillRect/>
          </a:stretch>
        </p:blipFill>
        <p:spPr>
          <a:xfrm>
            <a:off x="0" y="0"/>
            <a:ext cx="6770716" cy="3339428"/>
          </a:xfrm>
          <a:prstGeom prst="rect">
            <a:avLst/>
          </a:prstGeom>
        </p:spPr>
      </p:pic>
      <p:pic>
        <p:nvPicPr>
          <p:cNvPr id="5" name="图片 4">
            <a:extLst>
              <a:ext uri="{FF2B5EF4-FFF2-40B4-BE49-F238E27FC236}">
                <a16:creationId xmlns:a16="http://schemas.microsoft.com/office/drawing/2014/main" id="{993B2931-6507-44F8-AF34-8A47C649704E}"/>
              </a:ext>
            </a:extLst>
          </p:cNvPr>
          <p:cNvPicPr>
            <a:picLocks noChangeAspect="1"/>
          </p:cNvPicPr>
          <p:nvPr/>
        </p:nvPicPr>
        <p:blipFill>
          <a:blip r:embed="rId3"/>
          <a:stretch>
            <a:fillRect/>
          </a:stretch>
        </p:blipFill>
        <p:spPr>
          <a:xfrm>
            <a:off x="0" y="3269327"/>
            <a:ext cx="6770716" cy="3857855"/>
          </a:xfrm>
          <a:prstGeom prst="rect">
            <a:avLst/>
          </a:prstGeom>
        </p:spPr>
      </p:pic>
      <p:pic>
        <p:nvPicPr>
          <p:cNvPr id="6" name="图片 5">
            <a:extLst>
              <a:ext uri="{FF2B5EF4-FFF2-40B4-BE49-F238E27FC236}">
                <a16:creationId xmlns:a16="http://schemas.microsoft.com/office/drawing/2014/main" id="{0AC5C78F-1C01-43A5-8E74-E79989F69771}"/>
              </a:ext>
            </a:extLst>
          </p:cNvPr>
          <p:cNvPicPr>
            <a:picLocks noChangeAspect="1"/>
          </p:cNvPicPr>
          <p:nvPr/>
        </p:nvPicPr>
        <p:blipFill>
          <a:blip r:embed="rId4"/>
          <a:stretch>
            <a:fillRect/>
          </a:stretch>
        </p:blipFill>
        <p:spPr>
          <a:xfrm>
            <a:off x="1995054" y="3511362"/>
            <a:ext cx="7094913" cy="533560"/>
          </a:xfrm>
          <a:prstGeom prst="rect">
            <a:avLst/>
          </a:prstGeom>
        </p:spPr>
      </p:pic>
    </p:spTree>
    <p:extLst>
      <p:ext uri="{BB962C8B-B14F-4D97-AF65-F5344CB8AC3E}">
        <p14:creationId xmlns:p14="http://schemas.microsoft.com/office/powerpoint/2010/main" val="1564522106"/>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0700BE7B-82B7-48AA-BEE6-B3BBA8ED4368}"/>
              </a:ext>
            </a:extLst>
          </p:cNvPr>
          <p:cNvSpPr>
            <a:spLocks noGrp="1" noChangeArrowheads="1"/>
          </p:cNvSpPr>
          <p:nvPr>
            <p:ph type="title"/>
          </p:nvPr>
        </p:nvSpPr>
        <p:spPr/>
        <p:txBody>
          <a:bodyPr/>
          <a:lstStyle/>
          <a:p>
            <a:r>
              <a:rPr lang="en-US" altLang="zh-CN"/>
              <a:t>KMP</a:t>
            </a:r>
            <a:r>
              <a:rPr lang="zh-CN" altLang="en-US"/>
              <a:t>匹配</a:t>
            </a:r>
          </a:p>
        </p:txBody>
      </p:sp>
      <p:pic>
        <p:nvPicPr>
          <p:cNvPr id="2" name="图片 1">
            <a:extLst>
              <a:ext uri="{FF2B5EF4-FFF2-40B4-BE49-F238E27FC236}">
                <a16:creationId xmlns:a16="http://schemas.microsoft.com/office/drawing/2014/main" id="{E5AB4F7A-56E8-4EB1-BE76-2D77E2CC62D7}"/>
              </a:ext>
            </a:extLst>
          </p:cNvPr>
          <p:cNvPicPr>
            <a:picLocks noChangeAspect="1"/>
          </p:cNvPicPr>
          <p:nvPr/>
        </p:nvPicPr>
        <p:blipFill>
          <a:blip r:embed="rId2"/>
          <a:stretch>
            <a:fillRect/>
          </a:stretch>
        </p:blipFill>
        <p:spPr>
          <a:xfrm>
            <a:off x="464387" y="1371041"/>
            <a:ext cx="8262851" cy="4589617"/>
          </a:xfrm>
          <a:prstGeom prst="rect">
            <a:avLst/>
          </a:prstGeom>
        </p:spPr>
      </p:pic>
    </p:spTree>
    <p:extLst>
      <p:ext uri="{BB962C8B-B14F-4D97-AF65-F5344CB8AC3E}">
        <p14:creationId xmlns:p14="http://schemas.microsoft.com/office/powerpoint/2010/main" val="1516098042"/>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034C3298-CF6F-4913-8FD7-6417237EE1CD}"/>
              </a:ext>
            </a:extLst>
          </p:cNvPr>
          <p:cNvSpPr>
            <a:spLocks noGrp="1" noChangeArrowheads="1"/>
          </p:cNvSpPr>
          <p:nvPr>
            <p:ph type="title"/>
          </p:nvPr>
        </p:nvSpPr>
        <p:spPr/>
        <p:txBody>
          <a:bodyPr/>
          <a:lstStyle/>
          <a:p>
            <a:r>
              <a:rPr kumimoji="1" lang="zh-CN" altLang="en-US"/>
              <a:t>代码：构建</a:t>
            </a:r>
            <a:r>
              <a:rPr kumimoji="1" lang="en-US" altLang="zh-CN"/>
              <a:t>next</a:t>
            </a:r>
            <a:r>
              <a:rPr kumimoji="1" lang="zh-CN" altLang="en-US"/>
              <a:t>数组</a:t>
            </a:r>
          </a:p>
        </p:txBody>
      </p:sp>
      <p:sp>
        <p:nvSpPr>
          <p:cNvPr id="65539" name="矩形 1">
            <a:extLst>
              <a:ext uri="{FF2B5EF4-FFF2-40B4-BE49-F238E27FC236}">
                <a16:creationId xmlns:a16="http://schemas.microsoft.com/office/drawing/2014/main" id="{9365AA52-A41A-4C9A-AE17-F4E48D9CCAE1}"/>
              </a:ext>
            </a:extLst>
          </p:cNvPr>
          <p:cNvSpPr>
            <a:spLocks noChangeArrowheads="1"/>
          </p:cNvSpPr>
          <p:nvPr/>
        </p:nvSpPr>
        <p:spPr bwMode="auto">
          <a:xfrm>
            <a:off x="179388" y="1125538"/>
            <a:ext cx="8640762"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void get_next(int *next,char *s2,int lens){</a:t>
            </a:r>
          </a:p>
          <a:p>
            <a:pPr>
              <a:spcBef>
                <a:spcPct val="0"/>
              </a:spcBef>
              <a:buFontTx/>
              <a:buNone/>
            </a:pPr>
            <a:r>
              <a:rPr kumimoji="0" lang="zh-CN" altLang="zh-CN" sz="2800">
                <a:solidFill>
                  <a:srgbClr val="000000"/>
                </a:solidFill>
                <a:latin typeface="Arial" panose="020B0604020202020204" pitchFamily="34" charset="0"/>
                <a:ea typeface="宋体" panose="02010600030101010101" pitchFamily="2" charset="-122"/>
              </a:rPr>
              <a:t> </a:t>
            </a:r>
            <a:r>
              <a:rPr kumimoji="0" lang="zh-CN" altLang="en-US" sz="2800">
                <a:solidFill>
                  <a:srgbClr val="000000"/>
                </a:solidFill>
                <a:latin typeface="Arial" panose="020B0604020202020204" pitchFamily="34" charset="0"/>
                <a:ea typeface="宋体" panose="02010600030101010101" pitchFamily="2" charset="-122"/>
              </a:rPr>
              <a:t>  </a:t>
            </a:r>
            <a:r>
              <a:rPr kumimoji="0" lang="en-US" altLang="zh-CN" sz="2800">
                <a:solidFill>
                  <a:srgbClr val="FF0000"/>
                </a:solidFill>
                <a:latin typeface="Arial" panose="020B0604020202020204" pitchFamily="34" charset="0"/>
                <a:ea typeface="宋体" panose="02010600030101010101" pitchFamily="2" charset="-122"/>
              </a:rPr>
              <a:t>//</a:t>
            </a:r>
            <a:r>
              <a:rPr kumimoji="0" lang="zh-CN" altLang="en-US" sz="2800">
                <a:solidFill>
                  <a:srgbClr val="FF0000"/>
                </a:solidFill>
                <a:latin typeface="Arial" panose="020B0604020202020204" pitchFamily="34" charset="0"/>
                <a:ea typeface="宋体" panose="02010600030101010101" pitchFamily="2" charset="-122"/>
              </a:rPr>
              <a:t>用于构建</a:t>
            </a:r>
            <a:r>
              <a:rPr kumimoji="0" lang="en-US" altLang="zh-CN" sz="2800">
                <a:solidFill>
                  <a:srgbClr val="FF0000"/>
                </a:solidFill>
                <a:latin typeface="Arial" panose="020B0604020202020204" pitchFamily="34" charset="0"/>
                <a:ea typeface="宋体" panose="02010600030101010101" pitchFamily="2" charset="-122"/>
              </a:rPr>
              <a:t>s2</a:t>
            </a:r>
            <a:r>
              <a:rPr kumimoji="0" lang="zh-CN" altLang="en-US" sz="2800">
                <a:solidFill>
                  <a:srgbClr val="FF0000"/>
                </a:solidFill>
                <a:latin typeface="Arial" panose="020B0604020202020204" pitchFamily="34" charset="0"/>
                <a:ea typeface="宋体" panose="02010600030101010101" pitchFamily="2" charset="-122"/>
              </a:rPr>
              <a:t>的</a:t>
            </a:r>
            <a:r>
              <a:rPr kumimoji="0" lang="en-US" altLang="zh-CN" sz="2800">
                <a:solidFill>
                  <a:srgbClr val="FF0000"/>
                </a:solidFill>
                <a:latin typeface="Arial" panose="020B0604020202020204" pitchFamily="34" charset="0"/>
                <a:ea typeface="宋体" panose="02010600030101010101" pitchFamily="2" charset="-122"/>
              </a:rPr>
              <a:t>next</a:t>
            </a:r>
            <a:r>
              <a:rPr kumimoji="0" lang="zh-CN" altLang="en-US" sz="2800">
                <a:solidFill>
                  <a:srgbClr val="FF0000"/>
                </a:solidFill>
                <a:latin typeface="Arial" panose="020B0604020202020204" pitchFamily="34" charset="0"/>
                <a:ea typeface="宋体" panose="02010600030101010101" pitchFamily="2" charset="-122"/>
              </a:rPr>
              <a:t>数组，</a:t>
            </a:r>
            <a:r>
              <a:rPr kumimoji="0" lang="en-US" altLang="zh-CN" sz="2800">
                <a:solidFill>
                  <a:srgbClr val="FF0000"/>
                </a:solidFill>
                <a:latin typeface="Arial" panose="020B0604020202020204" pitchFamily="34" charset="0"/>
                <a:ea typeface="宋体" panose="02010600030101010101" pitchFamily="2" charset="-122"/>
              </a:rPr>
              <a:t>kmp</a:t>
            </a:r>
            <a:r>
              <a:rPr kumimoji="0" lang="zh-CN" altLang="en-US" sz="2800">
                <a:solidFill>
                  <a:srgbClr val="FF0000"/>
                </a:solidFill>
                <a:latin typeface="Arial" panose="020B0604020202020204" pitchFamily="34" charset="0"/>
                <a:ea typeface="宋体" panose="02010600030101010101" pitchFamily="2" charset="-122"/>
              </a:rPr>
              <a:t>的前奏</a:t>
            </a:r>
            <a:endParaRPr kumimoji="0" lang="en-US" altLang="zh-CN" sz="2800">
              <a:solidFill>
                <a:srgbClr val="FF0000"/>
              </a:solidFill>
              <a:latin typeface="Arial" panose="020B0604020202020204" pitchFamily="34" charset="0"/>
              <a:ea typeface="宋体" panose="02010600030101010101" pitchFamily="2" charset="-122"/>
            </a:endParaRPr>
          </a:p>
          <a:p>
            <a:pPr>
              <a:spcBef>
                <a:spcPct val="0"/>
              </a:spcBef>
              <a:buFontTx/>
              <a:buNone/>
            </a:pPr>
            <a:r>
              <a:rPr kumimoji="0" lang="fr-FR" altLang="zh-CN" sz="2800">
                <a:solidFill>
                  <a:srgbClr val="000000"/>
                </a:solidFill>
                <a:latin typeface="Arial" panose="020B0604020202020204" pitchFamily="34" charset="0"/>
                <a:ea typeface="宋体" panose="02010600030101010101" pitchFamily="2" charset="-122"/>
              </a:rPr>
              <a:t>    int t1=0,t2;</a:t>
            </a:r>
          </a:p>
          <a:p>
            <a:pPr>
              <a:spcBef>
                <a:spcPct val="0"/>
              </a:spcBef>
              <a:buFontTx/>
              <a:buNone/>
            </a:pPr>
            <a:r>
              <a:rPr kumimoji="0" lang="fr-FR" altLang="zh-CN" sz="2800">
                <a:solidFill>
                  <a:srgbClr val="000000"/>
                </a:solidFill>
                <a:latin typeface="Arial" panose="020B0604020202020204" pitchFamily="34" charset="0"/>
                <a:ea typeface="宋体" panose="02010600030101010101" pitchFamily="2" charset="-122"/>
              </a:rPr>
              <a:t>    next[0]=t2=-1;</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while(t1&lt;lens){</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if(t2==-1||s2[t1]==s2[t2]){</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next[t1+1]=t2+1;</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t1++;</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t2++;</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else t2=next[t2];</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a:t>
            </a:r>
            <a:endParaRPr kumimoji="0" lang="zh-CN" altLang="en-US" sz="2800">
              <a:solidFill>
                <a:srgbClr val="000000"/>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9D536DC-0A3B-427B-A579-7ECA55BCF2D5}"/>
              </a:ext>
            </a:extLst>
          </p:cNvPr>
          <p:cNvSpPr>
            <a:spLocks noGrp="1" noChangeArrowheads="1"/>
          </p:cNvSpPr>
          <p:nvPr>
            <p:ph type="title"/>
          </p:nvPr>
        </p:nvSpPr>
        <p:spPr/>
        <p:txBody>
          <a:bodyPr/>
          <a:lstStyle/>
          <a:p>
            <a:r>
              <a:rPr kumimoji="1" lang="zh-CN" altLang="en-US"/>
              <a:t>代码：</a:t>
            </a:r>
            <a:r>
              <a:rPr kumimoji="1" lang="en-US" altLang="zh-CN"/>
              <a:t>KMP</a:t>
            </a:r>
            <a:r>
              <a:rPr kumimoji="1" lang="zh-CN" altLang="en-US"/>
              <a:t>匹配</a:t>
            </a:r>
          </a:p>
        </p:txBody>
      </p:sp>
      <p:sp>
        <p:nvSpPr>
          <p:cNvPr id="66563" name="矩形 1">
            <a:extLst>
              <a:ext uri="{FF2B5EF4-FFF2-40B4-BE49-F238E27FC236}">
                <a16:creationId xmlns:a16="http://schemas.microsoft.com/office/drawing/2014/main" id="{0219B3DC-F292-48B1-A5D5-D6F2A6416E71}"/>
              </a:ext>
            </a:extLst>
          </p:cNvPr>
          <p:cNvSpPr>
            <a:spLocks noChangeArrowheads="1"/>
          </p:cNvSpPr>
          <p:nvPr/>
        </p:nvSpPr>
        <p:spPr bwMode="auto">
          <a:xfrm>
            <a:off x="179388" y="1052513"/>
            <a:ext cx="8640762" cy="569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bool kmp(int *next,char *s1,int lens1,char *s2,int lens2){ </a:t>
            </a:r>
            <a:r>
              <a:rPr kumimoji="0" lang="en-US" altLang="zh-CN" sz="2800">
                <a:solidFill>
                  <a:srgbClr val="FF0000"/>
                </a:solidFill>
                <a:latin typeface="Arial" panose="020B0604020202020204" pitchFamily="34" charset="0"/>
                <a:ea typeface="宋体" panose="02010600030101010101" pitchFamily="2" charset="-122"/>
              </a:rPr>
              <a:t>//</a:t>
            </a:r>
            <a:r>
              <a:rPr kumimoji="0" lang="zh-CN" altLang="en-US" sz="2800">
                <a:solidFill>
                  <a:srgbClr val="FF0000"/>
                </a:solidFill>
                <a:latin typeface="Arial" panose="020B0604020202020204" pitchFamily="34" charset="0"/>
                <a:ea typeface="宋体" panose="02010600030101010101" pitchFamily="2" charset="-122"/>
              </a:rPr>
              <a:t>用于判断</a:t>
            </a:r>
            <a:r>
              <a:rPr kumimoji="0" lang="en-US" altLang="zh-CN" sz="2800">
                <a:solidFill>
                  <a:srgbClr val="FF0000"/>
                </a:solidFill>
                <a:latin typeface="Arial" panose="020B0604020202020204" pitchFamily="34" charset="0"/>
                <a:ea typeface="宋体" panose="02010600030101010101" pitchFamily="2" charset="-122"/>
              </a:rPr>
              <a:t>S2</a:t>
            </a:r>
            <a:r>
              <a:rPr kumimoji="0" lang="zh-CN" altLang="en-US" sz="2800">
                <a:solidFill>
                  <a:srgbClr val="FF0000"/>
                </a:solidFill>
                <a:latin typeface="Arial" panose="020B0604020202020204" pitchFamily="34" charset="0"/>
                <a:ea typeface="宋体" panose="02010600030101010101" pitchFamily="2" charset="-122"/>
              </a:rPr>
              <a:t>是否是</a:t>
            </a:r>
            <a:r>
              <a:rPr kumimoji="0" lang="en-US" altLang="zh-CN" sz="2800">
                <a:solidFill>
                  <a:srgbClr val="FF0000"/>
                </a:solidFill>
                <a:latin typeface="Arial" panose="020B0604020202020204" pitchFamily="34" charset="0"/>
                <a:ea typeface="宋体" panose="02010600030101010101" pitchFamily="2" charset="-122"/>
              </a:rPr>
              <a:t>S1</a:t>
            </a:r>
            <a:r>
              <a:rPr kumimoji="0" lang="zh-CN" altLang="en-US" sz="2800">
                <a:solidFill>
                  <a:srgbClr val="FF0000"/>
                </a:solidFill>
                <a:latin typeface="Arial" panose="020B0604020202020204" pitchFamily="34" charset="0"/>
                <a:ea typeface="宋体" panose="02010600030101010101" pitchFamily="2" charset="-122"/>
              </a:rPr>
              <a:t>的子串</a:t>
            </a:r>
            <a:endParaRPr kumimoji="0" lang="en-US" altLang="zh-CN" sz="2800">
              <a:solidFill>
                <a:srgbClr val="FF0000"/>
              </a:solidFill>
              <a:latin typeface="Arial" panose="020B0604020202020204" pitchFamily="34" charset="0"/>
              <a:ea typeface="宋体" panose="02010600030101010101" pitchFamily="2" charset="-122"/>
            </a:endParaRPr>
          </a:p>
          <a:p>
            <a:pPr>
              <a:spcBef>
                <a:spcPct val="0"/>
              </a:spcBef>
              <a:buFontTx/>
              <a:buNone/>
            </a:pPr>
            <a:r>
              <a:rPr kumimoji="0" lang="fr-FR" altLang="zh-CN" sz="2800">
                <a:solidFill>
                  <a:srgbClr val="000000"/>
                </a:solidFill>
                <a:latin typeface="Arial" panose="020B0604020202020204" pitchFamily="34" charset="0"/>
                <a:ea typeface="宋体" panose="02010600030101010101" pitchFamily="2" charset="-122"/>
              </a:rPr>
              <a:t>    int t1=0,t2=0;</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while(t1&lt;lens1&amp;&amp;t2&lt;lens2){</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if(t2==-1||s1[t1]==s2[t2]){</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t1++;</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t2++;</a:t>
            </a:r>
          </a:p>
          <a:p>
            <a:pPr>
              <a:spcBef>
                <a:spcPct val="0"/>
              </a:spcBef>
              <a:buFontTx/>
              <a:buNone/>
            </a:pPr>
            <a:r>
              <a:rPr kumimoji="0" lang="en-US" altLang="zh-CN" sz="28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else t2=next[t2];</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if(t2==lens2) return true;//</a:t>
            </a:r>
            <a:r>
              <a:rPr kumimoji="0" lang="en-US" altLang="zh-CN" sz="2800">
                <a:solidFill>
                  <a:srgbClr val="000000"/>
                </a:solidFill>
                <a:latin typeface="Arial" panose="020B0604020202020204" pitchFamily="34" charset="0"/>
                <a:ea typeface="宋体" panose="02010600030101010101" pitchFamily="2" charset="-122"/>
              </a:rPr>
              <a:t>S2</a:t>
            </a:r>
            <a:r>
              <a:rPr kumimoji="0" lang="zh-CN" altLang="en-US" sz="2800">
                <a:solidFill>
                  <a:srgbClr val="000000"/>
                </a:solidFill>
                <a:latin typeface="Arial" panose="020B0604020202020204" pitchFamily="34" charset="0"/>
                <a:ea typeface="宋体" panose="02010600030101010101" pitchFamily="2" charset="-122"/>
              </a:rPr>
              <a:t>是</a:t>
            </a:r>
            <a:r>
              <a:rPr kumimoji="0" lang="en-US" altLang="zh-CN" sz="2800">
                <a:solidFill>
                  <a:srgbClr val="000000"/>
                </a:solidFill>
                <a:latin typeface="Arial" panose="020B0604020202020204" pitchFamily="34" charset="0"/>
                <a:ea typeface="宋体" panose="02010600030101010101" pitchFamily="2" charset="-122"/>
              </a:rPr>
              <a:t>S1</a:t>
            </a:r>
            <a:r>
              <a:rPr kumimoji="0" lang="zh-CN" altLang="en-US" sz="2800">
                <a:solidFill>
                  <a:srgbClr val="000000"/>
                </a:solidFill>
                <a:latin typeface="Arial" panose="020B0604020202020204" pitchFamily="34" charset="0"/>
                <a:ea typeface="宋体" panose="02010600030101010101" pitchFamily="2" charset="-122"/>
              </a:rPr>
              <a:t>子串</a:t>
            </a:r>
            <a:endParaRPr kumimoji="0" lang="da-DK" altLang="zh-CN" sz="2800">
              <a:solidFill>
                <a:srgbClr val="000000"/>
              </a:solidFill>
              <a:latin typeface="Arial" panose="020B0604020202020204" pitchFamily="34" charset="0"/>
              <a:ea typeface="宋体" panose="02010600030101010101" pitchFamily="2" charset="-122"/>
            </a:endParaRP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    else return false;</a:t>
            </a:r>
            <a:r>
              <a:rPr kumimoji="0" lang="en-US" altLang="zh-CN" sz="2800">
                <a:solidFill>
                  <a:srgbClr val="000000"/>
                </a:solidFill>
                <a:latin typeface="Arial" panose="020B0604020202020204" pitchFamily="34" charset="0"/>
                <a:ea typeface="宋体" panose="02010600030101010101" pitchFamily="2" charset="-122"/>
              </a:rPr>
              <a:t>//S2</a:t>
            </a:r>
            <a:r>
              <a:rPr kumimoji="0" lang="zh-CN" altLang="en-US" sz="2800">
                <a:solidFill>
                  <a:srgbClr val="000000"/>
                </a:solidFill>
                <a:latin typeface="Arial" panose="020B0604020202020204" pitchFamily="34" charset="0"/>
                <a:ea typeface="宋体" panose="02010600030101010101" pitchFamily="2" charset="-122"/>
              </a:rPr>
              <a:t>不是</a:t>
            </a:r>
            <a:r>
              <a:rPr kumimoji="0" lang="en-US" altLang="zh-CN" sz="2800">
                <a:solidFill>
                  <a:srgbClr val="000000"/>
                </a:solidFill>
                <a:latin typeface="Arial" panose="020B0604020202020204" pitchFamily="34" charset="0"/>
                <a:ea typeface="宋体" panose="02010600030101010101" pitchFamily="2" charset="-122"/>
              </a:rPr>
              <a:t>S1</a:t>
            </a:r>
            <a:r>
              <a:rPr kumimoji="0" lang="zh-CN" altLang="en-US" sz="2800">
                <a:solidFill>
                  <a:srgbClr val="000000"/>
                </a:solidFill>
                <a:latin typeface="Arial" panose="020B0604020202020204" pitchFamily="34" charset="0"/>
                <a:ea typeface="宋体" panose="02010600030101010101" pitchFamily="2" charset="-122"/>
              </a:rPr>
              <a:t>子串</a:t>
            </a:r>
            <a:endParaRPr kumimoji="0" lang="da-DK" altLang="zh-CN" sz="2800">
              <a:solidFill>
                <a:srgbClr val="000000"/>
              </a:solidFill>
              <a:latin typeface="Arial" panose="020B0604020202020204" pitchFamily="34" charset="0"/>
              <a:ea typeface="宋体" panose="02010600030101010101" pitchFamily="2" charset="-122"/>
            </a:endParaRPr>
          </a:p>
          <a:p>
            <a:pPr>
              <a:spcBef>
                <a:spcPct val="0"/>
              </a:spcBef>
              <a:buFontTx/>
              <a:buNone/>
            </a:pPr>
            <a:r>
              <a:rPr kumimoji="0" lang="da-DK" altLang="zh-CN" sz="2800">
                <a:solidFill>
                  <a:srgbClr val="000000"/>
                </a:solidFill>
                <a:latin typeface="Arial" panose="020B0604020202020204" pitchFamily="34" charset="0"/>
                <a:ea typeface="宋体" panose="02010600030101010101" pitchFamily="2" charset="-122"/>
              </a:rPr>
              <a:t>}</a:t>
            </a:r>
            <a:endParaRPr kumimoji="0" lang="zh-CN" altLang="en-US" sz="2800">
              <a:solidFill>
                <a:srgbClr val="000000"/>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6F55DFAF-E1DF-45E4-BD67-7D23CF482464}"/>
              </a:ext>
            </a:extLst>
          </p:cNvPr>
          <p:cNvSpPr>
            <a:spLocks noGrp="1" noChangeArrowheads="1"/>
          </p:cNvSpPr>
          <p:nvPr>
            <p:ph type="title"/>
          </p:nvPr>
        </p:nvSpPr>
        <p:spPr/>
        <p:txBody>
          <a:bodyPr/>
          <a:lstStyle/>
          <a:p>
            <a:r>
              <a:rPr kumimoji="1" lang="zh-CN" altLang="en-US"/>
              <a:t>代码：</a:t>
            </a:r>
            <a:r>
              <a:rPr kumimoji="1" lang="en-US" altLang="zh-CN"/>
              <a:t>KMP</a:t>
            </a:r>
            <a:r>
              <a:rPr kumimoji="1" lang="zh-CN" altLang="en-US"/>
              <a:t>匹配</a:t>
            </a:r>
            <a:r>
              <a:rPr kumimoji="1" lang="en-US" altLang="zh-CN"/>
              <a:t>2</a:t>
            </a:r>
            <a:endParaRPr kumimoji="1" lang="zh-CN" altLang="en-US"/>
          </a:p>
        </p:txBody>
      </p:sp>
      <p:sp>
        <p:nvSpPr>
          <p:cNvPr id="67587" name="矩形 4">
            <a:extLst>
              <a:ext uri="{FF2B5EF4-FFF2-40B4-BE49-F238E27FC236}">
                <a16:creationId xmlns:a16="http://schemas.microsoft.com/office/drawing/2014/main" id="{F16AC416-12D2-458D-9240-2225EFEDA1B5}"/>
              </a:ext>
            </a:extLst>
          </p:cNvPr>
          <p:cNvSpPr>
            <a:spLocks noChangeArrowheads="1"/>
          </p:cNvSpPr>
          <p:nvPr/>
        </p:nvSpPr>
        <p:spPr bwMode="auto">
          <a:xfrm>
            <a:off x="179388" y="857250"/>
            <a:ext cx="8424862" cy="600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int kmp(int *next,char *s1,int lens1,char *s2,int lens2){</a:t>
            </a:r>
          </a:p>
          <a:p>
            <a:pPr>
              <a:spcBef>
                <a:spcPct val="0"/>
              </a:spcBef>
              <a:buFontTx/>
              <a:buNone/>
            </a:pPr>
            <a:r>
              <a:rPr kumimoji="0" lang="fr-FR" altLang="zh-CN" sz="2400">
                <a:solidFill>
                  <a:srgbClr val="000000"/>
                </a:solidFill>
                <a:latin typeface="Arial" panose="020B0604020202020204" pitchFamily="34" charset="0"/>
                <a:ea typeface="宋体" panose="02010600030101010101" pitchFamily="2" charset="-122"/>
              </a:rPr>
              <a:t>    int t1=0,t2=0;</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int times=0;</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while(t1&lt;lens1){</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if(t2==-1||s1[t1]==s2[t2]){</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t1++;</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t2++;</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da-DK" altLang="zh-CN" sz="2400">
                <a:solidFill>
                  <a:srgbClr val="000000"/>
                </a:solidFill>
                <a:latin typeface="Arial" panose="020B0604020202020204" pitchFamily="34" charset="0"/>
                <a:ea typeface="宋体" panose="02010600030101010101" pitchFamily="2" charset="-122"/>
              </a:rPr>
              <a:t>        else t2=next[t2];</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if(t2==lens2){</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times+=1;</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t2=next[t2];</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 </a:t>
            </a:r>
            <a:r>
              <a:rPr kumimoji="0" lang="en-US" altLang="zh-CN" sz="2400">
                <a:solidFill>
                  <a:srgbClr val="FF0000"/>
                </a:solidFill>
                <a:latin typeface="Arial" panose="020B0604020202020204" pitchFamily="34" charset="0"/>
                <a:ea typeface="宋体" panose="02010600030101010101" pitchFamily="2" charset="-122"/>
              </a:rPr>
              <a:t>//</a:t>
            </a:r>
            <a:r>
              <a:rPr kumimoji="0" lang="zh-CN" altLang="en-US" sz="2400">
                <a:solidFill>
                  <a:srgbClr val="FF0000"/>
                </a:solidFill>
                <a:latin typeface="Arial" panose="020B0604020202020204" pitchFamily="34" charset="0"/>
                <a:ea typeface="宋体" panose="02010600030101010101" pitchFamily="2" charset="-122"/>
              </a:rPr>
              <a:t>求</a:t>
            </a:r>
            <a:r>
              <a:rPr kumimoji="0" lang="en-US" altLang="zh-CN" sz="2400">
                <a:solidFill>
                  <a:srgbClr val="FF0000"/>
                </a:solidFill>
                <a:latin typeface="Arial" panose="020B0604020202020204" pitchFamily="34" charset="0"/>
                <a:ea typeface="宋体" panose="02010600030101010101" pitchFamily="2" charset="-122"/>
              </a:rPr>
              <a:t>S2</a:t>
            </a:r>
            <a:r>
              <a:rPr kumimoji="0" lang="zh-CN" altLang="en-US" sz="2400">
                <a:solidFill>
                  <a:srgbClr val="FF0000"/>
                </a:solidFill>
                <a:latin typeface="Arial" panose="020B0604020202020204" pitchFamily="34" charset="0"/>
                <a:ea typeface="宋体" panose="02010600030101010101" pitchFamily="2" charset="-122"/>
              </a:rPr>
              <a:t>在</a:t>
            </a:r>
            <a:r>
              <a:rPr kumimoji="0" lang="en-US" altLang="zh-CN" sz="2400">
                <a:solidFill>
                  <a:srgbClr val="FF0000"/>
                </a:solidFill>
                <a:latin typeface="Arial" panose="020B0604020202020204" pitchFamily="34" charset="0"/>
                <a:ea typeface="宋体" panose="02010600030101010101" pitchFamily="2" charset="-122"/>
              </a:rPr>
              <a:t>S1</a:t>
            </a:r>
            <a:r>
              <a:rPr kumimoji="0" lang="zh-CN" altLang="en-US" sz="2400">
                <a:solidFill>
                  <a:srgbClr val="FF0000"/>
                </a:solidFill>
                <a:latin typeface="Arial" panose="020B0604020202020204" pitchFamily="34" charset="0"/>
                <a:ea typeface="宋体" panose="02010600030101010101" pitchFamily="2" charset="-122"/>
              </a:rPr>
              <a:t>中出现了多少次</a:t>
            </a:r>
            <a:endParaRPr kumimoji="0" lang="en-US" altLang="zh-CN" sz="2400">
              <a:solidFill>
                <a:srgbClr val="FF0000"/>
              </a:solidFill>
              <a:latin typeface="Arial" panose="020B0604020202020204" pitchFamily="34" charset="0"/>
              <a:ea typeface="宋体" panose="02010600030101010101" pitchFamily="2" charset="-122"/>
            </a:endParaRP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    return times;</a:t>
            </a:r>
          </a:p>
          <a:p>
            <a:pPr>
              <a:spcBef>
                <a:spcPct val="0"/>
              </a:spcBef>
              <a:buFontTx/>
              <a:buNone/>
            </a:pPr>
            <a:r>
              <a:rPr kumimoji="0" lang="en-US" altLang="zh-CN" sz="2400">
                <a:solidFill>
                  <a:srgbClr val="000000"/>
                </a:solidFill>
                <a:latin typeface="Arial" panose="020B0604020202020204" pitchFamily="34" charset="0"/>
                <a:ea typeface="宋体" panose="02010600030101010101" pitchFamily="2" charset="-122"/>
              </a:rPr>
              <a:t>}</a:t>
            </a:r>
            <a:endParaRPr kumimoji="0" lang="zh-CN" altLang="en-US" sz="2400">
              <a:solidFill>
                <a:srgbClr val="000000"/>
              </a:solidFill>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007953DC-2700-44A2-9F86-2F11B02C948F}"/>
              </a:ext>
            </a:extLst>
          </p:cNvPr>
          <p:cNvSpPr>
            <a:spLocks noGrp="1" noChangeArrowheads="1"/>
          </p:cNvSpPr>
          <p:nvPr>
            <p:ph type="title"/>
          </p:nvPr>
        </p:nvSpPr>
        <p:spPr/>
        <p:txBody>
          <a:bodyPr/>
          <a:lstStyle/>
          <a:p>
            <a:r>
              <a:rPr kumimoji="1" lang="en-US" altLang="zh-CN"/>
              <a:t>KMP</a:t>
            </a:r>
            <a:r>
              <a:rPr kumimoji="1" lang="zh-CN" altLang="en-US"/>
              <a:t>的用途</a:t>
            </a:r>
          </a:p>
        </p:txBody>
      </p:sp>
      <p:sp>
        <p:nvSpPr>
          <p:cNvPr id="68611" name="内容占位符 2">
            <a:extLst>
              <a:ext uri="{FF2B5EF4-FFF2-40B4-BE49-F238E27FC236}">
                <a16:creationId xmlns:a16="http://schemas.microsoft.com/office/drawing/2014/main" id="{668BC4C0-A5E0-4F25-81E8-66D647BA5313}"/>
              </a:ext>
            </a:extLst>
          </p:cNvPr>
          <p:cNvSpPr>
            <a:spLocks noGrp="1" noChangeArrowheads="1"/>
          </p:cNvSpPr>
          <p:nvPr>
            <p:ph idx="1"/>
          </p:nvPr>
        </p:nvSpPr>
        <p:spPr>
          <a:xfrm>
            <a:off x="250825" y="1052513"/>
            <a:ext cx="8569325" cy="5400675"/>
          </a:xfrm>
        </p:spPr>
        <p:txBody>
          <a:bodyPr/>
          <a:lstStyle/>
          <a:p>
            <a:pPr marL="0" indent="0">
              <a:buFontTx/>
              <a:buNone/>
            </a:pPr>
            <a:r>
              <a:rPr lang="en-US" altLang="zh-CN"/>
              <a:t> 1. </a:t>
            </a:r>
            <a:r>
              <a:rPr lang="zh-CN" altLang="en-US"/>
              <a:t>判断一个串是否是另一个串的子串。</a:t>
            </a:r>
            <a:endParaRPr lang="en-US" altLang="zh-CN"/>
          </a:p>
          <a:p>
            <a:pPr marL="0" indent="0">
              <a:buFontTx/>
              <a:buNone/>
            </a:pPr>
            <a:r>
              <a:rPr lang="en-US" altLang="zh-CN"/>
              <a:t> </a:t>
            </a:r>
            <a:r>
              <a:rPr lang="zh-CN" altLang="zh-CN"/>
              <a:t>2</a:t>
            </a:r>
            <a:r>
              <a:rPr lang="en-US" altLang="zh-CN"/>
              <a:t>. </a:t>
            </a:r>
            <a:r>
              <a:rPr lang="zh-CN" altLang="en-US"/>
              <a:t>判断一个串在另一个串出现了多少次。</a:t>
            </a:r>
            <a:endParaRPr lang="en-US" altLang="zh-CN"/>
          </a:p>
          <a:p>
            <a:pPr marL="0" indent="0">
              <a:buFontTx/>
              <a:buNone/>
            </a:pPr>
            <a:r>
              <a:rPr lang="en-US" altLang="zh-CN"/>
              <a:t> 3. </a:t>
            </a:r>
            <a:r>
              <a:rPr lang="zh-CN" altLang="en-US"/>
              <a:t>求一个字符串的最小循环节</a:t>
            </a:r>
            <a:r>
              <a:rPr lang="en-US" altLang="zh-CN"/>
              <a:t>.</a:t>
            </a:r>
          </a:p>
          <a:p>
            <a:pPr marL="0" indent="0">
              <a:buFontTx/>
              <a:buNone/>
            </a:pPr>
            <a:r>
              <a:rPr lang="en-US" altLang="zh-CN"/>
              <a:t> 4. </a:t>
            </a:r>
            <a:r>
              <a:rPr lang="zh-CN" altLang="en-US"/>
              <a:t>进行各式各样的字符串匹配，模糊匹配等</a:t>
            </a:r>
            <a:endParaRPr lang="en-US" altLang="zh-CN"/>
          </a:p>
          <a:p>
            <a:pPr marL="0" indent="0">
              <a:buFontTx/>
              <a:buNone/>
            </a:pPr>
            <a:r>
              <a:rPr lang="zh-CN" altLang="en-US"/>
              <a:t>（</a:t>
            </a:r>
            <a:r>
              <a:rPr lang="en-US" altLang="zh-CN"/>
              <a:t>kmp</a:t>
            </a:r>
            <a:r>
              <a:rPr lang="zh-CN" altLang="en-US"/>
              <a:t>匹配只是最经典的匹配一种，很多时候是需要在</a:t>
            </a:r>
            <a:r>
              <a:rPr lang="zh-CN" altLang="en-US">
                <a:solidFill>
                  <a:srgbClr val="0000FF"/>
                </a:solidFill>
              </a:rPr>
              <a:t>失配函数</a:t>
            </a:r>
            <a:r>
              <a:rPr lang="zh-CN" altLang="en-US"/>
              <a:t>上做文章，完成另类的匹配）</a:t>
            </a:r>
            <a:endParaRPr lang="en-US" altLang="zh-CN"/>
          </a:p>
          <a:p>
            <a:pPr marL="0" indent="0">
              <a:buFontTx/>
              <a:buNone/>
            </a:pPr>
            <a:r>
              <a:rPr lang="en-US" altLang="zh-CN"/>
              <a:t> 5. …… </a:t>
            </a:r>
            <a:r>
              <a:rPr lang="zh-CN" altLang="en-US"/>
              <a:t>等等</a:t>
            </a:r>
            <a:endParaRPr lang="en-US" altLang="zh-CN"/>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D74EE607-F2AE-40F9-A935-D31295727221}"/>
              </a:ext>
            </a:extLst>
          </p:cNvPr>
          <p:cNvSpPr>
            <a:spLocks noGrp="1" noChangeArrowheads="1"/>
          </p:cNvSpPr>
          <p:nvPr>
            <p:ph type="title"/>
          </p:nvPr>
        </p:nvSpPr>
        <p:spPr/>
        <p:txBody>
          <a:bodyPr/>
          <a:lstStyle/>
          <a:p>
            <a:r>
              <a:rPr lang="zh-CN" altLang="en-US"/>
              <a:t>问题</a:t>
            </a:r>
          </a:p>
        </p:txBody>
      </p:sp>
      <p:sp>
        <p:nvSpPr>
          <p:cNvPr id="31747" name="内容占位符 2">
            <a:extLst>
              <a:ext uri="{FF2B5EF4-FFF2-40B4-BE49-F238E27FC236}">
                <a16:creationId xmlns:a16="http://schemas.microsoft.com/office/drawing/2014/main" id="{4F883DB1-D0C1-4978-8B76-EBF6371E556C}"/>
              </a:ext>
            </a:extLst>
          </p:cNvPr>
          <p:cNvSpPr>
            <a:spLocks noGrp="1" noChangeArrowheads="1"/>
          </p:cNvSpPr>
          <p:nvPr>
            <p:ph idx="1"/>
          </p:nvPr>
        </p:nvSpPr>
        <p:spPr>
          <a:xfrm>
            <a:off x="468313" y="1252538"/>
            <a:ext cx="8229600" cy="4525962"/>
          </a:xfrm>
        </p:spPr>
        <p:txBody>
          <a:bodyPr/>
          <a:lstStyle/>
          <a:p>
            <a:pPr marL="0" indent="0">
              <a:buFontTx/>
              <a:buNone/>
            </a:pPr>
            <a:r>
              <a:rPr kumimoji="0" lang="zh-CN" altLang="en-US"/>
              <a:t>下面我们先来看这么一个问题：</a:t>
            </a:r>
            <a:endParaRPr kumimoji="0" lang="en-US" altLang="zh-CN"/>
          </a:p>
          <a:p>
            <a:pPr marL="0" indent="0">
              <a:buFontTx/>
              <a:buNone/>
            </a:pPr>
            <a:r>
              <a:rPr kumimoji="0" lang="zh-CN" altLang="en-US"/>
              <a:t>给两个字符串</a:t>
            </a:r>
            <a:r>
              <a:rPr kumimoji="0" lang="en-US" altLang="zh-CN"/>
              <a:t>S1</a:t>
            </a:r>
            <a:r>
              <a:rPr kumimoji="0" lang="zh-CN" altLang="en-US"/>
              <a:t>和</a:t>
            </a:r>
            <a:r>
              <a:rPr kumimoji="0" lang="en-US" altLang="zh-CN"/>
              <a:t>S2</a:t>
            </a:r>
            <a:r>
              <a:rPr kumimoji="0" lang="zh-CN" altLang="en-US"/>
              <a:t>，问</a:t>
            </a:r>
            <a:r>
              <a:rPr kumimoji="0" lang="en-US" altLang="zh-CN"/>
              <a:t>S2</a:t>
            </a:r>
            <a:r>
              <a:rPr kumimoji="0" lang="zh-CN" altLang="en-US"/>
              <a:t>是否是</a:t>
            </a:r>
            <a:r>
              <a:rPr kumimoji="0" lang="en-US" altLang="zh-CN"/>
              <a:t>S1</a:t>
            </a:r>
            <a:r>
              <a:rPr kumimoji="0" lang="zh-CN" altLang="en-US"/>
              <a:t>的</a:t>
            </a:r>
            <a:r>
              <a:rPr kumimoji="0" lang="zh-CN" altLang="en-US">
                <a:solidFill>
                  <a:srgbClr val="0000FF"/>
                </a:solidFill>
              </a:rPr>
              <a:t>子串</a:t>
            </a:r>
            <a:r>
              <a:rPr kumimoji="0" lang="zh-CN" altLang="en-US"/>
              <a:t>？</a:t>
            </a:r>
            <a:endParaRPr kumimoji="0" lang="en-US" altLang="zh-CN"/>
          </a:p>
          <a:p>
            <a:pPr marL="0" indent="0">
              <a:buFontTx/>
              <a:buNone/>
            </a:pPr>
            <a:r>
              <a:rPr kumimoji="0" lang="zh-CN" altLang="en-US"/>
              <a:t>数据范围</a:t>
            </a:r>
            <a:r>
              <a:rPr kumimoji="0" lang="zh-CN" altLang="en-US">
                <a:sym typeface="Wingdings" panose="05000000000000000000" pitchFamily="2" charset="2"/>
              </a:rPr>
              <a:t>：</a:t>
            </a:r>
            <a:r>
              <a:rPr kumimoji="0" lang="en-US" altLang="zh-CN">
                <a:sym typeface="Wingdings" panose="05000000000000000000" pitchFamily="2" charset="2"/>
              </a:rPr>
              <a:t>0&lt;|S2|&lt;=|S1|&lt;=100000</a:t>
            </a:r>
          </a:p>
          <a:p>
            <a:pPr marL="0" indent="0">
              <a:buFontTx/>
              <a:buNone/>
            </a:pPr>
            <a:endParaRPr kumimoji="0" lang="en-US" altLang="zh-CN"/>
          </a:p>
        </p:txBody>
      </p:sp>
      <p:pic>
        <p:nvPicPr>
          <p:cNvPr id="31748" name="图片 1" descr="20120430021655-1582221698.jpg">
            <a:extLst>
              <a:ext uri="{FF2B5EF4-FFF2-40B4-BE49-F238E27FC236}">
                <a16:creationId xmlns:a16="http://schemas.microsoft.com/office/drawing/2014/main" id="{995C7C16-83F3-40EE-9604-D2DCA950E1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16313"/>
            <a:ext cx="1725613"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9" name="图片 4" descr="20120430021655-1582221698.jpg">
            <a:extLst>
              <a:ext uri="{FF2B5EF4-FFF2-40B4-BE49-F238E27FC236}">
                <a16:creationId xmlns:a16="http://schemas.microsoft.com/office/drawing/2014/main" id="{0507F61D-FAB7-4900-AE28-17BEB3BEBF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516313"/>
            <a:ext cx="1724025"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图片 5" descr="20120430021655-1582221698.jpg">
            <a:extLst>
              <a:ext uri="{FF2B5EF4-FFF2-40B4-BE49-F238E27FC236}">
                <a16:creationId xmlns:a16="http://schemas.microsoft.com/office/drawing/2014/main" id="{27E36360-4E5D-4DB5-8BDA-97BB8107D9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3516313"/>
            <a:ext cx="1725612"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87B279B-CE7B-4258-8F7A-E7A1AC964013}"/>
              </a:ext>
            </a:extLst>
          </p:cNvPr>
          <p:cNvSpPr>
            <a:spLocks noGrp="1" noChangeArrowheads="1"/>
          </p:cNvSpPr>
          <p:nvPr>
            <p:ph type="title"/>
          </p:nvPr>
        </p:nvSpPr>
        <p:spPr>
          <a:xfrm>
            <a:off x="1176338" y="915988"/>
            <a:ext cx="6799262" cy="668337"/>
          </a:xfrm>
        </p:spPr>
        <p:txBody>
          <a:bodyPr>
            <a:normAutofit fontScale="90000"/>
          </a:bodyPr>
          <a:lstStyle/>
          <a:p>
            <a:pPr>
              <a:defRPr/>
            </a:pPr>
            <a:r>
              <a:rPr lang="zh-CN" altLang="en-US" dirty="0"/>
              <a:t>Trie树</a:t>
            </a:r>
          </a:p>
        </p:txBody>
      </p:sp>
      <p:sp>
        <p:nvSpPr>
          <p:cNvPr id="69635" name="Rectangle 3">
            <a:extLst>
              <a:ext uri="{FF2B5EF4-FFF2-40B4-BE49-F238E27FC236}">
                <a16:creationId xmlns:a16="http://schemas.microsoft.com/office/drawing/2014/main" id="{0BDF1AB0-318E-461C-A683-85F08767A194}"/>
              </a:ext>
            </a:extLst>
          </p:cNvPr>
          <p:cNvSpPr>
            <a:spLocks noGrp="1" noChangeArrowheads="1"/>
          </p:cNvSpPr>
          <p:nvPr>
            <p:ph idx="1"/>
          </p:nvPr>
        </p:nvSpPr>
        <p:spPr>
          <a:xfrm>
            <a:off x="184150" y="2122488"/>
            <a:ext cx="6799263" cy="4567237"/>
          </a:xfrm>
        </p:spPr>
        <p:txBody>
          <a:bodyPr/>
          <a:lstStyle/>
          <a:p>
            <a:pPr>
              <a:lnSpc>
                <a:spcPct val="90000"/>
              </a:lnSpc>
            </a:pPr>
            <a:r>
              <a:rPr lang="zh-CN" altLang="en-US" sz="1400"/>
              <a:t>Trie树</a:t>
            </a:r>
          </a:p>
          <a:p>
            <a:pPr lvl="1"/>
            <a:r>
              <a:rPr lang="zh-CN" altLang="en-US" sz="1400">
                <a:sym typeface="Arial" panose="020B0604020202020204" pitchFamily="34" charset="0"/>
              </a:rPr>
              <a:t>又称单词查找树，Trie树，是一种树形结构，是一种哈希树的变种。典型应用是用于统计，排序和保存大量的字符串（但不仅限于字符串），所以经常被搜索引擎系统用于文本词频统计。它的优点是：利用字符串的公共前缀来减少查询时间，最大限度地减少无谓的字符串比较，查询效率比哈希表高。</a:t>
            </a:r>
          </a:p>
          <a:p>
            <a:pPr lvl="1"/>
            <a:r>
              <a:rPr lang="zh-CN" altLang="en-US" sz="1400">
                <a:sym typeface="Arial" panose="020B0604020202020204" pitchFamily="34" charset="0"/>
              </a:rPr>
              <a:t>三个性质:</a:t>
            </a:r>
          </a:p>
          <a:p>
            <a:pPr lvl="2"/>
            <a:r>
              <a:rPr lang="zh-CN" altLang="en-US" sz="1200">
                <a:sym typeface="Arial" panose="020B0604020202020204" pitchFamily="34" charset="0"/>
              </a:rPr>
              <a:t>根节点不包含字符，除根节点外每一个节点都只包含一个字符； 从根节点到某一节点，路径上经过的字符连接起来，为该节点对应的字符串； 每个节点的所有子节点包含的字符都不相同。</a:t>
            </a:r>
          </a:p>
          <a:p>
            <a:pPr lvl="1"/>
            <a:r>
              <a:rPr lang="zh-CN" altLang="en-US" sz="1400">
                <a:sym typeface="Arial" panose="020B0604020202020204" pitchFamily="34" charset="0"/>
              </a:rPr>
              <a:t>搜索字典项目的方法为：</a:t>
            </a:r>
          </a:p>
          <a:p>
            <a:pPr lvl="2"/>
            <a:r>
              <a:rPr lang="zh-CN" altLang="en-US" sz="1200">
                <a:sym typeface="Arial" panose="020B0604020202020204" pitchFamily="34" charset="0"/>
              </a:rPr>
              <a:t>(1) 从根结点开始一次搜索；</a:t>
            </a:r>
          </a:p>
          <a:p>
            <a:pPr lvl="2"/>
            <a:r>
              <a:rPr lang="zh-CN" altLang="en-US" sz="1200">
                <a:sym typeface="Arial" panose="020B0604020202020204" pitchFamily="34" charset="0"/>
              </a:rPr>
              <a:t>(2) 取得要查找关键词的第一个字母，并根据该字母选择对应的子树并转到该子树继续进行检索；</a:t>
            </a:r>
          </a:p>
          <a:p>
            <a:pPr lvl="2"/>
            <a:r>
              <a:rPr lang="zh-CN" altLang="en-US" sz="1200">
                <a:sym typeface="Arial" panose="020B0604020202020204" pitchFamily="34" charset="0"/>
              </a:rPr>
              <a:t>(3) 在相应的子树上，取得要查找关键词的第二个字母,并进一步选择对应的子树进行检索。</a:t>
            </a:r>
          </a:p>
          <a:p>
            <a:pPr lvl="2"/>
            <a:r>
              <a:rPr lang="zh-CN" altLang="en-US" sz="1200">
                <a:sym typeface="Arial" panose="020B0604020202020204" pitchFamily="34" charset="0"/>
              </a:rPr>
              <a:t>(4) 迭代过程……</a:t>
            </a:r>
          </a:p>
          <a:p>
            <a:pPr lvl="2"/>
            <a:r>
              <a:rPr lang="zh-CN" altLang="en-US" sz="1200">
                <a:sym typeface="Arial" panose="020B0604020202020204" pitchFamily="34" charset="0"/>
              </a:rPr>
              <a:t>(5) 在某个结点处，关键词的所有字母已被取出，则读取附在该结点上的信息，即完成查找。</a:t>
            </a:r>
          </a:p>
          <a:p>
            <a:pPr lvl="1"/>
            <a:r>
              <a:rPr lang="zh-CN" altLang="en-US" sz="1400">
                <a:sym typeface="Arial" panose="020B0604020202020204" pitchFamily="34" charset="0"/>
              </a:rPr>
              <a:t>其他操作类似处理</a:t>
            </a:r>
          </a:p>
          <a:p>
            <a:pPr lvl="1"/>
            <a:endParaRPr lang="zh-CN" altLang="en-US" sz="1000">
              <a:sym typeface="Arial" panose="020B0604020202020204" pitchFamily="34" charset="0"/>
            </a:endParaRPr>
          </a:p>
        </p:txBody>
      </p:sp>
      <p:pic>
        <p:nvPicPr>
          <p:cNvPr id="69636" name="Picture 4" descr="d62a6059252dd42a745cc2c2033b5bb5c9eab806">
            <a:extLst>
              <a:ext uri="{FF2B5EF4-FFF2-40B4-BE49-F238E27FC236}">
                <a16:creationId xmlns:a16="http://schemas.microsoft.com/office/drawing/2014/main" id="{F1C4A1BD-440B-4ED4-AC8A-1F968EEF5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0163" y="168275"/>
            <a:ext cx="2579687"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E68485E-3D03-4968-8D43-151A55EABC14}"/>
              </a:ext>
            </a:extLst>
          </p:cNvPr>
          <p:cNvSpPr>
            <a:spLocks noGrp="1" noChangeArrowheads="1"/>
          </p:cNvSpPr>
          <p:nvPr>
            <p:ph type="title"/>
          </p:nvPr>
        </p:nvSpPr>
        <p:spPr/>
        <p:txBody>
          <a:bodyPr/>
          <a:lstStyle/>
          <a:p>
            <a:r>
              <a:rPr lang="zh-CN" altLang="en-US"/>
              <a:t>Trie树</a:t>
            </a:r>
          </a:p>
        </p:txBody>
      </p:sp>
      <p:sp>
        <p:nvSpPr>
          <p:cNvPr id="70659" name="Rectangle 3">
            <a:extLst>
              <a:ext uri="{FF2B5EF4-FFF2-40B4-BE49-F238E27FC236}">
                <a16:creationId xmlns:a16="http://schemas.microsoft.com/office/drawing/2014/main" id="{6CB84180-5E34-421B-840E-22A12A62B7EA}"/>
              </a:ext>
            </a:extLst>
          </p:cNvPr>
          <p:cNvSpPr>
            <a:spLocks noGrp="1" noChangeArrowheads="1"/>
          </p:cNvSpPr>
          <p:nvPr>
            <p:ph idx="1"/>
          </p:nvPr>
        </p:nvSpPr>
        <p:spPr/>
        <p:txBody>
          <a:bodyPr/>
          <a:lstStyle/>
          <a:p>
            <a:r>
              <a:rPr lang="zh-CN" altLang="en-US"/>
              <a:t>Trie树的结构</a:t>
            </a:r>
          </a:p>
          <a:p>
            <a:pPr lvl="1"/>
            <a:r>
              <a:rPr lang="zh-CN" altLang="en-US"/>
              <a:t>Trie树的入口称为root，root点除引出字符外不保存任何信息。</a:t>
            </a:r>
          </a:p>
          <a:p>
            <a:pPr lvl="1"/>
            <a:r>
              <a:rPr lang="zh-CN" altLang="en-US"/>
              <a:t>其他节点保存的信息有：</a:t>
            </a:r>
          </a:p>
          <a:p>
            <a:pPr lvl="2"/>
            <a:r>
              <a:rPr lang="zh-CN" altLang="en-US"/>
              <a:t>count：到此节点处截止的单词个数，如没有单词以该节点结尾，则count值为-1</a:t>
            </a:r>
          </a:p>
          <a:p>
            <a:pPr lvl="2"/>
            <a:r>
              <a:rPr lang="zh-CN" altLang="en-US"/>
              <a:t>next[26]：记录下面的节点（26对应a-z,若大小写混合，next数组开到52即可）</a:t>
            </a:r>
          </a:p>
          <a:p>
            <a:pPr lvl="1"/>
            <a:endParaRPr lang="zh-CN" altLang="en-US"/>
          </a:p>
        </p:txBody>
      </p:sp>
    </p:spTree>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Rectangle 1">
            <a:extLst>
              <a:ext uri="{FF2B5EF4-FFF2-40B4-BE49-F238E27FC236}">
                <a16:creationId xmlns:a16="http://schemas.microsoft.com/office/drawing/2014/main" id="{2B390D98-6F43-4E14-ABD2-EA452BBF9AA0}"/>
              </a:ext>
            </a:extLst>
          </p:cNvPr>
          <p:cNvSpPr>
            <a:spLocks noGrp="1" noChangeArrowheads="1"/>
          </p:cNvSpPr>
          <p:nvPr>
            <p:ph idx="1"/>
          </p:nvPr>
        </p:nvSpPr>
        <p:spPr>
          <a:xfrm>
            <a:off x="615950" y="-23813"/>
            <a:ext cx="7483475" cy="7232651"/>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indent="0" eaLnBrk="1" hangingPunct="1">
              <a:spcBef>
                <a:spcPct val="0"/>
              </a:spcBef>
              <a:buFontTx/>
              <a:buNone/>
            </a:pPr>
            <a:r>
              <a:rPr kumimoji="0" lang="zh-CN" altLang="zh-CN" sz="1600">
                <a:latin typeface="Arial Unicode MS"/>
                <a:ea typeface="宋体" panose="02010600030101010101" pitchFamily="2" charset="-122"/>
              </a:rPr>
              <a:t>#define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MAX</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26//字符集大小</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typedef</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struct</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TrieNode</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int</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nCount;//记录该字符出现次数</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struct</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TrieNode*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next[MAX];</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}TrieNode;</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p>
          <a:p>
            <a:pPr marL="0" indent="0">
              <a:spcBef>
                <a:spcPct val="0"/>
              </a:spcBef>
              <a:buFontTx/>
              <a:buNone/>
            </a:pPr>
            <a:r>
              <a:rPr kumimoji="0" lang="zh-CN" altLang="zh-CN" sz="1600">
                <a:latin typeface="Arial Unicode MS"/>
                <a:ea typeface="宋体" panose="02010600030101010101" pitchFamily="2" charset="-122"/>
              </a:rPr>
              <a:t>TrieNode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Memory[1000000];</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int</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allocp=0;</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p>
          <a:p>
            <a:pPr marL="0" indent="0">
              <a:spcBef>
                <a:spcPct val="0"/>
              </a:spcBef>
              <a:buFontTx/>
              <a:buNone/>
            </a:pPr>
            <a:r>
              <a:rPr kumimoji="0" lang="zh-CN" altLang="zh-CN" sz="1600">
                <a:latin typeface="Arial Unicode MS"/>
                <a:ea typeface="宋体" panose="02010600030101010101" pitchFamily="2" charset="-122"/>
              </a:rPr>
              <a:t>/*初始化*/</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void</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InitTrieRoot(TrieNode*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*pRoot)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*pRoot=NULL;</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p>
          <a:p>
            <a:pPr marL="0" indent="0">
              <a:spcBef>
                <a:spcPct val="0"/>
              </a:spcBef>
              <a:buFontTx/>
              <a:buNone/>
            </a:pPr>
            <a:r>
              <a:rPr kumimoji="0" lang="zh-CN" altLang="zh-CN" sz="1600">
                <a:latin typeface="Arial Unicode MS"/>
                <a:ea typeface="宋体" panose="02010600030101010101" pitchFamily="2" charset="-122"/>
              </a:rPr>
              <a:t>/*创建新结点*/</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TrieNode*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CreateTrieNode()</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int</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i;</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TrieNode</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p=&amp;Memory[allocp++];</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p-&gt;nCount=1;</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for(i=0;i&lt;MAX;i++)</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p-&gt;next[i]=NULL;</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return</a:t>
            </a:r>
            <a:r>
              <a:rPr kumimoji="0" lang="zh-CN" altLang="zh-CN" sz="1600">
                <a:latin typeface="Arial" panose="020B0604020202020204" pitchFamily="34" charset="0"/>
                <a:ea typeface="宋体" panose="02010600030101010101" pitchFamily="2" charset="-122"/>
              </a:rPr>
              <a:t> </a:t>
            </a:r>
            <a:r>
              <a:rPr kumimoji="0" lang="zh-CN" altLang="zh-CN" sz="1600">
                <a:latin typeface="Arial Unicode MS"/>
                <a:ea typeface="宋体" panose="02010600030101010101" pitchFamily="2" charset="-122"/>
              </a:rPr>
              <a:t>p;</a:t>
            </a:r>
            <a:endParaRPr kumimoji="0" lang="zh-CN" altLang="zh-CN" sz="1600">
              <a:latin typeface="Arial" panose="020B0604020202020204" pitchFamily="34" charset="0"/>
              <a:ea typeface="宋体" panose="02010600030101010101" pitchFamily="2" charset="-122"/>
            </a:endParaRPr>
          </a:p>
          <a:p>
            <a:pPr marL="0" indent="0">
              <a:spcBef>
                <a:spcPct val="0"/>
              </a:spcBef>
              <a:buFontTx/>
              <a:buNone/>
            </a:pPr>
            <a:r>
              <a:rPr kumimoji="0" lang="zh-CN" altLang="zh-CN" sz="1600">
                <a:latin typeface="Arial Unicode MS"/>
                <a:ea typeface="宋体" panose="02010600030101010101" pitchFamily="2" charset="-122"/>
              </a:rPr>
              <a:t>}</a:t>
            </a:r>
            <a:endParaRPr kumimoji="0" lang="zh-CN" altLang="zh-CN" sz="160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AA1128EB-9046-41CD-A3A6-110260EE3151}"/>
              </a:ext>
            </a:extLst>
          </p:cNvPr>
          <p:cNvSpPr>
            <a:spLocks noGrp="1" noChangeArrowheads="1"/>
          </p:cNvSpPr>
          <p:nvPr>
            <p:ph idx="1"/>
          </p:nvPr>
        </p:nvSpPr>
        <p:spPr>
          <a:xfrm>
            <a:off x="615950" y="550863"/>
            <a:ext cx="6384925" cy="62484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eaLnBrk="1" hangingPunct="1">
              <a:spcBef>
                <a:spcPct val="0"/>
              </a:spcBef>
              <a:buFontTx/>
              <a:buNone/>
            </a:pPr>
            <a:r>
              <a:rPr kumimoji="0" lang="zh-CN" altLang="zh-CN" sz="2000">
                <a:latin typeface="Arial Unicode MS"/>
                <a:ea typeface="宋体" panose="02010600030101010101" pitchFamily="2" charset="-122"/>
              </a:rPr>
              <a:t>/*插入*/</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void</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InsertTrie(TrieNode*</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*pRoot,char</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*s)</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int</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i,k;</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TrieNode*p;</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if(!(p=*pRoot))</a:t>
            </a:r>
            <a:r>
              <a:rPr kumimoji="0" lang="en-US" altLang="zh-CN" sz="2000">
                <a:latin typeface="Arial Unicode MS"/>
                <a:ea typeface="宋体" panose="02010600030101010101" pitchFamily="2" charset="-122"/>
              </a:rPr>
              <a:t>//*pRoot</a:t>
            </a:r>
            <a:r>
              <a:rPr kumimoji="0" lang="zh-CN" altLang="en-US" sz="2000">
                <a:latin typeface="Arial Unicode MS"/>
                <a:ea typeface="宋体" panose="02010600030101010101" pitchFamily="2" charset="-122"/>
              </a:rPr>
              <a:t>为</a:t>
            </a:r>
            <a:r>
              <a:rPr kumimoji="0" lang="en-US" altLang="zh-CN" sz="2000">
                <a:latin typeface="Arial Unicode MS"/>
                <a:ea typeface="宋体" panose="02010600030101010101" pitchFamily="2" charset="-122"/>
              </a:rPr>
              <a:t>NULL</a:t>
            </a:r>
            <a:r>
              <a:rPr kumimoji="0" lang="zh-CN" altLang="en-US" sz="2000">
                <a:latin typeface="Arial Unicode MS"/>
                <a:ea typeface="宋体" panose="02010600030101010101" pitchFamily="2" charset="-122"/>
              </a:rPr>
              <a:t>是，表示要初始化树</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p=*pRoot=CreateTrieNode();</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i=0;</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while(s[i])</a:t>
            </a:r>
            <a:r>
              <a:rPr kumimoji="0" lang="en-US" altLang="zh-CN" sz="2000">
                <a:latin typeface="Arial Unicode MS"/>
                <a:ea typeface="宋体" panose="02010600030101010101" pitchFamily="2" charset="-122"/>
              </a:rPr>
              <a:t>//</a:t>
            </a:r>
            <a:r>
              <a:rPr kumimoji="0" lang="zh-CN" altLang="en-US" sz="2000">
                <a:latin typeface="Arial Unicode MS"/>
                <a:ea typeface="宋体" panose="02010600030101010101" pitchFamily="2" charset="-122"/>
              </a:rPr>
              <a:t>假设字符串以</a:t>
            </a:r>
            <a:r>
              <a:rPr kumimoji="0" lang="en-US" altLang="zh-CN" sz="2000">
                <a:latin typeface="Arial Unicode MS"/>
                <a:ea typeface="宋体" panose="02010600030101010101" pitchFamily="2" charset="-122"/>
              </a:rPr>
              <a:t>0</a:t>
            </a:r>
            <a:r>
              <a:rPr kumimoji="0" lang="zh-CN" altLang="en-US" sz="2000">
                <a:latin typeface="Arial Unicode MS"/>
                <a:ea typeface="宋体" panose="02010600030101010101" pitchFamily="2" charset="-122"/>
              </a:rPr>
              <a:t>结尾</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k=s[i++]-'a';//确定branch</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if(!p-&gt;next[k])</a:t>
            </a:r>
            <a:r>
              <a:rPr kumimoji="0" lang="en-US" altLang="zh-CN" sz="2000">
                <a:latin typeface="Arial Unicode MS"/>
                <a:ea typeface="宋体" panose="02010600030101010101" pitchFamily="2" charset="-122"/>
              </a:rPr>
              <a:t>//</a:t>
            </a:r>
            <a:r>
              <a:rPr kumimoji="0" lang="zh-CN" altLang="en-US" sz="2000">
                <a:latin typeface="Arial Unicode MS"/>
                <a:ea typeface="宋体" panose="02010600030101010101" pitchFamily="2" charset="-122"/>
              </a:rPr>
              <a:t>还没有这个字符</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p-&gt;next[k]=CreateTrieNode();</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else</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p-&gt;next[k]-&gt;nCount++;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en-US"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p=p-&gt;next[k];</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1">
            <a:extLst>
              <a:ext uri="{FF2B5EF4-FFF2-40B4-BE49-F238E27FC236}">
                <a16:creationId xmlns:a16="http://schemas.microsoft.com/office/drawing/2014/main" id="{F911D98D-19DE-452D-B3FD-90DBC087A312}"/>
              </a:ext>
            </a:extLst>
          </p:cNvPr>
          <p:cNvSpPr>
            <a:spLocks noGrp="1" noChangeArrowheads="1"/>
          </p:cNvSpPr>
          <p:nvPr>
            <p:ph idx="1"/>
          </p:nvPr>
        </p:nvSpPr>
        <p:spPr>
          <a:xfrm>
            <a:off x="615950" y="858838"/>
            <a:ext cx="4829175" cy="56324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mpd="sng">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indent="0" eaLnBrk="1" hangingPunct="1">
              <a:spcBef>
                <a:spcPct val="0"/>
              </a:spcBef>
              <a:buFontTx/>
              <a:buNone/>
            </a:pPr>
            <a:r>
              <a:rPr kumimoji="0" lang="zh-CN" altLang="zh-CN" sz="2000">
                <a:latin typeface="Arial Unicode MS"/>
                <a:ea typeface="宋体" panose="02010600030101010101" pitchFamily="2" charset="-122"/>
              </a:rPr>
              <a:t>//查找</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int</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SearchTrie(TrieNode*</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*pRoot,char</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*s)</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TrieNode</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int</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i,k;</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if(!(p=*pRoot))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return0;</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i=0;</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while(s[i])</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k=s[i++]-'a';</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if(p-&gt;next[k]==NULL)</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return</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0;</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p=p-&gt;next[k];</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return</a:t>
            </a:r>
            <a:r>
              <a:rPr kumimoji="0" lang="zh-CN" altLang="zh-CN" sz="2000">
                <a:latin typeface="Arial" panose="020B0604020202020204" pitchFamily="34" charset="0"/>
                <a:ea typeface="宋体" panose="02010600030101010101" pitchFamily="2" charset="-122"/>
              </a:rPr>
              <a:t> </a:t>
            </a:r>
            <a:r>
              <a:rPr kumimoji="0" lang="zh-CN" altLang="zh-CN" sz="2000">
                <a:latin typeface="Arial Unicode MS"/>
                <a:ea typeface="宋体" panose="02010600030101010101" pitchFamily="2" charset="-122"/>
              </a:rPr>
              <a:t>p-&gt;nCount;</a:t>
            </a:r>
            <a:endParaRPr kumimoji="0" lang="zh-CN" altLang="zh-CN" sz="2000">
              <a:latin typeface="Arial" panose="020B0604020202020204" pitchFamily="34" charset="0"/>
              <a:ea typeface="宋体" panose="02010600030101010101" pitchFamily="2" charset="-122"/>
            </a:endParaRPr>
          </a:p>
          <a:p>
            <a:pPr marL="0" indent="0">
              <a:spcBef>
                <a:spcPct val="0"/>
              </a:spcBef>
              <a:buFontTx/>
              <a:buNone/>
            </a:pPr>
            <a:r>
              <a:rPr kumimoji="0" lang="zh-CN" altLang="zh-CN" sz="2000">
                <a:latin typeface="Arial Unicode MS"/>
                <a:ea typeface="宋体" panose="02010600030101010101" pitchFamily="2" charset="-122"/>
              </a:rPr>
              <a:t>}</a:t>
            </a:r>
            <a:endParaRPr kumimoji="0" lang="zh-CN" altLang="zh-CN" sz="2000">
              <a:latin typeface="Arial" panose="020B0604020202020204" pitchFamily="34" charset="0"/>
              <a:ea typeface="宋体" panose="02010600030101010101" pitchFamily="2" charset="-122"/>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0C3B70C5-AD9F-49EE-99ED-7567815F290F}"/>
              </a:ext>
            </a:extLst>
          </p:cNvPr>
          <p:cNvSpPr>
            <a:spLocks noGrp="1" noChangeArrowheads="1"/>
          </p:cNvSpPr>
          <p:nvPr>
            <p:ph type="title"/>
          </p:nvPr>
        </p:nvSpPr>
        <p:spPr/>
        <p:txBody>
          <a:bodyPr/>
          <a:lstStyle/>
          <a:p>
            <a:r>
              <a:rPr lang="zh-CN" altLang="en-US"/>
              <a:t>AC自动机</a:t>
            </a:r>
          </a:p>
        </p:txBody>
      </p:sp>
      <p:sp>
        <p:nvSpPr>
          <p:cNvPr id="16387" name="Rectangle 3">
            <a:extLst>
              <a:ext uri="{FF2B5EF4-FFF2-40B4-BE49-F238E27FC236}">
                <a16:creationId xmlns:a16="http://schemas.microsoft.com/office/drawing/2014/main" id="{8A487BEF-613A-4C2C-B6EF-659E9B5DF197}"/>
              </a:ext>
            </a:extLst>
          </p:cNvPr>
          <p:cNvSpPr>
            <a:spLocks noGrp="1" noChangeArrowheads="1"/>
          </p:cNvSpPr>
          <p:nvPr>
            <p:ph idx="1"/>
          </p:nvPr>
        </p:nvSpPr>
        <p:spPr/>
        <p:txBody>
          <a:bodyPr>
            <a:normAutofit lnSpcReduction="10000"/>
          </a:bodyPr>
          <a:lstStyle/>
          <a:p>
            <a:pPr>
              <a:lnSpc>
                <a:spcPct val="90000"/>
              </a:lnSpc>
              <a:defRPr/>
            </a:pPr>
            <a:r>
              <a:rPr lang="zh-CN" altLang="en-US" sz="2000" dirty="0"/>
              <a:t>自动机</a:t>
            </a:r>
          </a:p>
          <a:p>
            <a:pPr lvl="1">
              <a:defRPr/>
            </a:pPr>
            <a:r>
              <a:rPr lang="zh-CN" altLang="en-US" sz="1800" dirty="0"/>
              <a:t>计算机控制系统的控制程序具有有限状态自动机（FA）的特征，可以用有限状态机理论来描述。有限自动机（Finite Automata Machine）是计算机科学的重要基石，它在软件开发领域内通常被称作有限状态机（Finite State Machine），是一种应用非常广泛的软件设计模式。</a:t>
            </a:r>
          </a:p>
          <a:p>
            <a:pPr lvl="1">
              <a:defRPr/>
            </a:pPr>
            <a:r>
              <a:rPr lang="zh-CN" altLang="en-US" sz="1800" dirty="0"/>
              <a:t>有限状态机，（英语：Finite-state machine, FSM），又称有限状态自动机，简称状态机，是表示有限个状态以及在这些状态之间的转移和动作等行为的数学模型。</a:t>
            </a:r>
          </a:p>
          <a:p>
            <a:pPr lvl="1">
              <a:defRPr/>
            </a:pPr>
            <a:r>
              <a:rPr lang="zh-CN" altLang="en-US" sz="1800" dirty="0"/>
              <a:t>状态存储关于过去的信息，就是说：它反映从系统开始到现在时刻的输入变化。转移指示状态变更，并且用必须满足来确使转移发生的条件来描述它。动作是在给定时刻要进行的活动的描述。有多种类型的动作：</a:t>
            </a:r>
          </a:p>
          <a:p>
            <a:pPr lvl="1">
              <a:defRPr/>
            </a:pPr>
            <a:r>
              <a:rPr lang="zh-CN" altLang="en-US" sz="1800" dirty="0"/>
              <a:t>进入动作（entry action）：在进入状态时进行</a:t>
            </a:r>
          </a:p>
          <a:p>
            <a:pPr lvl="1">
              <a:defRPr/>
            </a:pPr>
            <a:r>
              <a:rPr lang="zh-CN" altLang="en-US" sz="1800" dirty="0"/>
              <a:t>退出动作：在退出状态时进行</a:t>
            </a:r>
          </a:p>
          <a:p>
            <a:pPr lvl="1">
              <a:defRPr/>
            </a:pPr>
            <a:r>
              <a:rPr lang="zh-CN" altLang="en-US" sz="1800" dirty="0"/>
              <a:t>输入动作：依赖于当前状态和输入条件进行</a:t>
            </a:r>
          </a:p>
          <a:p>
            <a:pPr lvl="1">
              <a:defRPr/>
            </a:pPr>
            <a:r>
              <a:rPr lang="zh-CN" altLang="en-US" sz="1800" dirty="0"/>
              <a:t>转移动作：在进行特定转移时进行</a:t>
            </a:r>
          </a:p>
          <a:p>
            <a:pPr lvl="1">
              <a:defRPr/>
            </a:pPr>
            <a:endParaRPr lang="zh-CN" altLang="en-US" sz="1400" dirty="0"/>
          </a:p>
          <a:p>
            <a:pPr marL="0" lvl="1" indent="0">
              <a:buFont typeface="幼圆" panose="02010509060101010101" pitchFamily="49" charset="-122"/>
              <a:buNone/>
              <a:defRPr/>
            </a:pPr>
            <a:endParaRPr lang="zh-CN" altLang="en-US" sz="1400" dirty="0"/>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DC5D5DF7-7AC9-4DE8-A6E0-FBD75012928A}"/>
              </a:ext>
            </a:extLst>
          </p:cNvPr>
          <p:cNvSpPr>
            <a:spLocks noGrp="1" noChangeArrowheads="1"/>
          </p:cNvSpPr>
          <p:nvPr>
            <p:ph type="title"/>
          </p:nvPr>
        </p:nvSpPr>
        <p:spPr/>
        <p:txBody>
          <a:bodyPr/>
          <a:lstStyle/>
          <a:p>
            <a:r>
              <a:rPr lang="zh-CN" altLang="en-US"/>
              <a:t>AC自动机</a:t>
            </a:r>
          </a:p>
        </p:txBody>
      </p:sp>
      <p:sp>
        <p:nvSpPr>
          <p:cNvPr id="17411" name="Rectangle 3">
            <a:extLst>
              <a:ext uri="{FF2B5EF4-FFF2-40B4-BE49-F238E27FC236}">
                <a16:creationId xmlns:a16="http://schemas.microsoft.com/office/drawing/2014/main" id="{F3D67966-380F-4082-A9CA-79AE4CC94950}"/>
              </a:ext>
            </a:extLst>
          </p:cNvPr>
          <p:cNvSpPr>
            <a:spLocks noGrp="1" noChangeArrowheads="1"/>
          </p:cNvSpPr>
          <p:nvPr>
            <p:ph idx="1"/>
          </p:nvPr>
        </p:nvSpPr>
        <p:spPr/>
        <p:txBody>
          <a:bodyPr>
            <a:normAutofit fontScale="92500" lnSpcReduction="10000"/>
          </a:bodyPr>
          <a:lstStyle/>
          <a:p>
            <a:pPr>
              <a:defRPr/>
            </a:pPr>
            <a:r>
              <a:rPr lang="zh-CN" altLang="en-US"/>
              <a:t>关于AC自动机</a:t>
            </a:r>
          </a:p>
          <a:p>
            <a:pPr lvl="1">
              <a:defRPr/>
            </a:pPr>
            <a:r>
              <a:rPr lang="zh-CN" altLang="en-US"/>
              <a:t>AC自动机：Aho-Corasick automation，该算法在1975年产生于贝尔实验室，是著名的多模匹配算法之一。一个常见的例子就是给出n个单词，再给出一段包含m个字符的文章，让你找出有多少个单词在文章里出现过。要搞懂AC自动机，先得有模式树（字典树）Trie和KMP模式匹配算法的基础知识。AC自动机算法分为3步：构造一棵Trie树，构造失败指针和模式匹配过程。</a:t>
            </a:r>
          </a:p>
          <a:p>
            <a:pPr lvl="1">
              <a:defRPr/>
            </a:pPr>
            <a:r>
              <a:rPr lang="zh-CN" altLang="en-US"/>
              <a:t>简单来说，AC自动机是用来进行多模式匹配（单个主串，多个模式串）的高效算法。</a:t>
            </a: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C917DB2-A013-47C3-8814-3FAF9AD29131}"/>
              </a:ext>
            </a:extLst>
          </p:cNvPr>
          <p:cNvSpPr>
            <a:spLocks noGrp="1" noChangeArrowheads="1"/>
          </p:cNvSpPr>
          <p:nvPr>
            <p:ph type="title"/>
          </p:nvPr>
        </p:nvSpPr>
        <p:spPr/>
        <p:txBody>
          <a:bodyPr/>
          <a:lstStyle/>
          <a:p>
            <a:r>
              <a:rPr lang="zh-CN" altLang="en-US"/>
              <a:t>AC自动机</a:t>
            </a:r>
          </a:p>
        </p:txBody>
      </p:sp>
      <p:sp>
        <p:nvSpPr>
          <p:cNvPr id="18435" name="Rectangle 3">
            <a:extLst>
              <a:ext uri="{FF2B5EF4-FFF2-40B4-BE49-F238E27FC236}">
                <a16:creationId xmlns:a16="http://schemas.microsoft.com/office/drawing/2014/main" id="{551D7C3F-2AE3-481E-B6D4-A29ED8CE3D35}"/>
              </a:ext>
            </a:extLst>
          </p:cNvPr>
          <p:cNvSpPr>
            <a:spLocks noGrp="1" noChangeArrowheads="1"/>
          </p:cNvSpPr>
          <p:nvPr>
            <p:ph idx="1"/>
          </p:nvPr>
        </p:nvSpPr>
        <p:spPr/>
        <p:txBody>
          <a:bodyPr>
            <a:normAutofit fontScale="92500" lnSpcReduction="10000"/>
          </a:bodyPr>
          <a:lstStyle/>
          <a:p>
            <a:pPr>
              <a:defRPr/>
            </a:pPr>
            <a:r>
              <a:rPr lang="zh-CN" altLang="en-US" dirty="0"/>
              <a:t>AC自动机的构造过程</a:t>
            </a:r>
          </a:p>
          <a:p>
            <a:pPr lvl="1">
              <a:defRPr/>
            </a:pPr>
            <a:r>
              <a:rPr lang="zh-CN" altLang="en-US" dirty="0"/>
              <a:t>使用Aho-Corasick算法需要三步：</a:t>
            </a:r>
          </a:p>
          <a:p>
            <a:pPr lvl="1">
              <a:defRPr/>
            </a:pPr>
            <a:r>
              <a:rPr lang="zh-CN" altLang="en-US" dirty="0"/>
              <a:t>1.建立模式串的Trie</a:t>
            </a:r>
          </a:p>
          <a:p>
            <a:pPr lvl="1">
              <a:defRPr/>
            </a:pPr>
            <a:r>
              <a:rPr lang="zh-CN" altLang="en-US" dirty="0"/>
              <a:t>2.给Trie添加失败路径</a:t>
            </a:r>
          </a:p>
          <a:p>
            <a:pPr lvl="1">
              <a:defRPr/>
            </a:pPr>
            <a:r>
              <a:rPr lang="zh-CN" altLang="en-US" dirty="0"/>
              <a:t>3.根据AC自动机，搜索待处理的文本</a:t>
            </a:r>
          </a:p>
          <a:p>
            <a:pPr marL="0" lvl="1" indent="0">
              <a:buFont typeface="幼圆" panose="02010509060101010101" pitchFamily="49" charset="-122"/>
              <a:buNone/>
              <a:defRPr/>
            </a:pPr>
            <a:endParaRPr lang="zh-CN" altLang="en-US" dirty="0"/>
          </a:p>
          <a:p>
            <a:pPr marL="0" lvl="1" indent="0">
              <a:buFont typeface="幼圆" panose="02010509060101010101" pitchFamily="49" charset="-122"/>
              <a:buNone/>
              <a:defRPr/>
            </a:pPr>
            <a:r>
              <a:rPr lang="zh-CN" altLang="en-US" dirty="0"/>
              <a:t>	我们以下面这个例子来介绍AC自动机的运作过程</a:t>
            </a:r>
          </a:p>
          <a:p>
            <a:pPr marL="0" lvl="1" indent="0">
              <a:buFont typeface="幼圆" panose="02010509060101010101" pitchFamily="49" charset="-122"/>
              <a:buNone/>
              <a:defRPr/>
            </a:pPr>
            <a:r>
              <a:rPr lang="zh-CN" altLang="en-US" dirty="0"/>
              <a:t>	例子：给定5个单词：say she shr he her，然后给定一个字符串	yasherhs。问一共有多少单词在这个字符串中出现过。</a:t>
            </a:r>
          </a:p>
        </p:txBody>
      </p:sp>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BE5CEC57-9D30-4A8E-8E69-D3A18EF05A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5" y="3632200"/>
            <a:ext cx="5143500" cy="279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Rectangle 3">
            <a:extLst>
              <a:ext uri="{FF2B5EF4-FFF2-40B4-BE49-F238E27FC236}">
                <a16:creationId xmlns:a16="http://schemas.microsoft.com/office/drawing/2014/main" id="{CDCA1C92-DDCF-4D42-8CD4-BC78F27D1FA1}"/>
              </a:ext>
            </a:extLst>
          </p:cNvPr>
          <p:cNvSpPr>
            <a:spLocks noGrp="1" noChangeArrowheads="1"/>
          </p:cNvSpPr>
          <p:nvPr>
            <p:ph type="title"/>
          </p:nvPr>
        </p:nvSpPr>
        <p:spPr/>
        <p:txBody>
          <a:bodyPr/>
          <a:lstStyle/>
          <a:p>
            <a:r>
              <a:rPr lang="zh-CN" altLang="en-US"/>
              <a:t>AC自动机</a:t>
            </a:r>
          </a:p>
        </p:txBody>
      </p:sp>
      <p:sp>
        <p:nvSpPr>
          <p:cNvPr id="77828" name="Rectangle 4">
            <a:extLst>
              <a:ext uri="{FF2B5EF4-FFF2-40B4-BE49-F238E27FC236}">
                <a16:creationId xmlns:a16="http://schemas.microsoft.com/office/drawing/2014/main" id="{9FD99A77-E3C4-4817-8BE3-A1C332268465}"/>
              </a:ext>
            </a:extLst>
          </p:cNvPr>
          <p:cNvSpPr>
            <a:spLocks noGrp="1" noChangeArrowheads="1"/>
          </p:cNvSpPr>
          <p:nvPr>
            <p:ph idx="1"/>
          </p:nvPr>
        </p:nvSpPr>
        <p:spPr>
          <a:xfrm>
            <a:off x="593725" y="1585913"/>
            <a:ext cx="8229600" cy="4525962"/>
          </a:xfrm>
        </p:spPr>
        <p:txBody>
          <a:bodyPr/>
          <a:lstStyle/>
          <a:p>
            <a:r>
              <a:rPr lang="zh-CN" altLang="en-US"/>
              <a:t>确定数据结构</a:t>
            </a:r>
          </a:p>
          <a:p>
            <a:pPr lvl="1"/>
            <a:r>
              <a:rPr lang="zh-CN" altLang="en-US"/>
              <a:t>首先，我们需要确定AC自动机所需的数据存储结构，它们的用处之后会讲到。</a:t>
            </a:r>
          </a:p>
          <a:p>
            <a:pPr lvl="1"/>
            <a:endParaRPr lang="zh-CN" altLang="en-US" b="1"/>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E753C2EA-1355-4C68-842D-E602599D08D8}"/>
              </a:ext>
            </a:extLst>
          </p:cNvPr>
          <p:cNvSpPr>
            <a:spLocks noGrp="1" noChangeArrowheads="1"/>
          </p:cNvSpPr>
          <p:nvPr>
            <p:ph type="title"/>
          </p:nvPr>
        </p:nvSpPr>
        <p:spPr/>
        <p:txBody>
          <a:bodyPr/>
          <a:lstStyle/>
          <a:p>
            <a:r>
              <a:rPr lang="zh-CN" altLang="en-US"/>
              <a:t>AC自动机</a:t>
            </a:r>
          </a:p>
        </p:txBody>
      </p:sp>
      <p:sp>
        <p:nvSpPr>
          <p:cNvPr id="20483" name="Rectangle 3">
            <a:extLst>
              <a:ext uri="{FF2B5EF4-FFF2-40B4-BE49-F238E27FC236}">
                <a16:creationId xmlns:a16="http://schemas.microsoft.com/office/drawing/2014/main" id="{7B189CAB-FF13-4CE0-A73C-A635CDA585D7}"/>
              </a:ext>
            </a:extLst>
          </p:cNvPr>
          <p:cNvSpPr>
            <a:spLocks noGrp="1" noChangeArrowheads="1"/>
          </p:cNvSpPr>
          <p:nvPr>
            <p:ph idx="1"/>
          </p:nvPr>
        </p:nvSpPr>
        <p:spPr>
          <a:xfrm>
            <a:off x="468313" y="1352550"/>
            <a:ext cx="8229600" cy="4525963"/>
          </a:xfrm>
        </p:spPr>
        <p:txBody>
          <a:bodyPr>
            <a:normAutofit lnSpcReduction="10000"/>
          </a:bodyPr>
          <a:lstStyle/>
          <a:p>
            <a:pPr>
              <a:defRPr/>
            </a:pPr>
            <a:r>
              <a:rPr lang="zh-CN" altLang="en-US" dirty="0"/>
              <a:t>第一步：构建Trie</a:t>
            </a:r>
          </a:p>
          <a:p>
            <a:pPr>
              <a:defRPr/>
            </a:pPr>
            <a:endParaRPr lang="zh-CN" altLang="en-US" dirty="0"/>
          </a:p>
          <a:p>
            <a:pPr>
              <a:defRPr/>
            </a:pPr>
            <a:endParaRPr lang="zh-CN" altLang="en-US" dirty="0"/>
          </a:p>
          <a:p>
            <a:pPr>
              <a:defRPr/>
            </a:pPr>
            <a:endParaRPr lang="zh-CN" altLang="en-US" dirty="0"/>
          </a:p>
          <a:p>
            <a:pPr>
              <a:defRPr/>
            </a:pPr>
            <a:endParaRPr lang="zh-CN" altLang="en-US" dirty="0"/>
          </a:p>
          <a:p>
            <a:pPr>
              <a:defRPr/>
            </a:pPr>
            <a:endParaRPr lang="zh-CN" altLang="en-US" dirty="0"/>
          </a:p>
          <a:p>
            <a:pPr lvl="1">
              <a:defRPr/>
            </a:pPr>
            <a:endParaRPr lang="zh-CN" altLang="en-US" dirty="0"/>
          </a:p>
          <a:p>
            <a:pPr lvl="1">
              <a:defRPr/>
            </a:pPr>
            <a:r>
              <a:rPr lang="zh-CN" altLang="en-US" dirty="0"/>
              <a:t>构建完成后的效果</a:t>
            </a:r>
          </a:p>
          <a:p>
            <a:pPr>
              <a:defRPr/>
            </a:pPr>
            <a:endParaRPr lang="zh-CN" altLang="en-US" dirty="0"/>
          </a:p>
          <a:p>
            <a:pPr lvl="1">
              <a:defRPr/>
            </a:pPr>
            <a:endParaRPr lang="zh-CN" altLang="en-US" dirty="0"/>
          </a:p>
        </p:txBody>
      </p:sp>
      <p:pic>
        <p:nvPicPr>
          <p:cNvPr id="78852" name="Picture 4">
            <a:extLst>
              <a:ext uri="{FF2B5EF4-FFF2-40B4-BE49-F238E27FC236}">
                <a16:creationId xmlns:a16="http://schemas.microsoft.com/office/drawing/2014/main" id="{D59A547C-5648-4B02-B1FB-7A0805E95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4200" y="4649788"/>
            <a:ext cx="3654425" cy="200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8853" name="Picture 5">
            <a:extLst>
              <a:ext uri="{FF2B5EF4-FFF2-40B4-BE49-F238E27FC236}">
                <a16:creationId xmlns:a16="http://schemas.microsoft.com/office/drawing/2014/main" id="{13D6DEA6-2893-4E08-9306-92750A618C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087563"/>
            <a:ext cx="5246688" cy="240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F4372FC6-A7FA-4D14-9FFC-D80982D73E8E}"/>
              </a:ext>
            </a:extLst>
          </p:cNvPr>
          <p:cNvSpPr>
            <a:spLocks noGrp="1" noChangeArrowheads="1"/>
          </p:cNvSpPr>
          <p:nvPr>
            <p:ph type="title"/>
          </p:nvPr>
        </p:nvSpPr>
        <p:spPr/>
        <p:txBody>
          <a:bodyPr/>
          <a:lstStyle/>
          <a:p>
            <a:r>
              <a:rPr kumimoji="1" lang="zh-CN" altLang="en-US"/>
              <a:t>输入和输出</a:t>
            </a:r>
          </a:p>
        </p:txBody>
      </p:sp>
      <p:sp>
        <p:nvSpPr>
          <p:cNvPr id="32771" name="内容占位符 2">
            <a:extLst>
              <a:ext uri="{FF2B5EF4-FFF2-40B4-BE49-F238E27FC236}">
                <a16:creationId xmlns:a16="http://schemas.microsoft.com/office/drawing/2014/main" id="{7CCEA457-0A33-4F42-8533-46D49FF150C3}"/>
              </a:ext>
            </a:extLst>
          </p:cNvPr>
          <p:cNvSpPr>
            <a:spLocks noGrp="1" noChangeArrowheads="1"/>
          </p:cNvSpPr>
          <p:nvPr>
            <p:ph idx="1"/>
          </p:nvPr>
        </p:nvSpPr>
        <p:spPr>
          <a:xfrm>
            <a:off x="468313" y="1268413"/>
            <a:ext cx="8229600" cy="4525962"/>
          </a:xfrm>
        </p:spPr>
        <p:txBody>
          <a:bodyPr/>
          <a:lstStyle/>
          <a:p>
            <a:pPr marL="0" indent="0">
              <a:buFontTx/>
              <a:buNone/>
            </a:pPr>
            <a:r>
              <a:rPr lang="en-US" altLang="zh-CN"/>
              <a:t>Input</a:t>
            </a:r>
          </a:p>
          <a:p>
            <a:pPr marL="0" indent="0">
              <a:buFontTx/>
              <a:buNone/>
            </a:pPr>
            <a:r>
              <a:rPr lang="zh-CN" altLang="en-US"/>
              <a:t>第一行输入一个字符串</a:t>
            </a:r>
            <a:r>
              <a:rPr lang="en-US" altLang="zh-CN"/>
              <a:t>S1</a:t>
            </a:r>
            <a:r>
              <a:rPr lang="zh-CN" altLang="en-US"/>
              <a:t>，第二行输入一个字符串</a:t>
            </a:r>
            <a:r>
              <a:rPr lang="en-US" altLang="zh-CN"/>
              <a:t>S2</a:t>
            </a:r>
            <a:r>
              <a:rPr lang="zh-CN" altLang="en-US"/>
              <a:t>，保证</a:t>
            </a:r>
            <a:r>
              <a:rPr lang="en-US" altLang="zh-CN"/>
              <a:t>0&lt;|S2|&lt;=|S1|&lt;=100000</a:t>
            </a:r>
          </a:p>
          <a:p>
            <a:pPr marL="0" indent="0">
              <a:buFontTx/>
              <a:buNone/>
            </a:pPr>
            <a:endParaRPr lang="en-US" altLang="zh-CN"/>
          </a:p>
          <a:p>
            <a:pPr marL="0" indent="0">
              <a:buFontTx/>
              <a:buNone/>
            </a:pPr>
            <a:r>
              <a:rPr lang="en-US" altLang="zh-CN"/>
              <a:t>Output</a:t>
            </a:r>
          </a:p>
          <a:p>
            <a:pPr marL="0" indent="0">
              <a:buFontTx/>
              <a:buNone/>
            </a:pPr>
            <a:r>
              <a:rPr lang="zh-CN" altLang="en-US"/>
              <a:t>如果</a:t>
            </a:r>
            <a:r>
              <a:rPr lang="en-US" altLang="zh-CN"/>
              <a:t>S2</a:t>
            </a:r>
            <a:r>
              <a:rPr lang="zh-CN" altLang="en-US"/>
              <a:t>是</a:t>
            </a:r>
            <a:r>
              <a:rPr lang="en-US" altLang="zh-CN"/>
              <a:t>S1</a:t>
            </a:r>
            <a:r>
              <a:rPr lang="zh-CN" altLang="en-US"/>
              <a:t>的子串，输出“</a:t>
            </a:r>
            <a:r>
              <a:rPr lang="en-US" altLang="zh-CN"/>
              <a:t>YES</a:t>
            </a:r>
            <a:r>
              <a:rPr lang="zh-CN" altLang="en-US"/>
              <a:t>”</a:t>
            </a:r>
            <a:r>
              <a:rPr lang="en-US" altLang="zh-CN"/>
              <a:t>.</a:t>
            </a:r>
          </a:p>
          <a:p>
            <a:pPr marL="0" indent="0">
              <a:buFontTx/>
              <a:buNone/>
            </a:pPr>
            <a:r>
              <a:rPr lang="zh-CN" altLang="en-US"/>
              <a:t>否则，输出“</a:t>
            </a:r>
            <a:r>
              <a:rPr lang="en-US" altLang="zh-CN"/>
              <a:t>NO</a:t>
            </a:r>
            <a:r>
              <a:rPr lang="zh-CN" altLang="en-US"/>
              <a:t>”</a:t>
            </a:r>
            <a:r>
              <a:rPr lang="en-US" altLang="zh-CN"/>
              <a:t>.</a:t>
            </a:r>
            <a:endParaRPr lang="zh-CN" altLang="en-US"/>
          </a:p>
        </p:txBody>
      </p:sp>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907C8422-6B1B-4D4B-A9BD-95F3204F8B8A}"/>
              </a:ext>
            </a:extLst>
          </p:cNvPr>
          <p:cNvSpPr>
            <a:spLocks noGrp="1" noChangeArrowheads="1"/>
          </p:cNvSpPr>
          <p:nvPr>
            <p:ph type="title"/>
          </p:nvPr>
        </p:nvSpPr>
        <p:spPr/>
        <p:txBody>
          <a:bodyPr/>
          <a:lstStyle/>
          <a:p>
            <a:r>
              <a:rPr lang="zh-CN" altLang="en-US"/>
              <a:t>AC自动机</a:t>
            </a:r>
          </a:p>
        </p:txBody>
      </p:sp>
      <p:sp>
        <p:nvSpPr>
          <p:cNvPr id="79875" name="Rectangle 3">
            <a:extLst>
              <a:ext uri="{FF2B5EF4-FFF2-40B4-BE49-F238E27FC236}">
                <a16:creationId xmlns:a16="http://schemas.microsoft.com/office/drawing/2014/main" id="{B7C6433B-9F5B-4B2E-BF05-EB2DB8C76CB3}"/>
              </a:ext>
            </a:extLst>
          </p:cNvPr>
          <p:cNvSpPr>
            <a:spLocks noGrp="1" noChangeArrowheads="1"/>
          </p:cNvSpPr>
          <p:nvPr>
            <p:ph idx="1"/>
          </p:nvPr>
        </p:nvSpPr>
        <p:spPr>
          <a:xfrm>
            <a:off x="468313" y="1628775"/>
            <a:ext cx="8229600" cy="4833938"/>
          </a:xfrm>
        </p:spPr>
        <p:txBody>
          <a:bodyPr/>
          <a:lstStyle/>
          <a:p>
            <a:pPr>
              <a:lnSpc>
                <a:spcPct val="90000"/>
              </a:lnSpc>
            </a:pPr>
            <a:r>
              <a:rPr lang="zh-CN" altLang="en-US" sz="1800"/>
              <a:t>第二步：构建失败指针</a:t>
            </a:r>
          </a:p>
          <a:p>
            <a:pPr lvl="1"/>
            <a:r>
              <a:rPr lang="zh-CN" altLang="en-US" sz="1400"/>
              <a:t>构建失败指针是AC自动机的关键所在，可以说，若没有失败指针，所谓的AC自动机只不过是Trie树而已。</a:t>
            </a:r>
          </a:p>
          <a:p>
            <a:pPr lvl="1"/>
            <a:r>
              <a:rPr lang="zh-CN" altLang="en-US" sz="1400"/>
              <a:t>失败指针原理：</a:t>
            </a:r>
          </a:p>
          <a:p>
            <a:pPr lvl="1"/>
            <a:r>
              <a:rPr lang="zh-CN" altLang="en-US" sz="1400"/>
              <a:t>构建失败指针，使当前字符失配时跳转到另一段从root开始每一个字符都与当前已匹配字符段某一个后缀完全相同且长度最大的位置继续匹配，如同KMP算法一样，AC自动机在匹配时如果当前字符串匹配失败，那么利用失配指针进行跳转。由此可知如果跳转，跳转后的串的前缀必为跳转前的模式串的后缀，并且跳转的新位置的深度（匹配字符个数）一定小于跳之前的节点（跳转后匹配字符数不可能大于跳转前，否则无法保证跳转后的序列的前缀与跳转前的序列的后缀匹配）。所以可以利用BFS在Trie上进行失败指针求解。</a:t>
            </a:r>
          </a:p>
          <a:p>
            <a:pPr lvl="1"/>
            <a:r>
              <a:rPr lang="zh-CN" altLang="en-US" sz="1400"/>
              <a:t>失败指针利用：</a:t>
            </a:r>
          </a:p>
          <a:p>
            <a:pPr lvl="1"/>
            <a:r>
              <a:rPr lang="zh-CN" altLang="en-US" sz="1400"/>
              <a:t>如果当前指针在某一字符s[m+1]处失配，即(p-&gt;next[s[m+1]]==NULL)，则说明没有单词s[1...m+1]存在，此时，如果当前指针的失配指针指向root，则说明当前序列的任何后缀不是是某个单词的前缀，如果指针的失配指针不指向root，则说明当前序列s[i...m]是某一单词的前缀，于是跳转到当前指针的失配指针，以s[i...m]为前缀继续匹配s[m+1]。</a:t>
            </a:r>
          </a:p>
          <a:p>
            <a:pPr lvl="1"/>
            <a:r>
              <a:rPr lang="zh-CN" altLang="en-US" sz="1400"/>
              <a:t>对于已经得到的序列s[1...m]，由于s[i...m]可能是某单词的后缀，s[1...j]可能是某单词的前缀，所以s[1...m]中可能会出现单词，但是当前指针的位置是确定的，不能移动，我们就需要temp临时指针，令temp=当前指针，然后依次测试s[1...m],s[i...m]是否是单词。</a:t>
            </a:r>
          </a:p>
          <a:p>
            <a:pPr lvl="1"/>
            <a:r>
              <a:rPr lang="zh-CN" altLang="en-US" sz="1400">
                <a:solidFill>
                  <a:schemeClr val="accent1"/>
                </a:solidFill>
              </a:rPr>
              <a:t>&gt;&gt;&gt;简单来说，失败指针的作用就是将主串某一位之前的所有可以与模式串匹配的单词快速在Trie树中找出</a:t>
            </a:r>
            <a:r>
              <a:rPr lang="zh-CN" altLang="en-US" sz="1200">
                <a:solidFill>
                  <a:schemeClr val="accent1"/>
                </a:solidFill>
              </a:rPr>
              <a:t>。</a:t>
            </a:r>
          </a:p>
          <a:p>
            <a:pPr lvl="1"/>
            <a:endParaRPr lang="zh-CN" altLang="en-US" sz="1200"/>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50CBEA0A-2442-485A-A9F0-60A63346A468}"/>
              </a:ext>
            </a:extLst>
          </p:cNvPr>
          <p:cNvSpPr>
            <a:spLocks noGrp="1" noChangeArrowheads="1"/>
          </p:cNvSpPr>
          <p:nvPr>
            <p:ph type="title"/>
          </p:nvPr>
        </p:nvSpPr>
        <p:spPr/>
        <p:txBody>
          <a:bodyPr/>
          <a:lstStyle/>
          <a:p>
            <a:r>
              <a:rPr lang="zh-CN" altLang="en-US"/>
              <a:t>AC自动机</a:t>
            </a:r>
          </a:p>
        </p:txBody>
      </p:sp>
      <p:sp>
        <p:nvSpPr>
          <p:cNvPr id="80899" name="Rectangle 3">
            <a:extLst>
              <a:ext uri="{FF2B5EF4-FFF2-40B4-BE49-F238E27FC236}">
                <a16:creationId xmlns:a16="http://schemas.microsoft.com/office/drawing/2014/main" id="{048CEDA7-476E-4301-A736-3F22988D8957}"/>
              </a:ext>
            </a:extLst>
          </p:cNvPr>
          <p:cNvSpPr>
            <a:spLocks noGrp="1" noChangeArrowheads="1"/>
          </p:cNvSpPr>
          <p:nvPr>
            <p:ph idx="1"/>
          </p:nvPr>
        </p:nvSpPr>
        <p:spPr/>
        <p:txBody>
          <a:bodyPr/>
          <a:lstStyle/>
          <a:p>
            <a:r>
              <a:rPr lang="zh-CN" altLang="en-US"/>
              <a:t>第二步：构建失败指针</a:t>
            </a:r>
          </a:p>
          <a:p>
            <a:pPr lvl="1"/>
            <a:r>
              <a:rPr lang="zh-CN" altLang="en-US"/>
              <a:t>在构造完Tire树之后，接下去的工作就是构造失败指针。构造失败指针的过程概括起来就一句话：设这个节点上的字母为C，沿着它父亲节点的失败指针走，直到走到一个节点，它的子结点中也有字母为C的节点。然后把当前节点的失败指针指向那个字母也为C的儿子。如果一直走到了root都没找到，那就把失败指针指向root。具体操作起来只需要：先把root加入队列(root的失败指针指向自己或者NULL)，这以后我们每处理一个点，就把它的所有儿子加入队列。</a:t>
            </a: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774BF91-1064-40FC-AD78-40E02727743C}"/>
              </a:ext>
            </a:extLst>
          </p:cNvPr>
          <p:cNvSpPr>
            <a:spLocks noGrp="1" noChangeArrowheads="1"/>
          </p:cNvSpPr>
          <p:nvPr>
            <p:ph type="title"/>
          </p:nvPr>
        </p:nvSpPr>
        <p:spPr/>
        <p:txBody>
          <a:bodyPr/>
          <a:lstStyle/>
          <a:p>
            <a:r>
              <a:rPr lang="zh-CN" altLang="en-US"/>
              <a:t>AC自动机</a:t>
            </a:r>
          </a:p>
        </p:txBody>
      </p:sp>
      <p:sp>
        <p:nvSpPr>
          <p:cNvPr id="81923" name="Rectangle 3">
            <a:extLst>
              <a:ext uri="{FF2B5EF4-FFF2-40B4-BE49-F238E27FC236}">
                <a16:creationId xmlns:a16="http://schemas.microsoft.com/office/drawing/2014/main" id="{7F62C76D-81B2-4401-92EF-EC5E678492E9}"/>
              </a:ext>
            </a:extLst>
          </p:cNvPr>
          <p:cNvSpPr>
            <a:spLocks noGrp="1" noChangeArrowheads="1"/>
          </p:cNvSpPr>
          <p:nvPr>
            <p:ph idx="1"/>
          </p:nvPr>
        </p:nvSpPr>
        <p:spPr/>
        <p:txBody>
          <a:bodyPr/>
          <a:lstStyle/>
          <a:p>
            <a:r>
              <a:rPr lang="zh-CN" altLang="en-US"/>
              <a:t>第二步：构建失配指针</a:t>
            </a:r>
          </a:p>
          <a:p>
            <a:pPr lvl="1"/>
            <a:r>
              <a:rPr lang="zh-CN" altLang="en-US" sz="1800"/>
              <a:t>观察构造失败指针的流程：对照图来看，首先root的fail指针指向NULL，然后root入队，进入循环。从队列中弹出root，root节点与s,h节点相连，因为它们是第一层的字符，肯定没有比它层数更小的共同前后缀，所以把这2个节点的失败指针指向root，并且先后进入队列，失败指针的指向对应图中的(1)，(2)两条虚线；从队列中先弹出h(右边那个)，h所连的只有e结点，所以接下来扫描指针指向e节点的父节点h节点的fail指针指向的节点，也就是root，root-&gt;next['e']==NULL,并且root-&gt;fail==NULL,说明匹配序列为空，则把节点e的fail指针指向root,对应图中的(3),然后节点e进入队列；从队列中弹出s，s节点与a,h(左边那个)相连，先遍历到a节点，扫描指针指向a节点的父节点s节点的fail指针指向的节点，也就是root，root-&gt;next['a']==NULL,并且root-&gt;fail==NULL,说明匹配序列为空,则把节点a的fail指针指向root,对应图中的(4),然后节点a进入队列。接着遍历到h节点，扫描指针指向h节点的父节点s节点的fail指针指向的节点，也就是root，root-&gt;next['h']!=NULL,所以把节点h的fail指针指向右边那个h,对应图中的(5),然后节点h进入队列...由此类推，最终失配指针如下图所示。</a:t>
            </a:r>
          </a:p>
        </p:txBody>
      </p:sp>
      <p:pic>
        <p:nvPicPr>
          <p:cNvPr id="81924" name="Picture 4">
            <a:extLst>
              <a:ext uri="{FF2B5EF4-FFF2-40B4-BE49-F238E27FC236}">
                <a16:creationId xmlns:a16="http://schemas.microsoft.com/office/drawing/2014/main" id="{C58EBE28-0CD8-4F06-BAB2-19C39766C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75" y="0"/>
            <a:ext cx="3302000" cy="212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A48A0195-A445-415D-B06F-BA119E5DE8C3}"/>
              </a:ext>
            </a:extLst>
          </p:cNvPr>
          <p:cNvSpPr>
            <a:spLocks noGrp="1" noChangeArrowheads="1"/>
          </p:cNvSpPr>
          <p:nvPr>
            <p:ph type="title"/>
          </p:nvPr>
        </p:nvSpPr>
        <p:spPr/>
        <p:txBody>
          <a:bodyPr/>
          <a:lstStyle/>
          <a:p>
            <a:r>
              <a:rPr lang="zh-CN" altLang="en-US"/>
              <a:t>AC自动机</a:t>
            </a:r>
          </a:p>
        </p:txBody>
      </p:sp>
      <p:sp>
        <p:nvSpPr>
          <p:cNvPr id="82947" name="Rectangle 3">
            <a:extLst>
              <a:ext uri="{FF2B5EF4-FFF2-40B4-BE49-F238E27FC236}">
                <a16:creationId xmlns:a16="http://schemas.microsoft.com/office/drawing/2014/main" id="{54C4571F-936D-46A0-92DB-1615EB850C03}"/>
              </a:ext>
            </a:extLst>
          </p:cNvPr>
          <p:cNvSpPr>
            <a:spLocks noGrp="1" noChangeArrowheads="1"/>
          </p:cNvSpPr>
          <p:nvPr>
            <p:ph idx="1"/>
          </p:nvPr>
        </p:nvSpPr>
        <p:spPr/>
        <p:txBody>
          <a:bodyPr/>
          <a:lstStyle/>
          <a:p>
            <a:pPr>
              <a:lnSpc>
                <a:spcPct val="90000"/>
              </a:lnSpc>
            </a:pPr>
            <a:r>
              <a:rPr lang="zh-CN" altLang="en-US" sz="2000"/>
              <a:t>第二步：构建失败指针</a:t>
            </a:r>
          </a:p>
          <a:p>
            <a:pPr lvl="1"/>
            <a:r>
              <a:rPr lang="zh-CN" altLang="en-US" sz="1400"/>
              <a:t>为什么上述那个方法是可行的，是可以保证从root到所跳转的位置的那一段字符串长度小于当前匹配到的字符串长度且与当前匹配到的字符串的某一个后缀完全相同且长度最大呢？</a:t>
            </a:r>
          </a:p>
          <a:p>
            <a:pPr lvl="1"/>
            <a:r>
              <a:rPr lang="zh-CN" altLang="en-US" sz="1400"/>
              <a:t>显然我们在构建失败指针的时候都是从当前节点的父节点的失败指针出发，由于Trie树将所有单词中相同前缀压缩在了一起，所以所有失败指针都不可能平级跳转（到达另一个与自己深度相同的节点），因为如果平级跳转，很显然跳转所到达的那个节点肯定不是当前匹配到的字符串的后缀的一部分，否则那两个节点会合为一个，所以跳转只能到达比当前深度小的节点，又因为是由当前节点父节点开始的跳转，所以这样就可以保证从root到所跳转到位置的那一段字符串长度小于当前匹配到的字符串长度。另一方面，我们可以类比KMP求NEXT数组时求最大匹配数量的思想，那种思想在AC自动机中的体现就是当构建失败指针时不断地回到之前的跳转位置，然后判断跳转位置的下一个字符是否包含当前字符，如果是就将失败指针与那个跳转位置连接，如果跳转位置指向NULL就说明当前匹配的字符在当前深度之前没有出现过，无法与任何跳转位置匹配，而若是找到了第一个跳转位置的下一个字符包含当前字符的的跳转位置，则必然取到了最大的长度，这是因为其余的当前正在匹配的字符必然在第一个跳转位置的下一个字符包含当前字符的的跳转位置深度之上，而那样的跳转位置就算可以，也不会是最大的（最后一个字符的深度比当前找到的第一个可行的跳转位置的最后一个字符的深度小，串必然更短一些）。</a:t>
            </a:r>
          </a:p>
          <a:p>
            <a:pPr lvl="1"/>
            <a:r>
              <a:rPr lang="zh-CN" altLang="en-US" sz="1400"/>
              <a:t>这样就证明了这种方法构建失败指针的可行性。</a:t>
            </a: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6D400E4-002E-4496-A0E4-9CCEC1860A05}"/>
              </a:ext>
            </a:extLst>
          </p:cNvPr>
          <p:cNvSpPr>
            <a:spLocks noGrp="1" noChangeArrowheads="1"/>
          </p:cNvSpPr>
          <p:nvPr>
            <p:ph type="title"/>
          </p:nvPr>
        </p:nvSpPr>
        <p:spPr/>
        <p:txBody>
          <a:bodyPr/>
          <a:lstStyle/>
          <a:p>
            <a:r>
              <a:rPr lang="zh-CN" altLang="en-US"/>
              <a:t>AC自动机</a:t>
            </a:r>
          </a:p>
        </p:txBody>
      </p:sp>
      <p:sp>
        <p:nvSpPr>
          <p:cNvPr id="83971" name="Rectangle 3">
            <a:extLst>
              <a:ext uri="{FF2B5EF4-FFF2-40B4-BE49-F238E27FC236}">
                <a16:creationId xmlns:a16="http://schemas.microsoft.com/office/drawing/2014/main" id="{DFF7A007-A87D-43AF-B4A5-209CBCB8B513}"/>
              </a:ext>
            </a:extLst>
          </p:cNvPr>
          <p:cNvSpPr>
            <a:spLocks noGrp="1" noChangeArrowheads="1"/>
          </p:cNvSpPr>
          <p:nvPr>
            <p:ph idx="1"/>
          </p:nvPr>
        </p:nvSpPr>
        <p:spPr/>
        <p:txBody>
          <a:bodyPr/>
          <a:lstStyle/>
          <a:p>
            <a:r>
              <a:rPr lang="zh-CN" altLang="en-US"/>
              <a:t>第二步：构建失败指针</a:t>
            </a:r>
          </a:p>
          <a:p>
            <a:pPr lvl="1"/>
            <a:r>
              <a:rPr lang="zh-CN" altLang="en-US"/>
              <a:t>代码:</a:t>
            </a:r>
          </a:p>
          <a:p>
            <a:pPr lvl="1"/>
            <a:endParaRPr lang="zh-CN" altLang="en-US"/>
          </a:p>
        </p:txBody>
      </p:sp>
      <p:pic>
        <p:nvPicPr>
          <p:cNvPr id="83972" name="Picture 4">
            <a:extLst>
              <a:ext uri="{FF2B5EF4-FFF2-40B4-BE49-F238E27FC236}">
                <a16:creationId xmlns:a16="http://schemas.microsoft.com/office/drawing/2014/main" id="{EC3C8039-9DAB-4F36-9243-15CFE7DC9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413" y="2316163"/>
            <a:ext cx="3744912" cy="431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F05A478C-65C4-4CE7-AF57-FED62AEE98C5}"/>
              </a:ext>
            </a:extLst>
          </p:cNvPr>
          <p:cNvSpPr>
            <a:spLocks noGrp="1" noChangeArrowheads="1"/>
          </p:cNvSpPr>
          <p:nvPr>
            <p:ph type="title"/>
          </p:nvPr>
        </p:nvSpPr>
        <p:spPr/>
        <p:txBody>
          <a:bodyPr/>
          <a:lstStyle/>
          <a:p>
            <a:r>
              <a:rPr lang="zh-CN" altLang="en-US"/>
              <a:t>AC自动机</a:t>
            </a:r>
          </a:p>
        </p:txBody>
      </p:sp>
      <p:sp>
        <p:nvSpPr>
          <p:cNvPr id="26627" name="Rectangle 3">
            <a:extLst>
              <a:ext uri="{FF2B5EF4-FFF2-40B4-BE49-F238E27FC236}">
                <a16:creationId xmlns:a16="http://schemas.microsoft.com/office/drawing/2014/main" id="{3D041802-E4AE-4A10-8991-0A56D7386316}"/>
              </a:ext>
            </a:extLst>
          </p:cNvPr>
          <p:cNvSpPr>
            <a:spLocks noGrp="1" noChangeArrowheads="1"/>
          </p:cNvSpPr>
          <p:nvPr>
            <p:ph idx="1"/>
          </p:nvPr>
        </p:nvSpPr>
        <p:spPr>
          <a:xfrm>
            <a:off x="457200" y="1258888"/>
            <a:ext cx="8229600" cy="5599112"/>
          </a:xfrm>
        </p:spPr>
        <p:txBody>
          <a:bodyPr>
            <a:normAutofit fontScale="62500" lnSpcReduction="20000"/>
          </a:bodyPr>
          <a:lstStyle/>
          <a:p>
            <a:pPr>
              <a:lnSpc>
                <a:spcPct val="90000"/>
              </a:lnSpc>
              <a:defRPr/>
            </a:pPr>
            <a:r>
              <a:rPr lang="zh-CN" altLang="en-US" dirty="0"/>
              <a:t>第三步：匹配</a:t>
            </a:r>
          </a:p>
          <a:p>
            <a:pPr lvl="1">
              <a:defRPr/>
            </a:pPr>
            <a:r>
              <a:rPr lang="zh-CN" altLang="en-US" sz="3200" dirty="0"/>
              <a:t>最后，我们便可以在AC自动机上查找模式串中出现过哪些单词了。匹配过程分两种情况：(1)当前字符匹配，表示从当前节点沿着树边有一条路径可以到达目标字符，此时只需沿该路径走向下一个节点继续匹配即可，目标字符串指针移向下个字符继续匹配；(2)当前字符不匹配，则去当前节点失败指针所指向的字符继续匹配，匹配过程随着指针指向root结束。重复这2个过程中的任意一个，直到模式串走到结尾为止。</a:t>
            </a:r>
          </a:p>
          <a:p>
            <a:pPr lvl="1">
              <a:defRPr/>
            </a:pPr>
            <a:r>
              <a:rPr lang="zh-CN" altLang="en-US" sz="3200" dirty="0"/>
              <a:t>对例子来说：其中模式串为yasherhs。对于i=0,1。Trie中没有对应的路径，故不做任何操作；i=2,3,4时，指针p走到左下节点e。因为节点e的count信息为1，所以cnt+1，并且讲节点e的count值设置为-1，表示改单词已经出现过了，防止重复计数，最后temp指向e节点的失败指针所指向的节点继续查找，以此类推，最后temp指向root，退出while循环，这个过程中count增加了2。表示找到了2个单词she和he。当i=5时，程序进入第5行，p指向其失败指针的节点，也就是右边那个e节点，随后在第6行指向r节点，r节点的count值为1，从而count+1，循环直到temp指向root为止。最后i=6,7时，找不到任何匹配，匹配过程结束。</a:t>
            </a:r>
          </a:p>
          <a:p>
            <a:pPr lvl="2">
              <a:lnSpc>
                <a:spcPct val="110000"/>
              </a:lnSpc>
              <a:defRPr/>
            </a:pPr>
            <a:r>
              <a:rPr lang="zh-CN" altLang="en-US" sz="3200" dirty="0"/>
              <a:t>AC自动机时间复杂性为：O(L(T)+max(L(Pi))+m)其中m是模式串的数量</a:t>
            </a:r>
          </a:p>
        </p:txBody>
      </p:sp>
    </p:spTree>
  </p:cSld>
  <p:clrMapOvr>
    <a:masterClrMapping/>
  </p:clrMapOvr>
  <p:transition>
    <p:fade/>
  </p:transition>
</p:sld>
</file>

<file path=ppt/slides/slide6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8558EEE-4DAD-4912-9EBF-A3F9CA7E6EF6}"/>
              </a:ext>
            </a:extLst>
          </p:cNvPr>
          <p:cNvSpPr>
            <a:spLocks noGrp="1" noChangeArrowheads="1"/>
          </p:cNvSpPr>
          <p:nvPr>
            <p:ph type="title"/>
          </p:nvPr>
        </p:nvSpPr>
        <p:spPr/>
        <p:txBody>
          <a:bodyPr/>
          <a:lstStyle/>
          <a:p>
            <a:r>
              <a:rPr lang="zh-CN" altLang="en-US"/>
              <a:t>AC自动机</a:t>
            </a:r>
          </a:p>
        </p:txBody>
      </p:sp>
      <p:sp>
        <p:nvSpPr>
          <p:cNvPr id="27651" name="Rectangle 3">
            <a:extLst>
              <a:ext uri="{FF2B5EF4-FFF2-40B4-BE49-F238E27FC236}">
                <a16:creationId xmlns:a16="http://schemas.microsoft.com/office/drawing/2014/main" id="{281295E1-F155-4C30-B46F-FEEBDE36E4A2}"/>
              </a:ext>
            </a:extLst>
          </p:cNvPr>
          <p:cNvSpPr>
            <a:spLocks noGrp="1" noChangeArrowheads="1"/>
          </p:cNvSpPr>
          <p:nvPr>
            <p:ph idx="1"/>
          </p:nvPr>
        </p:nvSpPr>
        <p:spPr/>
        <p:txBody>
          <a:bodyPr>
            <a:normAutofit fontScale="62500" lnSpcReduction="20000"/>
          </a:bodyPr>
          <a:lstStyle/>
          <a:p>
            <a:pPr>
              <a:defRPr/>
            </a:pPr>
            <a:r>
              <a:rPr lang="zh-CN" altLang="en-US"/>
              <a:t>第三步：匹配</a:t>
            </a:r>
          </a:p>
          <a:p>
            <a:pPr lvl="1">
              <a:lnSpc>
                <a:spcPct val="110000"/>
              </a:lnSpc>
              <a:defRPr/>
            </a:pPr>
            <a:r>
              <a:rPr lang="zh-CN" altLang="en-US"/>
              <a:t>代码：</a:t>
            </a:r>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endParaRPr lang="zh-CN" altLang="en-US"/>
          </a:p>
          <a:p>
            <a:pPr lvl="1">
              <a:lnSpc>
                <a:spcPct val="110000"/>
              </a:lnSpc>
              <a:defRPr/>
            </a:pPr>
            <a:r>
              <a:rPr lang="zh-CN" altLang="en-US"/>
              <a:t>这就没什么多说的了，代码都是次要的，主要是原理。</a:t>
            </a:r>
          </a:p>
          <a:p>
            <a:pPr lvl="1">
              <a:lnSpc>
                <a:spcPct val="110000"/>
              </a:lnSpc>
              <a:defRPr/>
            </a:pPr>
            <a:endParaRPr lang="zh-CN" altLang="en-US"/>
          </a:p>
        </p:txBody>
      </p:sp>
      <p:pic>
        <p:nvPicPr>
          <p:cNvPr id="86020" name="Picture 4">
            <a:extLst>
              <a:ext uri="{FF2B5EF4-FFF2-40B4-BE49-F238E27FC236}">
                <a16:creationId xmlns:a16="http://schemas.microsoft.com/office/drawing/2014/main" id="{236000C9-8173-4EC3-A3CA-3854EBAFD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613" y="1628775"/>
            <a:ext cx="4198937" cy="3716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5D98C201-A524-433D-95D7-A6061DAB2479}"/>
              </a:ext>
            </a:extLst>
          </p:cNvPr>
          <p:cNvSpPr>
            <a:spLocks noGrp="1" noChangeArrowheads="1"/>
          </p:cNvSpPr>
          <p:nvPr>
            <p:ph type="title"/>
          </p:nvPr>
        </p:nvSpPr>
        <p:spPr/>
        <p:txBody>
          <a:bodyPr/>
          <a:lstStyle/>
          <a:p>
            <a:r>
              <a:rPr lang="zh-CN" altLang="en-US"/>
              <a:t>AC自动机</a:t>
            </a:r>
          </a:p>
        </p:txBody>
      </p:sp>
      <p:sp>
        <p:nvSpPr>
          <p:cNvPr id="28675" name="Rectangle 3">
            <a:extLst>
              <a:ext uri="{FF2B5EF4-FFF2-40B4-BE49-F238E27FC236}">
                <a16:creationId xmlns:a16="http://schemas.microsoft.com/office/drawing/2014/main" id="{A05BBAC2-7EDA-46F4-9C8F-EC4EC88FFD46}"/>
              </a:ext>
            </a:extLst>
          </p:cNvPr>
          <p:cNvSpPr>
            <a:spLocks noGrp="1" noChangeArrowheads="1"/>
          </p:cNvSpPr>
          <p:nvPr>
            <p:ph idx="1"/>
          </p:nvPr>
        </p:nvSpPr>
        <p:spPr/>
        <p:txBody>
          <a:bodyPr>
            <a:normAutofit fontScale="92500" lnSpcReduction="20000"/>
          </a:bodyPr>
          <a:lstStyle/>
          <a:p>
            <a:pPr>
              <a:defRPr/>
            </a:pPr>
            <a:r>
              <a:rPr lang="zh-CN" altLang="en-US" dirty="0"/>
              <a:t>AC自动机的讲解就这么愉快地结束了</a:t>
            </a:r>
          </a:p>
          <a:p>
            <a:pPr lvl="1">
              <a:defRPr/>
            </a:pPr>
            <a:r>
              <a:rPr lang="zh-CN" altLang="en-US" dirty="0"/>
              <a:t>我们可以发现KMP算法与AC自动机有着相通之处。</a:t>
            </a:r>
          </a:p>
          <a:p>
            <a:pPr lvl="1">
              <a:defRPr/>
            </a:pPr>
            <a:r>
              <a:rPr lang="zh-CN" altLang="en-US" dirty="0"/>
              <a:t>然后我们思考一个问题，AC自动机如何打出匹配位置？</a:t>
            </a:r>
          </a:p>
          <a:p>
            <a:pPr lvl="1">
              <a:defRPr/>
            </a:pPr>
            <a:r>
              <a:rPr lang="zh-CN" altLang="en-US" dirty="0"/>
              <a:t>我们是不是可以这样：</a:t>
            </a:r>
          </a:p>
          <a:p>
            <a:pPr lvl="2">
              <a:defRPr/>
            </a:pPr>
            <a:r>
              <a:rPr lang="zh-CN" altLang="en-US" dirty="0"/>
              <a:t>给每个模式串指定一个编号，编号不重复</a:t>
            </a:r>
          </a:p>
          <a:p>
            <a:pPr lvl="2">
              <a:defRPr/>
            </a:pPr>
            <a:r>
              <a:rPr lang="zh-CN" altLang="en-US" dirty="0"/>
              <a:t>模式串Trie树中每个包含单词的结点添加一个变量表示这个单词的编号</a:t>
            </a:r>
          </a:p>
          <a:p>
            <a:pPr lvl="2">
              <a:defRPr/>
            </a:pPr>
            <a:r>
              <a:rPr lang="zh-CN" altLang="en-US" dirty="0"/>
              <a:t>因为模式串如果被找到，必然是主串当前搜索位置之前的子字符串的后缀，就用当前搜索位置i+1-strlen(模式串)即可</a:t>
            </a:r>
          </a:p>
          <a:p>
            <a:pPr lvl="2">
              <a:defRPr/>
            </a:pPr>
            <a:r>
              <a:rPr lang="zh-CN" altLang="en-US" dirty="0"/>
              <a:t>事实证明这是正确的，详见std</a:t>
            </a:r>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DCA2113-A0FB-475A-970A-CDB75DDACE45}"/>
              </a:ext>
            </a:extLst>
          </p:cNvPr>
          <p:cNvSpPr>
            <a:spLocks noGrp="1" noChangeArrowheads="1"/>
          </p:cNvSpPr>
          <p:nvPr>
            <p:ph type="title"/>
          </p:nvPr>
        </p:nvSpPr>
        <p:spPr/>
        <p:txBody>
          <a:bodyPr/>
          <a:lstStyle/>
          <a:p>
            <a:r>
              <a:rPr lang="zh-CN" altLang="en-US"/>
              <a:t>习题</a:t>
            </a:r>
          </a:p>
        </p:txBody>
      </p:sp>
      <p:sp>
        <p:nvSpPr>
          <p:cNvPr id="88067" name="Rectangle 3">
            <a:extLst>
              <a:ext uri="{FF2B5EF4-FFF2-40B4-BE49-F238E27FC236}">
                <a16:creationId xmlns:a16="http://schemas.microsoft.com/office/drawing/2014/main" id="{94FC53AE-37BF-42DE-8DF6-F7641336982B}"/>
              </a:ext>
            </a:extLst>
          </p:cNvPr>
          <p:cNvSpPr>
            <a:spLocks noGrp="1" noChangeArrowheads="1"/>
          </p:cNvSpPr>
          <p:nvPr>
            <p:ph idx="1"/>
          </p:nvPr>
        </p:nvSpPr>
        <p:spPr/>
        <p:txBody>
          <a:bodyPr/>
          <a:lstStyle/>
          <a:p>
            <a:r>
              <a:rPr lang="zh-CN" altLang="en-US"/>
              <a:t>习题1</a:t>
            </a:r>
          </a:p>
          <a:p>
            <a:pPr lvl="1"/>
            <a:r>
              <a:rPr lang="zh-CN" altLang="en-US"/>
              <a:t>Hdu 2222 Keywords Search</a:t>
            </a:r>
          </a:p>
          <a:p>
            <a:pPr lvl="1"/>
            <a:r>
              <a:rPr lang="zh-CN" altLang="en-US"/>
              <a:t>http://acm.hdu.edu.cn/showproblem.php?pid=2222</a:t>
            </a:r>
          </a:p>
          <a:p>
            <a:pPr lvl="1"/>
            <a:r>
              <a:rPr lang="zh-CN" altLang="en-US"/>
              <a:t>题意：给出N个单词，和一个10^6长的字符串，求这些单词在字符串中出现的频率。</a:t>
            </a:r>
          </a:p>
          <a:p>
            <a:pPr lvl="1"/>
            <a:r>
              <a:rPr lang="zh-CN" altLang="en-US"/>
              <a:t>思路：将N个单词构造成一棵字典树，然后利用AC自动机建立fail指针，将字符串在自动机上匹配，得到单词频率。</a:t>
            </a:r>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3780238-0A52-4F51-B2B0-6C26B75F4053}"/>
              </a:ext>
            </a:extLst>
          </p:cNvPr>
          <p:cNvSpPr>
            <a:spLocks noGrp="1" noChangeArrowheads="1"/>
          </p:cNvSpPr>
          <p:nvPr>
            <p:ph type="title"/>
          </p:nvPr>
        </p:nvSpPr>
        <p:spPr/>
        <p:txBody>
          <a:bodyPr/>
          <a:lstStyle/>
          <a:p>
            <a:r>
              <a:rPr lang="zh-CN" altLang="en-US"/>
              <a:t>习题</a:t>
            </a:r>
          </a:p>
        </p:txBody>
      </p:sp>
      <p:sp>
        <p:nvSpPr>
          <p:cNvPr id="89091" name="Rectangle 3">
            <a:extLst>
              <a:ext uri="{FF2B5EF4-FFF2-40B4-BE49-F238E27FC236}">
                <a16:creationId xmlns:a16="http://schemas.microsoft.com/office/drawing/2014/main" id="{209C64C7-A494-498B-8297-20F3BFCDC749}"/>
              </a:ext>
            </a:extLst>
          </p:cNvPr>
          <p:cNvSpPr>
            <a:spLocks noGrp="1" noChangeArrowheads="1"/>
          </p:cNvSpPr>
          <p:nvPr>
            <p:ph idx="1"/>
          </p:nvPr>
        </p:nvSpPr>
        <p:spPr/>
        <p:txBody>
          <a:bodyPr/>
          <a:lstStyle/>
          <a:p>
            <a:pPr>
              <a:lnSpc>
                <a:spcPct val="90000"/>
              </a:lnSpc>
            </a:pPr>
            <a:r>
              <a:rPr lang="zh-CN" altLang="en-US" sz="1800"/>
              <a:t>习题2</a:t>
            </a:r>
          </a:p>
          <a:p>
            <a:pPr lvl="1"/>
            <a:r>
              <a:rPr lang="zh-CN" altLang="en-US" sz="1200"/>
              <a:t>Hdu 2896 病毒侵袭</a:t>
            </a:r>
          </a:p>
          <a:p>
            <a:pPr lvl="1"/>
            <a:r>
              <a:rPr lang="zh-CN" altLang="en-US" sz="1200"/>
              <a:t>http://acm.hdu.edu.cn/showproblem.php?pid=2896</a:t>
            </a:r>
          </a:p>
          <a:p>
            <a:pPr lvl="1"/>
            <a:r>
              <a:rPr lang="zh-CN" altLang="en-US" sz="1200"/>
              <a:t>题意：N种病毒特征-128种字符组成的字符串；M个网站-10000长字符串，查询M个字符串中存在哪些病毒，由小到大输出存在的病毒编号，并在最后输出含有病毒的网站的个数。</a:t>
            </a:r>
          </a:p>
          <a:p>
            <a:pPr lvl="1"/>
            <a:r>
              <a:rPr lang="zh-CN" altLang="en-US" sz="1200"/>
              <a:t>思路：与hdu2222两个区别就是本题需要输出含有字符串的编号，就加个变量记录病毒串的编号，在查询的时候存入一个ans[]数组中就OK；本题不能再查询完病毒串之后进行标记的优化，因为有多个网站所以又多组查询。 </a:t>
            </a:r>
          </a:p>
          <a:p>
            <a:pPr lvl="1"/>
            <a:endParaRPr lang="zh-CN" altLang="en-US" sz="1200"/>
          </a:p>
          <a:p>
            <a:pPr lvl="1"/>
            <a:r>
              <a:rPr lang="zh-CN" altLang="en-US" sz="1200"/>
              <a:t>while(ptr != root &amp;&amp; ptr-&gt;flag != -1){</a:t>
            </a:r>
          </a:p>
          <a:p>
            <a:pPr lvl="1"/>
            <a:r>
              <a:rPr lang="zh-CN" altLang="en-US" sz="1200"/>
              <a:t>            if(ptr-&gt;flag) ans[V++] = ptr-&gt;flag;</a:t>
            </a:r>
          </a:p>
          <a:p>
            <a:pPr lvl="1"/>
            <a:r>
              <a:rPr lang="zh-CN" altLang="en-US" sz="1200"/>
              <a:t>            //ptr-&gt;flag = -1;</a:t>
            </a:r>
          </a:p>
          <a:p>
            <a:pPr lvl="1"/>
            <a:r>
              <a:rPr lang="zh-CN" altLang="en-US" sz="1200"/>
              <a:t>            //can't flag visited , cause mutiple cases</a:t>
            </a:r>
          </a:p>
          <a:p>
            <a:pPr lvl="1"/>
            <a:r>
              <a:rPr lang="zh-CN" altLang="en-US" sz="1200"/>
              <a:t>            ptr = ptr-&gt;fail;</a:t>
            </a:r>
          </a:p>
          <a:p>
            <a:pPr lvl="1"/>
            <a:r>
              <a:rPr lang="zh-CN" altLang="en-US" sz="1200"/>
              <a:t>        }</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93F22803-B7DE-4A38-A700-E07FA24780F3}"/>
              </a:ext>
            </a:extLst>
          </p:cNvPr>
          <p:cNvSpPr>
            <a:spLocks noGrp="1" noChangeArrowheads="1"/>
          </p:cNvSpPr>
          <p:nvPr>
            <p:ph type="title"/>
          </p:nvPr>
        </p:nvSpPr>
        <p:spPr/>
        <p:txBody>
          <a:bodyPr/>
          <a:lstStyle/>
          <a:p>
            <a:r>
              <a:rPr kumimoji="1" lang="zh-CN" altLang="en-US"/>
              <a:t>样例</a:t>
            </a:r>
          </a:p>
        </p:txBody>
      </p:sp>
      <p:sp>
        <p:nvSpPr>
          <p:cNvPr id="33795" name="内容占位符 2">
            <a:extLst>
              <a:ext uri="{FF2B5EF4-FFF2-40B4-BE49-F238E27FC236}">
                <a16:creationId xmlns:a16="http://schemas.microsoft.com/office/drawing/2014/main" id="{792A2389-8ADD-4A16-A4B0-1206D9C504AC}"/>
              </a:ext>
            </a:extLst>
          </p:cNvPr>
          <p:cNvSpPr>
            <a:spLocks noGrp="1" noChangeArrowheads="1"/>
          </p:cNvSpPr>
          <p:nvPr>
            <p:ph idx="1"/>
          </p:nvPr>
        </p:nvSpPr>
        <p:spPr>
          <a:xfrm>
            <a:off x="468313" y="908050"/>
            <a:ext cx="8229600" cy="5246688"/>
          </a:xfrm>
        </p:spPr>
        <p:txBody>
          <a:bodyPr/>
          <a:lstStyle/>
          <a:p>
            <a:r>
              <a:rPr lang="en-US" altLang="zh-CN" sz="2800"/>
              <a:t>Sample Input</a:t>
            </a:r>
          </a:p>
          <a:p>
            <a:r>
              <a:rPr lang="en-US" altLang="zh-CN" sz="2800"/>
              <a:t>AAABAAABAAABAAAD</a:t>
            </a:r>
          </a:p>
          <a:p>
            <a:r>
              <a:rPr lang="en-US" altLang="zh-CN" sz="2800"/>
              <a:t>AAABAAAD</a:t>
            </a:r>
          </a:p>
          <a:p>
            <a:endParaRPr lang="en-US" altLang="zh-CN" sz="2800"/>
          </a:p>
          <a:p>
            <a:r>
              <a:rPr lang="en-US" altLang="zh-CN" sz="2800"/>
              <a:t>ABAAB</a:t>
            </a:r>
          </a:p>
          <a:p>
            <a:r>
              <a:rPr lang="en-US" altLang="zh-CN" sz="2800"/>
              <a:t>ABB</a:t>
            </a:r>
          </a:p>
          <a:p>
            <a:endParaRPr lang="en-US" altLang="zh-CN" sz="2800"/>
          </a:p>
          <a:p>
            <a:r>
              <a:rPr lang="en-US" altLang="zh-CN" sz="2800"/>
              <a:t>Sample Output</a:t>
            </a:r>
          </a:p>
          <a:p>
            <a:r>
              <a:rPr lang="en-US" altLang="zh-CN" sz="2800"/>
              <a:t>YES</a:t>
            </a:r>
          </a:p>
          <a:p>
            <a:r>
              <a:rPr lang="en-US" altLang="zh-CN" sz="2800"/>
              <a:t>NO</a:t>
            </a:r>
          </a:p>
        </p:txBody>
      </p:sp>
      <p:sp>
        <p:nvSpPr>
          <p:cNvPr id="33796" name="文本框 3">
            <a:extLst>
              <a:ext uri="{FF2B5EF4-FFF2-40B4-BE49-F238E27FC236}">
                <a16:creationId xmlns:a16="http://schemas.microsoft.com/office/drawing/2014/main" id="{D5033DDE-46A9-483F-8136-3A606F2C056F}"/>
              </a:ext>
            </a:extLst>
          </p:cNvPr>
          <p:cNvSpPr txBox="1">
            <a:spLocks noChangeArrowheads="1"/>
          </p:cNvSpPr>
          <p:nvPr/>
        </p:nvSpPr>
        <p:spPr bwMode="auto">
          <a:xfrm>
            <a:off x="4932363" y="1052513"/>
            <a:ext cx="4319587"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kumimoji="1"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kumimoji="1"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kumimoji="1"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SzPct val="40000"/>
              <a:buFont typeface="Wingdings" panose="05000000000000000000" pitchFamily="2" charset="2"/>
              <a:buChar char="l"/>
              <a:defRPr kumimoji="1"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800">
                <a:solidFill>
                  <a:srgbClr val="000000"/>
                </a:solidFill>
              </a:rPr>
              <a:t>一个字符串的子串指的是</a:t>
            </a:r>
            <a:r>
              <a:rPr lang="zh-CN" altLang="en-US" sz="2800">
                <a:solidFill>
                  <a:srgbClr val="FF0000"/>
                </a:solidFill>
              </a:rPr>
              <a:t>字符串某一段连续的部分</a:t>
            </a:r>
            <a:r>
              <a:rPr lang="zh-CN" altLang="en-US" sz="2800">
                <a:solidFill>
                  <a:srgbClr val="000000"/>
                </a:solidFill>
              </a:rPr>
              <a:t>（比如第一个例子），可以是其本身。</a:t>
            </a:r>
            <a:endParaRPr lang="en-US" altLang="zh-CN" sz="2800">
              <a:solidFill>
                <a:srgbClr val="000000"/>
              </a:solidFill>
            </a:endParaRPr>
          </a:p>
          <a:p>
            <a:pPr>
              <a:spcBef>
                <a:spcPct val="0"/>
              </a:spcBef>
              <a:buFontTx/>
              <a:buNone/>
            </a:pPr>
            <a:r>
              <a:rPr lang="zh-CN" altLang="en-US" sz="2800">
                <a:solidFill>
                  <a:srgbClr val="000000"/>
                </a:solidFill>
              </a:rPr>
              <a:t>而不连续的部分，一般称作为子序列！（比如第二个例子，</a:t>
            </a:r>
            <a:r>
              <a:rPr lang="en-US" altLang="zh-CN" sz="2800">
                <a:solidFill>
                  <a:srgbClr val="000000"/>
                </a:solidFill>
              </a:rPr>
              <a:t>ABB</a:t>
            </a:r>
            <a:r>
              <a:rPr lang="zh-CN" altLang="en-US" sz="2800">
                <a:solidFill>
                  <a:srgbClr val="000000"/>
                </a:solidFill>
              </a:rPr>
              <a:t>是</a:t>
            </a:r>
            <a:r>
              <a:rPr lang="en-US" altLang="zh-CN" sz="2800">
                <a:solidFill>
                  <a:srgbClr val="000000"/>
                </a:solidFill>
              </a:rPr>
              <a:t>ABAAB</a:t>
            </a:r>
            <a:r>
              <a:rPr lang="zh-CN" altLang="en-US" sz="2800">
                <a:solidFill>
                  <a:srgbClr val="000000"/>
                </a:solidFill>
              </a:rPr>
              <a:t>的子序列而不是子串）</a:t>
            </a:r>
            <a:endParaRPr lang="en-US" altLang="zh-CN" sz="2800">
              <a:solidFill>
                <a:srgbClr val="000000"/>
              </a:solidFill>
            </a:endParaRPr>
          </a:p>
          <a:p>
            <a:pPr>
              <a:spcBef>
                <a:spcPct val="0"/>
              </a:spcBef>
              <a:buFontTx/>
              <a:buNone/>
            </a:pPr>
            <a:endParaRPr lang="en-US" altLang="zh-CN" sz="1800">
              <a:solidFill>
                <a:srgbClr val="000000"/>
              </a:solidFill>
            </a:endParaRPr>
          </a:p>
        </p:txBody>
      </p:sp>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148714B-21FC-4810-813E-516095F2B2BA}"/>
              </a:ext>
            </a:extLst>
          </p:cNvPr>
          <p:cNvSpPr>
            <a:spLocks noGrp="1" noChangeArrowheads="1"/>
          </p:cNvSpPr>
          <p:nvPr>
            <p:ph type="title"/>
          </p:nvPr>
        </p:nvSpPr>
        <p:spPr/>
        <p:txBody>
          <a:bodyPr/>
          <a:lstStyle/>
          <a:p>
            <a:r>
              <a:rPr lang="zh-CN" altLang="en-US"/>
              <a:t>习题</a:t>
            </a:r>
          </a:p>
        </p:txBody>
      </p:sp>
      <p:sp>
        <p:nvSpPr>
          <p:cNvPr id="90115" name="Rectangle 3">
            <a:extLst>
              <a:ext uri="{FF2B5EF4-FFF2-40B4-BE49-F238E27FC236}">
                <a16:creationId xmlns:a16="http://schemas.microsoft.com/office/drawing/2014/main" id="{C277D2A8-B7BE-4AD1-9E2A-5715A5B6E12E}"/>
              </a:ext>
            </a:extLst>
          </p:cNvPr>
          <p:cNvSpPr>
            <a:spLocks noGrp="1" noChangeArrowheads="1"/>
          </p:cNvSpPr>
          <p:nvPr>
            <p:ph idx="1"/>
          </p:nvPr>
        </p:nvSpPr>
        <p:spPr/>
        <p:txBody>
          <a:bodyPr/>
          <a:lstStyle/>
          <a:p>
            <a:r>
              <a:rPr lang="zh-CN" altLang="en-US"/>
              <a:t>习题3</a:t>
            </a:r>
          </a:p>
          <a:p>
            <a:pPr lvl="1"/>
            <a:r>
              <a:rPr lang="zh-CN" altLang="en-US"/>
              <a:t>训练2-5第一题"Homework"</a:t>
            </a:r>
          </a:p>
          <a:p>
            <a:pPr lvl="1"/>
            <a:r>
              <a:rPr lang="zh-CN" altLang="en-US"/>
              <a:t>利用KMP来做</a:t>
            </a:r>
          </a:p>
          <a:p>
            <a:pPr lvl="1"/>
            <a:endParaRPr lang="zh-CN" altLang="en-US"/>
          </a:p>
        </p:txBody>
      </p:sp>
      <p:pic>
        <p:nvPicPr>
          <p:cNvPr id="90116" name="Picture 4">
            <a:extLst>
              <a:ext uri="{FF2B5EF4-FFF2-40B4-BE49-F238E27FC236}">
                <a16:creationId xmlns:a16="http://schemas.microsoft.com/office/drawing/2014/main" id="{9091CF54-2E8E-4DC1-A069-764BF6856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988" y="977900"/>
            <a:ext cx="3951287"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7" name="Picture 5">
            <a:extLst>
              <a:ext uri="{FF2B5EF4-FFF2-40B4-BE49-F238E27FC236}">
                <a16:creationId xmlns:a16="http://schemas.microsoft.com/office/drawing/2014/main" id="{B0C6CE09-C6A5-4F29-8BF6-FA9E88CC6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988" y="3205163"/>
            <a:ext cx="3951287" cy="3538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8" name="Picture 6">
            <a:extLst>
              <a:ext uri="{FF2B5EF4-FFF2-40B4-BE49-F238E27FC236}">
                <a16:creationId xmlns:a16="http://schemas.microsoft.com/office/drawing/2014/main" id="{4EB6CC90-7257-44A0-81D9-6965159C1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9013" y="969963"/>
            <a:ext cx="3951287"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9" name="Picture 7">
            <a:extLst>
              <a:ext uri="{FF2B5EF4-FFF2-40B4-BE49-F238E27FC236}">
                <a16:creationId xmlns:a16="http://schemas.microsoft.com/office/drawing/2014/main" id="{53901633-6036-4CBF-A4D4-E83ACEA9A9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9013" y="3197225"/>
            <a:ext cx="3951287" cy="3538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03AD2818-7EB1-43D0-8780-6D22DBFABFED}"/>
              </a:ext>
            </a:extLst>
          </p:cNvPr>
          <p:cNvSpPr>
            <a:spLocks noGrp="1" noChangeArrowheads="1"/>
          </p:cNvSpPr>
          <p:nvPr>
            <p:ph type="title"/>
          </p:nvPr>
        </p:nvSpPr>
        <p:spPr/>
        <p:txBody>
          <a:bodyPr/>
          <a:lstStyle/>
          <a:p>
            <a:r>
              <a:rPr lang="zh-CN" altLang="en-US"/>
              <a:t>习题</a:t>
            </a:r>
          </a:p>
        </p:txBody>
      </p:sp>
      <p:sp>
        <p:nvSpPr>
          <p:cNvPr id="91139" name="Rectangle 3">
            <a:extLst>
              <a:ext uri="{FF2B5EF4-FFF2-40B4-BE49-F238E27FC236}">
                <a16:creationId xmlns:a16="http://schemas.microsoft.com/office/drawing/2014/main" id="{A4536B7D-4CED-484B-AD98-FB63282BE60A}"/>
              </a:ext>
            </a:extLst>
          </p:cNvPr>
          <p:cNvSpPr>
            <a:spLocks noGrp="1" noChangeArrowheads="1"/>
          </p:cNvSpPr>
          <p:nvPr>
            <p:ph idx="1"/>
          </p:nvPr>
        </p:nvSpPr>
        <p:spPr/>
        <p:txBody>
          <a:bodyPr/>
          <a:lstStyle/>
          <a:p>
            <a:r>
              <a:rPr lang="zh-CN" altLang="en-US"/>
              <a:t>习题4</a:t>
            </a:r>
          </a:p>
          <a:p>
            <a:pPr lvl="1"/>
            <a:r>
              <a:rPr lang="zh-CN" altLang="en-US"/>
              <a:t>POJ 3691 DNA repair</a:t>
            </a:r>
          </a:p>
          <a:p>
            <a:pPr lvl="1"/>
            <a:r>
              <a:rPr lang="zh-CN" altLang="en-US"/>
              <a:t>题目大意:</a:t>
            </a:r>
          </a:p>
          <a:p>
            <a:pPr lvl="1"/>
            <a:r>
              <a:rPr lang="zh-CN" altLang="en-US"/>
              <a:t>给你N个致病基因(长度各不超过20), 再给你一个DNA一条链的碱基序列(长度M不超过1000), 要求尽量少的修改碱基, 使得序列不含致病基因, 不能的话输出-1.</a:t>
            </a:r>
          </a:p>
          <a:p>
            <a:pPr lvl="1"/>
            <a:endParaRPr lang="zh-CN" altLang="en-US"/>
          </a:p>
        </p:txBody>
      </p:sp>
    </p:spTree>
  </p:cSld>
  <p:clrMapOvr>
    <a:masterClrMapping/>
  </p:clrMapOvr>
  <p:transition>
    <p:fade/>
  </p:transition>
</p:sld>
</file>

<file path=ppt/slides/slide7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DD90CD22-68C4-48AA-84A8-C92AE8D045C6}"/>
              </a:ext>
            </a:extLst>
          </p:cNvPr>
          <p:cNvSpPr>
            <a:spLocks noGrp="1" noChangeArrowheads="1"/>
          </p:cNvSpPr>
          <p:nvPr>
            <p:ph type="title"/>
          </p:nvPr>
        </p:nvSpPr>
        <p:spPr/>
        <p:txBody>
          <a:bodyPr/>
          <a:lstStyle/>
          <a:p>
            <a:r>
              <a:rPr lang="zh-CN" altLang="en-US"/>
              <a:t>习题</a:t>
            </a:r>
          </a:p>
        </p:txBody>
      </p:sp>
      <p:sp>
        <p:nvSpPr>
          <p:cNvPr id="92163" name="Rectangle 3">
            <a:extLst>
              <a:ext uri="{FF2B5EF4-FFF2-40B4-BE49-F238E27FC236}">
                <a16:creationId xmlns:a16="http://schemas.microsoft.com/office/drawing/2014/main" id="{F73BF4EC-C6C2-4627-8012-0BE33A135FDF}"/>
              </a:ext>
            </a:extLst>
          </p:cNvPr>
          <p:cNvSpPr>
            <a:spLocks noGrp="1" noChangeArrowheads="1"/>
          </p:cNvSpPr>
          <p:nvPr>
            <p:ph idx="1"/>
          </p:nvPr>
        </p:nvSpPr>
        <p:spPr/>
        <p:txBody>
          <a:bodyPr/>
          <a:lstStyle/>
          <a:p>
            <a:pPr lvl="1"/>
            <a:r>
              <a:rPr lang="zh-CN" altLang="zh-CN" sz="1000"/>
              <a:t>Sample Input</a:t>
            </a:r>
          </a:p>
          <a:p>
            <a:pPr lvl="1"/>
            <a:r>
              <a:rPr lang="zh-CN" altLang="zh-CN" sz="1000"/>
              <a:t>2</a:t>
            </a:r>
          </a:p>
          <a:p>
            <a:pPr lvl="1"/>
            <a:r>
              <a:rPr lang="zh-CN" altLang="zh-CN" sz="1000"/>
              <a:t>AAA</a:t>
            </a:r>
          </a:p>
          <a:p>
            <a:pPr lvl="1"/>
            <a:r>
              <a:rPr lang="zh-CN" altLang="zh-CN" sz="1000"/>
              <a:t>AAG</a:t>
            </a:r>
          </a:p>
          <a:p>
            <a:pPr lvl="1"/>
            <a:r>
              <a:rPr lang="zh-CN" altLang="zh-CN" sz="1000"/>
              <a:t>AAAG  </a:t>
            </a:r>
          </a:p>
          <a:p>
            <a:pPr lvl="1"/>
            <a:r>
              <a:rPr lang="zh-CN" altLang="zh-CN" sz="1000"/>
              <a:t>2</a:t>
            </a:r>
          </a:p>
          <a:p>
            <a:pPr lvl="1"/>
            <a:r>
              <a:rPr lang="zh-CN" altLang="zh-CN" sz="1000"/>
              <a:t>A</a:t>
            </a:r>
          </a:p>
          <a:p>
            <a:pPr lvl="1"/>
            <a:r>
              <a:rPr lang="zh-CN" altLang="zh-CN" sz="1000"/>
              <a:t>TG</a:t>
            </a:r>
          </a:p>
          <a:p>
            <a:pPr lvl="1"/>
            <a:r>
              <a:rPr lang="zh-CN" altLang="zh-CN" sz="1000"/>
              <a:t>TGAATG</a:t>
            </a:r>
          </a:p>
          <a:p>
            <a:pPr lvl="1"/>
            <a:r>
              <a:rPr lang="zh-CN" altLang="zh-CN" sz="1000"/>
              <a:t>4</a:t>
            </a:r>
          </a:p>
          <a:p>
            <a:pPr lvl="1"/>
            <a:r>
              <a:rPr lang="zh-CN" altLang="zh-CN" sz="1000"/>
              <a:t>A</a:t>
            </a:r>
          </a:p>
          <a:p>
            <a:pPr lvl="1"/>
            <a:r>
              <a:rPr lang="zh-CN" altLang="zh-CN" sz="1000"/>
              <a:t>G</a:t>
            </a:r>
          </a:p>
          <a:p>
            <a:pPr lvl="1"/>
            <a:r>
              <a:rPr lang="zh-CN" altLang="zh-CN" sz="1000"/>
              <a:t>C</a:t>
            </a:r>
          </a:p>
          <a:p>
            <a:pPr lvl="1"/>
            <a:r>
              <a:rPr lang="zh-CN" altLang="zh-CN" sz="1000"/>
              <a:t>T</a:t>
            </a:r>
          </a:p>
          <a:p>
            <a:pPr lvl="1"/>
            <a:r>
              <a:rPr lang="zh-CN" altLang="zh-CN" sz="1000"/>
              <a:t>AGT</a:t>
            </a:r>
          </a:p>
          <a:p>
            <a:pPr lvl="1"/>
            <a:r>
              <a:rPr lang="zh-CN" altLang="zh-CN" sz="1000"/>
              <a:t>0</a:t>
            </a:r>
          </a:p>
          <a:p>
            <a:pPr lvl="1"/>
            <a:r>
              <a:rPr lang="zh-CN" altLang="zh-CN" sz="1000"/>
              <a:t>Sample Output</a:t>
            </a:r>
          </a:p>
          <a:p>
            <a:pPr lvl="1"/>
            <a:r>
              <a:rPr lang="zh-CN" altLang="zh-CN" sz="1000"/>
              <a:t>Case 1: 1</a:t>
            </a:r>
          </a:p>
          <a:p>
            <a:pPr lvl="1"/>
            <a:r>
              <a:rPr lang="zh-CN" altLang="zh-CN" sz="1000"/>
              <a:t>Case 2: 4</a:t>
            </a:r>
          </a:p>
          <a:p>
            <a:pPr lvl="1"/>
            <a:r>
              <a:rPr lang="zh-CN" altLang="zh-CN" sz="1000"/>
              <a:t>Case 3: -1</a:t>
            </a:r>
          </a:p>
        </p:txBody>
      </p:sp>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C0F6D40B-0AA0-466A-BF23-7B1E1DB3C00E}"/>
              </a:ext>
            </a:extLst>
          </p:cNvPr>
          <p:cNvSpPr>
            <a:spLocks noGrp="1" noChangeArrowheads="1"/>
          </p:cNvSpPr>
          <p:nvPr>
            <p:ph type="title"/>
          </p:nvPr>
        </p:nvSpPr>
        <p:spPr/>
        <p:txBody>
          <a:bodyPr/>
          <a:lstStyle/>
          <a:p>
            <a:r>
              <a:rPr lang="zh-CN" altLang="en-US"/>
              <a:t>习题</a:t>
            </a:r>
          </a:p>
        </p:txBody>
      </p:sp>
      <p:sp>
        <p:nvSpPr>
          <p:cNvPr id="34819" name="Rectangle 3">
            <a:extLst>
              <a:ext uri="{FF2B5EF4-FFF2-40B4-BE49-F238E27FC236}">
                <a16:creationId xmlns:a16="http://schemas.microsoft.com/office/drawing/2014/main" id="{A2C0D493-505C-430C-A70A-23852EF42269}"/>
              </a:ext>
            </a:extLst>
          </p:cNvPr>
          <p:cNvSpPr>
            <a:spLocks noGrp="1" noChangeArrowheads="1"/>
          </p:cNvSpPr>
          <p:nvPr>
            <p:ph idx="1"/>
          </p:nvPr>
        </p:nvSpPr>
        <p:spPr/>
        <p:txBody>
          <a:bodyPr>
            <a:normAutofit/>
          </a:bodyPr>
          <a:lstStyle/>
          <a:p>
            <a:pPr>
              <a:lnSpc>
                <a:spcPct val="90000"/>
              </a:lnSpc>
              <a:defRPr/>
            </a:pPr>
            <a:r>
              <a:rPr lang="zh-CN" altLang="en-US" sz="2000"/>
              <a:t>习题4</a:t>
            </a:r>
          </a:p>
          <a:p>
            <a:pPr lvl="1">
              <a:defRPr/>
            </a:pPr>
            <a:r>
              <a:rPr lang="zh-CN" altLang="en-US" sz="1400"/>
              <a:t>这道题用AC自动机+dp做与其他匹配多模式串的AC自动机最大的不同就是：一个结点j的KIND个孩子不会有空，就是说当从结点通过一个不能往下连接的字符时，孩子要通过j的fail结点来找到，或者回到根。</a:t>
            </a:r>
          </a:p>
          <a:p>
            <a:pPr lvl="1">
              <a:defRPr/>
            </a:pPr>
            <a:r>
              <a:rPr lang="zh-CN" altLang="en-US" sz="1400"/>
              <a:t>如图:箭头就是next[]的指向</a:t>
            </a:r>
          </a:p>
          <a:p>
            <a:pPr lvl="1">
              <a:defRPr/>
            </a:pPr>
            <a:endParaRPr lang="zh-CN" altLang="en-US" sz="1400"/>
          </a:p>
          <a:p>
            <a:pPr lvl="1">
              <a:defRPr/>
            </a:pPr>
            <a:endParaRPr lang="zh-CN" altLang="en-US" sz="1400"/>
          </a:p>
          <a:p>
            <a:pPr lvl="1">
              <a:defRPr/>
            </a:pPr>
            <a:endParaRPr lang="zh-CN" altLang="en-US" sz="1400"/>
          </a:p>
          <a:p>
            <a:pPr lvl="1">
              <a:defRPr/>
            </a:pPr>
            <a:endParaRPr lang="zh-CN" altLang="en-US" sz="1400"/>
          </a:p>
          <a:p>
            <a:pPr lvl="1">
              <a:defRPr/>
            </a:pPr>
            <a:endParaRPr lang="zh-CN" altLang="en-US" sz="1400"/>
          </a:p>
          <a:p>
            <a:pPr marL="0" lvl="1" indent="0">
              <a:buFont typeface="幼圆" panose="02010509060101010101" pitchFamily="49" charset="-122"/>
              <a:buNone/>
              <a:defRPr/>
            </a:pPr>
            <a:endParaRPr lang="zh-CN" altLang="en-US" sz="1400"/>
          </a:p>
          <a:p>
            <a:pPr lvl="1">
              <a:defRPr/>
            </a:pPr>
            <a:endParaRPr lang="zh-CN" altLang="en-US" sz="1400"/>
          </a:p>
          <a:p>
            <a:pPr lvl="1">
              <a:defRPr/>
            </a:pPr>
            <a:r>
              <a:rPr lang="zh-CN" altLang="en-US" sz="1400"/>
              <a:t>所以在Trie树中安全结点中遍历时，就能得到到某个结点的修改值了。</a:t>
            </a:r>
          </a:p>
          <a:p>
            <a:pPr lvl="1">
              <a:defRPr/>
            </a:pPr>
            <a:r>
              <a:rPr lang="zh-CN" altLang="en-US" sz="1400"/>
              <a:t>母串的前i个前缀在Trie树中遍历，到达某个安全结点j需要修改的值为dp[i][j]</a:t>
            </a:r>
          </a:p>
          <a:p>
            <a:pPr lvl="1">
              <a:defRPr/>
            </a:pPr>
            <a:r>
              <a:rPr lang="zh-CN" altLang="en-US" sz="1400"/>
              <a:t>dp[i][son]=min{dp[i][son],dp[i-1][j]+(str[i-1]!=char(j-&gt;son))} ;//son是j的孩子str是从0开始的</a:t>
            </a:r>
          </a:p>
          <a:p>
            <a:pPr lvl="1">
              <a:defRPr/>
            </a:pPr>
            <a:r>
              <a:rPr lang="zh-CN" altLang="en-US" sz="1400"/>
              <a:t>初始状态为:dp[0][0]=0，其他为无穷      //0是根结点</a:t>
            </a:r>
          </a:p>
        </p:txBody>
      </p:sp>
      <p:pic>
        <p:nvPicPr>
          <p:cNvPr id="93188" name="Picture 4">
            <a:extLst>
              <a:ext uri="{FF2B5EF4-FFF2-40B4-BE49-F238E27FC236}">
                <a16:creationId xmlns:a16="http://schemas.microsoft.com/office/drawing/2014/main" id="{8FA5C3CA-FCFB-40C2-AF08-215C10C0FF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760663"/>
            <a:ext cx="6419850" cy="201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p:fade/>
  </p:transition>
</p:sld>
</file>

<file path=ppt/slides/slide74.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BEBE17A-F00E-4F56-96A8-15BDBBFC6278}"/>
              </a:ext>
            </a:extLst>
          </p:cNvPr>
          <p:cNvSpPr>
            <a:spLocks noGrp="1" noChangeArrowheads="1"/>
          </p:cNvSpPr>
          <p:nvPr>
            <p:ph type="title"/>
          </p:nvPr>
        </p:nvSpPr>
        <p:spPr/>
        <p:txBody>
          <a:bodyPr/>
          <a:lstStyle/>
          <a:p>
            <a:r>
              <a:rPr lang="zh-CN" altLang="en-US"/>
              <a:t>参考资料</a:t>
            </a:r>
          </a:p>
        </p:txBody>
      </p:sp>
      <p:sp>
        <p:nvSpPr>
          <p:cNvPr id="94211" name="Rectangle 3">
            <a:extLst>
              <a:ext uri="{FF2B5EF4-FFF2-40B4-BE49-F238E27FC236}">
                <a16:creationId xmlns:a16="http://schemas.microsoft.com/office/drawing/2014/main" id="{FF32C1CE-C0B8-4D57-B8D6-0BBBC76CB1C0}"/>
              </a:ext>
            </a:extLst>
          </p:cNvPr>
          <p:cNvSpPr>
            <a:spLocks noGrp="1" noChangeArrowheads="1"/>
          </p:cNvSpPr>
          <p:nvPr>
            <p:ph idx="1"/>
          </p:nvPr>
        </p:nvSpPr>
        <p:spPr/>
        <p:txBody>
          <a:bodyPr/>
          <a:lstStyle/>
          <a:p>
            <a:r>
              <a:rPr lang="zh-CN" altLang="en-US"/>
              <a:t>参考资料</a:t>
            </a:r>
          </a:p>
          <a:p>
            <a:pPr lvl="1"/>
            <a:r>
              <a:rPr lang="zh-CN" altLang="en-US"/>
              <a:t>http://www.cnblogs.com/xudong-bupt/p/3433506.html</a:t>
            </a:r>
          </a:p>
          <a:p>
            <a:pPr lvl="1"/>
            <a:r>
              <a:rPr lang="zh-CN" altLang="en-US"/>
              <a:t>http://www.cppblog.com/mythit/archive/2009/04/21/80633.html</a:t>
            </a:r>
          </a:p>
          <a:p>
            <a:pPr lvl="1"/>
            <a:r>
              <a:rPr lang="zh-CN" altLang="en-US"/>
              <a:t>http://www.cppblog.com/myjfm/archive/2012/09/12/190396.html</a:t>
            </a:r>
          </a:p>
          <a:p>
            <a:pPr lvl="1"/>
            <a:r>
              <a:rPr lang="zh-CN" altLang="en-US"/>
              <a:t>《ACM-ICPC程序设计系列 - 算法设计与实现》</a:t>
            </a:r>
          </a:p>
          <a:p>
            <a:pPr lvl="1"/>
            <a:endParaRPr lang="zh-CN" altLang="en-US"/>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4325F25B-77AE-4C8F-8735-B2D3C789403A}"/>
              </a:ext>
            </a:extLst>
          </p:cNvPr>
          <p:cNvSpPr>
            <a:spLocks noGrp="1" noChangeArrowheads="1"/>
          </p:cNvSpPr>
          <p:nvPr>
            <p:ph type="title"/>
          </p:nvPr>
        </p:nvSpPr>
        <p:spPr/>
        <p:txBody>
          <a:bodyPr/>
          <a:lstStyle/>
          <a:p>
            <a:r>
              <a:rPr lang="en-US" altLang="zh-CN" sz="3600"/>
              <a:t>KMP</a:t>
            </a:r>
            <a:r>
              <a:rPr lang="zh-CN" altLang="en-US" sz="3600"/>
              <a:t>算法用到了什么字符串性质</a:t>
            </a:r>
            <a:endParaRPr kumimoji="1" lang="zh-CN" altLang="en-US" sz="3600"/>
          </a:p>
        </p:txBody>
      </p:sp>
      <p:sp>
        <p:nvSpPr>
          <p:cNvPr id="34819" name="内容占位符 2">
            <a:extLst>
              <a:ext uri="{FF2B5EF4-FFF2-40B4-BE49-F238E27FC236}">
                <a16:creationId xmlns:a16="http://schemas.microsoft.com/office/drawing/2014/main" id="{557489EB-87B8-48ED-8638-53F950F81A98}"/>
              </a:ext>
            </a:extLst>
          </p:cNvPr>
          <p:cNvSpPr>
            <a:spLocks noGrp="1" noChangeArrowheads="1"/>
          </p:cNvSpPr>
          <p:nvPr>
            <p:ph idx="1"/>
          </p:nvPr>
        </p:nvSpPr>
        <p:spPr>
          <a:xfrm>
            <a:off x="468313" y="1196975"/>
            <a:ext cx="8229600" cy="4957763"/>
          </a:xfrm>
        </p:spPr>
        <p:txBody>
          <a:bodyPr/>
          <a:lstStyle/>
          <a:p>
            <a:r>
              <a:rPr lang="zh-CN" altLang="en-US"/>
              <a:t>下面介绍下</a:t>
            </a:r>
            <a:r>
              <a:rPr lang="en-US" altLang="zh-CN"/>
              <a:t>KMP</a:t>
            </a:r>
            <a:r>
              <a:rPr lang="zh-CN" altLang="en-US"/>
              <a:t>用到的字符串性质</a:t>
            </a:r>
            <a:endParaRPr lang="en-US" altLang="zh-CN"/>
          </a:p>
          <a:p>
            <a:r>
              <a:rPr lang="zh-CN" altLang="en-US"/>
              <a:t>是否还记得刚才说的？</a:t>
            </a:r>
            <a:endParaRPr lang="en-US" altLang="zh-CN"/>
          </a:p>
          <a:p>
            <a:r>
              <a:rPr lang="zh-CN" altLang="en-US">
                <a:solidFill>
                  <a:srgbClr val="FF0000"/>
                </a:solidFill>
              </a:rPr>
              <a:t>每个字符串算法都对应它的字符串性质！</a:t>
            </a:r>
            <a:endParaRPr lang="en-US" altLang="zh-CN">
              <a:solidFill>
                <a:srgbClr val="FF0000"/>
              </a:solidFill>
            </a:endParaRPr>
          </a:p>
          <a:p>
            <a:r>
              <a:rPr lang="zh-CN" altLang="en-US"/>
              <a:t>我们定义这么一个字符串性质，叫</a:t>
            </a:r>
            <a:endParaRPr lang="en-US" altLang="zh-CN"/>
          </a:p>
          <a:p>
            <a:pPr>
              <a:buFontTx/>
              <a:buNone/>
            </a:pPr>
            <a:r>
              <a:rPr lang="en-US" altLang="zh-CN">
                <a:solidFill>
                  <a:srgbClr val="0000FF"/>
                </a:solidFill>
              </a:rPr>
              <a:t>   </a:t>
            </a:r>
            <a:r>
              <a:rPr lang="zh-CN" altLang="en-US">
                <a:solidFill>
                  <a:srgbClr val="0000FF"/>
                </a:solidFill>
              </a:rPr>
              <a:t>前缀后缀最大值</a:t>
            </a:r>
            <a:r>
              <a:rPr lang="zh-CN" altLang="zh-CN">
                <a:solidFill>
                  <a:srgbClr val="0000FF"/>
                </a:solidFill>
              </a:rPr>
              <a:t>！</a:t>
            </a:r>
            <a:endParaRPr lang="en-US" altLang="zh-CN">
              <a:solidFill>
                <a:srgbClr val="0000FF"/>
              </a:solidFill>
            </a:endParaRPr>
          </a:p>
          <a:p>
            <a:r>
              <a:rPr lang="zh-CN" altLang="en-US">
                <a:solidFill>
                  <a:srgbClr val="000000"/>
                </a:solidFill>
              </a:rPr>
              <a:t>光从定义来看，似乎是和字符串的</a:t>
            </a:r>
            <a:r>
              <a:rPr lang="zh-CN" altLang="en-US">
                <a:solidFill>
                  <a:srgbClr val="0000FF"/>
                </a:solidFill>
              </a:rPr>
              <a:t>前缀</a:t>
            </a:r>
            <a:r>
              <a:rPr lang="zh-CN" altLang="en-US">
                <a:solidFill>
                  <a:srgbClr val="000000"/>
                </a:solidFill>
              </a:rPr>
              <a:t>、</a:t>
            </a:r>
            <a:r>
              <a:rPr lang="zh-CN" altLang="en-US">
                <a:solidFill>
                  <a:srgbClr val="0000FF"/>
                </a:solidFill>
              </a:rPr>
              <a:t>后缀</a:t>
            </a:r>
            <a:r>
              <a:rPr lang="zh-CN" altLang="en-US">
                <a:solidFill>
                  <a:srgbClr val="000000"/>
                </a:solidFill>
              </a:rPr>
              <a:t>有关系，同时告诉你，最大值指的是</a:t>
            </a:r>
            <a:r>
              <a:rPr lang="zh-CN" altLang="en-US">
                <a:solidFill>
                  <a:srgbClr val="0000FF"/>
                </a:solidFill>
              </a:rPr>
              <a:t>长度</a:t>
            </a:r>
            <a:r>
              <a:rPr lang="zh-CN" altLang="en-US">
                <a:solidFill>
                  <a:srgbClr val="000000"/>
                </a:solidFill>
              </a:rPr>
              <a:t>最大，什么长度最大？下面具体来看下这个性质。</a:t>
            </a:r>
            <a:endParaRPr lang="en-US" altLang="zh-CN">
              <a:solidFill>
                <a:srgbClr val="000000"/>
              </a:solidFill>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F9ECE5D0-40CB-4D24-8F5C-42ADF134393A}"/>
              </a:ext>
            </a:extLst>
          </p:cNvPr>
          <p:cNvSpPr>
            <a:spLocks noGrp="1" noChangeArrowheads="1"/>
          </p:cNvSpPr>
          <p:nvPr>
            <p:ph type="title"/>
          </p:nvPr>
        </p:nvSpPr>
        <p:spPr/>
        <p:txBody>
          <a:bodyPr/>
          <a:lstStyle/>
          <a:p>
            <a:r>
              <a:rPr kumimoji="1" lang="zh-CN" altLang="en-US"/>
              <a:t>前缀后缀最大值</a:t>
            </a:r>
          </a:p>
        </p:txBody>
      </p:sp>
      <p:sp>
        <p:nvSpPr>
          <p:cNvPr id="35843" name="内容占位符 2">
            <a:extLst>
              <a:ext uri="{FF2B5EF4-FFF2-40B4-BE49-F238E27FC236}">
                <a16:creationId xmlns:a16="http://schemas.microsoft.com/office/drawing/2014/main" id="{5306A3EE-F13C-4687-B77C-9EA2BE55EFF8}"/>
              </a:ext>
            </a:extLst>
          </p:cNvPr>
          <p:cNvSpPr>
            <a:spLocks noGrp="1" noChangeArrowheads="1"/>
          </p:cNvSpPr>
          <p:nvPr>
            <p:ph idx="1"/>
          </p:nvPr>
        </p:nvSpPr>
        <p:spPr/>
        <p:txBody>
          <a:bodyPr/>
          <a:lstStyle/>
          <a:p>
            <a:r>
              <a:rPr lang="zh-CN" altLang="en-US"/>
              <a:t>一个长度为</a:t>
            </a:r>
            <a:r>
              <a:rPr lang="en-US" altLang="zh-CN"/>
              <a:t>N</a:t>
            </a:r>
            <a:r>
              <a:rPr lang="zh-CN" altLang="en-US"/>
              <a:t>的字符串</a:t>
            </a:r>
            <a:r>
              <a:rPr lang="en-US" altLang="zh-CN"/>
              <a:t>S</a:t>
            </a:r>
            <a:r>
              <a:rPr lang="zh-CN" altLang="en-US"/>
              <a:t>，它有</a:t>
            </a:r>
            <a:r>
              <a:rPr lang="en-US" altLang="zh-CN"/>
              <a:t>N+1</a:t>
            </a:r>
            <a:r>
              <a:rPr lang="zh-CN" altLang="en-US"/>
              <a:t>个</a:t>
            </a:r>
            <a:endParaRPr lang="en-US" altLang="zh-CN"/>
          </a:p>
          <a:p>
            <a:pPr>
              <a:buFontTx/>
              <a:buNone/>
            </a:pPr>
            <a:r>
              <a:rPr lang="zh-CN" altLang="en-US">
                <a:solidFill>
                  <a:srgbClr val="0000FF"/>
                </a:solidFill>
              </a:rPr>
              <a:t>前缀</a:t>
            </a:r>
            <a:r>
              <a:rPr lang="zh-CN" altLang="en-US"/>
              <a:t>（包括空前缀），它有</a:t>
            </a:r>
            <a:r>
              <a:rPr lang="en-US" altLang="zh-CN"/>
              <a:t>N+1</a:t>
            </a:r>
            <a:r>
              <a:rPr lang="zh-CN" altLang="en-US"/>
              <a:t>个</a:t>
            </a:r>
            <a:r>
              <a:rPr lang="zh-CN" altLang="en-US">
                <a:solidFill>
                  <a:srgbClr val="0000FF"/>
                </a:solidFill>
              </a:rPr>
              <a:t>后缀</a:t>
            </a:r>
            <a:endParaRPr lang="en-US" altLang="zh-CN">
              <a:solidFill>
                <a:srgbClr val="0000FF"/>
              </a:solidFill>
            </a:endParaRPr>
          </a:p>
          <a:p>
            <a:pPr>
              <a:buFontTx/>
              <a:buNone/>
            </a:pPr>
            <a:r>
              <a:rPr lang="zh-CN" altLang="en-US"/>
              <a:t>（包括空后缀）</a:t>
            </a:r>
            <a:endParaRPr lang="en-US" altLang="zh-CN"/>
          </a:p>
          <a:p>
            <a:r>
              <a:rPr lang="zh-CN" altLang="en-US"/>
              <a:t>比如</a:t>
            </a:r>
            <a:r>
              <a:rPr lang="en-US" altLang="zh-CN"/>
              <a:t>ABC</a:t>
            </a:r>
            <a:r>
              <a:rPr lang="zh-CN" altLang="en-US"/>
              <a:t>，有</a:t>
            </a:r>
            <a:r>
              <a:rPr lang="en-US" altLang="zh-CN"/>
              <a:t>4</a:t>
            </a:r>
            <a:r>
              <a:rPr lang="zh-CN" altLang="en-US"/>
              <a:t>个前缀，空，</a:t>
            </a:r>
            <a:r>
              <a:rPr lang="en-US" altLang="zh-CN"/>
              <a:t>A</a:t>
            </a:r>
            <a:r>
              <a:rPr lang="zh-CN" altLang="en-US"/>
              <a:t>，</a:t>
            </a:r>
            <a:r>
              <a:rPr lang="en-US" altLang="zh-CN"/>
              <a:t>AB</a:t>
            </a:r>
            <a:r>
              <a:rPr lang="zh-CN" altLang="en-US"/>
              <a:t>，</a:t>
            </a:r>
            <a:r>
              <a:rPr lang="en-US" altLang="zh-CN"/>
              <a:t>ABC</a:t>
            </a:r>
          </a:p>
          <a:p>
            <a:pPr>
              <a:buFontTx/>
              <a:buNone/>
            </a:pPr>
            <a:r>
              <a:rPr lang="en-US" altLang="zh-CN"/>
              <a:t>                    </a:t>
            </a:r>
            <a:r>
              <a:rPr lang="zh-CN" altLang="en-US"/>
              <a:t>有</a:t>
            </a:r>
            <a:r>
              <a:rPr lang="en-US" altLang="zh-CN"/>
              <a:t>4</a:t>
            </a:r>
            <a:r>
              <a:rPr lang="zh-CN" altLang="en-US"/>
              <a:t>个后缀，空</a:t>
            </a:r>
            <a:r>
              <a:rPr lang="zh-CN" altLang="zh-CN"/>
              <a:t>，</a:t>
            </a:r>
            <a:r>
              <a:rPr lang="en-US" altLang="zh-CN"/>
              <a:t>C</a:t>
            </a:r>
            <a:r>
              <a:rPr lang="zh-CN" altLang="en-US"/>
              <a:t>，</a:t>
            </a:r>
            <a:r>
              <a:rPr lang="en-US" altLang="zh-CN"/>
              <a:t>BC</a:t>
            </a:r>
            <a:r>
              <a:rPr lang="zh-CN" altLang="en-US"/>
              <a:t>，</a:t>
            </a:r>
            <a:r>
              <a:rPr lang="en-US" altLang="zh-CN"/>
              <a:t>ABC</a:t>
            </a:r>
          </a:p>
          <a:p>
            <a:r>
              <a:rPr lang="zh-CN" altLang="en-US"/>
              <a:t>比如</a:t>
            </a:r>
            <a:r>
              <a:rPr lang="en-US" altLang="zh-CN"/>
              <a:t>AAA</a:t>
            </a:r>
            <a:r>
              <a:rPr lang="zh-CN" altLang="en-US"/>
              <a:t>，有</a:t>
            </a:r>
            <a:r>
              <a:rPr lang="en-US" altLang="zh-CN"/>
              <a:t>4</a:t>
            </a:r>
            <a:r>
              <a:rPr lang="zh-CN" altLang="en-US"/>
              <a:t>个前缀，空，</a:t>
            </a:r>
            <a:r>
              <a:rPr lang="en-US" altLang="zh-CN"/>
              <a:t>A</a:t>
            </a:r>
            <a:r>
              <a:rPr lang="zh-CN" altLang="en-US"/>
              <a:t>，</a:t>
            </a:r>
            <a:r>
              <a:rPr lang="en-US" altLang="zh-CN"/>
              <a:t>AA</a:t>
            </a:r>
            <a:r>
              <a:rPr lang="zh-CN" altLang="en-US"/>
              <a:t>，</a:t>
            </a:r>
            <a:r>
              <a:rPr lang="en-US" altLang="zh-CN"/>
              <a:t>AAA</a:t>
            </a:r>
          </a:p>
          <a:p>
            <a:pPr>
              <a:buFontTx/>
              <a:buNone/>
            </a:pPr>
            <a:r>
              <a:rPr lang="en-US" altLang="zh-CN"/>
              <a:t>                    </a:t>
            </a:r>
            <a:r>
              <a:rPr lang="zh-CN" altLang="en-US"/>
              <a:t>有</a:t>
            </a:r>
            <a:r>
              <a:rPr lang="en-US" altLang="zh-CN"/>
              <a:t>4</a:t>
            </a:r>
            <a:r>
              <a:rPr lang="zh-CN" altLang="en-US"/>
              <a:t>个后缀，空，</a:t>
            </a:r>
            <a:r>
              <a:rPr lang="en-US" altLang="zh-CN"/>
              <a:t>A</a:t>
            </a:r>
            <a:r>
              <a:rPr lang="zh-CN" altLang="en-US"/>
              <a:t>，</a:t>
            </a:r>
            <a:r>
              <a:rPr lang="en-US" altLang="zh-CN"/>
              <a:t>AA</a:t>
            </a:r>
            <a:r>
              <a:rPr lang="zh-CN" altLang="en-US"/>
              <a:t>，</a:t>
            </a:r>
            <a:r>
              <a:rPr lang="en-US" altLang="zh-CN"/>
              <a:t>AAA</a:t>
            </a:r>
          </a:p>
        </p:txBody>
      </p:sp>
    </p:spTree>
  </p:cSld>
  <p:clrMapOvr>
    <a:masterClrMapping/>
  </p:clrMapOvr>
  <p:transition>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000120150306A08PWBG">
  <a:themeElements>
    <a:clrScheme name="A000120150306A08PWBG 1">
      <a:dk1>
        <a:srgbClr val="6D6F71"/>
      </a:dk1>
      <a:lt1>
        <a:srgbClr val="FFFFFF"/>
      </a:lt1>
      <a:dk2>
        <a:srgbClr val="6D6F71"/>
      </a:dk2>
      <a:lt2>
        <a:srgbClr val="FFFFFF"/>
      </a:lt2>
      <a:accent1>
        <a:srgbClr val="47B6E7"/>
      </a:accent1>
      <a:accent2>
        <a:srgbClr val="628EE3"/>
      </a:accent2>
      <a:accent3>
        <a:srgbClr val="BABBBB"/>
      </a:accent3>
      <a:accent4>
        <a:srgbClr val="DADADA"/>
      </a:accent4>
      <a:accent5>
        <a:srgbClr val="B1D7F1"/>
      </a:accent5>
      <a:accent6>
        <a:srgbClr val="5880CE"/>
      </a:accent6>
      <a:hlink>
        <a:srgbClr val="00B0F0"/>
      </a:hlink>
      <a:folHlink>
        <a:srgbClr val="AFB2B4"/>
      </a:folHlink>
    </a:clrScheme>
    <a:fontScheme name="A000120150306A08PWBG">
      <a:majorFont>
        <a:latin typeface="微软雅黑"/>
        <a:ea typeface="微软雅黑"/>
        <a:cs typeface=""/>
      </a:majorFont>
      <a:minorFont>
        <a:latin typeface="幼圆"/>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A000120150306A08PWBG 1">
        <a:dk1>
          <a:srgbClr val="6D6F71"/>
        </a:dk1>
        <a:lt1>
          <a:srgbClr val="FFFFFF"/>
        </a:lt1>
        <a:dk2>
          <a:srgbClr val="6D6F71"/>
        </a:dk2>
        <a:lt2>
          <a:srgbClr val="FFFFFF"/>
        </a:lt2>
        <a:accent1>
          <a:srgbClr val="47B6E7"/>
        </a:accent1>
        <a:accent2>
          <a:srgbClr val="628EE3"/>
        </a:accent2>
        <a:accent3>
          <a:srgbClr val="BABBBB"/>
        </a:accent3>
        <a:accent4>
          <a:srgbClr val="DADADA"/>
        </a:accent4>
        <a:accent5>
          <a:srgbClr val="B1D7F1"/>
        </a:accent5>
        <a:accent6>
          <a:srgbClr val="5880CE"/>
        </a:accent6>
        <a:hlink>
          <a:srgbClr val="00B0F0"/>
        </a:hlink>
        <a:folHlink>
          <a:srgbClr val="AFB2B4"/>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576TGp_report_light">
  <a:themeElements>
    <a:clrScheme name="576TGp_report_light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576TGp_report_light">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62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762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76TGp_report_light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clrMap bg1="lt1" tx1="dk1" bg2="lt2" tx2="dk2" accent1="accent1" accent2="accent2" accent3="accent3" accent4="accent4" accent5="accent5" accent6="accent6" hlink="hlink" folHlink="folHlink"/>
    </a:extraClrScheme>
    <a:extraClrScheme>
      <a:clrScheme name="576TGp_report_light 2">
        <a:dk1>
          <a:srgbClr val="000000"/>
        </a:dk1>
        <a:lt1>
          <a:srgbClr val="FEE384"/>
        </a:lt1>
        <a:dk2>
          <a:srgbClr val="FD8334"/>
        </a:dk2>
        <a:lt2>
          <a:srgbClr val="808080"/>
        </a:lt2>
        <a:accent1>
          <a:srgbClr val="F98EB2"/>
        </a:accent1>
        <a:accent2>
          <a:srgbClr val="FCB43E"/>
        </a:accent2>
        <a:accent3>
          <a:srgbClr val="FEEFC2"/>
        </a:accent3>
        <a:accent4>
          <a:srgbClr val="000000"/>
        </a:accent4>
        <a:accent5>
          <a:srgbClr val="FBC6D5"/>
        </a:accent5>
        <a:accent6>
          <a:srgbClr val="E4A337"/>
        </a:accent6>
        <a:hlink>
          <a:srgbClr val="FA6D73"/>
        </a:hlink>
        <a:folHlink>
          <a:srgbClr val="D264C5"/>
        </a:folHlink>
      </a:clrScheme>
      <a:clrMap bg1="lt1" tx1="dk1" bg2="lt2" tx2="dk2" accent1="accent1" accent2="accent2" accent3="accent3" accent4="accent4" accent5="accent5" accent6="accent6" hlink="hlink" folHlink="folHlink"/>
    </a:extraClrScheme>
    <a:extraClrScheme>
      <a:clrScheme name="576TGp_report_light 3">
        <a:dk1>
          <a:srgbClr val="000000"/>
        </a:dk1>
        <a:lt1>
          <a:srgbClr val="D4E1EE"/>
        </a:lt1>
        <a:dk2>
          <a:srgbClr val="2F84AF"/>
        </a:dk2>
        <a:lt2>
          <a:srgbClr val="808080"/>
        </a:lt2>
        <a:accent1>
          <a:srgbClr val="9899C1"/>
        </a:accent1>
        <a:accent2>
          <a:srgbClr val="4BBAC3"/>
        </a:accent2>
        <a:accent3>
          <a:srgbClr val="E6EEF5"/>
        </a:accent3>
        <a:accent4>
          <a:srgbClr val="000000"/>
        </a:accent4>
        <a:accent5>
          <a:srgbClr val="CACADD"/>
        </a:accent5>
        <a:accent6>
          <a:srgbClr val="43A8B0"/>
        </a:accent6>
        <a:hlink>
          <a:srgbClr val="7AC5B9"/>
        </a:hlink>
        <a:folHlink>
          <a:srgbClr val="719FC5"/>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1164</TotalTime>
  <Pages>0</Pages>
  <Words>6775</Words>
  <Characters>0</Characters>
  <Application>Microsoft Office PowerPoint</Application>
  <DocSecurity>0</DocSecurity>
  <PresentationFormat>全屏显示(4:3)</PresentationFormat>
  <Lines>0</Lines>
  <Paragraphs>1750</Paragraphs>
  <Slides>74</Slides>
  <Notes>0</Notes>
  <HiddenSlides>25</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74</vt:i4>
      </vt:variant>
    </vt:vector>
  </HeadingPairs>
  <TitlesOfParts>
    <vt:vector size="86" baseType="lpstr">
      <vt:lpstr>Arial Unicode MS</vt:lpstr>
      <vt:lpstr>隶书</vt:lpstr>
      <vt:lpstr>宋体</vt:lpstr>
      <vt:lpstr>微软雅黑</vt:lpstr>
      <vt:lpstr>幼圆</vt:lpstr>
      <vt:lpstr>Arial</vt:lpstr>
      <vt:lpstr>Calibri</vt:lpstr>
      <vt:lpstr>Webdings</vt:lpstr>
      <vt:lpstr>Wingdings</vt:lpstr>
      <vt:lpstr>默认设计模板</vt:lpstr>
      <vt:lpstr>A000120150306A08PWBG</vt:lpstr>
      <vt:lpstr>2_576TGp_report_light</vt:lpstr>
      <vt:lpstr>KMP字符串匹配</vt:lpstr>
      <vt:lpstr>例题</vt:lpstr>
      <vt:lpstr>引言</vt:lpstr>
      <vt:lpstr>KMP算法</vt:lpstr>
      <vt:lpstr>问题</vt:lpstr>
      <vt:lpstr>输入和输出</vt:lpstr>
      <vt:lpstr>样例</vt:lpstr>
      <vt:lpstr>KMP算法用到了什么字符串性质</vt:lpstr>
      <vt:lpstr>前缀后缀最大值</vt:lpstr>
      <vt:lpstr>前缀后缀最大值</vt:lpstr>
      <vt:lpstr>前缀后缀最大值</vt:lpstr>
      <vt:lpstr>前缀后缀最大值</vt:lpstr>
      <vt:lpstr>重要的话要多讲几遍！</vt:lpstr>
      <vt:lpstr>分析S每一个前缀的next值</vt:lpstr>
      <vt:lpstr>分析S每一个前缀的next值</vt:lpstr>
      <vt:lpstr>分析S每一个前缀的next值</vt:lpstr>
      <vt:lpstr>分析S每一个前缀的next值</vt:lpstr>
      <vt:lpstr>分析S每一个前缀的next值</vt:lpstr>
      <vt:lpstr>分析S每一个前缀的next值</vt:lpstr>
      <vt:lpstr>分析S每一个前缀的next值</vt:lpstr>
      <vt:lpstr>分析S每一个前缀的next值</vt:lpstr>
      <vt:lpstr>分析S每一个前缀的next值</vt:lpstr>
      <vt:lpstr>得到next数组</vt:lpstr>
      <vt:lpstr>回顾与分析</vt:lpstr>
      <vt:lpstr>KMP匹配</vt:lpstr>
      <vt:lpstr>KMP匹配</vt:lpstr>
      <vt:lpstr>KMP匹配</vt:lpstr>
      <vt:lpstr>KMP匹配</vt:lpstr>
      <vt:lpstr>KMP匹配</vt:lpstr>
      <vt:lpstr>KMP匹配</vt:lpstr>
      <vt:lpstr>KMP匹配</vt:lpstr>
      <vt:lpstr>KMP匹配</vt:lpstr>
      <vt:lpstr>KMP匹配</vt:lpstr>
      <vt:lpstr>KMP匹配</vt:lpstr>
      <vt:lpstr>KMP匹配</vt:lpstr>
      <vt:lpstr>KMP匹配</vt:lpstr>
      <vt:lpstr>KMP匹配</vt:lpstr>
      <vt:lpstr>PowerPoint 演示文稿</vt:lpstr>
      <vt:lpstr>KMP匹配</vt:lpstr>
      <vt:lpstr>KMP匹配</vt:lpstr>
      <vt:lpstr>KMP匹配</vt:lpstr>
      <vt:lpstr>PowerPoint 演示文稿</vt:lpstr>
      <vt:lpstr>PowerPoint 演示文稿</vt:lpstr>
      <vt:lpstr>PowerPoint 演示文稿</vt:lpstr>
      <vt:lpstr>KMP匹配</vt:lpstr>
      <vt:lpstr>代码：构建next数组</vt:lpstr>
      <vt:lpstr>代码：KMP匹配</vt:lpstr>
      <vt:lpstr>代码：KMP匹配2</vt:lpstr>
      <vt:lpstr>KMP的用途</vt:lpstr>
      <vt:lpstr>Trie树</vt:lpstr>
      <vt:lpstr>Trie树</vt:lpstr>
      <vt:lpstr>PowerPoint 演示文稿</vt:lpstr>
      <vt:lpstr>PowerPoint 演示文稿</vt:lpstr>
      <vt:lpstr>PowerPoint 演示文稿</vt:lpstr>
      <vt:lpstr>AC自动机</vt:lpstr>
      <vt:lpstr>AC自动机</vt:lpstr>
      <vt:lpstr>AC自动机</vt:lpstr>
      <vt:lpstr>AC自动机</vt:lpstr>
      <vt:lpstr>AC自动机</vt:lpstr>
      <vt:lpstr>AC自动机</vt:lpstr>
      <vt:lpstr>AC自动机</vt:lpstr>
      <vt:lpstr>AC自动机</vt:lpstr>
      <vt:lpstr>AC自动机</vt:lpstr>
      <vt:lpstr>AC自动机</vt:lpstr>
      <vt:lpstr>AC自动机</vt:lpstr>
      <vt:lpstr>AC自动机</vt:lpstr>
      <vt:lpstr>AC自动机</vt:lpstr>
      <vt:lpstr>习题</vt:lpstr>
      <vt:lpstr>习题</vt:lpstr>
      <vt:lpstr>习题</vt:lpstr>
      <vt:lpstr>习题</vt:lpstr>
      <vt:lpstr>习题</vt:lpstr>
      <vt:lpstr>习题</vt:lpstr>
      <vt:lpstr>参考资料</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Arthur</dc:creator>
  <cp:keywords/>
  <dc:description/>
  <cp:lastModifiedBy>Civi</cp:lastModifiedBy>
  <cp:revision>47</cp:revision>
  <dcterms:created xsi:type="dcterms:W3CDTF">2013-01-25T01:44:32Z</dcterms:created>
  <dcterms:modified xsi:type="dcterms:W3CDTF">2021-11-28T10:39:30Z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2052-9.1.0.4994</vt:lpwstr>
  </property>
</Properties>
</file>