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5" r:id="rId5"/>
    <p:sldId id="259" r:id="rId6"/>
    <p:sldId id="264" r:id="rId7"/>
    <p:sldId id="256" r:id="rId8"/>
    <p:sldId id="257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Civi\Documents\NetShare\&#25105;&#30340;&#22362;&#26524;&#20113;\Teaching\&#31639;&#27861;&#35774;&#35745;&#19982;&#20998;&#26512;2021\&#23398;&#29983;&#21517;&#21333;.xlsx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Sheet3!$C$2:$C$120</cx:f>
        <cx:lvl ptCount="119" formatCode="G/通用格式">
          <cx:pt idx="0">305</cx:pt>
          <cx:pt idx="1">300</cx:pt>
          <cx:pt idx="2">290</cx:pt>
          <cx:pt idx="3">277</cx:pt>
          <cx:pt idx="4">275</cx:pt>
          <cx:pt idx="5">270</cx:pt>
          <cx:pt idx="6">267</cx:pt>
          <cx:pt idx="7">265</cx:pt>
          <cx:pt idx="8">265</cx:pt>
          <cx:pt idx="9">265</cx:pt>
          <cx:pt idx="10">265</cx:pt>
          <cx:pt idx="11">265</cx:pt>
          <cx:pt idx="12">265</cx:pt>
          <cx:pt idx="13">264</cx:pt>
          <cx:pt idx="14">259</cx:pt>
          <cx:pt idx="15">255</cx:pt>
          <cx:pt idx="16">252</cx:pt>
          <cx:pt idx="17">247</cx:pt>
          <cx:pt idx="18">245</cx:pt>
          <cx:pt idx="19">244</cx:pt>
          <cx:pt idx="20">240</cx:pt>
          <cx:pt idx="21">237</cx:pt>
          <cx:pt idx="22">235</cx:pt>
          <cx:pt idx="23">235</cx:pt>
          <cx:pt idx="24">235</cx:pt>
          <cx:pt idx="25">235</cx:pt>
          <cx:pt idx="26">235</cx:pt>
          <cx:pt idx="27">235</cx:pt>
          <cx:pt idx="28">225</cx:pt>
          <cx:pt idx="29">220</cx:pt>
          <cx:pt idx="30">210</cx:pt>
          <cx:pt idx="31">210</cx:pt>
          <cx:pt idx="32">210</cx:pt>
          <cx:pt idx="33">205</cx:pt>
          <cx:pt idx="34">200</cx:pt>
          <cx:pt idx="35">200</cx:pt>
          <cx:pt idx="36">200</cx:pt>
          <cx:pt idx="37">200</cx:pt>
          <cx:pt idx="38">200</cx:pt>
          <cx:pt idx="39">200</cx:pt>
          <cx:pt idx="40">200</cx:pt>
          <cx:pt idx="41">200</cx:pt>
          <cx:pt idx="42">200</cx:pt>
          <cx:pt idx="43">200</cx:pt>
          <cx:pt idx="44">200</cx:pt>
          <cx:pt idx="45">200</cx:pt>
          <cx:pt idx="46">200</cx:pt>
          <cx:pt idx="47">200</cx:pt>
          <cx:pt idx="48">200</cx:pt>
          <cx:pt idx="49">200</cx:pt>
          <cx:pt idx="50">199</cx:pt>
          <cx:pt idx="51">195</cx:pt>
          <cx:pt idx="52">195</cx:pt>
          <cx:pt idx="53">195</cx:pt>
          <cx:pt idx="54">195</cx:pt>
          <cx:pt idx="55">195</cx:pt>
          <cx:pt idx="56">195</cx:pt>
          <cx:pt idx="57">195</cx:pt>
          <cx:pt idx="58">195</cx:pt>
          <cx:pt idx="59">195</cx:pt>
          <cx:pt idx="60">195</cx:pt>
          <cx:pt idx="61">195</cx:pt>
          <cx:pt idx="62">195</cx:pt>
          <cx:pt idx="63">190</cx:pt>
          <cx:pt idx="64">190</cx:pt>
          <cx:pt idx="65">190</cx:pt>
          <cx:pt idx="66">190</cx:pt>
          <cx:pt idx="67">190</cx:pt>
          <cx:pt idx="68">180</cx:pt>
          <cx:pt idx="69">180</cx:pt>
          <cx:pt idx="70">180</cx:pt>
          <cx:pt idx="71">180</cx:pt>
          <cx:pt idx="72">175</cx:pt>
          <cx:pt idx="73">170</cx:pt>
          <cx:pt idx="74">170</cx:pt>
          <cx:pt idx="75">170</cx:pt>
          <cx:pt idx="76">170</cx:pt>
          <cx:pt idx="77">170</cx:pt>
          <cx:pt idx="78">170</cx:pt>
          <cx:pt idx="79">170</cx:pt>
          <cx:pt idx="80">170</cx:pt>
          <cx:pt idx="81">170</cx:pt>
          <cx:pt idx="82">170</cx:pt>
          <cx:pt idx="83">170</cx:pt>
          <cx:pt idx="84">170</cx:pt>
          <cx:pt idx="85">170</cx:pt>
          <cx:pt idx="86">170</cx:pt>
          <cx:pt idx="87">170</cx:pt>
          <cx:pt idx="88">170</cx:pt>
          <cx:pt idx="89">170</cx:pt>
          <cx:pt idx="90">170</cx:pt>
          <cx:pt idx="91">170</cx:pt>
          <cx:pt idx="92">170</cx:pt>
          <cx:pt idx="93">170</cx:pt>
          <cx:pt idx="94">170</cx:pt>
          <cx:pt idx="95">170</cx:pt>
          <cx:pt idx="96">170</cx:pt>
          <cx:pt idx="97">170</cx:pt>
          <cx:pt idx="98">170</cx:pt>
          <cx:pt idx="99">170</cx:pt>
          <cx:pt idx="100">170</cx:pt>
          <cx:pt idx="101">170</cx:pt>
          <cx:pt idx="102">170</cx:pt>
          <cx:pt idx="103">150</cx:pt>
          <cx:pt idx="104">135</cx:pt>
          <cx:pt idx="105">120</cx:pt>
          <cx:pt idx="106">120</cx:pt>
          <cx:pt idx="107">120</cx:pt>
          <cx:pt idx="108">120</cx:pt>
          <cx:pt idx="109">120</cx:pt>
          <cx:pt idx="110">115</cx:pt>
          <cx:pt idx="111">110</cx:pt>
          <cx:pt idx="112">110</cx:pt>
          <cx:pt idx="113">105</cx:pt>
          <cx:pt idx="114">100</cx:pt>
          <cx:pt idx="115">95</cx:pt>
          <cx:pt idx="116">80</cx:pt>
          <cx:pt idx="117">60</cx:pt>
          <cx:pt idx="118">0</cx:pt>
        </cx:lvl>
      </cx:numDim>
    </cx:data>
  </cx:chartData>
  <cx:chart>
    <cx:plotArea>
      <cx:plotAreaRegion>
        <cx:series layoutId="clusteredColumn" uniqueId="{377A6FB5-B0B6-4E00-B18E-F2FBAF55DF65}">
          <cx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0"/>
          <cx:layoutPr>
            <cx:binning intervalClosed="r">
              <cx:binSize val="25"/>
            </cx:binning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>
                <a:solidFill>
                  <a:schemeClr val="tx1"/>
                </a:solidFill>
              </a:defRPr>
            </a:pPr>
            <a:endParaRPr lang="zh-CN" altLang="en-US" sz="1600" b="1" i="0" u="none" strike="noStrike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</cx:txPr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E8DC5-1B92-4487-BB95-FBEDE64D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73194-A99D-43E6-A663-6F21240D0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C82E8-F441-42B0-B4CC-2AE30C32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A2DD1-A840-435A-A274-8138431B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A801D-DEF3-4B38-A49B-51F8AC6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7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D725-751A-4AB2-8FB6-36090C21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23128-1EDD-463C-8013-5B29E169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B188F-B0AF-49D9-84A6-2B2C0EA2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9132D-60E0-4F27-9003-EE6597D5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EA96D-C6AC-4FB9-9DB0-B7D48BDB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0BA2D-902A-45E0-BD32-5307419D6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1E055-609E-454A-AA4B-B5CA2D327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2CACD-C860-466D-A2CE-77DC3B41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16892-1C82-46A9-9A22-11C265A9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8981D-8FBA-42F0-969C-4E854ED8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06CBE-FF8F-42CF-8E87-6D59B33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D8126-B640-4759-9AC4-A12CF9DB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8825-B449-4D09-9BA9-2E6BC68C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57B66-753A-49E1-A81A-3894EB96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8B6FF-F493-452E-81CF-F4F2EC7B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85D24-75C1-4536-B67F-D3305699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87D8B-A27E-4B80-BAB3-EC195B7D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CA027-A8E9-4E29-8374-C3FD357E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394C5-ECCF-4CBB-ABF4-E46EB5D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7CE27-F338-4193-B5DE-F6E824EA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C5860-49E4-4525-8281-16729640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3F74-4783-43CC-B801-EA11FC323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F08B1-855A-48FF-AA43-947F1588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63DAB-59B1-47C4-A51C-448A82FA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A6535-31AA-4E5B-8F1D-B240D204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8A818-8047-4652-9F4A-AE4645D2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8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7252-4A5C-4E75-81FA-4D9FCC00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96443-43D9-4322-A09B-9D9C30EF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BEE18-1810-460D-B318-8053F07AA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8867C9-4495-4AB6-A84B-92722A3AB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80B85-B6E2-4BC0-9A20-5EF8E2D8B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47F146-32C4-4CBA-A147-F4C2F3C9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33A915-DA5C-4287-BD06-3E326D2C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CE7F1-2C24-4FC6-8026-F0E56CD8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26E62-4803-45C6-9DA6-F3859CA3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87AF6-151E-4394-BF2D-232DD4A8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E04AA-67FB-4AA5-AA76-41361F90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E1FB8-7AAC-44B3-8B6D-3E84EC09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4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1F493F-2C93-473E-BEAA-33D3CE94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9B227-BA5A-4AD5-B6E5-EC8362A9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52865-5A18-4339-8A8E-87B54D7D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6A2F-7EE1-45CE-A20A-C14375BE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86917-4EDB-4919-B00F-D63CAFDC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FB4390-96DC-4004-A696-7D8B78F4B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311C3-7536-4C3D-8562-35293315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5B0B2-2A69-49F7-9FC2-802AFFF1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10B5E-CBBE-469B-BF1C-C77C8571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69BB5-0458-4DE1-B4DB-3EB61BA1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7C5FD9-3F28-480A-8E2D-CB832732E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00489-07E4-4475-AEF2-1AF28914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B7AF1-A994-415E-828D-1F2448AD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6246B-D078-48BE-8FEA-15DB8B6D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54913-0828-4AED-9F70-5C5476E7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3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DF6050-F24F-4D8D-9A31-7F83312C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5EA16-8C9C-44F0-9D52-90B03E92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01FE3-4B7D-42F0-A46B-036C4E699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8A1F-E280-45D2-9F93-FBB1549637EA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A0295-82F1-4333-9F81-A1E19E8F7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0426F-F4E4-4036-93A2-D6119055A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25D9-5AC8-467A-B64D-31D237A8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0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8C8502D-00E1-465C-BC17-8C3B2B71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57" y="694707"/>
            <a:ext cx="8455885" cy="54685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6BD355-C489-4754-91E8-8CBA8437A34F}"/>
              </a:ext>
            </a:extLst>
          </p:cNvPr>
          <p:cNvSpPr txBox="1"/>
          <p:nvPr/>
        </p:nvSpPr>
        <p:spPr>
          <a:xfrm>
            <a:off x="3904842" y="3331870"/>
            <a:ext cx="491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</a:rPr>
              <a:t>CSP</a:t>
            </a:r>
            <a:r>
              <a:rPr lang="zh-CN" altLang="en-US" sz="3200" b="1" dirty="0"/>
              <a:t>考试成绩分析</a:t>
            </a:r>
          </a:p>
        </p:txBody>
      </p:sp>
    </p:spTree>
    <p:extLst>
      <p:ext uri="{BB962C8B-B14F-4D97-AF65-F5344CB8AC3E}">
        <p14:creationId xmlns:p14="http://schemas.microsoft.com/office/powerpoint/2010/main" val="41105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FC782-DD48-4136-8437-2AEF3359F001}"/>
              </a:ext>
            </a:extLst>
          </p:cNvPr>
          <p:cNvSpPr txBox="1"/>
          <p:nvPr/>
        </p:nvSpPr>
        <p:spPr>
          <a:xfrm>
            <a:off x="665018" y="415636"/>
            <a:ext cx="10565477" cy="179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第五题</a:t>
            </a:r>
            <a:endParaRPr lang="en-US" altLang="zh-CN" sz="3600" b="1" dirty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100</a:t>
            </a:r>
            <a:r>
              <a:rPr lang="zh-CN" altLang="en-US" sz="2000" b="1" dirty="0"/>
              <a:t>分做法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线段树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离散化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984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22CF5A0E-A97C-4AD7-93DB-D31DD1D0A5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4455400"/>
                  </p:ext>
                </p:extLst>
              </p:nvPr>
            </p:nvGraphicFramePr>
            <p:xfrm>
              <a:off x="1650768" y="610833"/>
              <a:ext cx="7524750" cy="38703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22CF5A0E-A97C-4AD7-93DB-D31DD1D0A5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0768" y="610833"/>
                <a:ext cx="7524750" cy="387032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8AB96D5B-4D68-497C-9E16-A4B029FCB2BC}"/>
              </a:ext>
            </a:extLst>
          </p:cNvPr>
          <p:cNvSpPr txBox="1"/>
          <p:nvPr/>
        </p:nvSpPr>
        <p:spPr>
          <a:xfrm>
            <a:off x="1707142" y="4815316"/>
            <a:ext cx="5957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&gt;=300: 2</a:t>
            </a:r>
            <a:r>
              <a:rPr lang="zh-CN" altLang="en-US" sz="2400" b="1" dirty="0"/>
              <a:t>人</a:t>
            </a:r>
            <a:endParaRPr lang="en-US" altLang="zh-CN" sz="2400" b="1" dirty="0"/>
          </a:p>
          <a:p>
            <a:r>
              <a:rPr lang="en-US" altLang="zh-CN" sz="2400" b="1" dirty="0"/>
              <a:t>&gt;=250: 17</a:t>
            </a:r>
            <a:r>
              <a:rPr lang="zh-CN" altLang="en-US" sz="2400" b="1" dirty="0"/>
              <a:t>人</a:t>
            </a:r>
            <a:endParaRPr lang="en-US" altLang="zh-CN" sz="2400" b="1" dirty="0"/>
          </a:p>
          <a:p>
            <a:r>
              <a:rPr lang="en-US" altLang="zh-CN" sz="2400" b="1" dirty="0"/>
              <a:t>&gt;=200: 50</a:t>
            </a:r>
            <a:r>
              <a:rPr lang="zh-CN" altLang="en-US" sz="2400" b="1" dirty="0"/>
              <a:t>人</a:t>
            </a:r>
            <a:endParaRPr lang="en-US" altLang="zh-CN" sz="2400" b="1" dirty="0"/>
          </a:p>
          <a:p>
            <a:r>
              <a:rPr lang="en-US" altLang="zh-CN" sz="2400" b="1" dirty="0"/>
              <a:t>&gt;=170: 103</a:t>
            </a:r>
            <a:r>
              <a:rPr lang="zh-CN" altLang="en-US" sz="2400" b="1" dirty="0"/>
              <a:t>人 </a:t>
            </a:r>
            <a:r>
              <a:rPr lang="en-US" altLang="zh-CN" sz="2800" b="1" dirty="0"/>
              <a:t>(86.6%)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58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4D9A7A-07B4-46C6-977A-6231C8BD5356}"/>
              </a:ext>
            </a:extLst>
          </p:cNvPr>
          <p:cNvSpPr/>
          <p:nvPr/>
        </p:nvSpPr>
        <p:spPr>
          <a:xfrm>
            <a:off x="4942272" y="3049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第一题</a:t>
            </a:r>
            <a:endParaRPr lang="en-US" altLang="zh-CN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656F5-AE3F-444B-8BF5-43F4B20B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75" y="994712"/>
            <a:ext cx="7065332" cy="57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4D9A7A-07B4-46C6-977A-6231C8BD5356}"/>
              </a:ext>
            </a:extLst>
          </p:cNvPr>
          <p:cNvSpPr/>
          <p:nvPr/>
        </p:nvSpPr>
        <p:spPr>
          <a:xfrm>
            <a:off x="4942272" y="3049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第一题</a:t>
            </a:r>
            <a:endParaRPr lang="en-US" altLang="zh-CN" sz="3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D0BB80-8D75-40D8-944B-0BE0F8C6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63" y="1451266"/>
            <a:ext cx="9688192" cy="48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4D9A7A-07B4-46C6-977A-6231C8BD5356}"/>
              </a:ext>
            </a:extLst>
          </p:cNvPr>
          <p:cNvSpPr/>
          <p:nvPr/>
        </p:nvSpPr>
        <p:spPr>
          <a:xfrm>
            <a:off x="4942272" y="304911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第二题</a:t>
            </a:r>
            <a:endParaRPr lang="en-US" altLang="zh-CN" sz="3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2E6656-7F28-471E-BC5F-428A09F3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06" y="993445"/>
            <a:ext cx="6383253" cy="56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4D9A7A-07B4-46C6-977A-6231C8BD5356}"/>
              </a:ext>
            </a:extLst>
          </p:cNvPr>
          <p:cNvSpPr/>
          <p:nvPr/>
        </p:nvSpPr>
        <p:spPr>
          <a:xfrm>
            <a:off x="4942272" y="304911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/>
              <a:t>第二题</a:t>
            </a:r>
            <a:endParaRPr lang="en-US" altLang="zh-CN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AB87C7-A282-4F51-9DF7-3D36C7FF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21" y="951242"/>
            <a:ext cx="8049909" cy="5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94CF33-2CAC-463C-9776-C7F4084D065F}"/>
                  </a:ext>
                </a:extLst>
              </p:cNvPr>
              <p:cNvSpPr txBox="1"/>
              <p:nvPr/>
            </p:nvSpPr>
            <p:spPr>
              <a:xfrm>
                <a:off x="340822" y="349135"/>
                <a:ext cx="11695508" cy="692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第三题</a:t>
                </a:r>
                <a:endParaRPr lang="en-US" altLang="zh-CN" sz="3600" b="1" dirty="0"/>
              </a:p>
              <a:p>
                <a:pPr algn="ctr"/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40</a:t>
                </a:r>
                <a:r>
                  <a:rPr lang="zh-CN" altLang="en-US" sz="2000" b="1" dirty="0"/>
                  <a:t>分做法</a:t>
                </a:r>
                <a:r>
                  <a:rPr lang="en-US" altLang="zh-CN" sz="2000" b="1" dirty="0"/>
                  <a:t>:</a:t>
                </a:r>
                <a:r>
                  <a:rPr lang="zh-CN" altLang="en-US" sz="2000" dirty="0"/>
                  <a:t>不存在校验码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只需要模拟编码即可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注意补足</a:t>
                </a:r>
                <a:r>
                  <a:rPr lang="en-US" altLang="zh-CN" sz="2000" dirty="0"/>
                  <a:t>900</a:t>
                </a:r>
                <a:r>
                  <a:rPr lang="zh-CN" altLang="en-US" sz="2000" dirty="0"/>
                  <a:t>以及题面错误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80</a:t>
                </a:r>
                <a:r>
                  <a:rPr lang="zh-CN" altLang="en-US" sz="2000" b="1" dirty="0"/>
                  <a:t>分</a:t>
                </a:r>
                <a:r>
                  <a:rPr lang="en-US" altLang="zh-CN" sz="2000" b="1" dirty="0"/>
                  <a:t>/100</a:t>
                </a:r>
                <a:r>
                  <a:rPr lang="zh-CN" altLang="en-US" sz="2000" b="1" dirty="0"/>
                  <a:t>分做法</a:t>
                </a:r>
                <a:r>
                  <a:rPr lang="en-US" altLang="zh-CN" sz="2000" b="1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929)</m:t>
                    </m:r>
                  </m:oMath>
                </a14:m>
                <a:r>
                  <a:rPr lang="zh-CN" altLang="en-US" sz="2000" dirty="0"/>
                  <a:t>模拟多项式除法即可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区别在于</a:t>
                </a:r>
                <a:r>
                  <a:rPr lang="en-US" altLang="zh-CN" sz="2000" dirty="0"/>
                  <a:t>g(x)</a:t>
                </a:r>
                <a:r>
                  <a:rPr lang="zh-CN" altLang="en-US" sz="2000" dirty="0"/>
                  <a:t>系数的计算方式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多项式除法简单步骤</a:t>
                </a:r>
                <a:r>
                  <a:rPr lang="en-US" altLang="zh-CN" sz="2400" b="1" dirty="0"/>
                  <a:t>(</a:t>
                </a:r>
                <a:r>
                  <a:rPr lang="zh-CN" altLang="en-US" sz="2400" b="1" dirty="0"/>
                  <a:t>首先保证都是在正数下进行运算</a:t>
                </a:r>
                <a:r>
                  <a:rPr lang="en-US" altLang="zh-CN" sz="2400" b="1" dirty="0"/>
                  <a:t>):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/>
                  <a:t>计算</a:t>
                </a:r>
                <a:r>
                  <a:rPr lang="en-US" altLang="zh-CN" sz="2000" dirty="0"/>
                  <a:t>d(x)</a:t>
                </a:r>
                <a:r>
                  <a:rPr lang="zh-CN" altLang="en-US" sz="2000" dirty="0"/>
                  <a:t>的系数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保存为</a:t>
                </a:r>
                <a:r>
                  <a:rPr lang="en-US" altLang="zh-CN" sz="2000" dirty="0"/>
                  <a:t>d[],</a:t>
                </a: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d[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系数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注意</a:t>
                </a:r>
                <a:r>
                  <a:rPr lang="en-US" altLang="zh-CN" sz="2000" dirty="0"/>
                  <a:t>d[]</a:t>
                </a:r>
                <a:r>
                  <a:rPr lang="zh-CN" altLang="en-US" sz="2000" dirty="0"/>
                  <a:t>的范围为</a:t>
                </a:r>
                <a:r>
                  <a:rPr lang="en-US" altLang="zh-CN" sz="2000" dirty="0"/>
                  <a:t>[</a:t>
                </a:r>
                <a:r>
                  <a:rPr lang="en-US" altLang="zh-CN" sz="2000" dirty="0" err="1"/>
                  <a:t>k,k+bn</a:t>
                </a:r>
                <a:r>
                  <a:rPr lang="en-US" altLang="zh-CN" sz="2000" dirty="0"/>
                  <a:t>],</a:t>
                </a: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bn</a:t>
                </a:r>
                <a:r>
                  <a:rPr lang="zh-CN" altLang="en-US" sz="2000" dirty="0"/>
                  <a:t>为前面数据区的长度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/>
                  <a:t>计算</a:t>
                </a:r>
                <a:r>
                  <a:rPr lang="en-US" altLang="zh-CN" sz="2000" dirty="0"/>
                  <a:t>g(x)</a:t>
                </a:r>
                <a:r>
                  <a:rPr lang="zh-CN" altLang="en-US" sz="2000" dirty="0"/>
                  <a:t>的系数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保存为</a:t>
                </a:r>
                <a:r>
                  <a:rPr lang="en-US" altLang="zh-CN" sz="2000" dirty="0"/>
                  <a:t>g[],</a:t>
                </a: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g[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系数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/>
                  <a:t>计算</a:t>
                </a:r>
                <a:r>
                  <a:rPr lang="en-US" altLang="zh-CN" sz="2000" dirty="0"/>
                  <a:t>q(x)</a:t>
                </a:r>
                <a:r>
                  <a:rPr lang="zh-CN" altLang="en-US" sz="2000" dirty="0"/>
                  <a:t>的系数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从高次向低次计算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即先确定高次的系数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q[]</a:t>
                </a:r>
                <a:r>
                  <a:rPr lang="zh-CN" altLang="en-US" sz="2000" dirty="0"/>
                  <a:t>的范围为</a:t>
                </a:r>
                <a:r>
                  <a:rPr lang="en-US" altLang="zh-CN" sz="2000" dirty="0"/>
                  <a:t>[bn,0],</a:t>
                </a:r>
                <a:r>
                  <a:rPr lang="zh-CN" altLang="en-US" sz="2000" dirty="0"/>
                  <a:t>添加辅助数组</a:t>
                </a:r>
                <a:r>
                  <a:rPr lang="en-US" altLang="zh-CN" sz="2000" dirty="0" err="1"/>
                  <a:t>jie</a:t>
                </a:r>
                <a:r>
                  <a:rPr lang="en-US" altLang="zh-CN" sz="2000" dirty="0"/>
                  <a:t>[]</a:t>
                </a:r>
                <a:r>
                  <a:rPr lang="zh-CN" altLang="en-US" sz="2000" dirty="0"/>
                  <a:t>表示中间结算的系数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设当前的次数为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则有</a:t>
                </a:r>
                <a:r>
                  <a:rPr lang="en-US" altLang="zh-CN" sz="2000" dirty="0"/>
                  <a:t>q[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]*g[k]+</a:t>
                </a:r>
                <a:r>
                  <a:rPr lang="en-US" altLang="zh-CN" sz="2000" dirty="0" err="1"/>
                  <a:t>jie</a:t>
                </a:r>
                <a:r>
                  <a:rPr lang="en-US" altLang="zh-CN" sz="2000" dirty="0"/>
                  <a:t>[</a:t>
                </a:r>
                <a:r>
                  <a:rPr lang="en-US" altLang="zh-CN" sz="2000" dirty="0" err="1"/>
                  <a:t>i+k</a:t>
                </a:r>
                <a:r>
                  <a:rPr lang="en-US" altLang="zh-CN" sz="2000" dirty="0"/>
                  <a:t>]=d[</a:t>
                </a:r>
                <a:r>
                  <a:rPr lang="en-US" altLang="zh-CN" sz="2000" dirty="0" err="1"/>
                  <a:t>i+k</a:t>
                </a:r>
                <a:r>
                  <a:rPr lang="en-US" altLang="zh-CN" sz="2000" dirty="0"/>
                  <a:t>],</a:t>
                </a:r>
                <a:r>
                  <a:rPr lang="zh-CN" altLang="en-US" sz="2000" dirty="0"/>
                  <a:t>则</a:t>
                </a:r>
                <a:r>
                  <a:rPr lang="en-US" altLang="zh-CN" sz="2000" dirty="0"/>
                  <a:t>q[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]=(d[</a:t>
                </a:r>
                <a:r>
                  <a:rPr lang="en-US" altLang="zh-CN" sz="2000" dirty="0" err="1"/>
                  <a:t>i+k</a:t>
                </a:r>
                <a:r>
                  <a:rPr lang="en-US" altLang="zh-CN" sz="2000" dirty="0"/>
                  <a:t>]-</a:t>
                </a:r>
                <a:r>
                  <a:rPr lang="en-US" altLang="zh-CN" sz="2000" dirty="0" err="1"/>
                  <a:t>jie</a:t>
                </a:r>
                <a:r>
                  <a:rPr lang="en-US" altLang="zh-CN" sz="2000" dirty="0"/>
                  <a:t>[</a:t>
                </a:r>
                <a:r>
                  <a:rPr lang="en-US" altLang="zh-CN" sz="2000" dirty="0" err="1"/>
                  <a:t>i+k</a:t>
                </a:r>
                <a:r>
                  <a:rPr lang="en-US" altLang="zh-CN" sz="2000" dirty="0"/>
                  <a:t>]+929)/g[k] (</a:t>
                </a:r>
                <a:r>
                  <a:rPr lang="zh-CN" altLang="en-US" sz="2000" dirty="0"/>
                  <a:t>模意义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。算出</a:t>
                </a:r>
                <a:r>
                  <a:rPr lang="en-US" altLang="zh-CN" sz="2000" dirty="0"/>
                  <a:t>q[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后对于</a:t>
                </a:r>
                <a:r>
                  <a:rPr lang="en-US" altLang="zh-CN" sz="2000" dirty="0"/>
                  <a:t>q[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能影响到的需要进行结算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即</a:t>
                </a:r>
                <a:r>
                  <a:rPr lang="en-US" altLang="zh-CN" sz="2000" dirty="0"/>
                  <a:t>for(int j=</a:t>
                </a:r>
                <a:r>
                  <a:rPr lang="en-US" altLang="zh-CN" sz="2000" dirty="0" err="1"/>
                  <a:t>k;j</a:t>
                </a:r>
                <a:r>
                  <a:rPr lang="en-US" altLang="zh-CN" sz="2000" dirty="0"/>
                  <a:t>&gt;=0;--j)</a:t>
                </a:r>
                <a:r>
                  <a:rPr lang="en-US" altLang="zh-CN" sz="2000" dirty="0" err="1"/>
                  <a:t>jie</a:t>
                </a:r>
                <a:r>
                  <a:rPr lang="en-US" altLang="zh-CN" sz="2000" dirty="0"/>
                  <a:t>[</a:t>
                </a:r>
                <a:r>
                  <a:rPr lang="en-US" altLang="zh-CN" sz="2000" dirty="0" err="1"/>
                  <a:t>i+j</a:t>
                </a:r>
                <a:r>
                  <a:rPr lang="en-US" altLang="zh-CN" sz="2000" dirty="0"/>
                  <a:t>]=(</a:t>
                </a:r>
                <a:r>
                  <a:rPr lang="en-US" altLang="zh-CN" sz="2000" dirty="0" err="1"/>
                  <a:t>jie</a:t>
                </a:r>
                <a:r>
                  <a:rPr lang="en-US" altLang="zh-CN" sz="2000" dirty="0"/>
                  <a:t>[</a:t>
                </a:r>
                <a:r>
                  <a:rPr lang="en-US" altLang="zh-CN" sz="2000" dirty="0" err="1"/>
                  <a:t>i+j</a:t>
                </a:r>
                <a:r>
                  <a:rPr lang="en-US" altLang="zh-CN" sz="2000" dirty="0"/>
                  <a:t>]+q[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]*g[j])%929;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/>
                  <a:t>计算</a:t>
                </a:r>
                <a:r>
                  <a:rPr lang="en-US" altLang="zh-CN" sz="2000" dirty="0"/>
                  <a:t>r(x)</a:t>
                </a:r>
                <a:r>
                  <a:rPr lang="zh-CN" altLang="en-US" sz="2000" dirty="0"/>
                  <a:t>的系数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即校验码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r[]</a:t>
                </a:r>
                <a:r>
                  <a:rPr lang="zh-CN" altLang="en-US" sz="2000" dirty="0"/>
                  <a:t>的范围为</a:t>
                </a:r>
                <a:r>
                  <a:rPr lang="en-US" altLang="zh-CN" sz="2000" dirty="0"/>
                  <a:t>[0,k-1],r(x)</a:t>
                </a:r>
                <a:r>
                  <a:rPr lang="zh-CN" altLang="en-US" sz="2000" dirty="0"/>
                  <a:t>即用来消除</a:t>
                </a:r>
                <a:r>
                  <a:rPr lang="en-US" altLang="zh-CN" sz="2000" dirty="0"/>
                  <a:t>q(x)*g(x)</a:t>
                </a:r>
                <a:r>
                  <a:rPr lang="zh-CN" altLang="en-US" sz="2000" dirty="0"/>
                  <a:t>的较低次项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故</a:t>
                </a:r>
                <a:r>
                  <a:rPr lang="en-US" altLang="zh-CN" sz="2000" dirty="0"/>
                  <a:t>r(x)</a:t>
                </a:r>
                <a:r>
                  <a:rPr lang="zh-CN" altLang="en-US" sz="2000" dirty="0"/>
                  <a:t>的系数为</a:t>
                </a:r>
                <a:r>
                  <a:rPr lang="en-US" altLang="zh-CN" sz="2000" dirty="0"/>
                  <a:t>q(x)*g(x)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[0,k-1]</a:t>
                </a:r>
                <a:r>
                  <a:rPr lang="zh-CN" altLang="en-US" sz="2000" dirty="0"/>
                  <a:t>次项的系数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94CF33-2CAC-463C-9776-C7F4084D0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" y="349135"/>
                <a:ext cx="11695508" cy="6929718"/>
              </a:xfrm>
              <a:prstGeom prst="rect">
                <a:avLst/>
              </a:prstGeom>
              <a:blipFill>
                <a:blip r:embed="rId2"/>
                <a:stretch>
                  <a:fillRect l="-834" t="-1319" r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70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FC782-DD48-4136-8437-2AEF3359F001}"/>
              </a:ext>
            </a:extLst>
          </p:cNvPr>
          <p:cNvSpPr txBox="1"/>
          <p:nvPr/>
        </p:nvSpPr>
        <p:spPr>
          <a:xfrm>
            <a:off x="665018" y="415636"/>
            <a:ext cx="10565477" cy="226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第四题</a:t>
            </a:r>
            <a:endParaRPr lang="en-US" altLang="zh-CN" sz="3600" b="1" dirty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25</a:t>
            </a:r>
            <a:r>
              <a:rPr lang="zh-CN" altLang="en-US" sz="2000" b="1" dirty="0"/>
              <a:t>分做法</a:t>
            </a:r>
            <a:r>
              <a:rPr lang="en-US" altLang="zh-CN" sz="2000" b="1" dirty="0"/>
              <a:t>:</a:t>
            </a:r>
            <a:r>
              <a:rPr lang="zh-CN" altLang="en-US" sz="2000" dirty="0"/>
              <a:t>按部就班进行即可</a:t>
            </a:r>
            <a:r>
              <a:rPr lang="en-US" altLang="zh-CN" sz="2000" dirty="0"/>
              <a:t>.</a:t>
            </a:r>
            <a:r>
              <a:rPr lang="zh-CN" altLang="en-US" sz="2000" dirty="0"/>
              <a:t>设置了</a:t>
            </a:r>
            <a:r>
              <a:rPr lang="en-US" altLang="zh-CN" sz="2000" dirty="0"/>
              <a:t>4</a:t>
            </a:r>
            <a:r>
              <a:rPr lang="zh-CN" altLang="en-US" sz="2000" dirty="0"/>
              <a:t>个数组</a:t>
            </a:r>
            <a:r>
              <a:rPr lang="en-US" altLang="zh-CN" sz="2000" dirty="0"/>
              <a:t>,</a:t>
            </a:r>
            <a:r>
              <a:rPr lang="zh-CN" altLang="en-US" sz="2000" dirty="0"/>
              <a:t>分别用于记录磁盘当前位置的值</a:t>
            </a:r>
            <a:r>
              <a:rPr lang="en-US" altLang="zh-CN" sz="2000" dirty="0"/>
              <a:t>,</a:t>
            </a:r>
            <a:r>
              <a:rPr lang="zh-CN" altLang="en-US" sz="2000" dirty="0"/>
              <a:t>归哪个程序所有</a:t>
            </a:r>
            <a:r>
              <a:rPr lang="en-US" altLang="zh-CN" sz="2000" dirty="0"/>
              <a:t>,</a:t>
            </a:r>
            <a:r>
              <a:rPr lang="zh-CN" altLang="en-US" sz="2000" dirty="0"/>
              <a:t>记录被删除一次的值</a:t>
            </a:r>
            <a:r>
              <a:rPr lang="en-US" altLang="zh-CN" sz="2000" dirty="0"/>
              <a:t>,</a:t>
            </a:r>
            <a:r>
              <a:rPr lang="zh-CN" altLang="en-US" sz="2000" dirty="0"/>
              <a:t>记录上次的所有者</a:t>
            </a:r>
            <a:r>
              <a:rPr lang="en-US" altLang="zh-CN" sz="2000" dirty="0"/>
              <a:t>,</a:t>
            </a:r>
            <a:r>
              <a:rPr lang="zh-CN" altLang="en-US" sz="2000" dirty="0"/>
              <a:t>之后每输入一个操作便进行一个操作。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315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FC782-DD48-4136-8437-2AEF3359F001}"/>
              </a:ext>
            </a:extLst>
          </p:cNvPr>
          <p:cNvSpPr txBox="1"/>
          <p:nvPr/>
        </p:nvSpPr>
        <p:spPr>
          <a:xfrm>
            <a:off x="665018" y="415636"/>
            <a:ext cx="10565477" cy="179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第四题</a:t>
            </a:r>
            <a:endParaRPr lang="en-US" altLang="zh-CN" sz="3600" b="1" dirty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100</a:t>
            </a:r>
            <a:r>
              <a:rPr lang="zh-CN" altLang="en-US" sz="2000" b="1" dirty="0"/>
              <a:t>分做法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线段树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离散化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1240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482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Itou Kaiji</dc:creator>
  <cp:lastModifiedBy>Civi</cp:lastModifiedBy>
  <cp:revision>35</cp:revision>
  <dcterms:created xsi:type="dcterms:W3CDTF">2021-12-07T08:46:29Z</dcterms:created>
  <dcterms:modified xsi:type="dcterms:W3CDTF">2021-12-08T06:13:02Z</dcterms:modified>
</cp:coreProperties>
</file>