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58"/>
  </p:notesMasterIdLst>
  <p:sldIdLst>
    <p:sldId id="256" r:id="rId2"/>
    <p:sldId id="432" r:id="rId3"/>
    <p:sldId id="436" r:id="rId4"/>
    <p:sldId id="438" r:id="rId5"/>
    <p:sldId id="437" r:id="rId6"/>
    <p:sldId id="356" r:id="rId7"/>
    <p:sldId id="257" r:id="rId8"/>
    <p:sldId id="259" r:id="rId9"/>
    <p:sldId id="260" r:id="rId10"/>
    <p:sldId id="361" r:id="rId11"/>
    <p:sldId id="427" r:id="rId12"/>
    <p:sldId id="377" r:id="rId13"/>
    <p:sldId id="378" r:id="rId14"/>
    <p:sldId id="379" r:id="rId15"/>
    <p:sldId id="265" r:id="rId16"/>
    <p:sldId id="380" r:id="rId17"/>
    <p:sldId id="381" r:id="rId18"/>
    <p:sldId id="383" r:id="rId19"/>
    <p:sldId id="384" r:id="rId20"/>
    <p:sldId id="385" r:id="rId21"/>
    <p:sldId id="386" r:id="rId22"/>
    <p:sldId id="387" r:id="rId23"/>
    <p:sldId id="388" r:id="rId24"/>
    <p:sldId id="389" r:id="rId25"/>
    <p:sldId id="390" r:id="rId26"/>
    <p:sldId id="391" r:id="rId27"/>
    <p:sldId id="392" r:id="rId28"/>
    <p:sldId id="435" r:id="rId29"/>
    <p:sldId id="394" r:id="rId30"/>
    <p:sldId id="393" r:id="rId31"/>
    <p:sldId id="395" r:id="rId32"/>
    <p:sldId id="396" r:id="rId33"/>
    <p:sldId id="397" r:id="rId34"/>
    <p:sldId id="398" r:id="rId35"/>
    <p:sldId id="399" r:id="rId36"/>
    <p:sldId id="400" r:id="rId37"/>
    <p:sldId id="401" r:id="rId38"/>
    <p:sldId id="403" r:id="rId39"/>
    <p:sldId id="405" r:id="rId40"/>
    <p:sldId id="407" r:id="rId41"/>
    <p:sldId id="411" r:id="rId42"/>
    <p:sldId id="412" r:id="rId43"/>
    <p:sldId id="417" r:id="rId44"/>
    <p:sldId id="418" r:id="rId45"/>
    <p:sldId id="419" r:id="rId46"/>
    <p:sldId id="429" r:id="rId47"/>
    <p:sldId id="422" r:id="rId48"/>
    <p:sldId id="430" r:id="rId49"/>
    <p:sldId id="420" r:id="rId50"/>
    <p:sldId id="421" r:id="rId51"/>
    <p:sldId id="413" r:id="rId52"/>
    <p:sldId id="363" r:id="rId53"/>
    <p:sldId id="365" r:id="rId54"/>
    <p:sldId id="366" r:id="rId55"/>
    <p:sldId id="368" r:id="rId56"/>
    <p:sldId id="375" r:id="rId5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00FFCC"/>
    <a:srgbClr val="0000CC"/>
    <a:srgbClr val="CCF3F8"/>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25" autoAdjust="0"/>
  </p:normalViewPr>
  <p:slideViewPr>
    <p:cSldViewPr>
      <p:cViewPr varScale="1">
        <p:scale>
          <a:sx n="76" d="100"/>
          <a:sy n="76" d="100"/>
        </p:scale>
        <p:origin x="1646"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ADD2E55-AC64-45FE-A950-BDC83257805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77784FD2-9F7A-4C95-BAE7-F565B9E079C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3CD86BFA-3BC8-4725-9D9D-5643AA7C5E01}" type="datetimeFigureOut">
              <a:rPr lang="zh-CN" altLang="en-US"/>
              <a:pPr>
                <a:defRPr/>
              </a:pPr>
              <a:t>2022/3/2</a:t>
            </a:fld>
            <a:endParaRPr lang="zh-CN" altLang="en-US"/>
          </a:p>
        </p:txBody>
      </p:sp>
      <p:sp>
        <p:nvSpPr>
          <p:cNvPr id="4" name="幻灯片图像占位符 3">
            <a:extLst>
              <a:ext uri="{FF2B5EF4-FFF2-40B4-BE49-F238E27FC236}">
                <a16:creationId xmlns:a16="http://schemas.microsoft.com/office/drawing/2014/main" id="{A9870720-7A16-4FB9-A961-589F7D3D6E3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3AB8376B-0736-402F-96D2-866961972FD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50C784B-E719-4E96-9281-F281B5F15DF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C61808D7-9664-478B-A828-445C8E64ACC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99B829A-42B0-4A2F-86A8-6AB7B7EEB7B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F84B029-2746-4E04-BD1C-C15D40B927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3BF5A9F-53E2-46F8-A3C0-E06EE5DB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5364" name="灯片编号占位符 3">
            <a:extLst>
              <a:ext uri="{FF2B5EF4-FFF2-40B4-BE49-F238E27FC236}">
                <a16:creationId xmlns:a16="http://schemas.microsoft.com/office/drawing/2014/main" id="{E809009F-A601-4E5F-A142-EC0019D2B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1A946-C3F3-440C-90D0-8976EA52F5C2}"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6442A00E-436E-4265-91DF-9A3F95F8E7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567DE572-94A1-4B3A-A4DF-1B1C68B3F8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09538" eaLnBrk="1" hangingPunct="1">
              <a:lnSpc>
                <a:spcPct val="150000"/>
              </a:lnSpc>
              <a:spcBef>
                <a:spcPct val="0"/>
              </a:spcBef>
              <a:buFont typeface="Wingdings 2" panose="05020102010507070707" pitchFamily="18" charset="2"/>
              <a:buNone/>
            </a:pPr>
            <a:r>
              <a:rPr lang="zh-CN" altLang="en-US" sz="1200" dirty="0">
                <a:solidFill>
                  <a:srgbClr val="0000FF"/>
                </a:solidFill>
                <a:latin typeface="+mj-ea"/>
                <a:ea typeface="+mj-ea"/>
              </a:rPr>
              <a:t>问题陈述就是：输入</a:t>
            </a:r>
            <a:r>
              <a:rPr lang="zh-CN" altLang="en-US" sz="1200" dirty="0">
                <a:latin typeface="+mj-ea"/>
                <a:ea typeface="+mj-ea"/>
              </a:rPr>
              <a:t>两个整数</a:t>
            </a:r>
            <a:r>
              <a:rPr lang="en-US" altLang="zh-CN" sz="1200" dirty="0">
                <a:latin typeface="+mj-ea"/>
                <a:ea typeface="+mj-ea"/>
              </a:rPr>
              <a:t>a</a:t>
            </a:r>
            <a:r>
              <a:rPr lang="zh-CN" altLang="en-US" sz="1200" dirty="0">
                <a:latin typeface="+mj-ea"/>
                <a:ea typeface="+mj-ea"/>
              </a:rPr>
              <a:t>、</a:t>
            </a:r>
            <a:r>
              <a:rPr lang="en-US" altLang="zh-CN" sz="1200" dirty="0">
                <a:latin typeface="+mj-ea"/>
                <a:ea typeface="+mj-ea"/>
              </a:rPr>
              <a:t>b</a:t>
            </a:r>
            <a:r>
              <a:rPr lang="zh-CN" altLang="en-US" sz="1200" dirty="0">
                <a:latin typeface="+mj-ea"/>
                <a:ea typeface="+mj-ea"/>
              </a:rPr>
              <a:t>，输出其最大公约数</a:t>
            </a:r>
            <a:endParaRPr lang="zh-CN" altLang="en-US" dirty="0"/>
          </a:p>
        </p:txBody>
      </p:sp>
      <p:sp>
        <p:nvSpPr>
          <p:cNvPr id="29700" name="灯片编号占位符 3">
            <a:extLst>
              <a:ext uri="{FF2B5EF4-FFF2-40B4-BE49-F238E27FC236}">
                <a16:creationId xmlns:a16="http://schemas.microsoft.com/office/drawing/2014/main" id="{616F997D-917F-4908-81AF-B427C1D05F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F25626-48AA-4555-B3E1-C4024A6F2A12}"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6A94F55A-2EBA-447E-9557-CFBFB0DFD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B1F8843D-9C71-4271-AB25-C86669D04B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z="1200" dirty="0">
                <a:latin typeface="宋体" panose="02010600030101010101" pitchFamily="2" charset="-122"/>
                <a:ea typeface="宋体" panose="02010600030101010101" pitchFamily="2" charset="-122"/>
              </a:rPr>
              <a:t>错误率可控是指算法以 </a:t>
            </a:r>
            <a:r>
              <a:rPr lang="en-US" altLang="zh-CN" sz="1200" dirty="0">
                <a:latin typeface="宋体" panose="02010600030101010101" pitchFamily="2" charset="-122"/>
                <a:ea typeface="宋体" panose="02010600030101010101" pitchFamily="2" charset="-122"/>
              </a:rPr>
              <a:t>1 – epsilon </a:t>
            </a:r>
            <a:r>
              <a:rPr lang="zh-CN" altLang="en-US" sz="1200" dirty="0">
                <a:latin typeface="宋体" panose="02010600030101010101" pitchFamily="2" charset="-122"/>
                <a:ea typeface="宋体" panose="02010600030101010101" pitchFamily="2" charset="-122"/>
              </a:rPr>
              <a:t>的概率给出正确输出，</a:t>
            </a:r>
            <a:r>
              <a:rPr lang="en-US" altLang="zh-CN" sz="1200" dirty="0">
                <a:latin typeface="宋体" panose="02010600030101010101" pitchFamily="2" charset="-122"/>
                <a:ea typeface="宋体" panose="02010600030101010101" pitchFamily="2" charset="-122"/>
              </a:rPr>
              <a:t>epsilon</a:t>
            </a:r>
            <a:r>
              <a:rPr lang="zh-CN" altLang="en-US" sz="1200" dirty="0">
                <a:latin typeface="宋体" panose="02010600030101010101" pitchFamily="2" charset="-122"/>
                <a:ea typeface="宋体" panose="02010600030101010101" pitchFamily="2" charset="-122"/>
              </a:rPr>
              <a:t>跟时间开销有关，</a:t>
            </a:r>
            <a:r>
              <a:rPr lang="en-US" altLang="zh-CN" sz="1200" dirty="0">
                <a:latin typeface="宋体" panose="02010600030101010101" pitchFamily="2" charset="-122"/>
                <a:ea typeface="宋体" panose="02010600030101010101" pitchFamily="2" charset="-122"/>
              </a:rPr>
              <a:t>epsilon</a:t>
            </a:r>
            <a:r>
              <a:rPr lang="zh-CN" altLang="en-US" sz="1200" dirty="0">
                <a:latin typeface="宋体" panose="02010600030101010101" pitchFamily="2" charset="-122"/>
                <a:ea typeface="宋体" panose="02010600030101010101" pitchFamily="2" charset="-122"/>
              </a:rPr>
              <a:t>越小，时间开销越大，一个折中</a:t>
            </a:r>
            <a:endParaRPr lang="en-US" altLang="zh-CN" sz="1200" dirty="0">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endParaRPr>
          </a:p>
          <a:p>
            <a:r>
              <a:rPr lang="en-US" altLang="zh-CN" sz="1200" dirty="0">
                <a:latin typeface="宋体" panose="02010600030101010101" pitchFamily="2" charset="-122"/>
                <a:ea typeface="宋体" panose="02010600030101010101" pitchFamily="2" charset="-122"/>
              </a:rPr>
              <a:t>NP</a:t>
            </a:r>
            <a:r>
              <a:rPr lang="zh-CN" altLang="en-US" sz="1200" dirty="0">
                <a:latin typeface="宋体" panose="02010600030101010101" pitchFamily="2" charset="-122"/>
                <a:ea typeface="宋体" panose="02010600030101010101" pitchFamily="2" charset="-122"/>
              </a:rPr>
              <a:t>问题和近似算法属于算法研究比较前沿的内容了，我们这门课不会涉及</a:t>
            </a:r>
            <a:endParaRPr lang="en-US" altLang="zh-CN" sz="1200" dirty="0">
              <a:latin typeface="宋体" panose="02010600030101010101" pitchFamily="2" charset="-122"/>
              <a:ea typeface="宋体" panose="02010600030101010101" pitchFamily="2" charset="-122"/>
            </a:endParaRPr>
          </a:p>
          <a:p>
            <a:endParaRPr lang="en-US" altLang="zh-CN" sz="1200" dirty="0">
              <a:latin typeface="宋体" panose="02010600030101010101" pitchFamily="2" charset="-122"/>
              <a:ea typeface="宋体" panose="02010600030101010101" pitchFamily="2" charset="-122"/>
            </a:endParaRPr>
          </a:p>
          <a:p>
            <a:endParaRPr lang="zh-CN" altLang="en-US" dirty="0"/>
          </a:p>
        </p:txBody>
      </p:sp>
      <p:sp>
        <p:nvSpPr>
          <p:cNvPr id="31748" name="灯片编号占位符 3">
            <a:extLst>
              <a:ext uri="{FF2B5EF4-FFF2-40B4-BE49-F238E27FC236}">
                <a16:creationId xmlns:a16="http://schemas.microsoft.com/office/drawing/2014/main" id="{7FA12DA5-07B9-4E56-9263-D9A33E9F5B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C72F2D-28A1-404F-94CC-5FF1D996BEDA}"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现在是大数据时代，问题的规模也越来越大，微信、淘宝、微博都是海量数据</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20</a:t>
            </a:fld>
            <a:endParaRPr lang="zh-CN" altLang="en-US"/>
          </a:p>
        </p:txBody>
      </p:sp>
    </p:spTree>
    <p:extLst>
      <p:ext uri="{BB962C8B-B14F-4D97-AF65-F5344CB8AC3E}">
        <p14:creationId xmlns:p14="http://schemas.microsoft.com/office/powerpoint/2010/main" val="2524463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这章通过一个插入排序的例子，让大家先对本领域的黑话有个基本了解，后续章节我们会讲一些经典的算法及其设计思想</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22</a:t>
            </a:fld>
            <a:endParaRPr lang="zh-CN" altLang="en-US"/>
          </a:p>
        </p:txBody>
      </p:sp>
    </p:spTree>
    <p:extLst>
      <p:ext uri="{BB962C8B-B14F-4D97-AF65-F5344CB8AC3E}">
        <p14:creationId xmlns:p14="http://schemas.microsoft.com/office/powerpoint/2010/main" val="1797488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33E1D562-1493-44FC-9274-ECD262038D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69E4E88D-F450-45BC-8CEE-441A541C50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伪代码的数组下标是从</a:t>
            </a:r>
            <a:r>
              <a:rPr lang="en-US" altLang="zh-CN" dirty="0"/>
              <a:t>1</a:t>
            </a:r>
            <a:r>
              <a:rPr lang="zh-CN" altLang="en-US" dirty="0"/>
              <a:t>开始的</a:t>
            </a:r>
            <a:endParaRPr lang="en-US" altLang="zh-CN" dirty="0"/>
          </a:p>
          <a:p>
            <a:endParaRPr lang="en-US" altLang="zh-CN" dirty="0"/>
          </a:p>
          <a:p>
            <a:r>
              <a:rPr lang="zh-CN" altLang="en-US" dirty="0"/>
              <a:t>插入排序还是个在线算法：</a:t>
            </a:r>
            <a:r>
              <a:rPr lang="zh-CN" altLang="en-US" b="0" i="0" dirty="0">
                <a:solidFill>
                  <a:srgbClr val="202122"/>
                </a:solidFill>
                <a:effectLst/>
                <a:latin typeface="Arial" panose="020B0604020202020204" pitchFamily="34" charset="0"/>
              </a:rPr>
              <a:t>并不要求所有输入在算法开始运始时就完备了</a:t>
            </a:r>
            <a:endParaRPr lang="en-US" altLang="zh-CN" b="0" i="0" dirty="0">
              <a:solidFill>
                <a:srgbClr val="202122"/>
              </a:solidFill>
              <a:effectLst/>
              <a:latin typeface="Arial" panose="020B0604020202020204" pitchFamily="34" charset="0"/>
            </a:endParaRPr>
          </a:p>
          <a:p>
            <a:endParaRPr lang="en-US" altLang="zh-CN" b="0" i="0" dirty="0">
              <a:solidFill>
                <a:srgbClr val="202122"/>
              </a:solidFill>
              <a:effectLst/>
              <a:latin typeface="Arial" panose="020B0604020202020204" pitchFamily="34" charset="0"/>
            </a:endParaRPr>
          </a:p>
          <a:p>
            <a:r>
              <a:rPr lang="zh-CN" altLang="en-US" b="0" i="0" dirty="0">
                <a:solidFill>
                  <a:srgbClr val="202122"/>
                </a:solidFill>
                <a:effectLst/>
                <a:latin typeface="Arial" panose="020B0604020202020204" pitchFamily="34" charset="0"/>
              </a:rPr>
              <a:t>选择排序（每次把未排序部分中的最小数放到排好序部分的最后）就是离线算法</a:t>
            </a:r>
            <a:endParaRPr lang="zh-CN" altLang="en-US" dirty="0"/>
          </a:p>
        </p:txBody>
      </p:sp>
      <p:sp>
        <p:nvSpPr>
          <p:cNvPr id="40964" name="灯片编号占位符 3">
            <a:extLst>
              <a:ext uri="{FF2B5EF4-FFF2-40B4-BE49-F238E27FC236}">
                <a16:creationId xmlns:a16="http://schemas.microsoft.com/office/drawing/2014/main" id="{5283507E-0D75-4DA1-A741-AB8B4E5AEC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FFEE5A-84DC-4E38-88BB-296896F982CC}" type="slidenum">
              <a:rPr lang="zh-CN" altLang="en-US" smtClean="0"/>
              <a:pPr/>
              <a:t>25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虽然看例子很容易明白这个过程，但是大家也要培养自己直接根据抽象的伪代码就能想明白的能力，因为并不是任意一个算法的作者都会很用心地给你准备好例子</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26</a:t>
            </a:fld>
            <a:endParaRPr lang="zh-CN" altLang="en-US"/>
          </a:p>
        </p:txBody>
      </p:sp>
    </p:spTree>
    <p:extLst>
      <p:ext uri="{BB962C8B-B14F-4D97-AF65-F5344CB8AC3E}">
        <p14:creationId xmlns:p14="http://schemas.microsoft.com/office/powerpoint/2010/main" val="1159894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如何证明</a:t>
            </a:r>
            <a:r>
              <a:rPr lang="en-US" altLang="zh-CN" dirty="0"/>
              <a:t>j=A.length+1</a:t>
            </a:r>
            <a:r>
              <a:rPr lang="zh-CN" altLang="en-US" dirty="0"/>
              <a:t>，循环停止后，算法输出的就是排好序地数组呢</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27</a:t>
            </a:fld>
            <a:endParaRPr lang="zh-CN" altLang="en-US"/>
          </a:p>
        </p:txBody>
      </p:sp>
    </p:spTree>
    <p:extLst>
      <p:ext uri="{BB962C8B-B14F-4D97-AF65-F5344CB8AC3E}">
        <p14:creationId xmlns:p14="http://schemas.microsoft.com/office/powerpoint/2010/main" val="155170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如何证明</a:t>
            </a:r>
            <a:r>
              <a:rPr lang="en-US" altLang="zh-CN" dirty="0"/>
              <a:t>j=A.length+1</a:t>
            </a:r>
            <a:r>
              <a:rPr lang="zh-CN" altLang="en-US" dirty="0"/>
              <a:t>，循环停止后，算法输出的就是排好序地数组呢</a:t>
            </a:r>
          </a:p>
          <a:p>
            <a:endParaRPr lang="zh-CN" altLang="en-US" dirty="0"/>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28</a:t>
            </a:fld>
            <a:endParaRPr lang="zh-CN" altLang="en-US"/>
          </a:p>
        </p:txBody>
      </p:sp>
    </p:spTree>
    <p:extLst>
      <p:ext uri="{BB962C8B-B14F-4D97-AF65-F5344CB8AC3E}">
        <p14:creationId xmlns:p14="http://schemas.microsoft.com/office/powerpoint/2010/main" val="7623698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证明很</a:t>
            </a:r>
            <a:r>
              <a:rPr lang="en-US" altLang="zh-CN" dirty="0"/>
              <a:t>naïve</a:t>
            </a:r>
            <a:r>
              <a:rPr lang="zh-CN" altLang="en-US" dirty="0"/>
              <a:t>，只是带大家感受一下这个过程</a:t>
            </a:r>
            <a:endParaRPr lang="en-US" altLang="zh-CN" dirty="0"/>
          </a:p>
          <a:p>
            <a:endParaRPr lang="en-US" altLang="zh-CN" dirty="0"/>
          </a:p>
          <a:p>
            <a:r>
              <a:rPr lang="zh-CN" altLang="en-US" dirty="0"/>
              <a:t>算法的证明基本都是这个风格，不太像纯数学里那种高度形式化的证明，算法证明更多的都是些大白话</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30</a:t>
            </a:fld>
            <a:endParaRPr lang="zh-CN" altLang="en-US"/>
          </a:p>
        </p:txBody>
      </p:sp>
    </p:spTree>
    <p:extLst>
      <p:ext uri="{BB962C8B-B14F-4D97-AF65-F5344CB8AC3E}">
        <p14:creationId xmlns:p14="http://schemas.microsoft.com/office/powerpoint/2010/main" val="9165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说白了就是计算机能执行哪些运算操作，以及这些操作的开销，不太重要，我们就考虑最通用的</a:t>
            </a:r>
            <a:r>
              <a:rPr lang="zh-CN" altLang="en-US" sz="1200" dirty="0">
                <a:solidFill>
                  <a:srgbClr val="FF0000"/>
                </a:solidFill>
                <a:latin typeface="+mj-ea"/>
                <a:ea typeface="+mj-ea"/>
              </a:rPr>
              <a:t>顺序计算机模型</a:t>
            </a:r>
            <a:endParaRPr lang="zh-CN" altLang="en-US" dirty="0"/>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34</a:t>
            </a:fld>
            <a:endParaRPr lang="zh-CN" altLang="en-US"/>
          </a:p>
        </p:txBody>
      </p:sp>
    </p:spTree>
    <p:extLst>
      <p:ext uri="{BB962C8B-B14F-4D97-AF65-F5344CB8AC3E}">
        <p14:creationId xmlns:p14="http://schemas.microsoft.com/office/powerpoint/2010/main" val="381988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F84B029-2746-4E04-BD1C-C15D40B927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3BF5A9F-53E2-46F8-A3C0-E06EE5DB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花拉子米对数学、地理、天文学及地图学的贡献为代数及三角学的革新奠下基础，其对解决一次方程及一元二次方程的方法催生了代数</a:t>
            </a:r>
          </a:p>
        </p:txBody>
      </p:sp>
      <p:sp>
        <p:nvSpPr>
          <p:cNvPr id="15364" name="灯片编号占位符 3">
            <a:extLst>
              <a:ext uri="{FF2B5EF4-FFF2-40B4-BE49-F238E27FC236}">
                <a16:creationId xmlns:a16="http://schemas.microsoft.com/office/drawing/2014/main" id="{E809009F-A601-4E5F-A142-EC0019D2B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1A946-C3F3-440C-90D0-8976EA52F5C2}" type="slidenum">
              <a:rPr lang="zh-CN" altLang="en-US" smtClean="0"/>
              <a:pPr/>
              <a:t>3</a:t>
            </a:fld>
            <a:endParaRPr lang="zh-CN" altLang="en-US"/>
          </a:p>
        </p:txBody>
      </p:sp>
    </p:spTree>
    <p:extLst>
      <p:ext uri="{BB962C8B-B14F-4D97-AF65-F5344CB8AC3E}">
        <p14:creationId xmlns:p14="http://schemas.microsoft.com/office/powerpoint/2010/main" val="1914882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宋体" panose="02010600030101010101" pitchFamily="2" charset="-122"/>
                <a:ea typeface="宋体" panose="02010600030101010101" pitchFamily="2" charset="-122"/>
                <a:cs typeface="Arial" pitchFamily="34" charset="0"/>
              </a:rPr>
              <a:t>程序设计语言会影响执行效率，</a:t>
            </a:r>
            <a:r>
              <a:rPr lang="en-US" altLang="zh-CN" sz="1200" dirty="0">
                <a:latin typeface="宋体" panose="02010600030101010101" pitchFamily="2" charset="-122"/>
                <a:ea typeface="宋体" panose="02010600030101010101" pitchFamily="2" charset="-122"/>
                <a:cs typeface="Arial" pitchFamily="34" charset="0"/>
              </a:rPr>
              <a:t>python</a:t>
            </a:r>
            <a:r>
              <a:rPr lang="zh-CN" altLang="en-US" sz="1200" dirty="0">
                <a:latin typeface="宋体" panose="02010600030101010101" pitchFamily="2" charset="-122"/>
                <a:ea typeface="宋体" panose="02010600030101010101" pitchFamily="2" charset="-122"/>
                <a:cs typeface="Arial" pitchFamily="34" charset="0"/>
              </a:rPr>
              <a:t>解释型，</a:t>
            </a:r>
            <a:r>
              <a:rPr lang="en-US" altLang="zh-CN" sz="1200" dirty="0" err="1">
                <a:latin typeface="宋体" panose="02010600030101010101" pitchFamily="2" charset="-122"/>
                <a:ea typeface="宋体" panose="02010600030101010101" pitchFamily="2" charset="-122"/>
                <a:cs typeface="Arial" pitchFamily="34" charset="0"/>
              </a:rPr>
              <a:t>c++</a:t>
            </a:r>
            <a:r>
              <a:rPr lang="zh-CN" altLang="en-US" sz="1200" dirty="0">
                <a:latin typeface="宋体" panose="02010600030101010101" pitchFamily="2" charset="-122"/>
                <a:ea typeface="宋体" panose="02010600030101010101" pitchFamily="2" charset="-122"/>
                <a:cs typeface="Arial" pitchFamily="34" charset="0"/>
              </a:rPr>
              <a:t>编译型</a:t>
            </a:r>
            <a:endParaRPr lang="en-US" altLang="zh-CN" sz="1200" dirty="0">
              <a:latin typeface="宋体" panose="02010600030101010101" pitchFamily="2" charset="-122"/>
              <a:ea typeface="宋体" panose="02010600030101010101" pitchFamily="2" charset="-122"/>
              <a:cs typeface="Arial" pitchFamily="34" charset="0"/>
            </a:endParaRPr>
          </a:p>
          <a:p>
            <a:endParaRPr lang="en-US" altLang="zh-CN" sz="1200" dirty="0">
              <a:latin typeface="宋体" panose="02010600030101010101" pitchFamily="2" charset="-122"/>
              <a:ea typeface="宋体" panose="02010600030101010101" pitchFamily="2" charset="-122"/>
              <a:cs typeface="Arial" pitchFamily="34" charset="0"/>
            </a:endParaRPr>
          </a:p>
          <a:p>
            <a:r>
              <a:rPr lang="zh-CN" altLang="en-US" sz="1200" dirty="0">
                <a:latin typeface="宋体" panose="02010600030101010101" pitchFamily="2" charset="-122"/>
                <a:ea typeface="宋体" panose="02010600030101010101" pitchFamily="2" charset="-122"/>
                <a:cs typeface="Arial" pitchFamily="34" charset="0"/>
              </a:rPr>
              <a:t>运算</a:t>
            </a:r>
            <a:r>
              <a:rPr lang="en-US" altLang="zh-CN" sz="1200" dirty="0" err="1">
                <a:latin typeface="宋体" panose="02010600030101010101" pitchFamily="2" charset="-122"/>
                <a:ea typeface="宋体" panose="02010600030101010101" pitchFamily="2" charset="-122"/>
                <a:cs typeface="Arial" pitchFamily="34" charset="0"/>
              </a:rPr>
              <a:t>i</a:t>
            </a:r>
            <a:r>
              <a:rPr lang="zh-CN" altLang="en-US" sz="1200" dirty="0">
                <a:latin typeface="宋体" panose="02010600030101010101" pitchFamily="2" charset="-122"/>
                <a:ea typeface="宋体" panose="02010600030101010101" pitchFamily="2" charset="-122"/>
                <a:cs typeface="Arial" pitchFamily="34" charset="0"/>
              </a:rPr>
              <a:t>最终会转化成若干条计算机指令，不同</a:t>
            </a:r>
            <a:r>
              <a:rPr lang="en-US" altLang="zh-CN" sz="1200" dirty="0" err="1">
                <a:latin typeface="宋体" panose="02010600030101010101" pitchFamily="2" charset="-122"/>
                <a:ea typeface="宋体" panose="02010600030101010101" pitchFamily="2" charset="-122"/>
                <a:cs typeface="Arial" pitchFamily="34" charset="0"/>
              </a:rPr>
              <a:t>cpu</a:t>
            </a:r>
            <a:r>
              <a:rPr lang="zh-CN" altLang="en-US" sz="1200" dirty="0">
                <a:latin typeface="宋体" panose="02010600030101010101" pitchFamily="2" charset="-122"/>
                <a:ea typeface="宋体" panose="02010600030101010101" pitchFamily="2" charset="-122"/>
                <a:cs typeface="Arial" pitchFamily="34" charset="0"/>
              </a:rPr>
              <a:t>的指令集不一样，执行速度也不一样，所以</a:t>
            </a:r>
            <a:r>
              <a:rPr lang="en-US" altLang="zh-CN" sz="1200" dirty="0" err="1">
                <a:latin typeface="宋体" panose="02010600030101010101" pitchFamily="2" charset="-122"/>
                <a:ea typeface="宋体" panose="02010600030101010101" pitchFamily="2" charset="-122"/>
                <a:cs typeface="Arial" pitchFamily="34" charset="0"/>
              </a:rPr>
              <a:t>t_i</a:t>
            </a:r>
            <a:r>
              <a:rPr lang="zh-CN" altLang="en-US" sz="1200" dirty="0">
                <a:latin typeface="宋体" panose="02010600030101010101" pitchFamily="2" charset="-122"/>
                <a:ea typeface="宋体" panose="02010600030101010101" pitchFamily="2" charset="-122"/>
                <a:cs typeface="Arial" pitchFamily="34" charset="0"/>
              </a:rPr>
              <a:t>不一样</a:t>
            </a:r>
            <a:endParaRPr lang="zh-CN" altLang="en-US" dirty="0"/>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36</a:t>
            </a:fld>
            <a:endParaRPr lang="zh-CN" altLang="en-US"/>
          </a:p>
        </p:txBody>
      </p:sp>
    </p:spTree>
    <p:extLst>
      <p:ext uri="{BB962C8B-B14F-4D97-AF65-F5344CB8AC3E}">
        <p14:creationId xmlns:p14="http://schemas.microsoft.com/office/powerpoint/2010/main" val="3053929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单个字符的比较时间是固定的</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38</a:t>
            </a:fld>
            <a:endParaRPr lang="zh-CN" altLang="en-US"/>
          </a:p>
        </p:txBody>
      </p:sp>
    </p:spTree>
    <p:extLst>
      <p:ext uri="{BB962C8B-B14F-4D97-AF65-F5344CB8AC3E}">
        <p14:creationId xmlns:p14="http://schemas.microsoft.com/office/powerpoint/2010/main" val="1353697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限界函数就是上界和下届，对应最坏情况，最好情况</a:t>
            </a:r>
            <a:endParaRPr lang="en-US" altLang="zh-CN" dirty="0"/>
          </a:p>
          <a:p>
            <a:endParaRPr lang="en-US" altLang="zh-CN" dirty="0"/>
          </a:p>
          <a:p>
            <a:r>
              <a:rPr lang="en-US" altLang="zh-CN" dirty="0"/>
              <a:t>O</a:t>
            </a:r>
            <a:r>
              <a:rPr lang="zh-CN" altLang="en-US" dirty="0"/>
              <a:t>叫奥秘可容，就是现在最流行的新冠毒株变种</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40</a:t>
            </a:fld>
            <a:endParaRPr lang="zh-CN" altLang="en-US"/>
          </a:p>
        </p:txBody>
      </p:sp>
    </p:spTree>
    <p:extLst>
      <p:ext uri="{BB962C8B-B14F-4D97-AF65-F5344CB8AC3E}">
        <p14:creationId xmlns:p14="http://schemas.microsoft.com/office/powerpoint/2010/main" val="4142436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直接翻下一页</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41</a:t>
            </a:fld>
            <a:endParaRPr lang="zh-CN" altLang="en-US"/>
          </a:p>
        </p:txBody>
      </p:sp>
    </p:spTree>
    <p:extLst>
      <p:ext uri="{BB962C8B-B14F-4D97-AF65-F5344CB8AC3E}">
        <p14:creationId xmlns:p14="http://schemas.microsoft.com/office/powerpoint/2010/main" val="3018409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2B6BD772-48F0-463D-9A69-F80F241D9F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1180023B-7F5E-447C-BA03-3D6B152386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9396" name="灯片编号占位符 3">
            <a:extLst>
              <a:ext uri="{FF2B5EF4-FFF2-40B4-BE49-F238E27FC236}">
                <a16:creationId xmlns:a16="http://schemas.microsoft.com/office/drawing/2014/main" id="{8A4D8A20-5C11-4BD3-A486-72A75CA937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00433D-9238-4A15-88FE-2BB60F4AFF0D}" type="slidenum">
              <a:rPr lang="zh-CN" altLang="en-US" smtClean="0"/>
              <a:pPr/>
              <a:t>42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第一行</a:t>
            </a:r>
            <a:r>
              <a:rPr lang="en-US" altLang="zh-CN" dirty="0"/>
              <a:t>j</a:t>
            </a:r>
            <a:r>
              <a:rPr lang="zh-CN" altLang="en-US" dirty="0"/>
              <a:t>的赋值从</a:t>
            </a:r>
            <a:r>
              <a:rPr lang="en-US" altLang="zh-CN" dirty="0"/>
              <a:t>2</a:t>
            </a:r>
            <a:r>
              <a:rPr lang="zh-CN" altLang="en-US" dirty="0"/>
              <a:t>到</a:t>
            </a:r>
            <a:r>
              <a:rPr lang="en-US" altLang="zh-CN" dirty="0"/>
              <a:t>n+1</a:t>
            </a:r>
            <a:r>
              <a:rPr lang="zh-CN" altLang="en-US" dirty="0"/>
              <a:t>共</a:t>
            </a:r>
            <a:r>
              <a:rPr lang="en-US" altLang="zh-CN" dirty="0"/>
              <a:t>n</a:t>
            </a:r>
            <a:r>
              <a:rPr lang="zh-CN" altLang="en-US" dirty="0"/>
              <a:t>次</a:t>
            </a:r>
            <a:endParaRPr lang="en-US" altLang="zh-CN" dirty="0"/>
          </a:p>
          <a:p>
            <a:endParaRPr lang="en-US" altLang="zh-CN" dirty="0"/>
          </a:p>
          <a:p>
            <a:r>
              <a:rPr lang="en-US" altLang="zh-CN" dirty="0" err="1"/>
              <a:t>T_j</a:t>
            </a:r>
            <a:r>
              <a:rPr lang="zh-CN" altLang="en-US" dirty="0"/>
              <a:t>表示</a:t>
            </a:r>
            <a:r>
              <a:rPr lang="en-US" altLang="zh-CN" dirty="0"/>
              <a:t>while</a:t>
            </a:r>
            <a:r>
              <a:rPr lang="zh-CN" altLang="en-US" dirty="0"/>
              <a:t>循环执行的次数</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43</a:t>
            </a:fld>
            <a:endParaRPr lang="zh-CN" altLang="en-US"/>
          </a:p>
        </p:txBody>
      </p:sp>
    </p:spTree>
    <p:extLst>
      <p:ext uri="{BB962C8B-B14F-4D97-AF65-F5344CB8AC3E}">
        <p14:creationId xmlns:p14="http://schemas.microsoft.com/office/powerpoint/2010/main" val="2451901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是规模，固定的</a:t>
            </a:r>
            <a:endParaRPr lang="en-US" altLang="zh-CN" dirty="0"/>
          </a:p>
          <a:p>
            <a:endParaRPr lang="en-US" altLang="zh-CN" dirty="0"/>
          </a:p>
          <a:p>
            <a:r>
              <a:rPr lang="en-US" altLang="zh-CN" dirty="0" err="1"/>
              <a:t>t_j</a:t>
            </a:r>
            <a:r>
              <a:rPr lang="zh-CN" altLang="en-US" dirty="0"/>
              <a:t>是不确定的</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45</a:t>
            </a:fld>
            <a:endParaRPr lang="zh-CN" altLang="en-US"/>
          </a:p>
        </p:txBody>
      </p:sp>
    </p:spTree>
    <p:extLst>
      <p:ext uri="{BB962C8B-B14F-4D97-AF65-F5344CB8AC3E}">
        <p14:creationId xmlns:p14="http://schemas.microsoft.com/office/powerpoint/2010/main" val="25987458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46</a:t>
            </a:fld>
            <a:endParaRPr lang="zh-CN" altLang="en-US"/>
          </a:p>
        </p:txBody>
      </p:sp>
    </p:spTree>
    <p:extLst>
      <p:ext uri="{BB962C8B-B14F-4D97-AF65-F5344CB8AC3E}">
        <p14:creationId xmlns:p14="http://schemas.microsoft.com/office/powerpoint/2010/main" val="3710935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T_j</a:t>
            </a:r>
            <a:r>
              <a:rPr lang="en-US" altLang="zh-CN" dirty="0"/>
              <a:t> =  j-1</a:t>
            </a:r>
            <a:endParaRPr lang="zh-CN" altLang="en-US" dirty="0"/>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47</a:t>
            </a:fld>
            <a:endParaRPr lang="zh-CN" altLang="en-US"/>
          </a:p>
        </p:txBody>
      </p:sp>
    </p:spTree>
    <p:extLst>
      <p:ext uri="{BB962C8B-B14F-4D97-AF65-F5344CB8AC3E}">
        <p14:creationId xmlns:p14="http://schemas.microsoft.com/office/powerpoint/2010/main" val="57178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F84B029-2746-4E04-BD1C-C15D40B927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3BF5A9F-53E2-46F8-A3C0-E06EE5DB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15364" name="灯片编号占位符 3">
            <a:extLst>
              <a:ext uri="{FF2B5EF4-FFF2-40B4-BE49-F238E27FC236}">
                <a16:creationId xmlns:a16="http://schemas.microsoft.com/office/drawing/2014/main" id="{E809009F-A601-4E5F-A142-EC0019D2B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1A946-C3F3-440C-90D0-8976EA52F5C2}" type="slidenum">
              <a:rPr lang="zh-CN" altLang="en-US" smtClean="0"/>
              <a:pPr/>
              <a:t>4</a:t>
            </a:fld>
            <a:endParaRPr lang="zh-CN" altLang="en-US"/>
          </a:p>
        </p:txBody>
      </p:sp>
    </p:spTree>
    <p:extLst>
      <p:ext uri="{BB962C8B-B14F-4D97-AF65-F5344CB8AC3E}">
        <p14:creationId xmlns:p14="http://schemas.microsoft.com/office/powerpoint/2010/main" val="2566804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AF84B029-2746-4E04-BD1C-C15D40B927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3BF5A9F-53E2-46F8-A3C0-E06EE5DB9D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dirty="0">
                <a:latin typeface="+mj-ea"/>
                <a:ea typeface="+mj-ea"/>
              </a:rPr>
              <a:t>Arithmetic </a:t>
            </a:r>
            <a:r>
              <a:rPr lang="en-US" altLang="zh-CN" b="0" i="0" dirty="0">
                <a:solidFill>
                  <a:srgbClr val="A0A0A0"/>
                </a:solidFill>
                <a:effectLst/>
                <a:latin typeface="lucida sans unicode" panose="020B0602030504020204" pitchFamily="34" charset="0"/>
              </a:rPr>
              <a:t>[</a:t>
            </a:r>
            <a:r>
              <a:rPr lang="en-US" altLang="zh-CN" b="0" i="0" dirty="0" err="1">
                <a:solidFill>
                  <a:srgbClr val="A0A0A0"/>
                </a:solidFill>
                <a:effectLst/>
                <a:latin typeface="lucida sans unicode" panose="020B0602030504020204" pitchFamily="34" charset="0"/>
              </a:rPr>
              <a:t>əˈrɪ</a:t>
            </a:r>
            <a:r>
              <a:rPr lang="el-GR" altLang="zh-CN" b="0" i="0" dirty="0">
                <a:solidFill>
                  <a:srgbClr val="A0A0A0"/>
                </a:solidFill>
                <a:effectLst/>
                <a:latin typeface="lucida sans unicode" panose="020B0602030504020204" pitchFamily="34" charset="0"/>
              </a:rPr>
              <a:t>θ</a:t>
            </a:r>
            <a:r>
              <a:rPr lang="en-US" altLang="zh-CN" b="0" i="0" dirty="0" err="1">
                <a:solidFill>
                  <a:srgbClr val="A0A0A0"/>
                </a:solidFill>
                <a:effectLst/>
                <a:latin typeface="lucida sans unicode" panose="020B0602030504020204" pitchFamily="34" charset="0"/>
              </a:rPr>
              <a:t>mətɪk</a:t>
            </a:r>
            <a:r>
              <a:rPr lang="en-US" altLang="zh-CN" b="0" i="0" dirty="0">
                <a:solidFill>
                  <a:srgbClr val="A0A0A0"/>
                </a:solidFill>
                <a:effectLst/>
                <a:latin typeface="lucida sans unicode" panose="020B0602030504020204" pitchFamily="34" charset="0"/>
              </a:rPr>
              <a:t>]</a:t>
            </a:r>
            <a:endParaRPr lang="zh-CN" altLang="en-US" dirty="0"/>
          </a:p>
        </p:txBody>
      </p:sp>
      <p:sp>
        <p:nvSpPr>
          <p:cNvPr id="15364" name="灯片编号占位符 3">
            <a:extLst>
              <a:ext uri="{FF2B5EF4-FFF2-40B4-BE49-F238E27FC236}">
                <a16:creationId xmlns:a16="http://schemas.microsoft.com/office/drawing/2014/main" id="{E809009F-A601-4E5F-A142-EC0019D2BA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1A946-C3F3-440C-90D0-8976EA52F5C2}" type="slidenum">
              <a:rPr lang="zh-CN" altLang="en-US" smtClean="0"/>
              <a:pPr/>
              <a:t>5</a:t>
            </a:fld>
            <a:endParaRPr lang="zh-CN" altLang="en-US"/>
          </a:p>
        </p:txBody>
      </p:sp>
    </p:spTree>
    <p:extLst>
      <p:ext uri="{BB962C8B-B14F-4D97-AF65-F5344CB8AC3E}">
        <p14:creationId xmlns:p14="http://schemas.microsoft.com/office/powerpoint/2010/main" val="3555261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高数在分析比较算法的时空复杂度时会涉及，离散数学里的组合数学、图论在证明部分算法的正确性时会用到</a:t>
            </a:r>
            <a:endParaRPr lang="en-US" altLang="zh-CN" dirty="0"/>
          </a:p>
          <a:p>
            <a:endParaRPr lang="en-US" altLang="zh-CN" dirty="0"/>
          </a:p>
          <a:p>
            <a:r>
              <a:rPr lang="zh-CN" altLang="en-US" dirty="0"/>
              <a:t>概率是随机算法里的，我们这门课应该都用不到</a:t>
            </a:r>
            <a:endParaRPr lang="en-US" altLang="zh-CN" dirty="0"/>
          </a:p>
          <a:p>
            <a:endParaRPr lang="en-US" altLang="zh-CN" dirty="0"/>
          </a:p>
          <a:p>
            <a:r>
              <a:rPr lang="zh-CN" altLang="en-US" dirty="0"/>
              <a:t>其他数学知识如数论在一些特定问题里会涉及</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8</a:t>
            </a:fld>
            <a:endParaRPr lang="zh-CN" altLang="en-US"/>
          </a:p>
        </p:txBody>
      </p:sp>
    </p:spTree>
    <p:extLst>
      <p:ext uri="{BB962C8B-B14F-4D97-AF65-F5344CB8AC3E}">
        <p14:creationId xmlns:p14="http://schemas.microsoft.com/office/powerpoint/2010/main" val="108439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我们主要用参考书</a:t>
            </a:r>
            <a:r>
              <a:rPr lang="en-US" altLang="zh-CN" dirty="0"/>
              <a:t>CLRS</a:t>
            </a:r>
            <a:r>
              <a:rPr lang="zh-CN" altLang="en-US" dirty="0"/>
              <a:t>，能把</a:t>
            </a:r>
            <a:r>
              <a:rPr lang="en-US" altLang="zh-CN" dirty="0"/>
              <a:t>CLRS</a:t>
            </a:r>
            <a:r>
              <a:rPr lang="zh-CN" altLang="en-US" dirty="0"/>
              <a:t>吃透就很不错了，英文版发给大家</a:t>
            </a:r>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10</a:t>
            </a:fld>
            <a:endParaRPr lang="zh-CN" altLang="en-US"/>
          </a:p>
        </p:txBody>
      </p:sp>
    </p:spTree>
    <p:extLst>
      <p:ext uri="{BB962C8B-B14F-4D97-AF65-F5344CB8AC3E}">
        <p14:creationId xmlns:p14="http://schemas.microsoft.com/office/powerpoint/2010/main" val="241924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0AAD055C-DE3D-419C-AE67-AFD052311A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6CA33193-5375-4F04-91C4-51F52A36C8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532" name="灯片编号占位符 3">
            <a:extLst>
              <a:ext uri="{FF2B5EF4-FFF2-40B4-BE49-F238E27FC236}">
                <a16:creationId xmlns:a16="http://schemas.microsoft.com/office/drawing/2014/main" id="{9B3A36CB-2BBC-44E6-B8CF-8A6E5AC067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C32A38-7F86-4B39-B923-DF6DDCEE24BB}" type="slidenum">
              <a:rPr lang="zh-CN" altLang="en-US" smtClean="0"/>
              <a:pPr/>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B829A-42B0-4A2F-86A8-6AB7B7EEB7B8}" type="slidenum">
              <a:rPr lang="zh-CN" altLang="en-US" smtClean="0"/>
              <a:pPr>
                <a:defRPr/>
              </a:pPr>
              <a:t>14</a:t>
            </a:fld>
            <a:endParaRPr lang="zh-CN" altLang="en-US"/>
          </a:p>
        </p:txBody>
      </p:sp>
    </p:spTree>
    <p:extLst>
      <p:ext uri="{BB962C8B-B14F-4D97-AF65-F5344CB8AC3E}">
        <p14:creationId xmlns:p14="http://schemas.microsoft.com/office/powerpoint/2010/main" val="130774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350984A9-135F-4AC6-8524-89BFD79172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1463C16B-8D0B-4BA2-BE0E-155BB23D8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r>
              <a:rPr lang="en-US" altLang="zh-CN" b="0" i="0" dirty="0">
                <a:solidFill>
                  <a:srgbClr val="121212"/>
                </a:solidFill>
                <a:effectLst/>
                <a:latin typeface="-apple-system"/>
              </a:rPr>
              <a:t>1.</a:t>
            </a:r>
            <a:r>
              <a:rPr lang="zh-CN" altLang="en-US" b="1" i="0" dirty="0">
                <a:solidFill>
                  <a:srgbClr val="121212"/>
                </a:solidFill>
                <a:effectLst/>
                <a:latin typeface="-apple-system"/>
              </a:rPr>
              <a:t>暴力枚举法</a:t>
            </a:r>
            <a:r>
              <a:rPr lang="zh-CN" altLang="en-US" b="0" i="0" dirty="0">
                <a:solidFill>
                  <a:srgbClr val="121212"/>
                </a:solidFill>
                <a:effectLst/>
                <a:latin typeface="-apple-system"/>
              </a:rPr>
              <a:t>：时间复杂度是</a:t>
            </a:r>
            <a:r>
              <a:rPr lang="en-US" altLang="zh-CN" b="0" i="0" dirty="0">
                <a:solidFill>
                  <a:srgbClr val="121212"/>
                </a:solidFill>
                <a:effectLst/>
                <a:latin typeface="-apple-system"/>
              </a:rPr>
              <a:t>O(min(a, b)))</a:t>
            </a:r>
          </a:p>
          <a:p>
            <a:pPr algn="l"/>
            <a:r>
              <a:rPr lang="en-US" altLang="zh-CN" b="0" i="0" dirty="0">
                <a:solidFill>
                  <a:srgbClr val="121212"/>
                </a:solidFill>
                <a:effectLst/>
                <a:latin typeface="-apple-system"/>
              </a:rPr>
              <a:t>2.</a:t>
            </a:r>
            <a:r>
              <a:rPr lang="zh-CN" altLang="en-US" b="1" i="0" dirty="0">
                <a:solidFill>
                  <a:srgbClr val="121212"/>
                </a:solidFill>
                <a:effectLst/>
                <a:latin typeface="-apple-system"/>
              </a:rPr>
              <a:t>辗转相除法</a:t>
            </a:r>
            <a:r>
              <a:rPr lang="zh-CN" altLang="en-US" b="0" i="0" dirty="0">
                <a:solidFill>
                  <a:srgbClr val="121212"/>
                </a:solidFill>
                <a:effectLst/>
                <a:latin typeface="-apple-system"/>
              </a:rPr>
              <a:t>：时间复杂度不太好计算，可以近似为</a:t>
            </a:r>
            <a:r>
              <a:rPr lang="en-US" altLang="zh-CN" b="0" i="0" dirty="0">
                <a:solidFill>
                  <a:srgbClr val="121212"/>
                </a:solidFill>
                <a:effectLst/>
                <a:latin typeface="-apple-system"/>
              </a:rPr>
              <a:t>O(log(max(a, b)))</a:t>
            </a:r>
            <a:r>
              <a:rPr lang="zh-CN" altLang="en-US" b="0" i="0" dirty="0">
                <a:solidFill>
                  <a:srgbClr val="121212"/>
                </a:solidFill>
                <a:effectLst/>
                <a:latin typeface="-apple-system"/>
              </a:rPr>
              <a:t>，但是取模运算性能较差。</a:t>
            </a:r>
          </a:p>
          <a:p>
            <a:pPr algn="l"/>
            <a:r>
              <a:rPr lang="en-US" altLang="zh-CN" b="0" i="0" dirty="0">
                <a:solidFill>
                  <a:srgbClr val="121212"/>
                </a:solidFill>
                <a:effectLst/>
                <a:latin typeface="-apple-system"/>
              </a:rPr>
              <a:t>3.</a:t>
            </a:r>
            <a:r>
              <a:rPr lang="zh-CN" altLang="en-US" b="1" i="0" dirty="0">
                <a:solidFill>
                  <a:srgbClr val="121212"/>
                </a:solidFill>
                <a:effectLst/>
                <a:latin typeface="-apple-system"/>
              </a:rPr>
              <a:t>更相减损术</a:t>
            </a:r>
            <a:r>
              <a:rPr lang="zh-CN" altLang="en-US" b="0" i="0" dirty="0">
                <a:solidFill>
                  <a:srgbClr val="121212"/>
                </a:solidFill>
                <a:effectLst/>
                <a:latin typeface="-apple-system"/>
              </a:rPr>
              <a:t>：避免了取模运算，但是算法性能不稳定，最坏时间复杂度为</a:t>
            </a:r>
            <a:r>
              <a:rPr lang="en-US" altLang="zh-CN" b="0" i="0" dirty="0">
                <a:solidFill>
                  <a:srgbClr val="121212"/>
                </a:solidFill>
                <a:effectLst/>
                <a:latin typeface="-apple-system"/>
              </a:rPr>
              <a:t>O(max(a, b)))</a:t>
            </a:r>
            <a:r>
              <a:rPr lang="zh-CN" altLang="en-US" b="0" i="0" dirty="0">
                <a:solidFill>
                  <a:srgbClr val="121212"/>
                </a:solidFill>
                <a:effectLst/>
                <a:latin typeface="-apple-system"/>
              </a:rPr>
              <a:t>，</a:t>
            </a:r>
            <a:r>
              <a:rPr lang="en-US" altLang="zh-CN" b="0" i="0" dirty="0" err="1">
                <a:solidFill>
                  <a:srgbClr val="121212"/>
                </a:solidFill>
                <a:effectLst/>
                <a:latin typeface="-apple-system"/>
              </a:rPr>
              <a:t>gcd</a:t>
            </a:r>
            <a:r>
              <a:rPr lang="en-US" altLang="zh-CN" b="0" i="0" dirty="0">
                <a:solidFill>
                  <a:srgbClr val="121212"/>
                </a:solidFill>
                <a:effectLst/>
                <a:latin typeface="-apple-system"/>
              </a:rPr>
              <a:t>(10000,1)</a:t>
            </a:r>
          </a:p>
          <a:p>
            <a:pPr algn="l"/>
            <a:r>
              <a:rPr lang="en-US" altLang="zh-CN" b="0" i="0" dirty="0">
                <a:solidFill>
                  <a:srgbClr val="121212"/>
                </a:solidFill>
                <a:effectLst/>
                <a:latin typeface="-apple-system"/>
              </a:rPr>
              <a:t>4.</a:t>
            </a:r>
            <a:r>
              <a:rPr lang="zh-CN" altLang="en-US" b="1" i="0" dirty="0">
                <a:solidFill>
                  <a:srgbClr val="121212"/>
                </a:solidFill>
                <a:effectLst/>
                <a:latin typeface="-apple-system"/>
              </a:rPr>
              <a:t>更相减损术与移位结合</a:t>
            </a:r>
            <a:r>
              <a:rPr lang="zh-CN" altLang="en-US" b="0" i="0" dirty="0">
                <a:solidFill>
                  <a:srgbClr val="121212"/>
                </a:solidFill>
                <a:effectLst/>
                <a:latin typeface="-apple-system"/>
              </a:rPr>
              <a:t>：不但避免了取模运算，而且算法性能稳定，时间复杂度为</a:t>
            </a:r>
            <a:r>
              <a:rPr lang="en-US" altLang="zh-CN" b="0" i="0" dirty="0">
                <a:solidFill>
                  <a:srgbClr val="121212"/>
                </a:solidFill>
                <a:effectLst/>
                <a:latin typeface="-apple-system"/>
              </a:rPr>
              <a:t>O(log(max(a, b)))</a:t>
            </a:r>
          </a:p>
          <a:p>
            <a:pPr algn="l"/>
            <a:endParaRPr lang="en-US" altLang="zh-CN" b="0" i="0" dirty="0">
              <a:solidFill>
                <a:srgbClr val="121212"/>
              </a:solidFill>
              <a:effectLst/>
              <a:latin typeface="-apple-system"/>
            </a:endParaRPr>
          </a:p>
          <a:p>
            <a:pPr algn="l"/>
            <a:r>
              <a:rPr lang="zh-CN" altLang="en-US" b="0" i="0">
                <a:solidFill>
                  <a:srgbClr val="121212"/>
                </a:solidFill>
                <a:effectLst/>
                <a:latin typeface="-apple-system"/>
              </a:rPr>
              <a:t>除了求最大公约数，数值计算里学的解线性方程组、矩阵分解、数值积分都是算法</a:t>
            </a:r>
            <a:endParaRPr lang="en-US" altLang="zh-CN" b="0" i="0" dirty="0">
              <a:solidFill>
                <a:srgbClr val="121212"/>
              </a:solidFill>
              <a:effectLst/>
              <a:latin typeface="-apple-system"/>
            </a:endParaRPr>
          </a:p>
          <a:p>
            <a:endParaRPr lang="zh-CN" altLang="en-US" dirty="0"/>
          </a:p>
        </p:txBody>
      </p:sp>
      <p:sp>
        <p:nvSpPr>
          <p:cNvPr id="27652" name="灯片编号占位符 3">
            <a:extLst>
              <a:ext uri="{FF2B5EF4-FFF2-40B4-BE49-F238E27FC236}">
                <a16:creationId xmlns:a16="http://schemas.microsoft.com/office/drawing/2014/main" id="{A391B11B-AE48-4735-9A38-C3C114BFE6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7EA108-32B9-424C-8F72-E631036C3560}"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BD184BA-FB79-4678-934A-024B99157122}"/>
              </a:ext>
            </a:extLst>
          </p:cNvPr>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a:extLst>
              <a:ext uri="{FF2B5EF4-FFF2-40B4-BE49-F238E27FC236}">
                <a16:creationId xmlns:a16="http://schemas.microsoft.com/office/drawing/2014/main" id="{DAF9263D-5657-4E4E-B3C1-6E9867E4233F}"/>
              </a:ext>
            </a:extLst>
          </p:cNvPr>
          <p:cNvSpPr>
            <a:spLocks noGrp="1"/>
          </p:cNvSpPr>
          <p:nvPr>
            <p:ph type="dt" sz="half" idx="10"/>
          </p:nvPr>
        </p:nvSpPr>
        <p:spPr/>
        <p:txBody>
          <a:bodyPr/>
          <a:lstStyle>
            <a:lvl1pPr>
              <a:defRPr/>
            </a:lvl1pPr>
          </a:lstStyle>
          <a:p>
            <a:pPr>
              <a:defRPr/>
            </a:pPr>
            <a:fld id="{404BE407-D783-469B-9FB2-233E096312D8}"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0B7733C1-7F39-4BAB-8D3D-9A308DE15DC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375C22B-E695-45FD-A719-77ECD7F66891}"/>
              </a:ext>
            </a:extLst>
          </p:cNvPr>
          <p:cNvSpPr>
            <a:spLocks noGrp="1"/>
          </p:cNvSpPr>
          <p:nvPr>
            <p:ph type="sldNum" sz="quarter" idx="12"/>
          </p:nvPr>
        </p:nvSpPr>
        <p:spPr/>
        <p:txBody>
          <a:bodyPr/>
          <a:lstStyle>
            <a:lvl1pPr>
              <a:defRPr/>
            </a:lvl1pPr>
          </a:lstStyle>
          <a:p>
            <a:pPr>
              <a:defRPr/>
            </a:pPr>
            <a:fld id="{2B420E4B-4598-4096-994F-4A59420A4330}" type="slidenum">
              <a:rPr lang="zh-CN" altLang="en-US"/>
              <a:pPr>
                <a:defRPr/>
              </a:pPr>
              <a:t>‹#›</a:t>
            </a:fld>
            <a:endParaRPr lang="zh-CN" altLang="en-US"/>
          </a:p>
        </p:txBody>
      </p:sp>
    </p:spTree>
    <p:extLst>
      <p:ext uri="{BB962C8B-B14F-4D97-AF65-F5344CB8AC3E}">
        <p14:creationId xmlns:p14="http://schemas.microsoft.com/office/powerpoint/2010/main" val="3137528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A5A3588-4063-4515-BA74-961B8D5022EB}"/>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C98B3F0F-AA70-4F3F-9CDC-C9E41C57A945}"/>
              </a:ext>
            </a:extLst>
          </p:cNvPr>
          <p:cNvSpPr>
            <a:spLocks noGrp="1"/>
          </p:cNvSpPr>
          <p:nvPr>
            <p:ph type="dt" sz="half" idx="10"/>
          </p:nvPr>
        </p:nvSpPr>
        <p:spPr/>
        <p:txBody>
          <a:bodyPr/>
          <a:lstStyle>
            <a:lvl1pPr>
              <a:defRPr/>
            </a:lvl1pPr>
          </a:lstStyle>
          <a:p>
            <a:pPr>
              <a:defRPr/>
            </a:pPr>
            <a:fld id="{27184044-9B6A-4D03-94B5-494683384992}"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250C7356-700C-4354-95A4-E95C7100F7F2}"/>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870610A-77EC-43AE-89DB-FCD1E75D62F0}"/>
              </a:ext>
            </a:extLst>
          </p:cNvPr>
          <p:cNvSpPr>
            <a:spLocks noGrp="1"/>
          </p:cNvSpPr>
          <p:nvPr>
            <p:ph type="sldNum" sz="quarter" idx="12"/>
          </p:nvPr>
        </p:nvSpPr>
        <p:spPr/>
        <p:txBody>
          <a:bodyPr/>
          <a:lstStyle>
            <a:lvl1pPr>
              <a:defRPr/>
            </a:lvl1pPr>
          </a:lstStyle>
          <a:p>
            <a:pPr>
              <a:defRPr/>
            </a:pPr>
            <a:fld id="{2B2EEAFE-0821-4CA6-A7D3-8645AF59D6B1}" type="slidenum">
              <a:rPr lang="zh-CN" altLang="en-US"/>
              <a:pPr>
                <a:defRPr/>
              </a:pPr>
              <a:t>‹#›</a:t>
            </a:fld>
            <a:endParaRPr lang="zh-CN" altLang="en-US"/>
          </a:p>
        </p:txBody>
      </p:sp>
    </p:spTree>
    <p:extLst>
      <p:ext uri="{BB962C8B-B14F-4D97-AF65-F5344CB8AC3E}">
        <p14:creationId xmlns:p14="http://schemas.microsoft.com/office/powerpoint/2010/main" val="406556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0FB8279-B756-4A27-9B98-0E6FAAE3B4E3}"/>
              </a:ext>
            </a:extLst>
          </p:cNvPr>
          <p:cNvSpPr>
            <a:spLocks noGrp="1"/>
          </p:cNvSpPr>
          <p:nvPr>
            <p:ph type="dt" sz="half" idx="10"/>
          </p:nvPr>
        </p:nvSpPr>
        <p:spPr/>
        <p:txBody>
          <a:bodyPr/>
          <a:lstStyle>
            <a:lvl1pPr>
              <a:defRPr/>
            </a:lvl1pPr>
          </a:lstStyle>
          <a:p>
            <a:pPr>
              <a:defRPr/>
            </a:pPr>
            <a:fld id="{E7B0FB36-9BFA-4F93-82D1-6BDC95CA5796}" type="datetimeFigureOut">
              <a:rPr lang="zh-CN" altLang="en-US"/>
              <a:pPr>
                <a:defRPr/>
              </a:pPr>
              <a:t>2022/3/2</a:t>
            </a:fld>
            <a:endParaRPr lang="zh-CN" altLang="en-US"/>
          </a:p>
        </p:txBody>
      </p:sp>
      <p:sp>
        <p:nvSpPr>
          <p:cNvPr id="5" name="页脚占位符 4">
            <a:extLst>
              <a:ext uri="{FF2B5EF4-FFF2-40B4-BE49-F238E27FC236}">
                <a16:creationId xmlns:a16="http://schemas.microsoft.com/office/drawing/2014/main" id="{1D93C1B0-95FD-49E0-83D6-F599CAA1C54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4EAA48B-30B5-4DB5-81FA-EDF2CEA25C38}"/>
              </a:ext>
            </a:extLst>
          </p:cNvPr>
          <p:cNvSpPr>
            <a:spLocks noGrp="1"/>
          </p:cNvSpPr>
          <p:nvPr>
            <p:ph type="sldNum" sz="quarter" idx="12"/>
          </p:nvPr>
        </p:nvSpPr>
        <p:spPr/>
        <p:txBody>
          <a:bodyPr/>
          <a:lstStyle>
            <a:lvl1pPr>
              <a:defRPr/>
            </a:lvl1pPr>
          </a:lstStyle>
          <a:p>
            <a:pPr>
              <a:defRPr/>
            </a:pPr>
            <a:fld id="{003E234E-B508-4F9E-98C6-9FC2927AE92A}" type="slidenum">
              <a:rPr lang="zh-CN" altLang="en-US"/>
              <a:pPr>
                <a:defRPr/>
              </a:pPr>
              <a:t>‹#›</a:t>
            </a:fld>
            <a:endParaRPr lang="zh-CN" altLang="en-US"/>
          </a:p>
        </p:txBody>
      </p:sp>
    </p:spTree>
    <p:extLst>
      <p:ext uri="{BB962C8B-B14F-4D97-AF65-F5344CB8AC3E}">
        <p14:creationId xmlns:p14="http://schemas.microsoft.com/office/powerpoint/2010/main" val="1512642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15AFCD-D9E4-481E-8D1B-EC633E273EB5}"/>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367F8110-2429-43CF-B1D5-80A8B0A96361}"/>
              </a:ext>
            </a:extLst>
          </p:cNvPr>
          <p:cNvSpPr>
            <a:spLocks noGrp="1"/>
          </p:cNvSpPr>
          <p:nvPr>
            <p:ph type="dt" sz="half" idx="10"/>
          </p:nvPr>
        </p:nvSpPr>
        <p:spPr>
          <a:xfrm>
            <a:off x="73025" y="6400800"/>
            <a:ext cx="3200400" cy="284163"/>
          </a:xfrm>
        </p:spPr>
        <p:txBody>
          <a:bodyPr/>
          <a:lstStyle>
            <a:lvl1pPr>
              <a:defRPr/>
            </a:lvl1pPr>
          </a:lstStyle>
          <a:p>
            <a:pPr>
              <a:defRPr/>
            </a:pPr>
            <a:fld id="{9CED4AB4-2CFA-455A-954E-71A3E282AD53}"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3210717C-B263-4EE6-830D-01D6ACB12221}"/>
              </a:ext>
            </a:extLst>
          </p:cNvPr>
          <p:cNvSpPr>
            <a:spLocks noGrp="1"/>
          </p:cNvSpPr>
          <p:nvPr>
            <p:ph type="ftr" sz="quarter" idx="11"/>
          </p:nvPr>
        </p:nvSpPr>
        <p:spPr>
          <a:xfrm>
            <a:off x="5330825" y="6400800"/>
            <a:ext cx="3733800" cy="284163"/>
          </a:xfrm>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4E4E1F-2765-4757-8BC5-49A93490F1DB}"/>
              </a:ext>
            </a:extLst>
          </p:cNvPr>
          <p:cNvSpPr>
            <a:spLocks noGrp="1"/>
          </p:cNvSpPr>
          <p:nvPr>
            <p:ph type="sldNum" sz="quarter" idx="12"/>
          </p:nvPr>
        </p:nvSpPr>
        <p:spPr/>
        <p:txBody>
          <a:bodyPr/>
          <a:lstStyle>
            <a:lvl1pPr>
              <a:defRPr/>
            </a:lvl1pPr>
          </a:lstStyle>
          <a:p>
            <a:pPr>
              <a:defRPr/>
            </a:pPr>
            <a:fld id="{AF61CB0C-F3EF-4F4D-88B5-CE752EB43926}" type="slidenum">
              <a:rPr lang="zh-CN" altLang="en-US"/>
              <a:pPr>
                <a:defRPr/>
              </a:pPr>
              <a:t>‹#›</a:t>
            </a:fld>
            <a:endParaRPr lang="zh-CN" altLang="en-US"/>
          </a:p>
        </p:txBody>
      </p:sp>
    </p:spTree>
    <p:extLst>
      <p:ext uri="{BB962C8B-B14F-4D97-AF65-F5344CB8AC3E}">
        <p14:creationId xmlns:p14="http://schemas.microsoft.com/office/powerpoint/2010/main" val="421397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F46ED5-9702-48D6-9F6D-DDE152BC08AE}"/>
              </a:ext>
            </a:extLst>
          </p:cNvPr>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F15E3B56-C96D-49D9-9A95-D91A1E308782}"/>
              </a:ext>
            </a:extLst>
          </p:cNvPr>
          <p:cNvSpPr>
            <a:spLocks noGrp="1"/>
          </p:cNvSpPr>
          <p:nvPr>
            <p:ph type="dt" sz="half" idx="10"/>
          </p:nvPr>
        </p:nvSpPr>
        <p:spPr/>
        <p:txBody>
          <a:bodyPr/>
          <a:lstStyle>
            <a:lvl1pPr>
              <a:defRPr/>
            </a:lvl1pPr>
          </a:lstStyle>
          <a:p>
            <a:pPr>
              <a:defRPr/>
            </a:pPr>
            <a:fld id="{56279C66-E144-4E26-8379-81419576F643}" type="datetimeFigureOut">
              <a:rPr lang="zh-CN" altLang="en-US"/>
              <a:pPr>
                <a:defRPr/>
              </a:pPr>
              <a:t>2022/3/2</a:t>
            </a:fld>
            <a:endParaRPr lang="zh-CN" altLang="en-US"/>
          </a:p>
        </p:txBody>
      </p:sp>
      <p:sp>
        <p:nvSpPr>
          <p:cNvPr id="6" name="页脚占位符 4">
            <a:extLst>
              <a:ext uri="{FF2B5EF4-FFF2-40B4-BE49-F238E27FC236}">
                <a16:creationId xmlns:a16="http://schemas.microsoft.com/office/drawing/2014/main" id="{6B952804-677C-4A5E-BC78-667B0277518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EFF4D7B4-5E46-4142-8EC4-F64CE4450207}"/>
              </a:ext>
            </a:extLst>
          </p:cNvPr>
          <p:cNvSpPr>
            <a:spLocks noGrp="1"/>
          </p:cNvSpPr>
          <p:nvPr>
            <p:ph type="sldNum" sz="quarter" idx="12"/>
          </p:nvPr>
        </p:nvSpPr>
        <p:spPr/>
        <p:txBody>
          <a:bodyPr/>
          <a:lstStyle>
            <a:lvl1pPr>
              <a:defRPr/>
            </a:lvl1pPr>
          </a:lstStyle>
          <a:p>
            <a:pPr>
              <a:defRPr/>
            </a:pPr>
            <a:fld id="{6FD042AE-B6CB-4196-84AC-D765C6FEEA44}" type="slidenum">
              <a:rPr lang="zh-CN" altLang="en-US"/>
              <a:pPr>
                <a:defRPr/>
              </a:pPr>
              <a:t>‹#›</a:t>
            </a:fld>
            <a:endParaRPr lang="zh-CN" altLang="en-US"/>
          </a:p>
        </p:txBody>
      </p:sp>
    </p:spTree>
    <p:extLst>
      <p:ext uri="{BB962C8B-B14F-4D97-AF65-F5344CB8AC3E}">
        <p14:creationId xmlns:p14="http://schemas.microsoft.com/office/powerpoint/2010/main" val="304872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ACF5EBC-BCD6-46EE-A1C8-02ED7CE30ED3}"/>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60AE984F-BCED-487E-8EF7-C660E9843DA7}"/>
              </a:ext>
            </a:extLst>
          </p:cNvPr>
          <p:cNvSpPr>
            <a:spLocks noGrp="1"/>
          </p:cNvSpPr>
          <p:nvPr>
            <p:ph type="dt" sz="half" idx="10"/>
          </p:nvPr>
        </p:nvSpPr>
        <p:spPr/>
        <p:txBody>
          <a:bodyPr/>
          <a:lstStyle>
            <a:lvl1pPr>
              <a:defRPr/>
            </a:lvl1pPr>
          </a:lstStyle>
          <a:p>
            <a:pPr>
              <a:defRPr/>
            </a:pPr>
            <a:fld id="{59C104FA-3C0D-4F45-80A1-65C02D0629C0}" type="datetimeFigureOut">
              <a:rPr lang="zh-CN" altLang="en-US"/>
              <a:pPr>
                <a:defRPr/>
              </a:pPr>
              <a:t>2022/3/2</a:t>
            </a:fld>
            <a:endParaRPr lang="zh-CN" altLang="en-US"/>
          </a:p>
        </p:txBody>
      </p:sp>
      <p:sp>
        <p:nvSpPr>
          <p:cNvPr id="7" name="页脚占位符 5">
            <a:extLst>
              <a:ext uri="{FF2B5EF4-FFF2-40B4-BE49-F238E27FC236}">
                <a16:creationId xmlns:a16="http://schemas.microsoft.com/office/drawing/2014/main" id="{58B59B6D-10D3-43A9-A78A-A4F657EB71B6}"/>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B74FA451-9BDA-4DD7-92E4-33536879C1F8}"/>
              </a:ext>
            </a:extLst>
          </p:cNvPr>
          <p:cNvSpPr>
            <a:spLocks noGrp="1"/>
          </p:cNvSpPr>
          <p:nvPr>
            <p:ph type="sldNum" sz="quarter" idx="12"/>
          </p:nvPr>
        </p:nvSpPr>
        <p:spPr/>
        <p:txBody>
          <a:bodyPr/>
          <a:lstStyle>
            <a:lvl1pPr>
              <a:defRPr/>
            </a:lvl1pPr>
          </a:lstStyle>
          <a:p>
            <a:pPr>
              <a:defRPr/>
            </a:pPr>
            <a:fld id="{802C10A3-657C-45EF-8AFD-F15016A5CD5A}" type="slidenum">
              <a:rPr lang="zh-CN" altLang="en-US"/>
              <a:pPr>
                <a:defRPr/>
              </a:pPr>
              <a:t>‹#›</a:t>
            </a:fld>
            <a:endParaRPr lang="zh-CN" altLang="en-US"/>
          </a:p>
        </p:txBody>
      </p:sp>
    </p:spTree>
    <p:extLst>
      <p:ext uri="{BB962C8B-B14F-4D97-AF65-F5344CB8AC3E}">
        <p14:creationId xmlns:p14="http://schemas.microsoft.com/office/powerpoint/2010/main" val="411478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969BB85-17A3-4CC6-9447-1FC4207B6A48}"/>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a:extLst>
              <a:ext uri="{FF2B5EF4-FFF2-40B4-BE49-F238E27FC236}">
                <a16:creationId xmlns:a16="http://schemas.microsoft.com/office/drawing/2014/main" id="{46B48E09-07C6-40E5-AB4B-DC40CCAD0323}"/>
              </a:ext>
            </a:extLst>
          </p:cNvPr>
          <p:cNvSpPr>
            <a:spLocks noGrp="1"/>
          </p:cNvSpPr>
          <p:nvPr>
            <p:ph type="dt" sz="half" idx="10"/>
          </p:nvPr>
        </p:nvSpPr>
        <p:spPr/>
        <p:txBody>
          <a:bodyPr/>
          <a:lstStyle>
            <a:lvl1pPr>
              <a:defRPr/>
            </a:lvl1pPr>
          </a:lstStyle>
          <a:p>
            <a:pPr>
              <a:defRPr/>
            </a:pPr>
            <a:fld id="{DBDC5434-F402-49C3-AD5C-CA6CBC1081C2}" type="datetimeFigureOut">
              <a:rPr lang="zh-CN" altLang="en-US"/>
              <a:pPr>
                <a:defRPr/>
              </a:pPr>
              <a:t>2022/3/2</a:t>
            </a:fld>
            <a:endParaRPr lang="zh-CN" altLang="en-US"/>
          </a:p>
        </p:txBody>
      </p:sp>
      <p:sp>
        <p:nvSpPr>
          <p:cNvPr id="9" name="页脚占位符 7">
            <a:extLst>
              <a:ext uri="{FF2B5EF4-FFF2-40B4-BE49-F238E27FC236}">
                <a16:creationId xmlns:a16="http://schemas.microsoft.com/office/drawing/2014/main" id="{08349A20-F474-4D8D-93E7-7F63960D2043}"/>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8">
            <a:extLst>
              <a:ext uri="{FF2B5EF4-FFF2-40B4-BE49-F238E27FC236}">
                <a16:creationId xmlns:a16="http://schemas.microsoft.com/office/drawing/2014/main" id="{C94F3A78-2A3F-432D-8641-4AFCE30858FB}"/>
              </a:ext>
            </a:extLst>
          </p:cNvPr>
          <p:cNvSpPr>
            <a:spLocks noGrp="1"/>
          </p:cNvSpPr>
          <p:nvPr>
            <p:ph type="sldNum" sz="quarter" idx="12"/>
          </p:nvPr>
        </p:nvSpPr>
        <p:spPr/>
        <p:txBody>
          <a:bodyPr/>
          <a:lstStyle>
            <a:lvl1pPr>
              <a:defRPr/>
            </a:lvl1pPr>
          </a:lstStyle>
          <a:p>
            <a:pPr>
              <a:defRPr/>
            </a:pPr>
            <a:fld id="{3D034E05-49E0-414D-8864-8CD46E06957D}" type="slidenum">
              <a:rPr lang="zh-CN" altLang="en-US"/>
              <a:pPr>
                <a:defRPr/>
              </a:pPr>
              <a:t>‹#›</a:t>
            </a:fld>
            <a:endParaRPr lang="zh-CN" altLang="en-US"/>
          </a:p>
        </p:txBody>
      </p:sp>
    </p:spTree>
    <p:extLst>
      <p:ext uri="{BB962C8B-B14F-4D97-AF65-F5344CB8AC3E}">
        <p14:creationId xmlns:p14="http://schemas.microsoft.com/office/powerpoint/2010/main" val="151653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A0DE6B-E10D-495E-A373-AA04907017B0}"/>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a:extLst>
              <a:ext uri="{FF2B5EF4-FFF2-40B4-BE49-F238E27FC236}">
                <a16:creationId xmlns:a16="http://schemas.microsoft.com/office/drawing/2014/main" id="{4C73ECDD-1159-4FF8-B4F6-5C8EE4743973}"/>
              </a:ext>
            </a:extLst>
          </p:cNvPr>
          <p:cNvSpPr>
            <a:spLocks noGrp="1"/>
          </p:cNvSpPr>
          <p:nvPr>
            <p:ph type="dt" sz="half" idx="10"/>
          </p:nvPr>
        </p:nvSpPr>
        <p:spPr/>
        <p:txBody>
          <a:bodyPr/>
          <a:lstStyle>
            <a:lvl1pPr>
              <a:defRPr/>
            </a:lvl1pPr>
          </a:lstStyle>
          <a:p>
            <a:pPr>
              <a:defRPr/>
            </a:pPr>
            <a:fld id="{EF59233C-C54F-4A09-97D2-C61DB1952952}" type="datetimeFigureOut">
              <a:rPr lang="zh-CN" altLang="en-US"/>
              <a:pPr>
                <a:defRPr/>
              </a:pPr>
              <a:t>2022/3/2</a:t>
            </a:fld>
            <a:endParaRPr lang="zh-CN" altLang="en-US"/>
          </a:p>
        </p:txBody>
      </p:sp>
      <p:sp>
        <p:nvSpPr>
          <p:cNvPr id="5" name="页脚占位符 3">
            <a:extLst>
              <a:ext uri="{FF2B5EF4-FFF2-40B4-BE49-F238E27FC236}">
                <a16:creationId xmlns:a16="http://schemas.microsoft.com/office/drawing/2014/main" id="{7E8DA8E2-CEB9-4AB7-9807-6A4850093F4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319F130D-E6C0-45CA-8CDF-46D542B111C6}"/>
              </a:ext>
            </a:extLst>
          </p:cNvPr>
          <p:cNvSpPr>
            <a:spLocks noGrp="1"/>
          </p:cNvSpPr>
          <p:nvPr>
            <p:ph type="sldNum" sz="quarter" idx="12"/>
          </p:nvPr>
        </p:nvSpPr>
        <p:spPr/>
        <p:txBody>
          <a:bodyPr/>
          <a:lstStyle>
            <a:lvl1pPr>
              <a:defRPr/>
            </a:lvl1pPr>
          </a:lstStyle>
          <a:p>
            <a:pPr>
              <a:defRPr/>
            </a:pPr>
            <a:fld id="{AF0757B9-BCD7-4726-B207-080DB032DC63}" type="slidenum">
              <a:rPr lang="zh-CN" altLang="en-US"/>
              <a:pPr>
                <a:defRPr/>
              </a:pPr>
              <a:t>‹#›</a:t>
            </a:fld>
            <a:endParaRPr lang="zh-CN" altLang="en-US"/>
          </a:p>
        </p:txBody>
      </p:sp>
    </p:spTree>
    <p:extLst>
      <p:ext uri="{BB962C8B-B14F-4D97-AF65-F5344CB8AC3E}">
        <p14:creationId xmlns:p14="http://schemas.microsoft.com/office/powerpoint/2010/main" val="230840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A028C5-1278-4CF4-AE9B-96F2529E2900}"/>
              </a:ext>
            </a:extLst>
          </p:cNvPr>
          <p:cNvSpPr>
            <a:spLocks noGrp="1"/>
          </p:cNvSpPr>
          <p:nvPr>
            <p:ph type="dt" sz="half" idx="10"/>
          </p:nvPr>
        </p:nvSpPr>
        <p:spPr/>
        <p:txBody>
          <a:bodyPr/>
          <a:lstStyle>
            <a:lvl1pPr>
              <a:defRPr/>
            </a:lvl1pPr>
          </a:lstStyle>
          <a:p>
            <a:pPr>
              <a:defRPr/>
            </a:pPr>
            <a:fld id="{03763BEF-EFDC-44FF-90F0-CAEEDA46DED7}" type="datetimeFigureOut">
              <a:rPr lang="zh-CN" altLang="en-US"/>
              <a:pPr>
                <a:defRPr/>
              </a:pPr>
              <a:t>2022/3/2</a:t>
            </a:fld>
            <a:endParaRPr lang="zh-CN" altLang="en-US"/>
          </a:p>
        </p:txBody>
      </p:sp>
      <p:sp>
        <p:nvSpPr>
          <p:cNvPr id="3" name="页脚占位符 2">
            <a:extLst>
              <a:ext uri="{FF2B5EF4-FFF2-40B4-BE49-F238E27FC236}">
                <a16:creationId xmlns:a16="http://schemas.microsoft.com/office/drawing/2014/main" id="{AE8BD5BB-4009-4E22-9F43-B482FC59C7EA}"/>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0D2DBAD7-EC5E-443B-A905-71645BAA6B62}"/>
              </a:ext>
            </a:extLst>
          </p:cNvPr>
          <p:cNvSpPr>
            <a:spLocks noGrp="1"/>
          </p:cNvSpPr>
          <p:nvPr>
            <p:ph type="sldNum" sz="quarter" idx="12"/>
          </p:nvPr>
        </p:nvSpPr>
        <p:spPr/>
        <p:txBody>
          <a:bodyPr/>
          <a:lstStyle>
            <a:lvl1pPr>
              <a:defRPr/>
            </a:lvl1pPr>
          </a:lstStyle>
          <a:p>
            <a:pPr>
              <a:defRPr/>
            </a:pPr>
            <a:fld id="{D71DF024-C19D-452A-B7C3-CB51F0766E3B}" type="slidenum">
              <a:rPr lang="zh-CN" altLang="en-US"/>
              <a:pPr>
                <a:defRPr/>
              </a:pPr>
              <a:t>‹#›</a:t>
            </a:fld>
            <a:endParaRPr lang="zh-CN" altLang="en-US"/>
          </a:p>
        </p:txBody>
      </p:sp>
    </p:spTree>
    <p:extLst>
      <p:ext uri="{BB962C8B-B14F-4D97-AF65-F5344CB8AC3E}">
        <p14:creationId xmlns:p14="http://schemas.microsoft.com/office/powerpoint/2010/main" val="254103166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8AA2EE6-960D-4C87-88B9-3D6B11548847}"/>
              </a:ext>
            </a:extLst>
          </p:cNvPr>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30992325-597F-49FF-8CE0-B51E8DE4B4E4}"/>
              </a:ext>
            </a:extLst>
          </p:cNvPr>
          <p:cNvSpPr>
            <a:spLocks noGrp="1"/>
          </p:cNvSpPr>
          <p:nvPr>
            <p:ph type="dt" sz="half" idx="10"/>
          </p:nvPr>
        </p:nvSpPr>
        <p:spPr/>
        <p:txBody>
          <a:bodyPr/>
          <a:lstStyle>
            <a:lvl1pPr>
              <a:defRPr/>
            </a:lvl1pPr>
          </a:lstStyle>
          <a:p>
            <a:pPr>
              <a:defRPr/>
            </a:pPr>
            <a:fld id="{7C2B2AD0-3D6E-4A90-8304-5D2BAD453AFA}" type="datetimeFigureOut">
              <a:rPr lang="zh-CN" altLang="en-US"/>
              <a:pPr>
                <a:defRPr/>
              </a:pPr>
              <a:t>2022/3/2</a:t>
            </a:fld>
            <a:endParaRPr lang="zh-CN" altLang="en-US"/>
          </a:p>
        </p:txBody>
      </p:sp>
      <p:sp>
        <p:nvSpPr>
          <p:cNvPr id="7" name="页脚占位符 5">
            <a:extLst>
              <a:ext uri="{FF2B5EF4-FFF2-40B4-BE49-F238E27FC236}">
                <a16:creationId xmlns:a16="http://schemas.microsoft.com/office/drawing/2014/main" id="{C08C6580-2226-40A0-A3CC-AEB5E41C626B}"/>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CCD6645E-73C5-46FF-B306-7C74EBAA5ED5}"/>
              </a:ext>
            </a:extLst>
          </p:cNvPr>
          <p:cNvSpPr>
            <a:spLocks noGrp="1"/>
          </p:cNvSpPr>
          <p:nvPr>
            <p:ph type="sldNum" sz="quarter" idx="12"/>
          </p:nvPr>
        </p:nvSpPr>
        <p:spPr/>
        <p:txBody>
          <a:bodyPr/>
          <a:lstStyle>
            <a:lvl1pPr>
              <a:defRPr/>
            </a:lvl1pPr>
          </a:lstStyle>
          <a:p>
            <a:pPr>
              <a:defRPr/>
            </a:pPr>
            <a:fld id="{8C98DFB1-A868-4542-937A-0AB6F3EAF08A}" type="slidenum">
              <a:rPr lang="zh-CN" altLang="en-US"/>
              <a:pPr>
                <a:defRPr/>
              </a:pPr>
              <a:t>‹#›</a:t>
            </a:fld>
            <a:endParaRPr lang="zh-CN" altLang="en-US"/>
          </a:p>
        </p:txBody>
      </p:sp>
    </p:spTree>
    <p:extLst>
      <p:ext uri="{BB962C8B-B14F-4D97-AF65-F5344CB8AC3E}">
        <p14:creationId xmlns:p14="http://schemas.microsoft.com/office/powerpoint/2010/main" val="143044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4FEBBC46-ABA4-4082-8A26-A104F3DFCD85}"/>
              </a:ext>
            </a:extLst>
          </p:cNvPr>
          <p:cNvSpPr>
            <a:spLocks noGrp="1"/>
          </p:cNvSpPr>
          <p:nvPr>
            <p:ph type="dt" sz="half" idx="10"/>
          </p:nvPr>
        </p:nvSpPr>
        <p:spPr/>
        <p:txBody>
          <a:bodyPr/>
          <a:lstStyle>
            <a:lvl1pPr>
              <a:defRPr/>
            </a:lvl1pPr>
          </a:lstStyle>
          <a:p>
            <a:pPr>
              <a:defRPr/>
            </a:pPr>
            <a:fld id="{26F5C71D-4C4B-4AC0-9692-FCF06BBB6892}" type="datetimeFigureOut">
              <a:rPr lang="zh-CN" altLang="en-US"/>
              <a:pPr>
                <a:defRPr/>
              </a:pPr>
              <a:t>2022/3/2</a:t>
            </a:fld>
            <a:endParaRPr lang="zh-CN" altLang="en-US"/>
          </a:p>
        </p:txBody>
      </p:sp>
      <p:sp>
        <p:nvSpPr>
          <p:cNvPr id="6" name="页脚占位符 5">
            <a:extLst>
              <a:ext uri="{FF2B5EF4-FFF2-40B4-BE49-F238E27FC236}">
                <a16:creationId xmlns:a16="http://schemas.microsoft.com/office/drawing/2014/main" id="{248E2674-4330-4499-97A0-C8C9EF7E81E8}"/>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EBAF35A-EE95-4A77-9E79-2C1B4E3DAB3F}"/>
              </a:ext>
            </a:extLst>
          </p:cNvPr>
          <p:cNvSpPr>
            <a:spLocks noGrp="1"/>
          </p:cNvSpPr>
          <p:nvPr>
            <p:ph type="sldNum" sz="quarter" idx="12"/>
          </p:nvPr>
        </p:nvSpPr>
        <p:spPr/>
        <p:txBody>
          <a:bodyPr/>
          <a:lstStyle>
            <a:lvl1pPr>
              <a:defRPr/>
            </a:lvl1pPr>
          </a:lstStyle>
          <a:p>
            <a:pPr>
              <a:defRPr/>
            </a:pPr>
            <a:fld id="{D6E8BA90-46E6-4C48-9DBE-BDB5A5EF41E9}" type="slidenum">
              <a:rPr lang="zh-CN" altLang="en-US"/>
              <a:pPr>
                <a:defRPr/>
              </a:pPr>
              <a:t>‹#›</a:t>
            </a:fld>
            <a:endParaRPr lang="zh-CN" altLang="en-US"/>
          </a:p>
        </p:txBody>
      </p:sp>
    </p:spTree>
    <p:extLst>
      <p:ext uri="{BB962C8B-B14F-4D97-AF65-F5344CB8AC3E}">
        <p14:creationId xmlns:p14="http://schemas.microsoft.com/office/powerpoint/2010/main" val="198914988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3DD763A-5ADF-42B2-B589-5539382F5BAC}"/>
              </a:ext>
            </a:extLst>
          </p:cNvPr>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27" name="标题占位符 1">
            <a:extLst>
              <a:ext uri="{FF2B5EF4-FFF2-40B4-BE49-F238E27FC236}">
                <a16:creationId xmlns:a16="http://schemas.microsoft.com/office/drawing/2014/main" id="{5DFB7E17-9BD5-4ADF-A931-2A3A20C282B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文本占位符 2">
            <a:extLst>
              <a:ext uri="{FF2B5EF4-FFF2-40B4-BE49-F238E27FC236}">
                <a16:creationId xmlns:a16="http://schemas.microsoft.com/office/drawing/2014/main" id="{E1E8372B-0767-4AED-9BC1-374232D9081A}"/>
              </a:ext>
            </a:extLst>
          </p:cNvPr>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a:extLst>
              <a:ext uri="{FF2B5EF4-FFF2-40B4-BE49-F238E27FC236}">
                <a16:creationId xmlns:a16="http://schemas.microsoft.com/office/drawing/2014/main" id="{E2210D53-F71E-4C6C-AD00-A4F8F9DB3C58}"/>
              </a:ext>
            </a:extLst>
          </p:cNvPr>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fld id="{8B91D97B-4D01-46AE-810C-2546F99F9E5B}" type="datetimeFigureOut">
              <a:rPr lang="zh-CN" altLang="en-US"/>
              <a:pPr>
                <a:defRPr/>
              </a:pPr>
              <a:t>2022/3/2</a:t>
            </a:fld>
            <a:endParaRPr lang="zh-CN" altLang="en-US"/>
          </a:p>
        </p:txBody>
      </p:sp>
      <p:sp>
        <p:nvSpPr>
          <p:cNvPr id="5" name="页脚占位符 4">
            <a:extLst>
              <a:ext uri="{FF2B5EF4-FFF2-40B4-BE49-F238E27FC236}">
                <a16:creationId xmlns:a16="http://schemas.microsoft.com/office/drawing/2014/main" id="{AE41004A-60A9-4D97-AFEC-0DBE3BDD9991}"/>
              </a:ext>
            </a:extLst>
          </p:cNvPr>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D1A0A701-5A2A-4783-812B-E1C82B9E4EB4}"/>
              </a:ext>
            </a:extLst>
          </p:cNvPr>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prstTxWarp prst="textNoShape">
              <a:avLst/>
            </a:prstTxWarp>
          </a:bodyPr>
          <a:lstStyle>
            <a:lvl1pPr algn="ctr" eaLnBrk="1" hangingPunct="1">
              <a:defRPr sz="1100">
                <a:solidFill>
                  <a:srgbClr val="636363"/>
                </a:solidFill>
              </a:defRPr>
            </a:lvl1pPr>
          </a:lstStyle>
          <a:p>
            <a:pPr>
              <a:defRPr/>
            </a:pPr>
            <a:fld id="{0E11C74A-990D-4A5A-83C1-44BEB86AFC87}" type="slidenum">
              <a:rPr lang="zh-CN" altLang="en-US"/>
              <a:pPr>
                <a:defRPr/>
              </a:pPr>
              <a:t>‹#›</a:t>
            </a:fld>
            <a:endParaRPr lang="zh-CN" altLang="en-US"/>
          </a:p>
        </p:txBody>
      </p:sp>
      <p:sp>
        <p:nvSpPr>
          <p:cNvPr id="8" name="矩形 7">
            <a:extLst>
              <a:ext uri="{FF2B5EF4-FFF2-40B4-BE49-F238E27FC236}">
                <a16:creationId xmlns:a16="http://schemas.microsoft.com/office/drawing/2014/main" id="{1080AA1B-FA1E-49ED-B3AD-AC2103376577}"/>
              </a:ext>
            </a:extLst>
          </p:cNvPr>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5031" r:id="rId1"/>
    <p:sldLayoutId id="2147485032" r:id="rId2"/>
    <p:sldLayoutId id="2147485033" r:id="rId3"/>
    <p:sldLayoutId id="2147485034" r:id="rId4"/>
    <p:sldLayoutId id="2147485035" r:id="rId5"/>
    <p:sldLayoutId id="2147485036" r:id="rId6"/>
    <p:sldLayoutId id="2147485037" r:id="rId7"/>
    <p:sldLayoutId id="2147485038" r:id="rId8"/>
    <p:sldLayoutId id="2147485039" r:id="rId9"/>
    <p:sldLayoutId id="2147485040" r:id="rId10"/>
    <p:sldLayoutId id="2147485030"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qwang@mail.hust.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7CD33C49-9137-47FE-BA75-37355695D2B5}"/>
              </a:ext>
            </a:extLst>
          </p:cNvPr>
          <p:cNvSpPr>
            <a:spLocks noGrp="1"/>
          </p:cNvSpPr>
          <p:nvPr>
            <p:ph type="ctrTitle"/>
          </p:nvPr>
        </p:nvSpPr>
        <p:spPr>
          <a:xfrm>
            <a:off x="357188" y="857250"/>
            <a:ext cx="8458200" cy="2571750"/>
          </a:xfrm>
        </p:spPr>
        <p:txBody>
          <a:bodyPr/>
          <a:lstStyle/>
          <a:p>
            <a:pPr eaLnBrk="1" hangingPunct="1"/>
            <a:r>
              <a:rPr lang="zh-CN" altLang="en-US" sz="7200">
                <a:latin typeface="隶书" panose="02010509060101010101" pitchFamily="49" charset="-122"/>
                <a:ea typeface="隶书" panose="02010509060101010101" pitchFamily="49" charset="-122"/>
              </a:rPr>
              <a:t>算法设计与分析</a:t>
            </a:r>
            <a:br>
              <a:rPr lang="en-US" altLang="zh-CN" sz="7200">
                <a:latin typeface="隶书" panose="02010509060101010101" pitchFamily="49" charset="-122"/>
                <a:ea typeface="隶书" panose="02010509060101010101" pitchFamily="49" charset="-122"/>
              </a:rPr>
            </a:br>
            <a:r>
              <a:rPr lang="en-US" altLang="zh-CN" sz="3200">
                <a:latin typeface="隶书" panose="02010509060101010101" pitchFamily="49" charset="-122"/>
                <a:ea typeface="隶书" panose="02010509060101010101" pitchFamily="49" charset="-122"/>
              </a:rPr>
              <a:t>Computer Algorithm Design &amp; Analysis</a:t>
            </a:r>
            <a:endParaRPr lang="zh-CN" altLang="en-US" sz="7200"/>
          </a:p>
        </p:txBody>
      </p:sp>
      <p:sp>
        <p:nvSpPr>
          <p:cNvPr id="5" name="副标题 2">
            <a:extLst>
              <a:ext uri="{FF2B5EF4-FFF2-40B4-BE49-F238E27FC236}">
                <a16:creationId xmlns:a16="http://schemas.microsoft.com/office/drawing/2014/main" id="{9A70104A-CB83-4398-A09D-1DEE297F96CE}"/>
              </a:ext>
            </a:extLst>
          </p:cNvPr>
          <p:cNvSpPr>
            <a:spLocks noGrp="1"/>
          </p:cNvSpPr>
          <p:nvPr>
            <p:ph type="subTitle" idx="1"/>
          </p:nvPr>
        </p:nvSpPr>
        <p:spPr>
          <a:xfrm>
            <a:off x="357188" y="4357688"/>
            <a:ext cx="8458200" cy="1879600"/>
          </a:xfrm>
        </p:spPr>
        <p:txBody>
          <a:bodyPr rtlCol="0">
            <a:normAutofit/>
          </a:bodyPr>
          <a:lstStyle/>
          <a:p>
            <a:pPr eaLnBrk="1" fontAlgn="auto" hangingPunct="1">
              <a:spcAft>
                <a:spcPts val="0"/>
              </a:spcAft>
              <a:buFont typeface="Wingdings 2"/>
              <a:buNone/>
              <a:defRPr/>
            </a:pPr>
            <a:r>
              <a:rPr lang="zh-CN" altLang="en-US" dirty="0"/>
              <a:t>王多强</a:t>
            </a:r>
            <a:endParaRPr lang="en-US" altLang="zh-CN" dirty="0"/>
          </a:p>
          <a:p>
            <a:pPr eaLnBrk="1" fontAlgn="auto" hangingPunct="1">
              <a:spcAft>
                <a:spcPts val="0"/>
              </a:spcAft>
              <a:buFont typeface="Wingdings 2"/>
              <a:buNone/>
              <a:defRPr/>
            </a:pPr>
            <a:r>
              <a:rPr lang="en-US" altLang="zh-CN" dirty="0">
                <a:hlinkClick r:id="rId2"/>
              </a:rPr>
              <a:t>dqwang@mail.hust.edu.cn</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01F1B848-2894-4C06-AFAB-45F1425C0B51}"/>
              </a:ext>
            </a:extLst>
          </p:cNvPr>
          <p:cNvSpPr>
            <a:spLocks noGrp="1"/>
          </p:cNvSpPr>
          <p:nvPr>
            <p:ph idx="1"/>
          </p:nvPr>
        </p:nvSpPr>
        <p:spPr>
          <a:xfrm>
            <a:off x="323850" y="620713"/>
            <a:ext cx="8362950" cy="5521325"/>
          </a:xfrm>
        </p:spPr>
        <p:txBody>
          <a:bodyPr/>
          <a:lstStyle/>
          <a:p>
            <a:pPr eaLnBrk="1" hangingPunct="1">
              <a:lnSpc>
                <a:spcPct val="150000"/>
              </a:lnSpc>
              <a:spcBef>
                <a:spcPct val="0"/>
              </a:spcBef>
              <a:buFont typeface="Wingdings 2" panose="05020102010507070707" pitchFamily="18" charset="2"/>
              <a:buNone/>
              <a:defRPr/>
            </a:pPr>
            <a:r>
              <a:rPr lang="zh-CN" altLang="en-US" dirty="0"/>
              <a:t>主要参考书</a:t>
            </a:r>
          </a:p>
          <a:p>
            <a:pPr eaLnBrk="1" hangingPunct="1">
              <a:lnSpc>
                <a:spcPct val="150000"/>
              </a:lnSpc>
              <a:spcBef>
                <a:spcPct val="0"/>
              </a:spcBef>
              <a:buFont typeface="Wingdings" panose="05000000000000000000" pitchFamily="2" charset="2"/>
              <a:buChar char="l"/>
              <a:defRPr/>
            </a:pPr>
            <a:r>
              <a:rPr lang="en-US" altLang="zh-CN" sz="2800" b="1" dirty="0">
                <a:solidFill>
                  <a:srgbClr val="FF0000"/>
                </a:solidFill>
              </a:rPr>
              <a:t>Introduction to algorithms</a:t>
            </a:r>
          </a:p>
          <a:p>
            <a:pPr marL="0" indent="0" eaLnBrk="1" hangingPunct="1">
              <a:lnSpc>
                <a:spcPct val="150000"/>
              </a:lnSpc>
              <a:spcBef>
                <a:spcPct val="0"/>
              </a:spcBef>
              <a:buFont typeface="Wingdings 2" panose="05020102010507070707" pitchFamily="18" charset="2"/>
              <a:buNone/>
              <a:defRPr/>
            </a:pPr>
            <a:r>
              <a:rPr lang="en-US" altLang="zh-CN" sz="2400" b="1" dirty="0">
                <a:solidFill>
                  <a:srgbClr val="FF0000"/>
                </a:solidFill>
              </a:rPr>
              <a:t>  </a:t>
            </a:r>
            <a:r>
              <a:rPr lang="en-US" altLang="zh-CN" sz="2400" dirty="0"/>
              <a:t>Thomas H. </a:t>
            </a:r>
            <a:r>
              <a:rPr lang="en-US" altLang="zh-CN" sz="2400" dirty="0" err="1"/>
              <a:t>Cormen,etc</a:t>
            </a:r>
            <a:r>
              <a:rPr lang="en-US" altLang="zh-CN" sz="2400" dirty="0"/>
              <a:t>.,</a:t>
            </a:r>
          </a:p>
          <a:p>
            <a:pPr marL="0" indent="0" eaLnBrk="1" hangingPunct="1">
              <a:lnSpc>
                <a:spcPct val="150000"/>
              </a:lnSpc>
              <a:spcBef>
                <a:spcPct val="0"/>
              </a:spcBef>
              <a:buFont typeface="Wingdings 2" panose="05020102010507070707" pitchFamily="18" charset="2"/>
              <a:buNone/>
              <a:defRPr/>
            </a:pPr>
            <a:r>
              <a:rPr lang="en-US" altLang="zh-CN" sz="2400" dirty="0"/>
              <a:t>  third edition, The MIT Press.</a:t>
            </a:r>
          </a:p>
          <a:p>
            <a:pPr marL="0" indent="0" eaLnBrk="1" hangingPunct="1">
              <a:lnSpc>
                <a:spcPct val="150000"/>
              </a:lnSpc>
              <a:spcBef>
                <a:spcPct val="0"/>
              </a:spcBef>
              <a:buFont typeface="Wingdings 2" panose="05020102010507070707" pitchFamily="18" charset="2"/>
              <a:buNone/>
              <a:defRPr/>
            </a:pPr>
            <a:endParaRPr lang="en-US" altLang="zh-CN" sz="2400" dirty="0"/>
          </a:p>
          <a:p>
            <a:pPr eaLnBrk="1" hangingPunct="1">
              <a:lnSpc>
                <a:spcPct val="150000"/>
              </a:lnSpc>
              <a:spcBef>
                <a:spcPct val="0"/>
              </a:spcBef>
              <a:buFont typeface="Wingdings" panose="05000000000000000000" pitchFamily="2" charset="2"/>
              <a:buChar char="l"/>
              <a:defRPr/>
            </a:pPr>
            <a:r>
              <a:rPr lang="zh-CN" altLang="en-US" sz="2800" dirty="0">
                <a:solidFill>
                  <a:srgbClr val="FF0000"/>
                </a:solidFill>
              </a:rPr>
              <a:t>计算机算法基础</a:t>
            </a:r>
            <a:endParaRPr lang="en-US" altLang="zh-CN" sz="2800" dirty="0">
              <a:solidFill>
                <a:srgbClr val="FF0000"/>
              </a:solidFill>
            </a:endParaRPr>
          </a:p>
          <a:p>
            <a:pPr marL="0" indent="0" eaLnBrk="1" hangingPunct="1">
              <a:lnSpc>
                <a:spcPct val="150000"/>
              </a:lnSpc>
              <a:spcBef>
                <a:spcPct val="0"/>
              </a:spcBef>
              <a:buFont typeface="Wingdings 2" panose="05020102010507070707" pitchFamily="18" charset="2"/>
              <a:buNone/>
              <a:defRPr/>
            </a:pPr>
            <a:r>
              <a:rPr lang="zh-CN" altLang="en-US" sz="2400" dirty="0"/>
              <a:t>  余祥宣等编著，华中科技大学出版社</a:t>
            </a:r>
            <a:endParaRPr lang="en-US" altLang="zh-CN" sz="2400" dirty="0"/>
          </a:p>
        </p:txBody>
      </p:sp>
      <p:pic>
        <p:nvPicPr>
          <p:cNvPr id="20483" name="图片 4" descr="16550XTj7yH_b.jpg">
            <a:extLst>
              <a:ext uri="{FF2B5EF4-FFF2-40B4-BE49-F238E27FC236}">
                <a16:creationId xmlns:a16="http://schemas.microsoft.com/office/drawing/2014/main" id="{EFB2413B-BD89-4CC1-B055-A6A9AE1DD85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7275" y="3644900"/>
            <a:ext cx="19939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8">
            <a:extLst>
              <a:ext uri="{FF2B5EF4-FFF2-40B4-BE49-F238E27FC236}">
                <a16:creationId xmlns:a16="http://schemas.microsoft.com/office/drawing/2014/main" id="{72AE1F5B-3439-4321-8A12-62F017510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7275" y="655638"/>
            <a:ext cx="2035175" cy="283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a:extLst>
              <a:ext uri="{FF2B5EF4-FFF2-40B4-BE49-F238E27FC236}">
                <a16:creationId xmlns:a16="http://schemas.microsoft.com/office/drawing/2014/main" id="{E35F6C2D-F97C-44DF-8E83-5CD9DBE1D0A7}"/>
              </a:ext>
            </a:extLst>
          </p:cNvPr>
          <p:cNvSpPr txBox="1">
            <a:spLocks noChangeArrowheads="1"/>
          </p:cNvSpPr>
          <p:nvPr/>
        </p:nvSpPr>
        <p:spPr bwMode="auto">
          <a:xfrm>
            <a:off x="469900" y="5475288"/>
            <a:ext cx="5110163" cy="830262"/>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zh-CN" altLang="en-US" sz="4800">
                <a:solidFill>
                  <a:srgbClr val="FF0000"/>
                </a:solidFill>
                <a:latin typeface="华文行楷" panose="02010800040101010101" pitchFamily="2" charset="-122"/>
                <a:ea typeface="华文行楷" panose="02010800040101010101" pitchFamily="2" charset="-122"/>
              </a:rPr>
              <a:t>读一本好书很重要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C42EFBD9-16D1-4560-AF98-074CBB6C8ECD}"/>
              </a:ext>
            </a:extLst>
          </p:cNvPr>
          <p:cNvSpPr>
            <a:spLocks noGrp="1"/>
          </p:cNvSpPr>
          <p:nvPr>
            <p:ph idx="1"/>
          </p:nvPr>
        </p:nvSpPr>
        <p:spPr>
          <a:xfrm>
            <a:off x="468313" y="549275"/>
            <a:ext cx="8362950" cy="5665788"/>
          </a:xfrm>
        </p:spPr>
        <p:txBody>
          <a:bodyPr/>
          <a:lstStyle/>
          <a:p>
            <a:pPr eaLnBrk="1" hangingPunct="1">
              <a:lnSpc>
                <a:spcPct val="150000"/>
              </a:lnSpc>
              <a:spcBef>
                <a:spcPct val="0"/>
              </a:spcBef>
              <a:buFont typeface="Wingdings 2" panose="05020102010507070707" pitchFamily="18" charset="2"/>
              <a:buNone/>
              <a:defRPr/>
            </a:pPr>
            <a:r>
              <a:rPr lang="zh-CN" altLang="en-US" dirty="0"/>
              <a:t>推荐阅读</a:t>
            </a:r>
            <a:endParaRPr lang="en-US" altLang="zh-CN" dirty="0"/>
          </a:p>
          <a:p>
            <a:pPr eaLnBrk="1" hangingPunct="1">
              <a:lnSpc>
                <a:spcPct val="150000"/>
              </a:lnSpc>
              <a:spcBef>
                <a:spcPct val="0"/>
              </a:spcBef>
              <a:buFont typeface="Wingdings" panose="05000000000000000000" pitchFamily="2" charset="2"/>
              <a:buChar char="l"/>
              <a:defRPr/>
            </a:pPr>
            <a:r>
              <a:rPr lang="en-US" altLang="zh-CN" sz="2400" b="1" dirty="0">
                <a:solidFill>
                  <a:srgbClr val="FF0000"/>
                </a:solidFill>
              </a:rPr>
              <a:t>Algorithm Design</a:t>
            </a:r>
          </a:p>
          <a:p>
            <a:pPr eaLnBrk="1" hangingPunct="1">
              <a:lnSpc>
                <a:spcPct val="150000"/>
              </a:lnSpc>
              <a:spcBef>
                <a:spcPct val="0"/>
              </a:spcBef>
              <a:buFont typeface="Wingdings 2" panose="05020102010507070707" pitchFamily="18" charset="2"/>
              <a:buNone/>
              <a:defRPr/>
            </a:pPr>
            <a:r>
              <a:rPr lang="en-US" altLang="zh-CN" sz="2400" dirty="0"/>
              <a:t>  Jon Kleinberg</a:t>
            </a:r>
            <a:r>
              <a:rPr lang="zh-CN" altLang="en-US" sz="2400" dirty="0"/>
              <a:t>，</a:t>
            </a:r>
            <a:r>
              <a:rPr lang="en-US" altLang="zh-CN" sz="2400" dirty="0"/>
              <a:t>Eva </a:t>
            </a:r>
            <a:r>
              <a:rPr lang="en-US" altLang="zh-CN" sz="2400" dirty="0" err="1"/>
              <a:t>Tardos</a:t>
            </a:r>
            <a:r>
              <a:rPr lang="en-US" altLang="zh-CN" sz="2400" dirty="0"/>
              <a:t> etc. </a:t>
            </a:r>
          </a:p>
          <a:p>
            <a:pPr eaLnBrk="1" hangingPunct="1">
              <a:lnSpc>
                <a:spcPct val="150000"/>
              </a:lnSpc>
              <a:spcBef>
                <a:spcPct val="0"/>
              </a:spcBef>
              <a:buFont typeface="Wingdings 2" panose="05020102010507070707" pitchFamily="18" charset="2"/>
              <a:buNone/>
              <a:defRPr/>
            </a:pPr>
            <a:r>
              <a:rPr lang="en-US" altLang="zh-CN" sz="2400" dirty="0"/>
              <a:t>  Cornell University</a:t>
            </a:r>
          </a:p>
          <a:p>
            <a:pPr eaLnBrk="1" hangingPunct="1">
              <a:lnSpc>
                <a:spcPct val="150000"/>
              </a:lnSpc>
              <a:spcBef>
                <a:spcPct val="0"/>
              </a:spcBef>
              <a:buFont typeface="Wingdings 2" panose="05020102010507070707" pitchFamily="18" charset="2"/>
              <a:buNone/>
              <a:defRPr/>
            </a:pPr>
            <a:endParaRPr lang="en-US" altLang="zh-CN" sz="2400" dirty="0"/>
          </a:p>
          <a:p>
            <a:pPr eaLnBrk="1" hangingPunct="1">
              <a:lnSpc>
                <a:spcPct val="150000"/>
              </a:lnSpc>
              <a:spcBef>
                <a:spcPct val="0"/>
              </a:spcBef>
              <a:buFont typeface="Wingdings" panose="05000000000000000000" pitchFamily="2" charset="2"/>
              <a:buChar char="l"/>
              <a:defRPr/>
            </a:pPr>
            <a:r>
              <a:rPr lang="en-US" altLang="zh-CN" sz="2400" b="1" dirty="0">
                <a:solidFill>
                  <a:srgbClr val="FF0000"/>
                </a:solidFill>
              </a:rPr>
              <a:t>Algorithms</a:t>
            </a:r>
          </a:p>
          <a:p>
            <a:pPr marL="0" indent="0" eaLnBrk="1" hangingPunct="1">
              <a:lnSpc>
                <a:spcPct val="150000"/>
              </a:lnSpc>
              <a:spcBef>
                <a:spcPct val="0"/>
              </a:spcBef>
              <a:buFont typeface="Wingdings 2" panose="05020102010507070707" pitchFamily="18" charset="2"/>
              <a:buNone/>
              <a:defRPr/>
            </a:pPr>
            <a:r>
              <a:rPr lang="en-US" altLang="zh-CN" sz="2400" dirty="0"/>
              <a:t>  Robert Sedgewick / Kevin </a:t>
            </a:r>
          </a:p>
          <a:p>
            <a:pPr marL="0" indent="0" eaLnBrk="1" hangingPunct="1">
              <a:lnSpc>
                <a:spcPct val="150000"/>
              </a:lnSpc>
              <a:spcBef>
                <a:spcPct val="0"/>
              </a:spcBef>
              <a:buFont typeface="Wingdings 2" panose="05020102010507070707" pitchFamily="18" charset="2"/>
              <a:buNone/>
              <a:defRPr/>
            </a:pPr>
            <a:r>
              <a:rPr lang="en-US" altLang="zh-CN" sz="2400" dirty="0"/>
              <a:t>  Princeton University</a:t>
            </a:r>
          </a:p>
        </p:txBody>
      </p:sp>
      <p:pic>
        <p:nvPicPr>
          <p:cNvPr id="21507" name="Picture 5">
            <a:extLst>
              <a:ext uri="{FF2B5EF4-FFF2-40B4-BE49-F238E27FC236}">
                <a16:creationId xmlns:a16="http://schemas.microsoft.com/office/drawing/2014/main" id="{5018DCAF-F82F-477E-B42D-4846217269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412875"/>
            <a:ext cx="1490662" cy="191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图片 1">
            <a:extLst>
              <a:ext uri="{FF2B5EF4-FFF2-40B4-BE49-F238E27FC236}">
                <a16:creationId xmlns:a16="http://schemas.microsoft.com/office/drawing/2014/main" id="{5B4B3988-05F8-4F18-A5E3-B63C6DE7DDD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713163"/>
            <a:ext cx="1490662"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A780F72-975B-45BB-8383-A27BD16F971E}"/>
              </a:ext>
            </a:extLst>
          </p:cNvPr>
          <p:cNvSpPr txBox="1">
            <a:spLocks/>
          </p:cNvSpPr>
          <p:nvPr/>
        </p:nvSpPr>
        <p:spPr>
          <a:xfrm>
            <a:off x="683568" y="1916832"/>
            <a:ext cx="7774632" cy="2736304"/>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a:lstStyle>
          <a:p>
            <a:pPr algn="ctr" eaLnBrk="1" fontAlgn="auto" hangingPunct="1">
              <a:lnSpc>
                <a:spcPct val="150000"/>
              </a:lnSpc>
              <a:spcAft>
                <a:spcPts val="0"/>
              </a:spcAft>
              <a:defRPr/>
            </a:pPr>
            <a:r>
              <a:rPr lang="en-US" altLang="zh-CN" sz="3200" dirty="0">
                <a:effectLst/>
              </a:rPr>
              <a:t>Chapter 1</a:t>
            </a:r>
            <a:br>
              <a:rPr lang="en-US" altLang="zh-CN" dirty="0">
                <a:effectLst/>
              </a:rPr>
            </a:br>
            <a:r>
              <a:rPr lang="en-US" altLang="zh-CN" sz="3200" dirty="0">
                <a:effectLst/>
              </a:rPr>
              <a:t>The Role of Algorithms in Computing</a:t>
            </a:r>
          </a:p>
          <a:p>
            <a:pPr algn="ctr" eaLnBrk="1" fontAlgn="auto" hangingPunct="1">
              <a:spcAft>
                <a:spcPts val="0"/>
              </a:spcAft>
              <a:defRPr/>
            </a:pPr>
            <a:r>
              <a:rPr lang="zh-CN" altLang="en-US" sz="3200" dirty="0">
                <a:effectLst/>
              </a:rPr>
              <a:t>算法在计算中的作用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B70BABE-22F1-40D0-9CE8-C936F5A66B8E}"/>
              </a:ext>
            </a:extLst>
          </p:cNvPr>
          <p:cNvSpPr>
            <a:spLocks noGrp="1"/>
          </p:cNvSpPr>
          <p:nvPr>
            <p:ph idx="1"/>
          </p:nvPr>
        </p:nvSpPr>
        <p:spPr>
          <a:xfrm>
            <a:off x="457200" y="549275"/>
            <a:ext cx="8229600" cy="5457825"/>
          </a:xfrm>
        </p:spPr>
        <p:txBody>
          <a:bodyPr/>
          <a:lstStyle/>
          <a:p>
            <a:pPr marL="109537" indent="0">
              <a:lnSpc>
                <a:spcPct val="200000"/>
              </a:lnSpc>
              <a:buFont typeface="Wingdings 3" panose="05040102010807070707" pitchFamily="18" charset="2"/>
              <a:buNone/>
              <a:defRPr/>
            </a:pPr>
            <a:r>
              <a:rPr lang="zh-CN" altLang="en-US" dirty="0"/>
              <a:t>本章尝试回答以下问题：</a:t>
            </a:r>
            <a:endParaRPr lang="en-US" altLang="zh-CN" dirty="0"/>
          </a:p>
          <a:p>
            <a:pPr marL="895350">
              <a:lnSpc>
                <a:spcPct val="200000"/>
              </a:lnSpc>
              <a:buFont typeface="Wingdings" panose="05000000000000000000" pitchFamily="2" charset="2"/>
              <a:buChar char="n"/>
              <a:defRPr/>
            </a:pPr>
            <a:r>
              <a:rPr lang="zh-CN" altLang="en-US" sz="2800" dirty="0"/>
              <a:t>什么是算法？</a:t>
            </a:r>
            <a:endParaRPr lang="en-US" altLang="zh-CN" sz="2800" dirty="0"/>
          </a:p>
          <a:p>
            <a:pPr marL="895350">
              <a:lnSpc>
                <a:spcPct val="200000"/>
              </a:lnSpc>
              <a:buFont typeface="Wingdings" panose="05000000000000000000" pitchFamily="2" charset="2"/>
              <a:buChar char="n"/>
              <a:defRPr/>
            </a:pPr>
            <a:r>
              <a:rPr lang="zh-CN" altLang="en-US" sz="2800" dirty="0"/>
              <a:t>为什么算法值得研究？</a:t>
            </a:r>
            <a:endParaRPr lang="en-US" altLang="zh-CN" sz="2800" dirty="0"/>
          </a:p>
          <a:p>
            <a:pPr marL="895350">
              <a:lnSpc>
                <a:spcPct val="200000"/>
              </a:lnSpc>
              <a:buFont typeface="Wingdings" panose="05000000000000000000" pitchFamily="2" charset="2"/>
              <a:buChar char="n"/>
              <a:defRPr/>
            </a:pPr>
            <a:r>
              <a:rPr lang="zh-CN" altLang="en-US" sz="2800" dirty="0"/>
              <a:t>算法的作用是什么？</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83CED2-3705-4670-8C1F-EBBB0F05AAB7}"/>
              </a:ext>
            </a:extLst>
          </p:cNvPr>
          <p:cNvSpPr>
            <a:spLocks noGrp="1"/>
          </p:cNvSpPr>
          <p:nvPr>
            <p:ph idx="1"/>
          </p:nvPr>
        </p:nvSpPr>
        <p:spPr>
          <a:xfrm>
            <a:off x="457200" y="1484313"/>
            <a:ext cx="8362950" cy="4897437"/>
          </a:xfrm>
        </p:spPr>
        <p:txBody>
          <a:bodyPr>
            <a:normAutofit/>
          </a:bodyPr>
          <a:lstStyle/>
          <a:p>
            <a:pPr marL="0" indent="0" eaLnBrk="1" fontAlgn="auto" hangingPunct="1">
              <a:lnSpc>
                <a:spcPct val="160000"/>
              </a:lnSpc>
              <a:spcBef>
                <a:spcPts val="0"/>
              </a:spcBef>
              <a:spcAft>
                <a:spcPts val="0"/>
              </a:spcAft>
              <a:buFont typeface="Wingdings 2" panose="05020102010507070707" pitchFamily="18" charset="2"/>
              <a:buNone/>
              <a:defRPr/>
            </a:pPr>
            <a:r>
              <a:rPr lang="zh-CN" altLang="en-US" sz="2400" dirty="0">
                <a:latin typeface="+mj-ea"/>
                <a:ea typeface="+mj-ea"/>
              </a:rPr>
              <a:t>       非形式地说，算法就是任何良定义（</a:t>
            </a:r>
            <a:r>
              <a:rPr lang="en-US" altLang="zh-CN" sz="2400" dirty="0">
                <a:latin typeface="+mj-ea"/>
                <a:ea typeface="+mj-ea"/>
              </a:rPr>
              <a:t>well-defined）</a:t>
            </a:r>
            <a:r>
              <a:rPr lang="zh-CN" altLang="en-US" sz="2400" dirty="0">
                <a:latin typeface="+mj-ea"/>
                <a:ea typeface="+mj-ea"/>
              </a:rPr>
              <a:t>的</a:t>
            </a:r>
            <a:r>
              <a:rPr lang="zh-CN" altLang="en-US" sz="2400" b="1" dirty="0">
                <a:latin typeface="+mj-ea"/>
                <a:ea typeface="+mj-ea"/>
              </a:rPr>
              <a:t>计算过程</a:t>
            </a:r>
            <a:r>
              <a:rPr lang="zh-CN" altLang="en-US" sz="2400" dirty="0">
                <a:latin typeface="+mj-ea"/>
                <a:ea typeface="+mj-ea"/>
              </a:rPr>
              <a:t>，该过程取某个值或值的集合作为输入（</a:t>
            </a:r>
            <a:r>
              <a:rPr lang="en-US" altLang="zh-CN" sz="2400" dirty="0">
                <a:latin typeface="+mj-ea"/>
                <a:ea typeface="+mj-ea"/>
              </a:rPr>
              <a:t>input</a:t>
            </a:r>
            <a:r>
              <a:rPr lang="zh-CN" altLang="en-US" sz="2400" dirty="0">
                <a:latin typeface="+mj-ea"/>
                <a:ea typeface="+mj-ea"/>
              </a:rPr>
              <a:t>），并产生某个值或者值的集合作为输出（</a:t>
            </a:r>
            <a:r>
              <a:rPr lang="en-US" altLang="zh-CN" sz="2400" dirty="0">
                <a:latin typeface="+mj-ea"/>
                <a:ea typeface="+mj-ea"/>
              </a:rPr>
              <a:t>output</a:t>
            </a:r>
            <a:r>
              <a:rPr lang="zh-CN" altLang="en-US" sz="2400" dirty="0">
                <a:latin typeface="+mj-ea"/>
                <a:ea typeface="+mj-ea"/>
              </a:rPr>
              <a:t>）。</a:t>
            </a:r>
            <a:endParaRPr lang="en-US" altLang="zh-CN" sz="2400" dirty="0">
              <a:latin typeface="+mj-ea"/>
              <a:ea typeface="+mj-ea"/>
            </a:endParaRPr>
          </a:p>
          <a:p>
            <a:pPr marL="109728" indent="0" eaLnBrk="1" fontAlgn="auto" hangingPunct="1">
              <a:lnSpc>
                <a:spcPct val="160000"/>
              </a:lnSpc>
              <a:spcBef>
                <a:spcPts val="0"/>
              </a:spcBef>
              <a:spcAft>
                <a:spcPts val="0"/>
              </a:spcAft>
              <a:buFont typeface="Wingdings 2" panose="05020102010507070707" pitchFamily="18" charset="2"/>
              <a:buNone/>
              <a:defRPr/>
            </a:pPr>
            <a:r>
              <a:rPr lang="en-US" altLang="zh-CN" sz="2400" dirty="0">
                <a:latin typeface="+mn-ea"/>
              </a:rPr>
              <a:t>   </a:t>
            </a:r>
            <a:r>
              <a:rPr lang="en-US" altLang="zh-CN" sz="2400" dirty="0">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算法就是把输入转换成输出的计算步骤的一个序列。</a:t>
            </a:r>
            <a:endParaRPr lang="en-US" altLang="zh-CN" sz="2400" dirty="0">
              <a:solidFill>
                <a:srgbClr val="FF0000"/>
              </a:solidFill>
              <a:latin typeface="宋体" panose="02010600030101010101" pitchFamily="2" charset="-122"/>
              <a:ea typeface="宋体" panose="02010600030101010101" pitchFamily="2" charset="-122"/>
            </a:endParaRPr>
          </a:p>
          <a:p>
            <a:pPr marL="109728" indent="0" eaLnBrk="1" fontAlgn="auto" hangingPunct="1">
              <a:lnSpc>
                <a:spcPct val="160000"/>
              </a:lnSpc>
              <a:spcBef>
                <a:spcPts val="0"/>
              </a:spcBef>
              <a:spcAft>
                <a:spcPts val="0"/>
              </a:spcAft>
              <a:buFont typeface="Wingdings 2" panose="05020102010507070707" pitchFamily="18" charset="2"/>
              <a:buNone/>
              <a:defRPr/>
            </a:pPr>
            <a:endParaRPr lang="en-US" altLang="zh-CN" sz="2400" dirty="0">
              <a:solidFill>
                <a:srgbClr val="FF0000"/>
              </a:solidFill>
              <a:latin typeface="宋体" panose="02010600030101010101" pitchFamily="2" charset="-122"/>
              <a:ea typeface="宋体" panose="02010600030101010101" pitchFamily="2" charset="-122"/>
            </a:endParaRPr>
          </a:p>
          <a:p>
            <a:pPr marL="109728" indent="0" eaLnBrk="1" fontAlgn="auto" hangingPunct="1">
              <a:lnSpc>
                <a:spcPct val="160000"/>
              </a:lnSpc>
              <a:spcBef>
                <a:spcPts val="0"/>
              </a:spcBef>
              <a:spcAft>
                <a:spcPts val="0"/>
              </a:spcAft>
              <a:buFont typeface="Wingdings 2" panose="05020102010507070707" pitchFamily="18" charset="2"/>
              <a:buNone/>
              <a:defRPr/>
            </a:pPr>
            <a:endParaRPr lang="en-US" altLang="zh-CN" sz="2400" dirty="0">
              <a:solidFill>
                <a:srgbClr val="FF0000"/>
              </a:solidFill>
              <a:latin typeface="宋体" panose="02010600030101010101" pitchFamily="2" charset="-122"/>
              <a:ea typeface="宋体" panose="02010600030101010101" pitchFamily="2" charset="-122"/>
            </a:endParaRPr>
          </a:p>
          <a:p>
            <a:pPr marL="0" indent="0" eaLnBrk="1" hangingPunct="1">
              <a:lnSpc>
                <a:spcPct val="150000"/>
              </a:lnSpc>
              <a:spcBef>
                <a:spcPts val="0"/>
              </a:spcBef>
              <a:spcAft>
                <a:spcPts val="0"/>
              </a:spcAft>
              <a:buFont typeface="Wingdings 2" panose="05020102010507070707" pitchFamily="18" charset="2"/>
              <a:buNone/>
              <a:defRPr/>
            </a:pPr>
            <a:r>
              <a:rPr lang="zh-CN" altLang="en-US" sz="2400" dirty="0"/>
              <a:t>    </a:t>
            </a:r>
            <a:r>
              <a:rPr lang="en-US" altLang="zh-CN" sz="2400" dirty="0"/>
              <a:t>—— </a:t>
            </a:r>
            <a:r>
              <a:rPr lang="zh-CN" altLang="en-US" sz="2400" dirty="0">
                <a:latin typeface="宋体" panose="02010600030101010101" pitchFamily="2" charset="-122"/>
                <a:ea typeface="宋体" panose="02010600030101010101" pitchFamily="2" charset="-122"/>
              </a:rPr>
              <a:t>在计算机科学中，算法是使用</a:t>
            </a:r>
            <a:r>
              <a:rPr lang="zh-CN" altLang="en-US" sz="2400" dirty="0">
                <a:solidFill>
                  <a:srgbClr val="FF0000"/>
                </a:solidFill>
                <a:latin typeface="宋体" panose="02010600030101010101" pitchFamily="2" charset="-122"/>
                <a:ea typeface="宋体" panose="02010600030101010101" pitchFamily="2" charset="-122"/>
              </a:rPr>
              <a:t>计算机</a:t>
            </a:r>
            <a:r>
              <a:rPr lang="zh-CN" altLang="en-US" sz="2400" dirty="0">
                <a:latin typeface="宋体" panose="02010600030101010101" pitchFamily="2" charset="-122"/>
                <a:ea typeface="宋体" panose="02010600030101010101" pitchFamily="2" charset="-122"/>
              </a:rPr>
              <a:t>解</a:t>
            </a:r>
            <a:r>
              <a:rPr lang="zh-CN" altLang="en-US" sz="2400" dirty="0">
                <a:solidFill>
                  <a:srgbClr val="0000FF"/>
                </a:solidFill>
                <a:latin typeface="宋体" panose="02010600030101010101" pitchFamily="2" charset="-122"/>
                <a:ea typeface="宋体" panose="02010600030101010101" pitchFamily="2" charset="-122"/>
              </a:rPr>
              <a:t>一类问题</a:t>
            </a:r>
            <a:r>
              <a:rPr lang="zh-CN" altLang="en-US" sz="2400" dirty="0">
                <a:latin typeface="宋体" panose="02010600030101010101" pitchFamily="2" charset="-122"/>
                <a:ea typeface="宋体" panose="02010600030101010101" pitchFamily="2" charset="-122"/>
              </a:rPr>
              <a:t>的精确、有效方法的代名词；</a:t>
            </a:r>
          </a:p>
        </p:txBody>
      </p:sp>
      <p:sp>
        <p:nvSpPr>
          <p:cNvPr id="2" name="标题 1">
            <a:extLst>
              <a:ext uri="{FF2B5EF4-FFF2-40B4-BE49-F238E27FC236}">
                <a16:creationId xmlns:a16="http://schemas.microsoft.com/office/drawing/2014/main" id="{007D2CE1-B8C4-4950-922D-401ADE12731D}"/>
              </a:ext>
            </a:extLst>
          </p:cNvPr>
          <p:cNvSpPr>
            <a:spLocks noGrp="1"/>
          </p:cNvSpPr>
          <p:nvPr>
            <p:ph type="title"/>
          </p:nvPr>
        </p:nvSpPr>
        <p:spPr>
          <a:xfrm>
            <a:off x="457200" y="692150"/>
            <a:ext cx="8229600" cy="635000"/>
          </a:xfrm>
        </p:spPr>
        <p:txBody>
          <a:bodyPr>
            <a:normAutofit fontScale="90000"/>
          </a:bodyPr>
          <a:lstStyle/>
          <a:p>
            <a:pPr algn="l" eaLnBrk="1" fontAlgn="auto" hangingPunct="1">
              <a:spcAft>
                <a:spcPts val="0"/>
              </a:spcAft>
              <a:defRPr/>
            </a:pPr>
            <a:r>
              <a:rPr lang="en-US" altLang="zh-CN" dirty="0"/>
              <a:t>1.1  What are algorithms?</a:t>
            </a:r>
            <a:endParaRPr lang="zh-CN" altLang="en-US" dirty="0"/>
          </a:p>
        </p:txBody>
      </p:sp>
      <p:grpSp>
        <p:nvGrpSpPr>
          <p:cNvPr id="25604" name="组合 8">
            <a:extLst>
              <a:ext uri="{FF2B5EF4-FFF2-40B4-BE49-F238E27FC236}">
                <a16:creationId xmlns:a16="http://schemas.microsoft.com/office/drawing/2014/main" id="{F6B9635D-F976-447F-ADC1-30FB2C9A0E4F}"/>
              </a:ext>
            </a:extLst>
          </p:cNvPr>
          <p:cNvGrpSpPr>
            <a:grpSpLocks/>
          </p:cNvGrpSpPr>
          <p:nvPr/>
        </p:nvGrpSpPr>
        <p:grpSpPr bwMode="auto">
          <a:xfrm>
            <a:off x="2124075" y="3990975"/>
            <a:ext cx="4576763" cy="719138"/>
            <a:chOff x="2588426" y="4005064"/>
            <a:chExt cx="4577541" cy="720080"/>
          </a:xfrm>
        </p:grpSpPr>
        <p:sp>
          <p:nvSpPr>
            <p:cNvPr id="25605" name="文本框 3">
              <a:extLst>
                <a:ext uri="{FF2B5EF4-FFF2-40B4-BE49-F238E27FC236}">
                  <a16:creationId xmlns:a16="http://schemas.microsoft.com/office/drawing/2014/main" id="{1D98B903-0677-42C5-83AC-4A4B47BCF93B}"/>
                </a:ext>
              </a:extLst>
            </p:cNvPr>
            <p:cNvSpPr txBox="1">
              <a:spLocks noChangeArrowheads="1"/>
            </p:cNvSpPr>
            <p:nvPr/>
          </p:nvSpPr>
          <p:spPr bwMode="auto">
            <a:xfrm>
              <a:off x="2588426" y="4180438"/>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Input</a:t>
              </a:r>
              <a:endParaRPr lang="zh-CN" altLang="en-US" sz="1800">
                <a:latin typeface="Arial" panose="020B0604020202020204" pitchFamily="34" charset="0"/>
                <a:ea typeface="宋体" panose="02010600030101010101" pitchFamily="2" charset="-122"/>
              </a:endParaRPr>
            </a:p>
          </p:txBody>
        </p:sp>
        <p:sp>
          <p:nvSpPr>
            <p:cNvPr id="5" name="右箭头 4">
              <a:extLst>
                <a:ext uri="{FF2B5EF4-FFF2-40B4-BE49-F238E27FC236}">
                  <a16:creationId xmlns:a16="http://schemas.microsoft.com/office/drawing/2014/main" id="{A55B3981-99C9-467F-8D53-F91306993A2B}"/>
                </a:ext>
              </a:extLst>
            </p:cNvPr>
            <p:cNvSpPr/>
            <p:nvPr/>
          </p:nvSpPr>
          <p:spPr>
            <a:xfrm>
              <a:off x="3285457" y="4230784"/>
              <a:ext cx="720848" cy="287714"/>
            </a:xfrm>
            <a:prstGeom prst="rightArrow">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2AC2AEE3-6C9E-4CC1-A1C2-82AD718F4C1D}"/>
                </a:ext>
              </a:extLst>
            </p:cNvPr>
            <p:cNvSpPr/>
            <p:nvPr/>
          </p:nvSpPr>
          <p:spPr>
            <a:xfrm>
              <a:off x="3995190" y="4005064"/>
              <a:ext cx="1573480" cy="7200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0000FF"/>
                  </a:solidFill>
                </a:rPr>
                <a:t>算法</a:t>
              </a:r>
            </a:p>
          </p:txBody>
        </p:sp>
        <p:sp>
          <p:nvSpPr>
            <p:cNvPr id="7" name="右箭头 6">
              <a:extLst>
                <a:ext uri="{FF2B5EF4-FFF2-40B4-BE49-F238E27FC236}">
                  <a16:creationId xmlns:a16="http://schemas.microsoft.com/office/drawing/2014/main" id="{E5B12EC4-6F5B-4368-852D-979B7C484ABF}"/>
                </a:ext>
              </a:extLst>
            </p:cNvPr>
            <p:cNvSpPr/>
            <p:nvPr/>
          </p:nvSpPr>
          <p:spPr>
            <a:xfrm>
              <a:off x="5568671" y="4230784"/>
              <a:ext cx="720848" cy="287714"/>
            </a:xfrm>
            <a:prstGeom prst="rightArrow">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09" name="文本框 7">
              <a:extLst>
                <a:ext uri="{FF2B5EF4-FFF2-40B4-BE49-F238E27FC236}">
                  <a16:creationId xmlns:a16="http://schemas.microsoft.com/office/drawing/2014/main" id="{F4FC959F-5D4F-49FD-99FB-1F41DD975955}"/>
                </a:ext>
              </a:extLst>
            </p:cNvPr>
            <p:cNvSpPr txBox="1">
              <a:spLocks noChangeArrowheads="1"/>
            </p:cNvSpPr>
            <p:nvPr/>
          </p:nvSpPr>
          <p:spPr bwMode="auto">
            <a:xfrm>
              <a:off x="6288804" y="41804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Output</a:t>
              </a:r>
              <a:endParaRPr lang="zh-CN" altLang="en-US" sz="1800">
                <a:latin typeface="Arial" panose="020B0604020202020204" pitchFamily="34" charset="0"/>
                <a:ea typeface="宋体" panose="02010600030101010101" pitchFamily="2"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BEBD9C-46EA-4086-8E7F-DA601FF2C1CB}"/>
              </a:ext>
            </a:extLst>
          </p:cNvPr>
          <p:cNvSpPr/>
          <p:nvPr/>
        </p:nvSpPr>
        <p:spPr>
          <a:xfrm>
            <a:off x="179512" y="0"/>
            <a:ext cx="8410575" cy="1308884"/>
          </a:xfrm>
          <a:prstGeom prst="rect">
            <a:avLst/>
          </a:prstGeom>
          <a:noFill/>
        </p:spPr>
        <p:txBody>
          <a:bodyPr>
            <a:spAutoFit/>
          </a:bodyPr>
          <a:lstStyle/>
          <a:p>
            <a:pPr marL="457200" indent="-457200">
              <a:lnSpc>
                <a:spcPct val="150000"/>
              </a:lnSpc>
              <a:buFont typeface="Wingdings" panose="05000000000000000000" pitchFamily="2" charset="2"/>
              <a:buChar char="u"/>
              <a:defRPr/>
            </a:pPr>
            <a:r>
              <a:rPr lang="zh-CN" altLang="en-US" sz="2800" dirty="0">
                <a:solidFill>
                  <a:srgbClr val="FF0066"/>
                </a:solidFill>
                <a:latin typeface="+mj-ea"/>
                <a:ea typeface="+mj-ea"/>
              </a:rPr>
              <a:t>算法 </a:t>
            </a:r>
            <a:r>
              <a:rPr lang="zh-CN" altLang="en-US" sz="2800" dirty="0">
                <a:latin typeface="+mj-ea"/>
                <a:ea typeface="+mj-ea"/>
              </a:rPr>
              <a:t>是一组</a:t>
            </a:r>
            <a:r>
              <a:rPr lang="zh-CN" altLang="en-US" sz="2800" dirty="0">
                <a:solidFill>
                  <a:srgbClr val="0000FF"/>
                </a:solidFill>
                <a:latin typeface="+mj-ea"/>
                <a:ea typeface="+mj-ea"/>
              </a:rPr>
              <a:t>有穷的规则</a:t>
            </a:r>
            <a:r>
              <a:rPr lang="zh-CN" altLang="en-US" sz="2800" dirty="0">
                <a:latin typeface="+mj-ea"/>
                <a:ea typeface="+mj-ea"/>
              </a:rPr>
              <a:t>，它规定了解决某一</a:t>
            </a:r>
            <a:r>
              <a:rPr lang="zh-CN" altLang="en-US" sz="2800" dirty="0">
                <a:solidFill>
                  <a:srgbClr val="0000FF"/>
                </a:solidFill>
                <a:latin typeface="+mj-ea"/>
                <a:ea typeface="+mj-ea"/>
              </a:rPr>
              <a:t>特定</a:t>
            </a:r>
            <a:endParaRPr lang="en-US" altLang="zh-CN" sz="2800" dirty="0">
              <a:solidFill>
                <a:srgbClr val="0000FF"/>
              </a:solidFill>
              <a:latin typeface="+mj-ea"/>
              <a:ea typeface="+mj-ea"/>
            </a:endParaRPr>
          </a:p>
          <a:p>
            <a:pPr>
              <a:lnSpc>
                <a:spcPct val="150000"/>
              </a:lnSpc>
              <a:defRPr/>
            </a:pPr>
            <a:r>
              <a:rPr lang="en-US" altLang="zh-CN" sz="2800" dirty="0">
                <a:solidFill>
                  <a:srgbClr val="0000FF"/>
                </a:solidFill>
                <a:latin typeface="+mj-ea"/>
                <a:ea typeface="+mj-ea"/>
              </a:rPr>
              <a:t>            </a:t>
            </a:r>
            <a:r>
              <a:rPr lang="zh-CN" altLang="en-US" sz="2800" dirty="0">
                <a:solidFill>
                  <a:srgbClr val="0000FF"/>
                </a:solidFill>
                <a:latin typeface="+mj-ea"/>
                <a:ea typeface="+mj-ea"/>
              </a:rPr>
              <a:t>类型问题</a:t>
            </a:r>
            <a:r>
              <a:rPr lang="zh-CN" altLang="en-US" sz="2800" dirty="0">
                <a:latin typeface="+mj-ea"/>
                <a:ea typeface="+mj-ea"/>
              </a:rPr>
              <a:t>的一系列</a:t>
            </a:r>
            <a:r>
              <a:rPr lang="zh-CN" altLang="en-US" sz="2800" dirty="0">
                <a:solidFill>
                  <a:srgbClr val="0000FF"/>
                </a:solidFill>
                <a:latin typeface="+mj-ea"/>
                <a:ea typeface="+mj-ea"/>
              </a:rPr>
              <a:t>运算</a:t>
            </a:r>
            <a:r>
              <a:rPr lang="zh-CN" altLang="en-US" sz="2800" dirty="0">
                <a:latin typeface="+mj-ea"/>
                <a:ea typeface="+mj-ea"/>
              </a:rPr>
              <a:t>。</a:t>
            </a:r>
            <a:endParaRPr lang="en-US" altLang="zh-CN" sz="2800" dirty="0">
              <a:solidFill>
                <a:srgbClr val="FF0000"/>
              </a:solidFill>
              <a:latin typeface="+mj-ea"/>
              <a:ea typeface="+mj-ea"/>
            </a:endParaRPr>
          </a:p>
        </p:txBody>
      </p:sp>
      <p:sp>
        <p:nvSpPr>
          <p:cNvPr id="3" name="矩形 2">
            <a:extLst>
              <a:ext uri="{FF2B5EF4-FFF2-40B4-BE49-F238E27FC236}">
                <a16:creationId xmlns:a16="http://schemas.microsoft.com/office/drawing/2014/main" id="{44D77E94-D88A-4F9F-92E5-7EBDBC714388}"/>
              </a:ext>
            </a:extLst>
          </p:cNvPr>
          <p:cNvSpPr/>
          <p:nvPr/>
        </p:nvSpPr>
        <p:spPr>
          <a:xfrm>
            <a:off x="179512" y="1484784"/>
            <a:ext cx="8410575" cy="5210272"/>
          </a:xfrm>
          <a:prstGeom prst="rect">
            <a:avLst/>
          </a:prstGeom>
          <a:noFill/>
        </p:spPr>
        <p:txBody>
          <a:bodyPr>
            <a:spAutoFit/>
          </a:bodyPr>
          <a:lstStyle/>
          <a:p>
            <a:pPr>
              <a:lnSpc>
                <a:spcPct val="150000"/>
              </a:lnSpc>
              <a:defRPr/>
            </a:pPr>
            <a:r>
              <a:rPr lang="zh-CN" altLang="en-US" sz="2400" dirty="0">
                <a:latin typeface="+mj-ea"/>
                <a:ea typeface="+mj-ea"/>
              </a:rPr>
              <a:t>求</a:t>
            </a:r>
            <a:r>
              <a:rPr lang="en-US" altLang="zh-CN" sz="2400" dirty="0">
                <a:latin typeface="+mj-ea"/>
                <a:ea typeface="+mj-ea"/>
              </a:rPr>
              <a:t>a</a:t>
            </a:r>
            <a:r>
              <a:rPr lang="zh-CN" altLang="en-US" sz="2400" dirty="0">
                <a:latin typeface="+mj-ea"/>
                <a:ea typeface="+mj-ea"/>
              </a:rPr>
              <a:t>、</a:t>
            </a:r>
            <a:r>
              <a:rPr lang="en-US" altLang="zh-CN" sz="2400" dirty="0">
                <a:latin typeface="+mj-ea"/>
                <a:ea typeface="+mj-ea"/>
              </a:rPr>
              <a:t>b</a:t>
            </a:r>
            <a:r>
              <a:rPr lang="zh-CN" altLang="en-US" sz="2400" dirty="0">
                <a:latin typeface="+mj-ea"/>
                <a:ea typeface="+mj-ea"/>
              </a:rPr>
              <a:t>最大公约数 </a:t>
            </a:r>
            <a:r>
              <a:rPr lang="en-US" altLang="zh-CN" sz="2000" dirty="0">
                <a:latin typeface="+mj-ea"/>
                <a:ea typeface="+mj-ea"/>
              </a:rPr>
              <a:t>(</a:t>
            </a:r>
            <a:r>
              <a:rPr lang="en-US" altLang="zh-CN" sz="2000" dirty="0"/>
              <a:t>greatest common divisor,</a:t>
            </a:r>
            <a:r>
              <a:rPr lang="zh-CN" altLang="en-US" sz="2000" dirty="0"/>
              <a:t> </a:t>
            </a:r>
            <a:r>
              <a:rPr lang="en-US" altLang="zh-CN" sz="2000" dirty="0" err="1"/>
              <a:t>gcd</a:t>
            </a:r>
            <a:r>
              <a:rPr lang="en-US" altLang="zh-CN" sz="2000" dirty="0">
                <a:latin typeface="+mj-ea"/>
                <a:ea typeface="+mj-ea"/>
              </a:rPr>
              <a:t>)</a:t>
            </a:r>
            <a:r>
              <a:rPr lang="zh-CN" altLang="en-US" sz="2400" dirty="0">
                <a:latin typeface="+mj-ea"/>
                <a:ea typeface="+mj-ea"/>
              </a:rPr>
              <a:t>，不妨设</a:t>
            </a:r>
            <a:r>
              <a:rPr lang="en-US" altLang="zh-CN" sz="2400" dirty="0">
                <a:latin typeface="+mj-ea"/>
                <a:ea typeface="+mj-ea"/>
              </a:rPr>
              <a:t>a &gt; b</a:t>
            </a:r>
          </a:p>
          <a:p>
            <a:pPr marL="285750" indent="-285750">
              <a:lnSpc>
                <a:spcPct val="150000"/>
              </a:lnSpc>
              <a:buFont typeface="Arial" panose="020B0604020202020204" pitchFamily="34" charset="0"/>
              <a:buChar char="•"/>
              <a:defRPr/>
            </a:pPr>
            <a:r>
              <a:rPr lang="zh-CN" altLang="en-US" sz="2000" dirty="0"/>
              <a:t>遍历</a:t>
            </a:r>
            <a:r>
              <a:rPr lang="en-US" altLang="zh-CN" sz="2000" dirty="0"/>
              <a:t> </a:t>
            </a:r>
            <a:r>
              <a:rPr lang="en-US" altLang="zh-CN" sz="2000" dirty="0" err="1"/>
              <a:t>i</a:t>
            </a:r>
            <a:r>
              <a:rPr lang="en-US" altLang="zh-CN" sz="2000" dirty="0"/>
              <a:t> = 2 : b/2</a:t>
            </a:r>
            <a:r>
              <a:rPr lang="zh-CN" altLang="en-US" sz="2000" dirty="0"/>
              <a:t>或根号</a:t>
            </a:r>
            <a:r>
              <a:rPr lang="en-US" altLang="zh-CN" sz="2000" dirty="0"/>
              <a:t>b</a:t>
            </a:r>
            <a:r>
              <a:rPr lang="zh-CN" altLang="en-US" sz="2000" dirty="0"/>
              <a:t>，同时整除</a:t>
            </a:r>
            <a:r>
              <a:rPr lang="en-US" altLang="zh-CN" sz="2000" dirty="0"/>
              <a:t>a</a:t>
            </a:r>
            <a:r>
              <a:rPr lang="zh-CN" altLang="en-US" sz="2000" dirty="0"/>
              <a:t>、</a:t>
            </a:r>
            <a:r>
              <a:rPr lang="en-US" altLang="zh-CN" sz="2000" dirty="0"/>
              <a:t>b</a:t>
            </a:r>
          </a:p>
          <a:p>
            <a:pPr marL="285750" indent="-285750">
              <a:lnSpc>
                <a:spcPct val="150000"/>
              </a:lnSpc>
              <a:buFont typeface="Arial" panose="020B0604020202020204" pitchFamily="34" charset="0"/>
              <a:buChar char="•"/>
              <a:defRPr/>
            </a:pPr>
            <a:r>
              <a:rPr lang="zh-CN" altLang="en-US" sz="2000" dirty="0"/>
              <a:t>欧几里得辗转相除，</a:t>
            </a:r>
            <a:r>
              <a:rPr lang="en-US" altLang="zh-CN" sz="2000" dirty="0"/>
              <a:t>25/10 = 2</a:t>
            </a:r>
            <a:r>
              <a:rPr lang="zh-CN" altLang="en-US" sz="2000" dirty="0"/>
              <a:t>余</a:t>
            </a:r>
            <a:r>
              <a:rPr lang="en-US" altLang="zh-CN" sz="2000" dirty="0"/>
              <a:t>5</a:t>
            </a:r>
            <a:r>
              <a:rPr lang="zh-CN" altLang="en-US" sz="2000" dirty="0"/>
              <a:t>，</a:t>
            </a:r>
            <a:r>
              <a:rPr lang="en-US" altLang="zh-CN" sz="2000" dirty="0"/>
              <a:t>10/5 = 2</a:t>
            </a:r>
            <a:r>
              <a:rPr lang="zh-CN" altLang="en-US" sz="2000" dirty="0"/>
              <a:t>余</a:t>
            </a:r>
            <a:r>
              <a:rPr lang="en-US" altLang="zh-CN" sz="2000" dirty="0"/>
              <a:t>0</a:t>
            </a:r>
            <a:r>
              <a:rPr lang="zh-CN" altLang="en-US" sz="2000" dirty="0"/>
              <a:t>，不断做带余除法（取模），一旦能整除，除数就是最大公约数，</a:t>
            </a:r>
            <a:r>
              <a:rPr lang="en-US" altLang="zh-CN" sz="2000" dirty="0" err="1"/>
              <a:t>gcd</a:t>
            </a:r>
            <a:r>
              <a:rPr lang="en-US" altLang="zh-CN" sz="2000" dirty="0"/>
              <a:t>(25,10) = </a:t>
            </a:r>
            <a:r>
              <a:rPr lang="en-US" altLang="zh-CN" sz="2000" dirty="0" err="1"/>
              <a:t>gcd</a:t>
            </a:r>
            <a:r>
              <a:rPr lang="en-US" altLang="zh-CN" sz="2000" dirty="0"/>
              <a:t>(10,5) = 5</a:t>
            </a:r>
          </a:p>
          <a:p>
            <a:pPr marL="285750" indent="-285750">
              <a:lnSpc>
                <a:spcPct val="150000"/>
              </a:lnSpc>
              <a:buFont typeface="Arial" panose="020B0604020202020204" pitchFamily="34" charset="0"/>
              <a:buChar char="•"/>
              <a:defRPr/>
            </a:pPr>
            <a:r>
              <a:rPr lang="en-US" altLang="zh-CN" sz="2000" dirty="0"/>
              <a:t>《</a:t>
            </a:r>
            <a:r>
              <a:rPr lang="zh-CN" altLang="en-US" sz="2000" dirty="0"/>
              <a:t>九章算术</a:t>
            </a:r>
            <a:r>
              <a:rPr lang="en-US" altLang="zh-CN" sz="2000" dirty="0"/>
              <a:t>》</a:t>
            </a:r>
            <a:r>
              <a:rPr lang="zh-CN" altLang="en-US" sz="2000" dirty="0"/>
              <a:t>更相减损术，不做取模运算，只做加减法，</a:t>
            </a:r>
            <a:r>
              <a:rPr lang="en-US" altLang="zh-CN" sz="2000" dirty="0" err="1"/>
              <a:t>gcd</a:t>
            </a:r>
            <a:r>
              <a:rPr lang="en-US" altLang="zh-CN" sz="2000" dirty="0"/>
              <a:t>(25,10) = </a:t>
            </a:r>
            <a:r>
              <a:rPr lang="en-US" altLang="zh-CN" sz="2000" dirty="0" err="1"/>
              <a:t>gcd</a:t>
            </a:r>
            <a:r>
              <a:rPr lang="en-US" altLang="zh-CN" sz="2000" dirty="0"/>
              <a:t>(15,10) = </a:t>
            </a:r>
            <a:r>
              <a:rPr lang="en-US" altLang="zh-CN" sz="2000" dirty="0" err="1"/>
              <a:t>gcd</a:t>
            </a:r>
            <a:r>
              <a:rPr lang="en-US" altLang="zh-CN" sz="2000" dirty="0"/>
              <a:t>(10,5) = </a:t>
            </a:r>
            <a:r>
              <a:rPr lang="en-US" altLang="zh-CN" sz="2000" dirty="0" err="1"/>
              <a:t>gcd</a:t>
            </a:r>
            <a:r>
              <a:rPr lang="en-US" altLang="zh-CN" sz="2000" dirty="0"/>
              <a:t>(5,5) = 5</a:t>
            </a:r>
            <a:r>
              <a:rPr lang="zh-CN" altLang="en-US" sz="2000" dirty="0"/>
              <a:t>，迭代次数较辗转相除更多</a:t>
            </a:r>
            <a:endParaRPr lang="en-US" altLang="zh-CN" sz="2000" dirty="0"/>
          </a:p>
          <a:p>
            <a:pPr marL="285750" indent="-285750">
              <a:lnSpc>
                <a:spcPct val="150000"/>
              </a:lnSpc>
              <a:buFont typeface="Arial" panose="020B0604020202020204" pitchFamily="34" charset="0"/>
              <a:buChar char="•"/>
              <a:defRPr/>
            </a:pPr>
            <a:r>
              <a:rPr lang="zh-CN" altLang="en-US" sz="2000" dirty="0"/>
              <a:t>优化版更相减损：</a:t>
            </a:r>
            <a:r>
              <a:rPr lang="zh-CN" altLang="en-US" sz="2000" dirty="0">
                <a:solidFill>
                  <a:srgbClr val="121212"/>
                </a:solidFill>
                <a:latin typeface="-apple-system"/>
              </a:rPr>
              <a:t>位移</a:t>
            </a:r>
            <a:r>
              <a:rPr lang="zh-CN" altLang="en-US" sz="2000" b="0" i="0" dirty="0">
                <a:solidFill>
                  <a:srgbClr val="121212"/>
                </a:solidFill>
                <a:effectLst/>
                <a:latin typeface="-apple-system"/>
              </a:rPr>
              <a:t>运算性能非常快</a:t>
            </a:r>
            <a:endParaRPr lang="en-US" altLang="zh-CN" sz="2000" b="0" i="0" dirty="0">
              <a:solidFill>
                <a:srgbClr val="121212"/>
              </a:solidFill>
              <a:effectLst/>
              <a:latin typeface="-apple-system"/>
            </a:endParaRP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和</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均为偶数，</a:t>
            </a:r>
            <a:r>
              <a:rPr lang="pt-BR" altLang="zh-CN" sz="2000" b="0" i="0" dirty="0">
                <a:solidFill>
                  <a:srgbClr val="121212"/>
                </a:solidFill>
                <a:effectLst/>
                <a:latin typeface="-apple-system"/>
              </a:rPr>
              <a:t> gcb(a,b) = 2*gcb(a/2, b/2) = 2*gcb(a&gt;&gt;1, b&gt;&gt;1)</a:t>
            </a: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为偶数，</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为奇数，</a:t>
            </a:r>
            <a:r>
              <a:rPr lang="pt-BR" altLang="zh-CN" sz="2000" b="0" i="0" dirty="0">
                <a:solidFill>
                  <a:srgbClr val="121212"/>
                </a:solidFill>
                <a:effectLst/>
                <a:latin typeface="-apple-system"/>
              </a:rPr>
              <a:t> gcb(a,b) = gcb(a/2, b) = gcb(a&gt;&gt;1, b)</a:t>
            </a: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为奇数，</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为偶数，</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t>
            </a:r>
            <a:r>
              <a:rPr lang="en-US" altLang="zh-CN" sz="2000" b="0" i="0" dirty="0" err="1">
                <a:solidFill>
                  <a:srgbClr val="121212"/>
                </a:solidFill>
                <a:effectLst/>
                <a:latin typeface="-apple-system"/>
              </a:rPr>
              <a:t>a,b</a:t>
            </a:r>
            <a:r>
              <a:rPr lang="en-US" altLang="zh-CN" sz="2000" b="0" i="0" dirty="0">
                <a:solidFill>
                  <a:srgbClr val="121212"/>
                </a:solidFill>
                <a:effectLst/>
                <a:latin typeface="-apple-system"/>
              </a:rPr>
              <a:t>) =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 b/2) =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 b&gt;&gt;1)</a:t>
            </a:r>
          </a:p>
          <a:p>
            <a:pPr marL="800100" lvl="1" indent="-342900">
              <a:lnSpc>
                <a:spcPct val="150000"/>
              </a:lnSpc>
              <a:buFont typeface="Wingdings" panose="05000000000000000000" pitchFamily="2" charset="2"/>
              <a:buChar char="Ø"/>
              <a:defRPr/>
            </a:pPr>
            <a:r>
              <a:rPr lang="zh-CN" altLang="en-US" sz="2000" b="0" i="0" dirty="0">
                <a:solidFill>
                  <a:srgbClr val="121212"/>
                </a:solidFill>
                <a:effectLst/>
                <a:latin typeface="-apple-system"/>
              </a:rPr>
              <a:t>当</a:t>
            </a:r>
            <a:r>
              <a:rPr lang="en-US" altLang="zh-CN" sz="2000" b="0" i="0" dirty="0">
                <a:solidFill>
                  <a:srgbClr val="121212"/>
                </a:solidFill>
                <a:effectLst/>
                <a:latin typeface="-apple-system"/>
              </a:rPr>
              <a:t>a</a:t>
            </a:r>
            <a:r>
              <a:rPr lang="zh-CN" altLang="en-US" sz="2000" b="0" i="0" dirty="0">
                <a:solidFill>
                  <a:srgbClr val="121212"/>
                </a:solidFill>
                <a:effectLst/>
                <a:latin typeface="-apple-system"/>
              </a:rPr>
              <a:t>和</a:t>
            </a:r>
            <a:r>
              <a:rPr lang="en-US" altLang="zh-CN" sz="2000" b="0" i="0" dirty="0">
                <a:solidFill>
                  <a:srgbClr val="121212"/>
                </a:solidFill>
                <a:effectLst/>
                <a:latin typeface="-apple-system"/>
              </a:rPr>
              <a:t>b</a:t>
            </a:r>
            <a:r>
              <a:rPr lang="zh-CN" altLang="en-US" sz="2000" b="0" i="0" dirty="0">
                <a:solidFill>
                  <a:srgbClr val="121212"/>
                </a:solidFill>
                <a:effectLst/>
                <a:latin typeface="-apple-system"/>
              </a:rPr>
              <a:t>均为奇数，利用更相减损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a:t>
            </a:r>
            <a:r>
              <a:rPr lang="en-US" altLang="zh-CN" sz="2000" b="0" i="0" dirty="0" err="1">
                <a:solidFill>
                  <a:srgbClr val="121212"/>
                </a:solidFill>
                <a:effectLst/>
                <a:latin typeface="-apple-system"/>
              </a:rPr>
              <a:t>a,b</a:t>
            </a:r>
            <a:r>
              <a:rPr lang="en-US" altLang="zh-CN" sz="2000" b="0" i="0" dirty="0">
                <a:solidFill>
                  <a:srgbClr val="121212"/>
                </a:solidFill>
                <a:effectLst/>
                <a:latin typeface="-apple-system"/>
              </a:rPr>
              <a:t>) = </a:t>
            </a:r>
            <a:r>
              <a:rPr lang="en-US" altLang="zh-CN" sz="2000" b="0" i="0" dirty="0" err="1">
                <a:solidFill>
                  <a:srgbClr val="121212"/>
                </a:solidFill>
                <a:effectLst/>
                <a:latin typeface="-apple-system"/>
              </a:rPr>
              <a:t>gcb</a:t>
            </a:r>
            <a:r>
              <a:rPr lang="en-US" altLang="zh-CN" sz="2000" b="0" i="0" dirty="0">
                <a:solidFill>
                  <a:srgbClr val="121212"/>
                </a:solidFill>
                <a:effectLst/>
                <a:latin typeface="-apple-system"/>
              </a:rPr>
              <a:t>(b, a-b)</a:t>
            </a:r>
            <a:r>
              <a:rPr lang="zh-CN" altLang="en-US" sz="2000" b="0" i="0" dirty="0">
                <a:solidFill>
                  <a:srgbClr val="121212"/>
                </a:solidFill>
                <a:effectLst/>
                <a:latin typeface="-apple-system"/>
              </a:rPr>
              <a:t>， </a:t>
            </a:r>
            <a:r>
              <a:rPr lang="en-US" altLang="zh-CN" sz="2000" b="0" i="0" dirty="0">
                <a:solidFill>
                  <a:srgbClr val="121212"/>
                </a:solidFill>
                <a:effectLst/>
                <a:latin typeface="-apple-system"/>
              </a:rPr>
              <a:t>a-b</a:t>
            </a:r>
            <a:r>
              <a:rPr lang="zh-CN" altLang="en-US" sz="2000" b="0" i="0" dirty="0">
                <a:solidFill>
                  <a:srgbClr val="121212"/>
                </a:solidFill>
                <a:effectLst/>
                <a:latin typeface="-apple-system"/>
              </a:rPr>
              <a:t>是偶数</a:t>
            </a: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56B4A73-74A0-4102-BC88-7B69E48C45AD}"/>
              </a:ext>
            </a:extLst>
          </p:cNvPr>
          <p:cNvSpPr>
            <a:spLocks noGrp="1"/>
          </p:cNvSpPr>
          <p:nvPr>
            <p:ph idx="1"/>
          </p:nvPr>
        </p:nvSpPr>
        <p:spPr>
          <a:xfrm>
            <a:off x="250825" y="188913"/>
            <a:ext cx="8677275" cy="5861050"/>
          </a:xfrm>
        </p:spPr>
        <p:txBody>
          <a:bodyPr>
            <a:noAutofit/>
          </a:bodyPr>
          <a:lstStyle/>
          <a:p>
            <a:pPr marL="109728" indent="0" algn="just" eaLnBrk="1" fontAlgn="auto" hangingPunct="1">
              <a:lnSpc>
                <a:spcPct val="150000"/>
              </a:lnSpc>
              <a:spcBef>
                <a:spcPts val="0"/>
              </a:spcBef>
              <a:spcAft>
                <a:spcPts val="0"/>
              </a:spcAft>
              <a:buFont typeface="Wingdings 2" panose="05020102010507070707" pitchFamily="18" charset="2"/>
              <a:buNone/>
              <a:defRPr/>
            </a:pPr>
            <a:r>
              <a:rPr lang="zh-CN" altLang="en-US" sz="2800" dirty="0">
                <a:latin typeface="+mj-ea"/>
                <a:ea typeface="+mj-ea"/>
              </a:rPr>
              <a:t>       一般来说，</a:t>
            </a:r>
            <a:r>
              <a:rPr lang="zh-CN" altLang="en-US" sz="2800" dirty="0">
                <a:solidFill>
                  <a:srgbClr val="0000FF"/>
                </a:solidFill>
                <a:latin typeface="+mj-ea"/>
                <a:ea typeface="+mj-ea"/>
              </a:rPr>
              <a:t>问题陈述</a:t>
            </a:r>
            <a:r>
              <a:rPr lang="zh-CN" altLang="en-US" sz="2800" dirty="0">
                <a:latin typeface="+mj-ea"/>
                <a:ea typeface="+mj-ea"/>
              </a:rPr>
              <a:t>说明了期望的输入</a:t>
            </a:r>
            <a:r>
              <a:rPr lang="en-US" altLang="zh-CN" sz="2800" dirty="0">
                <a:latin typeface="+mj-ea"/>
                <a:ea typeface="+mj-ea"/>
              </a:rPr>
              <a:t>/</a:t>
            </a:r>
            <a:r>
              <a:rPr lang="zh-CN" altLang="en-US" sz="2800" dirty="0">
                <a:latin typeface="+mj-ea"/>
                <a:ea typeface="+mj-ea"/>
              </a:rPr>
              <a:t>输出关系，而</a:t>
            </a:r>
            <a:r>
              <a:rPr lang="zh-CN" altLang="en-US" sz="2800" dirty="0">
                <a:solidFill>
                  <a:srgbClr val="FF0000"/>
                </a:solidFill>
                <a:latin typeface="+mj-ea"/>
                <a:ea typeface="+mj-ea"/>
              </a:rPr>
              <a:t>算法描述了一个特定的计算过程来实现这种输入到输出的转换</a:t>
            </a:r>
            <a:r>
              <a:rPr lang="zh-CN" altLang="en-US" sz="2800" dirty="0">
                <a:latin typeface="+mj-ea"/>
                <a:ea typeface="+mj-ea"/>
              </a:rPr>
              <a:t>。</a:t>
            </a:r>
            <a:endParaRPr lang="en-US" altLang="zh-CN" sz="2800" dirty="0">
              <a:latin typeface="+mj-ea"/>
              <a:ea typeface="+mj-ea"/>
            </a:endParaRPr>
          </a:p>
          <a:p>
            <a:pPr marL="109728" indent="0" eaLnBrk="1" fontAlgn="auto" hangingPunct="1">
              <a:lnSpc>
                <a:spcPct val="150000"/>
              </a:lnSpc>
              <a:spcBef>
                <a:spcPts val="1200"/>
              </a:spcBef>
              <a:spcAft>
                <a:spcPts val="0"/>
              </a:spcAft>
              <a:buFont typeface="Wingdings 2" panose="05020102010507070707" pitchFamily="18" charset="2"/>
              <a:buNone/>
              <a:defRPr/>
            </a:pPr>
            <a:r>
              <a:rPr lang="en-US" altLang="zh-CN" sz="2400" dirty="0"/>
              <a:t>Example：</a:t>
            </a:r>
            <a:r>
              <a:rPr lang="zh-CN" altLang="en-US" sz="2400" dirty="0"/>
              <a:t>排序问题</a:t>
            </a:r>
            <a:endParaRPr lang="en-US" altLang="zh-CN" sz="2400" dirty="0"/>
          </a:p>
          <a:p>
            <a:pPr marL="365760" indent="-256032" eaLnBrk="1" fontAlgn="auto" hangingPunct="1">
              <a:lnSpc>
                <a:spcPct val="150000"/>
              </a:lnSpc>
              <a:spcBef>
                <a:spcPts val="1200"/>
              </a:spcBef>
              <a:spcAft>
                <a:spcPts val="0"/>
              </a:spcAft>
              <a:buFont typeface="Wingdings 3"/>
              <a:buChar char=""/>
              <a:defRPr/>
            </a:pPr>
            <a:r>
              <a:rPr lang="zh-CN" altLang="en-US" sz="2400" dirty="0"/>
              <a:t>问题陈述：</a:t>
            </a:r>
            <a:r>
              <a:rPr lang="zh-CN" altLang="en-US" sz="2400" dirty="0">
                <a:latin typeface="宋体" panose="02010600030101010101" pitchFamily="2" charset="-122"/>
                <a:ea typeface="宋体" panose="02010600030101010101" pitchFamily="2" charset="-122"/>
              </a:rPr>
              <a:t>排序问题（</a:t>
            </a:r>
            <a:r>
              <a:rPr lang="en-US" altLang="zh-CN" sz="2400" i="1" dirty="0">
                <a:latin typeface="宋体" panose="02010600030101010101" pitchFamily="2" charset="-122"/>
                <a:ea typeface="宋体" panose="02010600030101010101" pitchFamily="2" charset="-122"/>
              </a:rPr>
              <a:t>sorting problem</a:t>
            </a:r>
            <a:r>
              <a:rPr lang="zh-CN" altLang="en-US" sz="2400" i="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的形式定义如下</a:t>
            </a:r>
            <a:endParaRPr lang="en-US" altLang="zh-CN" sz="2400" dirty="0">
              <a:latin typeface="宋体" panose="02010600030101010101" pitchFamily="2" charset="-122"/>
              <a:ea typeface="宋体" panose="02010600030101010101" pitchFamily="2" charset="-122"/>
            </a:endParaRPr>
          </a:p>
          <a:p>
            <a:pPr marL="365760" indent="-256032" eaLnBrk="1" fontAlgn="auto" hangingPunct="1">
              <a:lnSpc>
                <a:spcPct val="150000"/>
              </a:lnSpc>
              <a:spcBef>
                <a:spcPts val="0"/>
              </a:spcBef>
              <a:spcAft>
                <a:spcPts val="0"/>
              </a:spcAft>
              <a:buFont typeface="Wingdings 3"/>
              <a:buChar char=""/>
              <a:defRPr/>
            </a:pPr>
            <a:endParaRPr lang="en-US" altLang="zh-CN" sz="2400" dirty="0"/>
          </a:p>
          <a:p>
            <a:pPr marL="365760" indent="-256032" eaLnBrk="1" fontAlgn="auto" hangingPunct="1">
              <a:lnSpc>
                <a:spcPct val="150000"/>
              </a:lnSpc>
              <a:spcBef>
                <a:spcPts val="0"/>
              </a:spcBef>
              <a:spcAft>
                <a:spcPts val="0"/>
              </a:spcAft>
              <a:buFont typeface="Wingdings 3"/>
              <a:buChar char=""/>
              <a:defRPr/>
            </a:pPr>
            <a:endParaRPr lang="en-US" altLang="zh-CN" sz="2400" dirty="0"/>
          </a:p>
          <a:p>
            <a:pPr marL="365760" indent="-256032" eaLnBrk="1" fontAlgn="auto" hangingPunct="1">
              <a:lnSpc>
                <a:spcPct val="150000"/>
              </a:lnSpc>
              <a:spcBef>
                <a:spcPts val="0"/>
              </a:spcBef>
              <a:spcAft>
                <a:spcPts val="0"/>
              </a:spcAft>
              <a:buFont typeface="Wingdings 3"/>
              <a:buChar char=""/>
              <a:defRPr/>
            </a:pPr>
            <a:r>
              <a:rPr lang="zh-CN" altLang="en-US" sz="2400" dirty="0"/>
              <a:t>算   法：</a:t>
            </a:r>
            <a:r>
              <a:rPr lang="zh-CN" altLang="en-US" sz="2400" dirty="0">
                <a:latin typeface="宋体" panose="02010600030101010101" pitchFamily="2" charset="-122"/>
                <a:ea typeface="宋体" panose="02010600030101010101" pitchFamily="2" charset="-122"/>
              </a:rPr>
              <a:t>冒泡排序、插入排序、选择排序、归并排序等，将完成上述的排序过程。</a:t>
            </a:r>
            <a:endParaRPr lang="en-US" altLang="zh-CN" sz="2400" dirty="0">
              <a:latin typeface="宋体" panose="02010600030101010101" pitchFamily="2" charset="-122"/>
              <a:ea typeface="宋体" panose="02010600030101010101" pitchFamily="2" charset="-122"/>
            </a:endParaRPr>
          </a:p>
          <a:p>
            <a:pPr marL="109728" indent="0" eaLnBrk="1" fontAlgn="auto" hangingPunct="1">
              <a:lnSpc>
                <a:spcPct val="150000"/>
              </a:lnSpc>
              <a:spcBef>
                <a:spcPts val="1200"/>
              </a:spcBef>
              <a:spcAft>
                <a:spcPts val="0"/>
              </a:spcAft>
              <a:buFont typeface="Wingdings 2" panose="05020102010507070707" pitchFamily="18" charset="2"/>
              <a:buNone/>
              <a:defRPr/>
            </a:pPr>
            <a:r>
              <a:rPr lang="zh-CN" altLang="en-US" sz="2400" dirty="0"/>
              <a:t>           </a:t>
            </a:r>
            <a:r>
              <a:rPr lang="zh-CN" altLang="en-US" sz="2400" dirty="0">
                <a:solidFill>
                  <a:srgbClr val="0000FF"/>
                </a:solidFill>
              </a:rPr>
              <a:t>目标一致，但方法各异</a:t>
            </a:r>
            <a:endParaRPr lang="zh-CN" altLang="en-US" sz="2400" dirty="0"/>
          </a:p>
          <a:p>
            <a:pPr marL="109728" indent="0" eaLnBrk="1" fontAlgn="auto" hangingPunct="1">
              <a:lnSpc>
                <a:spcPct val="150000"/>
              </a:lnSpc>
              <a:spcBef>
                <a:spcPts val="1200"/>
              </a:spcBef>
              <a:spcAft>
                <a:spcPts val="0"/>
              </a:spcAft>
              <a:buFont typeface="Wingdings 2" panose="05020102010507070707" pitchFamily="18" charset="2"/>
              <a:buNone/>
              <a:defRPr/>
            </a:pPr>
            <a:endParaRPr lang="zh-CN" altLang="en-US" sz="2400" dirty="0">
              <a:latin typeface="宋体" panose="02010600030101010101" pitchFamily="2" charset="-122"/>
              <a:ea typeface="宋体" panose="02010600030101010101" pitchFamily="2" charset="-122"/>
            </a:endParaRPr>
          </a:p>
        </p:txBody>
      </p:sp>
      <p:pic>
        <p:nvPicPr>
          <p:cNvPr id="28675" name="Picture 2">
            <a:extLst>
              <a:ext uri="{FF2B5EF4-FFF2-40B4-BE49-F238E27FC236}">
                <a16:creationId xmlns:a16="http://schemas.microsoft.com/office/drawing/2014/main" id="{F9736A6C-056D-442E-A013-0D32B711E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644900"/>
            <a:ext cx="6481763"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86CD0734-4A58-45D0-A84C-90B1D772A3E5}"/>
              </a:ext>
            </a:extLst>
          </p:cNvPr>
          <p:cNvSpPr>
            <a:spLocks noGrp="1"/>
          </p:cNvSpPr>
          <p:nvPr>
            <p:ph idx="1"/>
          </p:nvPr>
        </p:nvSpPr>
        <p:spPr>
          <a:xfrm>
            <a:off x="468313" y="404813"/>
            <a:ext cx="8496300" cy="5400675"/>
          </a:xfrm>
        </p:spPr>
        <p:txBody>
          <a:bodyPr/>
          <a:lstStyle/>
          <a:p>
            <a:pPr marL="109537" indent="0" eaLnBrk="1" hangingPunct="1">
              <a:lnSpc>
                <a:spcPct val="160000"/>
              </a:lnSpc>
              <a:spcBef>
                <a:spcPct val="0"/>
              </a:spcBef>
              <a:buFont typeface="Wingdings 2" panose="05020102010507070707" pitchFamily="18" charset="2"/>
              <a:buNone/>
              <a:defRPr/>
            </a:pPr>
            <a:r>
              <a:rPr lang="zh-CN" altLang="en-US" dirty="0">
                <a:latin typeface="+mj-ea"/>
                <a:ea typeface="+mj-ea"/>
              </a:rPr>
              <a:t>什么叫做“</a:t>
            </a:r>
            <a:r>
              <a:rPr lang="zh-CN" altLang="en-US" dirty="0">
                <a:solidFill>
                  <a:srgbClr val="0000FF"/>
                </a:solidFill>
                <a:latin typeface="+mj-ea"/>
                <a:ea typeface="+mj-ea"/>
              </a:rPr>
              <a:t>正确的算法</a:t>
            </a:r>
            <a:r>
              <a:rPr lang="zh-CN" altLang="en-US" dirty="0">
                <a:latin typeface="+mj-ea"/>
                <a:ea typeface="+mj-ea"/>
              </a:rPr>
              <a:t>”？</a:t>
            </a:r>
            <a:endParaRPr lang="en-US" altLang="zh-CN" dirty="0">
              <a:latin typeface="+mj-ea"/>
              <a:ea typeface="+mj-ea"/>
            </a:endParaRPr>
          </a:p>
          <a:p>
            <a:pPr marL="365125" indent="-255588" eaLnBrk="1" hangingPunct="1">
              <a:lnSpc>
                <a:spcPct val="160000"/>
              </a:lnSpc>
              <a:spcBef>
                <a:spcPct val="0"/>
              </a:spcBef>
              <a:buFont typeface="Wingdings 3" panose="05040102010807070707" pitchFamily="18" charset="2"/>
              <a:buChar char=""/>
              <a:defRPr/>
            </a:pPr>
            <a:r>
              <a:rPr lang="zh-CN" altLang="en-US" sz="2400" dirty="0">
                <a:latin typeface="+mj-ea"/>
                <a:ea typeface="+mj-ea"/>
              </a:rPr>
              <a:t>若对每个输入实例，算法都以正确的输出停机，则称该算法是</a:t>
            </a:r>
            <a:r>
              <a:rPr lang="zh-CN" altLang="en-US" sz="2400" dirty="0">
                <a:solidFill>
                  <a:srgbClr val="FF0000"/>
                </a:solidFill>
                <a:latin typeface="+mj-ea"/>
                <a:ea typeface="+mj-ea"/>
              </a:rPr>
              <a:t>正确</a:t>
            </a:r>
            <a:r>
              <a:rPr lang="zh-CN" altLang="en-US" sz="2400" dirty="0">
                <a:latin typeface="+mj-ea"/>
                <a:ea typeface="+mj-ea"/>
              </a:rPr>
              <a:t>的，并称正确的算法解决了给定的问题。</a:t>
            </a:r>
            <a:endParaRPr lang="en-US" altLang="zh-CN" sz="2400" dirty="0">
              <a:latin typeface="+mj-ea"/>
              <a:ea typeface="+mj-ea"/>
            </a:endParaRPr>
          </a:p>
          <a:p>
            <a:pPr marL="365125" indent="-255588" eaLnBrk="1" hangingPunct="1">
              <a:lnSpc>
                <a:spcPct val="160000"/>
              </a:lnSpc>
              <a:spcBef>
                <a:spcPts val="1800"/>
              </a:spcBef>
              <a:buFont typeface="Wingdings 3" panose="05040102010807070707" pitchFamily="18" charset="2"/>
              <a:buChar char=""/>
              <a:defRPr/>
            </a:pPr>
            <a:r>
              <a:rPr lang="zh-CN" altLang="en-US" sz="2400" dirty="0">
                <a:solidFill>
                  <a:srgbClr val="FF0000"/>
                </a:solidFill>
                <a:latin typeface="+mj-ea"/>
                <a:ea typeface="+mj-ea"/>
              </a:rPr>
              <a:t>不正确的算法</a:t>
            </a:r>
            <a:r>
              <a:rPr lang="zh-CN" altLang="en-US" sz="2400" dirty="0">
                <a:latin typeface="+mj-ea"/>
                <a:ea typeface="+mj-ea"/>
              </a:rPr>
              <a:t>对某些输入实例可能根本不停机，也可能给出一个回答然后停机，但结果与期望不符甚至相反。</a:t>
            </a:r>
            <a:endParaRPr lang="en-US" altLang="zh-CN" sz="2400" dirty="0">
              <a:latin typeface="+mj-ea"/>
              <a:ea typeface="+mj-ea"/>
            </a:endParaRPr>
          </a:p>
          <a:p>
            <a:pPr marL="765175" lvl="1" indent="-255588" eaLnBrk="1" hangingPunct="1">
              <a:lnSpc>
                <a:spcPct val="160000"/>
              </a:lnSpc>
              <a:spcBef>
                <a:spcPts val="1800"/>
              </a:spcBef>
              <a:buFont typeface="Wingdings 3" panose="05040102010807070707" pitchFamily="18" charset="2"/>
              <a:buChar char=""/>
              <a:defRPr/>
            </a:pPr>
            <a:r>
              <a:rPr lang="zh-CN" altLang="en-US" sz="2000" dirty="0">
                <a:latin typeface="宋体" panose="02010600030101010101" pitchFamily="2" charset="-122"/>
                <a:ea typeface="宋体" panose="02010600030101010101" pitchFamily="2" charset="-122"/>
              </a:rPr>
              <a:t>但不正确的算法也并非绝对无用，在不正确的算法</a:t>
            </a:r>
            <a:r>
              <a:rPr lang="zh-CN" altLang="en-US" sz="2000" dirty="0">
                <a:solidFill>
                  <a:srgbClr val="0000CC"/>
                </a:solidFill>
                <a:latin typeface="宋体" panose="02010600030101010101" pitchFamily="2" charset="-122"/>
                <a:ea typeface="宋体" panose="02010600030101010101" pitchFamily="2" charset="-122"/>
              </a:rPr>
              <a:t>错误率</a:t>
            </a:r>
            <a:r>
              <a:rPr lang="zh-CN" altLang="en-US" sz="2000" dirty="0">
                <a:latin typeface="宋体" panose="02010600030101010101" pitchFamily="2" charset="-122"/>
                <a:ea typeface="宋体" panose="02010600030101010101" pitchFamily="2" charset="-122"/>
              </a:rPr>
              <a:t>可控时，有可能也是有用和有效的（如</a:t>
            </a:r>
            <a:r>
              <a:rPr lang="en-US" altLang="zh-CN" sz="2000" dirty="0">
                <a:latin typeface="宋体" panose="02010600030101010101" pitchFamily="2" charset="-122"/>
                <a:ea typeface="宋体" panose="02010600030101010101" pitchFamily="2" charset="-122"/>
              </a:rPr>
              <a:t>NP</a:t>
            </a:r>
            <a:r>
              <a:rPr lang="zh-CN" altLang="en-US" sz="2000" dirty="0">
                <a:latin typeface="宋体" panose="02010600030101010101" pitchFamily="2" charset="-122"/>
                <a:ea typeface="宋体" panose="02010600030101010101" pitchFamily="2" charset="-122"/>
              </a:rPr>
              <a:t>问题和近似算法）。</a:t>
            </a:r>
            <a:endParaRPr lang="en-US" altLang="zh-CN" sz="2000" dirty="0">
              <a:latin typeface="宋体" panose="02010600030101010101" pitchFamily="2" charset="-122"/>
              <a:ea typeface="宋体" panose="02010600030101010101" pitchFamily="2" charset="-122"/>
            </a:endParaRPr>
          </a:p>
          <a:p>
            <a:pPr marL="765175" lvl="1" indent="-255588" eaLnBrk="1" hangingPunct="1">
              <a:lnSpc>
                <a:spcPct val="160000"/>
              </a:lnSpc>
              <a:spcBef>
                <a:spcPct val="0"/>
              </a:spcBef>
              <a:buFont typeface="Wingdings 3" panose="05040102010807070707" pitchFamily="18" charset="2"/>
              <a:buChar char=""/>
              <a:defRPr/>
            </a:pPr>
            <a:r>
              <a:rPr lang="zh-CN" altLang="en-US" sz="2000" dirty="0">
                <a:latin typeface="宋体" panose="02010600030101010101" pitchFamily="2" charset="-122"/>
                <a:ea typeface="宋体" panose="02010600030101010101" pitchFamily="2" charset="-122"/>
              </a:rPr>
              <a:t>但通常，我们还只是关心正确的算法。</a:t>
            </a:r>
            <a:endParaRPr lang="en-US" altLang="zh-CN" sz="1600" dirty="0">
              <a:latin typeface="宋体" panose="02010600030101010101" pitchFamily="2" charset="-122"/>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B53F8E5F-8E95-4780-937C-B8C01D99F3CF}"/>
              </a:ext>
            </a:extLst>
          </p:cNvPr>
          <p:cNvSpPr>
            <a:spLocks noGrp="1"/>
          </p:cNvSpPr>
          <p:nvPr>
            <p:ph idx="1"/>
          </p:nvPr>
        </p:nvSpPr>
        <p:spPr>
          <a:xfrm>
            <a:off x="131763" y="1038225"/>
            <a:ext cx="8904287" cy="4879975"/>
          </a:xfrm>
        </p:spPr>
        <p:txBody>
          <a:bodyPr/>
          <a:lstStyle/>
          <a:p>
            <a:pPr eaLnBrk="1" hangingPunct="1">
              <a:lnSpc>
                <a:spcPct val="150000"/>
              </a:lnSpc>
              <a:buFont typeface="Wingdings" panose="05000000000000000000" pitchFamily="2" charset="2"/>
              <a:buChar char="u"/>
              <a:defRPr/>
            </a:pPr>
            <a:r>
              <a:rPr lang="zh-CN" altLang="en-US" sz="2800" dirty="0">
                <a:latin typeface="+mj-ea"/>
                <a:ea typeface="+mj-ea"/>
              </a:rPr>
              <a:t>对于算法，不仅强调其正确性，还有其</a:t>
            </a:r>
            <a:r>
              <a:rPr lang="zh-CN" altLang="en-US" sz="2800" dirty="0">
                <a:solidFill>
                  <a:srgbClr val="0000FF"/>
                </a:solidFill>
                <a:latin typeface="+mj-ea"/>
                <a:ea typeface="+mj-ea"/>
              </a:rPr>
              <a:t>性能的好坏</a:t>
            </a:r>
            <a:r>
              <a:rPr lang="zh-CN" altLang="en-US" sz="2800" dirty="0">
                <a:latin typeface="+mj-ea"/>
                <a:ea typeface="+mj-ea"/>
              </a:rPr>
              <a:t>。</a:t>
            </a:r>
            <a:endParaRPr lang="en-US" altLang="zh-CN" sz="2800" dirty="0">
              <a:latin typeface="+mj-ea"/>
              <a:ea typeface="+mj-ea"/>
            </a:endParaRPr>
          </a:p>
          <a:p>
            <a:pPr lvl="1" eaLnBrk="1" hangingPunct="1">
              <a:lnSpc>
                <a:spcPct val="150000"/>
              </a:lnSpc>
              <a:buFont typeface="Wingdings" panose="05000000000000000000" pitchFamily="2" charset="2"/>
              <a:buChar char="Ø"/>
              <a:defRPr/>
            </a:pPr>
            <a:r>
              <a:rPr lang="zh-CN" altLang="en-US" sz="2400" dirty="0">
                <a:latin typeface="+mj-ea"/>
                <a:ea typeface="+mj-ea"/>
              </a:rPr>
              <a:t>现实应用中，时间和空间都是有限的资源，我们应选择时间和空间方面</a:t>
            </a:r>
            <a:r>
              <a:rPr lang="zh-CN" altLang="en-US" sz="2400" dirty="0">
                <a:solidFill>
                  <a:srgbClr val="FF0000"/>
                </a:solidFill>
                <a:latin typeface="+mj-ea"/>
                <a:ea typeface="+mj-ea"/>
              </a:rPr>
              <a:t>有效的算法</a:t>
            </a:r>
            <a:r>
              <a:rPr lang="zh-CN" altLang="en-US" sz="2400" dirty="0">
                <a:latin typeface="+mj-ea"/>
                <a:ea typeface="+mj-ea"/>
              </a:rPr>
              <a:t>来求解问题。</a:t>
            </a:r>
            <a:endParaRPr lang="en-US" altLang="zh-CN" sz="2400" dirty="0">
              <a:latin typeface="+mj-ea"/>
              <a:ea typeface="+mj-ea"/>
            </a:endParaRPr>
          </a:p>
          <a:p>
            <a:pPr marL="717550" lvl="2" eaLnBrk="1" hangingPunct="1">
              <a:lnSpc>
                <a:spcPct val="150000"/>
              </a:lnSpc>
              <a:buFont typeface="Wingdings" panose="05000000000000000000" pitchFamily="2" charset="2"/>
              <a:buChar char="Ø"/>
              <a:defRPr/>
            </a:pPr>
            <a:r>
              <a:rPr lang="zh-CN" altLang="en-US" dirty="0">
                <a:solidFill>
                  <a:srgbClr val="FF0000"/>
                </a:solidFill>
                <a:latin typeface="+mj-ea"/>
                <a:ea typeface="+mj-ea"/>
              </a:rPr>
              <a:t> </a:t>
            </a:r>
            <a:r>
              <a:rPr lang="zh-CN" altLang="en-US" dirty="0">
                <a:solidFill>
                  <a:srgbClr val="0000FF"/>
                </a:solidFill>
                <a:latin typeface="+mj-ea"/>
                <a:ea typeface="+mj-ea"/>
              </a:rPr>
              <a:t>效率（</a:t>
            </a:r>
            <a:r>
              <a:rPr lang="en-US" altLang="zh-CN" dirty="0">
                <a:solidFill>
                  <a:srgbClr val="0000FF"/>
                </a:solidFill>
                <a:latin typeface="+mj-ea"/>
                <a:ea typeface="+mj-ea"/>
              </a:rPr>
              <a:t>Efficiency</a:t>
            </a:r>
            <a:r>
              <a:rPr lang="zh-CN" altLang="en-US" dirty="0">
                <a:solidFill>
                  <a:srgbClr val="0000FF"/>
                </a:solidFill>
                <a:latin typeface="+mj-ea"/>
                <a:ea typeface="+mj-ea"/>
              </a:rPr>
              <a:t>）对于算法的有效性有非常重要的影响。    </a:t>
            </a:r>
            <a:endParaRPr lang="en-US" altLang="zh-CN" dirty="0">
              <a:solidFill>
                <a:srgbClr val="0000FF"/>
              </a:solidFill>
              <a:latin typeface="+mj-ea"/>
              <a:ea typeface="+mj-ea"/>
            </a:endParaRPr>
          </a:p>
          <a:p>
            <a:pPr eaLnBrk="1" hangingPunct="1">
              <a:lnSpc>
                <a:spcPct val="150000"/>
              </a:lnSpc>
              <a:defRPr/>
            </a:pPr>
            <a:endParaRPr lang="zh-CN" altLang="en-US" sz="2400" baseline="30000" dirty="0">
              <a:latin typeface="+mj-ea"/>
              <a:ea typeface="+mj-ea"/>
            </a:endParaRPr>
          </a:p>
        </p:txBody>
      </p:sp>
      <p:sp>
        <p:nvSpPr>
          <p:cNvPr id="3" name="标题 2">
            <a:extLst>
              <a:ext uri="{FF2B5EF4-FFF2-40B4-BE49-F238E27FC236}">
                <a16:creationId xmlns:a16="http://schemas.microsoft.com/office/drawing/2014/main" id="{CF499023-FD45-4D9F-8CC4-96E909D8A45B}"/>
              </a:ext>
            </a:extLst>
          </p:cNvPr>
          <p:cNvSpPr>
            <a:spLocks noGrp="1"/>
          </p:cNvSpPr>
          <p:nvPr>
            <p:ph type="title"/>
          </p:nvPr>
        </p:nvSpPr>
        <p:spPr>
          <a:xfrm>
            <a:off x="131763" y="333375"/>
            <a:ext cx="8229600" cy="704850"/>
          </a:xfrm>
        </p:spPr>
        <p:txBody>
          <a:bodyPr/>
          <a:lstStyle/>
          <a:p>
            <a:pPr algn="l" eaLnBrk="1" hangingPunct="1">
              <a:defRPr/>
            </a:pPr>
            <a:r>
              <a:rPr lang="en-US" altLang="zh-CN" sz="3200" dirty="0">
                <a:latin typeface="+mj-ea"/>
              </a:rPr>
              <a:t>1.2 </a:t>
            </a:r>
            <a:r>
              <a:rPr lang="zh-CN" altLang="en-US" sz="3200" dirty="0">
                <a:latin typeface="+mj-ea"/>
              </a:rPr>
              <a:t>作为一种技术的算法</a:t>
            </a:r>
          </a:p>
        </p:txBody>
      </p:sp>
      <p:sp>
        <p:nvSpPr>
          <p:cNvPr id="32772" name="矩形 1">
            <a:extLst>
              <a:ext uri="{FF2B5EF4-FFF2-40B4-BE49-F238E27FC236}">
                <a16:creationId xmlns:a16="http://schemas.microsoft.com/office/drawing/2014/main" id="{E4A6B7FE-BBFB-417B-9721-A0FA2DEA24BB}"/>
              </a:ext>
            </a:extLst>
          </p:cNvPr>
          <p:cNvSpPr>
            <a:spLocks noChangeArrowheads="1"/>
          </p:cNvSpPr>
          <p:nvPr/>
        </p:nvSpPr>
        <p:spPr bwMode="auto">
          <a:xfrm>
            <a:off x="5795963" y="5516563"/>
            <a:ext cx="3024187" cy="923925"/>
          </a:xfrm>
          <a:prstGeom prst="rect">
            <a:avLst/>
          </a:prstGeom>
          <a:solidFill>
            <a:srgbClr val="CCF3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Tx/>
              <a:buNone/>
            </a:pPr>
            <a:r>
              <a:rPr lang="en-US" altLang="zh-CN" sz="1800">
                <a:latin typeface="Arial" panose="020B0604020202020204" pitchFamily="34" charset="0"/>
                <a:ea typeface="宋体" panose="02010600030101010101" pitchFamily="2" charset="-122"/>
              </a:rPr>
              <a:t>Let c</a:t>
            </a:r>
            <a:r>
              <a:rPr lang="en-US" altLang="zh-CN" sz="1800" baseline="-25000">
                <a:latin typeface="Arial" panose="020B0604020202020204" pitchFamily="34" charset="0"/>
                <a:ea typeface="宋体" panose="02010600030101010101" pitchFamily="2" charset="-122"/>
              </a:rPr>
              <a:t>1</a:t>
            </a:r>
            <a:r>
              <a:rPr lang="en-US" altLang="zh-CN" sz="1800">
                <a:latin typeface="Arial" panose="020B0604020202020204" pitchFamily="34" charset="0"/>
                <a:ea typeface="宋体" panose="02010600030101010101" pitchFamily="2" charset="-122"/>
              </a:rPr>
              <a:t> = 2, and c</a:t>
            </a:r>
            <a:r>
              <a:rPr lang="en-US" altLang="zh-CN" sz="1800" baseline="-25000">
                <a:latin typeface="Arial" panose="020B0604020202020204" pitchFamily="34" charset="0"/>
                <a:ea typeface="宋体" panose="02010600030101010101" pitchFamily="2" charset="-122"/>
              </a:rPr>
              <a:t>2</a:t>
            </a:r>
            <a:r>
              <a:rPr lang="en-US" altLang="zh-CN" sz="1800">
                <a:latin typeface="Arial" panose="020B0604020202020204" pitchFamily="34" charset="0"/>
                <a:ea typeface="宋体" panose="02010600030101010101" pitchFamily="2" charset="-122"/>
              </a:rPr>
              <a:t> = 50,</a:t>
            </a:r>
          </a:p>
          <a:p>
            <a:pPr eaLnBrk="1" hangingPunct="1">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假设对</a:t>
            </a:r>
            <a:r>
              <a:rPr lang="en-US" altLang="zh-CN" sz="1800">
                <a:latin typeface="Arial" panose="020B0604020202020204" pitchFamily="34" charset="0"/>
                <a:ea typeface="宋体" panose="02010600030101010101" pitchFamily="2" charset="-122"/>
              </a:rPr>
              <a:t>1000</a:t>
            </a:r>
            <a:r>
              <a:rPr lang="zh-CN" altLang="en-US" sz="1800">
                <a:latin typeface="Arial" panose="020B0604020202020204" pitchFamily="34" charset="0"/>
                <a:ea typeface="宋体" panose="02010600030101010101" pitchFamily="2" charset="-122"/>
              </a:rPr>
              <a:t>万个数进行排序</a:t>
            </a:r>
            <a:endParaRPr lang="en-US" altLang="zh-CN" sz="1800">
              <a:latin typeface="Arial" panose="020B0604020202020204" pitchFamily="34" charset="0"/>
              <a:ea typeface="宋体" panose="02010600030101010101" pitchFamily="2" charset="-122"/>
            </a:endParaRPr>
          </a:p>
        </p:txBody>
      </p:sp>
      <p:sp>
        <p:nvSpPr>
          <p:cNvPr id="32773" name="矩形 4">
            <a:extLst>
              <a:ext uri="{FF2B5EF4-FFF2-40B4-BE49-F238E27FC236}">
                <a16:creationId xmlns:a16="http://schemas.microsoft.com/office/drawing/2014/main" id="{AD58C28E-058E-4333-A883-24BDB134AEF2}"/>
              </a:ext>
            </a:extLst>
          </p:cNvPr>
          <p:cNvSpPr>
            <a:spLocks noChangeArrowheads="1"/>
          </p:cNvSpPr>
          <p:nvPr/>
        </p:nvSpPr>
        <p:spPr bwMode="auto">
          <a:xfrm>
            <a:off x="195263" y="3570288"/>
            <a:ext cx="8861425" cy="120015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marL="0" lvl="2" eaLnBrk="1" hangingPunct="1">
              <a:lnSpc>
                <a:spcPct val="150000"/>
              </a:lnSpc>
              <a:buClr>
                <a:srgbClr val="2F2F2F"/>
              </a:buClr>
              <a:buFontTx/>
              <a:buNone/>
            </a:pPr>
            <a:r>
              <a:rPr lang="zh-CN" altLang="en-US">
                <a:solidFill>
                  <a:srgbClr val="000000"/>
                </a:solidFill>
                <a:latin typeface="宋体" panose="02010600030101010101" pitchFamily="2" charset="-122"/>
                <a:ea typeface="宋体" panose="02010600030101010101" pitchFamily="2" charset="-122"/>
              </a:rPr>
              <a:t>    为求解一个问题而设计的不同算法在效率方面常常具有显著的差别，这种差别可能比由于硬件和软件造成的差别还要重要。</a:t>
            </a:r>
            <a:endParaRPr lang="en-US" altLang="zh-CN">
              <a:solidFill>
                <a:srgbClr val="000000"/>
              </a:solidFill>
              <a:latin typeface="宋体" panose="02010600030101010101" pitchFamily="2" charset="-122"/>
              <a:ea typeface="宋体" panose="02010600030101010101" pitchFamily="2" charset="-122"/>
            </a:endParaRPr>
          </a:p>
        </p:txBody>
      </p:sp>
      <p:sp>
        <p:nvSpPr>
          <p:cNvPr id="32774" name="矩形 6">
            <a:extLst>
              <a:ext uri="{FF2B5EF4-FFF2-40B4-BE49-F238E27FC236}">
                <a16:creationId xmlns:a16="http://schemas.microsoft.com/office/drawing/2014/main" id="{FE7124CE-F4F8-4D73-B1C0-58E7BD2AFAF4}"/>
              </a:ext>
            </a:extLst>
          </p:cNvPr>
          <p:cNvSpPr>
            <a:spLocks noChangeArrowheads="1"/>
          </p:cNvSpPr>
          <p:nvPr/>
        </p:nvSpPr>
        <p:spPr bwMode="auto">
          <a:xfrm>
            <a:off x="222250" y="4892675"/>
            <a:ext cx="59245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marL="0" lvl="2" eaLnBrk="1" hangingPunct="1">
              <a:lnSpc>
                <a:spcPct val="150000"/>
              </a:lnSpc>
              <a:buClr>
                <a:srgbClr val="2F2F2F"/>
              </a:buClr>
              <a:buFontTx/>
              <a:buNone/>
            </a:pPr>
            <a:r>
              <a:rPr lang="en-US" altLang="zh-CN" sz="2000">
                <a:solidFill>
                  <a:srgbClr val="000000"/>
                </a:solidFill>
                <a:latin typeface="微软雅黑" panose="020B0503020204020204" pitchFamily="34" charset="-122"/>
                <a:ea typeface="微软雅黑" panose="020B0503020204020204" pitchFamily="34" charset="-122"/>
              </a:rPr>
              <a:t>For example</a:t>
            </a:r>
            <a:r>
              <a:rPr lang="zh-CN" altLang="en-US" sz="2000">
                <a:solidFill>
                  <a:srgbClr val="000000"/>
                </a:solidFill>
                <a:latin typeface="微软雅黑" panose="020B0503020204020204" pitchFamily="34" charset="-122"/>
                <a:ea typeface="微软雅黑" panose="020B0503020204020204" pitchFamily="34" charset="-122"/>
              </a:rPr>
              <a:t>：排序问题</a:t>
            </a:r>
            <a:endParaRPr lang="en-US" altLang="zh-CN" sz="2000">
              <a:solidFill>
                <a:srgbClr val="000000"/>
              </a:solidFill>
              <a:latin typeface="微软雅黑" panose="020B0503020204020204" pitchFamily="34" charset="-122"/>
              <a:ea typeface="微软雅黑" panose="020B0503020204020204" pitchFamily="34" charset="-122"/>
            </a:endParaRPr>
          </a:p>
          <a:p>
            <a:pPr marL="0" lvl="2" eaLnBrk="1" hangingPunct="1">
              <a:lnSpc>
                <a:spcPct val="150000"/>
              </a:lnSpc>
              <a:buClr>
                <a:srgbClr val="2F2F2F"/>
              </a:buClr>
              <a:buFontTx/>
              <a:buNone/>
            </a:pPr>
            <a:r>
              <a:rPr lang="en-US" altLang="zh-CN" sz="2000" i="1">
                <a:solidFill>
                  <a:srgbClr val="000000"/>
                </a:solidFill>
                <a:latin typeface="微软雅黑" panose="020B0503020204020204" pitchFamily="34" charset="-122"/>
                <a:ea typeface="微软雅黑" panose="020B0503020204020204" pitchFamily="34" charset="-122"/>
              </a:rPr>
              <a:t>insertion sort: </a:t>
            </a:r>
            <a:r>
              <a:rPr lang="en-US" altLang="zh-CN" sz="2000">
                <a:solidFill>
                  <a:srgbClr val="000000"/>
                </a:solidFill>
                <a:latin typeface="微软雅黑" panose="020B0503020204020204" pitchFamily="34" charset="-122"/>
                <a:ea typeface="微软雅黑" panose="020B0503020204020204" pitchFamily="34" charset="-122"/>
              </a:rPr>
              <a:t>time roughly equal to </a:t>
            </a:r>
            <a:r>
              <a:rPr lang="en-US" altLang="zh-CN" sz="2000" i="1">
                <a:solidFill>
                  <a:srgbClr val="000000"/>
                </a:solidFill>
                <a:latin typeface="微软雅黑" panose="020B0503020204020204" pitchFamily="34" charset="-122"/>
                <a:ea typeface="微软雅黑" panose="020B0503020204020204" pitchFamily="34" charset="-122"/>
              </a:rPr>
              <a:t>c</a:t>
            </a:r>
            <a:r>
              <a:rPr lang="en-US" altLang="zh-CN" sz="2000" i="1" baseline="-25000">
                <a:solidFill>
                  <a:srgbClr val="000000"/>
                </a:solidFill>
                <a:latin typeface="微软雅黑" panose="020B0503020204020204" pitchFamily="34" charset="-122"/>
                <a:ea typeface="微软雅黑" panose="020B0503020204020204" pitchFamily="34" charset="-122"/>
              </a:rPr>
              <a:t>1</a:t>
            </a:r>
            <a:r>
              <a:rPr lang="en-US" altLang="zh-CN" sz="2000" i="1">
                <a:solidFill>
                  <a:srgbClr val="000000"/>
                </a:solidFill>
                <a:latin typeface="微软雅黑" panose="020B0503020204020204" pitchFamily="34" charset="-122"/>
                <a:ea typeface="微软雅黑" panose="020B0503020204020204" pitchFamily="34" charset="-122"/>
              </a:rPr>
              <a:t>n</a:t>
            </a:r>
            <a:r>
              <a:rPr lang="en-US" altLang="zh-CN" sz="2000" i="1" baseline="30000">
                <a:solidFill>
                  <a:srgbClr val="000000"/>
                </a:solidFill>
                <a:latin typeface="微软雅黑" panose="020B0503020204020204" pitchFamily="34" charset="-122"/>
                <a:ea typeface="微软雅黑" panose="020B0503020204020204" pitchFamily="34" charset="-122"/>
              </a:rPr>
              <a:t>2</a:t>
            </a:r>
          </a:p>
          <a:p>
            <a:pPr marL="0" lvl="2" eaLnBrk="1" hangingPunct="1">
              <a:lnSpc>
                <a:spcPct val="150000"/>
              </a:lnSpc>
              <a:buClr>
                <a:srgbClr val="2F2F2F"/>
              </a:buClr>
              <a:buFontTx/>
              <a:buNone/>
            </a:pPr>
            <a:r>
              <a:rPr lang="en-US" altLang="zh-CN" sz="2000" i="1">
                <a:solidFill>
                  <a:srgbClr val="000000"/>
                </a:solidFill>
                <a:latin typeface="微软雅黑" panose="020B0503020204020204" pitchFamily="34" charset="-122"/>
                <a:ea typeface="微软雅黑" panose="020B0503020204020204" pitchFamily="34" charset="-122"/>
              </a:rPr>
              <a:t>merge sort</a:t>
            </a:r>
            <a:r>
              <a:rPr lang="en-US" altLang="zh-CN" sz="2000">
                <a:solidFill>
                  <a:srgbClr val="000000"/>
                </a:solidFill>
                <a:latin typeface="微软雅黑" panose="020B0503020204020204" pitchFamily="34" charset="-122"/>
                <a:ea typeface="微软雅黑" panose="020B0503020204020204" pitchFamily="34" charset="-122"/>
              </a:rPr>
              <a:t>: time roughly equal to </a:t>
            </a:r>
            <a:r>
              <a:rPr lang="en-US" altLang="zh-CN" sz="2000" i="1">
                <a:solidFill>
                  <a:srgbClr val="000000"/>
                </a:solidFill>
                <a:latin typeface="微软雅黑" panose="020B0503020204020204" pitchFamily="34" charset="-122"/>
                <a:ea typeface="微软雅黑" panose="020B0503020204020204" pitchFamily="34" charset="-122"/>
              </a:rPr>
              <a:t>c</a:t>
            </a:r>
            <a:r>
              <a:rPr lang="en-US" altLang="zh-CN" sz="2000" i="1" baseline="-25000">
                <a:solidFill>
                  <a:srgbClr val="000000"/>
                </a:solidFill>
                <a:latin typeface="微软雅黑" panose="020B0503020204020204" pitchFamily="34" charset="-122"/>
                <a:ea typeface="微软雅黑" panose="020B0503020204020204" pitchFamily="34" charset="-122"/>
              </a:rPr>
              <a:t>2</a:t>
            </a:r>
            <a:r>
              <a:rPr lang="en-US" altLang="zh-CN" sz="2000" i="1">
                <a:solidFill>
                  <a:srgbClr val="000000"/>
                </a:solidFill>
                <a:latin typeface="微软雅黑" panose="020B0503020204020204" pitchFamily="34" charset="-122"/>
                <a:ea typeface="微软雅黑" panose="020B0503020204020204" pitchFamily="34" charset="-122"/>
              </a:rPr>
              <a:t>nlgn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BCED1D72-3A8C-4449-8D37-AD187A99A9AB}"/>
              </a:ext>
            </a:extLst>
          </p:cNvPr>
          <p:cNvSpPr>
            <a:spLocks noGrp="1"/>
          </p:cNvSpPr>
          <p:nvPr>
            <p:ph idx="1"/>
          </p:nvPr>
        </p:nvSpPr>
        <p:spPr>
          <a:xfrm>
            <a:off x="277813" y="1543050"/>
            <a:ext cx="8686800" cy="4981575"/>
          </a:xfrm>
        </p:spPr>
        <p:txBody>
          <a:bodyPr/>
          <a:lstStyle/>
          <a:p>
            <a:pPr eaLnBrk="1" hangingPunct="1">
              <a:lnSpc>
                <a:spcPct val="150000"/>
              </a:lnSpc>
              <a:defRPr/>
            </a:pPr>
            <a:r>
              <a:rPr lang="en-US" altLang="zh-CN" sz="2400" b="1" i="1" dirty="0"/>
              <a:t>insertion sort:</a:t>
            </a:r>
          </a:p>
          <a:p>
            <a:pPr eaLnBrk="1" hangingPunct="1">
              <a:lnSpc>
                <a:spcPct val="150000"/>
              </a:lnSpc>
              <a:defRPr/>
            </a:pPr>
            <a:endParaRPr lang="en-US" altLang="zh-CN" sz="2400" b="1" i="1" dirty="0"/>
          </a:p>
          <a:p>
            <a:pPr eaLnBrk="1" hangingPunct="1">
              <a:lnSpc>
                <a:spcPct val="150000"/>
              </a:lnSpc>
              <a:spcBef>
                <a:spcPts val="3000"/>
              </a:spcBef>
              <a:defRPr/>
            </a:pPr>
            <a:r>
              <a:rPr lang="en-US" altLang="zh-CN" sz="2400" b="1" i="1" dirty="0"/>
              <a:t>merge sort</a:t>
            </a:r>
            <a:r>
              <a:rPr lang="en-US" altLang="zh-CN" sz="2400" dirty="0"/>
              <a:t>:</a:t>
            </a:r>
          </a:p>
          <a:p>
            <a:pPr eaLnBrk="1" hangingPunct="1">
              <a:lnSpc>
                <a:spcPct val="150000"/>
              </a:lnSpc>
              <a:defRPr/>
            </a:pPr>
            <a:endParaRPr lang="en-US" altLang="zh-CN" sz="2400" b="1" i="1" dirty="0"/>
          </a:p>
          <a:p>
            <a:pPr eaLnBrk="1" hangingPunct="1">
              <a:lnSpc>
                <a:spcPct val="150000"/>
              </a:lnSpc>
              <a:defRPr/>
            </a:pPr>
            <a:endParaRPr lang="en-US" altLang="zh-CN" sz="2400" b="1" i="1" dirty="0"/>
          </a:p>
          <a:p>
            <a:pPr eaLnBrk="1" hangingPunct="1">
              <a:lnSpc>
                <a:spcPct val="150000"/>
              </a:lnSpc>
              <a:spcBef>
                <a:spcPct val="0"/>
              </a:spcBef>
              <a:defRPr/>
            </a:pPr>
            <a:r>
              <a:rPr lang="zh-CN" altLang="en-US" sz="2200" dirty="0">
                <a:latin typeface="+mj-ea"/>
                <a:ea typeface="+mj-ea"/>
              </a:rPr>
              <a:t>可见使用一个</a:t>
            </a:r>
            <a:r>
              <a:rPr lang="zh-CN" altLang="en-US" sz="2200" dirty="0">
                <a:solidFill>
                  <a:srgbClr val="FF0000"/>
                </a:solidFill>
                <a:latin typeface="+mj-ea"/>
                <a:ea typeface="+mj-ea"/>
              </a:rPr>
              <a:t>运行时间“增长”较慢</a:t>
            </a:r>
            <a:r>
              <a:rPr lang="zh-CN" altLang="en-US" sz="2200" dirty="0">
                <a:latin typeface="+mj-ea"/>
                <a:ea typeface="+mj-ea"/>
              </a:rPr>
              <a:t>，时间复杂度低、</a:t>
            </a:r>
            <a:r>
              <a:rPr lang="zh-CN" altLang="en-US" sz="2200" dirty="0">
                <a:solidFill>
                  <a:srgbClr val="0000FF"/>
                </a:solidFill>
                <a:latin typeface="+mj-ea"/>
                <a:ea typeface="+mj-ea"/>
              </a:rPr>
              <a:t>时间效率高</a:t>
            </a:r>
            <a:r>
              <a:rPr lang="zh-CN" altLang="en-US" sz="2200" dirty="0">
                <a:latin typeface="+mj-ea"/>
                <a:ea typeface="+mj-ea"/>
              </a:rPr>
              <a:t>的算法，即使采用较差的编译器、运行速度较慢的计算机，在数据规模足够大的时候，也比</a:t>
            </a:r>
            <a:r>
              <a:rPr lang="zh-CN" altLang="en-US" sz="2200" dirty="0">
                <a:solidFill>
                  <a:srgbClr val="0000FF"/>
                </a:solidFill>
                <a:latin typeface="+mj-ea"/>
                <a:ea typeface="+mj-ea"/>
              </a:rPr>
              <a:t>时间效率低</a:t>
            </a:r>
            <a:r>
              <a:rPr lang="zh-CN" altLang="en-US" sz="2200" dirty="0">
                <a:latin typeface="+mj-ea"/>
                <a:ea typeface="+mj-ea"/>
              </a:rPr>
              <a:t>的算法快。</a:t>
            </a:r>
            <a:endParaRPr lang="en-US" altLang="zh-CN" sz="2200" b="1" i="1" dirty="0">
              <a:latin typeface="+mj-ea"/>
              <a:ea typeface="+mj-ea"/>
            </a:endParaRPr>
          </a:p>
          <a:p>
            <a:pPr eaLnBrk="1" hangingPunct="1">
              <a:lnSpc>
                <a:spcPct val="150000"/>
              </a:lnSpc>
              <a:defRPr/>
            </a:pPr>
            <a:endParaRPr lang="en-US" altLang="zh-CN" sz="2400" dirty="0"/>
          </a:p>
          <a:p>
            <a:pPr eaLnBrk="1" hangingPunct="1">
              <a:lnSpc>
                <a:spcPct val="150000"/>
              </a:lnSpc>
              <a:defRPr/>
            </a:pPr>
            <a:endParaRPr lang="zh-CN" altLang="en-US" sz="2400" dirty="0"/>
          </a:p>
        </p:txBody>
      </p:sp>
      <p:pic>
        <p:nvPicPr>
          <p:cNvPr id="38915" name="Picture 2">
            <a:extLst>
              <a:ext uri="{FF2B5EF4-FFF2-40B4-BE49-F238E27FC236}">
                <a16:creationId xmlns:a16="http://schemas.microsoft.com/office/drawing/2014/main" id="{7424C850-A2B6-4F1E-9548-4BD527176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2271713"/>
            <a:ext cx="66008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6" name="Picture 3">
            <a:extLst>
              <a:ext uri="{FF2B5EF4-FFF2-40B4-BE49-F238E27FC236}">
                <a16:creationId xmlns:a16="http://schemas.microsoft.com/office/drawing/2014/main" id="{4047BABA-A110-45B3-9582-AAED65D16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3824288"/>
            <a:ext cx="69342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7" name="矩形 4">
            <a:extLst>
              <a:ext uri="{FF2B5EF4-FFF2-40B4-BE49-F238E27FC236}">
                <a16:creationId xmlns:a16="http://schemas.microsoft.com/office/drawing/2014/main" id="{2BD9CAED-9E6E-4429-8B05-49EEBA343950}"/>
              </a:ext>
            </a:extLst>
          </p:cNvPr>
          <p:cNvSpPr>
            <a:spLocks noChangeArrowheads="1"/>
          </p:cNvSpPr>
          <p:nvPr/>
        </p:nvSpPr>
        <p:spPr bwMode="auto">
          <a:xfrm>
            <a:off x="277813" y="203200"/>
            <a:ext cx="8686800" cy="1273175"/>
          </a:xfrm>
          <a:prstGeom prst="rect">
            <a:avLst/>
          </a:prstGeom>
          <a:solidFill>
            <a:srgbClr val="00FFC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just" eaLnBrk="1" hangingPunct="1">
              <a:lnSpc>
                <a:spcPct val="150000"/>
              </a:lnSpc>
              <a:spcBef>
                <a:spcPct val="0"/>
              </a:spcBef>
              <a:buClrTx/>
              <a:buSzTx/>
              <a:buFontTx/>
              <a:buNone/>
            </a:pPr>
            <a:r>
              <a:rPr lang="zh-CN" altLang="en-US" sz="1800">
                <a:latin typeface="宋体" panose="02010600030101010101" pitchFamily="2" charset="-122"/>
                <a:ea typeface="宋体" panose="02010600030101010101" pitchFamily="2" charset="-122"/>
              </a:rPr>
              <a:t>令</a:t>
            </a:r>
            <a:r>
              <a:rPr lang="en-US" altLang="zh-CN" sz="1800">
                <a:latin typeface="宋体" panose="02010600030101010101" pitchFamily="2" charset="-122"/>
                <a:ea typeface="宋体" panose="02010600030101010101" pitchFamily="2" charset="-122"/>
              </a:rPr>
              <a:t> c</a:t>
            </a:r>
            <a:r>
              <a:rPr lang="en-US" altLang="zh-CN" sz="1800" baseline="-25000">
                <a:latin typeface="宋体" panose="02010600030101010101" pitchFamily="2" charset="-122"/>
                <a:ea typeface="宋体" panose="02010600030101010101" pitchFamily="2" charset="-122"/>
              </a:rPr>
              <a:t>1</a:t>
            </a:r>
            <a:r>
              <a:rPr lang="en-US" altLang="zh-CN" sz="1800">
                <a:latin typeface="宋体" panose="02010600030101010101" pitchFamily="2" charset="-122"/>
                <a:ea typeface="宋体" panose="02010600030101010101" pitchFamily="2" charset="-122"/>
              </a:rPr>
              <a:t> = 2, and c</a:t>
            </a:r>
            <a:r>
              <a:rPr lang="en-US" altLang="zh-CN" sz="1800" baseline="-25000">
                <a:latin typeface="宋体" panose="02010600030101010101" pitchFamily="2" charset="-122"/>
                <a:ea typeface="宋体" panose="02010600030101010101" pitchFamily="2" charset="-122"/>
              </a:rPr>
              <a:t>2</a:t>
            </a:r>
            <a:r>
              <a:rPr lang="en-US" altLang="zh-CN" sz="1800">
                <a:latin typeface="宋体" panose="02010600030101010101" pitchFamily="2" charset="-122"/>
                <a:ea typeface="宋体" panose="02010600030101010101" pitchFamily="2" charset="-122"/>
              </a:rPr>
              <a:t> = 50,</a:t>
            </a:r>
            <a:r>
              <a:rPr lang="zh-CN" altLang="en-US" sz="1800">
                <a:latin typeface="宋体" panose="02010600030101010101" pitchFamily="2" charset="-122"/>
                <a:ea typeface="宋体" panose="02010600030101010101" pitchFamily="2" charset="-122"/>
              </a:rPr>
              <a:t>对</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万（</a:t>
            </a:r>
            <a:r>
              <a:rPr lang="en-US" altLang="zh-CN" sz="1800">
                <a:latin typeface="宋体" panose="02010600030101010101" pitchFamily="2" charset="-122"/>
                <a:ea typeface="宋体" panose="02010600030101010101" pitchFamily="2" charset="-122"/>
              </a:rPr>
              <a:t>10</a:t>
            </a:r>
            <a:r>
              <a:rPr lang="en-US" altLang="zh-CN" sz="1800" baseline="30000">
                <a:latin typeface="宋体" panose="02010600030101010101" pitchFamily="2" charset="-122"/>
                <a:ea typeface="宋体" panose="02010600030101010101" pitchFamily="2" charset="-122"/>
              </a:rPr>
              <a:t>7</a:t>
            </a:r>
            <a:r>
              <a:rPr lang="zh-CN" altLang="en-US" sz="1800">
                <a:latin typeface="宋体" panose="02010600030101010101" pitchFamily="2" charset="-122"/>
                <a:ea typeface="宋体" panose="02010600030101010101" pitchFamily="2" charset="-122"/>
              </a:rPr>
              <a:t>）个数进行排序。并设插入排序在每秒执行百亿（</a:t>
            </a:r>
            <a:r>
              <a:rPr lang="en-US" altLang="zh-CN" sz="1800">
                <a:latin typeface="宋体" panose="02010600030101010101" pitchFamily="2" charset="-122"/>
                <a:ea typeface="宋体" panose="02010600030101010101" pitchFamily="2" charset="-122"/>
              </a:rPr>
              <a:t>10</a:t>
            </a:r>
            <a:r>
              <a:rPr lang="en-US" altLang="zh-CN" sz="1800" baseline="30000">
                <a:latin typeface="宋体" panose="02010600030101010101" pitchFamily="2" charset="-122"/>
                <a:ea typeface="宋体" panose="02010600030101010101" pitchFamily="2" charset="-122"/>
              </a:rPr>
              <a:t>10</a:t>
            </a:r>
            <a:r>
              <a:rPr lang="zh-CN" altLang="en-US" sz="1800">
                <a:latin typeface="宋体" panose="02010600030101010101" pitchFamily="2" charset="-122"/>
                <a:ea typeface="宋体" panose="02010600030101010101" pitchFamily="2" charset="-122"/>
              </a:rPr>
              <a:t>）条指令的计算机上运行，归并排序在每秒仅执行</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万条指令的计算机上运行，计算机速度相差</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倍。程序的实际执行时间有什么差别呢？</a:t>
            </a:r>
            <a:endParaRPr lang="en-US" altLang="zh-CN" sz="18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00B7D-9FF9-48AA-AA21-86D3AAE11D7B}"/>
              </a:ext>
            </a:extLst>
          </p:cNvPr>
          <p:cNvSpPr>
            <a:spLocks noGrp="1"/>
          </p:cNvSpPr>
          <p:nvPr>
            <p:ph type="title"/>
          </p:nvPr>
        </p:nvSpPr>
        <p:spPr>
          <a:xfrm>
            <a:off x="107950" y="115888"/>
            <a:ext cx="8229600" cy="1143000"/>
          </a:xfrm>
        </p:spPr>
        <p:txBody>
          <a:bodyPr/>
          <a:lstStyle/>
          <a:p>
            <a:pPr algn="l">
              <a:defRPr/>
            </a:pPr>
            <a:r>
              <a:rPr lang="en-US" altLang="zh-CN" sz="3200" dirty="0">
                <a:latin typeface="+mj-ea"/>
              </a:rPr>
              <a:t>Do you know Algorithm </a:t>
            </a:r>
            <a:r>
              <a:rPr lang="zh-CN" altLang="en-US" sz="3200" dirty="0">
                <a:latin typeface="+mj-ea"/>
              </a:rPr>
              <a:t>一词的由来</a:t>
            </a:r>
          </a:p>
        </p:txBody>
      </p:sp>
      <p:sp>
        <p:nvSpPr>
          <p:cNvPr id="3" name="内容占位符 2">
            <a:extLst>
              <a:ext uri="{FF2B5EF4-FFF2-40B4-BE49-F238E27FC236}">
                <a16:creationId xmlns:a16="http://schemas.microsoft.com/office/drawing/2014/main" id="{780BD066-9252-40F2-B32E-996D86B58327}"/>
              </a:ext>
            </a:extLst>
          </p:cNvPr>
          <p:cNvSpPr>
            <a:spLocks noGrp="1"/>
          </p:cNvSpPr>
          <p:nvPr>
            <p:ph idx="1"/>
          </p:nvPr>
        </p:nvSpPr>
        <p:spPr>
          <a:xfrm>
            <a:off x="250825" y="981075"/>
            <a:ext cx="8713788" cy="5472113"/>
          </a:xfrm>
        </p:spPr>
        <p:txBody>
          <a:bodyPr/>
          <a:lstStyle/>
          <a:p>
            <a:pPr marL="0" indent="0">
              <a:lnSpc>
                <a:spcPct val="150000"/>
              </a:lnSpc>
              <a:spcBef>
                <a:spcPts val="0"/>
              </a:spcBef>
              <a:buFont typeface="Wingdings 2" panose="05020102010507070707" pitchFamily="18" charset="2"/>
              <a:buNone/>
              <a:defRPr/>
            </a:pPr>
            <a:r>
              <a:rPr lang="en-US" altLang="zh-CN" sz="2800" dirty="0">
                <a:latin typeface="+mj-ea"/>
                <a:ea typeface="+mj-ea"/>
              </a:rPr>
              <a:t>Algorithm(</a:t>
            </a:r>
            <a:r>
              <a:rPr lang="zh-CN" altLang="en-US" sz="2800" dirty="0">
                <a:latin typeface="+mj-ea"/>
                <a:ea typeface="+mj-ea"/>
              </a:rPr>
              <a:t>算法</a:t>
            </a:r>
            <a:r>
              <a:rPr lang="en-US" altLang="zh-CN" sz="2800" dirty="0">
                <a:latin typeface="+mj-ea"/>
                <a:ea typeface="+mj-ea"/>
              </a:rPr>
              <a:t>)</a:t>
            </a:r>
            <a:r>
              <a:rPr lang="zh-CN" altLang="en-US" sz="2800" dirty="0">
                <a:latin typeface="+mj-ea"/>
                <a:ea typeface="+mj-ea"/>
              </a:rPr>
              <a:t>一词的由来本身就十分有趣。</a:t>
            </a:r>
            <a:endParaRPr lang="en-US" altLang="zh-CN" sz="2800" dirty="0">
              <a:latin typeface="+mj-ea"/>
              <a:ea typeface="+mj-ea"/>
            </a:endParaRPr>
          </a:p>
          <a:p>
            <a:pPr>
              <a:lnSpc>
                <a:spcPct val="150000"/>
              </a:lnSpc>
              <a:spcBef>
                <a:spcPts val="0"/>
              </a:spcBef>
              <a:buFont typeface="Wingdings" panose="05000000000000000000" pitchFamily="2" charset="2"/>
              <a:buChar char="u"/>
              <a:defRPr/>
            </a:pPr>
            <a:r>
              <a:rPr lang="zh-CN" altLang="en-US" sz="2400" dirty="0">
                <a:latin typeface="+mj-ea"/>
                <a:ea typeface="+mj-ea"/>
              </a:rPr>
              <a:t>这个词一直到</a:t>
            </a:r>
            <a:r>
              <a:rPr lang="en-US" altLang="zh-CN" sz="2400" dirty="0">
                <a:latin typeface="+mj-ea"/>
                <a:ea typeface="+mj-ea"/>
              </a:rPr>
              <a:t>1957</a:t>
            </a:r>
            <a:r>
              <a:rPr lang="zh-CN" altLang="en-US" sz="2400" dirty="0">
                <a:latin typeface="+mj-ea"/>
                <a:ea typeface="+mj-ea"/>
              </a:rPr>
              <a:t>年之前在</a:t>
            </a:r>
            <a:r>
              <a:rPr lang="en-US" altLang="zh-CN" sz="2400" dirty="0">
                <a:latin typeface="+mj-ea"/>
              </a:rPr>
              <a:t>《</a:t>
            </a:r>
            <a:r>
              <a:rPr lang="zh-CN" altLang="en-US" sz="2400" dirty="0">
                <a:latin typeface="+mj-ea"/>
              </a:rPr>
              <a:t>韦氏新世界词典</a:t>
            </a:r>
            <a:r>
              <a:rPr lang="en-US" altLang="zh-CN" sz="2400" dirty="0">
                <a:latin typeface="+mj-ea"/>
              </a:rPr>
              <a:t>》</a:t>
            </a:r>
            <a:r>
              <a:rPr lang="en-US" altLang="zh-CN" sz="2000" dirty="0">
                <a:latin typeface="+mj-ea"/>
              </a:rPr>
              <a:t>(</a:t>
            </a:r>
            <a:r>
              <a:rPr lang="en-US" altLang="zh-CN" sz="2000" dirty="0">
                <a:latin typeface="+mj-ea"/>
                <a:ea typeface="+mj-ea"/>
              </a:rPr>
              <a:t>Webster‘s New World Dictionary)</a:t>
            </a:r>
            <a:r>
              <a:rPr lang="zh-CN" altLang="en-US" sz="2400" dirty="0">
                <a:latin typeface="+mj-ea"/>
                <a:ea typeface="+mj-ea"/>
              </a:rPr>
              <a:t>中还未出现，只能找到带有古代涵义的相近形式的一个词</a:t>
            </a:r>
            <a:r>
              <a:rPr lang="zh-CN" altLang="en-US" sz="2400" dirty="0">
                <a:solidFill>
                  <a:srgbClr val="0000FF"/>
                </a:solidFill>
                <a:latin typeface="+mj-ea"/>
                <a:ea typeface="+mj-ea"/>
              </a:rPr>
              <a:t>“</a:t>
            </a:r>
            <a:r>
              <a:rPr lang="en-US" altLang="zh-CN" sz="2400" dirty="0">
                <a:solidFill>
                  <a:srgbClr val="0000FF"/>
                </a:solidFill>
                <a:latin typeface="+mj-ea"/>
                <a:ea typeface="+mj-ea"/>
              </a:rPr>
              <a:t>Algorism”(</a:t>
            </a:r>
            <a:r>
              <a:rPr lang="zh-CN" altLang="en-US" sz="2400" dirty="0">
                <a:solidFill>
                  <a:srgbClr val="0000FF"/>
                </a:solidFill>
                <a:latin typeface="+mj-ea"/>
                <a:ea typeface="+mj-ea"/>
              </a:rPr>
              <a:t>算术</a:t>
            </a:r>
            <a:r>
              <a:rPr lang="en-US" altLang="zh-CN" sz="2400" dirty="0">
                <a:solidFill>
                  <a:srgbClr val="0000FF"/>
                </a:solidFill>
                <a:latin typeface="+mj-ea"/>
                <a:ea typeface="+mj-ea"/>
              </a:rPr>
              <a:t>)</a:t>
            </a:r>
            <a:r>
              <a:rPr lang="zh-CN" altLang="en-US" sz="2400" dirty="0">
                <a:solidFill>
                  <a:srgbClr val="0000FF"/>
                </a:solidFill>
                <a:latin typeface="+mj-ea"/>
                <a:ea typeface="+mj-ea"/>
              </a:rPr>
              <a:t>，指的是用阿拉伯数字进行算术运算的过程</a:t>
            </a:r>
            <a:r>
              <a:rPr lang="zh-CN" altLang="en-US" sz="2400" dirty="0">
                <a:latin typeface="+mj-ea"/>
                <a:ea typeface="+mj-ea"/>
              </a:rPr>
              <a:t>。</a:t>
            </a:r>
            <a:endParaRPr lang="en-US" altLang="zh-CN" sz="2400" dirty="0">
              <a:latin typeface="+mj-ea"/>
              <a:ea typeface="+mj-ea"/>
            </a:endParaRPr>
          </a:p>
          <a:p>
            <a:pPr>
              <a:lnSpc>
                <a:spcPct val="150000"/>
              </a:lnSpc>
              <a:spcBef>
                <a:spcPts val="0"/>
              </a:spcBef>
              <a:buFont typeface="Wingdings" panose="05000000000000000000" pitchFamily="2" charset="2"/>
              <a:buChar char="u"/>
              <a:defRPr/>
            </a:pPr>
            <a:r>
              <a:rPr lang="en-US" altLang="zh-CN" sz="1800" dirty="0">
                <a:latin typeface="+mj-ea"/>
                <a:ea typeface="+mj-ea"/>
              </a:rPr>
              <a:t>Algorism</a:t>
            </a:r>
            <a:r>
              <a:rPr lang="zh-CN" altLang="en-US" sz="1800" dirty="0">
                <a:latin typeface="+mj-ea"/>
                <a:ea typeface="+mj-ea"/>
              </a:rPr>
              <a:t>一词在历史中也经历了漫长的演变，据数学史学家发现研究，诞生于约公元前</a:t>
            </a:r>
            <a:r>
              <a:rPr lang="en-US" altLang="zh-CN" sz="1800" dirty="0">
                <a:latin typeface="+mj-ea"/>
                <a:ea typeface="+mj-ea"/>
              </a:rPr>
              <a:t>800</a:t>
            </a:r>
            <a:r>
              <a:rPr lang="zh-CN" altLang="en-US" sz="1800" dirty="0">
                <a:latin typeface="+mj-ea"/>
                <a:ea typeface="+mj-ea"/>
              </a:rPr>
              <a:t>多年，但后来“</a:t>
            </a:r>
            <a:r>
              <a:rPr lang="en-US" altLang="zh-CN" sz="1800" dirty="0">
                <a:latin typeface="+mj-ea"/>
                <a:ea typeface="+mj-ea"/>
              </a:rPr>
              <a:t>algorism”</a:t>
            </a:r>
            <a:r>
              <a:rPr lang="zh-CN" altLang="en-US" sz="1800" dirty="0">
                <a:latin typeface="+mj-ea"/>
                <a:ea typeface="+mj-ea"/>
              </a:rPr>
              <a:t>的形式和意义就变得面目全非了。</a:t>
            </a:r>
            <a:endParaRPr lang="en-US" altLang="zh-CN" sz="1800" dirty="0">
              <a:latin typeface="+mj-ea"/>
              <a:ea typeface="+mj-ea"/>
            </a:endParaRPr>
          </a:p>
          <a:p>
            <a:pPr>
              <a:lnSpc>
                <a:spcPct val="150000"/>
              </a:lnSpc>
              <a:spcBef>
                <a:spcPts val="0"/>
              </a:spcBef>
              <a:buFont typeface="Wingdings" panose="05000000000000000000" pitchFamily="2" charset="2"/>
              <a:buChar char="u"/>
              <a:defRPr/>
            </a:pPr>
            <a:r>
              <a:rPr lang="zh-CN" altLang="en-US" sz="2400" dirty="0">
                <a:latin typeface="+mj-ea"/>
                <a:ea typeface="+mj-ea"/>
              </a:rPr>
              <a:t>后来，如牛津英语字典所说明的，这个词是由于同</a:t>
            </a:r>
            <a:r>
              <a:rPr lang="en-US" altLang="zh-CN" sz="2400" dirty="0">
                <a:latin typeface="+mj-ea"/>
                <a:ea typeface="+mj-ea"/>
              </a:rPr>
              <a:t>arithmetic (</a:t>
            </a:r>
            <a:r>
              <a:rPr lang="zh-CN" altLang="en-US" sz="2400" dirty="0">
                <a:latin typeface="+mj-ea"/>
                <a:ea typeface="+mj-ea"/>
              </a:rPr>
              <a:t>算术</a:t>
            </a:r>
            <a:r>
              <a:rPr lang="en-US" altLang="zh-CN" sz="2400" dirty="0">
                <a:latin typeface="+mj-ea"/>
                <a:ea typeface="+mj-ea"/>
              </a:rPr>
              <a:t>)</a:t>
            </a:r>
            <a:r>
              <a:rPr lang="zh-CN" altLang="en-US" sz="2400" dirty="0">
                <a:latin typeface="+mj-ea"/>
                <a:ea typeface="+mj-ea"/>
              </a:rPr>
              <a:t>相混淆而形成的错拼词，由</a:t>
            </a:r>
            <a:r>
              <a:rPr lang="en-US" altLang="zh-CN" sz="2400" dirty="0">
                <a:latin typeface="+mj-ea"/>
                <a:ea typeface="+mj-ea"/>
              </a:rPr>
              <a:t>algorism</a:t>
            </a:r>
            <a:r>
              <a:rPr lang="zh-CN" altLang="en-US" sz="2400" dirty="0">
                <a:latin typeface="+mj-ea"/>
                <a:ea typeface="+mj-ea"/>
              </a:rPr>
              <a:t>变成</a:t>
            </a:r>
            <a:r>
              <a:rPr lang="en-US" altLang="zh-CN" sz="2400" dirty="0">
                <a:latin typeface="+mj-ea"/>
                <a:ea typeface="+mj-ea"/>
              </a:rPr>
              <a:t>algorithm</a:t>
            </a:r>
            <a:r>
              <a:rPr lang="zh-CN" altLang="en-US" sz="2400" dirty="0">
                <a:latin typeface="+mj-ea"/>
                <a:ea typeface="+mj-ea"/>
              </a:rPr>
              <a:t>。</a:t>
            </a:r>
            <a:endParaRPr lang="en-US" altLang="zh-CN" sz="2400" dirty="0">
              <a:latin typeface="+mj-ea"/>
              <a:ea typeface="+mj-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E55F4C-187A-426E-9B90-AAF32C697B4B}"/>
              </a:ext>
            </a:extLst>
          </p:cNvPr>
          <p:cNvSpPr>
            <a:spLocks noGrp="1"/>
          </p:cNvSpPr>
          <p:nvPr>
            <p:ph idx="1"/>
          </p:nvPr>
        </p:nvSpPr>
        <p:spPr>
          <a:xfrm>
            <a:off x="179388" y="476250"/>
            <a:ext cx="8820150" cy="5689600"/>
          </a:xfrm>
        </p:spPr>
        <p:txBody>
          <a:bodyPr/>
          <a:lstStyle/>
          <a:p>
            <a:pPr>
              <a:lnSpc>
                <a:spcPct val="150000"/>
              </a:lnSpc>
              <a:spcBef>
                <a:spcPts val="0"/>
              </a:spcBef>
              <a:buFont typeface="Wingdings" panose="05000000000000000000" pitchFamily="2" charset="2"/>
              <a:buChar char="u"/>
              <a:defRPr/>
            </a:pPr>
            <a:r>
              <a:rPr lang="zh-CN" altLang="en-US" sz="2400" dirty="0">
                <a:latin typeface="+mj-ea"/>
                <a:ea typeface="+mj-ea"/>
              </a:rPr>
              <a:t>上述的例子表明，我们应该像对待计算机硬件一样</a:t>
            </a:r>
            <a:r>
              <a:rPr lang="zh-CN" altLang="en-US" sz="2400" dirty="0">
                <a:solidFill>
                  <a:srgbClr val="FF0000"/>
                </a:solidFill>
                <a:latin typeface="+mj-ea"/>
                <a:ea typeface="+mj-ea"/>
              </a:rPr>
              <a:t>把算法看成是一种技术</a:t>
            </a:r>
            <a:r>
              <a:rPr lang="zh-CN" altLang="en-US" sz="2400" dirty="0">
                <a:latin typeface="+mj-ea"/>
                <a:ea typeface="+mj-ea"/>
              </a:rPr>
              <a:t>，研究并选择有效的算法来解决现实问题。</a:t>
            </a:r>
            <a:endParaRPr lang="en-US" altLang="zh-CN" sz="2400" dirty="0">
              <a:latin typeface="+mj-ea"/>
              <a:ea typeface="+mj-ea"/>
            </a:endParaRPr>
          </a:p>
          <a:p>
            <a:pPr lvl="1">
              <a:lnSpc>
                <a:spcPct val="150000"/>
              </a:lnSpc>
              <a:spcBef>
                <a:spcPts val="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思考：如果计算机速度无限快、内存无限大，那么我们还有研究</a:t>
            </a:r>
            <a:endParaRPr lang="en-US" altLang="zh-CN" sz="2200" dirty="0">
              <a:latin typeface="宋体" panose="02010600030101010101" pitchFamily="2" charset="-122"/>
              <a:ea typeface="宋体" panose="02010600030101010101" pitchFamily="2" charset="-122"/>
            </a:endParaRPr>
          </a:p>
          <a:p>
            <a:pPr marL="457200" lvl="1" indent="0">
              <a:lnSpc>
                <a:spcPct val="150000"/>
              </a:lnSpc>
              <a:spcBef>
                <a:spcPts val="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算法的必要吗？</a:t>
            </a:r>
            <a:endParaRPr lang="en-US" altLang="zh-CN" sz="2200" dirty="0">
              <a:latin typeface="宋体" panose="02010600030101010101" pitchFamily="2" charset="-122"/>
              <a:ea typeface="宋体" panose="02010600030101010101" pitchFamily="2" charset="-122"/>
            </a:endParaRPr>
          </a:p>
          <a:p>
            <a:pPr marL="342900" lvl="1" indent="-342900">
              <a:lnSpc>
                <a:spcPct val="150000"/>
              </a:lnSpc>
              <a:spcBef>
                <a:spcPts val="1800"/>
              </a:spcBef>
              <a:buFont typeface="Wingdings" panose="05000000000000000000" pitchFamily="2" charset="2"/>
              <a:buChar char="u"/>
              <a:defRPr/>
            </a:pPr>
            <a:r>
              <a:rPr lang="zh-CN" altLang="en-US" sz="2400" dirty="0">
                <a:solidFill>
                  <a:srgbClr val="0000FF"/>
                </a:solidFill>
                <a:latin typeface="+mj-ea"/>
                <a:ea typeface="+mj-ea"/>
              </a:rPr>
              <a:t>随着计算机能力的不断增强，我们使用计算机来求解的问题的规模会越来越大，算法之间效率的差异也变得越来越显著。因此，是否具有算法知识与技术的坚实基础是区分真正熟练的程序员与初学者的一个基本特征。</a:t>
            </a:r>
            <a:endParaRPr lang="en-US" altLang="zh-CN" sz="2400" dirty="0">
              <a:solidFill>
                <a:srgbClr val="0000FF"/>
              </a:solidFill>
              <a:latin typeface="+mj-ea"/>
              <a:ea typeface="+mj-ea"/>
            </a:endParaRPr>
          </a:p>
          <a:p>
            <a:pPr lvl="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使用现代计算技术，如果你对算法懂得不多，尽管你也可以完成一些任务，但如果有一个好的算法背景，你可以做更多的事情，也会做得更好一些。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D624C52-0D25-4934-B0AF-25D2B875C41E}"/>
              </a:ext>
            </a:extLst>
          </p:cNvPr>
          <p:cNvSpPr txBox="1">
            <a:spLocks/>
          </p:cNvSpPr>
          <p:nvPr/>
        </p:nvSpPr>
        <p:spPr>
          <a:xfrm>
            <a:off x="683568" y="1916832"/>
            <a:ext cx="7774632" cy="2313602"/>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2" charset="-122"/>
              </a:defRPr>
            </a:lvl5pPr>
            <a:lvl6pPr marL="457200" algn="l" rtl="0" fontAlgn="base">
              <a:spcBef>
                <a:spcPct val="0"/>
              </a:spcBef>
              <a:spcAft>
                <a:spcPct val="0"/>
              </a:spcAft>
              <a:defRPr sz="4100" b="1">
                <a:solidFill>
                  <a:schemeClr val="tx2"/>
                </a:solidFill>
                <a:latin typeface="Lucida Sans Unicode" pitchFamily="34" charset="0"/>
                <a:ea typeface="黑体" pitchFamily="2" charset="-122"/>
              </a:defRPr>
            </a:lvl6pPr>
            <a:lvl7pPr marL="914400" algn="l" rtl="0" fontAlgn="base">
              <a:spcBef>
                <a:spcPct val="0"/>
              </a:spcBef>
              <a:spcAft>
                <a:spcPct val="0"/>
              </a:spcAft>
              <a:defRPr sz="4100" b="1">
                <a:solidFill>
                  <a:schemeClr val="tx2"/>
                </a:solidFill>
                <a:latin typeface="Lucida Sans Unicode" pitchFamily="34" charset="0"/>
                <a:ea typeface="黑体" pitchFamily="2" charset="-122"/>
              </a:defRPr>
            </a:lvl7pPr>
            <a:lvl8pPr marL="1371600" algn="l" rtl="0" fontAlgn="base">
              <a:spcBef>
                <a:spcPct val="0"/>
              </a:spcBef>
              <a:spcAft>
                <a:spcPct val="0"/>
              </a:spcAft>
              <a:defRPr sz="4100" b="1">
                <a:solidFill>
                  <a:schemeClr val="tx2"/>
                </a:solidFill>
                <a:latin typeface="Lucida Sans Unicode" pitchFamily="34" charset="0"/>
                <a:ea typeface="黑体" pitchFamily="2" charset="-122"/>
              </a:defRPr>
            </a:lvl8pPr>
            <a:lvl9pPr marL="1828800" algn="l" rtl="0" fontAlgn="base">
              <a:spcBef>
                <a:spcPct val="0"/>
              </a:spcBef>
              <a:spcAft>
                <a:spcPct val="0"/>
              </a:spcAft>
              <a:defRPr sz="4100" b="1">
                <a:solidFill>
                  <a:schemeClr val="tx2"/>
                </a:solidFill>
                <a:latin typeface="Lucida Sans Unicode" pitchFamily="34" charset="0"/>
                <a:ea typeface="黑体" pitchFamily="2" charset="-122"/>
              </a:defRPr>
            </a:lvl9pPr>
            <a:extLst/>
          </a:lstStyle>
          <a:p>
            <a:pPr algn="ctr" eaLnBrk="1" fontAlgn="auto" hangingPunct="1">
              <a:lnSpc>
                <a:spcPct val="150000"/>
              </a:lnSpc>
              <a:spcAft>
                <a:spcPts val="0"/>
              </a:spcAft>
              <a:defRPr/>
            </a:pPr>
            <a:r>
              <a:rPr lang="en-US" altLang="zh-CN" sz="3200" dirty="0">
                <a:effectLst/>
              </a:rPr>
              <a:t>Chapter 2</a:t>
            </a:r>
            <a:br>
              <a:rPr lang="en-US" altLang="zh-CN" dirty="0">
                <a:effectLst/>
              </a:rPr>
            </a:br>
            <a:r>
              <a:rPr lang="en-US" altLang="zh-CN" sz="3200" dirty="0">
                <a:effectLst/>
              </a:rPr>
              <a:t>Getting Started</a:t>
            </a:r>
          </a:p>
          <a:p>
            <a:pPr algn="ctr" eaLnBrk="1" fontAlgn="auto" hangingPunct="1">
              <a:lnSpc>
                <a:spcPct val="150000"/>
              </a:lnSpc>
              <a:spcAft>
                <a:spcPts val="0"/>
              </a:spcAft>
              <a:defRPr/>
            </a:pPr>
            <a:r>
              <a:rPr lang="zh-CN" altLang="en-US" sz="3200" dirty="0">
                <a:effectLst/>
              </a:rPr>
              <a:t>算法基础</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id="{370D9A72-3D9C-49E4-9E73-79AFB0A29FC8}"/>
              </a:ext>
            </a:extLst>
          </p:cNvPr>
          <p:cNvSpPr>
            <a:spLocks noGrp="1"/>
          </p:cNvSpPr>
          <p:nvPr>
            <p:ph idx="1"/>
          </p:nvPr>
        </p:nvSpPr>
        <p:spPr>
          <a:xfrm>
            <a:off x="457200" y="908050"/>
            <a:ext cx="8229600" cy="5473700"/>
          </a:xfrm>
        </p:spPr>
        <p:txBody>
          <a:bodyPr/>
          <a:lstStyle/>
          <a:p>
            <a:pPr algn="just" eaLnBrk="1" hangingPunct="1">
              <a:lnSpc>
                <a:spcPct val="150000"/>
              </a:lnSpc>
              <a:spcBef>
                <a:spcPct val="0"/>
              </a:spcBef>
              <a:defRPr/>
            </a:pPr>
            <a:r>
              <a:rPr lang="zh-CN" altLang="en-US" sz="2800" dirty="0">
                <a:latin typeface="+mj-ea"/>
                <a:ea typeface="+mj-ea"/>
              </a:rPr>
              <a:t>本章将介绍一个贯穿整个课程、进行算法设计与分析的框架。</a:t>
            </a:r>
            <a:endParaRPr lang="en-US" altLang="zh-CN" sz="2800" dirty="0">
              <a:latin typeface="+mj-ea"/>
              <a:ea typeface="+mj-ea"/>
            </a:endParaRPr>
          </a:p>
          <a:p>
            <a:pPr algn="just" eaLnBrk="1" hangingPunct="1">
              <a:lnSpc>
                <a:spcPct val="150000"/>
              </a:lnSpc>
              <a:spcBef>
                <a:spcPct val="0"/>
              </a:spcBef>
              <a:defRPr/>
            </a:pPr>
            <a:r>
              <a:rPr lang="zh-CN" altLang="en-US" sz="2800" dirty="0">
                <a:latin typeface="+mj-ea"/>
                <a:ea typeface="+mj-ea"/>
              </a:rPr>
              <a:t>包括</a:t>
            </a:r>
            <a:r>
              <a:rPr lang="en-US" altLang="zh-CN" sz="2800" dirty="0">
                <a:latin typeface="+mj-ea"/>
                <a:ea typeface="+mj-ea"/>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问题的描述</a:t>
            </a:r>
            <a:r>
              <a:rPr lang="en-US" altLang="zh-CN" sz="2400" dirty="0">
                <a:latin typeface="宋体" panose="02010600030101010101" pitchFamily="2" charset="-122"/>
                <a:ea typeface="宋体" panose="02010600030101010101" pitchFamily="2" charset="-122"/>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算法的伪代码描述</a:t>
            </a:r>
            <a:r>
              <a:rPr lang="en-US" altLang="zh-CN" sz="2400" dirty="0">
                <a:latin typeface="宋体" panose="02010600030101010101" pitchFamily="2" charset="-122"/>
                <a:ea typeface="宋体" panose="02010600030101010101" pitchFamily="2" charset="-122"/>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算法正确性证明</a:t>
            </a:r>
            <a:r>
              <a:rPr lang="en-US" altLang="zh-CN" sz="2400" dirty="0">
                <a:latin typeface="宋体" panose="02010600030101010101" pitchFamily="2" charset="-122"/>
                <a:ea typeface="宋体" panose="02010600030101010101" pitchFamily="2" charset="-122"/>
              </a:rPr>
              <a:t>  </a:t>
            </a:r>
          </a:p>
          <a:p>
            <a:pPr marL="822325" lvl="1" indent="-457200" algn="just" eaLnBrk="1" hangingPunct="1">
              <a:lnSpc>
                <a:spcPct val="150000"/>
              </a:lnSpc>
              <a:spcBef>
                <a:spcPct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算法分析基础等</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675881-596D-43B5-9154-D9861F3175F1}"/>
              </a:ext>
            </a:extLst>
          </p:cNvPr>
          <p:cNvSpPr>
            <a:spLocks noGrp="1"/>
          </p:cNvSpPr>
          <p:nvPr>
            <p:ph idx="1"/>
          </p:nvPr>
        </p:nvSpPr>
        <p:spPr>
          <a:xfrm>
            <a:off x="250825" y="260350"/>
            <a:ext cx="8569325" cy="6481763"/>
          </a:xfrm>
        </p:spPr>
        <p:txBody>
          <a:bodyPr>
            <a:normAutofit/>
          </a:bodyPr>
          <a:lstStyle/>
          <a:p>
            <a:pPr marL="107950" indent="-107950" eaLnBrk="1" hangingPunct="1">
              <a:lnSpc>
                <a:spcPct val="170000"/>
              </a:lnSpc>
              <a:spcBef>
                <a:spcPts val="0"/>
              </a:spcBef>
              <a:buFont typeface="Wingdings 3" panose="05040102010807070707" pitchFamily="18" charset="2"/>
              <a:buNone/>
              <a:defRPr/>
            </a:pPr>
            <a:r>
              <a:rPr lang="zh-CN" altLang="en-US" sz="3000" b="1" dirty="0">
                <a:solidFill>
                  <a:srgbClr val="0000CC"/>
                </a:solidFill>
                <a:latin typeface="+mj-ea"/>
                <a:ea typeface="+mj-ea"/>
              </a:rPr>
              <a:t>伪代码</a:t>
            </a:r>
            <a:r>
              <a:rPr lang="zh-CN" altLang="en-US" sz="3000" b="1" dirty="0">
                <a:latin typeface="+mj-ea"/>
                <a:ea typeface="+mj-ea"/>
              </a:rPr>
              <a:t>（</a:t>
            </a:r>
            <a:r>
              <a:rPr lang="en-US" altLang="zh-CN" sz="3000" b="1" dirty="0">
                <a:latin typeface="+mj-ea"/>
                <a:ea typeface="+mj-ea"/>
              </a:rPr>
              <a:t>Pseudocode</a:t>
            </a:r>
            <a:r>
              <a:rPr lang="zh-CN" altLang="en-US" sz="3000" b="1" dirty="0">
                <a:latin typeface="+mj-ea"/>
                <a:ea typeface="+mj-ea"/>
              </a:rPr>
              <a:t>）</a:t>
            </a:r>
            <a:endParaRPr lang="en-US" altLang="zh-CN" sz="3000" b="1" dirty="0">
              <a:latin typeface="+mj-ea"/>
              <a:ea typeface="+mj-ea"/>
            </a:endParaRPr>
          </a:p>
          <a:p>
            <a:pPr marL="0" indent="0" algn="just" eaLnBrk="1" hangingPunct="1">
              <a:lnSpc>
                <a:spcPct val="170000"/>
              </a:lnSpc>
              <a:spcBef>
                <a:spcPts val="0"/>
              </a:spcBef>
              <a:buFont typeface="Wingdings 2" panose="05020102010507070707" pitchFamily="18" charset="2"/>
              <a:buNone/>
              <a:defRPr/>
            </a:pPr>
            <a:r>
              <a:rPr lang="zh-CN" altLang="en-US" sz="2600" dirty="0">
                <a:latin typeface="+mj-ea"/>
                <a:ea typeface="+mj-ea"/>
              </a:rPr>
              <a:t>    在本课程中，我们将用一种“伪代码”书写程序。</a:t>
            </a:r>
            <a:endParaRPr lang="en-US" altLang="zh-CN" sz="2600" dirty="0">
              <a:latin typeface="+mj-ea"/>
              <a:ea typeface="+mj-ea"/>
            </a:endParaRPr>
          </a:p>
          <a:p>
            <a:pPr algn="just" eaLnBrk="1" hangingPunct="1">
              <a:lnSpc>
                <a:spcPct val="170000"/>
              </a:lnSpc>
              <a:spcBef>
                <a:spcPts val="0"/>
              </a:spcBef>
              <a:buFont typeface="Wingdings" panose="05000000000000000000" pitchFamily="2" charset="2"/>
              <a:buChar char="n"/>
              <a:defRPr/>
            </a:pPr>
            <a:r>
              <a:rPr lang="zh-CN" altLang="en-US" sz="2600" dirty="0">
                <a:solidFill>
                  <a:srgbClr val="FF0000"/>
                </a:solidFill>
                <a:latin typeface="+mj-ea"/>
                <a:ea typeface="+mj-ea"/>
              </a:rPr>
              <a:t>伪代码</a:t>
            </a:r>
            <a:r>
              <a:rPr lang="zh-CN" altLang="en-US" sz="2400" dirty="0">
                <a:latin typeface="+mj-ea"/>
                <a:ea typeface="+mj-ea"/>
              </a:rPr>
              <a:t>：非真实代码，书写类似于</a:t>
            </a:r>
            <a:r>
              <a:rPr lang="en-US" altLang="zh-CN" sz="2400" dirty="0">
                <a:latin typeface="+mj-ea"/>
                <a:ea typeface="+mj-ea"/>
              </a:rPr>
              <a:t> C/C++, Java</a:t>
            </a:r>
            <a:r>
              <a:rPr lang="zh-CN" altLang="en-US" sz="2400" dirty="0">
                <a:latin typeface="+mj-ea"/>
                <a:ea typeface="+mj-ea"/>
              </a:rPr>
              <a:t>等实际语言，</a:t>
            </a:r>
            <a:endParaRPr lang="en-US" altLang="zh-CN" sz="2400" dirty="0">
              <a:latin typeface="+mj-ea"/>
              <a:ea typeface="+mj-ea"/>
            </a:endParaRPr>
          </a:p>
          <a:p>
            <a:pPr marL="1611313" indent="0" algn="just" eaLnBrk="1" hangingPunct="1">
              <a:lnSpc>
                <a:spcPct val="170000"/>
              </a:lnSpc>
              <a:spcBef>
                <a:spcPts val="0"/>
              </a:spcBef>
              <a:buFont typeface="Wingdings 2" panose="05020102010507070707" pitchFamily="18" charset="2"/>
              <a:buNone/>
              <a:defRPr/>
            </a:pPr>
            <a:r>
              <a:rPr lang="zh-CN" altLang="en-US" sz="2400" dirty="0">
                <a:latin typeface="+mj-ea"/>
                <a:ea typeface="+mj-ea"/>
              </a:rPr>
              <a:t>主要用于描述算法的计算步骤而非放在实际的计算机上运行，没有固定的标准，本书的规范见</a:t>
            </a:r>
            <a:r>
              <a:rPr lang="en-US" altLang="zh-CN" sz="2400" b="1" dirty="0">
                <a:solidFill>
                  <a:srgbClr val="0000FF"/>
                </a:solidFill>
                <a:latin typeface="+mj-ea"/>
                <a:ea typeface="+mj-ea"/>
              </a:rPr>
              <a:t>P11, “Pseudocode conventions”</a:t>
            </a:r>
            <a:r>
              <a:rPr lang="zh-CN" altLang="en-US" sz="2400" b="1" dirty="0">
                <a:latin typeface="+mj-ea"/>
                <a:ea typeface="+mj-ea"/>
              </a:rPr>
              <a:t>。</a:t>
            </a:r>
            <a:endParaRPr lang="en-US" altLang="zh-CN" sz="2400" dirty="0">
              <a:latin typeface="+mj-ea"/>
              <a:ea typeface="+mj-ea"/>
            </a:endParaRPr>
          </a:p>
          <a:p>
            <a:pPr eaLnBrk="1" hangingPunct="1">
              <a:lnSpc>
                <a:spcPct val="170000"/>
              </a:lnSpc>
              <a:spcBef>
                <a:spcPts val="0"/>
              </a:spcBef>
              <a:buFont typeface="Wingdings" panose="05000000000000000000" pitchFamily="2" charset="2"/>
              <a:buChar char="n"/>
              <a:defRPr/>
            </a:pPr>
            <a:r>
              <a:rPr lang="zh-CN" altLang="en-US" sz="2600" dirty="0">
                <a:latin typeface="+mj-ea"/>
                <a:ea typeface="+mj-ea"/>
              </a:rPr>
              <a:t>以下用一个例子：</a:t>
            </a:r>
            <a:r>
              <a:rPr lang="zh-CN" altLang="en-US" sz="2600" dirty="0">
                <a:solidFill>
                  <a:srgbClr val="0000FF"/>
                </a:solidFill>
                <a:latin typeface="+mj-ea"/>
                <a:ea typeface="+mj-ea"/>
              </a:rPr>
              <a:t>插入排序算法</a:t>
            </a:r>
            <a:r>
              <a:rPr lang="zh-CN" altLang="en-US" sz="2600" dirty="0">
                <a:latin typeface="+mj-ea"/>
                <a:ea typeface="+mj-ea"/>
              </a:rPr>
              <a:t>，说明算法的伪代码描述和算法证明等相关问题。</a:t>
            </a:r>
            <a:endParaRPr lang="en-US" altLang="zh-CN" sz="22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D19D8F68-907C-400B-B593-67FB1A337FBF}"/>
              </a:ext>
            </a:extLst>
          </p:cNvPr>
          <p:cNvSpPr>
            <a:spLocks noGrp="1"/>
          </p:cNvSpPr>
          <p:nvPr>
            <p:ph idx="1"/>
          </p:nvPr>
        </p:nvSpPr>
        <p:spPr>
          <a:xfrm>
            <a:off x="215900" y="404813"/>
            <a:ext cx="8820150" cy="5386387"/>
          </a:xfrm>
        </p:spPr>
        <p:txBody>
          <a:bodyPr/>
          <a:lstStyle/>
          <a:p>
            <a:pPr marL="109538" indent="0" eaLnBrk="1" hangingPunct="1">
              <a:lnSpc>
                <a:spcPct val="150000"/>
              </a:lnSpc>
              <a:spcBef>
                <a:spcPct val="0"/>
              </a:spcBef>
              <a:buFont typeface="Wingdings 3" panose="05040102010807070707" pitchFamily="18" charset="2"/>
              <a:buNone/>
              <a:defRPr/>
            </a:pPr>
            <a:r>
              <a:rPr lang="en-US" altLang="zh-CN" sz="2800" dirty="0">
                <a:latin typeface="+mj-ea"/>
                <a:ea typeface="+mj-ea"/>
              </a:rPr>
              <a:t>2.1 </a:t>
            </a:r>
            <a:r>
              <a:rPr lang="zh-CN" altLang="en-US" sz="2800" dirty="0">
                <a:latin typeface="+mj-ea"/>
                <a:ea typeface="+mj-ea"/>
              </a:rPr>
              <a:t>插入排序（</a:t>
            </a:r>
            <a:r>
              <a:rPr lang="en-US" altLang="zh-CN" sz="2800" dirty="0">
                <a:latin typeface="+mj-ea"/>
                <a:ea typeface="+mj-ea"/>
              </a:rPr>
              <a:t>Insertion sort</a:t>
            </a:r>
            <a:r>
              <a:rPr lang="zh-CN" altLang="en-US" sz="2800" dirty="0">
                <a:latin typeface="+mj-ea"/>
                <a:ea typeface="+mj-ea"/>
              </a:rPr>
              <a:t>）</a:t>
            </a:r>
            <a:endParaRPr lang="en-US" altLang="zh-CN" sz="2800" dirty="0">
              <a:latin typeface="+mj-ea"/>
              <a:ea typeface="+mj-ea"/>
            </a:endParaRPr>
          </a:p>
          <a:p>
            <a:pPr marL="360363" indent="-250825" eaLnBrk="1" hangingPunct="1">
              <a:lnSpc>
                <a:spcPct val="150000"/>
              </a:lnSpc>
              <a:spcBef>
                <a:spcPts val="1200"/>
              </a:spcBef>
              <a:buFont typeface="Wingdings" panose="05000000000000000000" pitchFamily="2" charset="2"/>
              <a:buChar char="n"/>
              <a:defRPr/>
            </a:pPr>
            <a:r>
              <a:rPr lang="zh-CN" altLang="en-US" sz="2400" dirty="0">
                <a:latin typeface="+mj-ea"/>
                <a:ea typeface="+mj-ea"/>
              </a:rPr>
              <a:t>排序问题的描述：</a:t>
            </a:r>
            <a:endParaRPr lang="en-US" altLang="zh-CN" sz="24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2" panose="05020102010507070707" pitchFamily="18" charset="2"/>
              <a:buNone/>
              <a:defRPr/>
            </a:pPr>
            <a:r>
              <a:rPr lang="en-US" altLang="zh-CN" sz="2800" dirty="0">
                <a:latin typeface="+mj-ea"/>
                <a:ea typeface="+mj-ea"/>
              </a:rPr>
              <a:t>1. </a:t>
            </a:r>
            <a:r>
              <a:rPr lang="zh-CN" altLang="en-US" sz="2800" dirty="0">
                <a:latin typeface="+mj-ea"/>
                <a:ea typeface="+mj-ea"/>
              </a:rPr>
              <a:t>插入排序的基本思想</a:t>
            </a:r>
            <a:endParaRPr lang="en-US" altLang="zh-CN" sz="28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r>
              <a:rPr lang="zh-CN" altLang="en-US" sz="2400" dirty="0">
                <a:latin typeface="+mj-ea"/>
                <a:ea typeface="+mj-ea"/>
              </a:rPr>
              <a:t>插入排序的基本思想：</a:t>
            </a:r>
            <a:endParaRPr lang="en-US" altLang="zh-CN" sz="24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endParaRPr lang="en-US" altLang="zh-CN" sz="20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endParaRPr lang="en-US" altLang="zh-CN" sz="20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r>
              <a:rPr lang="zh-CN" altLang="en-US" sz="2000" dirty="0">
                <a:solidFill>
                  <a:srgbClr val="0000FF"/>
                </a:solidFill>
                <a:latin typeface="+mj-ea"/>
                <a:ea typeface="+mj-ea"/>
              </a:rPr>
              <a:t>插入排序是一个对少量元素排序比较有效的算法</a:t>
            </a:r>
            <a:endParaRPr lang="en-US" altLang="zh-CN" sz="2000" dirty="0">
              <a:solidFill>
                <a:srgbClr val="0000FF"/>
              </a:solidFill>
              <a:latin typeface="+mj-ea"/>
              <a:ea typeface="+mj-ea"/>
            </a:endParaRPr>
          </a:p>
        </p:txBody>
      </p:sp>
      <p:pic>
        <p:nvPicPr>
          <p:cNvPr id="38915" name="Picture 2">
            <a:extLst>
              <a:ext uri="{FF2B5EF4-FFF2-40B4-BE49-F238E27FC236}">
                <a16:creationId xmlns:a16="http://schemas.microsoft.com/office/drawing/2014/main" id="{B242BC84-59CA-408C-AE27-CFC9654F2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38" y="1963738"/>
            <a:ext cx="7380287" cy="9858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8916" name="Picture 6">
            <a:extLst>
              <a:ext uri="{FF2B5EF4-FFF2-40B4-BE49-F238E27FC236}">
                <a16:creationId xmlns:a16="http://schemas.microsoft.com/office/drawing/2014/main" id="{BBDE301C-147B-4AD2-A892-A101B88E2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4133850"/>
            <a:ext cx="1944687" cy="1657350"/>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F7022C30-4423-464A-A688-FBB3D67DC751}"/>
              </a:ext>
            </a:extLst>
          </p:cNvPr>
          <p:cNvSpPr>
            <a:spLocks noGrp="1"/>
          </p:cNvSpPr>
          <p:nvPr>
            <p:ph idx="1"/>
          </p:nvPr>
        </p:nvSpPr>
        <p:spPr>
          <a:xfrm>
            <a:off x="215900" y="404813"/>
            <a:ext cx="8820150" cy="5386387"/>
          </a:xfrm>
        </p:spPr>
        <p:txBody>
          <a:bodyPr/>
          <a:lstStyle/>
          <a:p>
            <a:pPr marL="109538" indent="0" eaLnBrk="1" hangingPunct="1">
              <a:lnSpc>
                <a:spcPct val="150000"/>
              </a:lnSpc>
              <a:spcBef>
                <a:spcPct val="0"/>
              </a:spcBef>
              <a:buFont typeface="Wingdings 2" panose="05020102010507070707" pitchFamily="18" charset="2"/>
              <a:buNone/>
              <a:defRPr/>
            </a:pPr>
            <a:r>
              <a:rPr lang="en-US" altLang="zh-CN" sz="2400" dirty="0">
                <a:latin typeface="+mj-ea"/>
                <a:ea typeface="+mj-ea"/>
              </a:rPr>
              <a:t>2. </a:t>
            </a:r>
            <a:r>
              <a:rPr lang="zh-CN" altLang="en-US" sz="2400" dirty="0">
                <a:latin typeface="+mj-ea"/>
                <a:ea typeface="+mj-ea"/>
              </a:rPr>
              <a:t>插入排序的伪代码描述：</a:t>
            </a:r>
            <a:r>
              <a:rPr lang="en-US" altLang="zh-CN" sz="2400" dirty="0">
                <a:latin typeface="+mj-ea"/>
                <a:ea typeface="+mj-ea"/>
              </a:rPr>
              <a:t>INSERTION-SORT</a:t>
            </a: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p:txBody>
      </p:sp>
      <p:pic>
        <p:nvPicPr>
          <p:cNvPr id="39939" name="Picture 7">
            <a:extLst>
              <a:ext uri="{FF2B5EF4-FFF2-40B4-BE49-F238E27FC236}">
                <a16:creationId xmlns:a16="http://schemas.microsoft.com/office/drawing/2014/main" id="{F45D1C2B-92A8-4C1F-94D6-36DF274F2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1341438"/>
            <a:ext cx="5500687" cy="25193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9940" name="矩形 2">
            <a:extLst>
              <a:ext uri="{FF2B5EF4-FFF2-40B4-BE49-F238E27FC236}">
                <a16:creationId xmlns:a16="http://schemas.microsoft.com/office/drawing/2014/main" id="{291C73D9-7C05-427F-9678-4D0E1F74E3A7}"/>
              </a:ext>
            </a:extLst>
          </p:cNvPr>
          <p:cNvSpPr>
            <a:spLocks noChangeArrowheads="1"/>
          </p:cNvSpPr>
          <p:nvPr/>
        </p:nvSpPr>
        <p:spPr bwMode="auto">
          <a:xfrm>
            <a:off x="419100" y="4149725"/>
            <a:ext cx="86947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INSERTION-SORT</a:t>
            </a:r>
            <a:r>
              <a:rPr lang="zh-CN" altLang="en-US" sz="2000">
                <a:latin typeface="宋体" panose="02010600030101010101" pitchFamily="2" charset="-122"/>
                <a:ea typeface="宋体" panose="02010600030101010101" pitchFamily="2" charset="-122"/>
              </a:rPr>
              <a:t>是一种“</a:t>
            </a:r>
            <a:r>
              <a:rPr lang="zh-CN" altLang="en-US" sz="2000" b="1">
                <a:solidFill>
                  <a:srgbClr val="FF0000"/>
                </a:solidFill>
                <a:latin typeface="微软雅黑" panose="020B0503020204020204" pitchFamily="34" charset="-122"/>
                <a:ea typeface="微软雅黑" panose="020B0503020204020204" pitchFamily="34" charset="-122"/>
              </a:rPr>
              <a:t>原址排序</a:t>
            </a:r>
            <a:r>
              <a:rPr lang="zh-CN" altLang="en-US" sz="2000">
                <a:latin typeface="宋体" panose="02010600030101010101" pitchFamily="2" charset="-122"/>
                <a:ea typeface="宋体" panose="02010600030101010101" pitchFamily="2" charset="-122"/>
              </a:rPr>
              <a:t>”：输入的原始数据在数组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中，</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算法在数组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空间中重排这些数，并且在任何时候，最多只有其中的常数个数字存储在数组之外。</a:t>
            </a:r>
            <a:endParaRPr lang="en-US" altLang="zh-CN" sz="2000">
              <a:latin typeface="宋体" panose="02010600030101010101" pitchFamily="2" charset="-122"/>
              <a:ea typeface="宋体" panose="02010600030101010101" pitchFamily="2" charset="-122"/>
            </a:endParaRPr>
          </a:p>
          <a:p>
            <a:pPr eaLnBrk="1" hangingPunct="1">
              <a:lnSpc>
                <a:spcPct val="150000"/>
              </a:lnSpc>
              <a:spcBef>
                <a:spcPct val="0"/>
              </a:spcBef>
              <a:buClrTx/>
              <a:buSzTx/>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过程结束时，输入数组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包含排序好的输出序列。</a:t>
            </a:r>
          </a:p>
        </p:txBody>
      </p:sp>
      <p:sp>
        <p:nvSpPr>
          <p:cNvPr id="39941" name="文本框 1">
            <a:extLst>
              <a:ext uri="{FF2B5EF4-FFF2-40B4-BE49-F238E27FC236}">
                <a16:creationId xmlns:a16="http://schemas.microsoft.com/office/drawing/2014/main" id="{B8A5DA5C-2628-4563-9B17-162978330F50}"/>
              </a:ext>
            </a:extLst>
          </p:cNvPr>
          <p:cNvSpPr txBox="1">
            <a:spLocks noChangeArrowheads="1"/>
          </p:cNvSpPr>
          <p:nvPr/>
        </p:nvSpPr>
        <p:spPr bwMode="auto">
          <a:xfrm>
            <a:off x="6388100" y="1333500"/>
            <a:ext cx="2492375" cy="868363"/>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变量可以没有类型说明</a:t>
            </a:r>
            <a:endParaRPr lang="en-US" altLang="zh-CN" sz="1800">
              <a:latin typeface="Arial" panose="020B0604020202020204" pitchFamily="34" charset="0"/>
              <a:ea typeface="宋体" panose="02010600030101010101" pitchFamily="2" charset="-122"/>
            </a:endParaRPr>
          </a:p>
          <a:p>
            <a:pPr>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语法结构类似现实语言</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F6447582-B2B5-4149-83C5-6A0426BDF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238" y="2133600"/>
            <a:ext cx="7229475" cy="3638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内容占位符 1">
            <a:extLst>
              <a:ext uri="{FF2B5EF4-FFF2-40B4-BE49-F238E27FC236}">
                <a16:creationId xmlns:a16="http://schemas.microsoft.com/office/drawing/2014/main" id="{2F9AD166-4077-4858-98C6-C0965A55D622}"/>
              </a:ext>
            </a:extLst>
          </p:cNvPr>
          <p:cNvSpPr>
            <a:spLocks noGrp="1"/>
          </p:cNvSpPr>
          <p:nvPr>
            <p:ph idx="1"/>
          </p:nvPr>
        </p:nvSpPr>
        <p:spPr>
          <a:xfrm>
            <a:off x="215900" y="765175"/>
            <a:ext cx="8820150" cy="1204913"/>
          </a:xfrm>
        </p:spPr>
        <p:txBody>
          <a:bodyPr/>
          <a:lstStyle/>
          <a:p>
            <a:pPr marL="109538" indent="0" eaLnBrk="1" hangingPunct="1">
              <a:lnSpc>
                <a:spcPct val="150000"/>
              </a:lnSpc>
              <a:spcBef>
                <a:spcPct val="0"/>
              </a:spcBef>
              <a:buFont typeface="Wingdings 2" panose="05020102010507070707" pitchFamily="18" charset="2"/>
              <a:buNone/>
              <a:defRPr/>
            </a:pPr>
            <a:r>
              <a:rPr lang="zh-CN" altLang="en-US" sz="2400" dirty="0">
                <a:latin typeface="+mj-ea"/>
                <a:ea typeface="+mj-ea"/>
              </a:rPr>
              <a:t>      设</a:t>
            </a:r>
            <a:r>
              <a:rPr lang="en-US" altLang="zh-CN" sz="2400" dirty="0">
                <a:latin typeface="+mj-ea"/>
                <a:ea typeface="+mj-ea"/>
              </a:rPr>
              <a:t>A=&lt;5,2,4,6,1,3&gt;</a:t>
            </a:r>
            <a:r>
              <a:rPr lang="zh-CN" altLang="en-US" sz="2400" dirty="0">
                <a:latin typeface="+mj-ea"/>
                <a:ea typeface="+mj-ea"/>
              </a:rPr>
              <a:t>，</a:t>
            </a:r>
            <a:r>
              <a:rPr lang="en-US" altLang="zh-CN" sz="2400" dirty="0">
                <a:latin typeface="+mj-ea"/>
              </a:rPr>
              <a:t> INSERTION-SORT</a:t>
            </a:r>
            <a:r>
              <a:rPr lang="zh-CN" altLang="en-US" sz="2400" dirty="0">
                <a:latin typeface="+mj-ea"/>
              </a:rPr>
              <a:t>在</a:t>
            </a:r>
            <a:r>
              <a:rPr lang="en-US" altLang="zh-CN" sz="2400" dirty="0">
                <a:latin typeface="+mj-ea"/>
              </a:rPr>
              <a:t>A</a:t>
            </a:r>
            <a:r>
              <a:rPr lang="zh-CN" altLang="en-US" sz="2400" dirty="0">
                <a:latin typeface="+mj-ea"/>
              </a:rPr>
              <a:t>上的排序过程如图所示：</a:t>
            </a:r>
            <a:endParaRPr lang="en-US" altLang="zh-CN" sz="24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834273BA-82F6-4E49-AC52-45600E4C45B0}"/>
              </a:ext>
            </a:extLst>
          </p:cNvPr>
          <p:cNvSpPr>
            <a:spLocks noGrp="1"/>
          </p:cNvSpPr>
          <p:nvPr>
            <p:ph idx="1"/>
          </p:nvPr>
        </p:nvSpPr>
        <p:spPr>
          <a:xfrm>
            <a:off x="179388" y="260350"/>
            <a:ext cx="8785225" cy="6121400"/>
          </a:xfrm>
        </p:spPr>
        <p:txBody>
          <a:bodyPr/>
          <a:lstStyle/>
          <a:p>
            <a:pPr marL="0" indent="0" eaLnBrk="1" hangingPunct="1">
              <a:lnSpc>
                <a:spcPct val="150000"/>
              </a:lnSpc>
              <a:buFont typeface="Wingdings 2" panose="05020102010507070707" pitchFamily="18" charset="2"/>
              <a:buNone/>
              <a:defRPr/>
            </a:pPr>
            <a:r>
              <a:rPr lang="en-US" altLang="zh-CN" sz="2800" dirty="0">
                <a:latin typeface="+mj-ea"/>
                <a:ea typeface="+mj-ea"/>
              </a:rPr>
              <a:t>3. </a:t>
            </a:r>
            <a:r>
              <a:rPr lang="zh-CN" altLang="en-US" sz="2800" dirty="0">
                <a:latin typeface="+mj-ea"/>
                <a:ea typeface="+mj-ea"/>
              </a:rPr>
              <a:t>使用</a:t>
            </a:r>
            <a:r>
              <a:rPr lang="zh-CN" altLang="en-US" sz="2800" dirty="0">
                <a:solidFill>
                  <a:srgbClr val="0000FF"/>
                </a:solidFill>
                <a:latin typeface="+mj-ea"/>
                <a:ea typeface="+mj-ea"/>
              </a:rPr>
              <a:t>循环不变式</a:t>
            </a:r>
            <a:r>
              <a:rPr lang="zh-CN" altLang="en-US" sz="2800" dirty="0">
                <a:latin typeface="+mj-ea"/>
                <a:ea typeface="+mj-ea"/>
              </a:rPr>
              <a:t>证明循环</a:t>
            </a:r>
            <a:r>
              <a:rPr lang="en-US" altLang="zh-CN" sz="2800" dirty="0">
                <a:latin typeface="+mj-ea"/>
                <a:ea typeface="+mj-ea"/>
              </a:rPr>
              <a:t>/</a:t>
            </a:r>
            <a:r>
              <a:rPr lang="zh-CN" altLang="en-US" sz="2800" dirty="0">
                <a:latin typeface="+mj-ea"/>
                <a:ea typeface="+mj-ea"/>
              </a:rPr>
              <a:t>算法的正确性</a:t>
            </a:r>
            <a:endParaRPr lang="en-US" altLang="zh-CN" sz="2800" dirty="0">
              <a:latin typeface="+mj-ea"/>
              <a:ea typeface="+mj-ea"/>
            </a:endParaRPr>
          </a:p>
          <a:p>
            <a:pPr marL="0" indent="0" eaLnBrk="1" hangingPunct="1">
              <a:lnSpc>
                <a:spcPct val="150000"/>
              </a:lnSpc>
              <a:buFont typeface="Wingdings 2" panose="05020102010507070707" pitchFamily="18" charset="2"/>
              <a:buNone/>
              <a:defRPr/>
            </a:pPr>
            <a:r>
              <a:rPr lang="en-US" altLang="zh-CN" sz="2800" dirty="0">
                <a:latin typeface="+mj-ea"/>
                <a:ea typeface="+mj-ea"/>
              </a:rPr>
              <a:t>1</a:t>
            </a:r>
            <a:r>
              <a:rPr lang="zh-CN" altLang="en-US" sz="2800" dirty="0">
                <a:latin typeface="+mj-ea"/>
                <a:ea typeface="+mj-ea"/>
              </a:rPr>
              <a:t>）</a:t>
            </a:r>
            <a:r>
              <a:rPr lang="zh-CN" altLang="en-US" sz="2800" dirty="0">
                <a:solidFill>
                  <a:srgbClr val="FF0000"/>
                </a:solidFill>
                <a:latin typeface="+mj-ea"/>
                <a:ea typeface="+mj-ea"/>
              </a:rPr>
              <a:t>循环不变式</a:t>
            </a:r>
            <a:r>
              <a:rPr lang="zh-CN" altLang="en-US" sz="2800" dirty="0">
                <a:latin typeface="+mj-ea"/>
                <a:ea typeface="+mj-ea"/>
              </a:rPr>
              <a:t>（</a:t>
            </a:r>
            <a:r>
              <a:rPr lang="en-US" altLang="zh-CN" sz="2800" dirty="0">
                <a:latin typeface="+mj-ea"/>
                <a:ea typeface="+mj-ea"/>
              </a:rPr>
              <a:t>Loop invariants</a:t>
            </a:r>
            <a:r>
              <a:rPr lang="zh-CN" altLang="en-US" sz="2800" dirty="0">
                <a:latin typeface="+mj-ea"/>
                <a:ea typeface="+mj-ea"/>
              </a:rPr>
              <a:t>）</a:t>
            </a:r>
            <a:r>
              <a:rPr lang="en-US" altLang="zh-CN" sz="2800" dirty="0">
                <a:latin typeface="+mj-ea"/>
                <a:ea typeface="+mj-ea"/>
              </a:rPr>
              <a:t> </a:t>
            </a:r>
          </a:p>
          <a:p>
            <a:pPr marL="0" indent="0" eaLnBrk="1" hangingPunct="1">
              <a:lnSpc>
                <a:spcPct val="150000"/>
              </a:lnSpc>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以</a:t>
            </a:r>
            <a:r>
              <a:rPr lang="en-US" altLang="zh-CN" sz="2400" dirty="0">
                <a:latin typeface="宋体" panose="02010600030101010101" pitchFamily="2" charset="-122"/>
                <a:ea typeface="宋体" panose="02010600030101010101" pitchFamily="2" charset="-122"/>
              </a:rPr>
              <a:t>INSERTION-SORT</a:t>
            </a:r>
            <a:r>
              <a:rPr lang="zh-CN" altLang="en-US" sz="2400" dirty="0">
                <a:latin typeface="宋体" panose="02010600030101010101" pitchFamily="2" charset="-122"/>
                <a:ea typeface="宋体" panose="02010600030101010101" pitchFamily="2" charset="-122"/>
              </a:rPr>
              <a:t>为例，其</a:t>
            </a:r>
            <a:r>
              <a:rPr lang="en-US" altLang="zh-CN" sz="2400" dirty="0">
                <a:latin typeface="宋体" panose="02010600030101010101" pitchFamily="2" charset="-122"/>
                <a:ea typeface="宋体" panose="02010600030101010101" pitchFamily="2" charset="-122"/>
              </a:rPr>
              <a:t>for</a:t>
            </a:r>
            <a:r>
              <a:rPr lang="zh-CN" altLang="en-US" sz="2400" dirty="0">
                <a:latin typeface="宋体" panose="02010600030101010101" pitchFamily="2" charset="-122"/>
                <a:ea typeface="宋体" panose="02010600030101010101" pitchFamily="2" charset="-122"/>
              </a:rPr>
              <a:t>循环中，</a:t>
            </a:r>
            <a:r>
              <a:rPr lang="zh-CN" altLang="en-US" sz="2400" dirty="0">
                <a:solidFill>
                  <a:srgbClr val="0000FF"/>
                </a:solidFill>
                <a:latin typeface="微软雅黑" panose="020B0503020204020204" pitchFamily="34" charset="-122"/>
                <a:ea typeface="微软雅黑" panose="020B0503020204020204" pitchFamily="34" charset="-122"/>
              </a:rPr>
              <a:t>循环变量为</a:t>
            </a:r>
            <a:r>
              <a:rPr lang="en-US" altLang="zh-CN" sz="2400" dirty="0">
                <a:solidFill>
                  <a:srgbClr val="0000FF"/>
                </a:solidFill>
                <a:latin typeface="微软雅黑" panose="020B0503020204020204" pitchFamily="34" charset="-122"/>
                <a:ea typeface="微软雅黑" panose="020B0503020204020204" pitchFamily="34" charset="-122"/>
              </a:rPr>
              <a:t>j</a:t>
            </a:r>
            <a:r>
              <a:rPr lang="zh-CN" altLang="en-US" sz="2400" dirty="0">
                <a:latin typeface="宋体" panose="02010600030101010101" pitchFamily="2" charset="-122"/>
                <a:ea typeface="宋体" panose="02010600030101010101" pitchFamily="2" charset="-122"/>
              </a:rPr>
              <a:t>，循环过程具有以下性质</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j</a:t>
            </a:r>
            <a:r>
              <a:rPr lang="zh-CN" altLang="en-US" sz="1800" dirty="0">
                <a:latin typeface="宋体" panose="02010600030101010101" pitchFamily="2" charset="-122"/>
                <a:ea typeface="宋体" panose="02010600030101010101" pitchFamily="2" charset="-122"/>
              </a:rPr>
              <a:t>是当前正要被插入到序列中的元素所在的位置下标）</a:t>
            </a: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spcBef>
                <a:spcPts val="600"/>
              </a:spcBef>
              <a:spcAft>
                <a:spcPts val="600"/>
              </a:spcAft>
              <a:buFont typeface="Wingdings 2" panose="05020102010507070707" pitchFamily="18" charset="2"/>
              <a:buNone/>
              <a:defRPr/>
            </a:pPr>
            <a:r>
              <a:rPr lang="zh-CN" altLang="en-US" sz="2000" i="1" dirty="0">
                <a:solidFill>
                  <a:srgbClr val="0000CC"/>
                </a:solidFill>
                <a:latin typeface="+mj-ea"/>
                <a:ea typeface="+mj-ea"/>
              </a:rPr>
              <a:t>                      </a:t>
            </a:r>
            <a:r>
              <a:rPr lang="zh-CN" altLang="en-US" sz="2400" dirty="0">
                <a:solidFill>
                  <a:srgbClr val="0000FF"/>
                </a:solidFill>
                <a:latin typeface="+mj-ea"/>
                <a:ea typeface="+mj-ea"/>
              </a:rPr>
              <a:t>子数组</a:t>
            </a:r>
            <a:r>
              <a:rPr lang="en-US" altLang="zh-CN" sz="2400" dirty="0">
                <a:solidFill>
                  <a:srgbClr val="0000FF"/>
                </a:solidFill>
                <a:latin typeface="+mj-ea"/>
                <a:ea typeface="+mj-ea"/>
              </a:rPr>
              <a:t>A[1~j-1]</a:t>
            </a:r>
            <a:r>
              <a:rPr lang="zh-CN" altLang="en-US" sz="2400" dirty="0">
                <a:solidFill>
                  <a:srgbClr val="0000FF"/>
                </a:solidFill>
                <a:latin typeface="+mj-ea"/>
                <a:ea typeface="+mj-ea"/>
              </a:rPr>
              <a:t>是已经被排好序的子序列。</a:t>
            </a:r>
            <a:endParaRPr lang="en-US" altLang="zh-CN" sz="2400" dirty="0">
              <a:solidFill>
                <a:srgbClr val="0000FF"/>
              </a:solidFill>
              <a:latin typeface="+mj-ea"/>
              <a:ea typeface="+mj-ea"/>
            </a:endParaRPr>
          </a:p>
          <a:p>
            <a:pPr lvl="1" eaLnBrk="1" hangingPunct="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这一性质，在</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被赋予初值</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，首次进入循环之前成立，而且每次循环之后（</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加了</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）、进入下一次循环之前也成立。</a:t>
            </a:r>
            <a:endParaRPr lang="en-US" altLang="zh-CN" sz="20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5774BB09-779D-4360-9D9E-917E01A0F3FE}"/>
              </a:ext>
            </a:extLst>
          </p:cNvPr>
          <p:cNvSpPr/>
          <p:nvPr/>
        </p:nvSpPr>
        <p:spPr>
          <a:xfrm>
            <a:off x="250825" y="4602163"/>
            <a:ext cx="8713788" cy="1754187"/>
          </a:xfrm>
          <a:prstGeom prst="rect">
            <a:avLst/>
          </a:prstGeom>
          <a:solidFill>
            <a:srgbClr val="66FFFF"/>
          </a:solidFill>
        </p:spPr>
        <p:txBody>
          <a:bodyPr>
            <a:spAutoFit/>
          </a:bodyPr>
          <a:lstStyle/>
          <a:p>
            <a:pPr marL="342900" indent="-342900" algn="just" eaLnBrk="1" hangingPunct="1">
              <a:lnSpc>
                <a:spcPct val="150000"/>
              </a:lnSpc>
              <a:buFont typeface="Wingdings" panose="05000000000000000000" pitchFamily="2" charset="2"/>
              <a:buChar char="u"/>
              <a:defRPr/>
            </a:pPr>
            <a:r>
              <a:rPr lang="zh-CN" altLang="en-US" sz="2400" dirty="0">
                <a:latin typeface="+mj-ea"/>
                <a:ea typeface="+mj-ea"/>
              </a:rPr>
              <a:t> 把这种在第一次进入循环之前成立、以后每次循环之后还成立的关系称为“</a:t>
            </a:r>
            <a:r>
              <a:rPr lang="zh-CN" altLang="en-US" sz="2400" dirty="0">
                <a:solidFill>
                  <a:srgbClr val="FF0000"/>
                </a:solidFill>
                <a:latin typeface="+mj-ea"/>
                <a:ea typeface="+mj-ea"/>
              </a:rPr>
              <a:t>循环不变关系</a:t>
            </a:r>
            <a:r>
              <a:rPr lang="zh-CN" altLang="en-US" sz="2400" dirty="0">
                <a:latin typeface="+mj-ea"/>
                <a:ea typeface="+mj-ea"/>
              </a:rPr>
              <a:t>”或“</a:t>
            </a:r>
            <a:r>
              <a:rPr lang="zh-CN" altLang="en-US" sz="2400" dirty="0">
                <a:solidFill>
                  <a:srgbClr val="FF0000"/>
                </a:solidFill>
                <a:latin typeface="+mj-ea"/>
                <a:ea typeface="+mj-ea"/>
              </a:rPr>
              <a:t>循环不变式</a:t>
            </a:r>
            <a:r>
              <a:rPr lang="zh-CN" altLang="en-US" sz="2400" dirty="0">
                <a:latin typeface="+mj-ea"/>
                <a:ea typeface="+mj-ea"/>
              </a:rPr>
              <a:t>”、“</a:t>
            </a:r>
            <a:r>
              <a:rPr lang="zh-CN" altLang="en-US" sz="2400" dirty="0">
                <a:solidFill>
                  <a:srgbClr val="FF0000"/>
                </a:solidFill>
                <a:latin typeface="+mj-ea"/>
                <a:ea typeface="+mj-ea"/>
              </a:rPr>
              <a:t>循环不变性质</a:t>
            </a:r>
            <a:r>
              <a:rPr lang="zh-CN" altLang="en-US" sz="2400" dirty="0">
                <a:latin typeface="+mj-ea"/>
                <a:ea typeface="+mj-ea"/>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31B1455A-1769-4F56-8648-2B4A1CB8BBF9}"/>
              </a:ext>
            </a:extLst>
          </p:cNvPr>
          <p:cNvSpPr>
            <a:spLocks noGrp="1"/>
          </p:cNvSpPr>
          <p:nvPr>
            <p:ph idx="1"/>
          </p:nvPr>
        </p:nvSpPr>
        <p:spPr>
          <a:xfrm>
            <a:off x="179388" y="1196975"/>
            <a:ext cx="8569325" cy="5545138"/>
          </a:xfrm>
        </p:spPr>
        <p:txBody>
          <a:bodyPr/>
          <a:lstStyle/>
          <a:p>
            <a:pPr algn="just" eaLnBrk="1" hangingPunct="1">
              <a:lnSpc>
                <a:spcPct val="150000"/>
              </a:lnSpc>
              <a:buFont typeface="Wingdings" panose="05000000000000000000" pitchFamily="2" charset="2"/>
              <a:buChar char="n"/>
              <a:defRPr/>
            </a:pPr>
            <a:r>
              <a:rPr lang="zh-CN" altLang="en-US" dirty="0">
                <a:solidFill>
                  <a:srgbClr val="0000CC"/>
                </a:solidFill>
                <a:latin typeface="+mj-ea"/>
                <a:ea typeface="+mj-ea"/>
              </a:rPr>
              <a:t>插入排序</a:t>
            </a:r>
            <a:r>
              <a:rPr lang="en-US" altLang="zh-CN" dirty="0">
                <a:solidFill>
                  <a:srgbClr val="0000CC"/>
                </a:solidFill>
                <a:latin typeface="+mj-ea"/>
              </a:rPr>
              <a:t>for</a:t>
            </a:r>
            <a:r>
              <a:rPr lang="zh-CN" altLang="en-US" dirty="0">
                <a:solidFill>
                  <a:srgbClr val="0000CC"/>
                </a:solidFill>
                <a:latin typeface="+mj-ea"/>
              </a:rPr>
              <a:t>循环</a:t>
            </a:r>
            <a:r>
              <a:rPr lang="zh-CN" altLang="en-US" dirty="0">
                <a:solidFill>
                  <a:srgbClr val="0000CC"/>
                </a:solidFill>
                <a:latin typeface="+mj-ea"/>
                <a:ea typeface="+mj-ea"/>
              </a:rPr>
              <a:t>的循环不变式可以描述为</a:t>
            </a:r>
            <a:r>
              <a:rPr lang="zh-CN" altLang="en-US" dirty="0">
                <a:latin typeface="+mj-ea"/>
                <a:ea typeface="+mj-ea"/>
              </a:rPr>
              <a:t>：</a:t>
            </a:r>
            <a:endParaRPr lang="en-US" altLang="zh-CN" dirty="0">
              <a:latin typeface="+mj-ea"/>
              <a:ea typeface="+mj-ea"/>
            </a:endParaRPr>
          </a:p>
          <a:p>
            <a:pPr marL="447675" indent="0" algn="just" eaLnBrk="1" hangingPunct="1">
              <a:lnSpc>
                <a:spcPct val="150000"/>
              </a:lnSpc>
              <a:buFont typeface="Wingdings 2" panose="05020102010507070707" pitchFamily="18" charset="2"/>
              <a:buNone/>
              <a:defRPr/>
            </a:pPr>
            <a:r>
              <a:rPr lang="zh-CN" altLang="en-US" sz="2800" dirty="0">
                <a:latin typeface="微软雅黑" panose="020B0503020204020204" pitchFamily="34" charset="-122"/>
                <a:ea typeface="微软雅黑" panose="020B0503020204020204" pitchFamily="34" charset="-122"/>
              </a:rPr>
              <a:t>       在第</a:t>
            </a:r>
            <a:r>
              <a:rPr lang="en-US" altLang="zh-CN" sz="2800" dirty="0">
                <a:latin typeface="微软雅黑" panose="020B0503020204020204" pitchFamily="34" charset="-122"/>
                <a:ea typeface="微软雅黑" panose="020B0503020204020204" pitchFamily="34" charset="-122"/>
              </a:rPr>
              <a:t>1~8</a:t>
            </a:r>
            <a:r>
              <a:rPr lang="zh-CN" altLang="en-US" sz="2800" dirty="0">
                <a:latin typeface="微软雅黑" panose="020B0503020204020204" pitchFamily="34" charset="-122"/>
                <a:ea typeface="微软雅黑" panose="020B0503020204020204" pitchFamily="34" charset="-122"/>
              </a:rPr>
              <a:t>行的</a:t>
            </a:r>
            <a:r>
              <a:rPr lang="en-US" altLang="zh-CN" sz="2800" dirty="0">
                <a:latin typeface="微软雅黑" panose="020B0503020204020204" pitchFamily="34" charset="-122"/>
                <a:ea typeface="微软雅黑" panose="020B0503020204020204" pitchFamily="34" charset="-122"/>
              </a:rPr>
              <a:t>for</a:t>
            </a:r>
            <a:r>
              <a:rPr lang="zh-CN" altLang="en-US" sz="2800" dirty="0">
                <a:latin typeface="微软雅黑" panose="020B0503020204020204" pitchFamily="34" charset="-122"/>
                <a:ea typeface="微软雅黑" panose="020B0503020204020204" pitchFamily="34" charset="-122"/>
              </a:rPr>
              <a:t>循环的每次迭代开始时，</a:t>
            </a:r>
            <a:r>
              <a:rPr lang="zh-CN" altLang="en-US" sz="2800" dirty="0">
                <a:solidFill>
                  <a:srgbClr val="FF0000"/>
                </a:solidFill>
                <a:latin typeface="微软雅黑" panose="020B0503020204020204" pitchFamily="34" charset="-122"/>
                <a:ea typeface="微软雅黑" panose="020B0503020204020204" pitchFamily="34" charset="-122"/>
              </a:rPr>
              <a:t>子数组</a:t>
            </a:r>
            <a:r>
              <a:rPr lang="en-US" altLang="zh-CN" sz="2800" dirty="0">
                <a:solidFill>
                  <a:srgbClr val="FF0000"/>
                </a:solidFill>
                <a:latin typeface="微软雅黑" panose="020B0503020204020204" pitchFamily="34" charset="-122"/>
                <a:ea typeface="微软雅黑" panose="020B0503020204020204" pitchFamily="34" charset="-122"/>
              </a:rPr>
              <a:t>A[1~j-1]</a:t>
            </a:r>
            <a:r>
              <a:rPr lang="zh-CN" altLang="en-US" sz="2800" dirty="0">
                <a:solidFill>
                  <a:srgbClr val="FF0000"/>
                </a:solidFill>
                <a:latin typeface="微软雅黑" panose="020B0503020204020204" pitchFamily="34" charset="-122"/>
                <a:ea typeface="微软雅黑" panose="020B0503020204020204" pitchFamily="34" charset="-122"/>
              </a:rPr>
              <a:t>由原来在</a:t>
            </a:r>
            <a:r>
              <a:rPr lang="en-US" altLang="zh-CN" sz="2800" dirty="0">
                <a:solidFill>
                  <a:srgbClr val="FF0000"/>
                </a:solidFill>
                <a:latin typeface="微软雅黑" panose="020B0503020204020204" pitchFamily="34" charset="-122"/>
                <a:ea typeface="微软雅黑" panose="020B0503020204020204" pitchFamily="34" charset="-122"/>
              </a:rPr>
              <a:t>A[1~j-1]</a:t>
            </a:r>
            <a:r>
              <a:rPr lang="zh-CN" altLang="en-US" sz="2800" dirty="0">
                <a:solidFill>
                  <a:srgbClr val="FF0000"/>
                </a:solidFill>
                <a:latin typeface="微软雅黑" panose="020B0503020204020204" pitchFamily="34" charset="-122"/>
                <a:ea typeface="微软雅黑" panose="020B0503020204020204" pitchFamily="34" charset="-122"/>
              </a:rPr>
              <a:t>中的元素组成，且已按序排列</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41026AF5-2AB7-4FBA-8FB3-F4457764243D}"/>
              </a:ext>
            </a:extLst>
          </p:cNvPr>
          <p:cNvSpPr>
            <a:spLocks noGrp="1"/>
          </p:cNvSpPr>
          <p:nvPr>
            <p:ph idx="1"/>
          </p:nvPr>
        </p:nvSpPr>
        <p:spPr>
          <a:xfrm>
            <a:off x="107950" y="333375"/>
            <a:ext cx="8928100" cy="6121400"/>
          </a:xfrm>
        </p:spPr>
        <p:txBody>
          <a:bodyPr/>
          <a:lstStyle/>
          <a:p>
            <a:pPr eaLnBrk="1" hangingPunct="1">
              <a:lnSpc>
                <a:spcPct val="150000"/>
              </a:lnSpc>
              <a:buFont typeface="Wingdings" panose="05000000000000000000" pitchFamily="2" charset="2"/>
              <a:buChar char="n"/>
              <a:defRPr/>
            </a:pPr>
            <a:r>
              <a:rPr lang="zh-CN" altLang="en-US" sz="2800" dirty="0">
                <a:latin typeface="+mj-ea"/>
                <a:ea typeface="+mj-ea"/>
              </a:rPr>
              <a:t>可以利用循环不变关系证明循环的正确性。</a:t>
            </a:r>
            <a:endParaRPr lang="en-US" altLang="zh-CN" sz="2800" dirty="0">
              <a:latin typeface="+mj-ea"/>
              <a:ea typeface="+mj-ea"/>
            </a:endParaRPr>
          </a:p>
          <a:p>
            <a:pPr marL="0" indent="0" eaLnBrk="1" hangingPunct="1">
              <a:lnSpc>
                <a:spcPct val="150000"/>
              </a:lnSpc>
              <a:buFont typeface="Wingdings 2" panose="05020102010507070707" pitchFamily="18" charset="2"/>
              <a:buNone/>
              <a:defRPr/>
            </a:pPr>
            <a:r>
              <a:rPr lang="zh-CN" altLang="en-US" sz="2400" dirty="0">
                <a:latin typeface="+mj-ea"/>
              </a:rPr>
              <a:t>    分三步走：</a:t>
            </a:r>
            <a:endParaRPr lang="en-US" altLang="zh-CN" sz="2400" dirty="0">
              <a:latin typeface="+mj-ea"/>
            </a:endParaRPr>
          </a:p>
          <a:p>
            <a:pPr marL="2335213" indent="-1439863" eaLnBrk="1" hangingPunct="1">
              <a:lnSpc>
                <a:spcPct val="150000"/>
              </a:lnSpc>
              <a:buFont typeface="Wingdings 2" panose="05020102010507070707" pitchFamily="18" charset="2"/>
              <a:buNone/>
              <a:defRPr/>
            </a:pPr>
            <a:r>
              <a:rPr lang="en-US" altLang="zh-CN" sz="2000" dirty="0">
                <a:latin typeface="+mj-ea"/>
                <a:ea typeface="+mj-ea"/>
              </a:rPr>
              <a:t>1</a:t>
            </a:r>
            <a:r>
              <a:rPr lang="zh-CN" altLang="en-US" sz="2000" dirty="0">
                <a:latin typeface="+mj-ea"/>
                <a:ea typeface="+mj-ea"/>
              </a:rPr>
              <a:t>）</a:t>
            </a:r>
            <a:r>
              <a:rPr lang="zh-CN" altLang="en-US" sz="2000" dirty="0">
                <a:solidFill>
                  <a:srgbClr val="0000CC"/>
                </a:solidFill>
                <a:latin typeface="+mj-ea"/>
                <a:ea typeface="+mj-ea"/>
              </a:rPr>
              <a:t>初始化</a:t>
            </a:r>
            <a:r>
              <a:rPr lang="zh-CN" altLang="en-US" sz="2000" dirty="0">
                <a:latin typeface="+mj-ea"/>
                <a:ea typeface="+mj-ea"/>
              </a:rPr>
              <a:t>：</a:t>
            </a:r>
            <a:r>
              <a:rPr lang="zh-CN" altLang="en-US" sz="2000" dirty="0">
                <a:latin typeface="宋体" panose="02010600030101010101" pitchFamily="2" charset="-122"/>
                <a:ea typeface="宋体" panose="02010600030101010101" pitchFamily="2" charset="-122"/>
              </a:rPr>
              <a:t>证明初始状态时循环不变式成立，即证明循环不变式在循环开始之前为真；</a:t>
            </a:r>
            <a:endParaRPr lang="en-US" altLang="zh-CN" sz="2000" dirty="0">
              <a:latin typeface="宋体" panose="02010600030101010101" pitchFamily="2" charset="-122"/>
              <a:ea typeface="宋体" panose="02010600030101010101" pitchFamily="2" charset="-122"/>
            </a:endParaRPr>
          </a:p>
          <a:p>
            <a:pPr marL="2335213" indent="-1439863" eaLnBrk="1" hangingPunct="1">
              <a:lnSpc>
                <a:spcPct val="150000"/>
              </a:lnSpc>
              <a:buFont typeface="Wingdings 2" panose="05020102010507070707" pitchFamily="18" charset="2"/>
              <a:buNone/>
              <a:defRPr/>
            </a:pPr>
            <a:r>
              <a:rPr lang="en-US" altLang="zh-CN" sz="2000" dirty="0">
                <a:latin typeface="+mj-ea"/>
                <a:ea typeface="+mj-ea"/>
              </a:rPr>
              <a:t>2</a:t>
            </a:r>
            <a:r>
              <a:rPr lang="zh-CN" altLang="en-US" sz="2000" dirty="0">
                <a:latin typeface="+mj-ea"/>
                <a:ea typeface="+mj-ea"/>
              </a:rPr>
              <a:t>）</a:t>
            </a:r>
            <a:r>
              <a:rPr lang="zh-CN" altLang="en-US" sz="2000" dirty="0">
                <a:solidFill>
                  <a:srgbClr val="0000CC"/>
                </a:solidFill>
                <a:latin typeface="+mj-ea"/>
                <a:ea typeface="+mj-ea"/>
              </a:rPr>
              <a:t>保持</a:t>
            </a:r>
            <a:r>
              <a:rPr lang="zh-CN" altLang="en-US" sz="2000" dirty="0">
                <a:latin typeface="+mj-ea"/>
                <a:ea typeface="+mj-ea"/>
              </a:rPr>
              <a:t>：</a:t>
            </a:r>
            <a:r>
              <a:rPr lang="zh-CN" altLang="en-US" sz="2000" dirty="0">
                <a:latin typeface="宋体" panose="02010600030101010101" pitchFamily="2" charset="-122"/>
                <a:ea typeface="宋体" panose="02010600030101010101" pitchFamily="2" charset="-122"/>
              </a:rPr>
              <a:t>证明每次循环之后、下一次循环开始之前循环不变式仍为真；</a:t>
            </a:r>
            <a:endParaRPr lang="en-US" altLang="zh-CN" sz="2000" dirty="0">
              <a:latin typeface="宋体" panose="02010600030101010101" pitchFamily="2" charset="-122"/>
              <a:ea typeface="宋体" panose="02010600030101010101" pitchFamily="2" charset="-122"/>
            </a:endParaRPr>
          </a:p>
          <a:p>
            <a:pPr marL="2335213" indent="-1439863" eaLnBrk="1" hangingPunct="1">
              <a:lnSpc>
                <a:spcPct val="150000"/>
              </a:lnSpc>
              <a:buFont typeface="Wingdings 2" panose="05020102010507070707" pitchFamily="18" charset="2"/>
              <a:buNone/>
              <a:defRPr/>
            </a:pPr>
            <a:r>
              <a:rPr lang="en-US" altLang="zh-CN" sz="2000" dirty="0">
                <a:latin typeface="+mj-ea"/>
                <a:ea typeface="+mj-ea"/>
              </a:rPr>
              <a:t>3</a:t>
            </a:r>
            <a:r>
              <a:rPr lang="zh-CN" altLang="en-US" sz="2000" dirty="0">
                <a:latin typeface="+mj-ea"/>
                <a:ea typeface="+mj-ea"/>
              </a:rPr>
              <a:t>）</a:t>
            </a:r>
            <a:r>
              <a:rPr lang="zh-CN" altLang="en-US" sz="2000" dirty="0">
                <a:solidFill>
                  <a:srgbClr val="0000CC"/>
                </a:solidFill>
                <a:latin typeface="+mj-ea"/>
                <a:ea typeface="+mj-ea"/>
              </a:rPr>
              <a:t>终止</a:t>
            </a:r>
            <a:r>
              <a:rPr lang="zh-CN" altLang="en-US" sz="2000" dirty="0">
                <a:latin typeface="+mj-ea"/>
                <a:ea typeface="+mj-ea"/>
              </a:rPr>
              <a:t>：</a:t>
            </a:r>
            <a:r>
              <a:rPr lang="zh-CN" altLang="en-US" sz="2000" dirty="0">
                <a:latin typeface="宋体" panose="02010600030101010101" pitchFamily="2" charset="-122"/>
                <a:ea typeface="宋体" panose="02010600030101010101" pitchFamily="2" charset="-122"/>
              </a:rPr>
              <a:t>证明循环可以在有限次循环之后终止。</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zh-CN" altLang="en-US" sz="2400" dirty="0">
                <a:latin typeface="+mj-ea"/>
              </a:rPr>
              <a:t>    </a:t>
            </a:r>
            <a:r>
              <a:rPr lang="zh-CN" altLang="en-US" sz="2400" dirty="0">
                <a:latin typeface="微软雅黑" panose="020B0503020204020204" pitchFamily="34" charset="-122"/>
                <a:ea typeface="微软雅黑" panose="020B0503020204020204" pitchFamily="34" charset="-122"/>
              </a:rPr>
              <a:t>证明循环正确性的思路：</a:t>
            </a:r>
            <a:endParaRPr lang="en-US" altLang="zh-CN" sz="2400" dirty="0">
              <a:latin typeface="微软雅黑" panose="020B0503020204020204" pitchFamily="34" charset="-122"/>
              <a:ea typeface="微软雅黑" panose="020B0503020204020204" pitchFamily="34" charset="-122"/>
            </a:endParaRPr>
          </a:p>
          <a:p>
            <a:pPr marL="1343025" eaLnBrk="1" hangingPunct="1">
              <a:lnSpc>
                <a:spcPct val="15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）步类似于</a:t>
            </a:r>
            <a:r>
              <a:rPr lang="zh-CN" altLang="en-US" sz="2000" dirty="0">
                <a:solidFill>
                  <a:srgbClr val="0000CC"/>
                </a:solidFill>
                <a:latin typeface="宋体" panose="02010600030101010101" pitchFamily="2" charset="-122"/>
                <a:ea typeface="宋体" panose="02010600030101010101" pitchFamily="2" charset="-122"/>
              </a:rPr>
              <a:t>数学归纳法</a:t>
            </a:r>
            <a:r>
              <a:rPr lang="zh-CN" altLang="en-US" sz="2000" dirty="0">
                <a:latin typeface="宋体" panose="02010600030101010101" pitchFamily="2" charset="-122"/>
                <a:ea typeface="宋体" panose="02010600030101010101" pitchFamily="2" charset="-122"/>
              </a:rPr>
              <a:t>的证明策略</a:t>
            </a:r>
            <a:endParaRPr lang="en-US" altLang="zh-CN" sz="2000" dirty="0">
              <a:latin typeface="宋体" panose="02010600030101010101" pitchFamily="2" charset="-122"/>
              <a:ea typeface="宋体" panose="02010600030101010101" pitchFamily="2" charset="-122"/>
            </a:endParaRPr>
          </a:p>
          <a:p>
            <a:pPr marL="1343025" eaLnBrk="1" hangingPunct="1">
              <a:lnSpc>
                <a:spcPct val="15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第</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）步保证算法可以终止</a:t>
            </a:r>
            <a:endParaRPr lang="en-US" altLang="zh-CN" sz="2000" dirty="0">
              <a:latin typeface="宋体" panose="02010600030101010101" pitchFamily="2" charset="-122"/>
              <a:ea typeface="宋体" panose="02010600030101010101" pitchFamily="2" charset="-122"/>
            </a:endParaRPr>
          </a:p>
          <a:p>
            <a:pPr marL="1343025" eaLnBrk="1" hangingPunct="1">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如果</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）都满足，则说明循环过程正确</a:t>
            </a:r>
            <a:endParaRPr lang="en-US" altLang="zh-CN" sz="2000" dirty="0">
              <a:latin typeface="微软雅黑" panose="020B0503020204020204" pitchFamily="34" charset="-122"/>
              <a:ea typeface="微软雅黑" panose="020B0503020204020204" pitchFamily="34" charset="-122"/>
            </a:endParaRPr>
          </a:p>
          <a:p>
            <a:pPr marL="1000125"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（为什么？有理论保证，自学：程序的逻辑）</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endParaRPr lang="en-US" altLang="zh-CN" sz="2000" dirty="0">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0BD066-9252-40F2-B32E-996D86B58327}"/>
              </a:ext>
            </a:extLst>
          </p:cNvPr>
          <p:cNvSpPr>
            <a:spLocks noGrp="1"/>
          </p:cNvSpPr>
          <p:nvPr>
            <p:ph idx="1"/>
          </p:nvPr>
        </p:nvSpPr>
        <p:spPr>
          <a:xfrm>
            <a:off x="35496" y="116632"/>
            <a:ext cx="8713788" cy="5472113"/>
          </a:xfrm>
        </p:spPr>
        <p:txBody>
          <a:bodyPr/>
          <a:lstStyle/>
          <a:p>
            <a:pPr marL="0" indent="0">
              <a:lnSpc>
                <a:spcPct val="150000"/>
              </a:lnSpc>
              <a:spcBef>
                <a:spcPts val="0"/>
              </a:spcBef>
              <a:buFont typeface="Wingdings 2" panose="05020102010507070707" pitchFamily="18" charset="2"/>
              <a:buNone/>
              <a:defRPr/>
            </a:pP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花剌子模：</a:t>
            </a:r>
            <a:r>
              <a:rPr lang="en-US" altLang="zh-CN" sz="2400" dirty="0">
                <a:latin typeface="+mj-ea"/>
                <a:ea typeface="+mj-ea"/>
              </a:rPr>
              <a:t>9</a:t>
            </a:r>
            <a:r>
              <a:rPr lang="zh-CN" altLang="en-US" sz="2400" dirty="0">
                <a:latin typeface="+mj-ea"/>
                <a:ea typeface="+mj-ea"/>
              </a:rPr>
              <a:t>世纪波斯数学家、天文学家、地理学家</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阿布</a:t>
            </a:r>
            <a:r>
              <a:rPr lang="en-US" altLang="zh-CN" sz="2400" dirty="0">
                <a:latin typeface="+mj-ea"/>
                <a:ea typeface="+mj-ea"/>
              </a:rPr>
              <a:t>·</a:t>
            </a:r>
            <a:r>
              <a:rPr lang="zh-CN" altLang="en-US" sz="2400" dirty="0">
                <a:latin typeface="+mj-ea"/>
                <a:ea typeface="+mj-ea"/>
              </a:rPr>
              <a:t>阿卜杜拉</a:t>
            </a:r>
            <a:r>
              <a:rPr lang="en-US" altLang="zh-CN" sz="2400" dirty="0">
                <a:latin typeface="+mj-ea"/>
                <a:ea typeface="+mj-ea"/>
              </a:rPr>
              <a:t>·</a:t>
            </a:r>
            <a:r>
              <a:rPr lang="zh-CN" altLang="en-US" sz="2400" dirty="0">
                <a:latin typeface="+mj-ea"/>
                <a:ea typeface="+mj-ea"/>
              </a:rPr>
              <a:t>穆罕默德</a:t>
            </a:r>
            <a:r>
              <a:rPr lang="en-US" altLang="zh-CN" sz="2400" dirty="0">
                <a:latin typeface="+mj-ea"/>
                <a:ea typeface="+mj-ea"/>
              </a:rPr>
              <a:t>·</a:t>
            </a:r>
            <a:r>
              <a:rPr lang="zh-CN" altLang="en-US" sz="2400" dirty="0">
                <a:latin typeface="+mj-ea"/>
                <a:ea typeface="+mj-ea"/>
              </a:rPr>
              <a:t>伊本</a:t>
            </a:r>
            <a:r>
              <a:rPr lang="en-US" altLang="zh-CN" sz="2400" dirty="0">
                <a:latin typeface="+mj-ea"/>
                <a:ea typeface="+mj-ea"/>
              </a:rPr>
              <a:t>·</a:t>
            </a:r>
            <a:r>
              <a:rPr lang="zh-CN" altLang="en-US" sz="2400" dirty="0">
                <a:latin typeface="+mj-ea"/>
                <a:ea typeface="+mj-ea"/>
              </a:rPr>
              <a:t>穆萨</a:t>
            </a:r>
            <a:r>
              <a:rPr lang="en-US" altLang="zh-CN" sz="2400" dirty="0">
                <a:latin typeface="+mj-ea"/>
                <a:ea typeface="+mj-ea"/>
              </a:rPr>
              <a:t>·</a:t>
            </a: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花剌子模</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err="1">
                <a:latin typeface="+mj-ea"/>
                <a:ea typeface="+mj-ea"/>
              </a:rPr>
              <a:t>Abū</a:t>
            </a:r>
            <a:r>
              <a:rPr lang="en-US" altLang="zh-CN" sz="2400" dirty="0">
                <a:latin typeface="+mj-ea"/>
                <a:ea typeface="+mj-ea"/>
              </a:rPr>
              <a:t> </a:t>
            </a:r>
            <a:r>
              <a:rPr lang="en-US" altLang="zh-CN" sz="2400" dirty="0" err="1">
                <a:latin typeface="+mj-ea"/>
                <a:ea typeface="+mj-ea"/>
              </a:rPr>
              <a:t>ʿAbdallāh</a:t>
            </a:r>
            <a:r>
              <a:rPr lang="en-US" altLang="zh-CN" sz="2400" dirty="0">
                <a:latin typeface="+mj-ea"/>
                <a:ea typeface="+mj-ea"/>
              </a:rPr>
              <a:t> </a:t>
            </a:r>
            <a:r>
              <a:rPr lang="en-US" altLang="zh-CN" sz="2400" dirty="0" err="1">
                <a:latin typeface="+mj-ea"/>
                <a:ea typeface="+mj-ea"/>
              </a:rPr>
              <a:t>Muḥammad</a:t>
            </a:r>
            <a:r>
              <a:rPr lang="en-US" altLang="zh-CN" sz="2400" dirty="0">
                <a:latin typeface="+mj-ea"/>
                <a:ea typeface="+mj-ea"/>
              </a:rPr>
              <a:t> bin </a:t>
            </a:r>
            <a:r>
              <a:rPr lang="en-US" altLang="zh-CN" sz="2400" dirty="0" err="1">
                <a:latin typeface="+mj-ea"/>
                <a:ea typeface="+mj-ea"/>
              </a:rPr>
              <a:t>Mūsā</a:t>
            </a:r>
            <a:r>
              <a:rPr lang="en-US" altLang="zh-CN" sz="2400" dirty="0">
                <a:latin typeface="+mj-ea"/>
                <a:ea typeface="+mj-ea"/>
              </a:rPr>
              <a:t> al-</a:t>
            </a:r>
            <a:r>
              <a:rPr lang="en-US" altLang="zh-CN" sz="2400" dirty="0" err="1">
                <a:latin typeface="+mj-ea"/>
                <a:ea typeface="+mj-ea"/>
              </a:rPr>
              <a:t>Khwārizmī</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ar-AE" altLang="zh-CN" sz="2400" dirty="0">
                <a:latin typeface="+mj-ea"/>
                <a:ea typeface="+mj-ea"/>
              </a:rPr>
              <a:t>محمد بن موسی خوارزمی</a:t>
            </a:r>
            <a:endParaRPr lang="en-US" altLang="zh-CN" sz="2400" dirty="0">
              <a:latin typeface="+mj-ea"/>
              <a:ea typeface="+mj-ea"/>
            </a:endParaRPr>
          </a:p>
          <a:p>
            <a:pPr>
              <a:lnSpc>
                <a:spcPct val="150000"/>
              </a:lnSpc>
              <a:spcBef>
                <a:spcPts val="0"/>
              </a:spcBef>
              <a:buFont typeface="Wingdings" panose="05000000000000000000" pitchFamily="2" charset="2"/>
              <a:buChar char="l"/>
              <a:defRPr/>
            </a:pPr>
            <a:endParaRPr lang="en-US" altLang="zh-CN" sz="2400" dirty="0">
              <a:latin typeface="+mj-ea"/>
              <a:ea typeface="+mj-ea"/>
            </a:endParaRPr>
          </a:p>
        </p:txBody>
      </p:sp>
      <p:pic>
        <p:nvPicPr>
          <p:cNvPr id="5" name="图片 4">
            <a:extLst>
              <a:ext uri="{FF2B5EF4-FFF2-40B4-BE49-F238E27FC236}">
                <a16:creationId xmlns:a16="http://schemas.microsoft.com/office/drawing/2014/main" id="{65AFDDF9-BAAC-47DD-9139-24484AF60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2420888"/>
            <a:ext cx="8784976" cy="4262086"/>
          </a:xfrm>
          <a:prstGeom prst="rect">
            <a:avLst/>
          </a:prstGeom>
        </p:spPr>
      </p:pic>
    </p:spTree>
    <p:extLst>
      <p:ext uri="{BB962C8B-B14F-4D97-AF65-F5344CB8AC3E}">
        <p14:creationId xmlns:p14="http://schemas.microsoft.com/office/powerpoint/2010/main" val="419949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03411F0A-2353-41B1-A704-17269DE2072E}"/>
              </a:ext>
            </a:extLst>
          </p:cNvPr>
          <p:cNvSpPr>
            <a:spLocks noGrp="1"/>
          </p:cNvSpPr>
          <p:nvPr>
            <p:ph idx="1"/>
          </p:nvPr>
        </p:nvSpPr>
        <p:spPr>
          <a:xfrm>
            <a:off x="250825" y="333375"/>
            <a:ext cx="8713788" cy="6119813"/>
          </a:xfrm>
        </p:spPr>
        <p:txBody>
          <a:bodyPr/>
          <a:lstStyle/>
          <a:p>
            <a:pPr marL="0" indent="0" eaLnBrk="1" hangingPunct="1">
              <a:lnSpc>
                <a:spcPct val="150000"/>
              </a:lnSpc>
              <a:buFont typeface="Wingdings 2" panose="05020102010507070707" pitchFamily="18" charset="2"/>
              <a:buNone/>
              <a:defRPr/>
            </a:pPr>
            <a:r>
              <a:rPr lang="zh-CN" altLang="en-US" sz="2400" dirty="0">
                <a:latin typeface="+mj-ea"/>
                <a:ea typeface="+mj-ea"/>
              </a:rPr>
              <a:t>利用循环不变关系证明插入排序的正确性。</a:t>
            </a:r>
            <a:endParaRPr lang="en-US" altLang="zh-CN" sz="2400" dirty="0">
              <a:latin typeface="+mj-ea"/>
              <a:ea typeface="+mj-ea"/>
            </a:endParaRPr>
          </a:p>
          <a:p>
            <a:pPr marL="0" indent="0" eaLnBrk="1" hangingPunct="1">
              <a:lnSpc>
                <a:spcPct val="150000"/>
              </a:lnSpc>
              <a:buFont typeface="Wingdings 2" panose="05020102010507070707" pitchFamily="18" charset="2"/>
              <a:buNone/>
              <a:defRPr/>
            </a:pPr>
            <a:r>
              <a:rPr lang="en-US" altLang="zh-CN" sz="2400" dirty="0">
                <a:latin typeface="+mj-ea"/>
                <a:ea typeface="+mj-ea"/>
              </a:rPr>
              <a:t>1</a:t>
            </a:r>
            <a:r>
              <a:rPr lang="zh-CN" altLang="en-US" sz="2400" dirty="0">
                <a:latin typeface="+mj-ea"/>
                <a:ea typeface="+mj-ea"/>
              </a:rPr>
              <a:t>）</a:t>
            </a:r>
            <a:r>
              <a:rPr lang="zh-CN" altLang="en-US" sz="2400" dirty="0">
                <a:solidFill>
                  <a:srgbClr val="FF0000"/>
                </a:solidFill>
                <a:latin typeface="+mj-ea"/>
                <a:ea typeface="+mj-ea"/>
              </a:rPr>
              <a:t>初始化</a:t>
            </a:r>
            <a:r>
              <a:rPr lang="zh-CN" altLang="en-US" sz="2400" dirty="0">
                <a:latin typeface="+mj-ea"/>
                <a:ea typeface="+mj-ea"/>
              </a:rPr>
              <a:t>：</a:t>
            </a:r>
            <a:r>
              <a:rPr lang="zh-CN" altLang="en-US" sz="2400" dirty="0">
                <a:solidFill>
                  <a:srgbClr val="0000CC"/>
                </a:solidFill>
                <a:latin typeface="+mj-ea"/>
                <a:ea typeface="+mj-ea"/>
              </a:rPr>
              <a:t>证明循环不变式在循环开始之前为真</a:t>
            </a:r>
            <a:endParaRPr lang="en-US" altLang="zh-CN" sz="2400" dirty="0">
              <a:solidFill>
                <a:srgbClr val="0000CC"/>
              </a:solidFill>
              <a:latin typeface="+mj-ea"/>
              <a:ea typeface="+mj-ea"/>
            </a:endParaRPr>
          </a:p>
          <a:p>
            <a:pPr marL="0"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第一次循环之前，</a:t>
            </a:r>
            <a:r>
              <a:rPr lang="en-US" altLang="zh-CN" sz="2000" dirty="0">
                <a:latin typeface="宋体" panose="02010600030101010101" pitchFamily="2" charset="-122"/>
                <a:ea typeface="宋体" panose="02010600030101010101" pitchFamily="2" charset="-122"/>
              </a:rPr>
              <a:t>j=2</a:t>
            </a:r>
            <a:r>
              <a:rPr lang="zh-CN" altLang="en-US" sz="2000" dirty="0">
                <a:latin typeface="宋体" panose="02010600030101010101" pitchFamily="2" charset="-122"/>
                <a:ea typeface="宋体" panose="02010600030101010101" pitchFamily="2" charset="-122"/>
              </a:rPr>
              <a:t>，子数组</a:t>
            </a:r>
            <a:r>
              <a:rPr lang="en-US" altLang="zh-CN" sz="2000" dirty="0">
                <a:latin typeface="宋体" panose="02010600030101010101" pitchFamily="2" charset="-122"/>
                <a:ea typeface="宋体" panose="02010600030101010101" pitchFamily="2" charset="-122"/>
              </a:rPr>
              <a:t>A[1..j-1]</a:t>
            </a:r>
            <a:r>
              <a:rPr lang="zh-CN" altLang="en-US" sz="2000" dirty="0">
                <a:latin typeface="宋体" panose="02010600030101010101" pitchFamily="2" charset="-122"/>
                <a:ea typeface="宋体" panose="02010600030101010101" pitchFamily="2" charset="-122"/>
              </a:rPr>
              <a:t>实际上只有一个元素，即</a:t>
            </a:r>
            <a:r>
              <a:rPr lang="en-US" altLang="zh-CN" sz="2000" dirty="0">
                <a:latin typeface="宋体" panose="02010600030101010101" pitchFamily="2" charset="-122"/>
                <a:ea typeface="宋体" panose="02010600030101010101" pitchFamily="2" charset="-122"/>
              </a:rPr>
              <a:t>A[1]</a:t>
            </a:r>
            <a:r>
              <a:rPr lang="zh-CN" altLang="en-US" sz="2000" dirty="0">
                <a:latin typeface="宋体" panose="02010600030101010101" pitchFamily="2" charset="-122"/>
                <a:ea typeface="宋体" panose="02010600030101010101" pitchFamily="2" charset="-122"/>
              </a:rPr>
              <a:t>，且这个</a:t>
            </a:r>
            <a:r>
              <a:rPr lang="en-US" altLang="zh-CN" sz="2000" dirty="0">
                <a:latin typeface="宋体" panose="02010600030101010101" pitchFamily="2" charset="-122"/>
                <a:ea typeface="宋体" panose="02010600030101010101" pitchFamily="2" charset="-122"/>
              </a:rPr>
              <a:t>A[1]</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中原来的元素。所以表明第一次循环迭代之前循环不变式成立 </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初始状态成立。</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en-US" altLang="zh-CN" sz="2400" dirty="0">
                <a:latin typeface="+mj-ea"/>
                <a:ea typeface="+mj-ea"/>
              </a:rPr>
              <a:t>2</a:t>
            </a:r>
            <a:r>
              <a:rPr lang="zh-CN" altLang="en-US" sz="2400" dirty="0">
                <a:latin typeface="+mj-ea"/>
                <a:ea typeface="+mj-ea"/>
              </a:rPr>
              <a:t>）</a:t>
            </a:r>
            <a:r>
              <a:rPr lang="zh-CN" altLang="en-US" sz="2400" dirty="0">
                <a:solidFill>
                  <a:srgbClr val="FF0000"/>
                </a:solidFill>
                <a:latin typeface="+mj-ea"/>
                <a:ea typeface="+mj-ea"/>
              </a:rPr>
              <a:t>保持</a:t>
            </a:r>
            <a:r>
              <a:rPr lang="zh-CN" altLang="en-US" sz="2400" dirty="0">
                <a:latin typeface="+mj-ea"/>
                <a:ea typeface="+mj-ea"/>
              </a:rPr>
              <a:t>：</a:t>
            </a:r>
            <a:r>
              <a:rPr lang="zh-CN" altLang="en-US" sz="2400" dirty="0">
                <a:solidFill>
                  <a:srgbClr val="0000CC"/>
                </a:solidFill>
                <a:latin typeface="+mj-ea"/>
                <a:ea typeface="+mj-ea"/>
              </a:rPr>
              <a:t>证明每次循环之后循环不变式仍为真</a:t>
            </a:r>
            <a:endParaRPr lang="en-US" altLang="zh-CN" sz="2400" dirty="0">
              <a:solidFill>
                <a:srgbClr val="0000CC"/>
              </a:solidFill>
              <a:latin typeface="+mj-ea"/>
              <a:ea typeface="+mj-ea"/>
            </a:endParaRPr>
          </a:p>
          <a:p>
            <a:pPr marL="0" indent="0" algn="just"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观察</a:t>
            </a: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循环体，可以看到</a:t>
            </a:r>
            <a:r>
              <a:rPr lang="en-US" altLang="zh-CN" sz="2000" dirty="0">
                <a:latin typeface="宋体" panose="02010600030101010101" pitchFamily="2" charset="-122"/>
                <a:ea typeface="宋体" panose="02010600030101010101" pitchFamily="2" charset="-122"/>
              </a:rPr>
              <a:t>4~7</a:t>
            </a:r>
            <a:r>
              <a:rPr lang="zh-CN" altLang="en-US" sz="2000" dirty="0">
                <a:latin typeface="宋体" panose="02010600030101010101" pitchFamily="2" charset="-122"/>
                <a:ea typeface="宋体" panose="02010600030101010101" pitchFamily="2" charset="-122"/>
              </a:rPr>
              <a:t>行是将</a:t>
            </a:r>
            <a:r>
              <a:rPr lang="en-US" altLang="zh-CN" sz="2000" dirty="0">
                <a:latin typeface="宋体" panose="02010600030101010101" pitchFamily="2" charset="-122"/>
                <a:ea typeface="宋体" panose="02010600030101010101" pitchFamily="2" charset="-122"/>
              </a:rPr>
              <a:t>A[j-1]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A[j-2]</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A[j-3]…</a:t>
            </a:r>
            <a:r>
              <a:rPr lang="zh-CN" altLang="en-US" sz="2000" dirty="0">
                <a:latin typeface="宋体" panose="02010600030101010101" pitchFamily="2" charset="-122"/>
                <a:ea typeface="宋体" panose="02010600030101010101" pitchFamily="2" charset="-122"/>
              </a:rPr>
              <a:t>依次向右移动一个位置（</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循环，这里不另行证明），直到找到对当前</a:t>
            </a:r>
            <a:r>
              <a:rPr lang="en-US" altLang="zh-CN" sz="2000" dirty="0">
                <a:latin typeface="宋体" panose="02010600030101010101" pitchFamily="2" charset="-122"/>
                <a:ea typeface="宋体" panose="02010600030101010101" pitchFamily="2" charset="-122"/>
              </a:rPr>
              <a:t>A[j]</a:t>
            </a:r>
            <a:r>
              <a:rPr lang="zh-CN" altLang="en-US" sz="2000" dirty="0">
                <a:latin typeface="宋体" panose="02010600030101010101" pitchFamily="2" charset="-122"/>
                <a:ea typeface="宋体" panose="02010600030101010101" pitchFamily="2" charset="-122"/>
              </a:rPr>
              <a:t>适当的位置，之后在第</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行将</a:t>
            </a:r>
            <a:r>
              <a:rPr lang="en-US" altLang="zh-CN" sz="2000" dirty="0">
                <a:latin typeface="宋体" panose="02010600030101010101" pitchFamily="2" charset="-122"/>
                <a:ea typeface="宋体" panose="02010600030101010101" pitchFamily="2" charset="-122"/>
              </a:rPr>
              <a:t>A[j]</a:t>
            </a:r>
            <a:r>
              <a:rPr lang="zh-CN" altLang="en-US" sz="2000" dirty="0">
                <a:latin typeface="宋体" panose="02010600030101010101" pitchFamily="2" charset="-122"/>
                <a:ea typeface="宋体" panose="02010600030101010101" pitchFamily="2" charset="-122"/>
              </a:rPr>
              <a:t>插入该位置。</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这时子数组</a:t>
            </a:r>
            <a:r>
              <a:rPr lang="en-US" altLang="zh-CN" sz="2000" dirty="0">
                <a:latin typeface="宋体" panose="02010600030101010101" pitchFamily="2" charset="-122"/>
                <a:ea typeface="宋体" panose="02010600030101010101" pitchFamily="2" charset="-122"/>
              </a:rPr>
              <a:t>A[1..j]</a:t>
            </a:r>
            <a:r>
              <a:rPr lang="zh-CN" altLang="en-US" sz="2000" dirty="0">
                <a:latin typeface="宋体" panose="02010600030101010101" pitchFamily="2" charset="-122"/>
                <a:ea typeface="宋体" panose="02010600030101010101" pitchFamily="2" charset="-122"/>
              </a:rPr>
              <a:t>显然是由原来在</a:t>
            </a:r>
            <a:r>
              <a:rPr lang="en-US" altLang="zh-CN" sz="2000" dirty="0">
                <a:latin typeface="宋体" panose="02010600030101010101" pitchFamily="2" charset="-122"/>
                <a:ea typeface="宋体" panose="02010600030101010101" pitchFamily="2" charset="-122"/>
              </a:rPr>
              <a:t>A[1..j]</a:t>
            </a:r>
            <a:r>
              <a:rPr lang="zh-CN" altLang="en-US" sz="2000" dirty="0">
                <a:latin typeface="宋体" panose="02010600030101010101" pitchFamily="2" charset="-122"/>
                <a:ea typeface="宋体" panose="02010600030101010101" pitchFamily="2" charset="-122"/>
              </a:rPr>
              <a:t>中的元素组成，且已按序排列。再之后，执行</a:t>
            </a:r>
            <a:r>
              <a:rPr lang="en-US" altLang="zh-CN" sz="2000" dirty="0">
                <a:solidFill>
                  <a:srgbClr val="FF0000"/>
                </a:solidFill>
                <a:latin typeface="宋体" panose="02010600030101010101" pitchFamily="2" charset="-122"/>
                <a:ea typeface="宋体" panose="02010600030101010101" pitchFamily="2" charset="-122"/>
              </a:rPr>
              <a:t>j+=1</a:t>
            </a:r>
            <a:r>
              <a:rPr lang="zh-CN" altLang="en-US" sz="1400" dirty="0">
                <a:latin typeface="宋体" panose="02010600030101010101" pitchFamily="2" charset="-122"/>
                <a:ea typeface="宋体" panose="02010600030101010101" pitchFamily="2" charset="-122"/>
              </a:rPr>
              <a:t>（</a:t>
            </a:r>
            <a:r>
              <a:rPr lang="zh-CN" altLang="en-US" sz="1400" dirty="0">
                <a:solidFill>
                  <a:srgbClr val="FF0000"/>
                </a:solidFill>
                <a:latin typeface="宋体" panose="02010600030101010101" pitchFamily="2" charset="-122"/>
                <a:ea typeface="宋体" panose="02010600030101010101" pitchFamily="2" charset="-122"/>
              </a:rPr>
              <a:t>下次循环开始之前的状态</a:t>
            </a:r>
            <a:r>
              <a:rPr lang="zh-CN" altLang="en-US" sz="14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，此时原来的“</a:t>
            </a:r>
            <a:r>
              <a:rPr lang="en-US" altLang="zh-CN" sz="2000" dirty="0">
                <a:latin typeface="宋体" panose="02010600030101010101" pitchFamily="2" charset="-122"/>
                <a:ea typeface="宋体" panose="02010600030101010101" pitchFamily="2" charset="-122"/>
              </a:rPr>
              <a:t>A[1..j]</a:t>
            </a:r>
            <a:r>
              <a:rPr lang="zh-CN" altLang="en-US" sz="2000" dirty="0">
                <a:latin typeface="宋体" panose="02010600030101010101" pitchFamily="2" charset="-122"/>
                <a:ea typeface="宋体" panose="02010600030101010101" pitchFamily="2" charset="-122"/>
              </a:rPr>
              <a:t>”变成了新的</a:t>
            </a:r>
            <a:r>
              <a:rPr lang="en-US" altLang="zh-CN" sz="2000" dirty="0">
                <a:latin typeface="宋体" panose="02010600030101010101" pitchFamily="2" charset="-122"/>
                <a:ea typeface="宋体" panose="02010600030101010101" pitchFamily="2" charset="-122"/>
              </a:rPr>
              <a:t>A[1..j-1]</a:t>
            </a:r>
            <a:r>
              <a:rPr lang="zh-CN" altLang="en-US" sz="2000" dirty="0">
                <a:latin typeface="宋体" panose="02010600030101010101" pitchFamily="2" charset="-122"/>
                <a:ea typeface="宋体" panose="02010600030101010101" pitchFamily="2" charset="-122"/>
              </a:rPr>
              <a:t>。故循环不变式依然成立。</a:t>
            </a:r>
            <a:endParaRPr lang="en-US" altLang="zh-CN" sz="2000" dirty="0">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1">
            <a:extLst>
              <a:ext uri="{FF2B5EF4-FFF2-40B4-BE49-F238E27FC236}">
                <a16:creationId xmlns:a16="http://schemas.microsoft.com/office/drawing/2014/main" id="{DE7D5AEA-1945-44EE-8897-F0E581D62298}"/>
              </a:ext>
            </a:extLst>
          </p:cNvPr>
          <p:cNvSpPr>
            <a:spLocks noGrp="1"/>
          </p:cNvSpPr>
          <p:nvPr>
            <p:ph idx="1"/>
          </p:nvPr>
        </p:nvSpPr>
        <p:spPr>
          <a:xfrm>
            <a:off x="250825" y="765175"/>
            <a:ext cx="8713788" cy="5241925"/>
          </a:xfrm>
        </p:spPr>
        <p:txBody>
          <a:bodyPr/>
          <a:lstStyle/>
          <a:p>
            <a:pPr marL="0" indent="0" eaLnBrk="1" hangingPunct="1">
              <a:lnSpc>
                <a:spcPct val="150000"/>
              </a:lnSpc>
              <a:buFont typeface="Wingdings 2" panose="05020102010507070707" pitchFamily="18" charset="2"/>
              <a:buNone/>
              <a:defRPr/>
            </a:pPr>
            <a:r>
              <a:rPr lang="en-US" altLang="zh-CN" sz="2400" dirty="0">
                <a:latin typeface="+mj-ea"/>
                <a:ea typeface="+mj-ea"/>
              </a:rPr>
              <a:t>3</a:t>
            </a:r>
            <a:r>
              <a:rPr lang="zh-CN" altLang="en-US" sz="2400" dirty="0">
                <a:latin typeface="+mj-ea"/>
                <a:ea typeface="+mj-ea"/>
              </a:rPr>
              <a:t>）</a:t>
            </a:r>
            <a:r>
              <a:rPr lang="zh-CN" altLang="en-US" sz="2400" dirty="0">
                <a:solidFill>
                  <a:srgbClr val="FF0000"/>
                </a:solidFill>
                <a:latin typeface="+mj-ea"/>
                <a:ea typeface="+mj-ea"/>
              </a:rPr>
              <a:t>终止</a:t>
            </a:r>
            <a:r>
              <a:rPr lang="zh-CN" altLang="en-US" sz="2400" dirty="0">
                <a:latin typeface="+mj-ea"/>
                <a:ea typeface="+mj-ea"/>
              </a:rPr>
              <a:t>：循环可以有限次终止。</a:t>
            </a:r>
            <a:endParaRPr lang="en-US" altLang="zh-CN" sz="2400" dirty="0">
              <a:latin typeface="+mj-ea"/>
              <a:ea typeface="+mj-ea"/>
            </a:endParaRPr>
          </a:p>
          <a:p>
            <a:pPr marL="0" indent="0" eaLnBrk="1" hangingPunct="1">
              <a:lnSpc>
                <a:spcPct val="150000"/>
              </a:lnSpc>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可以看到，每次循环后</a:t>
            </a:r>
            <a:r>
              <a:rPr lang="en-US" altLang="zh-CN" sz="2000" dirty="0">
                <a:latin typeface="宋体" panose="02010600030101010101" pitchFamily="2" charset="-122"/>
                <a:ea typeface="宋体" panose="02010600030101010101" pitchFamily="2" charset="-122"/>
              </a:rPr>
              <a:t>j</a:t>
            </a:r>
            <a:r>
              <a:rPr lang="zh-CN" altLang="en-US" sz="2000" dirty="0">
                <a:latin typeface="宋体" panose="02010600030101010101" pitchFamily="2" charset="-122"/>
                <a:ea typeface="宋体" panose="02010600030101010101" pitchFamily="2" charset="-122"/>
              </a:rPr>
              <a:t>都加</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，而循环终止条件是</a:t>
            </a:r>
            <a:r>
              <a:rPr lang="en-US" altLang="zh-CN" sz="2000" dirty="0">
                <a:latin typeface="宋体" panose="02010600030101010101" pitchFamily="2" charset="-122"/>
                <a:ea typeface="宋体" panose="02010600030101010101" pitchFamily="2" charset="-122"/>
              </a:rPr>
              <a:t>j&gt;n</a:t>
            </a:r>
            <a:r>
              <a:rPr lang="zh-CN" altLang="en-US" sz="2000" dirty="0">
                <a:latin typeface="宋体" panose="02010600030101010101" pitchFamily="2" charset="-122"/>
                <a:ea typeface="宋体" panose="02010600030101010101" pitchFamily="2" charset="-122"/>
              </a:rPr>
              <a:t>（即</a:t>
            </a:r>
            <a:r>
              <a:rPr lang="en-US" altLang="zh-CN" sz="2000" dirty="0" err="1">
                <a:latin typeface="宋体" panose="02010600030101010101" pitchFamily="2" charset="-122"/>
                <a:ea typeface="宋体" panose="02010600030101010101" pitchFamily="2" charset="-122"/>
              </a:rPr>
              <a:t>A.length</a:t>
            </a:r>
            <a:r>
              <a:rPr lang="zh-CN" altLang="en-US" sz="2000" dirty="0">
                <a:latin typeface="宋体" panose="02010600030101010101" pitchFamily="2" charset="-122"/>
                <a:ea typeface="宋体" panose="02010600030101010101" pitchFamily="2" charset="-122"/>
              </a:rPr>
              <a:t>），所以必有在</a:t>
            </a:r>
            <a:r>
              <a:rPr lang="en-US" altLang="zh-CN" sz="2000" dirty="0">
                <a:latin typeface="宋体" panose="02010600030101010101" pitchFamily="2" charset="-122"/>
                <a:ea typeface="宋体" panose="02010600030101010101" pitchFamily="2" charset="-122"/>
              </a:rPr>
              <a:t>n-1</a:t>
            </a:r>
            <a:r>
              <a:rPr lang="zh-CN" altLang="en-US" sz="2000" dirty="0">
                <a:latin typeface="宋体" panose="02010600030101010101" pitchFamily="2" charset="-122"/>
                <a:ea typeface="宋体" panose="02010600030101010101" pitchFamily="2" charset="-122"/>
              </a:rPr>
              <a:t>次循环后</a:t>
            </a:r>
            <a:r>
              <a:rPr lang="en-US" altLang="zh-CN" sz="2000" dirty="0">
                <a:latin typeface="宋体" panose="02010600030101010101" pitchFamily="2" charset="-122"/>
                <a:ea typeface="宋体" panose="02010600030101010101" pitchFamily="2" charset="-122"/>
              </a:rPr>
              <a:t>j=n+1</a:t>
            </a:r>
            <a:r>
              <a:rPr lang="zh-CN" altLang="en-US" sz="2000" dirty="0">
                <a:latin typeface="宋体" panose="02010600030101010101" pitchFamily="2" charset="-122"/>
                <a:ea typeface="宋体" panose="02010600030101010101" pitchFamily="2" charset="-122"/>
              </a:rPr>
              <a:t>，循环终止。</a:t>
            </a:r>
            <a:endParaRPr lang="en-US" altLang="zh-CN" sz="20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en-US" altLang="zh-CN" sz="2000" dirty="0">
                <a:latin typeface="+mj-ea"/>
                <a:ea typeface="+mj-ea"/>
              </a:rPr>
              <a:t>        </a:t>
            </a:r>
            <a:r>
              <a:rPr lang="zh-CN" altLang="en-US" sz="2000" dirty="0">
                <a:latin typeface="+mj-ea"/>
                <a:ea typeface="+mj-ea"/>
              </a:rPr>
              <a:t>注：</a:t>
            </a:r>
            <a:r>
              <a:rPr lang="zh-CN" altLang="en-US" sz="2000" dirty="0">
                <a:latin typeface="宋体" panose="02010600030101010101" pitchFamily="2" charset="-122"/>
                <a:ea typeface="宋体" panose="02010600030101010101" pitchFamily="2" charset="-122"/>
              </a:rPr>
              <a:t>此时，循环不变式依然成立（即</a:t>
            </a:r>
            <a:r>
              <a:rPr lang="en-US" altLang="zh-CN" sz="2000" dirty="0">
                <a:latin typeface="宋体" panose="02010600030101010101" pitchFamily="2" charset="-122"/>
                <a:ea typeface="宋体" panose="02010600030101010101" pitchFamily="2" charset="-122"/>
              </a:rPr>
              <a:t>A[1..n]</a:t>
            </a:r>
            <a:r>
              <a:rPr lang="zh-CN" altLang="en-US" sz="2000" dirty="0">
                <a:latin typeface="宋体" panose="02010600030101010101" pitchFamily="2" charset="-122"/>
                <a:ea typeface="宋体" panose="02010600030101010101" pitchFamily="2" charset="-122"/>
              </a:rPr>
              <a:t>是由原</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中的</a:t>
            </a:r>
            <a:r>
              <a:rPr lang="en-US" altLang="zh-CN" sz="2000" dirty="0">
                <a:latin typeface="宋体" panose="02010600030101010101" pitchFamily="2" charset="-122"/>
                <a:ea typeface="宋体" panose="02010600030101010101" pitchFamily="2" charset="-122"/>
              </a:rPr>
              <a:t>n</a:t>
            </a:r>
            <a:r>
              <a:rPr lang="zh-CN" altLang="en-US" sz="2000" dirty="0">
                <a:latin typeface="宋体" panose="02010600030101010101" pitchFamily="2" charset="-122"/>
                <a:ea typeface="宋体" panose="02010600030101010101" pitchFamily="2" charset="-122"/>
              </a:rPr>
              <a:t>个元素组成且已排序）</a:t>
            </a:r>
            <a:r>
              <a:rPr lang="zh-CN" altLang="en-US" sz="2000" dirty="0">
                <a:latin typeface="+mj-ea"/>
                <a:ea typeface="+mj-ea"/>
              </a:rPr>
              <a:t>。</a:t>
            </a:r>
            <a:endParaRPr lang="en-US" altLang="zh-CN" sz="2000" dirty="0">
              <a:latin typeface="+mj-ea"/>
              <a:ea typeface="+mj-ea"/>
            </a:endParaRPr>
          </a:p>
          <a:p>
            <a:pPr marL="0" indent="0" eaLnBrk="1" hangingPunct="1">
              <a:lnSpc>
                <a:spcPct val="150000"/>
              </a:lnSpc>
              <a:spcBef>
                <a:spcPts val="2400"/>
              </a:spcBef>
              <a:buFont typeface="Wingdings 2" panose="05020102010507070707" pitchFamily="18" charset="2"/>
              <a:buNone/>
              <a:defRPr/>
            </a:pPr>
            <a:r>
              <a:rPr lang="zh-CN" altLang="en-US" sz="2400" dirty="0">
                <a:latin typeface="+mj-ea"/>
                <a:ea typeface="+mj-ea"/>
              </a:rPr>
              <a:t>        故此，</a:t>
            </a:r>
            <a:r>
              <a:rPr lang="zh-CN" altLang="en-US" sz="2400" dirty="0">
                <a:solidFill>
                  <a:srgbClr val="FF0000"/>
                </a:solidFill>
                <a:latin typeface="+mj-ea"/>
                <a:ea typeface="+mj-ea"/>
              </a:rPr>
              <a:t>上述三条性质都成立</a:t>
            </a:r>
            <a:r>
              <a:rPr lang="zh-CN" altLang="en-US" sz="2400" dirty="0">
                <a:latin typeface="+mj-ea"/>
                <a:ea typeface="+mj-ea"/>
              </a:rPr>
              <a:t>，根据证明策略，的插入排序算法是正确的 </a:t>
            </a:r>
            <a:r>
              <a:rPr lang="en-US" altLang="zh-CN" sz="2400" dirty="0">
                <a:latin typeface="+mj-ea"/>
                <a:ea typeface="+mj-ea"/>
              </a:rPr>
              <a:t>—— </a:t>
            </a:r>
            <a:r>
              <a:rPr lang="zh-CN" altLang="en-US" sz="2400" dirty="0">
                <a:latin typeface="+mj-ea"/>
                <a:ea typeface="+mj-ea"/>
              </a:rPr>
              <a:t>确切地说是其中的</a:t>
            </a:r>
            <a:r>
              <a:rPr lang="en-US" altLang="zh-CN" sz="2400" dirty="0">
                <a:latin typeface="+mj-ea"/>
                <a:ea typeface="+mj-ea"/>
              </a:rPr>
              <a:t>for</a:t>
            </a:r>
            <a:r>
              <a:rPr lang="zh-CN" altLang="en-US" sz="2400" dirty="0">
                <a:latin typeface="+mj-ea"/>
                <a:ea typeface="+mj-ea"/>
              </a:rPr>
              <a:t>循环正确，但</a:t>
            </a:r>
            <a:r>
              <a:rPr lang="en-US" altLang="zh-CN" sz="2400" dirty="0">
                <a:latin typeface="+mj-ea"/>
                <a:ea typeface="+mj-ea"/>
              </a:rPr>
              <a:t>for</a:t>
            </a:r>
            <a:r>
              <a:rPr lang="zh-CN" altLang="en-US" sz="2400" dirty="0">
                <a:latin typeface="+mj-ea"/>
                <a:ea typeface="+mj-ea"/>
              </a:rPr>
              <a:t>循环是插入排序过程的主体，所以整个算法正确。</a:t>
            </a:r>
            <a:endParaRPr lang="en-US" altLang="zh-CN" sz="2400" dirty="0">
              <a:latin typeface="+mj-ea"/>
              <a:ea typeface="+mj-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3C8E929-ABD0-4184-8115-59C31DEB130A}"/>
              </a:ext>
            </a:extLst>
          </p:cNvPr>
          <p:cNvSpPr>
            <a:spLocks noGrp="1"/>
          </p:cNvSpPr>
          <p:nvPr>
            <p:ph idx="1"/>
          </p:nvPr>
        </p:nvSpPr>
        <p:spPr>
          <a:xfrm>
            <a:off x="401638" y="1327150"/>
            <a:ext cx="8229600" cy="4686300"/>
          </a:xfrm>
        </p:spPr>
        <p:txBody>
          <a:bodyPr/>
          <a:lstStyle/>
          <a:p>
            <a:pPr eaLnBrk="1" hangingPunct="1">
              <a:lnSpc>
                <a:spcPct val="150000"/>
              </a:lnSpc>
              <a:spcBef>
                <a:spcPts val="0"/>
              </a:spcBef>
              <a:buFont typeface="Wingdings" panose="05000000000000000000" pitchFamily="2" charset="2"/>
              <a:buChar char="n"/>
              <a:defRPr/>
            </a:pPr>
            <a:r>
              <a:rPr lang="zh-CN" altLang="en-US" sz="2400" dirty="0">
                <a:latin typeface="+mj-ea"/>
                <a:ea typeface="+mj-ea"/>
              </a:rPr>
              <a:t>分析算法目的主要是预测算法需要资源的程度。</a:t>
            </a:r>
            <a:endParaRPr lang="en-US" altLang="zh-CN" sz="2400" dirty="0">
              <a:latin typeface="+mj-ea"/>
              <a:ea typeface="+mj-ea"/>
            </a:endParaRPr>
          </a:p>
          <a:p>
            <a:pPr eaLnBrk="1" hangingPunct="1">
              <a:lnSpc>
                <a:spcPct val="150000"/>
              </a:lnSpc>
              <a:spcBef>
                <a:spcPts val="0"/>
              </a:spcBef>
              <a:buFont typeface="Wingdings" panose="05000000000000000000" pitchFamily="2" charset="2"/>
              <a:buChar char="n"/>
              <a:defRPr/>
            </a:pPr>
            <a:r>
              <a:rPr lang="zh-CN" altLang="en-US" sz="2400" dirty="0">
                <a:latin typeface="+mj-ea"/>
                <a:ea typeface="+mj-ea"/>
              </a:rPr>
              <a:t>资源包括：</a:t>
            </a:r>
            <a:endParaRPr lang="en-US" altLang="zh-CN" sz="2400" dirty="0">
              <a:latin typeface="+mj-ea"/>
              <a:ea typeface="+mj-ea"/>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时间</a:t>
            </a:r>
            <a:endParaRPr lang="en-US" altLang="zh-CN" sz="2400" dirty="0">
              <a:latin typeface="宋体" panose="02010600030101010101" pitchFamily="2" charset="-122"/>
              <a:ea typeface="宋体" panose="02010600030101010101" pitchFamily="2" charset="-122"/>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空间：内存</a:t>
            </a:r>
            <a:endParaRPr lang="en-US" altLang="zh-CN" sz="2400" dirty="0">
              <a:latin typeface="宋体" panose="02010600030101010101" pitchFamily="2" charset="-122"/>
              <a:ea typeface="宋体" panose="02010600030101010101" pitchFamily="2" charset="-122"/>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其他：通信带宽、硬件资源等</a:t>
            </a:r>
            <a:endParaRPr lang="en-US" altLang="zh-CN" sz="2400" dirty="0">
              <a:latin typeface="宋体" panose="02010600030101010101" pitchFamily="2" charset="-122"/>
              <a:ea typeface="宋体" panose="02010600030101010101" pitchFamily="2" charset="-122"/>
            </a:endParaRPr>
          </a:p>
          <a:p>
            <a:pPr marL="457200" lvl="1" indent="0" eaLnBrk="1" hangingPunct="1">
              <a:lnSpc>
                <a:spcPct val="150000"/>
              </a:lnSpc>
              <a:spcBef>
                <a:spcPts val="2400"/>
              </a:spcBef>
              <a:buFont typeface="Wingdings 2" panose="05020102010507070707" pitchFamily="18" charset="2"/>
              <a:buNone/>
              <a:defRPr/>
            </a:pPr>
            <a:r>
              <a:rPr lang="zh-CN" altLang="en-US" sz="2400" dirty="0">
                <a:latin typeface="+mj-ea"/>
                <a:ea typeface="+mj-ea"/>
              </a:rPr>
              <a:t>      但从算法的角度，我们主要关心算法的时间复杂度和空间复杂度。</a:t>
            </a:r>
            <a:endParaRPr lang="en-US" altLang="zh-CN" sz="2400" dirty="0">
              <a:latin typeface="+mj-ea"/>
              <a:ea typeface="+mj-ea"/>
            </a:endParaRPr>
          </a:p>
          <a:p>
            <a:pPr marL="457200" lvl="1" indent="0" eaLnBrk="1" hangingPunct="1">
              <a:lnSpc>
                <a:spcPct val="150000"/>
              </a:lnSpc>
              <a:spcBef>
                <a:spcPts val="2400"/>
              </a:spcBef>
              <a:buFont typeface="Wingdings 2" panose="05020102010507070707" pitchFamily="18" charset="2"/>
              <a:buNone/>
              <a:defRPr/>
            </a:pPr>
            <a:endParaRPr lang="zh-CN" altLang="en-US" sz="2400" dirty="0">
              <a:solidFill>
                <a:srgbClr val="FF0000"/>
              </a:solidFill>
              <a:latin typeface="+mj-ea"/>
              <a:ea typeface="+mj-ea"/>
            </a:endParaRPr>
          </a:p>
        </p:txBody>
      </p:sp>
      <p:sp>
        <p:nvSpPr>
          <p:cNvPr id="3" name="标题 2">
            <a:extLst>
              <a:ext uri="{FF2B5EF4-FFF2-40B4-BE49-F238E27FC236}">
                <a16:creationId xmlns:a16="http://schemas.microsoft.com/office/drawing/2014/main" id="{DFFE8D47-3022-4F98-BD9F-E6BAE918B7D1}"/>
              </a:ext>
            </a:extLst>
          </p:cNvPr>
          <p:cNvSpPr>
            <a:spLocks noGrp="1"/>
          </p:cNvSpPr>
          <p:nvPr>
            <p:ph type="title"/>
          </p:nvPr>
        </p:nvSpPr>
        <p:spPr>
          <a:xfrm>
            <a:off x="395288" y="620713"/>
            <a:ext cx="8229600" cy="561975"/>
          </a:xfrm>
        </p:spPr>
        <p:txBody>
          <a:bodyPr/>
          <a:lstStyle/>
          <a:p>
            <a:pPr algn="l" eaLnBrk="1" hangingPunct="1">
              <a:defRPr/>
            </a:pPr>
            <a:r>
              <a:rPr lang="en-US" altLang="zh-CN" sz="3200" dirty="0">
                <a:latin typeface="+mj-ea"/>
              </a:rPr>
              <a:t>2.2 </a:t>
            </a:r>
            <a:r>
              <a:rPr lang="zh-CN" altLang="en-US" sz="3200" dirty="0">
                <a:latin typeface="+mj-ea"/>
              </a:rPr>
              <a:t>分析算法</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B865D4-8D33-437C-8A4E-DFF8F5DCFCE4}"/>
              </a:ext>
            </a:extLst>
          </p:cNvPr>
          <p:cNvSpPr>
            <a:spLocks noGrp="1"/>
          </p:cNvSpPr>
          <p:nvPr>
            <p:ph idx="1"/>
          </p:nvPr>
        </p:nvSpPr>
        <p:spPr>
          <a:xfrm>
            <a:off x="179388" y="1412875"/>
            <a:ext cx="8812212" cy="4873625"/>
          </a:xfrm>
        </p:spPr>
        <p:txBody>
          <a:bodyPr rtlCol="0">
            <a:normAutofit/>
          </a:bodyPr>
          <a:lstStyle/>
          <a:p>
            <a:pPr eaLnBrk="1" fontAlgn="auto" hangingPunct="1">
              <a:lnSpc>
                <a:spcPct val="160000"/>
              </a:lnSpc>
              <a:spcBef>
                <a:spcPts val="600"/>
              </a:spcBef>
              <a:spcAft>
                <a:spcPts val="0"/>
              </a:spcAft>
              <a:buFont typeface="Wingdings" panose="05000000000000000000" pitchFamily="2" charset="2"/>
              <a:buChar char="n"/>
              <a:defRPr/>
            </a:pPr>
            <a:r>
              <a:rPr lang="zh-CN" altLang="en-US" sz="3100" dirty="0">
                <a:solidFill>
                  <a:srgbClr val="FF0000"/>
                </a:solidFill>
                <a:latin typeface="+mj-ea"/>
                <a:ea typeface="+mj-ea"/>
              </a:rPr>
              <a:t>算法选择</a:t>
            </a:r>
            <a:r>
              <a:rPr lang="zh-CN" altLang="en-US" sz="3100" dirty="0">
                <a:latin typeface="+mj-ea"/>
                <a:ea typeface="+mj-ea"/>
              </a:rPr>
              <a:t>的需要</a:t>
            </a:r>
            <a:endParaRPr lang="en-US" altLang="zh-CN" sz="3100" dirty="0">
              <a:latin typeface="+mj-ea"/>
              <a:ea typeface="+mj-ea"/>
            </a:endParaRPr>
          </a:p>
          <a:p>
            <a:pPr eaLnBrk="1" fontAlgn="auto" hangingPunct="1">
              <a:lnSpc>
                <a:spcPct val="160000"/>
              </a:lnSpc>
              <a:spcBef>
                <a:spcPts val="600"/>
              </a:spcBef>
              <a:spcAft>
                <a:spcPts val="0"/>
              </a:spcAft>
              <a:buFont typeface="Wingdings" panose="05000000000000000000" pitchFamily="2" charset="2"/>
              <a:buChar char="n"/>
              <a:defRPr/>
            </a:pPr>
            <a:r>
              <a:rPr lang="zh-CN" altLang="en-US" sz="3100" dirty="0">
                <a:solidFill>
                  <a:srgbClr val="FF0000"/>
                </a:solidFill>
                <a:latin typeface="+mj-ea"/>
                <a:ea typeface="+mj-ea"/>
              </a:rPr>
              <a:t>算法优化</a:t>
            </a:r>
            <a:r>
              <a:rPr lang="zh-CN" altLang="en-US" sz="3100" dirty="0">
                <a:latin typeface="+mj-ea"/>
                <a:ea typeface="+mj-ea"/>
              </a:rPr>
              <a:t>的需要</a:t>
            </a:r>
            <a:endParaRPr lang="zh-CN" altLang="en-US" sz="2400" dirty="0">
              <a:latin typeface="宋体" panose="02010600030101010101" pitchFamily="2" charset="-122"/>
              <a:ea typeface="宋体" panose="02010600030101010101" pitchFamily="2" charset="-122"/>
            </a:endParaRPr>
          </a:p>
        </p:txBody>
      </p:sp>
      <p:sp>
        <p:nvSpPr>
          <p:cNvPr id="49155" name="标题 3">
            <a:extLst>
              <a:ext uri="{FF2B5EF4-FFF2-40B4-BE49-F238E27FC236}">
                <a16:creationId xmlns:a16="http://schemas.microsoft.com/office/drawing/2014/main" id="{E71F1222-83F4-407C-984D-F5ACE2A57AD1}"/>
              </a:ext>
            </a:extLst>
          </p:cNvPr>
          <p:cNvSpPr txBox="1">
            <a:spLocks/>
          </p:cNvSpPr>
          <p:nvPr/>
        </p:nvSpPr>
        <p:spPr bwMode="auto">
          <a:xfrm>
            <a:off x="176213" y="476250"/>
            <a:ext cx="8686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lang="en-US" altLang="zh-CN">
                <a:solidFill>
                  <a:schemeClr val="tx2"/>
                </a:solidFill>
                <a:latin typeface="Franklin Gothic Medium" panose="020B0603020102020204" pitchFamily="34" charset="0"/>
                <a:ea typeface="微软雅黑" panose="020B0503020204020204" pitchFamily="34" charset="-122"/>
              </a:rPr>
              <a:t>1. </a:t>
            </a:r>
            <a:r>
              <a:rPr lang="zh-CN" altLang="en-US">
                <a:solidFill>
                  <a:schemeClr val="tx2"/>
                </a:solidFill>
                <a:latin typeface="Franklin Gothic Medium" panose="020B0603020102020204" pitchFamily="34" charset="0"/>
                <a:ea typeface="微软雅黑" panose="020B0503020204020204" pitchFamily="34" charset="-122"/>
              </a:rPr>
              <a:t>分析算法的目的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B4D744FF-9932-430B-9BF3-571389FD60B2}"/>
              </a:ext>
            </a:extLst>
          </p:cNvPr>
          <p:cNvSpPr>
            <a:spLocks noGrp="1"/>
          </p:cNvSpPr>
          <p:nvPr>
            <p:ph type="title"/>
          </p:nvPr>
        </p:nvSpPr>
        <p:spPr>
          <a:xfrm>
            <a:off x="250825" y="404813"/>
            <a:ext cx="8229600" cy="561975"/>
          </a:xfrm>
        </p:spPr>
        <p:txBody>
          <a:bodyPr/>
          <a:lstStyle/>
          <a:p>
            <a:pPr algn="l" eaLnBrk="1" hangingPunct="1">
              <a:defRPr/>
            </a:pPr>
            <a:r>
              <a:rPr lang="en-US" altLang="zh-CN" sz="3200" dirty="0">
                <a:latin typeface="+mj-ea"/>
              </a:rPr>
              <a:t>2. </a:t>
            </a:r>
            <a:r>
              <a:rPr lang="zh-CN" altLang="en-US" sz="3200" dirty="0">
                <a:latin typeface="+mj-ea"/>
              </a:rPr>
              <a:t>重要的假设和约定</a:t>
            </a:r>
          </a:p>
        </p:txBody>
      </p:sp>
      <p:sp>
        <p:nvSpPr>
          <p:cNvPr id="4" name="Rectangle 3">
            <a:extLst>
              <a:ext uri="{FF2B5EF4-FFF2-40B4-BE49-F238E27FC236}">
                <a16:creationId xmlns:a16="http://schemas.microsoft.com/office/drawing/2014/main" id="{3A916B19-DC40-4739-BF8E-00E446B1C5D4}"/>
              </a:ext>
            </a:extLst>
          </p:cNvPr>
          <p:cNvSpPr>
            <a:spLocks noGrp="1" noChangeArrowheads="1"/>
          </p:cNvSpPr>
          <p:nvPr>
            <p:ph idx="1"/>
          </p:nvPr>
        </p:nvSpPr>
        <p:spPr>
          <a:xfrm>
            <a:off x="250825" y="1052513"/>
            <a:ext cx="8678863" cy="5449887"/>
          </a:xfrm>
        </p:spPr>
        <p:txBody>
          <a:bodyPr rtlCol="0">
            <a:normAutofit/>
          </a:bodyPr>
          <a:lstStyle/>
          <a:p>
            <a:pPr eaLnBrk="1" fontAlgn="auto" hangingPunct="1">
              <a:lnSpc>
                <a:spcPct val="160000"/>
              </a:lnSpc>
              <a:spcBef>
                <a:spcPts val="0"/>
              </a:spcBef>
              <a:spcAft>
                <a:spcPts val="0"/>
              </a:spcAft>
              <a:buFont typeface="Wingdings" pitchFamily="2" charset="2"/>
              <a:buNone/>
              <a:defRPr/>
            </a:pPr>
            <a:r>
              <a:rPr lang="en-US" altLang="zh-CN" sz="2600" dirty="0">
                <a:latin typeface="+mj-ea"/>
                <a:ea typeface="+mj-ea"/>
              </a:rPr>
              <a:t>1</a:t>
            </a:r>
            <a:r>
              <a:rPr lang="zh-CN" altLang="en-US" sz="2600" dirty="0">
                <a:latin typeface="+mj-ea"/>
                <a:ea typeface="+mj-ea"/>
              </a:rPr>
              <a:t>）计算机模型的假设</a:t>
            </a:r>
          </a:p>
          <a:p>
            <a:pPr marL="895350" eaLnBrk="1" fontAlgn="auto" hangingPunct="1">
              <a:lnSpc>
                <a:spcPct val="160000"/>
              </a:lnSpc>
              <a:spcBef>
                <a:spcPts val="0"/>
              </a:spcBef>
              <a:spcAft>
                <a:spcPts val="0"/>
              </a:spcAft>
              <a:buFont typeface="Wingdings" pitchFamily="2" charset="2"/>
              <a:buChar char="Ø"/>
              <a:defRPr/>
            </a:pPr>
            <a:r>
              <a:rPr lang="zh-CN" altLang="en-US" sz="2600" dirty="0">
                <a:latin typeface="+mj-ea"/>
                <a:ea typeface="+mj-ea"/>
              </a:rPr>
              <a:t>计算机形式理论模型：有限自动机（</a:t>
            </a:r>
            <a:r>
              <a:rPr lang="en-US" altLang="zh-CN" sz="2600" dirty="0">
                <a:latin typeface="+mj-ea"/>
                <a:ea typeface="+mj-ea"/>
              </a:rPr>
              <a:t>FA</a:t>
            </a:r>
            <a:r>
              <a:rPr lang="zh-CN" altLang="en-US" sz="2600" dirty="0">
                <a:latin typeface="+mj-ea"/>
                <a:ea typeface="+mj-ea"/>
              </a:rPr>
              <a:t>）、</a:t>
            </a:r>
            <a:r>
              <a:rPr lang="en-US" altLang="zh-CN" sz="2600" dirty="0">
                <a:latin typeface="+mj-ea"/>
                <a:ea typeface="+mj-ea"/>
              </a:rPr>
              <a:t>Turing</a:t>
            </a:r>
            <a:r>
              <a:rPr lang="zh-CN" altLang="en-US" sz="2600" dirty="0">
                <a:latin typeface="+mj-ea"/>
                <a:ea typeface="+mj-ea"/>
              </a:rPr>
              <a:t>机</a:t>
            </a:r>
          </a:p>
          <a:p>
            <a:pPr marL="895350" eaLnBrk="1" fontAlgn="auto" hangingPunct="1">
              <a:lnSpc>
                <a:spcPct val="160000"/>
              </a:lnSpc>
              <a:spcBef>
                <a:spcPts val="0"/>
              </a:spcBef>
              <a:spcAft>
                <a:spcPts val="0"/>
              </a:spcAft>
              <a:buFont typeface="Wingdings" pitchFamily="2" charset="2"/>
              <a:buChar char="Ø"/>
              <a:defRPr/>
            </a:pPr>
            <a:r>
              <a:rPr lang="en-US" altLang="zh-CN" sz="2600" dirty="0">
                <a:solidFill>
                  <a:srgbClr val="FF0000"/>
                </a:solidFill>
                <a:latin typeface="+mj-ea"/>
                <a:ea typeface="+mj-ea"/>
              </a:rPr>
              <a:t>RAM</a:t>
            </a:r>
            <a:r>
              <a:rPr lang="zh-CN" altLang="en-US" sz="2600" dirty="0">
                <a:latin typeface="+mj-ea"/>
              </a:rPr>
              <a:t>模型</a:t>
            </a:r>
            <a:r>
              <a:rPr lang="zh-CN" altLang="en-US" sz="2600" dirty="0">
                <a:latin typeface="+mj-ea"/>
                <a:ea typeface="+mj-ea"/>
              </a:rPr>
              <a:t>（</a:t>
            </a:r>
            <a:r>
              <a:rPr lang="en-US" altLang="zh-CN" sz="2600" dirty="0">
                <a:latin typeface="+mj-ea"/>
                <a:ea typeface="+mj-ea"/>
              </a:rPr>
              <a:t>random-access machine</a:t>
            </a:r>
            <a:r>
              <a:rPr lang="zh-CN" altLang="en-US" sz="2600" dirty="0">
                <a:latin typeface="+mj-ea"/>
                <a:ea typeface="+mj-ea"/>
              </a:rPr>
              <a:t>，随机访问机）</a:t>
            </a:r>
            <a:endParaRPr lang="en-US" altLang="zh-CN" sz="2600" dirty="0">
              <a:latin typeface="+mj-ea"/>
              <a:ea typeface="+mj-ea"/>
            </a:endParaRPr>
          </a:p>
          <a:p>
            <a:pPr marL="895350" eaLnBrk="1" fontAlgn="auto" hangingPunct="1">
              <a:lnSpc>
                <a:spcPct val="160000"/>
              </a:lnSpc>
              <a:spcBef>
                <a:spcPts val="0"/>
              </a:spcBef>
              <a:spcAft>
                <a:spcPts val="0"/>
              </a:spcAft>
              <a:buFont typeface="Wingdings" pitchFamily="2" charset="2"/>
              <a:buChar char="Ø"/>
              <a:defRPr/>
            </a:pPr>
            <a:r>
              <a:rPr lang="zh-CN" altLang="en-US" sz="2600" dirty="0">
                <a:solidFill>
                  <a:srgbClr val="FF0000"/>
                </a:solidFill>
                <a:latin typeface="+mj-ea"/>
                <a:ea typeface="+mj-ea"/>
              </a:rPr>
              <a:t>通用的顺序计算机模型</a:t>
            </a:r>
            <a:r>
              <a:rPr lang="zh-CN" altLang="en-US" sz="2600" dirty="0">
                <a:latin typeface="+mj-ea"/>
                <a:ea typeface="+mj-ea"/>
              </a:rPr>
              <a:t>：</a:t>
            </a:r>
          </a:p>
          <a:p>
            <a:pPr marL="1528763" eaLnBrk="1" fontAlgn="auto" hangingPunct="1">
              <a:lnSpc>
                <a:spcPct val="160000"/>
              </a:lnSpc>
              <a:spcBef>
                <a:spcPts val="0"/>
              </a:spcBef>
              <a:spcAft>
                <a:spcPts val="0"/>
              </a:spcAft>
              <a:buFont typeface="Wingdings" pitchFamily="2" charset="2"/>
              <a:buChar char="u"/>
              <a:defRPr/>
            </a:pPr>
            <a:r>
              <a:rPr lang="zh-CN" altLang="en-US" sz="2200" dirty="0">
                <a:latin typeface="+mj-ea"/>
                <a:ea typeface="+mj-ea"/>
              </a:rPr>
              <a:t>单</a:t>
            </a:r>
            <a:r>
              <a:rPr lang="en-US" altLang="zh-CN" sz="2200" dirty="0">
                <a:latin typeface="+mj-ea"/>
                <a:ea typeface="+mj-ea"/>
              </a:rPr>
              <a:t>CPU</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串行算法（部分内容可能涉及多</a:t>
            </a:r>
            <a:r>
              <a:rPr lang="en-US" altLang="zh-CN" sz="2200" dirty="0">
                <a:latin typeface="宋体" panose="02010600030101010101" pitchFamily="2" charset="-122"/>
                <a:ea typeface="宋体" panose="02010600030101010101" pitchFamily="2" charset="-122"/>
              </a:rPr>
              <a:t>CPU</a:t>
            </a:r>
            <a:r>
              <a:rPr lang="zh-CN" altLang="en-US" sz="2200" dirty="0">
                <a:latin typeface="宋体" panose="02010600030101010101" pitchFamily="2" charset="-122"/>
                <a:ea typeface="宋体" panose="02010600030101010101" pitchFamily="2" charset="-122"/>
              </a:rPr>
              <a:t>（核）和并行处理的概念）</a:t>
            </a:r>
          </a:p>
          <a:p>
            <a:pPr marL="1528763" eaLnBrk="1" fontAlgn="auto" hangingPunct="1">
              <a:lnSpc>
                <a:spcPct val="160000"/>
              </a:lnSpc>
              <a:spcBef>
                <a:spcPts val="0"/>
              </a:spcBef>
              <a:spcAft>
                <a:spcPts val="0"/>
              </a:spcAft>
              <a:buFont typeface="Wingdings" pitchFamily="2" charset="2"/>
              <a:buChar char="u"/>
              <a:defRPr/>
            </a:pPr>
            <a:r>
              <a:rPr lang="zh-CN" altLang="en-US" sz="2200" dirty="0">
                <a:latin typeface="+mj-ea"/>
                <a:ea typeface="+mj-ea"/>
              </a:rPr>
              <a:t>有足够的“内存”，并能在固定的时间内存取数据单元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2A2D7234-5932-4500-9835-8CE5C37443AD}"/>
              </a:ext>
            </a:extLst>
          </p:cNvPr>
          <p:cNvSpPr>
            <a:spLocks noGrp="1"/>
          </p:cNvSpPr>
          <p:nvPr>
            <p:ph type="title"/>
          </p:nvPr>
        </p:nvSpPr>
        <p:spPr>
          <a:xfrm>
            <a:off x="331788" y="561975"/>
            <a:ext cx="8229600" cy="706438"/>
          </a:xfrm>
        </p:spPr>
        <p:txBody>
          <a:bodyPr/>
          <a:lstStyle/>
          <a:p>
            <a:pPr algn="l" eaLnBrk="1" hangingPunct="1">
              <a:defRPr/>
            </a:pPr>
            <a:r>
              <a:rPr lang="en-US" altLang="zh-CN" sz="2800" dirty="0">
                <a:latin typeface="+mj-ea"/>
              </a:rPr>
              <a:t>2</a:t>
            </a:r>
            <a:r>
              <a:rPr lang="zh-CN" altLang="en-US" sz="2800" dirty="0">
                <a:latin typeface="+mj-ea"/>
              </a:rPr>
              <a:t>）计算的约定</a:t>
            </a:r>
          </a:p>
        </p:txBody>
      </p:sp>
      <p:sp>
        <p:nvSpPr>
          <p:cNvPr id="47107" name="Rectangle 3">
            <a:extLst>
              <a:ext uri="{FF2B5EF4-FFF2-40B4-BE49-F238E27FC236}">
                <a16:creationId xmlns:a16="http://schemas.microsoft.com/office/drawing/2014/main" id="{93B06CA9-B56A-4A51-BAA6-0C86B057DCEC}"/>
              </a:ext>
            </a:extLst>
          </p:cNvPr>
          <p:cNvSpPr>
            <a:spLocks noGrp="1" noChangeArrowheads="1"/>
          </p:cNvSpPr>
          <p:nvPr>
            <p:ph idx="1"/>
          </p:nvPr>
        </p:nvSpPr>
        <p:spPr>
          <a:xfrm>
            <a:off x="331788" y="1412875"/>
            <a:ext cx="8686800" cy="4319588"/>
          </a:xfrm>
        </p:spPr>
        <p:txBody>
          <a:bodyPr/>
          <a:lstStyle/>
          <a:p>
            <a:pPr marL="0" indent="0" eaLnBrk="1" hangingPunct="1">
              <a:lnSpc>
                <a:spcPct val="150000"/>
              </a:lnSpc>
              <a:buFont typeface="Wingdings" panose="05000000000000000000" pitchFamily="2" charset="2"/>
              <a:buNone/>
              <a:defRPr/>
            </a:pPr>
            <a:r>
              <a:rPr lang="zh-CN" altLang="en-US" sz="2400" dirty="0">
                <a:solidFill>
                  <a:srgbClr val="FF0000"/>
                </a:solidFill>
                <a:latin typeface="+mj-ea"/>
                <a:ea typeface="+mj-ea"/>
              </a:rPr>
              <a:t>算法</a:t>
            </a:r>
            <a:r>
              <a:rPr lang="en-US" altLang="zh-CN" sz="2400" dirty="0">
                <a:solidFill>
                  <a:srgbClr val="FF0000"/>
                </a:solidFill>
                <a:latin typeface="+mj-ea"/>
                <a:ea typeface="+mj-ea"/>
              </a:rPr>
              <a:t>/</a:t>
            </a:r>
            <a:r>
              <a:rPr lang="zh-CN" altLang="en-US" sz="2400" dirty="0">
                <a:solidFill>
                  <a:srgbClr val="FF0000"/>
                </a:solidFill>
                <a:latin typeface="+mj-ea"/>
                <a:ea typeface="+mj-ea"/>
              </a:rPr>
              <a:t>程序的执行时间是什么？</a:t>
            </a:r>
            <a:endParaRPr lang="en-US" altLang="zh-CN" sz="2400" dirty="0">
              <a:latin typeface="+mj-ea"/>
              <a:ea typeface="+mj-ea"/>
            </a:endParaRPr>
          </a:p>
          <a:p>
            <a:pPr marL="0" indent="0" eaLnBrk="1" hangingPunct="1">
              <a:lnSpc>
                <a:spcPct val="150000"/>
              </a:lnSpc>
              <a:buFont typeface="Wingdings" panose="05000000000000000000" pitchFamily="2" charset="2"/>
              <a:buNone/>
              <a:defRPr/>
            </a:pPr>
            <a:r>
              <a:rPr lang="en-US" altLang="zh-CN" sz="2400" dirty="0">
                <a:latin typeface="+mj-ea"/>
                <a:ea typeface="+mj-ea"/>
              </a:rPr>
              <a:t>            O(n</a:t>
            </a:r>
            <a:r>
              <a:rPr lang="en-US" altLang="zh-CN" sz="2400" baseline="30000" dirty="0">
                <a:latin typeface="+mj-ea"/>
                <a:ea typeface="+mj-ea"/>
              </a:rPr>
              <a:t>2</a:t>
            </a:r>
            <a:r>
              <a:rPr lang="en-US" altLang="zh-CN" sz="2400" dirty="0">
                <a:latin typeface="+mj-ea"/>
                <a:ea typeface="+mj-ea"/>
              </a:rPr>
              <a:t>)</a:t>
            </a:r>
            <a:r>
              <a:rPr lang="zh-CN" altLang="en-US" sz="2400" dirty="0">
                <a:latin typeface="+mj-ea"/>
                <a:ea typeface="+mj-ea"/>
              </a:rPr>
              <a:t>、</a:t>
            </a:r>
            <a:r>
              <a:rPr lang="en-US" altLang="zh-CN" sz="2400" dirty="0">
                <a:latin typeface="+mj-ea"/>
                <a:ea typeface="+mj-ea"/>
              </a:rPr>
              <a:t>O(</a:t>
            </a:r>
            <a:r>
              <a:rPr lang="en-US" altLang="zh-CN" sz="2400" dirty="0" err="1">
                <a:latin typeface="+mj-ea"/>
                <a:ea typeface="+mj-ea"/>
              </a:rPr>
              <a:t>nlog</a:t>
            </a:r>
            <a:r>
              <a:rPr lang="en-US" altLang="zh-CN" sz="2400" i="1" dirty="0" err="1">
                <a:latin typeface="+mj-ea"/>
                <a:ea typeface="+mj-ea"/>
              </a:rPr>
              <a:t>n</a:t>
            </a:r>
            <a:r>
              <a:rPr lang="en-US" altLang="zh-CN" sz="2400" dirty="0">
                <a:latin typeface="+mj-ea"/>
                <a:ea typeface="+mj-ea"/>
              </a:rPr>
              <a:t>)…</a:t>
            </a:r>
            <a:r>
              <a:rPr lang="zh-CN" altLang="en-US" sz="2400" dirty="0">
                <a:latin typeface="+mj-ea"/>
                <a:ea typeface="+mj-ea"/>
              </a:rPr>
              <a:t>和执行时间有什么关系呢？</a:t>
            </a:r>
            <a:endParaRPr lang="en-US" altLang="zh-CN" sz="2400" dirty="0">
              <a:latin typeface="+mj-ea"/>
              <a:ea typeface="+mj-ea"/>
            </a:endParaRPr>
          </a:p>
          <a:p>
            <a:pPr marL="0" indent="0" eaLnBrk="1" hangingPunct="1">
              <a:lnSpc>
                <a:spcPct val="150000"/>
              </a:lnSpc>
              <a:buFont typeface="Wingdings" panose="05000000000000000000" pitchFamily="2" charset="2"/>
              <a:buNone/>
              <a:defRPr/>
            </a:pPr>
            <a:endParaRPr lang="en-US" altLang="zh-CN" sz="2400"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7E0C32DE-B70C-4A90-A99B-287D053A9E26}"/>
              </a:ext>
            </a:extLst>
          </p:cNvPr>
          <p:cNvSpPr>
            <a:spLocks noGrp="1" noChangeArrowheads="1"/>
          </p:cNvSpPr>
          <p:nvPr>
            <p:ph idx="1"/>
          </p:nvPr>
        </p:nvSpPr>
        <p:spPr>
          <a:xfrm>
            <a:off x="144463" y="620713"/>
            <a:ext cx="8686800" cy="3240087"/>
          </a:xfrm>
        </p:spPr>
        <p:txBody>
          <a:bodyPr/>
          <a:lstStyle/>
          <a:p>
            <a:pPr eaLnBrk="1" hangingPunct="1">
              <a:lnSpc>
                <a:spcPct val="125000"/>
              </a:lnSpc>
              <a:spcBef>
                <a:spcPct val="0"/>
              </a:spcBef>
              <a:buFont typeface="Wingdings" panose="05000000000000000000" pitchFamily="2" charset="2"/>
              <a:buChar char="n"/>
              <a:defRPr/>
            </a:pPr>
            <a:r>
              <a:rPr lang="zh-CN" altLang="en-US" sz="2400" dirty="0">
                <a:latin typeface="+mj-ea"/>
                <a:ea typeface="+mj-ea"/>
              </a:rPr>
              <a:t>算法的执行时间是算法中所有运算执行时间的总和</a:t>
            </a:r>
            <a:endParaRPr lang="en-US" altLang="zh-CN" sz="2400" dirty="0">
              <a:latin typeface="+mj-ea"/>
              <a:ea typeface="+mj-ea"/>
            </a:endParaRPr>
          </a:p>
          <a:p>
            <a:pPr marL="0" indent="0" eaLnBrk="1" hangingPunct="1">
              <a:lnSpc>
                <a:spcPct val="125000"/>
              </a:lnSpc>
              <a:spcBef>
                <a:spcPts val="1200"/>
              </a:spcBef>
              <a:spcAft>
                <a:spcPts val="1200"/>
              </a:spcAft>
              <a:buFont typeface="Wingdings 2" panose="05020102010507070707" pitchFamily="18" charset="2"/>
              <a:buNone/>
              <a:defRPr/>
            </a:pPr>
            <a:r>
              <a:rPr lang="en-US" altLang="zh-CN" sz="2400" dirty="0">
                <a:latin typeface="+mj-ea"/>
                <a:ea typeface="+mj-ea"/>
              </a:rPr>
              <a:t>    </a:t>
            </a:r>
            <a:r>
              <a:rPr lang="zh-CN" altLang="en-US" sz="2400" dirty="0">
                <a:latin typeface="+mj-ea"/>
                <a:ea typeface="+mj-ea"/>
              </a:rPr>
              <a:t>可以表示为</a:t>
            </a:r>
            <a:r>
              <a:rPr lang="en-US" altLang="zh-CN" sz="2400" dirty="0">
                <a:latin typeface="+mj-ea"/>
                <a:ea typeface="+mj-ea"/>
              </a:rPr>
              <a:t>:</a:t>
            </a:r>
            <a:endParaRPr lang="en-US" altLang="zh-CN" sz="2400" baseline="-25000" dirty="0">
              <a:latin typeface="+mj-ea"/>
              <a:ea typeface="+mj-ea"/>
              <a:cs typeface="Arial" pitchFamily="34" charset="0"/>
            </a:endParaRPr>
          </a:p>
          <a:p>
            <a:pPr marL="0" indent="0" eaLnBrk="1" hangingPunct="1">
              <a:spcBef>
                <a:spcPct val="0"/>
              </a:spcBef>
              <a:buFont typeface="Wingdings" pitchFamily="2" charset="2"/>
              <a:buNone/>
              <a:defRPr/>
            </a:pPr>
            <a:r>
              <a:rPr lang="en-US" altLang="zh-CN" sz="2400" dirty="0">
                <a:latin typeface="+mj-ea"/>
                <a:ea typeface="+mj-ea"/>
              </a:rPr>
              <a:t>                     </a:t>
            </a:r>
            <a:r>
              <a:rPr lang="zh-CN" altLang="en-US" sz="2400" dirty="0">
                <a:latin typeface="+mj-ea"/>
                <a:ea typeface="+mj-ea"/>
              </a:rPr>
              <a:t>算法的执行时间</a:t>
            </a:r>
            <a:r>
              <a:rPr lang="en-US" altLang="zh-CN" sz="2400" dirty="0">
                <a:latin typeface="+mj-ea"/>
                <a:ea typeface="+mj-ea"/>
              </a:rPr>
              <a:t>=</a:t>
            </a:r>
            <a:endParaRPr lang="en-US" altLang="zh-CN" sz="2400" baseline="-25000" dirty="0">
              <a:latin typeface="+mj-ea"/>
              <a:ea typeface="+mj-ea"/>
              <a:cs typeface="Arial" pitchFamily="34" charset="0"/>
            </a:endParaRPr>
          </a:p>
          <a:p>
            <a:pPr marL="0" indent="0" eaLnBrk="1" hangingPunct="1">
              <a:lnSpc>
                <a:spcPct val="125000"/>
              </a:lnSpc>
              <a:spcBef>
                <a:spcPct val="0"/>
              </a:spcBef>
              <a:buFont typeface="Wingdings" pitchFamily="2" charset="2"/>
              <a:buNone/>
              <a:defRPr/>
            </a:pPr>
            <a:endParaRPr lang="en-US" altLang="zh-CN" sz="1000" dirty="0">
              <a:latin typeface="+mj-ea"/>
              <a:ea typeface="+mj-ea"/>
              <a:cs typeface="Arial" pitchFamily="34" charset="0"/>
            </a:endParaRPr>
          </a:p>
          <a:p>
            <a:pPr marL="0" indent="0" eaLnBrk="1" hangingPunct="1">
              <a:lnSpc>
                <a:spcPct val="125000"/>
              </a:lnSpc>
              <a:spcBef>
                <a:spcPct val="0"/>
              </a:spcBef>
              <a:buFont typeface="Wingdings" pitchFamily="2" charset="2"/>
              <a:buNone/>
              <a:defRPr/>
            </a:pPr>
            <a:r>
              <a:rPr lang="en-US" altLang="zh-CN" sz="2400" dirty="0">
                <a:latin typeface="+mj-ea"/>
                <a:ea typeface="+mj-ea"/>
                <a:cs typeface="Arial" pitchFamily="34" charset="0"/>
              </a:rPr>
              <a:t>      </a:t>
            </a:r>
            <a:r>
              <a:rPr lang="zh-CN" altLang="en-US" sz="2000" dirty="0">
                <a:latin typeface="+mj-ea"/>
                <a:ea typeface="+mj-ea"/>
                <a:cs typeface="Arial" pitchFamily="34" charset="0"/>
              </a:rPr>
              <a:t>其中，</a:t>
            </a:r>
            <a:r>
              <a:rPr lang="en-US" altLang="zh-CN" sz="2000" i="1" dirty="0">
                <a:latin typeface="宋体" panose="02010600030101010101" pitchFamily="2" charset="-122"/>
                <a:ea typeface="宋体" panose="02010600030101010101" pitchFamily="2" charset="-122"/>
                <a:cs typeface="Arial" pitchFamily="34" charset="0"/>
              </a:rPr>
              <a:t>f</a:t>
            </a:r>
            <a:r>
              <a:rPr lang="en-US" altLang="zh-CN" sz="2000" i="1" baseline="-25000" dirty="0">
                <a:latin typeface="宋体" panose="02010600030101010101" pitchFamily="2" charset="-122"/>
                <a:ea typeface="宋体" panose="02010600030101010101" pitchFamily="2" charset="-122"/>
                <a:cs typeface="Arial" pitchFamily="34" charset="0"/>
              </a:rPr>
              <a:t>i </a:t>
            </a:r>
            <a:r>
              <a:rPr lang="zh-CN" altLang="en-US" sz="2000" dirty="0">
                <a:latin typeface="宋体" panose="02010600030101010101" pitchFamily="2" charset="-122"/>
                <a:ea typeface="宋体" panose="02010600030101010101" pitchFamily="2" charset="-122"/>
                <a:cs typeface="Arial" pitchFamily="34" charset="0"/>
              </a:rPr>
              <a:t>：是运算</a:t>
            </a:r>
            <a:r>
              <a:rPr lang="en-US" altLang="zh-CN" sz="2000" dirty="0" err="1">
                <a:latin typeface="宋体" panose="02010600030101010101" pitchFamily="2" charset="-122"/>
                <a:ea typeface="宋体" panose="02010600030101010101" pitchFamily="2" charset="-122"/>
                <a:cs typeface="Arial" pitchFamily="34" charset="0"/>
              </a:rPr>
              <a:t>i</a:t>
            </a:r>
            <a:r>
              <a:rPr lang="zh-CN" altLang="en-US" sz="2000" dirty="0">
                <a:latin typeface="宋体" panose="02010600030101010101" pitchFamily="2" charset="-122"/>
                <a:ea typeface="宋体" panose="02010600030101010101" pitchFamily="2" charset="-122"/>
                <a:cs typeface="Arial" pitchFamily="34" charset="0"/>
              </a:rPr>
              <a:t>的执行次数，称为该运算的</a:t>
            </a:r>
            <a:r>
              <a:rPr lang="zh-CN" altLang="en-US" sz="2000" dirty="0">
                <a:solidFill>
                  <a:srgbClr val="FF0066"/>
                </a:solidFill>
                <a:latin typeface="宋体" panose="02010600030101010101" pitchFamily="2" charset="-122"/>
                <a:ea typeface="宋体" panose="02010600030101010101" pitchFamily="2" charset="-122"/>
                <a:cs typeface="Arial" pitchFamily="34" charset="0"/>
              </a:rPr>
              <a:t>频率计数</a:t>
            </a:r>
            <a:endParaRPr lang="zh-CN" altLang="en-US" sz="2000" dirty="0">
              <a:latin typeface="宋体" panose="02010600030101010101" pitchFamily="2" charset="-122"/>
              <a:ea typeface="宋体" panose="02010600030101010101" pitchFamily="2" charset="-122"/>
              <a:cs typeface="Arial" pitchFamily="34" charset="0"/>
            </a:endParaRPr>
          </a:p>
          <a:p>
            <a:pPr marL="0" indent="0" eaLnBrk="1" hangingPunct="1">
              <a:lnSpc>
                <a:spcPct val="125000"/>
              </a:lnSpc>
              <a:spcBef>
                <a:spcPct val="0"/>
              </a:spcBef>
              <a:buFont typeface="Wingdings" pitchFamily="2" charset="2"/>
              <a:buNone/>
              <a:defRPr/>
            </a:pPr>
            <a:r>
              <a:rPr lang="en-US" altLang="zh-CN" sz="2000" i="1" dirty="0">
                <a:latin typeface="宋体" panose="02010600030101010101" pitchFamily="2" charset="-122"/>
                <a:ea typeface="宋体" panose="02010600030101010101" pitchFamily="2" charset="-122"/>
                <a:cs typeface="Arial" pitchFamily="34" charset="0"/>
              </a:rPr>
              <a:t>          </a:t>
            </a:r>
            <a:r>
              <a:rPr lang="en-US" altLang="zh-CN" sz="2000" i="1" dirty="0" err="1">
                <a:latin typeface="宋体" panose="02010600030101010101" pitchFamily="2" charset="-122"/>
                <a:ea typeface="宋体" panose="02010600030101010101" pitchFamily="2" charset="-122"/>
                <a:cs typeface="Arial" pitchFamily="34" charset="0"/>
              </a:rPr>
              <a:t>t</a:t>
            </a:r>
            <a:r>
              <a:rPr lang="en-US" altLang="zh-CN" sz="2000" i="1" baseline="-25000" dirty="0" err="1">
                <a:latin typeface="宋体" panose="02010600030101010101" pitchFamily="2" charset="-122"/>
                <a:ea typeface="宋体" panose="02010600030101010101" pitchFamily="2" charset="-122"/>
                <a:cs typeface="Arial" pitchFamily="34" charset="0"/>
              </a:rPr>
              <a:t>i</a:t>
            </a:r>
            <a:r>
              <a:rPr lang="en-US" altLang="zh-CN" sz="2000" baseline="-25000" dirty="0">
                <a:latin typeface="宋体" panose="02010600030101010101" pitchFamily="2" charset="-122"/>
                <a:ea typeface="宋体" panose="02010600030101010101" pitchFamily="2" charset="-122"/>
                <a:cs typeface="Arial" pitchFamily="34" charset="0"/>
              </a:rPr>
              <a:t> </a:t>
            </a:r>
            <a:r>
              <a:rPr lang="zh-CN" altLang="en-US" sz="2000" dirty="0">
                <a:latin typeface="宋体" panose="02010600030101010101" pitchFamily="2" charset="-122"/>
                <a:ea typeface="宋体" panose="02010600030101010101" pitchFamily="2" charset="-122"/>
                <a:cs typeface="Arial" pitchFamily="34" charset="0"/>
              </a:rPr>
              <a:t>：是运算</a:t>
            </a:r>
            <a:r>
              <a:rPr lang="en-US" altLang="zh-CN" sz="2000" dirty="0" err="1">
                <a:latin typeface="宋体" panose="02010600030101010101" pitchFamily="2" charset="-122"/>
                <a:ea typeface="宋体" panose="02010600030101010101" pitchFamily="2" charset="-122"/>
                <a:cs typeface="Arial" pitchFamily="34" charset="0"/>
              </a:rPr>
              <a:t>i</a:t>
            </a:r>
            <a:r>
              <a:rPr lang="zh-CN" altLang="en-US" sz="2000" dirty="0">
                <a:latin typeface="宋体" panose="02010600030101010101" pitchFamily="2" charset="-122"/>
                <a:ea typeface="宋体" panose="02010600030101010101" pitchFamily="2" charset="-122"/>
                <a:cs typeface="Arial" pitchFamily="34" charset="0"/>
              </a:rPr>
              <a:t>在</a:t>
            </a:r>
            <a:r>
              <a:rPr lang="zh-CN" altLang="en-US" sz="2000" dirty="0">
                <a:solidFill>
                  <a:srgbClr val="FF0000"/>
                </a:solidFill>
                <a:latin typeface="宋体" panose="02010600030101010101" pitchFamily="2" charset="-122"/>
                <a:ea typeface="宋体" panose="02010600030101010101" pitchFamily="2" charset="-122"/>
                <a:cs typeface="Arial" pitchFamily="34" charset="0"/>
              </a:rPr>
              <a:t>实际的计算机</a:t>
            </a:r>
            <a:r>
              <a:rPr lang="zh-CN" altLang="en-US" sz="2000" dirty="0">
                <a:latin typeface="宋体" panose="02010600030101010101" pitchFamily="2" charset="-122"/>
                <a:ea typeface="宋体" panose="02010600030101010101" pitchFamily="2" charset="-122"/>
                <a:cs typeface="Arial" pitchFamily="34" charset="0"/>
              </a:rPr>
              <a:t>上每执行一次所用的时间 </a:t>
            </a:r>
          </a:p>
        </p:txBody>
      </p:sp>
      <p:graphicFrame>
        <p:nvGraphicFramePr>
          <p:cNvPr id="52227" name="Object 2">
            <a:extLst>
              <a:ext uri="{FF2B5EF4-FFF2-40B4-BE49-F238E27FC236}">
                <a16:creationId xmlns:a16="http://schemas.microsoft.com/office/drawing/2014/main" id="{8A883EBF-A539-4F49-8D19-6DBF35DB5C67}"/>
              </a:ext>
            </a:extLst>
          </p:cNvPr>
          <p:cNvGraphicFramePr>
            <a:graphicFrameLocks noChangeAspect="1"/>
          </p:cNvGraphicFramePr>
          <p:nvPr/>
        </p:nvGraphicFramePr>
        <p:xfrm>
          <a:off x="4572000" y="1789113"/>
          <a:ext cx="1079500" cy="560387"/>
        </p:xfrm>
        <a:graphic>
          <a:graphicData uri="http://schemas.openxmlformats.org/presentationml/2006/ole">
            <mc:AlternateContent xmlns:mc="http://schemas.openxmlformats.org/markup-compatibility/2006">
              <mc:Choice xmlns:v="urn:schemas-microsoft-com:vml" Requires="v">
                <p:oleObj spid="_x0000_s52418" name="公式" r:id="rId4" imgW="418918" imgH="253890" progId="Equation.3">
                  <p:embed/>
                </p:oleObj>
              </mc:Choice>
              <mc:Fallback>
                <p:oleObj name="公式" r:id="rId4" imgW="418918" imgH="2538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789113"/>
                        <a:ext cx="1079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27FA521A-E76F-450D-A9A4-101CEF143135}"/>
              </a:ext>
            </a:extLst>
          </p:cNvPr>
          <p:cNvSpPr txBox="1">
            <a:spLocks noChangeArrowheads="1"/>
          </p:cNvSpPr>
          <p:nvPr/>
        </p:nvSpPr>
        <p:spPr bwMode="auto">
          <a:xfrm>
            <a:off x="622300" y="3546475"/>
            <a:ext cx="82089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Font typeface="Wingdings" panose="05000000000000000000" pitchFamily="2" charset="2"/>
              <a:buChar char="p"/>
            </a:pPr>
            <a:r>
              <a:rPr lang="en-US" altLang="zh-CN" sz="2400" i="1" dirty="0">
                <a:latin typeface="宋体" panose="02010600030101010101" pitchFamily="2" charset="-122"/>
                <a:ea typeface="宋体" panose="02010600030101010101" pitchFamily="2" charset="-122"/>
                <a:cs typeface="Arial" panose="020B0604020202020204" pitchFamily="34" charset="0"/>
              </a:rPr>
              <a:t>f</a:t>
            </a:r>
            <a:r>
              <a:rPr lang="en-US" altLang="zh-CN" sz="2400" i="1" baseline="-25000" dirty="0">
                <a:latin typeface="宋体" panose="02010600030101010101" pitchFamily="2" charset="-122"/>
                <a:ea typeface="宋体" panose="02010600030101010101" pitchFamily="2" charset="-122"/>
                <a:cs typeface="Arial" panose="020B0604020202020204" pitchFamily="34" charset="0"/>
              </a:rPr>
              <a:t>i</a:t>
            </a:r>
            <a:r>
              <a:rPr lang="zh-CN" altLang="en-US" sz="2400" dirty="0">
                <a:latin typeface="宋体" panose="02010600030101010101" pitchFamily="2" charset="-122"/>
                <a:ea typeface="宋体" panose="02010600030101010101" pitchFamily="2" charset="-122"/>
                <a:cs typeface="Arial" panose="020B0604020202020204" pitchFamily="34" charset="0"/>
              </a:rPr>
              <a:t>仅与算法的控制流程有关，与实际使用的计算机硬件和编制程序的语言无关。</a:t>
            </a:r>
            <a:endParaRPr lang="en-US" altLang="zh-CN" sz="2400" dirty="0">
              <a:latin typeface="宋体" panose="02010600030101010101" pitchFamily="2" charset="-122"/>
              <a:ea typeface="宋体" panose="02010600030101010101" pitchFamily="2" charset="-122"/>
              <a:cs typeface="Arial" panose="020B0604020202020204" pitchFamily="34" charset="0"/>
            </a:endParaRPr>
          </a:p>
          <a:p>
            <a:pPr eaLnBrk="1" hangingPunct="1">
              <a:lnSpc>
                <a:spcPct val="150000"/>
              </a:lnSpc>
              <a:spcBef>
                <a:spcPct val="0"/>
              </a:spcBef>
              <a:buFont typeface="Wingdings" panose="05000000000000000000" pitchFamily="2" charset="2"/>
              <a:buChar char="p"/>
            </a:pPr>
            <a:r>
              <a:rPr lang="en-US" altLang="zh-CN" sz="2400" i="1" dirty="0" err="1">
                <a:latin typeface="宋体" panose="02010600030101010101" pitchFamily="2" charset="-122"/>
                <a:ea typeface="宋体" panose="02010600030101010101" pitchFamily="2" charset="-122"/>
                <a:cs typeface="Arial" panose="020B0604020202020204" pitchFamily="34" charset="0"/>
              </a:rPr>
              <a:t>t</a:t>
            </a:r>
            <a:r>
              <a:rPr lang="en-US" altLang="zh-CN" sz="2400" i="1" baseline="-25000" dirty="0" err="1">
                <a:latin typeface="宋体" panose="02010600030101010101" pitchFamily="2" charset="-122"/>
                <a:ea typeface="宋体" panose="02010600030101010101" pitchFamily="2" charset="-122"/>
                <a:cs typeface="Arial" panose="020B0604020202020204" pitchFamily="34" charset="0"/>
              </a:rPr>
              <a:t>i</a:t>
            </a:r>
            <a:r>
              <a:rPr lang="zh-CN" altLang="en-US" sz="2400" dirty="0">
                <a:latin typeface="宋体" panose="02010600030101010101" pitchFamily="2" charset="-122"/>
                <a:ea typeface="宋体" panose="02010600030101010101" pitchFamily="2" charset="-122"/>
                <a:cs typeface="Arial" panose="020B0604020202020204" pitchFamily="34" charset="0"/>
              </a:rPr>
              <a:t>与程序设计语言和计算机硬件有关。</a:t>
            </a:r>
            <a:endParaRPr lang="en-US" altLang="zh-CN" sz="2400" dirty="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776329E6-1BC6-4C90-BE4C-8DCAA3817BC1}"/>
              </a:ext>
            </a:extLst>
          </p:cNvPr>
          <p:cNvSpPr>
            <a:spLocks noGrp="1"/>
          </p:cNvSpPr>
          <p:nvPr>
            <p:ph type="title"/>
          </p:nvPr>
        </p:nvSpPr>
        <p:spPr>
          <a:xfrm>
            <a:off x="250825" y="398463"/>
            <a:ext cx="8229600" cy="654050"/>
          </a:xfrm>
        </p:spPr>
        <p:txBody>
          <a:bodyPr/>
          <a:lstStyle/>
          <a:p>
            <a:pPr algn="l" eaLnBrk="1" hangingPunct="1"/>
            <a:r>
              <a:rPr lang="zh-CN" altLang="en-US" sz="3600"/>
              <a:t>运算的分类</a:t>
            </a:r>
          </a:p>
        </p:txBody>
      </p:sp>
      <p:sp>
        <p:nvSpPr>
          <p:cNvPr id="61443" name="内容占位符 2">
            <a:extLst>
              <a:ext uri="{FF2B5EF4-FFF2-40B4-BE49-F238E27FC236}">
                <a16:creationId xmlns:a16="http://schemas.microsoft.com/office/drawing/2014/main" id="{94EA53AC-EE2E-4A25-9508-84140C9A7BD6}"/>
              </a:ext>
            </a:extLst>
          </p:cNvPr>
          <p:cNvSpPr>
            <a:spLocks noGrp="1"/>
          </p:cNvSpPr>
          <p:nvPr>
            <p:ph idx="1"/>
          </p:nvPr>
        </p:nvSpPr>
        <p:spPr>
          <a:xfrm>
            <a:off x="250825" y="1052513"/>
            <a:ext cx="8686800" cy="5519737"/>
          </a:xfrm>
        </p:spPr>
        <p:txBody>
          <a:bodyPr/>
          <a:lstStyle/>
          <a:p>
            <a:pPr marL="0" indent="0" eaLnBrk="1" hangingPunct="1">
              <a:lnSpc>
                <a:spcPct val="150000"/>
              </a:lnSpc>
              <a:spcBef>
                <a:spcPts val="0"/>
              </a:spcBef>
              <a:buFont typeface="Wingdings 2" panose="05020102010507070707" pitchFamily="18" charset="2"/>
              <a:buNone/>
              <a:defRPr/>
            </a:pPr>
            <a:r>
              <a:rPr lang="zh-CN" altLang="en-US" sz="2400" dirty="0">
                <a:latin typeface="+mj-ea"/>
                <a:ea typeface="+mj-ea"/>
              </a:rPr>
              <a:t>       依照运算的</a:t>
            </a:r>
            <a:r>
              <a:rPr lang="zh-CN" altLang="en-US" sz="2400" dirty="0">
                <a:solidFill>
                  <a:srgbClr val="FF0000"/>
                </a:solidFill>
                <a:latin typeface="+mj-ea"/>
                <a:ea typeface="+mj-ea"/>
              </a:rPr>
              <a:t>时间特性</a:t>
            </a:r>
            <a:r>
              <a:rPr lang="zh-CN" altLang="en-US" sz="2400" dirty="0">
                <a:latin typeface="+mj-ea"/>
                <a:ea typeface="+mj-ea"/>
              </a:rPr>
              <a:t>，将运算分为</a:t>
            </a:r>
            <a:r>
              <a:rPr lang="zh-CN" altLang="en-US" sz="2400" dirty="0">
                <a:solidFill>
                  <a:srgbClr val="0000CC"/>
                </a:solidFill>
                <a:latin typeface="+mj-ea"/>
                <a:ea typeface="+mj-ea"/>
              </a:rPr>
              <a:t>时间囿界于常数的运算</a:t>
            </a:r>
            <a:r>
              <a:rPr lang="zh-CN" altLang="en-US" sz="2400" dirty="0">
                <a:latin typeface="+mj-ea"/>
                <a:ea typeface="+mj-ea"/>
              </a:rPr>
              <a:t>和</a:t>
            </a:r>
            <a:r>
              <a:rPr lang="zh-CN" altLang="en-US" sz="2400" dirty="0">
                <a:solidFill>
                  <a:srgbClr val="0000CC"/>
                </a:solidFill>
                <a:latin typeface="+mj-ea"/>
                <a:ea typeface="+mj-ea"/>
              </a:rPr>
              <a:t>时间非囿界于常数的运算</a:t>
            </a:r>
            <a:r>
              <a:rPr lang="zh-CN" altLang="en-US" sz="2400" dirty="0">
                <a:solidFill>
                  <a:srgbClr val="002060"/>
                </a:solidFill>
                <a:latin typeface="+mj-ea"/>
                <a:ea typeface="+mj-ea"/>
              </a:rPr>
              <a:t>。</a:t>
            </a:r>
          </a:p>
          <a:p>
            <a:pPr eaLnBrk="1" hangingPunct="1">
              <a:lnSpc>
                <a:spcPct val="150000"/>
              </a:lnSpc>
              <a:spcBef>
                <a:spcPts val="0"/>
              </a:spcBef>
              <a:buFont typeface="Wingdings" panose="05000000000000000000" pitchFamily="2" charset="2"/>
              <a:buChar char="n"/>
              <a:defRPr/>
            </a:pPr>
            <a:r>
              <a:rPr lang="zh-CN" altLang="en-US" sz="2400" dirty="0">
                <a:solidFill>
                  <a:srgbClr val="FF0066"/>
                </a:solidFill>
                <a:latin typeface="+mj-ea"/>
                <a:ea typeface="+mj-ea"/>
              </a:rPr>
              <a:t> 时间囿界于常数的运算</a:t>
            </a:r>
            <a:r>
              <a:rPr lang="zh-CN" altLang="en-US" sz="2400" dirty="0">
                <a:latin typeface="+mj-ea"/>
                <a:ea typeface="+mj-ea"/>
              </a:rPr>
              <a:t>：</a:t>
            </a:r>
          </a:p>
          <a:p>
            <a:pPr marL="0" indent="0" eaLnBrk="1" hangingPunct="1">
              <a:lnSpc>
                <a:spcPct val="150000"/>
              </a:lnSpc>
              <a:spcBef>
                <a:spcPts val="0"/>
              </a:spcBef>
              <a:buFont typeface="Wingdings" panose="05000000000000000000" pitchFamily="2" charset="2"/>
              <a:buNone/>
              <a:defRPr/>
            </a:pPr>
            <a:endParaRPr lang="zh-CN" altLang="en-US" sz="800" dirty="0">
              <a:latin typeface="+mj-ea"/>
              <a:ea typeface="+mj-ea"/>
            </a:endParaRPr>
          </a:p>
          <a:p>
            <a:pPr marL="0" indent="0" eaLnBrk="1" hangingPunct="1">
              <a:lnSpc>
                <a:spcPct val="150000"/>
              </a:lnSpc>
              <a:spcBef>
                <a:spcPts val="0"/>
              </a:spcBef>
              <a:buFont typeface="Wingdings" panose="05000000000000000000" pitchFamily="2" charset="2"/>
              <a:buNone/>
              <a:defRPr/>
            </a:pPr>
            <a:r>
              <a:rPr lang="zh-CN" altLang="en-US" sz="2400" dirty="0">
                <a:latin typeface="+mj-ea"/>
                <a:ea typeface="+mj-ea"/>
              </a:rPr>
              <a:t>     </a:t>
            </a:r>
            <a:r>
              <a:rPr lang="zh-CN" altLang="en-US" sz="2400" b="1" dirty="0">
                <a:solidFill>
                  <a:srgbClr val="0000CC"/>
                </a:solidFill>
                <a:latin typeface="+mj-ea"/>
                <a:ea typeface="+mj-ea"/>
              </a:rPr>
              <a:t>特点</a:t>
            </a:r>
            <a:r>
              <a:rPr lang="zh-CN" altLang="en-US" sz="2400" dirty="0">
                <a:latin typeface="+mj-ea"/>
                <a:ea typeface="+mj-ea"/>
              </a:rPr>
              <a:t>：</a:t>
            </a:r>
            <a:r>
              <a:rPr lang="zh-CN" altLang="en-US" sz="2400" dirty="0">
                <a:solidFill>
                  <a:srgbClr val="FF0000"/>
                </a:solidFill>
                <a:latin typeface="+mj-ea"/>
                <a:ea typeface="+mj-ea"/>
              </a:rPr>
              <a:t>执行时间是</a:t>
            </a:r>
            <a:r>
              <a:rPr lang="zh-CN" altLang="en-US" sz="2400" b="1" dirty="0">
                <a:solidFill>
                  <a:srgbClr val="FF0000"/>
                </a:solidFill>
                <a:latin typeface="+mj-ea"/>
                <a:ea typeface="+mj-ea"/>
              </a:rPr>
              <a:t>固定量</a:t>
            </a:r>
            <a:r>
              <a:rPr lang="zh-CN" altLang="en-US" sz="2400" dirty="0">
                <a:latin typeface="+mj-ea"/>
                <a:ea typeface="+mj-ea"/>
              </a:rPr>
              <a:t>，与操作数无关。</a:t>
            </a:r>
            <a:endParaRPr lang="en-US" altLang="zh-CN" sz="2400" dirty="0">
              <a:latin typeface="+mj-ea"/>
              <a:ea typeface="+mj-ea"/>
            </a:endParaRPr>
          </a:p>
          <a:p>
            <a:pPr marL="0" indent="0" eaLnBrk="1" hangingPunct="1">
              <a:lnSpc>
                <a:spcPct val="150000"/>
              </a:lnSpc>
              <a:spcBef>
                <a:spcPts val="24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例：</a:t>
            </a:r>
            <a:r>
              <a:rPr lang="en-US" altLang="zh-CN" sz="24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1+1 = 2   vs 10000+10000 = 20000</a:t>
            </a:r>
          </a:p>
          <a:p>
            <a:pPr marL="0" indent="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100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100 = 10000 vs  10000*10000 = 100000000</a:t>
            </a:r>
          </a:p>
          <a:p>
            <a:pPr marL="0" indent="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CALL INSERTIONSORT</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E746FB-5123-4C2E-96E4-D5E4DF5C6251}"/>
              </a:ext>
            </a:extLst>
          </p:cNvPr>
          <p:cNvSpPr>
            <a:spLocks noGrp="1"/>
          </p:cNvSpPr>
          <p:nvPr>
            <p:ph idx="1"/>
          </p:nvPr>
        </p:nvSpPr>
        <p:spPr>
          <a:xfrm>
            <a:off x="179388" y="404813"/>
            <a:ext cx="8793162" cy="6192837"/>
          </a:xfrm>
        </p:spPr>
        <p:txBody>
          <a:bodyPr rtlCol="0">
            <a:normAutofit fontScale="77500" lnSpcReduction="20000"/>
          </a:bodyPr>
          <a:lstStyle/>
          <a:p>
            <a:pPr eaLnBrk="1" fontAlgn="auto" hangingPunct="1">
              <a:lnSpc>
                <a:spcPct val="170000"/>
              </a:lnSpc>
              <a:spcBef>
                <a:spcPts val="0"/>
              </a:spcBef>
              <a:spcAft>
                <a:spcPts val="0"/>
              </a:spcAft>
              <a:buFont typeface="Wingdings" panose="05000000000000000000" pitchFamily="2" charset="2"/>
              <a:buChar char="n"/>
              <a:defRPr/>
            </a:pPr>
            <a:r>
              <a:rPr lang="zh-CN" altLang="en-US" sz="3100" dirty="0">
                <a:solidFill>
                  <a:srgbClr val="FF0000"/>
                </a:solidFill>
                <a:latin typeface="+mj-ea"/>
                <a:ea typeface="+mj-ea"/>
              </a:rPr>
              <a:t>时间非囿界于常数的运算</a:t>
            </a:r>
          </a:p>
          <a:p>
            <a:pPr marL="0" indent="0" eaLnBrk="1" fontAlgn="auto" hangingPunct="1">
              <a:lnSpc>
                <a:spcPct val="170000"/>
              </a:lnSpc>
              <a:spcBef>
                <a:spcPts val="0"/>
              </a:spcBef>
              <a:spcAft>
                <a:spcPts val="0"/>
              </a:spcAft>
              <a:buFont typeface="Wingdings" pitchFamily="2" charset="2"/>
              <a:buNone/>
              <a:defRPr/>
            </a:pPr>
            <a:r>
              <a:rPr lang="zh-CN" altLang="en-US" sz="2800" dirty="0">
                <a:latin typeface="+mj-ea"/>
                <a:ea typeface="+mj-ea"/>
              </a:rPr>
              <a:t>    特点：运算的执行时间与操作数相关，</a:t>
            </a:r>
            <a:r>
              <a:rPr lang="zh-CN" altLang="en-US" sz="2800" dirty="0">
                <a:solidFill>
                  <a:srgbClr val="FF0000"/>
                </a:solidFill>
                <a:latin typeface="+mj-ea"/>
                <a:ea typeface="+mj-ea"/>
              </a:rPr>
              <a:t>每次执行的时间是</a:t>
            </a:r>
            <a:r>
              <a:rPr lang="zh-CN" altLang="en-US" sz="2800" dirty="0">
                <a:solidFill>
                  <a:srgbClr val="FF0000"/>
                </a:solidFill>
                <a:latin typeface="+mj-ea"/>
              </a:rPr>
              <a:t>一个</a:t>
            </a:r>
            <a:r>
              <a:rPr lang="zh-CN" altLang="en-US" sz="2800" b="1" dirty="0">
                <a:solidFill>
                  <a:srgbClr val="FF0000"/>
                </a:solidFill>
                <a:latin typeface="+mj-ea"/>
              </a:rPr>
              <a:t>不定</a:t>
            </a:r>
            <a:endParaRPr lang="en-US" altLang="zh-CN" sz="2800" b="1" dirty="0">
              <a:solidFill>
                <a:srgbClr val="FF0000"/>
              </a:solidFill>
              <a:latin typeface="+mj-ea"/>
              <a:ea typeface="+mj-ea"/>
            </a:endParaRPr>
          </a:p>
          <a:p>
            <a:pPr marL="0" indent="0" eaLnBrk="1" fontAlgn="auto" hangingPunct="1">
              <a:lnSpc>
                <a:spcPct val="170000"/>
              </a:lnSpc>
              <a:spcBef>
                <a:spcPts val="0"/>
              </a:spcBef>
              <a:spcAft>
                <a:spcPts val="0"/>
              </a:spcAft>
              <a:buFont typeface="Wingdings" pitchFamily="2" charset="2"/>
              <a:buNone/>
              <a:defRPr/>
            </a:pPr>
            <a:r>
              <a:rPr lang="en-US" altLang="zh-CN" sz="2800" b="1" dirty="0">
                <a:solidFill>
                  <a:srgbClr val="FF0000"/>
                </a:solidFill>
                <a:latin typeface="+mj-ea"/>
                <a:ea typeface="+mj-ea"/>
              </a:rPr>
              <a:t>         </a:t>
            </a:r>
            <a:r>
              <a:rPr lang="zh-CN" altLang="en-US" sz="2800" b="1" dirty="0">
                <a:solidFill>
                  <a:srgbClr val="FF0000"/>
                </a:solidFill>
                <a:latin typeface="+mj-ea"/>
                <a:ea typeface="+mj-ea"/>
              </a:rPr>
              <a:t>    的量</a:t>
            </a:r>
            <a:r>
              <a:rPr lang="zh-CN" altLang="en-US" sz="2800" dirty="0">
                <a:latin typeface="+mj-ea"/>
                <a:ea typeface="+mj-ea"/>
              </a:rPr>
              <a:t>。</a:t>
            </a:r>
            <a:endParaRPr lang="en-US" altLang="zh-CN" sz="2800" dirty="0">
              <a:latin typeface="+mj-ea"/>
              <a:ea typeface="+mj-ea"/>
            </a:endParaRPr>
          </a:p>
          <a:p>
            <a:pPr marL="0" indent="0" eaLnBrk="1" fontAlgn="auto" hangingPunct="1">
              <a:lnSpc>
                <a:spcPct val="170000"/>
              </a:lnSpc>
              <a:spcBef>
                <a:spcPts val="0"/>
              </a:spcBef>
              <a:spcAft>
                <a:spcPts val="0"/>
              </a:spcAft>
              <a:buFont typeface="Wingdings" pitchFamily="2" charset="2"/>
              <a:buNone/>
              <a:defRPr/>
            </a:pPr>
            <a:r>
              <a:rPr lang="en-US" altLang="zh-CN" sz="2800" dirty="0">
                <a:latin typeface="+mj-ea"/>
                <a:ea typeface="+mj-ea"/>
              </a:rPr>
              <a:t>     </a:t>
            </a:r>
            <a:r>
              <a:rPr lang="zh-CN" altLang="en-US" sz="2800" dirty="0">
                <a:latin typeface="+mj-ea"/>
                <a:ea typeface="+mj-ea"/>
              </a:rPr>
              <a:t>如：</a:t>
            </a:r>
            <a:endParaRPr lang="en-US" altLang="zh-CN" sz="2800" dirty="0">
              <a:latin typeface="+mj-ea"/>
              <a:ea typeface="+mj-ea"/>
            </a:endParaRPr>
          </a:p>
          <a:p>
            <a:pPr lvl="2" eaLnBrk="1" fontAlgn="auto" hangingPunct="1">
              <a:lnSpc>
                <a:spcPct val="170000"/>
              </a:lnSpc>
              <a:spcBef>
                <a:spcPts val="0"/>
              </a:spcBef>
              <a:spcAft>
                <a:spcPts val="0"/>
              </a:spcAft>
              <a:buFont typeface="Wingdings" panose="05000000000000000000" pitchFamily="2" charset="2"/>
              <a:buChar char="Ø"/>
              <a:defRPr/>
            </a:pPr>
            <a:r>
              <a:rPr lang="zh-CN" altLang="en-US" sz="2300" dirty="0">
                <a:latin typeface="宋体" panose="02010600030101010101" pitchFamily="2" charset="-122"/>
                <a:ea typeface="宋体" panose="02010600030101010101" pitchFamily="2" charset="-122"/>
              </a:rPr>
              <a:t>字符串操作：与字符串中字符的数量成正比，如字符串的比较运算</a:t>
            </a:r>
            <a:r>
              <a:rPr lang="en-US" altLang="zh-CN" sz="2300" dirty="0" err="1">
                <a:latin typeface="宋体" panose="02010600030101010101" pitchFamily="2" charset="-122"/>
                <a:ea typeface="宋体" panose="02010600030101010101" pitchFamily="2" charset="-122"/>
              </a:rPr>
              <a:t>strcmp</a:t>
            </a:r>
            <a:r>
              <a:rPr lang="zh-CN" altLang="en-US" sz="2300" dirty="0">
                <a:latin typeface="宋体" panose="02010600030101010101" pitchFamily="2" charset="-122"/>
                <a:ea typeface="宋体" panose="02010600030101010101" pitchFamily="2" charset="-122"/>
              </a:rPr>
              <a:t>。</a:t>
            </a:r>
            <a:endParaRPr lang="en-US" altLang="zh-CN" sz="2300" dirty="0">
              <a:latin typeface="宋体" panose="02010600030101010101" pitchFamily="2" charset="-122"/>
              <a:ea typeface="宋体" panose="02010600030101010101" pitchFamily="2" charset="-122"/>
            </a:endParaRPr>
          </a:p>
          <a:p>
            <a:pPr lvl="2" eaLnBrk="1" fontAlgn="auto" hangingPunct="1">
              <a:lnSpc>
                <a:spcPct val="170000"/>
              </a:lnSpc>
              <a:spcBef>
                <a:spcPts val="0"/>
              </a:spcBef>
              <a:spcAft>
                <a:spcPts val="0"/>
              </a:spcAft>
              <a:buFont typeface="Wingdings" panose="05000000000000000000" pitchFamily="2" charset="2"/>
              <a:buChar char="Ø"/>
              <a:defRPr/>
            </a:pPr>
            <a:r>
              <a:rPr lang="zh-CN" altLang="en-US" sz="2300" dirty="0">
                <a:latin typeface="宋体" panose="02010600030101010101" pitchFamily="2" charset="-122"/>
                <a:ea typeface="宋体" panose="02010600030101010101" pitchFamily="2" charset="-122"/>
              </a:rPr>
              <a:t>记录操作：与记录的属性数、属性类型等有关</a:t>
            </a:r>
            <a:endParaRPr lang="en-US" altLang="zh-CN" sz="2300" dirty="0">
              <a:latin typeface="宋体" panose="02010600030101010101" pitchFamily="2" charset="-122"/>
              <a:ea typeface="宋体" panose="02010600030101010101" pitchFamily="2" charset="-122"/>
            </a:endParaRPr>
          </a:p>
          <a:p>
            <a:pPr marL="0" indent="0" eaLnBrk="1" hangingPunct="1">
              <a:lnSpc>
                <a:spcPct val="170000"/>
              </a:lnSpc>
              <a:spcBef>
                <a:spcPts val="1800"/>
              </a:spcBef>
              <a:buFont typeface="Wingdings 2" panose="05020102010507070707" pitchFamily="18" charset="2"/>
              <a:buNone/>
              <a:defRPr/>
            </a:pPr>
            <a:r>
              <a:rPr lang="zh-CN" altLang="en-US" dirty="0">
                <a:solidFill>
                  <a:srgbClr val="0000CC"/>
                </a:solidFill>
                <a:latin typeface="+mj-ea"/>
                <a:ea typeface="+mj-ea"/>
              </a:rPr>
              <a:t>       时间非囿界于常数的运算时，将其分解成若干时间囿界于常数的运算即可。</a:t>
            </a:r>
            <a:endParaRPr lang="en-US" altLang="zh-CN" dirty="0">
              <a:latin typeface="+mj-ea"/>
              <a:ea typeface="+mj-ea"/>
            </a:endParaRPr>
          </a:p>
          <a:p>
            <a:pPr marL="0" indent="0" eaLnBrk="1" hangingPunct="1">
              <a:lnSpc>
                <a:spcPct val="170000"/>
              </a:lnSpc>
              <a:spcBef>
                <a:spcPts val="0"/>
              </a:spcBef>
              <a:buFont typeface="Wingdings" pitchFamily="2" charset="2"/>
              <a:buNone/>
              <a:defRPr/>
            </a:pPr>
            <a:r>
              <a:rPr lang="zh-CN" altLang="en-US" sz="2400" dirty="0">
                <a:latin typeface="宋体" panose="02010600030101010101" pitchFamily="2" charset="-122"/>
                <a:ea typeface="宋体" panose="02010600030101010101" pitchFamily="2" charset="-122"/>
              </a:rPr>
              <a:t>               如：字符串比较时间</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string</a:t>
            </a:r>
            <a:r>
              <a:rPr lang="en-US" altLang="zh-CN" sz="2400" dirty="0">
                <a:latin typeface="宋体" panose="02010600030101010101" pitchFamily="2" charset="-122"/>
                <a:ea typeface="宋体" panose="02010600030101010101" pitchFamily="2" charset="-122"/>
              </a:rPr>
              <a:t> </a:t>
            </a:r>
          </a:p>
          <a:p>
            <a:pPr marL="0" indent="0" eaLnBrk="1" hangingPunct="1">
              <a:lnSpc>
                <a:spcPct val="170000"/>
              </a:lnSpc>
              <a:spcBef>
                <a:spcPts val="0"/>
              </a:spcBef>
              <a:buFont typeface="Wingdings" pitchFamily="2" charset="2"/>
              <a:buNone/>
              <a:defRPr/>
            </a:pP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string</a:t>
            </a:r>
            <a:r>
              <a:rPr lang="en-US" altLang="zh-CN" sz="2400" baseline="-250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Length</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String</a:t>
            </a:r>
            <a:r>
              <a:rPr lang="zh-CN" altLang="en-US"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char</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70A5E999-03DD-48D8-9A00-D986EBF97A62}"/>
              </a:ext>
            </a:extLst>
          </p:cNvPr>
          <p:cNvSpPr>
            <a:spLocks noGrp="1"/>
          </p:cNvSpPr>
          <p:nvPr>
            <p:ph type="title"/>
          </p:nvPr>
        </p:nvSpPr>
        <p:spPr>
          <a:xfrm>
            <a:off x="323850" y="333375"/>
            <a:ext cx="8229600" cy="706438"/>
          </a:xfrm>
        </p:spPr>
        <p:txBody>
          <a:bodyPr/>
          <a:lstStyle/>
          <a:p>
            <a:pPr algn="l" eaLnBrk="1" hangingPunct="1">
              <a:defRPr/>
            </a:pPr>
            <a:r>
              <a:rPr lang="en-US" altLang="zh-CN" sz="3200" dirty="0">
                <a:latin typeface="+mj-ea"/>
              </a:rPr>
              <a:t>3</a:t>
            </a:r>
            <a:r>
              <a:rPr lang="zh-CN" altLang="en-US" sz="3200" dirty="0">
                <a:latin typeface="+mj-ea"/>
              </a:rPr>
              <a:t>）工作数据集的选择</a:t>
            </a:r>
          </a:p>
        </p:txBody>
      </p:sp>
      <p:sp>
        <p:nvSpPr>
          <p:cNvPr id="53251" name="内容占位符 2">
            <a:extLst>
              <a:ext uri="{FF2B5EF4-FFF2-40B4-BE49-F238E27FC236}">
                <a16:creationId xmlns:a16="http://schemas.microsoft.com/office/drawing/2014/main" id="{71D8615E-E80C-4A97-86D3-484978DBD2AD}"/>
              </a:ext>
            </a:extLst>
          </p:cNvPr>
          <p:cNvSpPr>
            <a:spLocks noGrp="1"/>
          </p:cNvSpPr>
          <p:nvPr>
            <p:ph idx="1"/>
          </p:nvPr>
        </p:nvSpPr>
        <p:spPr>
          <a:xfrm>
            <a:off x="190500" y="1039813"/>
            <a:ext cx="8820150" cy="4830762"/>
          </a:xfrm>
        </p:spPr>
        <p:txBody>
          <a:bodyPr/>
          <a:lstStyle/>
          <a:p>
            <a:pPr eaLnBrk="1" hangingPunct="1">
              <a:lnSpc>
                <a:spcPct val="150000"/>
              </a:lnSpc>
              <a:spcBef>
                <a:spcPts val="0"/>
              </a:spcBef>
              <a:buFont typeface="Wingdings" panose="05000000000000000000" pitchFamily="2" charset="2"/>
              <a:buChar char="n"/>
              <a:defRPr/>
            </a:pPr>
            <a:r>
              <a:rPr lang="zh-CN" altLang="en-US" sz="2800" dirty="0">
                <a:latin typeface="宋体" panose="02010600030101010101" pitchFamily="2" charset="-122"/>
                <a:ea typeface="宋体" panose="02010600030101010101" pitchFamily="2" charset="-122"/>
              </a:rPr>
              <a:t>算法的</a:t>
            </a:r>
            <a:r>
              <a:rPr lang="zh-CN" altLang="en-US" sz="2800" dirty="0">
                <a:solidFill>
                  <a:schemeClr val="tx2"/>
                </a:solidFill>
                <a:latin typeface="宋体" panose="02010600030101010101" pitchFamily="2" charset="-122"/>
                <a:ea typeface="宋体" panose="02010600030101010101" pitchFamily="2" charset="-122"/>
              </a:rPr>
              <a:t>执行情况</a:t>
            </a:r>
            <a:r>
              <a:rPr lang="zh-CN" altLang="en-US" sz="2800" dirty="0">
                <a:latin typeface="宋体" panose="02010600030101010101" pitchFamily="2" charset="-122"/>
                <a:ea typeface="宋体" panose="02010600030101010101" pitchFamily="2" charset="-122"/>
              </a:rPr>
              <a:t>与输入的数据有什么样的关系呢？</a:t>
            </a:r>
          </a:p>
          <a:p>
            <a:pPr marL="719138" eaLnBrk="1" hangingPunct="1">
              <a:lnSpc>
                <a:spcPct val="150000"/>
              </a:lnSpc>
              <a:spcBef>
                <a:spcPts val="0"/>
              </a:spcBef>
              <a:buFont typeface="Wingdings" panose="05000000000000000000" pitchFamily="2" charset="2"/>
              <a:buChar char="Ø"/>
              <a:defRPr/>
            </a:pPr>
            <a:r>
              <a:rPr lang="zh-CN" altLang="en-US" sz="2200" dirty="0">
                <a:latin typeface="+mj-ea"/>
                <a:ea typeface="+mj-ea"/>
              </a:rPr>
              <a:t>算法的执行时间与输入数据的规模相关，一般规模越大，执行时间越长。</a:t>
            </a:r>
            <a:endParaRPr lang="en-US" altLang="zh-CN" sz="2200" dirty="0">
              <a:latin typeface="+mj-ea"/>
              <a:ea typeface="+mj-ea"/>
            </a:endParaRPr>
          </a:p>
          <a:p>
            <a:pPr marL="719138" eaLnBrk="1" hangingPunct="1">
              <a:lnSpc>
                <a:spcPct val="150000"/>
              </a:lnSpc>
              <a:spcBef>
                <a:spcPts val="0"/>
              </a:spcBef>
              <a:buFont typeface="Wingdings" panose="05000000000000000000" pitchFamily="2" charset="2"/>
              <a:buChar char="Ø"/>
              <a:defRPr/>
            </a:pPr>
            <a:r>
              <a:rPr lang="zh-CN" altLang="en-US" sz="2200" dirty="0">
                <a:latin typeface="+mj-ea"/>
                <a:ea typeface="+mj-ea"/>
              </a:rPr>
              <a:t>编制不同的数据配置，分析算法的最好、最坏、平均工作情况是算法分析的一项重要工作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fade">
                                      <p:cBhvr>
                                        <p:cTn id="7" dur="500"/>
                                        <p:tgtEl>
                                          <p:spTgt spid="53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fade">
                                      <p:cBhvr>
                                        <p:cTn id="12" dur="5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0BD066-9252-40F2-B32E-996D86B58327}"/>
              </a:ext>
            </a:extLst>
          </p:cNvPr>
          <p:cNvSpPr>
            <a:spLocks noGrp="1"/>
          </p:cNvSpPr>
          <p:nvPr>
            <p:ph idx="1"/>
          </p:nvPr>
        </p:nvSpPr>
        <p:spPr>
          <a:xfrm>
            <a:off x="35496" y="116632"/>
            <a:ext cx="8713788" cy="6552728"/>
          </a:xfrm>
        </p:spPr>
        <p:txBody>
          <a:bodyPr/>
          <a:lstStyle/>
          <a:p>
            <a:pPr marL="0" indent="0">
              <a:lnSpc>
                <a:spcPct val="150000"/>
              </a:lnSpc>
              <a:spcBef>
                <a:spcPts val="0"/>
              </a:spcBef>
              <a:buNone/>
              <a:defRPr/>
            </a:pPr>
            <a:r>
              <a:rPr lang="zh-CN" altLang="en-US" sz="2400" dirty="0">
                <a:latin typeface="+mj-ea"/>
                <a:ea typeface="+mj-ea"/>
              </a:rPr>
              <a:t>金庸的小说</a:t>
            </a:r>
            <a:r>
              <a:rPr lang="en-US" altLang="zh-CN" sz="2400" dirty="0">
                <a:latin typeface="+mj-ea"/>
                <a:ea typeface="+mj-ea"/>
              </a:rPr>
              <a:t>《</a:t>
            </a:r>
            <a:r>
              <a:rPr lang="zh-CN" altLang="en-US" sz="2400" dirty="0">
                <a:latin typeface="+mj-ea"/>
                <a:ea typeface="+mj-ea"/>
              </a:rPr>
              <a:t>射雕英雄传</a:t>
            </a:r>
            <a:r>
              <a:rPr lang="en-US" altLang="zh-CN" sz="2400" dirty="0">
                <a:latin typeface="+mj-ea"/>
                <a:ea typeface="+mj-ea"/>
              </a:rPr>
              <a:t>》</a:t>
            </a:r>
            <a:r>
              <a:rPr lang="zh-CN" altLang="en-US" sz="2400" dirty="0">
                <a:latin typeface="+mj-ea"/>
                <a:ea typeface="+mj-ea"/>
              </a:rPr>
              <a:t>中，郭靖以金刀驸马的身份随成吉思汗西征</a:t>
            </a:r>
            <a:r>
              <a:rPr lang="zh-CN" altLang="en-US" sz="2400" b="1" u="sng" dirty="0">
                <a:latin typeface="+mj-ea"/>
                <a:ea typeface="+mj-ea"/>
              </a:rPr>
              <a:t>花剌子模</a:t>
            </a:r>
            <a:r>
              <a:rPr lang="zh-CN" altLang="en-US" sz="2400" dirty="0">
                <a:latin typeface="+mj-ea"/>
                <a:ea typeface="+mj-ea"/>
              </a:rPr>
              <a:t>，“原来蒙古大军分路进军，节节获胜，再西进数百里，即是花剌子模的名城撒麻尔罕（即撒马尔罕）。成吉思汗哨探获悉，此城是花剌子模的新都，结集重兵十余万守御，城精粮足，城防完固，城墙之坚厚更是号称天下无双，料得急切难拔，是以传令四路军马会师齐攻。”</a:t>
            </a:r>
          </a:p>
          <a:p>
            <a:pPr marL="0" indent="0">
              <a:lnSpc>
                <a:spcPct val="150000"/>
              </a:lnSpc>
              <a:spcBef>
                <a:spcPts val="0"/>
              </a:spcBef>
              <a:buNone/>
              <a:defRPr/>
            </a:pPr>
            <a:endParaRPr lang="en-US" altLang="zh-CN" sz="2400" dirty="0">
              <a:latin typeface="+mj-ea"/>
              <a:ea typeface="+mj-ea"/>
            </a:endParaRPr>
          </a:p>
          <a:p>
            <a:pPr marL="0" indent="0">
              <a:lnSpc>
                <a:spcPct val="150000"/>
              </a:lnSpc>
              <a:spcBef>
                <a:spcPts val="0"/>
              </a:spcBef>
              <a:buNone/>
              <a:defRPr/>
            </a:pPr>
            <a:r>
              <a:rPr lang="zh-CN" altLang="en-US" sz="2400" dirty="0">
                <a:latin typeface="+mj-ea"/>
                <a:ea typeface="+mj-ea"/>
              </a:rPr>
              <a:t>但是撒马尔罕城“屹立如山”，成吉思汗久攻不下，损失惨重。连郭靖也毫无办法，还是与黄蓉在雪峰之上相会，受指点，以空降奇袭的方式攻进撒马尔罕，并捉住杀父仇人金国六王爷完颜洪烈。进城后，成吉思汗下令屠城，郭靖不忍看城中百姓遭灭顶之灾，以所受赏赐作为交换救下所有人性命。 </a:t>
            </a:r>
            <a:endParaRPr lang="en-US" altLang="zh-CN" sz="2400" dirty="0">
              <a:latin typeface="+mj-ea"/>
              <a:ea typeface="+mj-ea"/>
            </a:endParaRPr>
          </a:p>
        </p:txBody>
      </p:sp>
    </p:spTree>
    <p:extLst>
      <p:ext uri="{BB962C8B-B14F-4D97-AF65-F5344CB8AC3E}">
        <p14:creationId xmlns:p14="http://schemas.microsoft.com/office/powerpoint/2010/main" val="9930012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BEF14FAE-249E-4FC6-AC06-DEC0A5A4D4A0}"/>
              </a:ext>
            </a:extLst>
          </p:cNvPr>
          <p:cNvSpPr>
            <a:spLocks noGrp="1"/>
          </p:cNvSpPr>
          <p:nvPr>
            <p:ph type="title"/>
          </p:nvPr>
        </p:nvSpPr>
        <p:spPr>
          <a:xfrm>
            <a:off x="250825" y="404813"/>
            <a:ext cx="8229600" cy="582612"/>
          </a:xfrm>
        </p:spPr>
        <p:txBody>
          <a:bodyPr/>
          <a:lstStyle/>
          <a:p>
            <a:pPr algn="l" eaLnBrk="1" hangingPunct="1">
              <a:defRPr/>
            </a:pPr>
            <a:r>
              <a:rPr lang="en-US" altLang="zh-CN" sz="3600" dirty="0">
                <a:latin typeface="+mj-ea"/>
              </a:rPr>
              <a:t>3. </a:t>
            </a:r>
            <a:r>
              <a:rPr lang="zh-CN" altLang="en-US" sz="3600" dirty="0">
                <a:latin typeface="+mj-ea"/>
              </a:rPr>
              <a:t>算法分析</a:t>
            </a:r>
          </a:p>
        </p:txBody>
      </p:sp>
      <p:sp>
        <p:nvSpPr>
          <p:cNvPr id="3" name="内容占位符 2">
            <a:extLst>
              <a:ext uri="{FF2B5EF4-FFF2-40B4-BE49-F238E27FC236}">
                <a16:creationId xmlns:a16="http://schemas.microsoft.com/office/drawing/2014/main" id="{89057B9F-62F2-4059-B23F-44B6A7DEC392}"/>
              </a:ext>
            </a:extLst>
          </p:cNvPr>
          <p:cNvSpPr>
            <a:spLocks noGrp="1"/>
          </p:cNvSpPr>
          <p:nvPr>
            <p:ph idx="1"/>
          </p:nvPr>
        </p:nvSpPr>
        <p:spPr>
          <a:xfrm>
            <a:off x="457200" y="1557338"/>
            <a:ext cx="8435975" cy="4967287"/>
          </a:xfrm>
        </p:spPr>
        <p:txBody>
          <a:bodyPr rtlCol="0">
            <a:normAutofit/>
          </a:bodyPr>
          <a:lstStyle/>
          <a:p>
            <a:pPr eaLnBrk="1" fontAlgn="auto" hangingPunct="1">
              <a:lnSpc>
                <a:spcPct val="160000"/>
              </a:lnSpc>
              <a:spcBef>
                <a:spcPts val="0"/>
              </a:spcBef>
              <a:spcAft>
                <a:spcPts val="0"/>
              </a:spcAft>
              <a:buFont typeface="Wingdings" panose="05000000000000000000" pitchFamily="2" charset="2"/>
              <a:buChar char="u"/>
              <a:defRPr/>
            </a:pPr>
            <a:r>
              <a:rPr lang="zh-CN" altLang="en-US" sz="2400" dirty="0">
                <a:latin typeface="+mj-ea"/>
                <a:ea typeface="+mj-ea"/>
              </a:rPr>
              <a:t>算法分析的目的是求取算法时间</a:t>
            </a:r>
            <a:r>
              <a:rPr lang="en-US" altLang="zh-CN" sz="2400" dirty="0">
                <a:latin typeface="+mj-ea"/>
                <a:ea typeface="+mj-ea"/>
              </a:rPr>
              <a:t>/</a:t>
            </a:r>
            <a:r>
              <a:rPr lang="zh-CN" altLang="en-US" sz="2400" dirty="0">
                <a:latin typeface="+mj-ea"/>
                <a:ea typeface="+mj-ea"/>
              </a:rPr>
              <a:t>空间复杂度的</a:t>
            </a:r>
            <a:r>
              <a:rPr lang="zh-CN" altLang="en-US" sz="2400" dirty="0">
                <a:solidFill>
                  <a:srgbClr val="FF0000"/>
                </a:solidFill>
                <a:latin typeface="+mj-ea"/>
                <a:ea typeface="+mj-ea"/>
              </a:rPr>
              <a:t>限界函数</a:t>
            </a:r>
            <a:r>
              <a:rPr lang="zh-CN" altLang="en-US" sz="2400" dirty="0">
                <a:latin typeface="+mj-ea"/>
                <a:ea typeface="+mj-ea"/>
              </a:rPr>
              <a:t>。</a:t>
            </a:r>
          </a:p>
          <a:p>
            <a:pPr eaLnBrk="1" fontAlgn="auto" hangingPunct="1">
              <a:lnSpc>
                <a:spcPct val="160000"/>
              </a:lnSpc>
              <a:spcBef>
                <a:spcPts val="0"/>
              </a:spcBef>
              <a:spcAft>
                <a:spcPts val="0"/>
              </a:spcAft>
              <a:buFont typeface="Wingdings" panose="05000000000000000000" pitchFamily="2" charset="2"/>
              <a:buChar char="u"/>
              <a:defRPr/>
            </a:pPr>
            <a:r>
              <a:rPr lang="zh-CN" altLang="en-US" sz="2400" dirty="0">
                <a:solidFill>
                  <a:srgbClr val="0000FF"/>
                </a:solidFill>
                <a:latin typeface="+mj-ea"/>
                <a:ea typeface="+mj-ea"/>
              </a:rPr>
              <a:t>限界函数</a:t>
            </a:r>
            <a:r>
              <a:rPr lang="zh-CN" altLang="en-US" sz="2400" dirty="0">
                <a:latin typeface="+mj-ea"/>
                <a:ea typeface="+mj-ea"/>
              </a:rPr>
              <a:t>通常是关于问题规模</a:t>
            </a:r>
            <a:r>
              <a:rPr lang="en-US" altLang="zh-CN" sz="2400" dirty="0">
                <a:latin typeface="+mj-ea"/>
                <a:ea typeface="+mj-ea"/>
              </a:rPr>
              <a:t>n</a:t>
            </a:r>
            <a:r>
              <a:rPr lang="zh-CN" altLang="en-US" sz="2400" dirty="0">
                <a:latin typeface="+mj-ea"/>
                <a:ea typeface="+mj-ea"/>
              </a:rPr>
              <a:t>的</a:t>
            </a:r>
            <a:r>
              <a:rPr lang="zh-CN" altLang="en-US" sz="2400" dirty="0">
                <a:solidFill>
                  <a:srgbClr val="0000FF"/>
                </a:solidFill>
                <a:latin typeface="+mj-ea"/>
                <a:ea typeface="+mj-ea"/>
              </a:rPr>
              <a:t>特征函数</a:t>
            </a:r>
            <a:r>
              <a:rPr lang="zh-CN" altLang="en-US" sz="2400" dirty="0">
                <a:latin typeface="+mj-ea"/>
                <a:ea typeface="+mj-ea"/>
              </a:rPr>
              <a:t>，被表示成</a:t>
            </a:r>
            <a:r>
              <a:rPr lang="el-GR" altLang="zh-CN" sz="2400" dirty="0">
                <a:latin typeface="+mj-ea"/>
                <a:ea typeface="+mj-ea"/>
              </a:rPr>
              <a:t>Ο</a:t>
            </a:r>
            <a:r>
              <a:rPr lang="zh-CN" altLang="el-GR" sz="2400" dirty="0">
                <a:latin typeface="+mj-ea"/>
                <a:ea typeface="+mj-ea"/>
              </a:rPr>
              <a:t>、</a:t>
            </a:r>
            <a:r>
              <a:rPr lang="el-GR" altLang="zh-CN" sz="2400" dirty="0">
                <a:latin typeface="+mj-ea"/>
                <a:ea typeface="+mj-ea"/>
              </a:rPr>
              <a:t>Ω</a:t>
            </a:r>
            <a:r>
              <a:rPr lang="zh-CN" altLang="el-GR" sz="2400" dirty="0">
                <a:latin typeface="+mj-ea"/>
                <a:ea typeface="+mj-ea"/>
              </a:rPr>
              <a:t>或</a:t>
            </a:r>
            <a:r>
              <a:rPr lang="el-GR" altLang="zh-CN" sz="2400" dirty="0">
                <a:latin typeface="+mj-ea"/>
                <a:ea typeface="+mj-ea"/>
              </a:rPr>
              <a:t>Θ</a:t>
            </a:r>
            <a:r>
              <a:rPr lang="zh-CN" altLang="en-US" sz="2400" dirty="0">
                <a:latin typeface="+mj-ea"/>
                <a:ea typeface="+mj-ea"/>
              </a:rPr>
              <a:t>的</a:t>
            </a:r>
            <a:r>
              <a:rPr lang="zh-CN" altLang="el-GR" sz="2400" dirty="0">
                <a:latin typeface="+mj-ea"/>
                <a:ea typeface="+mj-ea"/>
              </a:rPr>
              <a:t>形式</a:t>
            </a:r>
            <a:r>
              <a:rPr lang="zh-CN" altLang="en-US" sz="2400" dirty="0">
                <a:latin typeface="+mj-ea"/>
                <a:ea typeface="+mj-ea"/>
              </a:rPr>
              <a:t>。</a:t>
            </a:r>
            <a:endParaRPr lang="en-US" altLang="zh-CN" sz="2400" dirty="0">
              <a:latin typeface="+mj-ea"/>
              <a:ea typeface="+mj-ea"/>
            </a:endParaRPr>
          </a:p>
          <a:p>
            <a:pPr marL="1255713" indent="-361950" eaLnBrk="1" fontAlgn="auto" hangingPunct="1">
              <a:lnSpc>
                <a:spcPct val="160000"/>
              </a:lnSpc>
              <a:spcBef>
                <a:spcPts val="1200"/>
              </a:spcBef>
              <a:spcAft>
                <a:spcPts val="1200"/>
              </a:spcAft>
              <a:buFont typeface="Wingdings 2"/>
              <a:buNone/>
              <a:defRPr/>
            </a:pPr>
            <a:r>
              <a:rPr lang="en-US" altLang="zh-CN" sz="2400" dirty="0">
                <a:latin typeface="+mj-ea"/>
                <a:ea typeface="+mj-ea"/>
                <a:cs typeface="Arial" pitchFamily="34" charset="0"/>
              </a:rPr>
              <a:t> </a:t>
            </a:r>
            <a:r>
              <a:rPr lang="zh-CN" altLang="en-US" sz="2400" dirty="0">
                <a:latin typeface="宋体" panose="02010600030101010101" pitchFamily="2" charset="-122"/>
                <a:ea typeface="宋体" panose="02010600030101010101" pitchFamily="2" charset="-122"/>
                <a:cs typeface="Arial" pitchFamily="34" charset="0"/>
              </a:rPr>
              <a:t>如：归并排序的时间复杂度是</a:t>
            </a:r>
            <a:r>
              <a:rPr lang="el-GR" altLang="zh-CN" sz="2400" dirty="0">
                <a:latin typeface="+mn-ea"/>
                <a:ea typeface="宋体" panose="02010600030101010101" pitchFamily="2" charset="-122"/>
              </a:rPr>
              <a:t>Θ</a:t>
            </a:r>
            <a:r>
              <a:rPr lang="en-US" altLang="zh-CN" sz="2400" dirty="0">
                <a:latin typeface="宋体" panose="02010600030101010101" pitchFamily="2" charset="-122"/>
                <a:ea typeface="宋体" panose="02010600030101010101" pitchFamily="2" charset="-122"/>
                <a:cs typeface="Arial" pitchFamily="34" charset="0"/>
              </a:rPr>
              <a:t>(</a:t>
            </a:r>
            <a:r>
              <a:rPr lang="en-US" altLang="zh-CN" sz="2400" dirty="0" err="1">
                <a:latin typeface="宋体" panose="02010600030101010101" pitchFamily="2" charset="-122"/>
                <a:ea typeface="宋体" panose="02010600030101010101" pitchFamily="2" charset="-122"/>
                <a:cs typeface="Arial" pitchFamily="34" charset="0"/>
              </a:rPr>
              <a:t>nlogn</a:t>
            </a:r>
            <a:r>
              <a:rPr lang="en-US" altLang="zh-CN" sz="2400" dirty="0">
                <a:latin typeface="宋体" panose="02010600030101010101" pitchFamily="2" charset="-122"/>
                <a:ea typeface="宋体" panose="02010600030101010101" pitchFamily="2" charset="-122"/>
                <a:cs typeface="Arial" pitchFamily="34" charset="0"/>
              </a:rPr>
              <a:t>)</a:t>
            </a:r>
            <a:r>
              <a:rPr lang="zh-CN" altLang="el-GR" sz="2400" dirty="0">
                <a:latin typeface="宋体" panose="02010600030101010101" pitchFamily="2" charset="-122"/>
                <a:ea typeface="宋体" panose="02010600030101010101" pitchFamily="2" charset="-122"/>
                <a:cs typeface="Arial" pitchFamily="34" charset="0"/>
              </a:rPr>
              <a:t>。</a:t>
            </a:r>
            <a:endParaRPr lang="zh-CN" altLang="en-US" sz="2400" dirty="0">
              <a:latin typeface="宋体" panose="02010600030101010101" pitchFamily="2" charset="-122"/>
              <a:ea typeface="宋体" panose="02010600030101010101" pitchFamily="2" charset="-122"/>
              <a:cs typeface="Arial" pitchFamily="34" charset="0"/>
            </a:endParaRPr>
          </a:p>
          <a:p>
            <a:pPr eaLnBrk="1" fontAlgn="auto" hangingPunct="1">
              <a:lnSpc>
                <a:spcPct val="160000"/>
              </a:lnSpc>
              <a:spcBef>
                <a:spcPts val="0"/>
              </a:spcBef>
              <a:spcAft>
                <a:spcPts val="0"/>
              </a:spcAft>
              <a:buFont typeface="Wingdings" panose="05000000000000000000" pitchFamily="2" charset="2"/>
              <a:buChar char="u"/>
              <a:defRPr/>
            </a:pPr>
            <a:r>
              <a:rPr lang="zh-CN" altLang="en-US" sz="2800" b="1" dirty="0">
                <a:solidFill>
                  <a:srgbClr val="0000FF"/>
                </a:solidFill>
                <a:latin typeface="+mj-ea"/>
                <a:ea typeface="+mj-ea"/>
              </a:rPr>
              <a:t>怎么获取算法复杂度的</a:t>
            </a:r>
            <a:r>
              <a:rPr lang="zh-CN" altLang="el-GR" sz="2800" b="1" dirty="0">
                <a:solidFill>
                  <a:srgbClr val="0000FF"/>
                </a:solidFill>
                <a:latin typeface="+mj-ea"/>
                <a:ea typeface="+mj-ea"/>
              </a:rPr>
              <a:t>特征函数</a:t>
            </a:r>
            <a:r>
              <a:rPr lang="zh-CN" altLang="en-US" sz="2800" b="1" dirty="0">
                <a:solidFill>
                  <a:srgbClr val="0000FF"/>
                </a:solidFill>
                <a:latin typeface="+mj-ea"/>
                <a:ea typeface="+mj-ea"/>
              </a:rPr>
              <a:t>？</a:t>
            </a:r>
            <a:endParaRPr lang="en-US" altLang="zh-CN" sz="2800" b="1" dirty="0">
              <a:solidFill>
                <a:srgbClr val="0000FF"/>
              </a:solidFill>
              <a:latin typeface="+mj-ea"/>
              <a:ea typeface="+mj-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24C7AE28-D0BE-4EA7-878C-68D43CD123BF}"/>
              </a:ext>
            </a:extLst>
          </p:cNvPr>
          <p:cNvSpPr>
            <a:spLocks noGrp="1"/>
          </p:cNvSpPr>
          <p:nvPr>
            <p:ph type="title"/>
          </p:nvPr>
        </p:nvSpPr>
        <p:spPr>
          <a:xfrm>
            <a:off x="185738" y="482600"/>
            <a:ext cx="8229600" cy="706438"/>
          </a:xfrm>
        </p:spPr>
        <p:txBody>
          <a:bodyPr/>
          <a:lstStyle/>
          <a:p>
            <a:pPr algn="l" eaLnBrk="1" hangingPunct="1"/>
            <a:r>
              <a:rPr lang="zh-CN" altLang="en-US" sz="3200">
                <a:solidFill>
                  <a:schemeClr val="tx1"/>
                </a:solidFill>
              </a:rPr>
              <a:t>如何进行</a:t>
            </a:r>
            <a:r>
              <a:rPr lang="zh-CN" altLang="en-US" sz="3200">
                <a:solidFill>
                  <a:srgbClr val="FF0000"/>
                </a:solidFill>
              </a:rPr>
              <a:t>时间</a:t>
            </a:r>
            <a:r>
              <a:rPr lang="zh-CN" altLang="en-US" sz="3200">
                <a:solidFill>
                  <a:schemeClr val="tx1"/>
                </a:solidFill>
              </a:rPr>
              <a:t>分析？</a:t>
            </a:r>
          </a:p>
        </p:txBody>
      </p:sp>
      <p:sp>
        <p:nvSpPr>
          <p:cNvPr id="78851" name="内容占位符 2">
            <a:extLst>
              <a:ext uri="{FF2B5EF4-FFF2-40B4-BE49-F238E27FC236}">
                <a16:creationId xmlns:a16="http://schemas.microsoft.com/office/drawing/2014/main" id="{59AC2E0B-F5EA-4E27-94D1-711405D6486A}"/>
              </a:ext>
            </a:extLst>
          </p:cNvPr>
          <p:cNvSpPr>
            <a:spLocks noGrp="1"/>
          </p:cNvSpPr>
          <p:nvPr>
            <p:ph idx="1"/>
          </p:nvPr>
        </p:nvSpPr>
        <p:spPr>
          <a:xfrm>
            <a:off x="185738" y="1196975"/>
            <a:ext cx="8929687" cy="5256213"/>
          </a:xfrm>
        </p:spPr>
        <p:txBody>
          <a:bodyPr/>
          <a:lstStyle/>
          <a:p>
            <a:pPr eaLnBrk="1" hangingPunct="1">
              <a:lnSpc>
                <a:spcPct val="150000"/>
              </a:lnSpc>
              <a:spcBef>
                <a:spcPts val="600"/>
              </a:spcBef>
              <a:buFont typeface="Wingdings" panose="05000000000000000000" pitchFamily="2" charset="2"/>
              <a:buChar char="n"/>
              <a:defRPr/>
            </a:pPr>
            <a:r>
              <a:rPr lang="zh-CN" altLang="en-US" sz="2400" dirty="0">
                <a:latin typeface="+mj-ea"/>
                <a:ea typeface="+mj-ea"/>
              </a:rPr>
              <a:t>统计算法中各类运算的执行次数</a:t>
            </a:r>
            <a:endParaRPr lang="zh-CN" altLang="en-US" sz="2400" dirty="0">
              <a:solidFill>
                <a:srgbClr val="FF0000"/>
              </a:solidFill>
              <a:latin typeface="+mj-ea"/>
              <a:ea typeface="+mj-ea"/>
            </a:endParaRPr>
          </a:p>
          <a:p>
            <a:pPr marL="808038" eaLnBrk="1" hangingPunct="1">
              <a:lnSpc>
                <a:spcPct val="150000"/>
              </a:lnSpc>
              <a:spcBef>
                <a:spcPts val="600"/>
              </a:spcBef>
              <a:buFont typeface="Wingdings" panose="05000000000000000000" pitchFamily="2" charset="2"/>
              <a:buChar char="Ø"/>
              <a:defRPr/>
            </a:pPr>
            <a:r>
              <a:rPr lang="zh-CN" altLang="en-US" sz="2400" dirty="0">
                <a:solidFill>
                  <a:srgbClr val="FF0000"/>
                </a:solidFill>
                <a:latin typeface="+mj-ea"/>
                <a:ea typeface="+mj-ea"/>
                <a:cs typeface="Arial" pitchFamily="34" charset="0"/>
              </a:rPr>
              <a:t>频率计数</a:t>
            </a:r>
            <a:r>
              <a:rPr lang="zh-CN" altLang="en-US" sz="2400" dirty="0">
                <a:latin typeface="+mj-ea"/>
                <a:ea typeface="+mj-ea"/>
                <a:cs typeface="Arial" pitchFamily="34" charset="0"/>
              </a:rPr>
              <a:t>，即算法中语句或运算的</a:t>
            </a:r>
            <a:r>
              <a:rPr lang="zh-CN" altLang="en-US" sz="2400" dirty="0">
                <a:solidFill>
                  <a:srgbClr val="0000CC"/>
                </a:solidFill>
                <a:latin typeface="+mj-ea"/>
                <a:ea typeface="+mj-ea"/>
                <a:cs typeface="Arial" pitchFamily="34" charset="0"/>
              </a:rPr>
              <a:t>执行次数</a:t>
            </a:r>
            <a:r>
              <a:rPr lang="zh-CN" altLang="en-US" sz="2400" dirty="0">
                <a:latin typeface="+mj-ea"/>
                <a:ea typeface="+mj-ea"/>
                <a:cs typeface="Arial" pitchFamily="34" charset="0"/>
              </a:rPr>
              <a:t>。</a:t>
            </a:r>
          </a:p>
          <a:p>
            <a:pPr marL="1165225" eaLnBrk="1" hangingPunct="1">
              <a:lnSpc>
                <a:spcPct val="150000"/>
              </a:lnSpc>
              <a:spcBef>
                <a:spcPts val="600"/>
              </a:spcBef>
              <a:buFont typeface="Wingdings" panose="05000000000000000000" pitchFamily="2" charset="2"/>
              <a:buChar char="p"/>
              <a:defRPr/>
            </a:pPr>
            <a:r>
              <a:rPr lang="zh-CN" altLang="en-US" sz="2400" dirty="0">
                <a:latin typeface="宋体" panose="02010600030101010101" pitchFamily="2" charset="-122"/>
                <a:ea typeface="宋体" panose="02010600030101010101" pitchFamily="2" charset="-122"/>
                <a:cs typeface="Arial" pitchFamily="34" charset="0"/>
              </a:rPr>
              <a:t>顺序结构中的运算</a:t>
            </a:r>
            <a:r>
              <a:rPr lang="en-US" altLang="zh-CN" sz="2400" dirty="0">
                <a:latin typeface="宋体" panose="02010600030101010101" pitchFamily="2" charset="-122"/>
                <a:ea typeface="宋体" panose="02010600030101010101" pitchFamily="2" charset="-122"/>
                <a:cs typeface="Arial" pitchFamily="34" charset="0"/>
              </a:rPr>
              <a:t>/</a:t>
            </a:r>
            <a:r>
              <a:rPr lang="zh-CN" altLang="en-US" sz="2400" dirty="0">
                <a:latin typeface="宋体" panose="02010600030101010101" pitchFamily="2" charset="-122"/>
                <a:ea typeface="宋体" panose="02010600030101010101" pitchFamily="2" charset="-122"/>
                <a:cs typeface="Arial" pitchFamily="34" charset="0"/>
              </a:rPr>
              <a:t>语句执行次数计为</a:t>
            </a:r>
            <a:r>
              <a:rPr lang="en-US" altLang="zh-CN" sz="2400" dirty="0">
                <a:latin typeface="宋体" panose="02010600030101010101" pitchFamily="2" charset="-122"/>
                <a:ea typeface="宋体" panose="02010600030101010101" pitchFamily="2" charset="-122"/>
                <a:cs typeface="Arial" pitchFamily="34" charset="0"/>
              </a:rPr>
              <a:t>1</a:t>
            </a:r>
            <a:endParaRPr lang="en-US" altLang="zh-CN" sz="2400" dirty="0">
              <a:latin typeface="宋体" panose="02010600030101010101" pitchFamily="2" charset="-122"/>
              <a:ea typeface="宋体" panose="02010600030101010101" pitchFamily="2" charset="-122"/>
            </a:endParaRPr>
          </a:p>
          <a:p>
            <a:pPr marL="1165225" eaLnBrk="1" hangingPunct="1">
              <a:lnSpc>
                <a:spcPct val="150000"/>
              </a:lnSpc>
              <a:spcBef>
                <a:spcPts val="600"/>
              </a:spcBef>
              <a:buFont typeface="Wingdings" panose="05000000000000000000" pitchFamily="2" charset="2"/>
              <a:buChar char="p"/>
              <a:defRPr/>
            </a:pPr>
            <a:r>
              <a:rPr lang="zh-CN" altLang="en-US" sz="2400" dirty="0">
                <a:latin typeface="宋体" panose="02010600030101010101" pitchFamily="2" charset="-122"/>
                <a:ea typeface="宋体" panose="02010600030101010101" pitchFamily="2" charset="-122"/>
                <a:cs typeface="Arial" pitchFamily="34" charset="0"/>
              </a:rPr>
              <a:t>嵌套结构中的运算</a:t>
            </a:r>
            <a:r>
              <a:rPr lang="en-US" altLang="zh-CN" sz="2400" dirty="0">
                <a:latin typeface="宋体" panose="02010600030101010101" pitchFamily="2" charset="-122"/>
                <a:ea typeface="宋体" panose="02010600030101010101" pitchFamily="2" charset="-122"/>
                <a:cs typeface="Arial" pitchFamily="34" charset="0"/>
              </a:rPr>
              <a:t>/</a:t>
            </a:r>
            <a:r>
              <a:rPr lang="zh-CN" altLang="en-US" sz="2400" dirty="0">
                <a:latin typeface="宋体" panose="02010600030101010101" pitchFamily="2" charset="-122"/>
                <a:ea typeface="宋体" panose="02010600030101010101" pitchFamily="2" charset="-122"/>
                <a:cs typeface="Arial" pitchFamily="34" charset="0"/>
              </a:rPr>
              <a:t>语句执行次数等于被循环执行的次数</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0F0AFA8E-677D-4B10-AB1B-066371E77015}"/>
              </a:ext>
            </a:extLst>
          </p:cNvPr>
          <p:cNvSpPr>
            <a:spLocks noGrp="1"/>
          </p:cNvSpPr>
          <p:nvPr>
            <p:ph idx="1"/>
          </p:nvPr>
        </p:nvSpPr>
        <p:spPr>
          <a:xfrm>
            <a:off x="250825" y="260350"/>
            <a:ext cx="8720138" cy="6192838"/>
          </a:xfrm>
        </p:spPr>
        <p:txBody>
          <a:bodyPr/>
          <a:lstStyle/>
          <a:p>
            <a:pPr eaLnBrk="1" hangingPunct="1">
              <a:lnSpc>
                <a:spcPct val="150000"/>
              </a:lnSpc>
              <a:spcBef>
                <a:spcPts val="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例：执行次数的统计</a:t>
            </a:r>
          </a:p>
          <a:p>
            <a:pPr eaLnBrk="1" hangingPunct="1">
              <a:lnSpc>
                <a:spcPct val="135000"/>
              </a:lnSpc>
              <a:spcBef>
                <a:spcPts val="0"/>
              </a:spcBef>
              <a:buFont typeface="Wingdings 2" panose="05020102010507070707" pitchFamily="18" charset="2"/>
              <a:buNone/>
              <a:defRPr/>
            </a:pPr>
            <a:r>
              <a:rPr lang="zh-CN" altLang="en-US" sz="2400" dirty="0">
                <a:latin typeface="+mj-ea"/>
                <a:ea typeface="+mj-ea"/>
              </a:rPr>
              <a:t>  </a:t>
            </a:r>
            <a:r>
              <a:rPr lang="en-US" altLang="zh-CN" sz="2400" dirty="0" err="1">
                <a:latin typeface="+mj-ea"/>
                <a:ea typeface="+mj-ea"/>
              </a:rPr>
              <a:t>x</a:t>
            </a:r>
            <a:r>
              <a:rPr lang="en-US" altLang="zh-CN" sz="2400" dirty="0" err="1">
                <a:latin typeface="+mj-ea"/>
                <a:ea typeface="+mj-ea"/>
                <a:cs typeface="Arial" panose="020B0604020202020204" pitchFamily="34" charset="0"/>
              </a:rPr>
              <a:t>←x+y</a:t>
            </a:r>
            <a:r>
              <a:rPr lang="en-US" altLang="zh-CN" sz="2400" dirty="0">
                <a:latin typeface="+mj-ea"/>
                <a:ea typeface="+mj-ea"/>
                <a:cs typeface="Arial" panose="020B0604020202020204" pitchFamily="34" charset="0"/>
              </a:rPr>
              <a:t>           for </a:t>
            </a:r>
            <a:r>
              <a:rPr lang="en-US" altLang="zh-CN" sz="2400" dirty="0" err="1">
                <a:latin typeface="+mj-ea"/>
                <a:ea typeface="+mj-ea"/>
                <a:cs typeface="Arial" panose="020B0604020202020204" pitchFamily="34" charset="0"/>
              </a:rPr>
              <a:t>i</a:t>
            </a:r>
            <a:r>
              <a:rPr lang="en-US" altLang="zh-CN" sz="2400" dirty="0">
                <a:latin typeface="+mj-ea"/>
                <a:ea typeface="+mj-ea"/>
                <a:cs typeface="Arial" panose="020B0604020202020204" pitchFamily="34" charset="0"/>
              </a:rPr>
              <a:t> ←1 to n do          for </a:t>
            </a:r>
            <a:r>
              <a:rPr lang="en-US" altLang="zh-CN" sz="2400" dirty="0" err="1">
                <a:latin typeface="+mj-ea"/>
                <a:ea typeface="+mj-ea"/>
                <a:cs typeface="Arial" panose="020B0604020202020204" pitchFamily="34" charset="0"/>
              </a:rPr>
              <a:t>i</a:t>
            </a:r>
            <a:r>
              <a:rPr lang="en-US" altLang="zh-CN" sz="2400" dirty="0">
                <a:latin typeface="+mj-ea"/>
                <a:ea typeface="+mj-ea"/>
                <a:cs typeface="Arial" panose="020B0604020202020204" pitchFamily="34" charset="0"/>
              </a:rPr>
              <a:t> ←1 to n do</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x ← x + y                     for j ←1 to n do</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                                     x ← x +y</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a:t>
            </a:r>
          </a:p>
          <a:p>
            <a:pPr eaLnBrk="1" hangingPunct="1">
              <a:lnSpc>
                <a:spcPct val="150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(a)                       (b)                                    (c)</a:t>
            </a:r>
          </a:p>
          <a:p>
            <a:pPr eaLnBrk="1" hangingPunct="1">
              <a:lnSpc>
                <a:spcPct val="150000"/>
              </a:lnSpc>
              <a:spcBef>
                <a:spcPts val="1200"/>
              </a:spcBef>
              <a:buFont typeface="Wingdings 2" panose="05020102010507070707" pitchFamily="18" charset="2"/>
              <a:buNone/>
              <a:defRPr/>
            </a:pPr>
            <a:r>
              <a:rPr lang="en-US" altLang="zh-CN" sz="2400" dirty="0">
                <a:latin typeface="+mj-ea"/>
                <a:ea typeface="+mj-ea"/>
                <a:cs typeface="Arial" panose="020B0604020202020204" pitchFamily="34" charset="0"/>
              </a:rPr>
              <a:t>   </a:t>
            </a:r>
            <a:r>
              <a:rPr lang="zh-CN" altLang="en-US" sz="2400" dirty="0">
                <a:latin typeface="+mj-ea"/>
                <a:ea typeface="+mj-ea"/>
                <a:cs typeface="Arial" panose="020B0604020202020204" pitchFamily="34" charset="0"/>
              </a:rPr>
              <a:t>分析：</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(a)</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cs typeface="Arial" panose="020B0604020202020204" pitchFamily="34" charset="0"/>
              </a:rPr>
              <a:t>次</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(b)</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n</a:t>
            </a:r>
            <a:r>
              <a:rPr lang="zh-CN" altLang="en-US" sz="2400" dirty="0">
                <a:latin typeface="宋体" panose="02010600030101010101" pitchFamily="2" charset="-122"/>
                <a:ea typeface="宋体" panose="02010600030101010101" pitchFamily="2" charset="-122"/>
                <a:cs typeface="Arial" panose="020B0604020202020204" pitchFamily="34" charset="0"/>
              </a:rPr>
              <a:t>次</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(c)</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n</a:t>
            </a:r>
            <a:r>
              <a:rPr lang="en-US" altLang="zh-CN" sz="2400" baseline="30000" dirty="0">
                <a:latin typeface="宋体" panose="02010600030101010101" pitchFamily="2" charset="-122"/>
                <a:ea typeface="宋体" panose="02010600030101010101" pitchFamily="2" charset="-122"/>
                <a:cs typeface="Arial" panose="020B0604020202020204" pitchFamily="34" charset="0"/>
              </a:rPr>
              <a:t>2</a:t>
            </a:r>
            <a:r>
              <a:rPr lang="zh-CN" altLang="en-US" sz="2400" dirty="0">
                <a:latin typeface="宋体" panose="02010600030101010101" pitchFamily="2" charset="-122"/>
                <a:ea typeface="宋体" panose="02010600030101010101" pitchFamily="2" charset="-122"/>
                <a:cs typeface="Arial" panose="020B0604020202020204" pitchFamily="34" charset="0"/>
              </a:rPr>
              <a:t>次   </a:t>
            </a:r>
          </a:p>
          <a:p>
            <a:pPr eaLnBrk="1" hangingPunct="1">
              <a:lnSpc>
                <a:spcPct val="150000"/>
              </a:lnSpc>
              <a:spcBef>
                <a:spcPts val="0"/>
              </a:spcBef>
              <a:defRPr/>
            </a:pPr>
            <a:endParaRPr lang="zh-CN" altLang="en-US" sz="2400" dirty="0">
              <a:latin typeface="+mj-ea"/>
              <a:ea typeface="+mj-ea"/>
            </a:endParaRPr>
          </a:p>
        </p:txBody>
      </p:sp>
      <p:sp>
        <p:nvSpPr>
          <p:cNvPr id="3" name="矩形 2">
            <a:extLst>
              <a:ext uri="{FF2B5EF4-FFF2-40B4-BE49-F238E27FC236}">
                <a16:creationId xmlns:a16="http://schemas.microsoft.com/office/drawing/2014/main" id="{2B9B17C4-E4C3-43B4-936B-4C4C9A5643E0}"/>
              </a:ext>
            </a:extLst>
          </p:cNvPr>
          <p:cNvSpPr/>
          <p:nvPr/>
        </p:nvSpPr>
        <p:spPr>
          <a:xfrm>
            <a:off x="5635625" y="4365625"/>
            <a:ext cx="3500438" cy="2246313"/>
          </a:xfrm>
          <a:prstGeom prst="rect">
            <a:avLst/>
          </a:prstGeom>
          <a:solidFill>
            <a:schemeClr val="bg2">
              <a:lumMod val="90000"/>
            </a:schemeClr>
          </a:solidFill>
        </p:spPr>
        <p:txBody>
          <a:bodyPr>
            <a:spAutoFit/>
          </a:bodyPr>
          <a:lstStyle/>
          <a:p>
            <a:pPr eaLnBrk="1" hangingPunct="1">
              <a:defRPr/>
            </a:pPr>
            <a:r>
              <a:rPr lang="zh-CN" altLang="en-US" sz="2000" dirty="0">
                <a:solidFill>
                  <a:prstClr val="black"/>
                </a:solidFill>
                <a:latin typeface="+mj-ea"/>
                <a:ea typeface="+mj-ea"/>
                <a:cs typeface="Arial" pitchFamily="34" charset="0"/>
              </a:rPr>
              <a:t>思考：</a:t>
            </a:r>
            <a:endParaRPr lang="en-US" altLang="zh-CN" sz="2000" dirty="0">
              <a:solidFill>
                <a:prstClr val="black"/>
              </a:solidFill>
              <a:latin typeface="+mj-ea"/>
              <a:ea typeface="+mj-ea"/>
              <a:cs typeface="Arial" pitchFamily="34" charset="0"/>
            </a:endParaRPr>
          </a:p>
          <a:p>
            <a:pPr marL="534988" eaLnBrk="1" hangingPunct="1">
              <a:defRPr/>
            </a:pPr>
            <a:r>
              <a:rPr lang="en-US" altLang="zh-CN" sz="2000" dirty="0">
                <a:solidFill>
                  <a:prstClr val="black"/>
                </a:solidFill>
                <a:latin typeface="+mj-ea"/>
                <a:ea typeface="+mj-ea"/>
                <a:cs typeface="Arial" pitchFamily="34" charset="0"/>
              </a:rPr>
              <a:t>for </a:t>
            </a:r>
            <a:r>
              <a:rPr lang="en-US" altLang="zh-CN" sz="2000" dirty="0" err="1">
                <a:solidFill>
                  <a:prstClr val="black"/>
                </a:solidFill>
                <a:latin typeface="+mj-ea"/>
                <a:ea typeface="+mj-ea"/>
                <a:cs typeface="Arial" pitchFamily="34" charset="0"/>
              </a:rPr>
              <a:t>i</a:t>
            </a:r>
            <a:r>
              <a:rPr lang="en-US" altLang="zh-CN" sz="2000" dirty="0">
                <a:solidFill>
                  <a:prstClr val="black"/>
                </a:solidFill>
                <a:latin typeface="+mj-ea"/>
                <a:ea typeface="+mj-ea"/>
                <a:cs typeface="Arial" pitchFamily="34" charset="0"/>
              </a:rPr>
              <a:t> ←1 to n do</a:t>
            </a:r>
          </a:p>
          <a:p>
            <a:pPr marL="534988" eaLnBrk="1" hangingPunct="1">
              <a:defRPr/>
            </a:pPr>
            <a:r>
              <a:rPr lang="en-US" altLang="zh-CN" sz="2000" dirty="0">
                <a:solidFill>
                  <a:prstClr val="black"/>
                </a:solidFill>
                <a:latin typeface="+mj-ea"/>
                <a:ea typeface="+mj-ea"/>
                <a:cs typeface="Arial" pitchFamily="34" charset="0"/>
              </a:rPr>
              <a:t>      for j ←</a:t>
            </a:r>
            <a:r>
              <a:rPr lang="en-US" altLang="zh-CN" sz="2000" dirty="0" err="1">
                <a:solidFill>
                  <a:prstClr val="black"/>
                </a:solidFill>
                <a:latin typeface="+mj-ea"/>
                <a:ea typeface="+mj-ea"/>
                <a:cs typeface="Arial" pitchFamily="34" charset="0"/>
              </a:rPr>
              <a:t>i</a:t>
            </a:r>
            <a:r>
              <a:rPr lang="en-US" altLang="zh-CN" sz="2000" dirty="0">
                <a:solidFill>
                  <a:prstClr val="black"/>
                </a:solidFill>
                <a:latin typeface="+mj-ea"/>
                <a:ea typeface="+mj-ea"/>
                <a:cs typeface="Arial" pitchFamily="34" charset="0"/>
              </a:rPr>
              <a:t> to n do</a:t>
            </a:r>
          </a:p>
          <a:p>
            <a:pPr marL="534988" eaLnBrk="1" hangingPunct="1">
              <a:defRPr/>
            </a:pPr>
            <a:r>
              <a:rPr lang="en-US" altLang="zh-CN" sz="2000" dirty="0">
                <a:solidFill>
                  <a:prstClr val="black"/>
                </a:solidFill>
                <a:latin typeface="+mj-ea"/>
                <a:ea typeface="+mj-ea"/>
                <a:cs typeface="Arial" pitchFamily="34" charset="0"/>
              </a:rPr>
              <a:t>           x ← x +y</a:t>
            </a:r>
          </a:p>
          <a:p>
            <a:pPr marL="534988" eaLnBrk="1" hangingPunct="1">
              <a:defRPr/>
            </a:pPr>
            <a:r>
              <a:rPr lang="en-US" altLang="zh-CN" sz="2000" dirty="0">
                <a:solidFill>
                  <a:prstClr val="black"/>
                </a:solidFill>
                <a:latin typeface="+mj-ea"/>
                <a:ea typeface="+mj-ea"/>
                <a:cs typeface="Arial" pitchFamily="34" charset="0"/>
              </a:rPr>
              <a:t>      repeat</a:t>
            </a:r>
          </a:p>
          <a:p>
            <a:pPr marL="534988" eaLnBrk="1" hangingPunct="1">
              <a:defRPr/>
            </a:pPr>
            <a:r>
              <a:rPr lang="en-US" altLang="zh-CN" sz="2000" dirty="0">
                <a:solidFill>
                  <a:prstClr val="black"/>
                </a:solidFill>
                <a:latin typeface="+mj-ea"/>
                <a:ea typeface="+mj-ea"/>
                <a:cs typeface="Arial" pitchFamily="34" charset="0"/>
              </a:rPr>
              <a:t>repeat</a:t>
            </a:r>
          </a:p>
          <a:p>
            <a:pPr algn="ctr" eaLnBrk="1" hangingPunct="1">
              <a:defRPr/>
            </a:pPr>
            <a:r>
              <a:rPr lang="en-US" altLang="zh-CN" sz="2000" dirty="0">
                <a:solidFill>
                  <a:prstClr val="black"/>
                </a:solidFill>
                <a:latin typeface="+mj-ea"/>
                <a:ea typeface="+mj-ea"/>
                <a:cs typeface="Arial" pitchFamily="34" charset="0"/>
              </a:rPr>
              <a:t>(d)</a:t>
            </a:r>
            <a:endParaRPr lang="zh-CN" altLang="en-US" sz="2000" dirty="0">
              <a:solidFill>
                <a:prstClr val="black"/>
              </a:solidFill>
              <a:latin typeface="+mj-ea"/>
              <a:ea typeface="+mj-ea"/>
              <a:cs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1">
            <a:extLst>
              <a:ext uri="{FF2B5EF4-FFF2-40B4-BE49-F238E27FC236}">
                <a16:creationId xmlns:a16="http://schemas.microsoft.com/office/drawing/2014/main" id="{F8F9D009-5951-450D-8AFF-5321B12DC2F7}"/>
              </a:ext>
            </a:extLst>
          </p:cNvPr>
          <p:cNvSpPr>
            <a:spLocks noGrp="1"/>
          </p:cNvSpPr>
          <p:nvPr>
            <p:ph idx="1"/>
          </p:nvPr>
        </p:nvSpPr>
        <p:spPr>
          <a:xfrm>
            <a:off x="457200" y="4724400"/>
            <a:ext cx="8578850" cy="1722438"/>
          </a:xfrm>
        </p:spPr>
        <p:txBody>
          <a:bodyPr/>
          <a:lstStyle/>
          <a:p>
            <a:pPr eaLnBrk="1" hangingPunct="1">
              <a:lnSpc>
                <a:spcPct val="135000"/>
              </a:lnSpc>
              <a:spcBef>
                <a:spcPct val="0"/>
              </a:spcBef>
              <a:buFont typeface="Wingdings" panose="05000000000000000000" pitchFamily="2" charset="2"/>
              <a:buChar char="n"/>
            </a:pPr>
            <a:r>
              <a:rPr lang="en-US" altLang="zh-CN" sz="2000" b="1">
                <a:solidFill>
                  <a:srgbClr val="0000CC"/>
                </a:solidFill>
                <a:latin typeface="宋体" panose="02010600030101010101" pitchFamily="2" charset="-122"/>
                <a:ea typeface="宋体" panose="02010600030101010101" pitchFamily="2" charset="-122"/>
              </a:rPr>
              <a:t>cost</a:t>
            </a:r>
            <a:r>
              <a:rPr lang="zh-CN" altLang="en-US" sz="2000" b="1">
                <a:solidFill>
                  <a:srgbClr val="0000CC"/>
                </a:solidFill>
                <a:latin typeface="宋体" panose="02010600030101010101" pitchFamily="2" charset="-122"/>
                <a:ea typeface="宋体" panose="02010600030101010101" pitchFamily="2" charset="-122"/>
              </a:rPr>
              <a:t>列</a:t>
            </a:r>
            <a:r>
              <a:rPr lang="zh-CN" altLang="en-US" sz="2000">
                <a:latin typeface="宋体" panose="02010600030101010101" pitchFamily="2" charset="-122"/>
                <a:ea typeface="宋体" panose="02010600030101010101" pitchFamily="2" charset="-122"/>
              </a:rPr>
              <a:t>：给出了每一行语句执行一次的时间。</a:t>
            </a:r>
            <a:endParaRPr lang="en-US" altLang="zh-CN" sz="2000">
              <a:latin typeface="宋体" panose="02010600030101010101" pitchFamily="2" charset="-122"/>
              <a:ea typeface="宋体" panose="02010600030101010101" pitchFamily="2" charset="-122"/>
            </a:endParaRPr>
          </a:p>
          <a:p>
            <a:pPr eaLnBrk="1" hangingPunct="1">
              <a:lnSpc>
                <a:spcPct val="135000"/>
              </a:lnSpc>
              <a:spcBef>
                <a:spcPct val="0"/>
              </a:spcBef>
              <a:buFont typeface="Wingdings" panose="05000000000000000000" pitchFamily="2" charset="2"/>
              <a:buChar char="n"/>
            </a:pPr>
            <a:r>
              <a:rPr lang="en-US" altLang="zh-CN" sz="2000" b="1">
                <a:solidFill>
                  <a:srgbClr val="0000CC"/>
                </a:solidFill>
                <a:latin typeface="宋体" panose="02010600030101010101" pitchFamily="2" charset="-122"/>
                <a:ea typeface="宋体" panose="02010600030101010101" pitchFamily="2" charset="-122"/>
              </a:rPr>
              <a:t>times</a:t>
            </a:r>
            <a:r>
              <a:rPr lang="zh-CN" altLang="en-US" sz="2000" b="1">
                <a:solidFill>
                  <a:srgbClr val="0000CC"/>
                </a:solidFill>
                <a:latin typeface="宋体" panose="02010600030101010101" pitchFamily="2" charset="-122"/>
                <a:ea typeface="宋体" panose="02010600030101010101" pitchFamily="2" charset="-122"/>
              </a:rPr>
              <a:t>列</a:t>
            </a:r>
            <a:r>
              <a:rPr lang="zh-CN" altLang="en-US" sz="2000">
                <a:latin typeface="宋体" panose="02010600030101010101" pitchFamily="2" charset="-122"/>
                <a:ea typeface="宋体" panose="02010600030101010101" pitchFamily="2" charset="-122"/>
              </a:rPr>
              <a:t>：给出了每一行语句被执行的总次数。</a:t>
            </a:r>
            <a:endParaRPr lang="en-US" altLang="zh-CN" sz="2000">
              <a:latin typeface="宋体" panose="02010600030101010101" pitchFamily="2" charset="-122"/>
              <a:ea typeface="宋体" panose="02010600030101010101" pitchFamily="2" charset="-122"/>
            </a:endParaRPr>
          </a:p>
        </p:txBody>
      </p:sp>
      <p:sp>
        <p:nvSpPr>
          <p:cNvPr id="60419" name="标题 2">
            <a:extLst>
              <a:ext uri="{FF2B5EF4-FFF2-40B4-BE49-F238E27FC236}">
                <a16:creationId xmlns:a16="http://schemas.microsoft.com/office/drawing/2014/main" id="{2E741729-BD75-4EAB-A9E7-95DEC94930F0}"/>
              </a:ext>
            </a:extLst>
          </p:cNvPr>
          <p:cNvSpPr>
            <a:spLocks noGrp="1"/>
          </p:cNvSpPr>
          <p:nvPr>
            <p:ph type="title"/>
          </p:nvPr>
        </p:nvSpPr>
        <p:spPr>
          <a:xfrm>
            <a:off x="250825" y="474663"/>
            <a:ext cx="8229600" cy="569912"/>
          </a:xfrm>
        </p:spPr>
        <p:txBody>
          <a:bodyPr/>
          <a:lstStyle/>
          <a:p>
            <a:pPr algn="l" eaLnBrk="1" hangingPunct="1"/>
            <a:r>
              <a:rPr lang="zh-CN" altLang="en-US" sz="2800"/>
              <a:t>插入排序时间分析：</a:t>
            </a:r>
          </a:p>
        </p:txBody>
      </p:sp>
      <p:pic>
        <p:nvPicPr>
          <p:cNvPr id="60420" name="Picture 2">
            <a:extLst>
              <a:ext uri="{FF2B5EF4-FFF2-40B4-BE49-F238E27FC236}">
                <a16:creationId xmlns:a16="http://schemas.microsoft.com/office/drawing/2014/main" id="{0AE8CB5E-7127-47EA-A66A-510F610F8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125538"/>
            <a:ext cx="6913562"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F2CE3565-FD82-424F-93BE-23AA363F1F63}"/>
              </a:ext>
            </a:extLst>
          </p:cNvPr>
          <p:cNvSpPr>
            <a:spLocks noGrp="1"/>
          </p:cNvSpPr>
          <p:nvPr>
            <p:ph idx="1"/>
          </p:nvPr>
        </p:nvSpPr>
        <p:spPr>
          <a:xfrm>
            <a:off x="179388" y="692150"/>
            <a:ext cx="8713787" cy="5043488"/>
          </a:xfrm>
        </p:spPr>
        <p:txBody>
          <a:bodyPr/>
          <a:lstStyle/>
          <a:p>
            <a:pPr eaLnBrk="1" hangingPunct="1">
              <a:lnSpc>
                <a:spcPct val="150000"/>
              </a:lnSpc>
              <a:buFont typeface="Wingdings" panose="05000000000000000000" pitchFamily="2" charset="2"/>
              <a:buChar char="n"/>
              <a:defRPr/>
            </a:pPr>
            <a:r>
              <a:rPr lang="zh-CN" altLang="en-US" sz="2800" dirty="0">
                <a:latin typeface="+mj-ea"/>
                <a:ea typeface="+mj-ea"/>
              </a:rPr>
              <a:t>整个算法的执行时间是执行所有语句的时间之和。</a:t>
            </a:r>
            <a:endParaRPr lang="en-US" altLang="zh-CN" sz="2800" dirty="0">
              <a:latin typeface="+mj-ea"/>
              <a:ea typeface="+mj-ea"/>
            </a:endParaRPr>
          </a:p>
          <a:p>
            <a:pPr marL="622300" lvl="2" eaLnBrk="1" hangingPunct="1">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如果语句</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需要执行</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次，每次需要</a:t>
            </a:r>
            <a:r>
              <a:rPr lang="en-US" altLang="zh-CN" dirty="0">
                <a:latin typeface="宋体" panose="02010600030101010101" pitchFamily="2" charset="-122"/>
                <a:ea typeface="宋体" panose="02010600030101010101" pitchFamily="2" charset="-122"/>
              </a:rPr>
              <a:t>c</a:t>
            </a:r>
            <a:r>
              <a:rPr lang="en-US" altLang="zh-CN" baseline="-25000"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的时间，则该语句的总执行时间是：</a:t>
            </a:r>
            <a:r>
              <a:rPr lang="en-US" altLang="zh-CN" dirty="0" err="1">
                <a:latin typeface="宋体" panose="02010600030101010101" pitchFamily="2" charset="-122"/>
                <a:ea typeface="宋体" panose="02010600030101010101" pitchFamily="2" charset="-122"/>
              </a:rPr>
              <a:t>c</a:t>
            </a:r>
            <a:r>
              <a:rPr lang="en-US" altLang="zh-CN" baseline="-25000" dirty="0" err="1">
                <a:latin typeface="宋体" panose="02010600030101010101" pitchFamily="2" charset="-122"/>
                <a:ea typeface="宋体" panose="02010600030101010101" pitchFamily="2" charset="-122"/>
              </a:rPr>
              <a:t>i</a:t>
            </a:r>
            <a:r>
              <a:rPr lang="en-US" altLang="zh-CN" dirty="0" err="1">
                <a:latin typeface="宋体" panose="02010600030101010101" pitchFamily="2" charset="-122"/>
                <a:ea typeface="宋体" panose="02010600030101010101" pitchFamily="2" charset="-122"/>
              </a:rPr>
              <a:t>n</a:t>
            </a:r>
            <a:r>
              <a:rPr lang="en-US" altLang="zh-CN" dirty="0">
                <a:latin typeface="宋体" panose="02010600030101010101" pitchFamily="2" charset="-122"/>
                <a:ea typeface="宋体" panose="02010600030101010101" pitchFamily="2" charset="-122"/>
              </a:rPr>
              <a:t>.</a:t>
            </a:r>
          </a:p>
          <a:p>
            <a:pPr marL="622300" lvl="2" eaLnBrk="1" hangingPunct="1">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令</a:t>
            </a:r>
            <a:r>
              <a:rPr lang="en-US" altLang="zh-CN" dirty="0">
                <a:latin typeface="宋体" panose="02010600030101010101" pitchFamily="2" charset="-122"/>
                <a:ea typeface="宋体" panose="02010600030101010101" pitchFamily="2" charset="-122"/>
              </a:rPr>
              <a:t> </a:t>
            </a:r>
            <a:r>
              <a:rPr lang="en-US" altLang="zh-CN" dirty="0">
                <a:latin typeface="+mj-ea"/>
                <a:ea typeface="+mj-ea"/>
              </a:rPr>
              <a:t>T (n)</a:t>
            </a:r>
            <a:r>
              <a:rPr lang="zh-CN" altLang="en-US" dirty="0">
                <a:latin typeface="宋体" panose="02010600030101010101" pitchFamily="2" charset="-122"/>
                <a:ea typeface="宋体" panose="02010600030101010101" pitchFamily="2" charset="-122"/>
              </a:rPr>
              <a:t>是输入</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个值时</a:t>
            </a:r>
            <a:r>
              <a:rPr lang="en-US" altLang="zh-CN" dirty="0">
                <a:latin typeface="宋体" panose="02010600030101010101" pitchFamily="2" charset="-122"/>
                <a:ea typeface="宋体" panose="02010600030101010101" pitchFamily="2" charset="-122"/>
              </a:rPr>
              <a:t>INSERTION-SORT</a:t>
            </a:r>
            <a:r>
              <a:rPr lang="zh-CN" altLang="en-US" dirty="0">
                <a:latin typeface="宋体" panose="02010600030101010101" pitchFamily="2" charset="-122"/>
                <a:ea typeface="宋体" panose="02010600030101010101" pitchFamily="2" charset="-122"/>
              </a:rPr>
              <a:t>的运行时间，则有：</a:t>
            </a:r>
            <a:endParaRPr lang="en-US" altLang="zh-CN" dirty="0">
              <a:latin typeface="宋体" panose="02010600030101010101" pitchFamily="2" charset="-122"/>
              <a:ea typeface="宋体" panose="02010600030101010101" pitchFamily="2" charset="-122"/>
            </a:endParaRPr>
          </a:p>
          <a:p>
            <a:pPr eaLnBrk="1" hangingPunct="1">
              <a:lnSpc>
                <a:spcPct val="150000"/>
              </a:lnSpc>
              <a:defRPr/>
            </a:pPr>
            <a:endParaRPr lang="zh-CN" altLang="en-US" sz="2800" dirty="0">
              <a:latin typeface="+mj-ea"/>
              <a:ea typeface="+mj-ea"/>
            </a:endParaRPr>
          </a:p>
        </p:txBody>
      </p:sp>
      <p:pic>
        <p:nvPicPr>
          <p:cNvPr id="61443" name="Picture 2">
            <a:extLst>
              <a:ext uri="{FF2B5EF4-FFF2-40B4-BE49-F238E27FC236}">
                <a16:creationId xmlns:a16="http://schemas.microsoft.com/office/drawing/2014/main" id="{5876B558-4E6D-412A-A684-C68D0DE08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3716338"/>
            <a:ext cx="8231187" cy="1800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121AC1-3A1B-49A9-98B7-5420254EE9CB}"/>
              </a:ext>
            </a:extLst>
          </p:cNvPr>
          <p:cNvSpPr>
            <a:spLocks noGrp="1"/>
          </p:cNvSpPr>
          <p:nvPr>
            <p:ph idx="1"/>
          </p:nvPr>
        </p:nvSpPr>
        <p:spPr>
          <a:xfrm>
            <a:off x="250825" y="333375"/>
            <a:ext cx="8507413" cy="5673725"/>
          </a:xfrm>
        </p:spPr>
        <p:txBody>
          <a:bodyPr/>
          <a:lstStyle/>
          <a:p>
            <a:pPr marL="0" indent="0" eaLnBrk="1" hangingPunct="1">
              <a:lnSpc>
                <a:spcPct val="150000"/>
              </a:lnSpc>
              <a:buFont typeface="Wingdings 2" panose="05020102010507070707" pitchFamily="18" charset="2"/>
              <a:buNone/>
              <a:defRPr/>
            </a:pPr>
            <a:r>
              <a:rPr lang="zh-CN" altLang="en-US" sz="2800" dirty="0"/>
              <a:t>即使规模相同，一个算法的执行时间也可能依赖于给定的输入。</a:t>
            </a:r>
            <a:endParaRPr lang="en-US" altLang="zh-CN" sz="2800" dirty="0"/>
          </a:p>
          <a:p>
            <a:pPr marL="0" indent="0" eaLnBrk="1" hangingPunct="1">
              <a:lnSpc>
                <a:spcPct val="150000"/>
              </a:lnSpc>
              <a:buFont typeface="Wingdings 2" panose="05020102010507070707" pitchFamily="18" charset="2"/>
              <a:buNone/>
              <a:defRPr/>
            </a:pPr>
            <a:r>
              <a:rPr lang="zh-CN" altLang="en-US" sz="2400" dirty="0"/>
              <a:t>如：</a:t>
            </a:r>
            <a:r>
              <a:rPr lang="en-US" altLang="zh-CN" sz="2400" dirty="0"/>
              <a:t>INSERTION-SORT</a:t>
            </a:r>
          </a:p>
          <a:p>
            <a:pPr marL="622300" eaLnBrk="1" hangingPunct="1">
              <a:lnSpc>
                <a:spcPct val="150000"/>
              </a:lnSpc>
              <a:buFont typeface="Wingdings" panose="05000000000000000000" pitchFamily="2" charset="2"/>
              <a:buChar char="n"/>
              <a:defRPr/>
            </a:pPr>
            <a:r>
              <a:rPr lang="zh-CN" altLang="en-US" sz="2400" dirty="0">
                <a:solidFill>
                  <a:srgbClr val="FF0000"/>
                </a:solidFill>
              </a:rPr>
              <a:t>最好情况</a:t>
            </a:r>
            <a:r>
              <a:rPr lang="zh-CN" altLang="en-US" sz="2400" dirty="0"/>
              <a:t>：</a:t>
            </a:r>
            <a:endParaRPr lang="en-US" altLang="zh-CN" sz="2000" dirty="0"/>
          </a:p>
          <a:p>
            <a:pPr eaLnBrk="1" hangingPunct="1">
              <a:lnSpc>
                <a:spcPct val="150000"/>
              </a:lnSpc>
              <a:defRPr/>
            </a:pPr>
            <a:endParaRPr lang="en-US" altLang="zh-CN" sz="2000" dirty="0"/>
          </a:p>
        </p:txBody>
      </p:sp>
      <p:pic>
        <p:nvPicPr>
          <p:cNvPr id="62467" name="Picture 2">
            <a:extLst>
              <a:ext uri="{FF2B5EF4-FFF2-40B4-BE49-F238E27FC236}">
                <a16:creationId xmlns:a16="http://schemas.microsoft.com/office/drawing/2014/main" id="{C72A0231-74FE-421B-B358-716A1FD39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068638"/>
            <a:ext cx="6911975"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a:extLst>
              <a:ext uri="{FF2B5EF4-FFF2-40B4-BE49-F238E27FC236}">
                <a16:creationId xmlns:a16="http://schemas.microsoft.com/office/drawing/2014/main" id="{DC4C7D6E-C69F-4BE6-A5DB-F88FB525BC9D}"/>
              </a:ext>
            </a:extLst>
          </p:cNvPr>
          <p:cNvSpPr/>
          <p:nvPr/>
        </p:nvSpPr>
        <p:spPr>
          <a:xfrm>
            <a:off x="1258888" y="4868863"/>
            <a:ext cx="6767512" cy="352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EDEC1889-5CCD-4EF8-832A-27D49B8CBBCC}"/>
              </a:ext>
            </a:extLst>
          </p:cNvPr>
          <p:cNvSpPr/>
          <p:nvPr/>
        </p:nvSpPr>
        <p:spPr>
          <a:xfrm>
            <a:off x="1258888" y="5248275"/>
            <a:ext cx="6767512" cy="55721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B44044-1AFE-4384-8AD4-92729BAD7F03}"/>
              </a:ext>
            </a:extLst>
          </p:cNvPr>
          <p:cNvSpPr>
            <a:spLocks noGrp="1"/>
          </p:cNvSpPr>
          <p:nvPr>
            <p:ph idx="1"/>
          </p:nvPr>
        </p:nvSpPr>
        <p:spPr>
          <a:xfrm>
            <a:off x="395288" y="1196975"/>
            <a:ext cx="8640762" cy="5111750"/>
          </a:xfrm>
        </p:spPr>
        <p:txBody>
          <a:bodyPr/>
          <a:lstStyle/>
          <a:p>
            <a:pPr marL="622300" eaLnBrk="1" hangingPunct="1">
              <a:lnSpc>
                <a:spcPct val="150000"/>
              </a:lnSpc>
              <a:buFont typeface="Wingdings" panose="05000000000000000000" pitchFamily="2" charset="2"/>
              <a:buChar char="n"/>
              <a:defRPr/>
            </a:pPr>
            <a:r>
              <a:rPr lang="zh-CN" altLang="en-US" sz="2400" dirty="0">
                <a:solidFill>
                  <a:srgbClr val="FF0000"/>
                </a:solidFill>
              </a:rPr>
              <a:t>最好情况</a:t>
            </a:r>
            <a:r>
              <a:rPr lang="zh-CN" altLang="en-US" sz="2400" dirty="0"/>
              <a:t>：</a:t>
            </a:r>
            <a:r>
              <a:rPr lang="zh-CN" altLang="en-US" sz="2400" dirty="0">
                <a:latin typeface="宋体" panose="02010600030101010101" pitchFamily="2" charset="-122"/>
                <a:ea typeface="宋体" panose="02010600030101010101" pitchFamily="2" charset="-122"/>
              </a:rPr>
              <a:t>初始数组已经排序好了。此时对每一次</a:t>
            </a:r>
            <a:r>
              <a:rPr lang="en-US" altLang="zh-CN" sz="2400" dirty="0">
                <a:latin typeface="宋体" panose="02010600030101010101" pitchFamily="2" charset="-122"/>
                <a:ea typeface="宋体" panose="02010600030101010101" pitchFamily="2" charset="-122"/>
              </a:rPr>
              <a:t>for</a:t>
            </a:r>
          </a:p>
          <a:p>
            <a:pPr marL="552450" indent="0" eaLnBrk="1" hangingPunct="1">
              <a:lnSpc>
                <a:spcPct val="150000"/>
              </a:lnSpc>
              <a:spcBef>
                <a:spcPts val="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循环，内部的</a:t>
            </a:r>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循环体都不会执行。</a:t>
            </a:r>
            <a:endParaRPr lang="en-US" altLang="zh-CN" sz="2400" dirty="0">
              <a:latin typeface="宋体" panose="02010600030101010101" pitchFamily="2" charset="-122"/>
              <a:ea typeface="宋体" panose="02010600030101010101" pitchFamily="2" charset="-122"/>
            </a:endParaRPr>
          </a:p>
          <a:p>
            <a:pPr marL="552450" indent="0" eaLnBrk="1" hangingPunct="1">
              <a:lnSpc>
                <a:spcPct val="150000"/>
              </a:lnSpc>
              <a:buFont typeface="Wingdings 2" panose="05020102010507070707" pitchFamily="18" charset="2"/>
              <a:buNone/>
              <a:defRPr/>
            </a:pPr>
            <a:r>
              <a:rPr lang="en-US" altLang="zh-CN" sz="2400" dirty="0"/>
              <a:t>          </a:t>
            </a:r>
            <a:r>
              <a:rPr lang="zh-CN" altLang="en-US" sz="2400" dirty="0">
                <a:solidFill>
                  <a:srgbClr val="0000FF"/>
                </a:solidFill>
                <a:latin typeface="微软雅黑" panose="020B0503020204020204" pitchFamily="34" charset="-122"/>
                <a:ea typeface="微软雅黑" panose="020B0503020204020204" pitchFamily="34" charset="-122"/>
              </a:rPr>
              <a:t>所以最好情况的运行时间为：</a:t>
            </a:r>
            <a:endParaRPr lang="en-US" altLang="zh-CN" sz="2400" dirty="0">
              <a:solidFill>
                <a:srgbClr val="0000FF"/>
              </a:solidFill>
              <a:latin typeface="微软雅黑" panose="020B0503020204020204" pitchFamily="34" charset="-122"/>
              <a:ea typeface="微软雅黑" panose="020B0503020204020204" pitchFamily="34" charset="-122"/>
            </a:endParaRPr>
          </a:p>
          <a:p>
            <a:pPr marL="109537" indent="0" eaLnBrk="1" hangingPunct="1">
              <a:lnSpc>
                <a:spcPct val="150000"/>
              </a:lnSpc>
              <a:buFont typeface="Wingdings 3" panose="05040102010807070707" pitchFamily="18" charset="2"/>
              <a:buNone/>
              <a:defRPr/>
            </a:pPr>
            <a:r>
              <a:rPr lang="en-US" altLang="zh-CN" sz="2000" dirty="0"/>
              <a:t>                         </a:t>
            </a:r>
          </a:p>
          <a:p>
            <a:pPr eaLnBrk="1" hangingPunct="1">
              <a:lnSpc>
                <a:spcPct val="150000"/>
              </a:lnSpc>
              <a:defRPr/>
            </a:pPr>
            <a:endParaRPr lang="en-US" altLang="zh-CN" sz="2000" dirty="0"/>
          </a:p>
        </p:txBody>
      </p:sp>
      <p:pic>
        <p:nvPicPr>
          <p:cNvPr id="63491" name="Picture 2">
            <a:extLst>
              <a:ext uri="{FF2B5EF4-FFF2-40B4-BE49-F238E27FC236}">
                <a16:creationId xmlns:a16="http://schemas.microsoft.com/office/drawing/2014/main" id="{48B1089D-3CB3-47F9-879E-0F2DA4A2A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284538"/>
            <a:ext cx="7137400" cy="863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直接连接符 4">
            <a:extLst>
              <a:ext uri="{FF2B5EF4-FFF2-40B4-BE49-F238E27FC236}">
                <a16:creationId xmlns:a16="http://schemas.microsoft.com/office/drawing/2014/main" id="{EC18EE41-D210-4DFA-8DA4-E8DDF2928C54}"/>
              </a:ext>
            </a:extLst>
          </p:cNvPr>
          <p:cNvCxnSpPr/>
          <p:nvPr/>
        </p:nvCxnSpPr>
        <p:spPr>
          <a:xfrm>
            <a:off x="5795963" y="3716338"/>
            <a:ext cx="1008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DC6FF4-E122-43F9-92B3-FF48497FB439}"/>
              </a:ext>
            </a:extLst>
          </p:cNvPr>
          <p:cNvSpPr>
            <a:spLocks noGrp="1"/>
          </p:cNvSpPr>
          <p:nvPr>
            <p:ph idx="1"/>
          </p:nvPr>
        </p:nvSpPr>
        <p:spPr>
          <a:xfrm>
            <a:off x="457200" y="1268413"/>
            <a:ext cx="8229600" cy="4738687"/>
          </a:xfrm>
        </p:spPr>
        <p:txBody>
          <a:bodyPr/>
          <a:lstStyle/>
          <a:p>
            <a:pPr eaLnBrk="1" hangingPunct="1">
              <a:lnSpc>
                <a:spcPct val="150000"/>
              </a:lnSpc>
              <a:buFont typeface="Wingdings" panose="05000000000000000000" pitchFamily="2" charset="2"/>
              <a:buChar char="n"/>
              <a:defRPr/>
            </a:pPr>
            <a:r>
              <a:rPr lang="zh-CN" altLang="en-US" sz="2400" dirty="0">
                <a:solidFill>
                  <a:srgbClr val="FF0000"/>
                </a:solidFill>
              </a:rPr>
              <a:t>最坏情况</a:t>
            </a:r>
            <a:r>
              <a:rPr lang="zh-CN" altLang="en-US" sz="2400" dirty="0"/>
              <a:t>：</a:t>
            </a:r>
            <a:r>
              <a:rPr lang="zh-CN" altLang="en-US" sz="2400" dirty="0">
                <a:latin typeface="宋体" panose="02010600030101010101" pitchFamily="2" charset="-122"/>
                <a:ea typeface="宋体" panose="02010600030101010101" pitchFamily="2" charset="-122"/>
              </a:rPr>
              <a:t>初始数组是反向排序的。</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a:t>
            </a:r>
            <a:endParaRPr lang="en-US" altLang="zh-CN" sz="2400" dirty="0"/>
          </a:p>
        </p:txBody>
      </p:sp>
      <p:pic>
        <p:nvPicPr>
          <p:cNvPr id="64515" name="Picture 2">
            <a:extLst>
              <a:ext uri="{FF2B5EF4-FFF2-40B4-BE49-F238E27FC236}">
                <a16:creationId xmlns:a16="http://schemas.microsoft.com/office/drawing/2014/main" id="{25CE04B0-4F4A-4366-AB5F-35BD1FA8C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420938"/>
            <a:ext cx="6913563"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矩形 4">
            <a:extLst>
              <a:ext uri="{FF2B5EF4-FFF2-40B4-BE49-F238E27FC236}">
                <a16:creationId xmlns:a16="http://schemas.microsoft.com/office/drawing/2014/main" id="{76714B9D-9330-4DAE-91A7-5417012B4397}"/>
              </a:ext>
            </a:extLst>
          </p:cNvPr>
          <p:cNvSpPr/>
          <p:nvPr/>
        </p:nvSpPr>
        <p:spPr>
          <a:xfrm>
            <a:off x="1216025" y="4508500"/>
            <a:ext cx="6740525" cy="720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1">
            <a:extLst>
              <a:ext uri="{FF2B5EF4-FFF2-40B4-BE49-F238E27FC236}">
                <a16:creationId xmlns:a16="http://schemas.microsoft.com/office/drawing/2014/main" id="{0694F9D2-BB08-4DCE-A7E0-E7839EC975D2}"/>
              </a:ext>
            </a:extLst>
          </p:cNvPr>
          <p:cNvSpPr>
            <a:spLocks noGrp="1"/>
          </p:cNvSpPr>
          <p:nvPr>
            <p:ph idx="1"/>
          </p:nvPr>
        </p:nvSpPr>
        <p:spPr>
          <a:xfrm>
            <a:off x="457200" y="1916113"/>
            <a:ext cx="8229600" cy="4090987"/>
          </a:xfrm>
        </p:spPr>
        <p:txBody>
          <a:bodyPr/>
          <a:lstStyle/>
          <a:p>
            <a:pPr eaLnBrk="1" hangingPunct="1">
              <a:lnSpc>
                <a:spcPct val="150000"/>
              </a:lnSpc>
              <a:buFont typeface="Wingdings" panose="05000000000000000000" pitchFamily="2" charset="2"/>
              <a:buChar char="n"/>
            </a:pPr>
            <a:r>
              <a:rPr lang="zh-CN" altLang="en-US" sz="2400">
                <a:solidFill>
                  <a:srgbClr val="0000FF"/>
                </a:solidFill>
                <a:latin typeface="微软雅黑" panose="020B0503020204020204" pitchFamily="34" charset="-122"/>
                <a:ea typeface="微软雅黑" panose="020B0503020204020204" pitchFamily="34" charset="-122"/>
              </a:rPr>
              <a:t>最坏情况的运行时间为：</a:t>
            </a:r>
            <a:endParaRPr lang="en-US" altLang="zh-CN" sz="2400">
              <a:solidFill>
                <a:srgbClr val="0000FF"/>
              </a:solidFill>
              <a:latin typeface="微软雅黑" panose="020B0503020204020204" pitchFamily="34" charset="-122"/>
              <a:ea typeface="微软雅黑" panose="020B0503020204020204" pitchFamily="34" charset="-122"/>
            </a:endParaRPr>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p:txBody>
      </p:sp>
      <p:pic>
        <p:nvPicPr>
          <p:cNvPr id="65539" name="Picture 3">
            <a:extLst>
              <a:ext uri="{FF2B5EF4-FFF2-40B4-BE49-F238E27FC236}">
                <a16:creationId xmlns:a16="http://schemas.microsoft.com/office/drawing/2014/main" id="{9B10EDE5-9D01-4F14-B911-C0B26C79E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852738"/>
            <a:ext cx="7245350" cy="2160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接连接符 5">
            <a:extLst>
              <a:ext uri="{FF2B5EF4-FFF2-40B4-BE49-F238E27FC236}">
                <a16:creationId xmlns:a16="http://schemas.microsoft.com/office/drawing/2014/main" id="{CF859C7E-559F-4B48-989D-C938A7AF1497}"/>
              </a:ext>
            </a:extLst>
          </p:cNvPr>
          <p:cNvCxnSpPr/>
          <p:nvPr/>
        </p:nvCxnSpPr>
        <p:spPr>
          <a:xfrm>
            <a:off x="5219700" y="3500438"/>
            <a:ext cx="18732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DDDC3FE2-BDDF-48B9-9E89-8E7BACBDF7FA}"/>
              </a:ext>
            </a:extLst>
          </p:cNvPr>
          <p:cNvCxnSpPr/>
          <p:nvPr/>
        </p:nvCxnSpPr>
        <p:spPr>
          <a:xfrm>
            <a:off x="2555875" y="4149725"/>
            <a:ext cx="14398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25FAEAD-6F3B-45ED-B452-293BC526FA1B}"/>
              </a:ext>
            </a:extLst>
          </p:cNvPr>
          <p:cNvCxnSpPr/>
          <p:nvPr/>
        </p:nvCxnSpPr>
        <p:spPr>
          <a:xfrm>
            <a:off x="4284663" y="4149725"/>
            <a:ext cx="14398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7C0B6B8-143B-411B-B2A0-C32767D140B3}"/>
              </a:ext>
            </a:extLst>
          </p:cNvPr>
          <p:cNvSpPr>
            <a:spLocks noGrp="1"/>
          </p:cNvSpPr>
          <p:nvPr>
            <p:ph idx="1"/>
          </p:nvPr>
        </p:nvSpPr>
        <p:spPr>
          <a:xfrm>
            <a:off x="323850" y="1052513"/>
            <a:ext cx="8640763" cy="4954587"/>
          </a:xfrm>
        </p:spPr>
        <p:txBody>
          <a:bodyPr/>
          <a:lstStyle/>
          <a:p>
            <a:pPr eaLnBrk="1" hangingPunct="1">
              <a:lnSpc>
                <a:spcPct val="150000"/>
              </a:lnSpc>
              <a:spcBef>
                <a:spcPts val="1800"/>
              </a:spcBef>
              <a:buFont typeface="Wingdings" panose="05000000000000000000" pitchFamily="2" charset="2"/>
              <a:buChar char="n"/>
              <a:defRPr/>
            </a:pPr>
            <a:r>
              <a:rPr lang="zh-CN" altLang="en-US" sz="2800" dirty="0">
                <a:latin typeface="+mj-ea"/>
                <a:ea typeface="+mj-ea"/>
              </a:rPr>
              <a:t>除了最坏情况、最好情况分析，还有</a:t>
            </a:r>
            <a:r>
              <a:rPr lang="zh-CN" altLang="en-US" sz="2800" dirty="0">
                <a:solidFill>
                  <a:srgbClr val="FF0000"/>
                </a:solidFill>
                <a:latin typeface="+mj-ea"/>
                <a:ea typeface="+mj-ea"/>
              </a:rPr>
              <a:t>平均情况</a:t>
            </a:r>
            <a:r>
              <a:rPr lang="zh-CN" altLang="en-US" sz="2800" dirty="0">
                <a:latin typeface="+mj-ea"/>
                <a:ea typeface="+mj-ea"/>
              </a:rPr>
              <a:t>分析。</a:t>
            </a:r>
            <a:endParaRPr lang="en-US" altLang="zh-CN" sz="2800" dirty="0">
              <a:latin typeface="+mj-ea"/>
              <a:ea typeface="+mj-ea"/>
            </a:endParaRPr>
          </a:p>
          <a:p>
            <a:pPr marL="0" indent="0" eaLnBrk="1" hangingPunct="1">
              <a:lnSpc>
                <a:spcPct val="150000"/>
              </a:lnSpc>
              <a:spcBef>
                <a:spcPts val="1800"/>
              </a:spcBef>
              <a:buFont typeface="Wingdings 2" panose="05020102010507070707" pitchFamily="18" charset="2"/>
              <a:buNone/>
              <a:defRPr/>
            </a:pPr>
            <a:r>
              <a:rPr lang="en-US" altLang="zh-CN" sz="2800" dirty="0">
                <a:latin typeface="+mj-ea"/>
                <a:ea typeface="+mj-ea"/>
              </a:rPr>
              <a:t>   </a:t>
            </a:r>
            <a:r>
              <a:rPr lang="zh-CN" altLang="en-US" sz="2800" dirty="0">
                <a:solidFill>
                  <a:srgbClr val="FF0000"/>
                </a:solidFill>
                <a:latin typeface="+mj-ea"/>
                <a:ea typeface="+mj-ea"/>
              </a:rPr>
              <a:t>平均情况</a:t>
            </a:r>
            <a:r>
              <a:rPr lang="zh-CN" altLang="en-US" sz="2800" dirty="0">
                <a:latin typeface="+mj-ea"/>
                <a:ea typeface="+mj-ea"/>
              </a:rPr>
              <a:t>是规模为</a:t>
            </a:r>
            <a:r>
              <a:rPr lang="en-US" altLang="zh-CN" sz="2800" dirty="0">
                <a:latin typeface="+mj-ea"/>
                <a:ea typeface="+mj-ea"/>
              </a:rPr>
              <a:t>n</a:t>
            </a:r>
            <a:r>
              <a:rPr lang="zh-CN" altLang="en-US" sz="2800" dirty="0">
                <a:latin typeface="+mj-ea"/>
                <a:ea typeface="+mj-ea"/>
              </a:rPr>
              <a:t>的情况下，算法的平均执行时间。</a:t>
            </a:r>
            <a:endParaRPr lang="en-US" altLang="zh-CN" sz="2800" dirty="0">
              <a:latin typeface="+mj-ea"/>
              <a:ea typeface="+mj-ea"/>
            </a:endParaRPr>
          </a:p>
          <a:p>
            <a:pPr marL="982663" lvl="1" eaLnBrk="1" hangingPunct="1">
              <a:lnSpc>
                <a:spcPct val="150000"/>
              </a:lnSpc>
              <a:spcBef>
                <a:spcPts val="18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通常情况下，平均运行时间是算法在各种情况下执行时间之和与输入情况数的比值（算术平均）。</a:t>
            </a:r>
            <a:endParaRPr lang="en-US" altLang="zh-CN" sz="1800"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0BD066-9252-40F2-B32E-996D86B58327}"/>
              </a:ext>
            </a:extLst>
          </p:cNvPr>
          <p:cNvSpPr>
            <a:spLocks noGrp="1"/>
          </p:cNvSpPr>
          <p:nvPr>
            <p:ph idx="1"/>
          </p:nvPr>
        </p:nvSpPr>
        <p:spPr>
          <a:xfrm>
            <a:off x="35496" y="116632"/>
            <a:ext cx="8713788" cy="6408712"/>
          </a:xfrm>
        </p:spPr>
        <p:txBody>
          <a:bodyPr/>
          <a:lstStyle/>
          <a:p>
            <a:pPr marL="0" indent="0">
              <a:lnSpc>
                <a:spcPct val="150000"/>
              </a:lnSpc>
              <a:spcBef>
                <a:spcPts val="0"/>
              </a:spcBef>
              <a:buFont typeface="Wingdings 2" panose="05020102010507070707" pitchFamily="18" charset="2"/>
              <a:buNone/>
              <a:defRPr/>
            </a:pP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花拉子米：</a:t>
            </a:r>
            <a:r>
              <a:rPr lang="en-US" altLang="zh-CN" sz="2400" dirty="0">
                <a:latin typeface="+mj-ea"/>
                <a:ea typeface="+mj-ea"/>
              </a:rPr>
              <a:t>9</a:t>
            </a:r>
            <a:r>
              <a:rPr lang="zh-CN" altLang="en-US" sz="2400" dirty="0">
                <a:latin typeface="+mj-ea"/>
                <a:ea typeface="+mj-ea"/>
              </a:rPr>
              <a:t>世纪波斯数学家、天文学家、地理学家</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阿布</a:t>
            </a:r>
            <a:r>
              <a:rPr lang="en-US" altLang="zh-CN" sz="2400" dirty="0">
                <a:latin typeface="+mj-ea"/>
                <a:ea typeface="+mj-ea"/>
              </a:rPr>
              <a:t>·</a:t>
            </a:r>
            <a:r>
              <a:rPr lang="zh-CN" altLang="en-US" sz="2400" dirty="0">
                <a:latin typeface="+mj-ea"/>
                <a:ea typeface="+mj-ea"/>
              </a:rPr>
              <a:t>阿卜杜拉</a:t>
            </a:r>
            <a:r>
              <a:rPr lang="en-US" altLang="zh-CN" sz="2400" dirty="0">
                <a:latin typeface="+mj-ea"/>
                <a:ea typeface="+mj-ea"/>
              </a:rPr>
              <a:t>·</a:t>
            </a:r>
            <a:r>
              <a:rPr lang="zh-CN" altLang="en-US" sz="2400" dirty="0">
                <a:latin typeface="+mj-ea"/>
                <a:ea typeface="+mj-ea"/>
              </a:rPr>
              <a:t>穆罕默德</a:t>
            </a:r>
            <a:r>
              <a:rPr lang="en-US" altLang="zh-CN" sz="2400" dirty="0">
                <a:latin typeface="+mj-ea"/>
                <a:ea typeface="+mj-ea"/>
              </a:rPr>
              <a:t>·</a:t>
            </a:r>
            <a:r>
              <a:rPr lang="zh-CN" altLang="en-US" sz="2400" dirty="0">
                <a:latin typeface="+mj-ea"/>
                <a:ea typeface="+mj-ea"/>
              </a:rPr>
              <a:t>伊本</a:t>
            </a:r>
            <a:r>
              <a:rPr lang="en-US" altLang="zh-CN" sz="2400" dirty="0">
                <a:latin typeface="+mj-ea"/>
                <a:ea typeface="+mj-ea"/>
              </a:rPr>
              <a:t>·</a:t>
            </a:r>
            <a:r>
              <a:rPr lang="zh-CN" altLang="en-US" sz="2400" dirty="0">
                <a:latin typeface="+mj-ea"/>
                <a:ea typeface="+mj-ea"/>
              </a:rPr>
              <a:t>穆萨</a:t>
            </a:r>
            <a:r>
              <a:rPr lang="en-US" altLang="zh-CN" sz="2400" dirty="0">
                <a:latin typeface="+mj-ea"/>
                <a:ea typeface="+mj-ea"/>
              </a:rPr>
              <a:t>·</a:t>
            </a:r>
            <a:r>
              <a:rPr lang="zh-CN" altLang="en-US" sz="2400" dirty="0">
                <a:latin typeface="+mj-ea"/>
                <a:ea typeface="+mj-ea"/>
              </a:rPr>
              <a:t>阿尔</a:t>
            </a:r>
            <a:r>
              <a:rPr lang="en-US" altLang="zh-CN" sz="2400" dirty="0">
                <a:latin typeface="+mj-ea"/>
                <a:ea typeface="+mj-ea"/>
              </a:rPr>
              <a:t>·</a:t>
            </a:r>
            <a:r>
              <a:rPr lang="zh-CN" altLang="en-US" sz="2400" dirty="0">
                <a:latin typeface="+mj-ea"/>
                <a:ea typeface="+mj-ea"/>
              </a:rPr>
              <a:t>花拉子米</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err="1">
                <a:latin typeface="+mj-ea"/>
                <a:ea typeface="+mj-ea"/>
              </a:rPr>
              <a:t>Abū</a:t>
            </a:r>
            <a:r>
              <a:rPr lang="en-US" altLang="zh-CN" sz="2400" dirty="0">
                <a:latin typeface="+mj-ea"/>
                <a:ea typeface="+mj-ea"/>
              </a:rPr>
              <a:t> </a:t>
            </a:r>
            <a:r>
              <a:rPr lang="en-US" altLang="zh-CN" sz="2400" dirty="0" err="1">
                <a:latin typeface="+mj-ea"/>
                <a:ea typeface="+mj-ea"/>
              </a:rPr>
              <a:t>ʿAbdallāh</a:t>
            </a:r>
            <a:r>
              <a:rPr lang="en-US" altLang="zh-CN" sz="2400" dirty="0">
                <a:latin typeface="+mj-ea"/>
                <a:ea typeface="+mj-ea"/>
              </a:rPr>
              <a:t> </a:t>
            </a:r>
            <a:r>
              <a:rPr lang="en-US" altLang="zh-CN" sz="2400" dirty="0" err="1">
                <a:latin typeface="+mj-ea"/>
                <a:ea typeface="+mj-ea"/>
              </a:rPr>
              <a:t>Muḥammad</a:t>
            </a:r>
            <a:r>
              <a:rPr lang="en-US" altLang="zh-CN" sz="2400" dirty="0">
                <a:latin typeface="+mj-ea"/>
                <a:ea typeface="+mj-ea"/>
              </a:rPr>
              <a:t> bin </a:t>
            </a:r>
            <a:r>
              <a:rPr lang="en-US" altLang="zh-CN" sz="2400" dirty="0" err="1">
                <a:latin typeface="+mj-ea"/>
                <a:ea typeface="+mj-ea"/>
              </a:rPr>
              <a:t>Mūsā</a:t>
            </a:r>
            <a:r>
              <a:rPr lang="en-US" altLang="zh-CN" sz="2400" dirty="0">
                <a:latin typeface="+mj-ea"/>
                <a:ea typeface="+mj-ea"/>
              </a:rPr>
              <a:t> al-</a:t>
            </a:r>
            <a:r>
              <a:rPr lang="en-US" altLang="zh-CN" sz="2400" dirty="0" err="1">
                <a:latin typeface="+mj-ea"/>
                <a:ea typeface="+mj-ea"/>
              </a:rPr>
              <a:t>Khwārizmī</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ar-AE" altLang="zh-CN" sz="2400" dirty="0">
                <a:latin typeface="+mj-ea"/>
                <a:ea typeface="+mj-ea"/>
              </a:rPr>
              <a:t>محمد بن موسی خوارزمی</a:t>
            </a:r>
            <a:endParaRPr lang="en-US" altLang="zh-CN" sz="2400" dirty="0">
              <a:latin typeface="+mj-ea"/>
              <a:ea typeface="+mj-ea"/>
            </a:endParaRPr>
          </a:p>
          <a:p>
            <a:pPr marL="0" indent="0">
              <a:lnSpc>
                <a:spcPct val="150000"/>
              </a:lnSpc>
              <a:spcBef>
                <a:spcPts val="0"/>
              </a:spcBef>
              <a:buFont typeface="Wingdings 2" panose="05020102010507070707" pitchFamily="18" charset="2"/>
              <a:buNone/>
              <a:defRPr/>
            </a:pP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公元</a:t>
            </a:r>
            <a:r>
              <a:rPr lang="en-US" altLang="zh-CN" sz="2400" dirty="0">
                <a:latin typeface="+mj-ea"/>
                <a:ea typeface="+mj-ea"/>
              </a:rPr>
              <a:t>825</a:t>
            </a:r>
            <a:r>
              <a:rPr lang="zh-CN" altLang="en-US" sz="2400" dirty="0">
                <a:latin typeface="+mj-ea"/>
                <a:ea typeface="+mj-ea"/>
              </a:rPr>
              <a:t>年写成</a:t>
            </a:r>
            <a:r>
              <a:rPr lang="en-US" altLang="zh-CN" sz="2400" dirty="0">
                <a:latin typeface="+mj-ea"/>
                <a:ea typeface="+mj-ea"/>
              </a:rPr>
              <a:t>《</a:t>
            </a:r>
            <a:r>
              <a:rPr lang="zh-CN" altLang="en-US" sz="2400" dirty="0">
                <a:latin typeface="+mj-ea"/>
                <a:ea typeface="+mj-ea"/>
              </a:rPr>
              <a:t>印度数字算术</a:t>
            </a:r>
            <a:r>
              <a:rPr lang="en-US" altLang="zh-CN" sz="2400" dirty="0">
                <a:latin typeface="+mj-ea"/>
                <a:ea typeface="+mj-ea"/>
              </a:rPr>
              <a:t>》</a:t>
            </a:r>
            <a:r>
              <a:rPr lang="zh-CN" altLang="en-US" sz="2400" dirty="0">
                <a:latin typeface="+mj-ea"/>
                <a:ea typeface="+mj-ea"/>
              </a:rPr>
              <a:t>：十进制记数法、基础算术</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a:latin typeface="+mj-ea"/>
                <a:ea typeface="+mj-ea"/>
              </a:rPr>
              <a:t>13</a:t>
            </a:r>
            <a:r>
              <a:rPr lang="zh-CN" altLang="en-US" sz="2400" dirty="0">
                <a:latin typeface="+mj-ea"/>
                <a:ea typeface="+mj-ea"/>
              </a:rPr>
              <a:t>世纪意大利数学家斐波那契引入欧洲，误解为阿拉伯数字</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名字和算术均被意大利人翻译成拉丁语</a:t>
            </a:r>
            <a:r>
              <a:rPr lang="en-US" altLang="zh-CN" sz="2400" dirty="0" err="1">
                <a:latin typeface="+mj-ea"/>
                <a:ea typeface="+mj-ea"/>
              </a:rPr>
              <a:t>Algorismus</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zh-CN" altLang="en-US" sz="2400" dirty="0">
                <a:latin typeface="+mj-ea"/>
                <a:ea typeface="+mj-ea"/>
              </a:rPr>
              <a:t>拉丁语算术</a:t>
            </a:r>
            <a:r>
              <a:rPr lang="en-US" altLang="zh-CN" sz="2400" dirty="0" err="1">
                <a:latin typeface="+mj-ea"/>
                <a:ea typeface="+mj-ea"/>
              </a:rPr>
              <a:t>Algorismus</a:t>
            </a:r>
            <a:r>
              <a:rPr lang="en-US" altLang="zh-CN" sz="2400" dirty="0">
                <a:latin typeface="+mj-ea"/>
                <a:ea typeface="+mj-ea"/>
              </a:rPr>
              <a:t> -&gt; </a:t>
            </a:r>
            <a:r>
              <a:rPr lang="zh-CN" altLang="en-US" sz="2400" dirty="0">
                <a:latin typeface="+mj-ea"/>
                <a:ea typeface="+mj-ea"/>
              </a:rPr>
              <a:t>英语算术</a:t>
            </a:r>
            <a:r>
              <a:rPr lang="en-US" altLang="zh-CN" sz="2400" dirty="0">
                <a:latin typeface="+mj-ea"/>
                <a:ea typeface="+mj-ea"/>
              </a:rPr>
              <a:t>Algorism</a:t>
            </a:r>
          </a:p>
          <a:p>
            <a:pPr>
              <a:lnSpc>
                <a:spcPct val="150000"/>
              </a:lnSpc>
              <a:spcBef>
                <a:spcPts val="0"/>
              </a:spcBef>
              <a:buFont typeface="Wingdings" panose="05000000000000000000" pitchFamily="2" charset="2"/>
              <a:buChar char="l"/>
              <a:defRPr/>
            </a:pPr>
            <a:r>
              <a:rPr lang="zh-CN" altLang="en-US" sz="2400" dirty="0">
                <a:latin typeface="+mj-ea"/>
                <a:ea typeface="+mj-ea"/>
              </a:rPr>
              <a:t>英语算术</a:t>
            </a:r>
            <a:r>
              <a:rPr lang="en-US" altLang="zh-CN" sz="2400" dirty="0">
                <a:latin typeface="+mj-ea"/>
                <a:ea typeface="+mj-ea"/>
              </a:rPr>
              <a:t>Algorism</a:t>
            </a:r>
            <a:r>
              <a:rPr lang="zh-CN" altLang="en-US" sz="2400" dirty="0">
                <a:latin typeface="+mj-ea"/>
                <a:ea typeface="+mj-ea"/>
              </a:rPr>
              <a:t>被</a:t>
            </a:r>
            <a:r>
              <a:rPr lang="en-US" altLang="zh-CN" sz="2400" dirty="0">
                <a:latin typeface="+mj-ea"/>
                <a:ea typeface="+mj-ea"/>
              </a:rPr>
              <a:t>Arithmetic</a:t>
            </a:r>
            <a:r>
              <a:rPr lang="zh-CN" altLang="en-US" sz="2400" dirty="0">
                <a:latin typeface="+mj-ea"/>
                <a:ea typeface="+mj-ea"/>
              </a:rPr>
              <a:t>替代</a:t>
            </a:r>
            <a:endParaRPr lang="en-US" altLang="zh-CN" sz="2400" dirty="0">
              <a:latin typeface="+mj-ea"/>
              <a:ea typeface="+mj-ea"/>
            </a:endParaRPr>
          </a:p>
          <a:p>
            <a:pPr>
              <a:lnSpc>
                <a:spcPct val="150000"/>
              </a:lnSpc>
              <a:spcBef>
                <a:spcPts val="0"/>
              </a:spcBef>
              <a:buFont typeface="Wingdings" panose="05000000000000000000" pitchFamily="2" charset="2"/>
              <a:buChar char="l"/>
              <a:defRPr/>
            </a:pPr>
            <a:r>
              <a:rPr lang="en-US" altLang="zh-CN" sz="2400" dirty="0">
                <a:latin typeface="+mj-ea"/>
                <a:ea typeface="+mj-ea"/>
              </a:rPr>
              <a:t>Algorism</a:t>
            </a:r>
            <a:r>
              <a:rPr lang="zh-CN" altLang="en-US" sz="2400" dirty="0">
                <a:latin typeface="+mj-ea"/>
                <a:ea typeface="+mj-ea"/>
              </a:rPr>
              <a:t>的异体词</a:t>
            </a:r>
            <a:r>
              <a:rPr lang="en-US" altLang="zh-CN" sz="2400" dirty="0">
                <a:latin typeface="+mj-ea"/>
                <a:ea typeface="+mj-ea"/>
              </a:rPr>
              <a:t>Algorithm</a:t>
            </a:r>
            <a:r>
              <a:rPr lang="zh-CN" altLang="en-US" sz="2400" dirty="0">
                <a:latin typeface="+mj-ea"/>
                <a:ea typeface="+mj-ea"/>
              </a:rPr>
              <a:t>，计算机专业术语“算法”</a:t>
            </a:r>
            <a:endParaRPr lang="en-US" altLang="zh-CN" sz="2400" dirty="0">
              <a:latin typeface="+mj-ea"/>
              <a:ea typeface="+mj-ea"/>
            </a:endParaRPr>
          </a:p>
        </p:txBody>
      </p:sp>
    </p:spTree>
    <p:extLst>
      <p:ext uri="{BB962C8B-B14F-4D97-AF65-F5344CB8AC3E}">
        <p14:creationId xmlns:p14="http://schemas.microsoft.com/office/powerpoint/2010/main" val="2483997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31BE1A-959C-40CF-AE61-50503CBEC684}"/>
              </a:ext>
            </a:extLst>
          </p:cNvPr>
          <p:cNvSpPr>
            <a:spLocks noGrp="1"/>
          </p:cNvSpPr>
          <p:nvPr>
            <p:ph idx="1"/>
          </p:nvPr>
        </p:nvSpPr>
        <p:spPr>
          <a:xfrm>
            <a:off x="179388" y="404813"/>
            <a:ext cx="8785225" cy="5761037"/>
          </a:xfrm>
        </p:spPr>
        <p:txBody>
          <a:bodyPr/>
          <a:lstStyle/>
          <a:p>
            <a:pPr marL="109537" indent="0">
              <a:lnSpc>
                <a:spcPct val="150000"/>
              </a:lnSpc>
              <a:buFont typeface="Wingdings 3" panose="05040102010807070707" pitchFamily="18" charset="2"/>
              <a:buNone/>
              <a:defRPr/>
            </a:pPr>
            <a:r>
              <a:rPr lang="zh-CN" altLang="en-US" sz="2800" dirty="0">
                <a:latin typeface="+mj-ea"/>
                <a:ea typeface="+mj-ea"/>
              </a:rPr>
              <a:t>但一般，我们</a:t>
            </a:r>
            <a:r>
              <a:rPr lang="zh-CN" altLang="en-US" sz="2800" dirty="0">
                <a:solidFill>
                  <a:srgbClr val="FF0000"/>
                </a:solidFill>
                <a:latin typeface="+mj-ea"/>
                <a:ea typeface="+mj-ea"/>
              </a:rPr>
              <a:t>更关心算法的最坏情况执行时间</a:t>
            </a:r>
            <a:r>
              <a:rPr lang="zh-CN" altLang="en-US" sz="2800" dirty="0">
                <a:latin typeface="+mj-ea"/>
                <a:ea typeface="+mj-ea"/>
              </a:rPr>
              <a:t>。</a:t>
            </a:r>
            <a:endParaRPr lang="en-US" altLang="zh-CN" sz="2800" dirty="0">
              <a:latin typeface="+mj-ea"/>
              <a:ea typeface="+mj-ea"/>
            </a:endParaRPr>
          </a:p>
          <a:p>
            <a:pPr marL="0" indent="0" algn="just">
              <a:lnSpc>
                <a:spcPct val="150000"/>
              </a:lnSpc>
              <a:spcBef>
                <a:spcPts val="1200"/>
              </a:spcBef>
              <a:buFont typeface="Wingdings 2" panose="05020102010507070707" pitchFamily="18" charset="2"/>
              <a:buNone/>
              <a:defRPr/>
            </a:pPr>
            <a:r>
              <a:rPr lang="zh-CN" altLang="en-US" sz="2400" dirty="0">
                <a:latin typeface="+mj-ea"/>
                <a:ea typeface="+mj-ea"/>
              </a:rPr>
              <a:t> </a:t>
            </a:r>
            <a:r>
              <a:rPr lang="zh-CN" altLang="en-US" sz="2800" dirty="0">
                <a:latin typeface="+mj-ea"/>
                <a:ea typeface="+mj-ea"/>
              </a:rPr>
              <a:t>为什么？</a:t>
            </a:r>
            <a:endParaRPr lang="en-US" altLang="zh-CN" sz="2800" dirty="0">
              <a:latin typeface="+mj-ea"/>
              <a:ea typeface="+mj-ea"/>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一个算法的最坏情况执行时间给出了任何输入的运行时间的一个</a:t>
            </a:r>
            <a:r>
              <a:rPr lang="zh-CN" altLang="en-US" sz="2200" b="1" dirty="0">
                <a:solidFill>
                  <a:srgbClr val="FF0000"/>
                </a:solidFill>
                <a:latin typeface="宋体" panose="02010600030101010101" pitchFamily="2" charset="-122"/>
                <a:ea typeface="宋体" panose="02010600030101010101" pitchFamily="2" charset="-122"/>
              </a:rPr>
              <a:t>上界</a:t>
            </a:r>
            <a:r>
              <a:rPr lang="zh-CN" altLang="en-US" sz="2200" dirty="0">
                <a:latin typeface="宋体" panose="02010600030101010101" pitchFamily="2" charset="-122"/>
                <a:ea typeface="宋体" panose="02010600030101010101" pitchFamily="2" charset="-122"/>
              </a:rPr>
              <a:t>。知道了这个界，就能确保算法绝不需要更长的时间，我们就不需要再对算法做更坏的打算。</a:t>
            </a:r>
            <a:endParaRPr lang="en-US" altLang="zh-CN" sz="2200" dirty="0">
              <a:latin typeface="宋体" panose="02010600030101010101" pitchFamily="2" charset="-122"/>
              <a:ea typeface="宋体" panose="02010600030101010101" pitchFamily="2" charset="-122"/>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对某些算法，</a:t>
            </a:r>
            <a:r>
              <a:rPr lang="zh-CN" altLang="en-US" sz="2200" dirty="0">
                <a:solidFill>
                  <a:srgbClr val="0000CC"/>
                </a:solidFill>
                <a:latin typeface="宋体" panose="02010600030101010101" pitchFamily="2" charset="-122"/>
                <a:ea typeface="宋体" panose="02010600030101010101" pitchFamily="2" charset="-122"/>
              </a:rPr>
              <a:t>最坏情况经常出现</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对很多算法，平均情况往往与最坏情况大致一样。</a:t>
            </a:r>
            <a:endParaRPr lang="en-US" altLang="zh-CN" sz="2200" dirty="0">
              <a:latin typeface="宋体" panose="02010600030101010101" pitchFamily="2" charset="-122"/>
              <a:ea typeface="宋体" panose="02010600030101010101" pitchFamily="2" charset="-122"/>
            </a:endParaRPr>
          </a:p>
          <a:p>
            <a:pPr marL="982663" algn="just">
              <a:lnSpc>
                <a:spcPct val="150000"/>
              </a:lnSpc>
              <a:spcBef>
                <a:spcPts val="1200"/>
              </a:spcBef>
              <a:buFont typeface="Wingdings" panose="05000000000000000000" pitchFamily="2" charset="2"/>
              <a:buChar char="p"/>
              <a:defRPr/>
            </a:pPr>
            <a:r>
              <a:rPr lang="zh-CN" altLang="en-US" sz="2000" dirty="0">
                <a:latin typeface="宋体" panose="02010600030101010101" pitchFamily="2" charset="-122"/>
                <a:ea typeface="宋体" panose="02010600030101010101" pitchFamily="2" charset="-122"/>
              </a:rPr>
              <a:t>如插入排序，就一般情况而言，</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循环中为确定当前</a:t>
            </a:r>
            <a:r>
              <a:rPr lang="en-US" altLang="zh-CN" sz="2000" dirty="0">
                <a:latin typeface="宋体" panose="02010600030101010101" pitchFamily="2" charset="-122"/>
                <a:ea typeface="宋体" panose="02010600030101010101" pitchFamily="2" charset="-122"/>
              </a:rPr>
              <a:t>A[j]</a:t>
            </a:r>
            <a:r>
              <a:rPr lang="zh-CN" altLang="en-US" sz="2000" dirty="0">
                <a:latin typeface="宋体" panose="02010600030101010101" pitchFamily="2" charset="-122"/>
                <a:ea typeface="宋体" panose="02010600030101010101" pitchFamily="2" charset="-122"/>
              </a:rPr>
              <a:t>的插入位置，平均要检查一半的元素。那么导致的平均执行时间就数量级来说和最坏情况一样，</a:t>
            </a:r>
            <a:r>
              <a:rPr lang="zh-CN" altLang="en-US" sz="2000" dirty="0">
                <a:solidFill>
                  <a:srgbClr val="FF0000"/>
                </a:solidFill>
                <a:latin typeface="宋体" panose="02010600030101010101" pitchFamily="2" charset="-122"/>
                <a:ea typeface="宋体" panose="02010600030101010101" pitchFamily="2" charset="-122"/>
              </a:rPr>
              <a:t>依然是</a:t>
            </a:r>
            <a:r>
              <a:rPr lang="en-US" altLang="zh-CN" sz="2000" dirty="0">
                <a:solidFill>
                  <a:srgbClr val="FF0000"/>
                </a:solidFill>
                <a:latin typeface="宋体" panose="02010600030101010101" pitchFamily="2" charset="-122"/>
                <a:ea typeface="宋体" panose="02010600030101010101" pitchFamily="2" charset="-122"/>
              </a:rPr>
              <a:t>n</a:t>
            </a:r>
            <a:r>
              <a:rPr lang="zh-CN" altLang="en-US" sz="2000" dirty="0">
                <a:solidFill>
                  <a:srgbClr val="FF0000"/>
                </a:solidFill>
                <a:latin typeface="宋体" panose="02010600030101010101" pitchFamily="2" charset="-122"/>
                <a:ea typeface="宋体" panose="02010600030101010101" pitchFamily="2" charset="-122"/>
              </a:rPr>
              <a:t>的二次函数</a:t>
            </a:r>
            <a:r>
              <a:rPr lang="zh-CN" altLang="en-US" sz="2000" dirty="0">
                <a:latin typeface="宋体" panose="02010600030101010101" pitchFamily="2" charset="-122"/>
                <a:ea typeface="宋体" panose="02010600030101010101" pitchFamily="2" charset="-122"/>
              </a:rPr>
              <a:t>，只是常系数小了一些。</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a:extLst>
              <a:ext uri="{FF2B5EF4-FFF2-40B4-BE49-F238E27FC236}">
                <a16:creationId xmlns:a16="http://schemas.microsoft.com/office/drawing/2014/main" id="{1CCBD290-7A54-4FA2-960A-F9A400BC6AFB}"/>
              </a:ext>
            </a:extLst>
          </p:cNvPr>
          <p:cNvSpPr>
            <a:spLocks noGrp="1"/>
          </p:cNvSpPr>
          <p:nvPr>
            <p:ph idx="1"/>
          </p:nvPr>
        </p:nvSpPr>
        <p:spPr>
          <a:xfrm>
            <a:off x="395288" y="1484313"/>
            <a:ext cx="8640762" cy="5041900"/>
          </a:xfrm>
        </p:spPr>
        <p:txBody>
          <a:bodyPr/>
          <a:lstStyle/>
          <a:p>
            <a:pPr eaLnBrk="1" fontAlgn="auto" hangingPunct="1">
              <a:lnSpc>
                <a:spcPct val="150000"/>
              </a:lnSpc>
              <a:spcBef>
                <a:spcPts val="600"/>
              </a:spcBef>
              <a:spcAft>
                <a:spcPts val="0"/>
              </a:spcAft>
              <a:buFont typeface="Wingdings" panose="05000000000000000000" pitchFamily="2" charset="2"/>
              <a:buChar char="u"/>
              <a:defRPr/>
            </a:pPr>
            <a:r>
              <a:rPr lang="zh-CN" altLang="en-US" sz="2800" dirty="0">
                <a:solidFill>
                  <a:srgbClr val="0000CC"/>
                </a:solidFill>
                <a:latin typeface="+mj-ea"/>
              </a:rPr>
              <a:t>限界函数</a:t>
            </a:r>
            <a:r>
              <a:rPr lang="zh-CN" altLang="en-US" sz="2800" dirty="0">
                <a:latin typeface="+mj-ea"/>
              </a:rPr>
              <a:t>：取自频率计数函数表达式中的</a:t>
            </a:r>
            <a:r>
              <a:rPr lang="zh-CN" altLang="en-US" sz="2800" dirty="0">
                <a:solidFill>
                  <a:srgbClr val="FF0000"/>
                </a:solidFill>
                <a:latin typeface="+mj-ea"/>
              </a:rPr>
              <a:t>最高次项</a:t>
            </a:r>
            <a:r>
              <a:rPr lang="zh-CN" altLang="en-US" sz="2800" dirty="0">
                <a:latin typeface="+mj-ea"/>
              </a:rPr>
              <a:t>，</a:t>
            </a:r>
            <a:endParaRPr lang="en-US" altLang="zh-CN" sz="2800" dirty="0">
              <a:latin typeface="+mj-ea"/>
            </a:endParaRPr>
          </a:p>
          <a:p>
            <a:pPr marL="0" indent="0" eaLnBrk="1" fontAlgn="auto" hangingPunct="1">
              <a:lnSpc>
                <a:spcPct val="150000"/>
              </a:lnSpc>
              <a:spcBef>
                <a:spcPts val="600"/>
              </a:spcBef>
              <a:spcAft>
                <a:spcPts val="0"/>
              </a:spcAft>
              <a:buFont typeface="Wingdings 2" panose="05020102010507070707" pitchFamily="18" charset="2"/>
              <a:buNone/>
              <a:defRPr/>
            </a:pPr>
            <a:r>
              <a:rPr lang="en-US" altLang="zh-CN" sz="2800" dirty="0">
                <a:latin typeface="+mj-ea"/>
              </a:rPr>
              <a:t>                    </a:t>
            </a:r>
            <a:r>
              <a:rPr lang="zh-CN" altLang="en-US" sz="2800" dirty="0">
                <a:latin typeface="+mj-ea"/>
              </a:rPr>
              <a:t>并忽略常系数，记为：</a:t>
            </a:r>
            <a:r>
              <a:rPr lang="en-US" altLang="zh-CN" sz="2800" dirty="0">
                <a:latin typeface="+mj-ea"/>
              </a:rPr>
              <a:t>g(n)</a:t>
            </a:r>
            <a:r>
              <a:rPr lang="zh-CN" altLang="en-US" sz="2800" dirty="0">
                <a:latin typeface="+mj-ea"/>
              </a:rPr>
              <a:t>。 </a:t>
            </a:r>
          </a:p>
          <a:p>
            <a:pPr marL="719138" eaLnBrk="1" fontAlgn="auto" hangingPunct="1">
              <a:lnSpc>
                <a:spcPct val="150000"/>
              </a:lnSpc>
              <a:spcBef>
                <a:spcPts val="600"/>
              </a:spcBef>
              <a:spcAft>
                <a:spcPts val="0"/>
              </a:spcAft>
              <a:buFont typeface="Wingdings" panose="05000000000000000000" pitchFamily="2" charset="2"/>
              <a:buChar char="Ø"/>
              <a:defRPr/>
            </a:pP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通常是关于</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的形式简单的单项式函数，</a:t>
            </a:r>
            <a:r>
              <a:rPr lang="zh-CN" altLang="en-US" sz="1600" dirty="0">
                <a:latin typeface="宋体" panose="02010600030101010101" pitchFamily="2" charset="-122"/>
                <a:ea typeface="宋体" panose="02010600030101010101" pitchFamily="2" charset="-122"/>
              </a:rPr>
              <a:t>如：</a:t>
            </a:r>
            <a:r>
              <a:rPr lang="en-US" altLang="zh-CN" sz="1600" dirty="0" err="1">
                <a:latin typeface="宋体" panose="02010600030101010101" pitchFamily="2" charset="-122"/>
                <a:ea typeface="宋体" panose="02010600030101010101" pitchFamily="2" charset="-122"/>
              </a:rPr>
              <a:t>logn</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nlogn</a:t>
            </a:r>
            <a:r>
              <a:rPr lang="zh-CN" altLang="en-US" sz="1600" dirty="0">
                <a:latin typeface="宋体" panose="02010600030101010101" pitchFamily="2" charset="-122"/>
                <a:ea typeface="宋体" panose="02010600030101010101" pitchFamily="2" charset="-122"/>
              </a:rPr>
              <a:t>等</a:t>
            </a:r>
            <a:endParaRPr lang="en-US" altLang="zh-CN" sz="2000" dirty="0">
              <a:latin typeface="宋体" panose="02010600030101010101" pitchFamily="2" charset="-122"/>
              <a:ea typeface="宋体" panose="02010600030101010101" pitchFamily="2" charset="-122"/>
            </a:endParaRPr>
          </a:p>
          <a:p>
            <a:pPr marL="719138" eaLnBrk="1" fontAlgn="auto" hangingPunct="1">
              <a:lnSpc>
                <a:spcPct val="150000"/>
              </a:lnSpc>
              <a:spcBef>
                <a:spcPts val="600"/>
              </a:spcBef>
              <a:spcAft>
                <a:spcPts val="0"/>
              </a:spcAft>
              <a:buFont typeface="Wingdings" panose="05000000000000000000" pitchFamily="2" charset="2"/>
              <a:buChar char="Ø"/>
              <a:defRPr/>
            </a:pP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通常是对算法中</a:t>
            </a:r>
            <a:r>
              <a:rPr lang="zh-CN" altLang="en-US" sz="2400" dirty="0">
                <a:solidFill>
                  <a:srgbClr val="0000CC"/>
                </a:solidFill>
                <a:latin typeface="宋体" panose="02010600030101010101" pitchFamily="2" charset="-122"/>
                <a:ea typeface="宋体" panose="02010600030101010101" pitchFamily="2" charset="-122"/>
              </a:rPr>
              <a:t>最复杂</a:t>
            </a:r>
            <a:r>
              <a:rPr lang="zh-CN" altLang="en-US" sz="2400" dirty="0">
                <a:latin typeface="宋体" panose="02010600030101010101" pitchFamily="2" charset="-122"/>
                <a:ea typeface="宋体" panose="02010600030101010101" pitchFamily="2" charset="-122"/>
              </a:rPr>
              <a:t>的计算部分分析而来的。</a:t>
            </a:r>
          </a:p>
          <a:p>
            <a:pPr marL="719138" eaLnBrk="1" fontAlgn="auto" hangingPunct="1">
              <a:lnSpc>
                <a:spcPct val="150000"/>
              </a:lnSpc>
              <a:spcBef>
                <a:spcPts val="2400"/>
              </a:spcBef>
              <a:spcAft>
                <a:spcPts val="0"/>
              </a:spcAft>
              <a:buFont typeface="Wingdings" panose="05000000000000000000" pitchFamily="2" charset="2"/>
              <a:buChar char="Ø"/>
              <a:defRPr/>
            </a:pPr>
            <a:endParaRPr lang="zh-CN" altLang="en-US" sz="2200" dirty="0">
              <a:latin typeface="宋体" panose="02010600030101010101" pitchFamily="2" charset="-122"/>
              <a:ea typeface="宋体" panose="02010600030101010101" pitchFamily="2" charset="-122"/>
            </a:endParaRPr>
          </a:p>
          <a:p>
            <a:pPr marL="808038" eaLnBrk="1" hangingPunct="1">
              <a:lnSpc>
                <a:spcPct val="150000"/>
              </a:lnSpc>
              <a:spcBef>
                <a:spcPts val="600"/>
              </a:spcBef>
              <a:buFont typeface="Wingdings" panose="05000000000000000000" pitchFamily="2" charset="2"/>
              <a:buChar char="Ø"/>
              <a:defRPr/>
            </a:pPr>
            <a:endParaRPr lang="zh-CN" altLang="en-US" sz="2400" dirty="0"/>
          </a:p>
          <a:p>
            <a:pPr eaLnBrk="1" hangingPunct="1">
              <a:lnSpc>
                <a:spcPct val="150000"/>
              </a:lnSpc>
              <a:spcBef>
                <a:spcPts val="600"/>
              </a:spcBef>
              <a:defRPr/>
            </a:pPr>
            <a:endParaRPr lang="zh-CN" alt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7E60736C-3427-434A-978E-372B1F2FCFC2}"/>
              </a:ext>
            </a:extLst>
          </p:cNvPr>
          <p:cNvSpPr>
            <a:spLocks noGrp="1"/>
          </p:cNvSpPr>
          <p:nvPr>
            <p:ph type="title"/>
          </p:nvPr>
        </p:nvSpPr>
        <p:spPr>
          <a:xfrm>
            <a:off x="285750" y="260350"/>
            <a:ext cx="8229600" cy="936625"/>
          </a:xfrm>
        </p:spPr>
        <p:txBody>
          <a:bodyPr/>
          <a:lstStyle/>
          <a:p>
            <a:pPr eaLnBrk="1" hangingPunct="1"/>
            <a:r>
              <a:rPr lang="en-US" altLang="zh-CN" sz="3600">
                <a:latin typeface="隶书" panose="02010509060101010101" pitchFamily="49" charset="-122"/>
              </a:rPr>
              <a:t>2.  </a:t>
            </a:r>
            <a:r>
              <a:rPr lang="zh-CN" altLang="en-US" sz="3600">
                <a:latin typeface="隶书" panose="02010509060101010101" pitchFamily="49" charset="-122"/>
              </a:rPr>
              <a:t>算法的五个重要特性</a:t>
            </a:r>
            <a:endParaRPr lang="zh-CN" altLang="en-US" sz="3600"/>
          </a:p>
        </p:txBody>
      </p:sp>
      <p:sp>
        <p:nvSpPr>
          <p:cNvPr id="69635" name="内容占位符 2">
            <a:extLst>
              <a:ext uri="{FF2B5EF4-FFF2-40B4-BE49-F238E27FC236}">
                <a16:creationId xmlns:a16="http://schemas.microsoft.com/office/drawing/2014/main" id="{236C7C4B-F069-4B4A-9B98-6B203B80225E}"/>
              </a:ext>
            </a:extLst>
          </p:cNvPr>
          <p:cNvSpPr>
            <a:spLocks noGrp="1"/>
          </p:cNvSpPr>
          <p:nvPr>
            <p:ph idx="1"/>
          </p:nvPr>
        </p:nvSpPr>
        <p:spPr>
          <a:xfrm>
            <a:off x="436563" y="1484313"/>
            <a:ext cx="8686800" cy="642937"/>
          </a:xfrm>
        </p:spPr>
        <p:txBody>
          <a:bodyPr/>
          <a:lstStyle/>
          <a:p>
            <a:pPr eaLnBrk="1" hangingPunct="1">
              <a:buFont typeface="Wingdings" panose="05000000000000000000" pitchFamily="2" charset="2"/>
              <a:buNone/>
            </a:pPr>
            <a:r>
              <a:rPr lang="zh-CN" altLang="en-US">
                <a:solidFill>
                  <a:srgbClr val="FF0066"/>
                </a:solidFill>
              </a:rPr>
              <a:t>   确定性</a:t>
            </a:r>
            <a:r>
              <a:rPr lang="zh-CN" altLang="en-US"/>
              <a:t>、</a:t>
            </a:r>
            <a:r>
              <a:rPr lang="zh-CN" altLang="en-US">
                <a:solidFill>
                  <a:srgbClr val="FF0066"/>
                </a:solidFill>
              </a:rPr>
              <a:t>能行性</a:t>
            </a:r>
            <a:r>
              <a:rPr lang="zh-CN" altLang="en-US"/>
              <a:t>、</a:t>
            </a:r>
            <a:r>
              <a:rPr lang="zh-CN" altLang="en-US">
                <a:solidFill>
                  <a:srgbClr val="FF0066"/>
                </a:solidFill>
              </a:rPr>
              <a:t>输入</a:t>
            </a:r>
            <a:r>
              <a:rPr lang="zh-CN" altLang="en-US"/>
              <a:t>、</a:t>
            </a:r>
            <a:r>
              <a:rPr lang="zh-CN" altLang="en-US">
                <a:solidFill>
                  <a:srgbClr val="FF0066"/>
                </a:solidFill>
              </a:rPr>
              <a:t>输出</a:t>
            </a:r>
            <a:r>
              <a:rPr lang="zh-CN" altLang="en-US"/>
              <a:t>、</a:t>
            </a:r>
            <a:r>
              <a:rPr lang="zh-CN" altLang="en-US">
                <a:solidFill>
                  <a:srgbClr val="FF0066"/>
                </a:solidFill>
              </a:rPr>
              <a:t>有穷性</a:t>
            </a:r>
          </a:p>
          <a:p>
            <a:pPr eaLnBrk="1" hangingPunct="1"/>
            <a:endParaRPr lang="zh-CN" altLang="en-US"/>
          </a:p>
        </p:txBody>
      </p:sp>
      <p:sp>
        <p:nvSpPr>
          <p:cNvPr id="5" name="Rectangle 5">
            <a:extLst>
              <a:ext uri="{FF2B5EF4-FFF2-40B4-BE49-F238E27FC236}">
                <a16:creationId xmlns:a16="http://schemas.microsoft.com/office/drawing/2014/main" id="{E3929815-5E5D-43F4-8DF5-327537A8F23B}"/>
              </a:ext>
            </a:extLst>
          </p:cNvPr>
          <p:cNvSpPr>
            <a:spLocks noChangeArrowheads="1"/>
          </p:cNvSpPr>
          <p:nvPr/>
        </p:nvSpPr>
        <p:spPr bwMode="auto">
          <a:xfrm>
            <a:off x="285750" y="2286000"/>
            <a:ext cx="8607425" cy="3771900"/>
          </a:xfrm>
          <a:prstGeom prst="rect">
            <a:avLst/>
          </a:prstGeom>
          <a:noFill/>
          <a:ln w="9525">
            <a:noFill/>
            <a:miter lim="800000"/>
            <a:headEnd/>
            <a:tailEnd/>
          </a:ln>
        </p:spPr>
        <p:txBody>
          <a:bodyPr/>
          <a:lstStyle/>
          <a:p>
            <a:pPr marL="1706563" indent="-1706563" eaLnBrk="1" fontAlgn="auto" hangingPunct="1">
              <a:lnSpc>
                <a:spcPct val="150000"/>
              </a:lnSpc>
              <a:spcBef>
                <a:spcPts val="0"/>
              </a:spcBef>
              <a:spcAft>
                <a:spcPts val="0"/>
              </a:spcAft>
              <a:buFont typeface="Wingdings" pitchFamily="2" charset="2"/>
              <a:buNone/>
              <a:defRPr/>
            </a:pPr>
            <a:r>
              <a:rPr lang="en-US" altLang="zh-CN" sz="2400" kern="0" dirty="0">
                <a:solidFill>
                  <a:sysClr val="windowText" lastClr="000000"/>
                </a:solidFill>
                <a:latin typeface="+mj-ea"/>
                <a:ea typeface="+mj-ea"/>
              </a:rPr>
              <a:t>1</a:t>
            </a:r>
            <a:r>
              <a:rPr lang="zh-CN" altLang="en-US" sz="2400" kern="0" dirty="0">
                <a:solidFill>
                  <a:sysClr val="windowText" lastClr="000000"/>
                </a:solidFill>
                <a:latin typeface="+mj-ea"/>
                <a:ea typeface="+mj-ea"/>
              </a:rPr>
              <a:t>）</a:t>
            </a:r>
            <a:r>
              <a:rPr lang="zh-CN" altLang="en-US" sz="2400" kern="0" dirty="0">
                <a:solidFill>
                  <a:srgbClr val="0000FF"/>
                </a:solidFill>
                <a:latin typeface="+mj-ea"/>
                <a:ea typeface="+mj-ea"/>
              </a:rPr>
              <a:t>确定性</a:t>
            </a:r>
            <a:r>
              <a:rPr lang="zh-CN" altLang="en-US" sz="2400" kern="0" dirty="0">
                <a:solidFill>
                  <a:sysClr val="windowText" lastClr="000000"/>
                </a:solidFill>
                <a:latin typeface="+mj-ea"/>
                <a:ea typeface="+mj-ea"/>
              </a:rPr>
              <a:t>：算法使用的每种运算必须要有确切的定义，不能有二义性。</a:t>
            </a:r>
            <a:endParaRPr lang="en-US" altLang="zh-CN" sz="2400" kern="0" dirty="0">
              <a:solidFill>
                <a:sysClr val="windowText" lastClr="000000"/>
              </a:solidFill>
              <a:latin typeface="+mj-ea"/>
              <a:ea typeface="+mj-ea"/>
            </a:endParaRPr>
          </a:p>
          <a:p>
            <a:pPr marL="1714500" lvl="3" indent="-342900" eaLnBrk="1" fontAlgn="auto" hangingPunct="1">
              <a:lnSpc>
                <a:spcPct val="150000"/>
              </a:lnSpc>
              <a:spcBef>
                <a:spcPts val="0"/>
              </a:spcBef>
              <a:spcAft>
                <a:spcPts val="0"/>
              </a:spcAft>
              <a:buFont typeface="Wingdings" panose="05000000000000000000" pitchFamily="2" charset="2"/>
              <a:buChar char="Ø"/>
              <a:defRPr/>
            </a:pPr>
            <a:r>
              <a:rPr lang="zh-CN" altLang="en-US" sz="2000" kern="0" dirty="0">
                <a:solidFill>
                  <a:sysClr val="windowText" lastClr="000000"/>
                </a:solidFill>
                <a:latin typeface="宋体" panose="02010600030101010101" pitchFamily="2" charset="-122"/>
              </a:rPr>
              <a:t>不符合确定性的运算如：</a:t>
            </a:r>
            <a:r>
              <a:rPr lang="en-US" altLang="zh-CN" sz="2000" kern="0" dirty="0">
                <a:solidFill>
                  <a:sysClr val="windowText" lastClr="000000"/>
                </a:solidFill>
                <a:latin typeface="宋体" panose="02010600030101010101" pitchFamily="2" charset="-122"/>
              </a:rPr>
              <a:t>5/0 </a:t>
            </a:r>
            <a:r>
              <a:rPr lang="zh-CN" altLang="en-US" sz="2000" kern="0" dirty="0">
                <a:solidFill>
                  <a:sysClr val="windowText" lastClr="000000"/>
                </a:solidFill>
                <a:latin typeface="宋体" panose="02010600030101010101" pitchFamily="2" charset="-122"/>
              </a:rPr>
              <a:t>，将</a:t>
            </a:r>
            <a:r>
              <a:rPr lang="en-US" altLang="zh-CN" sz="2000" kern="0" dirty="0">
                <a:solidFill>
                  <a:sysClr val="windowText" lastClr="000000"/>
                </a:solidFill>
                <a:latin typeface="宋体" panose="02010600030101010101" pitchFamily="2" charset="-122"/>
              </a:rPr>
              <a:t>6</a:t>
            </a:r>
            <a:r>
              <a:rPr lang="zh-CN" altLang="en-US" sz="2000" kern="0" dirty="0">
                <a:solidFill>
                  <a:sysClr val="windowText" lastClr="000000"/>
                </a:solidFill>
                <a:latin typeface="宋体" panose="02010600030101010101" pitchFamily="2" charset="-122"/>
              </a:rPr>
              <a:t>或</a:t>
            </a:r>
            <a:r>
              <a:rPr lang="en-US" altLang="zh-CN" sz="2000" kern="0" dirty="0">
                <a:solidFill>
                  <a:sysClr val="windowText" lastClr="000000"/>
                </a:solidFill>
                <a:latin typeface="宋体" panose="02010600030101010101" pitchFamily="2" charset="-122"/>
              </a:rPr>
              <a:t>7</a:t>
            </a:r>
            <a:r>
              <a:rPr lang="zh-CN" altLang="en-US" sz="2000" kern="0" dirty="0">
                <a:solidFill>
                  <a:sysClr val="windowText" lastClr="000000"/>
                </a:solidFill>
                <a:latin typeface="宋体" panose="02010600030101010101" pitchFamily="2" charset="-122"/>
              </a:rPr>
              <a:t>与</a:t>
            </a:r>
            <a:r>
              <a:rPr lang="en-US" altLang="zh-CN" sz="2000" kern="0" dirty="0">
                <a:solidFill>
                  <a:sysClr val="windowText" lastClr="000000"/>
                </a:solidFill>
                <a:latin typeface="宋体" panose="02010600030101010101" pitchFamily="2" charset="-122"/>
              </a:rPr>
              <a:t>x</a:t>
            </a:r>
            <a:r>
              <a:rPr lang="zh-CN" altLang="en-US" sz="2000" kern="0" dirty="0">
                <a:solidFill>
                  <a:sysClr val="windowText" lastClr="000000"/>
                </a:solidFill>
                <a:latin typeface="宋体" panose="02010600030101010101" pitchFamily="2" charset="-122"/>
              </a:rPr>
              <a:t>相加</a:t>
            </a:r>
            <a:endParaRPr lang="en-US" altLang="zh-CN" sz="2000" kern="0" dirty="0">
              <a:solidFill>
                <a:sysClr val="windowText" lastClr="000000"/>
              </a:solidFill>
              <a:latin typeface="宋体" panose="02010600030101010101" pitchFamily="2" charset="-122"/>
            </a:endParaRPr>
          </a:p>
          <a:p>
            <a:pPr marL="1706563" indent="-1706563" eaLnBrk="1" fontAlgn="auto" hangingPunct="1">
              <a:lnSpc>
                <a:spcPct val="150000"/>
              </a:lnSpc>
              <a:spcBef>
                <a:spcPts val="1800"/>
              </a:spcBef>
              <a:spcAft>
                <a:spcPts val="0"/>
              </a:spcAft>
              <a:defRPr/>
            </a:pPr>
            <a:r>
              <a:rPr lang="en-US" altLang="zh-CN" sz="2400" kern="0" dirty="0">
                <a:solidFill>
                  <a:sysClr val="windowText" lastClr="000000"/>
                </a:solidFill>
                <a:latin typeface="+mj-ea"/>
                <a:ea typeface="+mj-ea"/>
              </a:rPr>
              <a:t>2</a:t>
            </a:r>
            <a:r>
              <a:rPr lang="zh-CN" altLang="en-US" sz="2400" kern="0" dirty="0">
                <a:solidFill>
                  <a:sysClr val="windowText" lastClr="000000"/>
                </a:solidFill>
                <a:latin typeface="+mj-ea"/>
                <a:ea typeface="+mj-ea"/>
              </a:rPr>
              <a:t>）</a:t>
            </a:r>
            <a:r>
              <a:rPr lang="zh-CN" altLang="en-US" sz="2400" kern="0" dirty="0">
                <a:solidFill>
                  <a:srgbClr val="0000CC"/>
                </a:solidFill>
                <a:latin typeface="+mj-ea"/>
                <a:ea typeface="+mj-ea"/>
              </a:rPr>
              <a:t>能行性</a:t>
            </a:r>
            <a:r>
              <a:rPr lang="zh-CN" altLang="en-US" sz="2400" kern="0" dirty="0">
                <a:solidFill>
                  <a:sysClr val="windowText" lastClr="000000"/>
                </a:solidFill>
                <a:latin typeface="+mj-ea"/>
                <a:ea typeface="+mj-ea"/>
              </a:rPr>
              <a:t>：算法中有待实现的运算都是基本的运算，原理上每种运算都能由人用纸和笔在“有限”的时间内完成。</a:t>
            </a:r>
          </a:p>
          <a:p>
            <a:pPr marL="1714500" lvl="3" indent="-342900" eaLnBrk="1" fontAlgn="auto" hangingPunct="1">
              <a:lnSpc>
                <a:spcPct val="150000"/>
              </a:lnSpc>
              <a:spcBef>
                <a:spcPts val="0"/>
              </a:spcBef>
              <a:spcAft>
                <a:spcPts val="0"/>
              </a:spcAft>
              <a:buFont typeface="Wingdings" panose="05000000000000000000" pitchFamily="2" charset="2"/>
              <a:buChar char="Ø"/>
              <a:defRPr/>
            </a:pPr>
            <a:r>
              <a:rPr lang="zh-CN" altLang="en-US" sz="2000" kern="0" dirty="0">
                <a:solidFill>
                  <a:sysClr val="windowText" lastClr="000000"/>
                </a:solidFill>
                <a:latin typeface="宋体" panose="02010600030101010101" pitchFamily="2" charset="-122"/>
              </a:rPr>
              <a:t>整数的算术运算是“能行”的，实数的算术运算可能是“不能行”的</a:t>
            </a:r>
          </a:p>
          <a:p>
            <a:pPr marL="1527175" indent="-342900" eaLnBrk="1" fontAlgn="auto" hangingPunct="1">
              <a:lnSpc>
                <a:spcPct val="150000"/>
              </a:lnSpc>
              <a:spcBef>
                <a:spcPts val="0"/>
              </a:spcBef>
              <a:spcAft>
                <a:spcPts val="0"/>
              </a:spcAft>
              <a:buFont typeface="Wingdings" pitchFamily="2" charset="2"/>
              <a:buChar char="l"/>
              <a:defRPr/>
            </a:pPr>
            <a:endParaRPr lang="zh-CN" altLang="en-US" sz="2400" kern="0" dirty="0">
              <a:solidFill>
                <a:sysClr val="windowText" lastClr="00000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9DC313-4969-4672-83BF-7C4A4B8CEBA1}"/>
              </a:ext>
            </a:extLst>
          </p:cNvPr>
          <p:cNvSpPr>
            <a:spLocks noGrp="1"/>
          </p:cNvSpPr>
          <p:nvPr>
            <p:ph idx="1"/>
          </p:nvPr>
        </p:nvSpPr>
        <p:spPr>
          <a:xfrm>
            <a:off x="285750" y="404813"/>
            <a:ext cx="8686800" cy="5389562"/>
          </a:xfrm>
        </p:spPr>
        <p:txBody>
          <a:bodyPr rtlCol="0">
            <a:normAutofit/>
          </a:bodyPr>
          <a:lstStyle/>
          <a:p>
            <a:pPr marL="0" indent="0" eaLnBrk="1" fontAlgn="auto" hangingPunct="1">
              <a:lnSpc>
                <a:spcPct val="150000"/>
              </a:lnSpc>
              <a:spcBef>
                <a:spcPts val="0"/>
              </a:spcBef>
              <a:spcAft>
                <a:spcPts val="0"/>
              </a:spcAft>
              <a:buFont typeface="Wingdings 2" panose="05020102010507070707" pitchFamily="18" charset="2"/>
              <a:buNone/>
              <a:defRPr/>
            </a:pPr>
            <a:r>
              <a:rPr lang="en-US" altLang="zh-CN" sz="2800" dirty="0">
                <a:latin typeface="+mj-ea"/>
                <a:ea typeface="+mj-ea"/>
              </a:rPr>
              <a:t>3</a:t>
            </a:r>
            <a:r>
              <a:rPr lang="zh-CN" altLang="en-US" sz="2800" dirty="0">
                <a:latin typeface="+mj-ea"/>
                <a:ea typeface="+mj-ea"/>
              </a:rPr>
              <a:t>）</a:t>
            </a:r>
            <a:r>
              <a:rPr lang="zh-CN" altLang="en-US" sz="2800" dirty="0">
                <a:solidFill>
                  <a:srgbClr val="0000CC"/>
                </a:solidFill>
                <a:latin typeface="+mj-ea"/>
                <a:ea typeface="+mj-ea"/>
              </a:rPr>
              <a:t>输入</a:t>
            </a:r>
            <a:r>
              <a:rPr lang="zh-CN" altLang="en-US" sz="2800" dirty="0">
                <a:latin typeface="+mj-ea"/>
                <a:ea typeface="+mj-ea"/>
              </a:rPr>
              <a:t>：每个算法都有</a:t>
            </a:r>
            <a:r>
              <a:rPr lang="en-US" altLang="zh-CN" sz="2800" dirty="0">
                <a:solidFill>
                  <a:srgbClr val="0000FF"/>
                </a:solidFill>
                <a:latin typeface="+mj-ea"/>
                <a:ea typeface="+mj-ea"/>
              </a:rPr>
              <a:t>0</a:t>
            </a:r>
            <a:r>
              <a:rPr lang="zh-CN" altLang="en-US" sz="2800" dirty="0">
                <a:latin typeface="+mj-ea"/>
                <a:ea typeface="+mj-ea"/>
              </a:rPr>
              <a:t>个或</a:t>
            </a:r>
            <a:r>
              <a:rPr lang="zh-CN" altLang="en-US" sz="2800" dirty="0">
                <a:solidFill>
                  <a:srgbClr val="0000FF"/>
                </a:solidFill>
                <a:latin typeface="+mj-ea"/>
                <a:ea typeface="+mj-ea"/>
              </a:rPr>
              <a:t>多</a:t>
            </a:r>
            <a:r>
              <a:rPr lang="zh-CN" altLang="en-US" sz="2800" dirty="0">
                <a:latin typeface="+mj-ea"/>
                <a:ea typeface="+mj-ea"/>
              </a:rPr>
              <a:t>个输入。</a:t>
            </a:r>
            <a:endParaRPr lang="en-US" altLang="zh-CN" sz="2800" dirty="0">
              <a:latin typeface="+mj-ea"/>
              <a:ea typeface="+mj-ea"/>
            </a:endParaRPr>
          </a:p>
          <a:p>
            <a:pPr marL="1714500" lvl="3" indent="-342900" eaLnBrk="1" fontAlgn="auto" hangingPunct="1">
              <a:lnSpc>
                <a:spcPct val="170000"/>
              </a:lnSpc>
              <a:spcBef>
                <a:spcPts val="0"/>
              </a:spcBef>
              <a:spcAft>
                <a:spcPts val="0"/>
              </a:spcAft>
              <a:buClrTx/>
              <a:buSzTx/>
              <a:buFont typeface="Wingdings" panose="05000000000000000000" pitchFamily="2" charset="2"/>
              <a:buChar char="Ø"/>
              <a:defRPr/>
            </a:pPr>
            <a:r>
              <a:rPr lang="zh-CN" altLang="en-US" sz="2100" kern="0" dirty="0">
                <a:solidFill>
                  <a:sysClr val="windowText" lastClr="000000"/>
                </a:solidFill>
                <a:latin typeface="宋体" panose="02010600030101010101" pitchFamily="2" charset="-122"/>
                <a:ea typeface="宋体" panose="02010600030101010101" pitchFamily="2" charset="-122"/>
              </a:rPr>
              <a:t>这些输入是在算法开始之前给出的量，取自于特定的对象集合</a:t>
            </a:r>
            <a:r>
              <a:rPr lang="en-US" altLang="zh-CN" sz="2100" kern="0" dirty="0">
                <a:solidFill>
                  <a:sysClr val="windowText" lastClr="000000"/>
                </a:solidFill>
                <a:latin typeface="宋体" panose="02010600030101010101" pitchFamily="2" charset="-122"/>
                <a:ea typeface="宋体" panose="02010600030101010101" pitchFamily="2" charset="-122"/>
              </a:rPr>
              <a:t>——</a:t>
            </a:r>
            <a:r>
              <a:rPr lang="zh-CN" altLang="en-US" sz="2100" kern="0" dirty="0">
                <a:solidFill>
                  <a:srgbClr val="FF0000"/>
                </a:solidFill>
                <a:latin typeface="+mj-ea"/>
                <a:ea typeface="+mj-ea"/>
              </a:rPr>
              <a:t>定义域</a:t>
            </a:r>
            <a:endParaRPr lang="en-US" altLang="zh-CN" sz="2100" kern="0" dirty="0">
              <a:solidFill>
                <a:srgbClr val="FF0000"/>
              </a:solidFill>
              <a:latin typeface="+mj-ea"/>
              <a:ea typeface="+mj-ea"/>
            </a:endParaRPr>
          </a:p>
          <a:p>
            <a:pPr marL="1798638" indent="-1798638" eaLnBrk="1" fontAlgn="auto" hangingPunct="1">
              <a:lnSpc>
                <a:spcPct val="150000"/>
              </a:lnSpc>
              <a:spcBef>
                <a:spcPts val="1200"/>
              </a:spcBef>
              <a:spcAft>
                <a:spcPts val="0"/>
              </a:spcAft>
              <a:buFont typeface="Wingdings 2" panose="05020102010507070707" pitchFamily="18" charset="2"/>
              <a:buNone/>
              <a:defRPr/>
            </a:pPr>
            <a:r>
              <a:rPr lang="en-US" altLang="zh-CN" sz="2800" dirty="0">
                <a:latin typeface="+mj-ea"/>
                <a:ea typeface="+mj-ea"/>
              </a:rPr>
              <a:t>4</a:t>
            </a:r>
            <a:r>
              <a:rPr lang="zh-CN" altLang="en-US" sz="2800" dirty="0">
                <a:latin typeface="+mj-ea"/>
                <a:ea typeface="+mj-ea"/>
              </a:rPr>
              <a:t>）</a:t>
            </a:r>
            <a:r>
              <a:rPr lang="zh-CN" altLang="en-US" sz="2800" dirty="0">
                <a:solidFill>
                  <a:srgbClr val="0000CC"/>
                </a:solidFill>
                <a:latin typeface="+mj-ea"/>
                <a:ea typeface="+mj-ea"/>
              </a:rPr>
              <a:t>输出：</a:t>
            </a:r>
            <a:r>
              <a:rPr lang="zh-CN" altLang="en-US" sz="2800" dirty="0">
                <a:latin typeface="+mj-ea"/>
                <a:ea typeface="+mj-ea"/>
              </a:rPr>
              <a:t>一个算法产生一个或多个输出，这些输出是同输入有某种特定关系的量。</a:t>
            </a:r>
          </a:p>
          <a:p>
            <a:pPr marL="719138" lvl="3" indent="-342900" eaLnBrk="1" fontAlgn="auto" hangingPunct="1">
              <a:lnSpc>
                <a:spcPct val="160000"/>
              </a:lnSpc>
              <a:spcBef>
                <a:spcPts val="0"/>
              </a:spcBef>
              <a:spcAft>
                <a:spcPts val="0"/>
              </a:spcAft>
              <a:buClrTx/>
              <a:buSzTx/>
              <a:buFont typeface="Wingdings" panose="05000000000000000000" pitchFamily="2" charset="2"/>
              <a:buChar char="Ø"/>
              <a:defRPr/>
            </a:pPr>
            <a:endParaRPr lang="en-US" altLang="zh-CN" sz="2400" dirty="0"/>
          </a:p>
          <a:p>
            <a:pPr marL="719138" lvl="3" indent="-342900" eaLnBrk="1" fontAlgn="auto" hangingPunct="1">
              <a:lnSpc>
                <a:spcPct val="160000"/>
              </a:lnSpc>
              <a:spcBef>
                <a:spcPts val="0"/>
              </a:spcBef>
              <a:spcAft>
                <a:spcPts val="0"/>
              </a:spcAft>
              <a:buClrTx/>
              <a:buSzTx/>
              <a:buFont typeface="Wingdings" panose="05000000000000000000" pitchFamily="2" charset="2"/>
              <a:buChar char="Ø"/>
              <a:defRPr/>
            </a:pPr>
            <a:endParaRPr lang="en-US" altLang="zh-CN" sz="2100" kern="0" dirty="0">
              <a:solidFill>
                <a:sysClr val="windowText" lastClr="000000"/>
              </a:solidFill>
              <a:latin typeface="微软雅黑"/>
              <a:ea typeface="微软雅黑"/>
            </a:endParaRPr>
          </a:p>
          <a:p>
            <a:pPr marL="0" indent="0" eaLnBrk="1" fontAlgn="auto" hangingPunct="1">
              <a:lnSpc>
                <a:spcPct val="150000"/>
              </a:lnSpc>
              <a:spcBef>
                <a:spcPts val="0"/>
              </a:spcBef>
              <a:spcAft>
                <a:spcPts val="0"/>
              </a:spcAft>
              <a:buFont typeface="Wingdings" pitchFamily="2" charset="2"/>
              <a:buNone/>
              <a:defRPr/>
            </a:pPr>
            <a:endParaRPr lang="zh-CN" altLang="en-US" dirty="0">
              <a:latin typeface="+mj-ea"/>
              <a:ea typeface="+mj-ea"/>
            </a:endParaRPr>
          </a:p>
          <a:p>
            <a:pPr eaLnBrk="1" fontAlgn="auto" hangingPunct="1">
              <a:lnSpc>
                <a:spcPct val="150000"/>
              </a:lnSpc>
              <a:spcBef>
                <a:spcPts val="0"/>
              </a:spcBef>
              <a:spcAft>
                <a:spcPts val="0"/>
              </a:spcAft>
              <a:buFont typeface="Wingdings 2"/>
              <a:buChar char="ß"/>
              <a:defRPr/>
            </a:pPr>
            <a:endParaRPr lang="zh-CN" altLang="en-US" dirty="0"/>
          </a:p>
        </p:txBody>
      </p:sp>
      <p:grpSp>
        <p:nvGrpSpPr>
          <p:cNvPr id="70659" name="Group 11">
            <a:extLst>
              <a:ext uri="{FF2B5EF4-FFF2-40B4-BE49-F238E27FC236}">
                <a16:creationId xmlns:a16="http://schemas.microsoft.com/office/drawing/2014/main" id="{B548D2A3-8BA1-4371-89E5-51024DFE812A}"/>
              </a:ext>
            </a:extLst>
          </p:cNvPr>
          <p:cNvGrpSpPr>
            <a:grpSpLocks/>
          </p:cNvGrpSpPr>
          <p:nvPr/>
        </p:nvGrpSpPr>
        <p:grpSpPr bwMode="auto">
          <a:xfrm>
            <a:off x="1584325" y="4365625"/>
            <a:ext cx="6335713" cy="720725"/>
            <a:chOff x="839" y="2840"/>
            <a:chExt cx="3991" cy="454"/>
          </a:xfrm>
        </p:grpSpPr>
        <p:sp>
          <p:nvSpPr>
            <p:cNvPr id="70660" name="Rectangle 6">
              <a:extLst>
                <a:ext uri="{FF2B5EF4-FFF2-40B4-BE49-F238E27FC236}">
                  <a16:creationId xmlns:a16="http://schemas.microsoft.com/office/drawing/2014/main" id="{BE08DAC9-FF42-47A6-A816-D57E28B10589}"/>
                </a:ext>
              </a:extLst>
            </p:cNvPr>
            <p:cNvSpPr>
              <a:spLocks noChangeArrowheads="1"/>
            </p:cNvSpPr>
            <p:nvPr/>
          </p:nvSpPr>
          <p:spPr bwMode="auto">
            <a:xfrm>
              <a:off x="2064" y="2840"/>
              <a:ext cx="1406"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en-US" sz="3600">
                  <a:latin typeface="Arial" panose="020B0604020202020204" pitchFamily="34" charset="0"/>
                  <a:ea typeface="宋体" panose="02010600030101010101" pitchFamily="2" charset="-122"/>
                </a:rPr>
                <a:t>算法</a:t>
              </a:r>
            </a:p>
          </p:txBody>
        </p:sp>
        <p:sp>
          <p:nvSpPr>
            <p:cNvPr id="70661" name="Line 7">
              <a:extLst>
                <a:ext uri="{FF2B5EF4-FFF2-40B4-BE49-F238E27FC236}">
                  <a16:creationId xmlns:a16="http://schemas.microsoft.com/office/drawing/2014/main" id="{C58F9DA2-2808-472F-8B05-05756726D528}"/>
                </a:ext>
              </a:extLst>
            </p:cNvPr>
            <p:cNvSpPr>
              <a:spLocks noChangeShapeType="1"/>
            </p:cNvSpPr>
            <p:nvPr/>
          </p:nvSpPr>
          <p:spPr bwMode="auto">
            <a:xfrm>
              <a:off x="1338" y="3067"/>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2" name="Line 8">
              <a:extLst>
                <a:ext uri="{FF2B5EF4-FFF2-40B4-BE49-F238E27FC236}">
                  <a16:creationId xmlns:a16="http://schemas.microsoft.com/office/drawing/2014/main" id="{D38A3F54-CA54-4842-9B4B-3A1AF4C27D93}"/>
                </a:ext>
              </a:extLst>
            </p:cNvPr>
            <p:cNvSpPr>
              <a:spLocks noChangeShapeType="1"/>
            </p:cNvSpPr>
            <p:nvPr/>
          </p:nvSpPr>
          <p:spPr bwMode="auto">
            <a:xfrm>
              <a:off x="3470" y="3067"/>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3" name="Text Box 9">
              <a:extLst>
                <a:ext uri="{FF2B5EF4-FFF2-40B4-BE49-F238E27FC236}">
                  <a16:creationId xmlns:a16="http://schemas.microsoft.com/office/drawing/2014/main" id="{2FF9AFD1-2D05-47D7-AA7F-2E62ED5A8A69}"/>
                </a:ext>
              </a:extLst>
            </p:cNvPr>
            <p:cNvSpPr txBox="1">
              <a:spLocks noChangeArrowheads="1"/>
            </p:cNvSpPr>
            <p:nvPr/>
          </p:nvSpPr>
          <p:spPr bwMode="auto">
            <a:xfrm>
              <a:off x="839" y="288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 typeface="Wingdings" panose="05000000000000000000" pitchFamily="2" charset="2"/>
                <a:buNone/>
              </a:pPr>
              <a:r>
                <a:rPr lang="zh-CN" altLang="en-US" sz="2400">
                  <a:latin typeface="Arial" panose="020B0604020202020204" pitchFamily="34" charset="0"/>
                  <a:ea typeface="宋体" panose="02010600030101010101" pitchFamily="2" charset="-122"/>
                </a:rPr>
                <a:t>输入</a:t>
              </a:r>
            </a:p>
          </p:txBody>
        </p:sp>
        <p:sp>
          <p:nvSpPr>
            <p:cNvPr id="70664" name="Text Box 10">
              <a:extLst>
                <a:ext uri="{FF2B5EF4-FFF2-40B4-BE49-F238E27FC236}">
                  <a16:creationId xmlns:a16="http://schemas.microsoft.com/office/drawing/2014/main" id="{F23822B1-E9C9-4CED-AC46-B008FE248FC5}"/>
                </a:ext>
              </a:extLst>
            </p:cNvPr>
            <p:cNvSpPr txBox="1">
              <a:spLocks noChangeArrowheads="1"/>
            </p:cNvSpPr>
            <p:nvPr/>
          </p:nvSpPr>
          <p:spPr bwMode="auto">
            <a:xfrm>
              <a:off x="4195" y="288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 typeface="Wingdings" panose="05000000000000000000" pitchFamily="2" charset="2"/>
                <a:buNone/>
              </a:pPr>
              <a:r>
                <a:rPr lang="zh-CN" altLang="en-US" sz="2400">
                  <a:latin typeface="Arial" panose="020B0604020202020204" pitchFamily="34" charset="0"/>
                  <a:ea typeface="宋体" panose="02010600030101010101" pitchFamily="2" charset="-122"/>
                </a:rPr>
                <a:t>输出</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a:extLst>
              <a:ext uri="{FF2B5EF4-FFF2-40B4-BE49-F238E27FC236}">
                <a16:creationId xmlns:a16="http://schemas.microsoft.com/office/drawing/2014/main" id="{CA9D9443-143A-495A-B54D-CC188A342966}"/>
              </a:ext>
            </a:extLst>
          </p:cNvPr>
          <p:cNvSpPr>
            <a:spLocks noGrp="1"/>
          </p:cNvSpPr>
          <p:nvPr>
            <p:ph idx="1"/>
          </p:nvPr>
        </p:nvSpPr>
        <p:spPr>
          <a:xfrm>
            <a:off x="285750" y="785813"/>
            <a:ext cx="8686800" cy="1285875"/>
          </a:xfrm>
        </p:spPr>
        <p:txBody>
          <a:bodyPr/>
          <a:lstStyle/>
          <a:p>
            <a:pPr marL="0" indent="0" eaLnBrk="1" hangingPunct="1">
              <a:buFont typeface="Wingdings 2" panose="05020102010507070707" pitchFamily="18" charset="2"/>
              <a:buNone/>
            </a:pP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a:t>
            </a:r>
            <a:r>
              <a:rPr lang="zh-CN" altLang="en-US">
                <a:solidFill>
                  <a:srgbClr val="0000CC"/>
                </a:solidFill>
                <a:latin typeface="微软雅黑" panose="020B0503020204020204" pitchFamily="34" charset="-122"/>
                <a:ea typeface="微软雅黑" panose="020B0503020204020204" pitchFamily="34" charset="-122"/>
              </a:rPr>
              <a:t>有穷性</a:t>
            </a:r>
          </a:p>
          <a:p>
            <a:pPr marL="0" indent="0" eaLnBrk="1" hangingPunct="1">
              <a:buFont typeface="Wingdings" panose="05000000000000000000" pitchFamily="2" charset="2"/>
              <a:buNone/>
            </a:pPr>
            <a:r>
              <a:rPr lang="zh-CN" altLang="en-US" sz="2800">
                <a:latin typeface="微软雅黑" panose="020B0503020204020204" pitchFamily="34" charset="-122"/>
                <a:ea typeface="微软雅黑" panose="020B0503020204020204" pitchFamily="34" charset="-122"/>
              </a:rPr>
              <a:t>       一个算法总是在执行了</a:t>
            </a:r>
            <a:r>
              <a:rPr lang="zh-CN" altLang="en-US" sz="2800">
                <a:solidFill>
                  <a:srgbClr val="0000FF"/>
                </a:solidFill>
                <a:latin typeface="微软雅黑" panose="020B0503020204020204" pitchFamily="34" charset="-122"/>
                <a:ea typeface="微软雅黑" panose="020B0503020204020204" pitchFamily="34" charset="-122"/>
              </a:rPr>
              <a:t>有穷步</a:t>
            </a:r>
            <a:r>
              <a:rPr lang="zh-CN" altLang="en-US" sz="2800">
                <a:latin typeface="微软雅黑" panose="020B0503020204020204" pitchFamily="34" charset="-122"/>
                <a:ea typeface="微软雅黑" panose="020B0503020204020204" pitchFamily="34" charset="-122"/>
              </a:rPr>
              <a:t>的运算之后</a:t>
            </a:r>
            <a:r>
              <a:rPr lang="zh-CN" altLang="en-US" sz="2800">
                <a:solidFill>
                  <a:srgbClr val="0000FF"/>
                </a:solidFill>
                <a:latin typeface="微软雅黑" panose="020B0503020204020204" pitchFamily="34" charset="-122"/>
                <a:ea typeface="微软雅黑" panose="020B0503020204020204" pitchFamily="34" charset="-122"/>
              </a:rPr>
              <a:t>终止</a:t>
            </a:r>
            <a:r>
              <a:rPr lang="zh-CN" altLang="en-US" sz="2800">
                <a:latin typeface="微软雅黑" panose="020B0503020204020204" pitchFamily="34" charset="-122"/>
                <a:ea typeface="微软雅黑" panose="020B0503020204020204" pitchFamily="34" charset="-122"/>
              </a:rPr>
              <a:t>。</a:t>
            </a:r>
          </a:p>
        </p:txBody>
      </p:sp>
      <p:sp>
        <p:nvSpPr>
          <p:cNvPr id="4" name="内容占位符 2">
            <a:extLst>
              <a:ext uri="{FF2B5EF4-FFF2-40B4-BE49-F238E27FC236}">
                <a16:creationId xmlns:a16="http://schemas.microsoft.com/office/drawing/2014/main" id="{BCDF2CAE-C044-4586-AF4E-870BAFFAA870}"/>
              </a:ext>
            </a:extLst>
          </p:cNvPr>
          <p:cNvSpPr txBox="1">
            <a:spLocks/>
          </p:cNvSpPr>
          <p:nvPr/>
        </p:nvSpPr>
        <p:spPr bwMode="auto">
          <a:xfrm>
            <a:off x="285750" y="2214563"/>
            <a:ext cx="8686800" cy="3662362"/>
          </a:xfrm>
          <a:prstGeom prst="rect">
            <a:avLst/>
          </a:prstGeom>
          <a:noFill/>
          <a:ln w="9525">
            <a:noFill/>
            <a:miter lim="800000"/>
            <a:headEnd/>
            <a:tailEnd/>
          </a:ln>
        </p:spPr>
        <p:txBody>
          <a:bodyPr/>
          <a:lstStyle/>
          <a:p>
            <a:pPr marL="893763" indent="-357188" eaLnBrk="1" hangingPunct="1">
              <a:lnSpc>
                <a:spcPct val="150000"/>
              </a:lnSpc>
              <a:spcBef>
                <a:spcPts val="1200"/>
              </a:spcBef>
              <a:buClr>
                <a:schemeClr val="accent1"/>
              </a:buClr>
              <a:buSzPct val="70000"/>
              <a:buFont typeface="Wingdings" pitchFamily="2" charset="2"/>
              <a:buChar char="p"/>
              <a:defRPr/>
            </a:pPr>
            <a:r>
              <a:rPr lang="zh-CN" altLang="en-US" sz="2800" dirty="0">
                <a:solidFill>
                  <a:srgbClr val="FF0066"/>
                </a:solidFill>
                <a:latin typeface="+mn-lt"/>
                <a:ea typeface="+mn-ea"/>
              </a:rPr>
              <a:t>计算过程</a:t>
            </a:r>
            <a:r>
              <a:rPr lang="zh-CN" altLang="en-US" sz="2800" dirty="0">
                <a:solidFill>
                  <a:schemeClr val="tx2"/>
                </a:solidFill>
                <a:latin typeface="+mn-lt"/>
                <a:ea typeface="+mn-ea"/>
              </a:rPr>
              <a:t>：</a:t>
            </a:r>
            <a:r>
              <a:rPr lang="zh-CN" altLang="en-US" sz="2800" dirty="0">
                <a:solidFill>
                  <a:schemeClr val="tx2"/>
                </a:solidFill>
                <a:latin typeface="宋体" panose="02010600030101010101" pitchFamily="2" charset="-122"/>
              </a:rPr>
              <a:t>满足确定性、能行性、输入、输出，</a:t>
            </a:r>
          </a:p>
          <a:p>
            <a:pPr eaLnBrk="1" hangingPunct="1">
              <a:lnSpc>
                <a:spcPct val="150000"/>
              </a:lnSpc>
              <a:spcBef>
                <a:spcPts val="1200"/>
              </a:spcBef>
              <a:buClr>
                <a:schemeClr val="accent1"/>
              </a:buClr>
              <a:buSzPct val="70000"/>
              <a:buFont typeface="Wingdings" pitchFamily="2" charset="2"/>
              <a:buNone/>
              <a:defRPr/>
            </a:pPr>
            <a:r>
              <a:rPr lang="zh-CN" altLang="en-US" sz="2800" dirty="0">
                <a:solidFill>
                  <a:schemeClr val="tx2"/>
                </a:solidFill>
                <a:latin typeface="宋体" panose="02010600030101010101" pitchFamily="2" charset="-122"/>
              </a:rPr>
              <a:t>               但</a:t>
            </a:r>
            <a:r>
              <a:rPr lang="zh-CN" altLang="en-US" sz="2800" b="1" dirty="0">
                <a:solidFill>
                  <a:schemeClr val="tx2"/>
                </a:solidFill>
                <a:latin typeface="宋体" panose="02010600030101010101" pitchFamily="2" charset="-122"/>
              </a:rPr>
              <a:t>不一定满足有穷性</a:t>
            </a:r>
            <a:r>
              <a:rPr lang="zh-CN" altLang="en-US" sz="2800" dirty="0">
                <a:solidFill>
                  <a:schemeClr val="tx2"/>
                </a:solidFill>
                <a:latin typeface="宋体" panose="02010600030101010101" pitchFamily="2" charset="-122"/>
              </a:rPr>
              <a:t>的一组规则称为</a:t>
            </a:r>
            <a:endParaRPr lang="en-US" altLang="zh-CN" sz="2800" dirty="0">
              <a:solidFill>
                <a:schemeClr val="tx2"/>
              </a:solidFill>
              <a:latin typeface="宋体" panose="02010600030101010101" pitchFamily="2" charset="-122"/>
            </a:endParaRPr>
          </a:p>
          <a:p>
            <a:pPr eaLnBrk="1" hangingPunct="1">
              <a:lnSpc>
                <a:spcPct val="150000"/>
              </a:lnSpc>
              <a:spcBef>
                <a:spcPts val="1200"/>
              </a:spcBef>
              <a:buClr>
                <a:schemeClr val="accent1"/>
              </a:buClr>
              <a:buSzPct val="70000"/>
              <a:buFont typeface="Wingdings" pitchFamily="2" charset="2"/>
              <a:buNone/>
              <a:defRPr/>
            </a:pPr>
            <a:r>
              <a:rPr lang="en-US" altLang="zh-CN" sz="2800" dirty="0">
                <a:solidFill>
                  <a:schemeClr val="tx2"/>
                </a:solidFill>
                <a:latin typeface="宋体" panose="02010600030101010101" pitchFamily="2" charset="-122"/>
              </a:rPr>
              <a:t>               </a:t>
            </a:r>
            <a:r>
              <a:rPr lang="zh-CN" altLang="en-US" sz="2800" dirty="0">
                <a:solidFill>
                  <a:schemeClr val="tx2"/>
                </a:solidFill>
                <a:latin typeface="宋体" panose="02010600030101010101" pitchFamily="2" charset="-122"/>
              </a:rPr>
              <a:t>计算过程。    </a:t>
            </a:r>
          </a:p>
          <a:p>
            <a:pPr marL="893763" indent="-457200" eaLnBrk="1" hangingPunct="1">
              <a:lnSpc>
                <a:spcPct val="150000"/>
              </a:lnSpc>
              <a:spcBef>
                <a:spcPts val="1200"/>
              </a:spcBef>
              <a:buClr>
                <a:schemeClr val="accent1"/>
              </a:buClr>
              <a:buSzPct val="70000"/>
              <a:buFont typeface="Wingdings" panose="05000000000000000000" pitchFamily="2" charset="2"/>
              <a:buChar char="Ø"/>
              <a:defRPr/>
            </a:pPr>
            <a:r>
              <a:rPr lang="zh-CN" altLang="en-US" sz="2400" dirty="0">
                <a:solidFill>
                  <a:schemeClr val="tx2"/>
                </a:solidFill>
                <a:latin typeface="宋体" panose="02010600030101010101" pitchFamily="2" charset="-122"/>
              </a:rPr>
              <a:t>操作系统是计算过程的典型代表： </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不终止的运行过程</a:t>
            </a:r>
            <a:r>
              <a:rPr lang="en-US" altLang="zh-CN" sz="2400" dirty="0">
                <a:solidFill>
                  <a:schemeClr val="tx2"/>
                </a:solidFill>
                <a:latin typeface="宋体" panose="02010600030101010101" pitchFamily="2" charset="-122"/>
              </a:rPr>
              <a:t>)</a:t>
            </a:r>
          </a:p>
          <a:p>
            <a:pPr marL="893763" indent="-457200" eaLnBrk="1" hangingPunct="1">
              <a:lnSpc>
                <a:spcPct val="150000"/>
              </a:lnSpc>
              <a:spcBef>
                <a:spcPts val="1200"/>
              </a:spcBef>
              <a:buClr>
                <a:schemeClr val="accent1"/>
              </a:buClr>
              <a:buSzPct val="70000"/>
              <a:buFont typeface="Wingdings" panose="05000000000000000000" pitchFamily="2" charset="2"/>
              <a:buChar char="Ø"/>
              <a:defRPr/>
            </a:pPr>
            <a:r>
              <a:rPr lang="zh-CN" altLang="en-US" sz="2400" dirty="0">
                <a:solidFill>
                  <a:schemeClr val="tx2"/>
                </a:solidFill>
                <a:latin typeface="宋体" panose="02010600030101010101" pitchFamily="2" charset="-122"/>
              </a:rPr>
              <a:t>算法是“可以终止的计算过程”。</a:t>
            </a:r>
          </a:p>
          <a:p>
            <a:pPr marL="342900" indent="-342900" eaLnBrk="1" hangingPunct="1">
              <a:lnSpc>
                <a:spcPct val="150000"/>
              </a:lnSpc>
              <a:spcBef>
                <a:spcPts val="1200"/>
              </a:spcBef>
              <a:buClr>
                <a:schemeClr val="accent1"/>
              </a:buClr>
              <a:buSzPct val="70000"/>
              <a:buFont typeface="Wingdings 2" pitchFamily="18" charset="2"/>
              <a:buChar char=""/>
              <a:defRPr/>
            </a:pPr>
            <a:endParaRPr lang="zh-CN" altLang="en-US" sz="2800" dirty="0">
              <a:solidFill>
                <a:schemeClr val="tx2"/>
              </a:solidFill>
              <a:latin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2213FD-FCCA-40FC-A50E-B3432FF3E4CA}"/>
              </a:ext>
            </a:extLst>
          </p:cNvPr>
          <p:cNvSpPr>
            <a:spLocks noGrp="1"/>
          </p:cNvSpPr>
          <p:nvPr>
            <p:ph idx="1"/>
          </p:nvPr>
        </p:nvSpPr>
        <p:spPr>
          <a:xfrm>
            <a:off x="304800" y="620713"/>
            <a:ext cx="8686800" cy="5459412"/>
          </a:xfrm>
        </p:spPr>
        <p:txBody>
          <a:bodyPr rtlCol="0">
            <a:normAutofit/>
          </a:bodyPr>
          <a:lstStyle/>
          <a:p>
            <a:pPr marL="536575" indent="-273050" eaLnBrk="1" fontAlgn="auto" hangingPunct="1">
              <a:lnSpc>
                <a:spcPct val="150000"/>
              </a:lnSpc>
              <a:spcAft>
                <a:spcPts val="0"/>
              </a:spcAft>
              <a:buFont typeface="Wingdings" pitchFamily="2" charset="2"/>
              <a:buChar char="p"/>
              <a:defRPr/>
            </a:pPr>
            <a:r>
              <a:rPr lang="zh-CN" altLang="en-US" sz="2800" dirty="0">
                <a:solidFill>
                  <a:srgbClr val="FF0066"/>
                </a:solidFill>
              </a:rPr>
              <a:t>时效性：</a:t>
            </a:r>
            <a:r>
              <a:rPr lang="zh-CN" altLang="en-US" sz="2800" dirty="0"/>
              <a:t>实际问题往往都有时间要求，只有在要求</a:t>
            </a:r>
            <a:endParaRPr lang="en-US" altLang="zh-CN" sz="2800" dirty="0"/>
          </a:p>
          <a:p>
            <a:pPr marL="263525" indent="0" eaLnBrk="1" fontAlgn="auto" hangingPunct="1">
              <a:lnSpc>
                <a:spcPct val="150000"/>
              </a:lnSpc>
              <a:spcAft>
                <a:spcPts val="0"/>
              </a:spcAft>
              <a:buFont typeface="Wingdings 2" panose="05020102010507070707" pitchFamily="18" charset="2"/>
              <a:buNone/>
              <a:defRPr/>
            </a:pPr>
            <a:r>
              <a:rPr lang="en-US" altLang="zh-CN" sz="2800" dirty="0"/>
              <a:t>          </a:t>
            </a:r>
            <a:r>
              <a:rPr lang="zh-CN" altLang="en-US" sz="2800" dirty="0"/>
              <a:t>的时间内解决问题才是有意义的。</a:t>
            </a:r>
          </a:p>
          <a:p>
            <a:pPr marL="803275" indent="0" eaLnBrk="1" fontAlgn="auto" hangingPunct="1">
              <a:lnSpc>
                <a:spcPct val="150000"/>
              </a:lnSpc>
              <a:spcAft>
                <a:spcPts val="0"/>
              </a:spcAft>
              <a:buFont typeface="Wingdings"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例：国际象棋（启发）、数值天气预报</a:t>
            </a:r>
          </a:p>
        </p:txBody>
      </p:sp>
      <p:sp>
        <p:nvSpPr>
          <p:cNvPr id="4" name="Rectangle 3">
            <a:extLst>
              <a:ext uri="{FF2B5EF4-FFF2-40B4-BE49-F238E27FC236}">
                <a16:creationId xmlns:a16="http://schemas.microsoft.com/office/drawing/2014/main" id="{A01213BF-4616-4BD2-84B0-C995FC40FC8F}"/>
              </a:ext>
            </a:extLst>
          </p:cNvPr>
          <p:cNvSpPr txBox="1">
            <a:spLocks noChangeArrowheads="1"/>
          </p:cNvSpPr>
          <p:nvPr/>
        </p:nvSpPr>
        <p:spPr bwMode="auto">
          <a:xfrm>
            <a:off x="468313" y="2781300"/>
            <a:ext cx="8505825" cy="3384550"/>
          </a:xfrm>
          <a:prstGeom prst="rect">
            <a:avLst/>
          </a:prstGeom>
          <a:noFill/>
          <a:ln>
            <a:noFill/>
          </a:ln>
        </p:spPr>
        <p:txBody>
          <a:bodyPr/>
          <a:lst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eaLnBrk="1" hangingPunct="1">
              <a:lnSpc>
                <a:spcPct val="150000"/>
              </a:lnSpc>
              <a:spcBef>
                <a:spcPct val="0"/>
              </a:spcBef>
              <a:spcAft>
                <a:spcPct val="50000"/>
              </a:spcAft>
              <a:buFont typeface="Wingdings" panose="05000000000000000000" pitchFamily="2" charset="2"/>
              <a:buChar char="Ø"/>
              <a:defRPr/>
            </a:pPr>
            <a:r>
              <a:rPr lang="zh-CN" altLang="en-US" sz="2400" dirty="0">
                <a:latin typeface="+mj-ea"/>
                <a:ea typeface="+mj-ea"/>
              </a:rPr>
              <a:t>基于算法的时效性，只有把在</a:t>
            </a:r>
            <a:r>
              <a:rPr lang="zh-CN" altLang="en-US" sz="2400" dirty="0">
                <a:solidFill>
                  <a:srgbClr val="FF0066"/>
                </a:solidFill>
                <a:latin typeface="+mj-ea"/>
                <a:ea typeface="+mj-ea"/>
              </a:rPr>
              <a:t>相当有穷步</a:t>
            </a:r>
            <a:r>
              <a:rPr lang="zh-CN" altLang="en-US" sz="2400" dirty="0">
                <a:latin typeface="+mj-ea"/>
                <a:ea typeface="+mj-ea"/>
              </a:rPr>
              <a:t>内终止的算法投入到计算机上运行才是实际可行的。</a:t>
            </a:r>
          </a:p>
          <a:p>
            <a:pPr marL="893763" indent="-893763" eaLnBrk="1" hangingPunct="1">
              <a:lnSpc>
                <a:spcPct val="150000"/>
              </a:lnSpc>
              <a:spcBef>
                <a:spcPct val="0"/>
              </a:spcBef>
              <a:buFont typeface="Wingdings" pitchFamily="2" charset="2"/>
              <a:buNone/>
              <a:defRPr/>
            </a:pPr>
            <a:r>
              <a:rPr lang="en-US" altLang="zh-CN" sz="2400" dirty="0"/>
              <a:t>  ——</a:t>
            </a:r>
            <a:r>
              <a:rPr lang="zh-CN" altLang="en-US" sz="2400" dirty="0">
                <a:latin typeface="宋体" panose="02010600030101010101" pitchFamily="2" charset="-122"/>
                <a:ea typeface="宋体" panose="02010600030101010101" pitchFamily="2" charset="-122"/>
              </a:rPr>
              <a:t>这就要通过“算法分析”，了解算法性质，给出算法计算时间的一个精确的描述，以衡量算法的执行速度，选择合适的算法</a:t>
            </a:r>
            <a:r>
              <a:rPr lang="zh-CN" altLang="en-US" sz="2400" dirty="0">
                <a:solidFill>
                  <a:srgbClr val="FF0000"/>
                </a:solidFill>
                <a:latin typeface="宋体" panose="02010600030101010101" pitchFamily="2" charset="-122"/>
                <a:ea typeface="宋体" panose="02010600030101010101" pitchFamily="2" charset="-122"/>
              </a:rPr>
              <a:t>有效地</a:t>
            </a:r>
            <a:r>
              <a:rPr lang="zh-CN" altLang="en-US" sz="2400" dirty="0">
                <a:latin typeface="宋体" panose="02010600030101010101" pitchFamily="2" charset="-122"/>
                <a:ea typeface="宋体" panose="02010600030101010101" pitchFamily="2" charset="-122"/>
              </a:rPr>
              <a:t>解决问题。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a:extLst>
              <a:ext uri="{FF2B5EF4-FFF2-40B4-BE49-F238E27FC236}">
                <a16:creationId xmlns:a16="http://schemas.microsoft.com/office/drawing/2014/main" id="{9C08174F-59AA-4DE7-B335-D58998982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50" y="3535363"/>
            <a:ext cx="69913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3731" name="TextBox 4">
            <a:extLst>
              <a:ext uri="{FF2B5EF4-FFF2-40B4-BE49-F238E27FC236}">
                <a16:creationId xmlns:a16="http://schemas.microsoft.com/office/drawing/2014/main" id="{95556E23-A211-47F2-AF24-18FA8A8B24D0}"/>
              </a:ext>
            </a:extLst>
          </p:cNvPr>
          <p:cNvSpPr txBox="1">
            <a:spLocks noChangeArrowheads="1"/>
          </p:cNvSpPr>
          <p:nvPr/>
        </p:nvSpPr>
        <p:spPr bwMode="auto">
          <a:xfrm>
            <a:off x="2603500" y="1738313"/>
            <a:ext cx="3648075" cy="369887"/>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lang="zh-CN" altLang="en-US" sz="1800">
                <a:latin typeface="Arial" panose="020B0604020202020204" pitchFamily="34" charset="0"/>
                <a:ea typeface="宋体" panose="02010600030101010101" pitchFamily="2" charset="-122"/>
              </a:rPr>
              <a:t>通过抄写，熟悉伪代码的书写方法</a:t>
            </a:r>
          </a:p>
        </p:txBody>
      </p:sp>
      <p:sp>
        <p:nvSpPr>
          <p:cNvPr id="3" name="TextBox 2">
            <a:extLst>
              <a:ext uri="{FF2B5EF4-FFF2-40B4-BE49-F238E27FC236}">
                <a16:creationId xmlns:a16="http://schemas.microsoft.com/office/drawing/2014/main" id="{6F040365-182B-43C9-8A99-679D29938980}"/>
              </a:ext>
            </a:extLst>
          </p:cNvPr>
          <p:cNvSpPr txBox="1"/>
          <p:nvPr/>
        </p:nvSpPr>
        <p:spPr>
          <a:xfrm>
            <a:off x="684213" y="260350"/>
            <a:ext cx="8208962" cy="1477963"/>
          </a:xfrm>
          <a:prstGeom prst="rect">
            <a:avLst/>
          </a:prstGeom>
          <a:noFill/>
        </p:spPr>
        <p:txBody>
          <a:bodyPr>
            <a:spAutoFit/>
          </a:bodyPr>
          <a:lstStyle/>
          <a:p>
            <a:pPr eaLnBrk="1" hangingPunct="1">
              <a:lnSpc>
                <a:spcPct val="150000"/>
              </a:lnSpc>
              <a:defRPr/>
            </a:pPr>
            <a:r>
              <a:rPr lang="zh-CN" altLang="en-US" sz="2000" dirty="0">
                <a:solidFill>
                  <a:srgbClr val="FF0000"/>
                </a:solidFill>
                <a:latin typeface="+mj-ea"/>
                <a:ea typeface="+mj-ea"/>
              </a:rPr>
              <a:t>课外阅读：</a:t>
            </a:r>
            <a:endParaRPr lang="en-US" altLang="zh-CN" sz="2000" dirty="0">
              <a:solidFill>
                <a:srgbClr val="FF0000"/>
              </a:solidFill>
              <a:latin typeface="+mj-ea"/>
              <a:ea typeface="+mj-ea"/>
            </a:endParaRPr>
          </a:p>
          <a:p>
            <a:pPr eaLnBrk="1" hangingPunct="1">
              <a:lnSpc>
                <a:spcPct val="150000"/>
              </a:lnSpc>
              <a:defRPr/>
            </a:pPr>
            <a:r>
              <a:rPr lang="zh-CN" altLang="en-US" sz="2000" dirty="0">
                <a:latin typeface="+mj-ea"/>
                <a:ea typeface="+mj-ea"/>
              </a:rPr>
              <a:t>算法导论（</a:t>
            </a:r>
            <a:r>
              <a:rPr lang="en-US" altLang="zh-CN" sz="2000" dirty="0">
                <a:latin typeface="+mj-ea"/>
                <a:ea typeface="+mj-ea"/>
              </a:rPr>
              <a:t>3</a:t>
            </a:r>
            <a:r>
              <a:rPr lang="en-US" altLang="zh-CN" sz="2000" baseline="30000" dirty="0">
                <a:latin typeface="+mj-ea"/>
                <a:ea typeface="+mj-ea"/>
              </a:rPr>
              <a:t>rd</a:t>
            </a:r>
            <a:r>
              <a:rPr lang="zh-CN" altLang="en-US" sz="2000" dirty="0">
                <a:latin typeface="+mj-ea"/>
                <a:ea typeface="+mj-ea"/>
              </a:rPr>
              <a:t>）：第</a:t>
            </a:r>
            <a:r>
              <a:rPr lang="en-US" altLang="zh-CN" sz="2000" dirty="0">
                <a:latin typeface="+mj-ea"/>
                <a:ea typeface="+mj-ea"/>
              </a:rPr>
              <a:t>1</a:t>
            </a:r>
            <a:r>
              <a:rPr lang="zh-CN" altLang="en-US" sz="2000" dirty="0">
                <a:latin typeface="+mj-ea"/>
                <a:ea typeface="+mj-ea"/>
              </a:rPr>
              <a:t>章、</a:t>
            </a:r>
            <a:r>
              <a:rPr lang="en-US" altLang="zh-CN" sz="2000" dirty="0">
                <a:latin typeface="+mj-ea"/>
                <a:ea typeface="+mj-ea"/>
              </a:rPr>
              <a:t>2.1</a:t>
            </a:r>
            <a:r>
              <a:rPr lang="zh-CN" altLang="en-US" sz="2000" dirty="0">
                <a:latin typeface="+mj-ea"/>
                <a:ea typeface="+mj-ea"/>
              </a:rPr>
              <a:t>插入排序、</a:t>
            </a:r>
            <a:r>
              <a:rPr lang="en-US" altLang="zh-CN" sz="2000" dirty="0">
                <a:latin typeface="+mj-ea"/>
                <a:ea typeface="+mj-ea"/>
              </a:rPr>
              <a:t>2.2</a:t>
            </a:r>
            <a:r>
              <a:rPr lang="zh-CN" altLang="en-US" sz="2000" dirty="0">
                <a:latin typeface="+mj-ea"/>
                <a:ea typeface="+mj-ea"/>
              </a:rPr>
              <a:t>分析算法</a:t>
            </a:r>
            <a:endParaRPr lang="en-US" altLang="zh-CN" sz="2000" dirty="0">
              <a:latin typeface="+mj-ea"/>
              <a:ea typeface="+mj-ea"/>
            </a:endParaRPr>
          </a:p>
          <a:p>
            <a:pPr eaLnBrk="1" hangingPunct="1">
              <a:lnSpc>
                <a:spcPct val="150000"/>
              </a:lnSpc>
              <a:defRPr/>
            </a:pPr>
            <a:r>
              <a:rPr lang="zh-CN" altLang="en-US" sz="2000" dirty="0">
                <a:latin typeface="+mj-ea"/>
                <a:ea typeface="+mj-ea"/>
              </a:rPr>
              <a:t>                            其他章节自行阅读</a:t>
            </a:r>
            <a:endParaRPr lang="en-US" altLang="zh-CN" sz="2000" dirty="0">
              <a:latin typeface="+mj-ea"/>
              <a:ea typeface="+mj-ea"/>
            </a:endParaRPr>
          </a:p>
        </p:txBody>
      </p:sp>
      <p:sp>
        <p:nvSpPr>
          <p:cNvPr id="10" name="TextBox 9">
            <a:extLst>
              <a:ext uri="{FF2B5EF4-FFF2-40B4-BE49-F238E27FC236}">
                <a16:creationId xmlns:a16="http://schemas.microsoft.com/office/drawing/2014/main" id="{A88E344D-ECE8-4416-A49F-9D2404D94FE0}"/>
              </a:ext>
            </a:extLst>
          </p:cNvPr>
          <p:cNvSpPr txBox="1"/>
          <p:nvPr/>
        </p:nvSpPr>
        <p:spPr>
          <a:xfrm>
            <a:off x="684213" y="1628775"/>
            <a:ext cx="4608512" cy="1938338"/>
          </a:xfrm>
          <a:prstGeom prst="rect">
            <a:avLst/>
          </a:prstGeom>
          <a:noFill/>
        </p:spPr>
        <p:txBody>
          <a:bodyPr>
            <a:spAutoFit/>
          </a:bodyPr>
          <a:lstStyle/>
          <a:p>
            <a:pPr eaLnBrk="1" hangingPunct="1">
              <a:lnSpc>
                <a:spcPct val="150000"/>
              </a:lnSpc>
              <a:defRPr/>
            </a:pPr>
            <a:r>
              <a:rPr lang="zh-CN" altLang="en-US" sz="2000" dirty="0">
                <a:solidFill>
                  <a:srgbClr val="FF0000"/>
                </a:solidFill>
                <a:latin typeface="+mj-ea"/>
                <a:ea typeface="+mj-ea"/>
              </a:rPr>
              <a:t>作业</a:t>
            </a:r>
            <a:r>
              <a:rPr lang="en-US" altLang="zh-CN" sz="2000" dirty="0">
                <a:solidFill>
                  <a:srgbClr val="FF0000"/>
                </a:solidFill>
                <a:latin typeface="+mj-ea"/>
                <a:ea typeface="+mj-ea"/>
              </a:rPr>
              <a:t>1</a:t>
            </a:r>
            <a:r>
              <a:rPr lang="zh-CN" altLang="en-US" sz="2000" dirty="0">
                <a:latin typeface="+mj-ea"/>
                <a:ea typeface="+mj-ea"/>
              </a:rPr>
              <a:t>：抄写</a:t>
            </a:r>
            <a:endParaRPr lang="en-US" altLang="zh-CN" sz="2000" dirty="0">
              <a:latin typeface="+mj-ea"/>
              <a:ea typeface="+mj-ea"/>
            </a:endParaRPr>
          </a:p>
          <a:p>
            <a:pPr eaLnBrk="1" hangingPunct="1">
              <a:lnSpc>
                <a:spcPct val="150000"/>
              </a:lnSpc>
              <a:defRPr/>
            </a:pPr>
            <a:r>
              <a:rPr lang="en-US" altLang="zh-CN" sz="2000" dirty="0">
                <a:latin typeface="+mj-ea"/>
                <a:ea typeface="+mj-ea"/>
              </a:rPr>
              <a:t>           P10</a:t>
            </a:r>
            <a:r>
              <a:rPr lang="zh-CN" altLang="en-US" sz="2000" dirty="0">
                <a:latin typeface="+mj-ea"/>
                <a:ea typeface="+mj-ea"/>
              </a:rPr>
              <a:t>，</a:t>
            </a:r>
            <a:r>
              <a:rPr lang="en-US" altLang="zh-CN" sz="2000" dirty="0">
                <a:latin typeface="+mj-ea"/>
                <a:ea typeface="+mj-ea"/>
              </a:rPr>
              <a:t>INSERTIONSORT</a:t>
            </a:r>
          </a:p>
          <a:p>
            <a:pPr eaLnBrk="1" hangingPunct="1">
              <a:lnSpc>
                <a:spcPct val="150000"/>
              </a:lnSpc>
              <a:defRPr/>
            </a:pPr>
            <a:r>
              <a:rPr lang="en-US" altLang="zh-CN" sz="2000" dirty="0">
                <a:latin typeface="+mj-ea"/>
                <a:ea typeface="+mj-ea"/>
              </a:rPr>
              <a:t>           P19</a:t>
            </a:r>
            <a:r>
              <a:rPr lang="zh-CN" altLang="en-US" sz="2000" dirty="0">
                <a:latin typeface="+mj-ea"/>
                <a:ea typeface="+mj-ea"/>
              </a:rPr>
              <a:t>，</a:t>
            </a:r>
            <a:r>
              <a:rPr lang="en-US" altLang="zh-CN" sz="2000" dirty="0">
                <a:latin typeface="+mj-ea"/>
                <a:ea typeface="+mj-ea"/>
              </a:rPr>
              <a:t>MERGESORT</a:t>
            </a:r>
          </a:p>
          <a:p>
            <a:pPr eaLnBrk="1" hangingPunct="1">
              <a:lnSpc>
                <a:spcPct val="150000"/>
              </a:lnSpc>
              <a:defRPr/>
            </a:pPr>
            <a:r>
              <a:rPr lang="en-US" altLang="zh-CN" sz="2000" dirty="0">
                <a:latin typeface="+mj-ea"/>
                <a:ea typeface="+mj-ea"/>
              </a:rPr>
              <a:t>           P17</a:t>
            </a:r>
            <a:r>
              <a:rPr lang="zh-CN" altLang="en-US" sz="2000" dirty="0">
                <a:latin typeface="+mj-ea"/>
                <a:ea typeface="+mj-ea"/>
              </a:rPr>
              <a:t>，</a:t>
            </a:r>
            <a:r>
              <a:rPr lang="en-US" altLang="zh-CN" sz="2000" dirty="0">
                <a:latin typeface="+mj-ea"/>
                <a:ea typeface="+mj-ea"/>
              </a:rPr>
              <a:t>MERGE</a:t>
            </a:r>
          </a:p>
        </p:txBody>
      </p:sp>
      <p:sp>
        <p:nvSpPr>
          <p:cNvPr id="11" name="TextBox 10">
            <a:extLst>
              <a:ext uri="{FF2B5EF4-FFF2-40B4-BE49-F238E27FC236}">
                <a16:creationId xmlns:a16="http://schemas.microsoft.com/office/drawing/2014/main" id="{D23BC6DF-2DE7-4DC1-AF6A-EAA755888DEE}"/>
              </a:ext>
            </a:extLst>
          </p:cNvPr>
          <p:cNvSpPr txBox="1"/>
          <p:nvPr/>
        </p:nvSpPr>
        <p:spPr>
          <a:xfrm>
            <a:off x="692150" y="3409950"/>
            <a:ext cx="3887788" cy="400050"/>
          </a:xfrm>
          <a:prstGeom prst="rect">
            <a:avLst/>
          </a:prstGeom>
          <a:noFill/>
        </p:spPr>
        <p:txBody>
          <a:bodyPr>
            <a:spAutoFit/>
          </a:bodyPr>
          <a:lstStyle/>
          <a:p>
            <a:pPr eaLnBrk="1" hangingPunct="1">
              <a:defRPr/>
            </a:pPr>
            <a:r>
              <a:rPr lang="zh-CN" altLang="en-US" sz="2000" dirty="0">
                <a:solidFill>
                  <a:srgbClr val="FF0000"/>
                </a:solidFill>
                <a:latin typeface="+mj-ea"/>
                <a:ea typeface="+mj-ea"/>
              </a:rPr>
              <a:t>作业</a:t>
            </a:r>
            <a:r>
              <a:rPr lang="en-US" altLang="zh-CN" sz="2000" dirty="0">
                <a:solidFill>
                  <a:srgbClr val="FF0000"/>
                </a:solidFill>
                <a:latin typeface="+mj-ea"/>
                <a:ea typeface="+mj-ea"/>
              </a:rPr>
              <a:t>2</a:t>
            </a:r>
            <a:r>
              <a:rPr lang="zh-CN" altLang="en-US" sz="2000" dirty="0">
                <a:latin typeface="+mj-ea"/>
                <a:ea typeface="+mj-ea"/>
              </a:rPr>
              <a:t>：</a:t>
            </a:r>
            <a:endParaRPr lang="en-US" altLang="zh-CN" sz="2000" dirty="0">
              <a:latin typeface="+mj-ea"/>
              <a:ea typeface="+mj-ea"/>
            </a:endParaRPr>
          </a:p>
        </p:txBody>
      </p:sp>
      <p:sp>
        <p:nvSpPr>
          <p:cNvPr id="8" name="TextBox 10">
            <a:extLst>
              <a:ext uri="{FF2B5EF4-FFF2-40B4-BE49-F238E27FC236}">
                <a16:creationId xmlns:a16="http://schemas.microsoft.com/office/drawing/2014/main" id="{6D483D51-6AF6-40CC-909F-F4A0FF29BB03}"/>
              </a:ext>
            </a:extLst>
          </p:cNvPr>
          <p:cNvSpPr txBox="1"/>
          <p:nvPr/>
        </p:nvSpPr>
        <p:spPr>
          <a:xfrm>
            <a:off x="544513" y="6092825"/>
            <a:ext cx="3887787" cy="400050"/>
          </a:xfrm>
          <a:prstGeom prst="rect">
            <a:avLst/>
          </a:prstGeom>
          <a:noFill/>
        </p:spPr>
        <p:txBody>
          <a:bodyPr>
            <a:spAutoFit/>
          </a:bodyPr>
          <a:lstStyle/>
          <a:p>
            <a:pPr eaLnBrk="1" hangingPunct="1">
              <a:defRPr/>
            </a:pPr>
            <a:r>
              <a:rPr lang="zh-CN" altLang="en-US" sz="2000" dirty="0">
                <a:solidFill>
                  <a:srgbClr val="FF0000"/>
                </a:solidFill>
                <a:latin typeface="+mj-ea"/>
                <a:ea typeface="+mj-ea"/>
              </a:rPr>
              <a:t>思考题</a:t>
            </a:r>
            <a:r>
              <a:rPr lang="zh-CN" altLang="en-US" sz="2000" dirty="0">
                <a:latin typeface="+mj-ea"/>
                <a:ea typeface="+mj-ea"/>
              </a:rPr>
              <a:t>：</a:t>
            </a:r>
            <a:r>
              <a:rPr lang="en-US" altLang="zh-CN" sz="2000" dirty="0">
                <a:latin typeface="+mj-ea"/>
                <a:ea typeface="+mj-ea"/>
              </a:rPr>
              <a:t>2.2-2 </a:t>
            </a:r>
            <a:r>
              <a:rPr lang="zh-CN" altLang="en-US" sz="2000" dirty="0">
                <a:latin typeface="+mj-ea"/>
                <a:ea typeface="+mj-ea"/>
              </a:rPr>
              <a:t>选择算法</a:t>
            </a:r>
            <a:endParaRPr lang="en-US" altLang="zh-CN" sz="2000" dirty="0">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a:extLst>
              <a:ext uri="{FF2B5EF4-FFF2-40B4-BE49-F238E27FC236}">
                <a16:creationId xmlns:a16="http://schemas.microsoft.com/office/drawing/2014/main" id="{409A1854-75C0-4C04-9BC4-688808124223}"/>
              </a:ext>
            </a:extLst>
          </p:cNvPr>
          <p:cNvSpPr>
            <a:spLocks noGrp="1"/>
          </p:cNvSpPr>
          <p:nvPr>
            <p:ph idx="1"/>
          </p:nvPr>
        </p:nvSpPr>
        <p:spPr>
          <a:xfrm>
            <a:off x="179388" y="692150"/>
            <a:ext cx="8785225" cy="5832475"/>
          </a:xfrm>
        </p:spPr>
        <p:txBody>
          <a:bodyPr/>
          <a:lstStyle/>
          <a:p>
            <a:pPr>
              <a:lnSpc>
                <a:spcPct val="150000"/>
              </a:lnSpc>
              <a:spcBef>
                <a:spcPts val="0"/>
              </a:spcBef>
              <a:buFont typeface="Wingdings" panose="05000000000000000000" pitchFamily="2" charset="2"/>
              <a:buChar char="u"/>
              <a:defRPr/>
            </a:pPr>
            <a:r>
              <a:rPr lang="zh-CN" altLang="en-US" sz="2800" dirty="0">
                <a:latin typeface="+mj-ea"/>
                <a:ea typeface="+mj-ea"/>
              </a:rPr>
              <a:t>软件是计算机的灵魂</a:t>
            </a:r>
            <a:endParaRPr lang="en-US" altLang="zh-CN" sz="2800" dirty="0">
              <a:latin typeface="+mj-ea"/>
              <a:ea typeface="+mj-ea"/>
            </a:endParaRPr>
          </a:p>
          <a:p>
            <a:pPr>
              <a:lnSpc>
                <a:spcPct val="150000"/>
              </a:lnSpc>
              <a:spcBef>
                <a:spcPts val="0"/>
              </a:spcBef>
              <a:buFont typeface="Wingdings" panose="05000000000000000000" pitchFamily="2" charset="2"/>
              <a:buChar char="u"/>
              <a:defRPr/>
            </a:pPr>
            <a:r>
              <a:rPr lang="zh-CN" altLang="en-US" sz="2800" dirty="0">
                <a:solidFill>
                  <a:srgbClr val="0000FF"/>
                </a:solidFill>
                <a:latin typeface="+mj-ea"/>
                <a:ea typeface="+mj-ea"/>
              </a:rPr>
              <a:t>算法是计算机软件的灵魂</a:t>
            </a:r>
            <a:endParaRPr lang="en-US" altLang="zh-CN" sz="2800" dirty="0">
              <a:solidFill>
                <a:srgbClr val="0000FF"/>
              </a:solidFill>
              <a:latin typeface="+mj-ea"/>
              <a:ea typeface="+mj-ea"/>
            </a:endParaRPr>
          </a:p>
          <a:p>
            <a:pPr marL="1225550" lvl="1" indent="-342900">
              <a:lnSpc>
                <a:spcPct val="150000"/>
              </a:lnSpc>
              <a:spcBef>
                <a:spcPts val="0"/>
              </a:spcBef>
              <a:buClr>
                <a:srgbClr val="2F2F2F"/>
              </a:buClr>
              <a:buFont typeface="Wingdings" panose="05000000000000000000" pitchFamily="2" charset="2"/>
              <a:buChar char="Ø"/>
              <a:defRPr/>
            </a:pPr>
            <a:r>
              <a:rPr lang="zh-CN" altLang="en-US" sz="2400" dirty="0">
                <a:solidFill>
                  <a:prstClr val="black"/>
                </a:solidFill>
                <a:latin typeface="+mj-ea"/>
                <a:ea typeface="+mj-ea"/>
              </a:rPr>
              <a:t>软件</a:t>
            </a:r>
            <a:r>
              <a:rPr lang="en-US" altLang="zh-CN" sz="2400" dirty="0">
                <a:solidFill>
                  <a:prstClr val="black"/>
                </a:solidFill>
                <a:latin typeface="+mj-ea"/>
                <a:ea typeface="+mj-ea"/>
              </a:rPr>
              <a:t>=</a:t>
            </a:r>
            <a:r>
              <a:rPr lang="zh-CN" altLang="en-US" sz="2400" dirty="0">
                <a:solidFill>
                  <a:prstClr val="black"/>
                </a:solidFill>
                <a:latin typeface="+mj-ea"/>
                <a:ea typeface="+mj-ea"/>
              </a:rPr>
              <a:t>数据结构</a:t>
            </a:r>
            <a:r>
              <a:rPr lang="en-US" altLang="zh-CN" sz="2400" dirty="0">
                <a:solidFill>
                  <a:prstClr val="black"/>
                </a:solidFill>
                <a:latin typeface="+mj-ea"/>
                <a:ea typeface="+mj-ea"/>
              </a:rPr>
              <a:t>+</a:t>
            </a:r>
            <a:r>
              <a:rPr lang="zh-CN" altLang="en-US" sz="2400" dirty="0">
                <a:solidFill>
                  <a:prstClr val="black"/>
                </a:solidFill>
                <a:latin typeface="+mj-ea"/>
                <a:ea typeface="+mj-ea"/>
              </a:rPr>
              <a:t>算法  </a:t>
            </a:r>
            <a:endParaRPr lang="en-US" altLang="zh-CN" sz="2400" dirty="0">
              <a:solidFill>
                <a:prstClr val="black"/>
              </a:solidFill>
              <a:latin typeface="+mj-ea"/>
              <a:ea typeface="+mj-ea"/>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a:t>
            </a:r>
            <a:r>
              <a:rPr lang="zh-CN" altLang="en-US" sz="1800" dirty="0">
                <a:solidFill>
                  <a:prstClr val="black"/>
                </a:solidFill>
              </a:rPr>
              <a:t>（</a:t>
            </a:r>
            <a:r>
              <a:rPr lang="en-US" altLang="zh-CN" sz="1800" dirty="0">
                <a:solidFill>
                  <a:prstClr val="black"/>
                </a:solidFill>
              </a:rPr>
              <a:t> </a:t>
            </a:r>
            <a:r>
              <a:rPr lang="en-US" altLang="zh-CN" sz="1800" dirty="0" err="1">
                <a:solidFill>
                  <a:prstClr val="black"/>
                </a:solidFill>
              </a:rPr>
              <a:t>Niklaus</a:t>
            </a:r>
            <a:r>
              <a:rPr lang="en-US" altLang="zh-CN" sz="1800" dirty="0">
                <a:solidFill>
                  <a:prstClr val="black"/>
                </a:solidFill>
              </a:rPr>
              <a:t> Wirth</a:t>
            </a:r>
            <a:r>
              <a:rPr lang="zh-CN" altLang="en-US" sz="1800" dirty="0">
                <a:solidFill>
                  <a:prstClr val="black"/>
                </a:solidFill>
              </a:rPr>
              <a:t>，瑞士，计算机科学家，</a:t>
            </a:r>
            <a:endParaRPr lang="en-US" altLang="zh-CN" sz="1800" dirty="0">
              <a:solidFill>
                <a:prstClr val="black"/>
              </a:solidFill>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a:t>
            </a:r>
            <a:r>
              <a:rPr lang="zh-CN" altLang="en-US" sz="1800" dirty="0">
                <a:solidFill>
                  <a:prstClr val="black"/>
                </a:solidFill>
              </a:rPr>
              <a:t>图灵奖获得者，</a:t>
            </a:r>
            <a:r>
              <a:rPr lang="en-US" altLang="zh-CN" sz="1800" dirty="0">
                <a:solidFill>
                  <a:prstClr val="black"/>
                </a:solidFill>
              </a:rPr>
              <a:t>Pascal</a:t>
            </a:r>
            <a:r>
              <a:rPr lang="zh-CN" altLang="en-US" sz="1800" dirty="0">
                <a:solidFill>
                  <a:prstClr val="black"/>
                </a:solidFill>
              </a:rPr>
              <a:t>语言的发明者）</a:t>
            </a:r>
            <a:endParaRPr lang="en-US" altLang="zh-CN" sz="1800" dirty="0">
              <a:solidFill>
                <a:prstClr val="black"/>
              </a:solidFill>
            </a:endParaRPr>
          </a:p>
          <a:p>
            <a:pPr marL="1225550" lvl="1" indent="-342900">
              <a:lnSpc>
                <a:spcPct val="150000"/>
              </a:lnSpc>
              <a:spcBef>
                <a:spcPts val="0"/>
              </a:spcBef>
              <a:buClr>
                <a:srgbClr val="2F2F2F"/>
              </a:buClr>
              <a:buFont typeface="Wingdings" panose="05000000000000000000" pitchFamily="2" charset="2"/>
              <a:buChar char="Ø"/>
              <a:defRPr/>
            </a:pPr>
            <a:r>
              <a:rPr lang="zh-CN" altLang="en-US" sz="2400" dirty="0">
                <a:solidFill>
                  <a:prstClr val="black"/>
                </a:solidFill>
                <a:latin typeface="+mj-ea"/>
                <a:ea typeface="+mj-ea"/>
              </a:rPr>
              <a:t>算法是计算机科学的核心</a:t>
            </a:r>
            <a:endParaRPr lang="en-US" altLang="zh-CN" sz="2400" dirty="0">
              <a:solidFill>
                <a:prstClr val="black"/>
              </a:solidFill>
              <a:latin typeface="+mj-ea"/>
              <a:ea typeface="+mj-ea"/>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the core of computer science</a:t>
            </a:r>
          </a:p>
          <a:p>
            <a:pPr marL="457200" lvl="1" indent="0">
              <a:lnSpc>
                <a:spcPct val="150000"/>
              </a:lnSpc>
              <a:spcBef>
                <a:spcPts val="0"/>
              </a:spcBef>
              <a:buFont typeface="Wingdings 2" panose="05020102010507070707" pitchFamily="18" charset="2"/>
              <a:buNone/>
              <a:defRPr/>
            </a:pPr>
            <a:r>
              <a:rPr lang="zh-CN" altLang="en-US" sz="1800" dirty="0">
                <a:solidFill>
                  <a:prstClr val="black"/>
                </a:solidFill>
              </a:rPr>
              <a:t>         （</a:t>
            </a:r>
            <a:r>
              <a:rPr lang="en-US" altLang="zh-CN" sz="1800" dirty="0">
                <a:solidFill>
                  <a:prstClr val="black"/>
                </a:solidFill>
              </a:rPr>
              <a:t> David </a:t>
            </a:r>
            <a:r>
              <a:rPr lang="en-US" altLang="zh-CN" sz="1800" dirty="0" err="1">
                <a:solidFill>
                  <a:prstClr val="black"/>
                </a:solidFill>
              </a:rPr>
              <a:t>Harel</a:t>
            </a:r>
            <a:r>
              <a:rPr lang="en-US" altLang="zh-CN" sz="1800" dirty="0">
                <a:solidFill>
                  <a:prstClr val="black"/>
                </a:solidFill>
              </a:rPr>
              <a:t> </a:t>
            </a:r>
            <a:r>
              <a:rPr lang="zh-CN" altLang="en-US" sz="1800" dirty="0">
                <a:solidFill>
                  <a:prstClr val="black"/>
                </a:solidFill>
              </a:rPr>
              <a:t>）</a:t>
            </a:r>
            <a:endParaRPr lang="en-US" altLang="zh-CN" sz="1800" dirty="0">
              <a:solidFill>
                <a:prstClr val="black"/>
              </a:solidFill>
            </a:endParaRPr>
          </a:p>
          <a:p>
            <a:pPr marL="342900" lvl="1" indent="-342900">
              <a:lnSpc>
                <a:spcPct val="150000"/>
              </a:lnSpc>
              <a:spcBef>
                <a:spcPts val="0"/>
              </a:spcBef>
              <a:buFont typeface="Wingdings" panose="05000000000000000000" pitchFamily="2" charset="2"/>
              <a:buChar char="u"/>
              <a:defRPr/>
            </a:pPr>
            <a:r>
              <a:rPr lang="zh-CN" altLang="en-US" dirty="0">
                <a:solidFill>
                  <a:srgbClr val="0000FF"/>
                </a:solidFill>
                <a:latin typeface="+mj-ea"/>
                <a:ea typeface="+mj-ea"/>
              </a:rPr>
              <a:t>算法是国家科技综合实力的体现</a:t>
            </a:r>
            <a:endParaRPr lang="en-US" altLang="zh-CN" dirty="0">
              <a:solidFill>
                <a:srgbClr val="0000FF"/>
              </a:solidFill>
              <a:latin typeface="+mj-ea"/>
              <a:ea typeface="+mj-ea"/>
            </a:endParaRPr>
          </a:p>
          <a:p>
            <a:pPr marL="342900" lvl="1" indent="-342900">
              <a:lnSpc>
                <a:spcPct val="150000"/>
              </a:lnSpc>
              <a:spcBef>
                <a:spcPts val="0"/>
              </a:spcBef>
              <a:buFont typeface="Wingdings" panose="05000000000000000000" pitchFamily="2" charset="2"/>
              <a:buChar char="u"/>
              <a:defRPr/>
            </a:pPr>
            <a:r>
              <a:rPr lang="zh-CN" altLang="en-US" dirty="0">
                <a:latin typeface="+mj-ea"/>
                <a:ea typeface="+mj-ea"/>
              </a:rPr>
              <a:t>学习算法具有重要的现实意义</a:t>
            </a:r>
            <a:endParaRPr lang="en-US" altLang="zh-CN" dirty="0">
              <a:latin typeface="+mj-ea"/>
              <a:ea typeface="+mj-ea"/>
            </a:endParaRPr>
          </a:p>
          <a:p>
            <a:pPr lvl="1">
              <a:lnSpc>
                <a:spcPct val="150000"/>
              </a:lnSpc>
              <a:buFont typeface="Wingdings" pitchFamily="2" charset="2"/>
              <a:buChar char="u"/>
              <a:defRPr/>
            </a:pPr>
            <a:endParaRPr lang="en-US" altLang="zh-CN" sz="2400" dirty="0">
              <a:solidFill>
                <a:prstClr val="black"/>
              </a:solidFill>
            </a:endParaRPr>
          </a:p>
          <a:p>
            <a:pPr lvl="1">
              <a:lnSpc>
                <a:spcPct val="150000"/>
              </a:lnSpc>
              <a:buFont typeface="Wingdings" pitchFamily="2" charset="2"/>
              <a:buChar char="u"/>
              <a:defRPr/>
            </a:pPr>
            <a:endParaRPr lang="en-US" altLang="zh-CN" sz="2400" dirty="0"/>
          </a:p>
        </p:txBody>
      </p:sp>
      <p:pic>
        <p:nvPicPr>
          <p:cNvPr id="16387" name="Picture 5" descr="c:\users\ADMINI~1\appdata\roaming\360se6\USERDA~1\Temp\U_1591~1.JPG">
            <a:extLst>
              <a:ext uri="{FF2B5EF4-FFF2-40B4-BE49-F238E27FC236}">
                <a16:creationId xmlns:a16="http://schemas.microsoft.com/office/drawing/2014/main" id="{93158F0B-6F39-4FC2-9768-ACF88387F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975" y="4681538"/>
            <a:ext cx="1576388"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7" descr="c:\users\ADMINI~1\appdata\roaming\360se6\USERDA~1\Temp\U_1717~1.JPG">
            <a:extLst>
              <a:ext uri="{FF2B5EF4-FFF2-40B4-BE49-F238E27FC236}">
                <a16:creationId xmlns:a16="http://schemas.microsoft.com/office/drawing/2014/main" id="{EE3D668E-2D5C-4FE9-857C-F432419ED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038" y="765175"/>
            <a:ext cx="155257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1" descr="c:\users\ADMINI~1\appdata\roaming\360se6\USERDA~1\Temp\U_1052~1.JPG">
            <a:extLst>
              <a:ext uri="{FF2B5EF4-FFF2-40B4-BE49-F238E27FC236}">
                <a16:creationId xmlns:a16="http://schemas.microsoft.com/office/drawing/2014/main" id="{B842EA78-E432-454F-86A6-74B049B80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863" y="2703513"/>
            <a:ext cx="15525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5" descr="c:\users\ADMINI~1\appdata\roaming\360se6\USERDA~1\Temp\T018C3~1.JPG">
            <a:extLst>
              <a:ext uri="{FF2B5EF4-FFF2-40B4-BE49-F238E27FC236}">
                <a16:creationId xmlns:a16="http://schemas.microsoft.com/office/drawing/2014/main" id="{78FFB1C2-9E98-496E-A052-3C024C431D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300" y="1865313"/>
            <a:ext cx="12573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8">
            <a:extLst>
              <a:ext uri="{FF2B5EF4-FFF2-40B4-BE49-F238E27FC236}">
                <a16:creationId xmlns:a16="http://schemas.microsoft.com/office/drawing/2014/main" id="{97F2B643-846C-4991-9928-5ACC934D05C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3630613"/>
            <a:ext cx="1000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FEBC1F85-E79F-46FD-9652-D9CA4B518757}"/>
              </a:ext>
            </a:extLst>
          </p:cNvPr>
          <p:cNvSpPr>
            <a:spLocks noGrp="1"/>
          </p:cNvSpPr>
          <p:nvPr>
            <p:ph type="title"/>
          </p:nvPr>
        </p:nvSpPr>
        <p:spPr>
          <a:xfrm>
            <a:off x="457200" y="274638"/>
            <a:ext cx="8229600" cy="654050"/>
          </a:xfrm>
        </p:spPr>
        <p:txBody>
          <a:bodyPr/>
          <a:lstStyle/>
          <a:p>
            <a:pPr>
              <a:lnSpc>
                <a:spcPct val="120000"/>
              </a:lnSpc>
              <a:spcBef>
                <a:spcPts val="600"/>
              </a:spcBef>
            </a:pPr>
            <a:r>
              <a:rPr lang="zh-CN" altLang="en-US" sz="3600"/>
              <a:t>关于算法教学</a:t>
            </a:r>
            <a:endParaRPr lang="en-US" altLang="zh-CN" sz="3600"/>
          </a:p>
        </p:txBody>
      </p:sp>
      <p:sp>
        <p:nvSpPr>
          <p:cNvPr id="3" name="内容占位符 2">
            <a:extLst>
              <a:ext uri="{FF2B5EF4-FFF2-40B4-BE49-F238E27FC236}">
                <a16:creationId xmlns:a16="http://schemas.microsoft.com/office/drawing/2014/main" id="{A042628B-A6A1-4159-8C0D-C9B03BAA7DD7}"/>
              </a:ext>
            </a:extLst>
          </p:cNvPr>
          <p:cNvSpPr>
            <a:spLocks noGrp="1"/>
          </p:cNvSpPr>
          <p:nvPr>
            <p:ph idx="1"/>
          </p:nvPr>
        </p:nvSpPr>
        <p:spPr>
          <a:xfrm>
            <a:off x="304800" y="857250"/>
            <a:ext cx="8686800" cy="5643563"/>
          </a:xfrm>
        </p:spPr>
        <p:txBody>
          <a:bodyPr rtlCol="0">
            <a:normAutofit lnSpcReduction="10000"/>
          </a:bodyPr>
          <a:lstStyle/>
          <a:p>
            <a:pPr marL="1433513" indent="-1433513" eaLnBrk="1" fontAlgn="auto" hangingPunct="1">
              <a:lnSpc>
                <a:spcPct val="150000"/>
              </a:lnSpc>
              <a:spcBef>
                <a:spcPts val="0"/>
              </a:spcBef>
              <a:spcAft>
                <a:spcPts val="0"/>
              </a:spcAft>
              <a:buFont typeface="Wingdings 2"/>
              <a:buNone/>
              <a:defRPr/>
            </a:pPr>
            <a:r>
              <a:rPr lang="zh-CN" altLang="en-US" dirty="0"/>
              <a:t>课程核心：</a:t>
            </a:r>
            <a:endParaRPr lang="en-US" altLang="zh-CN" dirty="0"/>
          </a:p>
          <a:p>
            <a:pPr marL="0" indent="0" eaLnBrk="1" fontAlgn="auto" hangingPunct="1">
              <a:lnSpc>
                <a:spcPct val="150000"/>
              </a:lnSpc>
              <a:spcBef>
                <a:spcPts val="0"/>
              </a:spcBef>
              <a:spcAft>
                <a:spcPts val="0"/>
              </a:spcAft>
              <a:buFont typeface="Wingdings 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介绍算法设计与分析的基本理论、方法和技术，训练程序思维，奠定算法设计的基础。</a:t>
            </a:r>
            <a:endParaRPr lang="en-US" altLang="zh-CN" sz="2400" dirty="0">
              <a:latin typeface="宋体" panose="02010600030101010101" pitchFamily="2" charset="-122"/>
              <a:ea typeface="宋体" panose="02010600030101010101" pitchFamily="2" charset="-122"/>
            </a:endParaRPr>
          </a:p>
          <a:p>
            <a:pPr marL="1433513" indent="-1433513" eaLnBrk="1" fontAlgn="auto" hangingPunct="1">
              <a:lnSpc>
                <a:spcPct val="150000"/>
              </a:lnSpc>
              <a:spcBef>
                <a:spcPts val="0"/>
              </a:spcBef>
              <a:spcAft>
                <a:spcPts val="0"/>
              </a:spcAft>
              <a:buFont typeface="Wingdings 2"/>
              <a:buNone/>
              <a:defRPr/>
            </a:pPr>
            <a:r>
              <a:rPr lang="zh-CN" altLang="en-US" dirty="0"/>
              <a:t>教学目的：</a:t>
            </a:r>
            <a:endParaRPr lang="en-US" altLang="zh-CN" dirty="0"/>
          </a:p>
          <a:p>
            <a:pPr eaLnBrk="1" fontAlgn="auto" hangingPunct="1">
              <a:lnSpc>
                <a:spcPct val="150000"/>
              </a:lnSpc>
              <a:spcBef>
                <a:spcPts val="0"/>
              </a:spcBef>
              <a:spcAft>
                <a:spcPts val="0"/>
              </a:spcAft>
              <a:buFont typeface="Wingdings" pitchFamily="2" charset="2"/>
              <a:buChar char="l"/>
              <a:defRPr/>
            </a:pPr>
            <a:r>
              <a:rPr lang="zh-CN" altLang="en-US" sz="2400" dirty="0">
                <a:latin typeface="宋体" panose="02010600030101010101" pitchFamily="2" charset="-122"/>
                <a:ea typeface="宋体" panose="02010600030101010101" pitchFamily="2" charset="-122"/>
              </a:rPr>
              <a:t>在理论学习上，掌握算法设计与分析的基本理论和方法，培养算法设计和算法分析的能力。</a:t>
            </a:r>
          </a:p>
          <a:p>
            <a:pPr eaLnBrk="1" fontAlgn="auto" hangingPunct="1">
              <a:lnSpc>
                <a:spcPct val="150000"/>
              </a:lnSpc>
              <a:spcBef>
                <a:spcPts val="0"/>
              </a:spcBef>
              <a:spcAft>
                <a:spcPts val="0"/>
              </a:spcAft>
              <a:buFont typeface="Wingdings" pitchFamily="2" charset="2"/>
              <a:buChar char="l"/>
              <a:defRPr/>
            </a:pPr>
            <a:r>
              <a:rPr lang="zh-CN" altLang="en-US" sz="2400" dirty="0">
                <a:latin typeface="宋体" panose="02010600030101010101" pitchFamily="2" charset="-122"/>
                <a:ea typeface="宋体" panose="02010600030101010101" pitchFamily="2" charset="-122"/>
              </a:rPr>
              <a:t>在实践教学上，掌握算法实现的技术、技巧，学习算法的正确性验证、效率分析、优化技术，以及算法在实际问题中的分析与应用。</a:t>
            </a:r>
          </a:p>
          <a:p>
            <a:pPr eaLnBrk="1" fontAlgn="auto" hangingPunct="1">
              <a:lnSpc>
                <a:spcPct val="150000"/>
              </a:lnSpc>
              <a:spcBef>
                <a:spcPts val="0"/>
              </a:spcBef>
              <a:spcAft>
                <a:spcPts val="0"/>
              </a:spcAft>
              <a:buFont typeface="Wingdings" pitchFamily="2" charset="2"/>
              <a:buChar char="l"/>
              <a:defRPr/>
            </a:pPr>
            <a:r>
              <a:rPr lang="zh-CN" altLang="en-US" sz="2400" dirty="0">
                <a:latin typeface="宋体" panose="02010600030101010101" pitchFamily="2" charset="-122"/>
                <a:ea typeface="宋体" panose="02010600030101010101" pitchFamily="2" charset="-122"/>
              </a:rPr>
              <a:t>培养独立思考和创新能力。</a:t>
            </a:r>
            <a:endParaRPr lang="zh-CN" altLang="en-US" sz="2400"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59ADC15-8A1E-4AB5-9ABD-A65FC98A9DCA}"/>
              </a:ext>
            </a:extLst>
          </p:cNvPr>
          <p:cNvSpPr>
            <a:spLocks noGrp="1"/>
          </p:cNvSpPr>
          <p:nvPr>
            <p:ph idx="1"/>
          </p:nvPr>
        </p:nvSpPr>
        <p:spPr>
          <a:xfrm>
            <a:off x="457200" y="857250"/>
            <a:ext cx="8507413" cy="5429250"/>
          </a:xfrm>
        </p:spPr>
        <p:txBody>
          <a:bodyPr rtlCol="0">
            <a:normAutofit/>
          </a:bodyPr>
          <a:lstStyle/>
          <a:p>
            <a:pPr eaLnBrk="1" fontAlgn="auto" hangingPunct="1">
              <a:lnSpc>
                <a:spcPct val="150000"/>
              </a:lnSpc>
              <a:spcAft>
                <a:spcPts val="0"/>
              </a:spcAft>
              <a:buFont typeface="Wingdings 2" panose="05020102010507070707" pitchFamily="18" charset="2"/>
              <a:buNone/>
              <a:defRPr/>
            </a:pPr>
            <a:r>
              <a:rPr lang="zh-CN" altLang="en-US" dirty="0">
                <a:latin typeface="+mj-ea"/>
                <a:ea typeface="+mj-ea"/>
              </a:rPr>
              <a:t>本课程需要的基础</a:t>
            </a:r>
            <a:endParaRPr lang="en-US" altLang="zh-CN" dirty="0">
              <a:latin typeface="+mj-ea"/>
              <a:ea typeface="+mj-ea"/>
            </a:endParaRPr>
          </a:p>
          <a:p>
            <a:pPr indent="100013" eaLnBrk="1" fontAlgn="auto" hangingPunct="1">
              <a:lnSpc>
                <a:spcPct val="150000"/>
              </a:lnSpc>
              <a:spcAft>
                <a:spcPts val="0"/>
              </a:spcAft>
              <a:buFont typeface="Wingdings" pitchFamily="2" charset="2"/>
              <a:buChar char="u"/>
              <a:defRPr/>
            </a:pPr>
            <a:r>
              <a:rPr lang="zh-CN" altLang="en-US" dirty="0">
                <a:latin typeface="+mj-ea"/>
                <a:ea typeface="+mj-ea"/>
              </a:rPr>
              <a:t> 数据结构 √</a:t>
            </a:r>
          </a:p>
          <a:p>
            <a:pPr indent="100013" eaLnBrk="1" fontAlgn="auto" hangingPunct="1">
              <a:lnSpc>
                <a:spcPct val="150000"/>
              </a:lnSpc>
              <a:spcAft>
                <a:spcPts val="0"/>
              </a:spcAft>
              <a:buFont typeface="Wingdings" pitchFamily="2" charset="2"/>
              <a:buChar char="u"/>
              <a:defRPr/>
            </a:pPr>
            <a:r>
              <a:rPr lang="zh-CN" altLang="en-US" dirty="0">
                <a:latin typeface="+mj-ea"/>
                <a:ea typeface="+mj-ea"/>
              </a:rPr>
              <a:t> 程序设计语言（</a:t>
            </a:r>
            <a:r>
              <a:rPr lang="en-US" altLang="zh-CN" dirty="0">
                <a:latin typeface="+mj-ea"/>
                <a:ea typeface="+mj-ea"/>
              </a:rPr>
              <a:t>C/C++</a:t>
            </a:r>
            <a:r>
              <a:rPr lang="zh-CN" altLang="en-US" dirty="0">
                <a:latin typeface="+mj-ea"/>
                <a:ea typeface="+mj-ea"/>
              </a:rPr>
              <a:t>）：结构化设计 √</a:t>
            </a:r>
          </a:p>
          <a:p>
            <a:pPr indent="100013" eaLnBrk="1" fontAlgn="auto" hangingPunct="1">
              <a:lnSpc>
                <a:spcPct val="150000"/>
              </a:lnSpc>
              <a:spcAft>
                <a:spcPts val="0"/>
              </a:spcAft>
              <a:buFont typeface="Wingdings" pitchFamily="2" charset="2"/>
              <a:buChar char="u"/>
              <a:defRPr/>
            </a:pPr>
            <a:r>
              <a:rPr lang="zh-CN" altLang="en-US" dirty="0">
                <a:latin typeface="+mj-ea"/>
                <a:ea typeface="+mj-ea"/>
              </a:rPr>
              <a:t> 一定的数学基础：高数、离散、概率 √</a:t>
            </a:r>
            <a:endParaRPr lang="en-US" altLang="zh-CN" dirty="0">
              <a:latin typeface="+mj-ea"/>
              <a:ea typeface="+mj-ea"/>
            </a:endParaRPr>
          </a:p>
          <a:p>
            <a:pPr indent="100013" eaLnBrk="1" fontAlgn="auto" hangingPunct="1">
              <a:lnSpc>
                <a:spcPct val="150000"/>
              </a:lnSpc>
              <a:spcAft>
                <a:spcPts val="0"/>
              </a:spcAft>
              <a:buFont typeface="Wingdings" pitchFamily="2" charset="2"/>
              <a:buChar char="u"/>
              <a:defRPr/>
            </a:pPr>
            <a:r>
              <a:rPr lang="zh-CN" altLang="en-US" dirty="0">
                <a:latin typeface="+mj-ea"/>
                <a:ea typeface="+mj-ea"/>
              </a:rPr>
              <a:t> 一些背景知识：</a:t>
            </a:r>
            <a:r>
              <a:rPr lang="zh-CN" altLang="en-US" dirty="0">
                <a:solidFill>
                  <a:srgbClr val="FF0000"/>
                </a:solidFill>
                <a:latin typeface="+mj-ea"/>
                <a:ea typeface="+mj-ea"/>
              </a:rPr>
              <a:t>操作系统、编译</a:t>
            </a:r>
          </a:p>
          <a:p>
            <a:pPr eaLnBrk="1" fontAlgn="auto" hangingPunct="1">
              <a:lnSpc>
                <a:spcPct val="150000"/>
              </a:lnSpc>
              <a:spcAft>
                <a:spcPts val="0"/>
              </a:spcAft>
              <a:buFont typeface="Wingdings" pitchFamily="2" charset="2"/>
              <a:buNone/>
              <a:defRPr/>
            </a:pPr>
            <a:r>
              <a:rPr lang="zh-CN" altLang="en-US" dirty="0">
                <a:latin typeface="+mj-ea"/>
                <a:ea typeface="+mj-ea"/>
              </a:rPr>
              <a:t>    </a:t>
            </a:r>
            <a:endParaRPr lang="en-US" altLang="zh-CN" dirty="0">
              <a:latin typeface="+mj-ea"/>
              <a:ea typeface="+mj-ea"/>
            </a:endParaRPr>
          </a:p>
          <a:p>
            <a:pPr eaLnBrk="1" fontAlgn="auto" hangingPunct="1">
              <a:lnSpc>
                <a:spcPct val="150000"/>
              </a:lnSpc>
              <a:spcAft>
                <a:spcPts val="0"/>
              </a:spcAft>
              <a:buFont typeface="Wingdings 2" panose="05020102010507070707" pitchFamily="18" charset="2"/>
              <a:buNone/>
              <a:defRPr/>
            </a:pPr>
            <a:endParaRPr lang="en-US" altLang="zh-CN" dirty="0">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62CF0C-8A6D-4EED-9536-DACA085037D3}"/>
              </a:ext>
            </a:extLst>
          </p:cNvPr>
          <p:cNvSpPr>
            <a:spLocks noGrp="1"/>
          </p:cNvSpPr>
          <p:nvPr>
            <p:ph idx="1"/>
          </p:nvPr>
        </p:nvSpPr>
        <p:spPr>
          <a:xfrm>
            <a:off x="457200" y="692150"/>
            <a:ext cx="8229600" cy="5594350"/>
          </a:xfrm>
        </p:spPr>
        <p:txBody>
          <a:bodyPr rtlCol="0">
            <a:normAutofit lnSpcReduction="10000"/>
          </a:bodyPr>
          <a:lstStyle/>
          <a:p>
            <a:pPr eaLnBrk="1" fontAlgn="auto" hangingPunct="1">
              <a:spcAft>
                <a:spcPts val="0"/>
              </a:spcAft>
              <a:buFont typeface="Wingdings 2" panose="05020102010507070707" pitchFamily="18" charset="2"/>
              <a:buNone/>
              <a:defRPr/>
            </a:pPr>
            <a:r>
              <a:rPr lang="zh-CN" altLang="en-US" dirty="0">
                <a:latin typeface="+mj-ea"/>
                <a:ea typeface="+mj-ea"/>
              </a:rPr>
              <a:t>授课形式</a:t>
            </a:r>
            <a:r>
              <a:rPr lang="en-US" altLang="zh-CN" dirty="0">
                <a:latin typeface="+mj-ea"/>
                <a:ea typeface="+mj-ea"/>
              </a:rPr>
              <a:t>:</a:t>
            </a:r>
          </a:p>
          <a:p>
            <a:pPr indent="468313" eaLnBrk="1" fontAlgn="auto" hangingPunct="1">
              <a:spcAft>
                <a:spcPts val="0"/>
              </a:spcAft>
              <a:buFont typeface="Wingdings" pitchFamily="2" charset="2"/>
              <a:buChar char="l"/>
              <a:defRPr/>
            </a:pPr>
            <a:r>
              <a:rPr lang="zh-CN" altLang="en-US" dirty="0">
                <a:latin typeface="+mj-ea"/>
                <a:ea typeface="+mj-ea"/>
              </a:rPr>
              <a:t>课堂教学：（√）</a:t>
            </a:r>
            <a:endParaRPr lang="en-US" altLang="zh-CN" dirty="0">
              <a:latin typeface="+mj-ea"/>
              <a:ea typeface="+mj-ea"/>
            </a:endParaRPr>
          </a:p>
          <a:p>
            <a:pPr indent="468313" eaLnBrk="1" fontAlgn="auto" hangingPunct="1">
              <a:spcAft>
                <a:spcPts val="0"/>
              </a:spcAft>
              <a:buFont typeface="Wingdings" pitchFamily="2" charset="2"/>
              <a:buChar char="l"/>
              <a:defRPr/>
            </a:pPr>
            <a:r>
              <a:rPr lang="zh-CN" altLang="en-US" dirty="0">
                <a:latin typeface="+mj-ea"/>
                <a:ea typeface="+mj-ea"/>
              </a:rPr>
              <a:t>课堂讨论：</a:t>
            </a:r>
            <a:endParaRPr lang="en-US" altLang="zh-CN" dirty="0">
              <a:latin typeface="+mj-ea"/>
              <a:ea typeface="+mj-ea"/>
            </a:endParaRPr>
          </a:p>
          <a:p>
            <a:pPr indent="468313" eaLnBrk="1" fontAlgn="auto" hangingPunct="1">
              <a:spcAft>
                <a:spcPts val="0"/>
              </a:spcAft>
              <a:buFont typeface="Wingdings" pitchFamily="2" charset="2"/>
              <a:buChar char="l"/>
              <a:defRPr/>
            </a:pPr>
            <a:r>
              <a:rPr lang="zh-CN" altLang="en-US" dirty="0">
                <a:latin typeface="+mj-ea"/>
                <a:ea typeface="+mj-ea"/>
              </a:rPr>
              <a:t>上机实践：在</a:t>
            </a:r>
            <a:r>
              <a:rPr lang="en-US" altLang="zh-CN" dirty="0" err="1">
                <a:latin typeface="+mj-ea"/>
                <a:ea typeface="+mj-ea"/>
              </a:rPr>
              <a:t>poj</a:t>
            </a:r>
            <a:r>
              <a:rPr lang="zh-CN" altLang="en-US" dirty="0">
                <a:latin typeface="+mj-ea"/>
                <a:ea typeface="+mj-ea"/>
              </a:rPr>
              <a:t>上注册账号，完成定期</a:t>
            </a:r>
            <a:endParaRPr lang="en-US" altLang="zh-CN" dirty="0">
              <a:latin typeface="+mj-ea"/>
              <a:ea typeface="+mj-ea"/>
            </a:endParaRPr>
          </a:p>
          <a:p>
            <a:pPr indent="0" eaLnBrk="1" fontAlgn="auto" hangingPunct="1">
              <a:spcAft>
                <a:spcPts val="0"/>
              </a:spcAft>
              <a:buFont typeface="Wingdings 2" panose="05020102010507070707" pitchFamily="18" charset="2"/>
              <a:buNone/>
              <a:defRPr/>
            </a:pPr>
            <a:r>
              <a:rPr lang="en-US" altLang="zh-CN" dirty="0">
                <a:latin typeface="+mj-ea"/>
                <a:ea typeface="+mj-ea"/>
              </a:rPr>
              <a:t>                     </a:t>
            </a:r>
            <a:r>
              <a:rPr lang="zh-CN" altLang="en-US" dirty="0">
                <a:latin typeface="+mj-ea"/>
                <a:ea typeface="+mj-ea"/>
              </a:rPr>
              <a:t>布置的题目。</a:t>
            </a:r>
            <a:endParaRPr lang="en-US" altLang="zh-CN" dirty="0">
              <a:latin typeface="+mj-ea"/>
              <a:ea typeface="+mj-ea"/>
            </a:endParaRPr>
          </a:p>
          <a:p>
            <a:pPr eaLnBrk="1" fontAlgn="auto" hangingPunct="1">
              <a:spcAft>
                <a:spcPts val="0"/>
              </a:spcAft>
              <a:buFont typeface="Wingdings 2" panose="05020102010507070707" pitchFamily="18" charset="2"/>
              <a:buNone/>
              <a:defRPr/>
            </a:pPr>
            <a:r>
              <a:rPr lang="zh-CN" altLang="en-US" dirty="0">
                <a:latin typeface="+mj-ea"/>
                <a:ea typeface="+mj-ea"/>
              </a:rPr>
              <a:t>成绩评定：</a:t>
            </a:r>
            <a:endParaRPr lang="en-US" altLang="zh-CN" dirty="0">
              <a:latin typeface="+mj-ea"/>
              <a:ea typeface="+mj-ea"/>
            </a:endParaRPr>
          </a:p>
          <a:p>
            <a:pPr eaLnBrk="1" fontAlgn="auto" hangingPunct="1">
              <a:spcAft>
                <a:spcPts val="0"/>
              </a:spcAft>
              <a:buFont typeface="Wingdings 2" panose="05020102010507070707" pitchFamily="18" charset="2"/>
              <a:buNone/>
              <a:defRPr/>
            </a:pPr>
            <a:r>
              <a:rPr lang="en-US" altLang="zh-CN" dirty="0">
                <a:latin typeface="+mj-ea"/>
                <a:ea typeface="+mj-ea"/>
              </a:rPr>
              <a:t>      </a:t>
            </a:r>
            <a:r>
              <a:rPr lang="zh-CN" altLang="en-US" dirty="0">
                <a:latin typeface="+mj-ea"/>
                <a:ea typeface="+mj-ea"/>
              </a:rPr>
              <a:t>考试：闭卷，</a:t>
            </a:r>
            <a:r>
              <a:rPr lang="en-US" altLang="zh-CN" dirty="0">
                <a:latin typeface="+mj-ea"/>
                <a:ea typeface="+mj-ea"/>
              </a:rPr>
              <a:t>70%</a:t>
            </a:r>
          </a:p>
          <a:p>
            <a:pPr eaLnBrk="1" fontAlgn="auto" hangingPunct="1">
              <a:spcAft>
                <a:spcPts val="0"/>
              </a:spcAft>
              <a:buFont typeface="Wingdings 2" panose="05020102010507070707" pitchFamily="18" charset="2"/>
              <a:buNone/>
              <a:defRPr/>
            </a:pPr>
            <a:r>
              <a:rPr lang="en-US" altLang="zh-CN" dirty="0">
                <a:latin typeface="+mj-ea"/>
                <a:ea typeface="+mj-ea"/>
              </a:rPr>
              <a:t>      </a:t>
            </a:r>
            <a:r>
              <a:rPr lang="zh-CN" altLang="en-US" dirty="0">
                <a:latin typeface="+mj-ea"/>
                <a:ea typeface="+mj-ea"/>
              </a:rPr>
              <a:t>平时成绩：作业</a:t>
            </a:r>
            <a:r>
              <a:rPr lang="en-US" altLang="zh-CN" dirty="0">
                <a:latin typeface="+mj-ea"/>
                <a:ea typeface="+mj-ea"/>
              </a:rPr>
              <a:t>+</a:t>
            </a:r>
            <a:r>
              <a:rPr lang="zh-CN" altLang="en-US" dirty="0">
                <a:latin typeface="+mj-ea"/>
                <a:ea typeface="+mj-ea"/>
              </a:rPr>
              <a:t>上机</a:t>
            </a:r>
            <a:r>
              <a:rPr lang="en-US" altLang="zh-CN" dirty="0">
                <a:latin typeface="+mj-ea"/>
                <a:ea typeface="+mj-ea"/>
              </a:rPr>
              <a:t>+</a:t>
            </a:r>
            <a:r>
              <a:rPr lang="zh-CN" altLang="en-US" dirty="0">
                <a:latin typeface="+mj-ea"/>
                <a:ea typeface="+mj-ea"/>
              </a:rPr>
              <a:t>考勤，</a:t>
            </a:r>
            <a:r>
              <a:rPr lang="en-US" altLang="zh-CN" dirty="0">
                <a:latin typeface="+mj-ea"/>
                <a:ea typeface="+mj-ea"/>
              </a:rPr>
              <a:t>30%</a:t>
            </a:r>
          </a:p>
          <a:p>
            <a:pPr eaLnBrk="1" fontAlgn="auto" hangingPunct="1">
              <a:spcAft>
                <a:spcPts val="0"/>
              </a:spcAft>
              <a:buFont typeface="Wingdings 2" panose="05020102010507070707" pitchFamily="18" charset="2"/>
              <a:buNone/>
              <a:defRPr/>
            </a:pPr>
            <a:endParaRPr lang="en-US" altLang="zh-CN" dirty="0">
              <a:latin typeface="+mj-ea"/>
              <a:ea typeface="+mj-ea"/>
            </a:endParaRPr>
          </a:p>
          <a:p>
            <a:pPr eaLnBrk="1" fontAlgn="auto" hangingPunct="1">
              <a:spcAft>
                <a:spcPts val="0"/>
              </a:spcAft>
              <a:buFont typeface="Wingdings 2" panose="05020102010507070707" pitchFamily="18" charset="2"/>
              <a:buNone/>
              <a:defRPr/>
            </a:pPr>
            <a:r>
              <a:rPr lang="en-US" altLang="zh-CN" dirty="0">
                <a:latin typeface="+mj-ea"/>
                <a:ea typeface="+mj-ea"/>
              </a:rPr>
              <a:t>                        </a:t>
            </a:r>
            <a:endParaRPr lang="zh-CN" altLang="en-US" dirty="0">
              <a:latin typeface="+mj-ea"/>
              <a:ea typeface="+mj-ea"/>
            </a:endParaRPr>
          </a:p>
        </p:txBody>
      </p:sp>
      <p:sp>
        <p:nvSpPr>
          <p:cNvPr id="19459" name="文本框 1">
            <a:extLst>
              <a:ext uri="{FF2B5EF4-FFF2-40B4-BE49-F238E27FC236}">
                <a16:creationId xmlns:a16="http://schemas.microsoft.com/office/drawing/2014/main" id="{4B2FADAE-1F3F-4780-99A9-9FB9729A687A}"/>
              </a:ext>
            </a:extLst>
          </p:cNvPr>
          <p:cNvSpPr txBox="1">
            <a:spLocks noChangeArrowheads="1"/>
          </p:cNvSpPr>
          <p:nvPr/>
        </p:nvSpPr>
        <p:spPr bwMode="auto">
          <a:xfrm>
            <a:off x="3924300" y="5029200"/>
            <a:ext cx="9032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2800">
                <a:latin typeface="Arial" panose="020B0604020202020204" pitchFamily="34" charset="0"/>
                <a:ea typeface="宋体" panose="02010600030101010101" pitchFamily="2" charset="-122"/>
              </a:rPr>
              <a:t>25%</a:t>
            </a:r>
            <a:endParaRPr lang="zh-CN" altLang="en-US" sz="2800">
              <a:latin typeface="Arial" panose="020B0604020202020204" pitchFamily="34" charset="0"/>
              <a:ea typeface="宋体" panose="02010600030101010101" pitchFamily="2" charset="-122"/>
            </a:endParaRPr>
          </a:p>
        </p:txBody>
      </p:sp>
      <p:cxnSp>
        <p:nvCxnSpPr>
          <p:cNvPr id="5" name="直接连接符 4">
            <a:extLst>
              <a:ext uri="{FF2B5EF4-FFF2-40B4-BE49-F238E27FC236}">
                <a16:creationId xmlns:a16="http://schemas.microsoft.com/office/drawing/2014/main" id="{9ABA9684-69F0-4218-9498-9187C0FDAF20}"/>
              </a:ext>
            </a:extLst>
          </p:cNvPr>
          <p:cNvCxnSpPr/>
          <p:nvPr/>
        </p:nvCxnSpPr>
        <p:spPr>
          <a:xfrm>
            <a:off x="3348038" y="4941888"/>
            <a:ext cx="18399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461" name="文本框 5">
            <a:extLst>
              <a:ext uri="{FF2B5EF4-FFF2-40B4-BE49-F238E27FC236}">
                <a16:creationId xmlns:a16="http://schemas.microsoft.com/office/drawing/2014/main" id="{37D007D3-F440-4FEE-8F61-575F521D755D}"/>
              </a:ext>
            </a:extLst>
          </p:cNvPr>
          <p:cNvSpPr txBox="1">
            <a:spLocks noChangeArrowheads="1"/>
          </p:cNvSpPr>
          <p:nvPr/>
        </p:nvSpPr>
        <p:spPr bwMode="auto">
          <a:xfrm>
            <a:off x="5584825" y="5029200"/>
            <a:ext cx="904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2800">
                <a:latin typeface="Arial" panose="020B0604020202020204" pitchFamily="34" charset="0"/>
                <a:ea typeface="宋体" panose="02010600030101010101" pitchFamily="2" charset="-122"/>
              </a:rPr>
              <a:t> 5%</a:t>
            </a:r>
            <a:endParaRPr lang="zh-CN" altLang="en-US" sz="2800">
              <a:latin typeface="Arial" panose="020B0604020202020204" pitchFamily="34" charset="0"/>
              <a:ea typeface="宋体" panose="02010600030101010101" pitchFamily="2" charset="-122"/>
            </a:endParaRPr>
          </a:p>
        </p:txBody>
      </p:sp>
      <p:cxnSp>
        <p:nvCxnSpPr>
          <p:cNvPr id="7" name="直接连接符 6">
            <a:extLst>
              <a:ext uri="{FF2B5EF4-FFF2-40B4-BE49-F238E27FC236}">
                <a16:creationId xmlns:a16="http://schemas.microsoft.com/office/drawing/2014/main" id="{98D742A9-5011-4ECA-A3E9-91102440C918}"/>
              </a:ext>
            </a:extLst>
          </p:cNvPr>
          <p:cNvCxnSpPr/>
          <p:nvPr/>
        </p:nvCxnSpPr>
        <p:spPr>
          <a:xfrm>
            <a:off x="5584825" y="4941888"/>
            <a:ext cx="7207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6571</TotalTime>
  <Words>5079</Words>
  <Application>Microsoft Office PowerPoint</Application>
  <PresentationFormat>全屏显示(4:3)</PresentationFormat>
  <Paragraphs>415</Paragraphs>
  <Slides>56</Slides>
  <Notes>28</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70" baseType="lpstr">
      <vt:lpstr>Arial</vt:lpstr>
      <vt:lpstr>宋体</vt:lpstr>
      <vt:lpstr>Franklin Gothic Medium</vt:lpstr>
      <vt:lpstr>微软雅黑</vt:lpstr>
      <vt:lpstr>Franklin Gothic Book</vt:lpstr>
      <vt:lpstr>黑体</vt:lpstr>
      <vt:lpstr>Wingdings 2</vt:lpstr>
      <vt:lpstr>Calibri</vt:lpstr>
      <vt:lpstr>隶书</vt:lpstr>
      <vt:lpstr>Wingdings</vt:lpstr>
      <vt:lpstr>华文行楷</vt:lpstr>
      <vt:lpstr>Wingdings 3</vt:lpstr>
      <vt:lpstr>暗香扑面</vt:lpstr>
      <vt:lpstr>Microsoft 公式 3.0</vt:lpstr>
      <vt:lpstr>算法设计与分析 Computer Algorithm Design &amp; Analysis</vt:lpstr>
      <vt:lpstr>Do you know Algorithm 一词的由来</vt:lpstr>
      <vt:lpstr>PowerPoint 演示文稿</vt:lpstr>
      <vt:lpstr>PowerPoint 演示文稿</vt:lpstr>
      <vt:lpstr>PowerPoint 演示文稿</vt:lpstr>
      <vt:lpstr>PowerPoint 演示文稿</vt:lpstr>
      <vt:lpstr>关于算法教学</vt:lpstr>
      <vt:lpstr>PowerPoint 演示文稿</vt:lpstr>
      <vt:lpstr>PowerPoint 演示文稿</vt:lpstr>
      <vt:lpstr>PowerPoint 演示文稿</vt:lpstr>
      <vt:lpstr>PowerPoint 演示文稿</vt:lpstr>
      <vt:lpstr>PowerPoint 演示文稿</vt:lpstr>
      <vt:lpstr>PowerPoint 演示文稿</vt:lpstr>
      <vt:lpstr>1.1  What are algorithms?</vt:lpstr>
      <vt:lpstr>PowerPoint 演示文稿</vt:lpstr>
      <vt:lpstr>PowerPoint 演示文稿</vt:lpstr>
      <vt:lpstr>PowerPoint 演示文稿</vt:lpstr>
      <vt:lpstr>1.2 作为一种技术的算法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分析算法</vt:lpstr>
      <vt:lpstr>PowerPoint 演示文稿</vt:lpstr>
      <vt:lpstr>2. 重要的假设和约定</vt:lpstr>
      <vt:lpstr>2）计算的约定</vt:lpstr>
      <vt:lpstr>PowerPoint 演示文稿</vt:lpstr>
      <vt:lpstr>运算的分类</vt:lpstr>
      <vt:lpstr>PowerPoint 演示文稿</vt:lpstr>
      <vt:lpstr>3）工作数据集的选择</vt:lpstr>
      <vt:lpstr>3. 算法分析</vt:lpstr>
      <vt:lpstr>如何进行时间分析？</vt:lpstr>
      <vt:lpstr>PowerPoint 演示文稿</vt:lpstr>
      <vt:lpstr>插入排序时间分析：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算法的五个重要特性</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 2010.9</dc:title>
  <dc:creator>Administrator</dc:creator>
  <cp:lastModifiedBy>慕容 熙熙</cp:lastModifiedBy>
  <cp:revision>474</cp:revision>
  <dcterms:created xsi:type="dcterms:W3CDTF">2010-08-31T16:10:03Z</dcterms:created>
  <dcterms:modified xsi:type="dcterms:W3CDTF">2022-03-02T07:29:07Z</dcterms:modified>
</cp:coreProperties>
</file>